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5" r:id="rId2"/>
    <p:sldId id="346" r:id="rId3"/>
    <p:sldId id="1121" r:id="rId4"/>
    <p:sldId id="1091" r:id="rId5"/>
    <p:sldId id="1122" r:id="rId6"/>
    <p:sldId id="1123" r:id="rId7"/>
    <p:sldId id="1124" r:id="rId8"/>
    <p:sldId id="1125" r:id="rId9"/>
    <p:sldId id="1126" r:id="rId10"/>
    <p:sldId id="1127" r:id="rId11"/>
    <p:sldId id="1128" r:id="rId12"/>
    <p:sldId id="1129" r:id="rId13"/>
    <p:sldId id="1130" r:id="rId14"/>
    <p:sldId id="1131" r:id="rId15"/>
    <p:sldId id="1132" r:id="rId16"/>
    <p:sldId id="1133" r:id="rId17"/>
    <p:sldId id="1134" r:id="rId18"/>
    <p:sldId id="1135" r:id="rId19"/>
    <p:sldId id="1136" r:id="rId20"/>
    <p:sldId id="1137" r:id="rId21"/>
    <p:sldId id="1138" r:id="rId22"/>
    <p:sldId id="1139" r:id="rId23"/>
    <p:sldId id="1140" r:id="rId24"/>
    <p:sldId id="1141" r:id="rId25"/>
    <p:sldId id="1142" r:id="rId26"/>
    <p:sldId id="1143" r:id="rId27"/>
    <p:sldId id="1144" r:id="rId28"/>
    <p:sldId id="1145" r:id="rId29"/>
    <p:sldId id="1146" r:id="rId30"/>
    <p:sldId id="1147" r:id="rId31"/>
    <p:sldId id="1148" r:id="rId32"/>
    <p:sldId id="1149" r:id="rId33"/>
    <p:sldId id="1150" r:id="rId34"/>
    <p:sldId id="319" r:id="rId35"/>
    <p:sldId id="35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75" d="100"/>
          <a:sy n="75" d="100"/>
        </p:scale>
        <p:origin x="-1182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6/30/2012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31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Remaining steps/activities in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Physical database design methodology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Monitoring and performance tuning</a:t>
            </a: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457200" y="1905001"/>
            <a:ext cx="8229600" cy="1905000"/>
          </a:xfrm>
        </p:spPr>
        <p:txBody>
          <a:bodyPr/>
          <a:lstStyle/>
          <a:p>
            <a:r>
              <a:rPr lang="en-US" sz="8800" dirty="0" smtClean="0"/>
              <a:t>Security</a:t>
            </a:r>
            <a:endParaRPr lang="en-US" sz="88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19</a:t>
            </a:r>
          </a:p>
        </p:txBody>
      </p:sp>
    </p:spTree>
    <p:extLst>
      <p:ext uri="{BB962C8B-B14F-4D97-AF65-F5344CB8AC3E}">
        <p14:creationId xmlns:p14="http://schemas.microsoft.com/office/powerpoint/2010/main" xmlns="" val="13070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Database Security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 is a valuable resource that must be strictly controlled and managed, as with any corporate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resource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 all of the corporate data may have strategic importance and therefore needs to be kept secure and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confidential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Mechanisms that protect the database against intentional or accidental threats </a:t>
            </a: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4279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Database Security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Security considerations do not only apply to the data held in a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database: breaches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security may affect other parts of the system, which may in turn affect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security encompasses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Hardware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Software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People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9989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Database Security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security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involves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measures to avoid: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Theft and fraud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Loss of confidentiality (secrecy)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Loss of privacy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Loss of integrity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Loss of availability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2828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Database Security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Threat	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Any situation or event, whether intentional or unintentional, that will adversely affect a system and consequently an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organization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306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Threats to Computer Systems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29" descr="DS3-Figure 18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6801"/>
            <a:ext cx="9144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0137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Typical Multi-user Computer Environment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18-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96828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2118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 smtClean="0">
                <a:latin typeface="Times" pitchFamily="18" charset="0"/>
              </a:rPr>
              <a:t>Countermeasures: Computer-Based </a:t>
            </a:r>
            <a:r>
              <a:rPr lang="en-US" sz="3200" dirty="0">
                <a:latin typeface="Times" pitchFamily="18" charset="0"/>
              </a:rPr>
              <a:t>Controls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Concerned with physical controls to administrative procedures and includes: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Authorization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controls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Views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Backup and recovery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Integrity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Encryption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RAID technology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11043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Authorization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granting of a right or privilege that enables a subject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have legitimate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to a system or a system’s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Authentication </a:t>
            </a:r>
            <a:endParaRPr lang="en-US" sz="32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mechanism that determines whether a user is who he or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she claims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be</a:t>
            </a: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0263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controls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 the granting and revoking of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privileges 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Privilege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privilege allows a user to create or access (that is read, write, or modify) some database object (such as a relation, view, and index) or to run certain DBMS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utilities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Approaches used by 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Discretionary Access Control (DAC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Mandatory Access Control (MAC) 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774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Discretionary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Control (DAC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Provided by most DBMSs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SQL standard supports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through GRANT/REVOKE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Certain weaknesses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Mandatory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Control (MAC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System-wide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policies that cannot be changed by individual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Each database object is assigned a security class and each user is assigned a clearance for a security class, and rules are imposed on reading and writing of database objects by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SQL standard does not include support for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MAC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Popular Bell-</a:t>
            </a:r>
            <a:r>
              <a:rPr lang="en-US" sz="2400" b="1" dirty="0" err="1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LaPudula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model based on MAC 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0181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Views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view is the dynamic result of one or more relational operations operating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 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 relations to produce another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view is a virtual relation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does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actually exist in the database, but is produced upon request by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particular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user, at the time of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request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Powerful and flexible security mechanism </a:t>
            </a:r>
            <a:r>
              <a:rPr lang="en-US" sz="2400" b="1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by hiding parts of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 from certain users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Access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views,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to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 relations 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77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Backup and Recovery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process of periodically taking a copy of the database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log ﬁle (and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possibly programs) on to ofﬂine storage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media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Journaling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process of keeping and maintaining a log ﬁle (or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journal) of all changes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made to the database to enable recovery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be undertaken effectively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 the event of a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failure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610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Integrity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Prevents data from becoming invalid, and hence giving misleading or incorrect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results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Encryption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encoding of the data by a special algorithm that renders the data unreadable by any program without the decryption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Symmetric encryption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Same key, DES, PGP etc.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Asymmetric encryption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Different keys, RSA etc.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564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RAID (Redundant Array of Independent Disks)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Technology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Hardware that the DBMS is running on must be fault-tolerant, meaning that the DBMS should continue to operate even if one of the hardware components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main hardware components that should be fault-tolerant include disk drives, disk controllers, CPU, power supplies, and cooling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Disk drives are the most vulnerable components with the shortest times between failure of any of the hardware components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1932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Countermeasures: Computer-Based Controls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RAID (Redundant Array of Independent Disks)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Technology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solution is to provide a large disk array comprising an arrangement of several independent disks that are organized to improve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reliability (through mirror and error-correction scheme)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at the same time increase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performance (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through data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stripping)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9208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DBMSs and Web Security</a:t>
            </a:r>
            <a:endParaRPr lang="en-US" sz="8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Internet communication relies on TCP/IP as the underlying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protocol 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TCP/IP and HTTP were not designed with security in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mind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Without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special software, all Internet traffic travels ‘in the clear’ and anyone who monitors traffic can read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9864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DBMSs and Web Security</a:t>
            </a:r>
            <a:endParaRPr lang="en-US" sz="8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challenge is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transmit and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receive information over the Internet while ensuring that: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inaccessible to anyone but the sender and receiver (privacy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has not been changed during transmission (integrity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receiver can be sure it came from the sender (authenticity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sender can be sure the receiver is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genuine (non-fabrication)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sender cannot deny he or she sent it (non-repudiation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301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DBMSs and Web Security</a:t>
            </a:r>
            <a:endParaRPr lang="en-US" sz="8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Measures include: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Proxy servers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Firewalls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Message digest algorithms and digital signatures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Digital certificates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Kerberos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Secure sockets layer (SSL) and Secure HTTP (S-HTTP)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Secure Electronic Transactions (SET) and Secure Transaction Technology (SST)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Java security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ActiveX security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93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 SET 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8-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6798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457200" y="1905001"/>
            <a:ext cx="8229600" cy="1905000"/>
          </a:xfrm>
        </p:spPr>
        <p:txBody>
          <a:bodyPr/>
          <a:lstStyle/>
          <a:p>
            <a:r>
              <a:rPr lang="en-US" sz="6000" dirty="0" smtClean="0"/>
              <a:t>Transaction Management</a:t>
            </a:r>
            <a:endParaRPr lang="en-US" sz="60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20</a:t>
            </a:r>
          </a:p>
        </p:txBody>
      </p:sp>
    </p:spTree>
    <p:extLst>
      <p:ext uri="{BB962C8B-B14F-4D97-AF65-F5344CB8AC3E}">
        <p14:creationId xmlns:p14="http://schemas.microsoft.com/office/powerpoint/2010/main" xmlns="" val="1001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DBMS Functions 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DBMS functions (transaction support, concurrency control services, recovery services) ensure: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is reliable and remains in a consistent state even in 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presence of failures of both hardware and software components,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when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multiple users are accessing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Both concurrency control and recovery are mutually dependent, and required to protect database from data inconsistencies and data loss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799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 action, or series of actions, carried out by a single user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 application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program, which reads or updates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contents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database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is a logical unit of work on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may be an entire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program, 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 of a program, or a single command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(e.g.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SQL command INSERT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 UPDATE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and it may involve any number of operations on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context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the execution of an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application program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can be thought of as one or more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 with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non-database processing taking place in between</a:t>
            </a: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849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1" y="1371600"/>
            <a:ext cx="9020628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8378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should always transform the database from one consistent state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another, although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we accept that consistency may be violated while the transaction is in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progress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example,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there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may be some moment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when one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tuple of </a:t>
            </a:r>
            <a:r>
              <a:rPr lang="en-US" sz="24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contains the new </a:t>
            </a:r>
            <a:r>
              <a:rPr lang="en-US" sz="24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newStaffNo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value and another still contains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old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at the end of the transaction, all necessary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tuples should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have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new </a:t>
            </a:r>
            <a:r>
              <a:rPr lang="en-US" sz="2400" b="1" dirty="0" err="1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newStaffNo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value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652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can have one of two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outcomes 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the transaction completes successfully,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is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said to have committed and the database reaches a new consistent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state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committed transaction cannot be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aborted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we decide that the committed transaction was 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mistake,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must perform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 compensating transaction to reverse its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effects e.g. increasing the salary of a staff member etc.</a:t>
            </a:r>
          </a:p>
          <a:p>
            <a:pPr lvl="1" algn="just">
              <a:lnSpc>
                <a:spcPct val="90000"/>
              </a:lnSpc>
            </a:pPr>
            <a:endParaRPr lang="en-US" sz="1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226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transaction does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execute successfully, the transaction is aborted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is aborted, the database must be restored to the consistent state it was in before the transaction started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Such a transaction is rolled back or undone </a:t>
            </a: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However, an aborted transaction that is rolled back can be restarted later and, depending on the cause of the failure, may successfully execute and commit at that time</a:t>
            </a: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52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DBMS has no inherent way of knowing which updates are grouped together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form a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single logical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DBMS must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therefore provide a method to allow the user to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indicate 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boundaries of 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keywords BEGIN TRANSACTION,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COMMIT, and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ROLLBACK (or their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equivalent)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are available in many data manipulation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languages to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delimit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these delimiters are not used, the entire program is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usually regarded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as a single transaction, with the DBMS automatically performing 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 when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program terminates correctly and a ROLLBACK if it does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7624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096827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7739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Properties of 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four basic, or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so-called ACID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properties of a transaction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are: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Atomicity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	</a:t>
            </a: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‘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All or nothing’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property 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is an indivisible unit that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either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performed in its entirety or is not performed at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all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Responsibility of recovery subsystem of DBMS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Consistency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must transform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from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consistent state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another consistent state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Responsibility of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both DBMS and application developers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962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Properties of Transaction</a:t>
            </a:r>
            <a:endParaRPr lang="en-US" sz="8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four basic, or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so-called ACID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properties of a transaction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are: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Isolation </a:t>
            </a: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execute independently of one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other words,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partial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effects of incomplete transactions should not be visible to other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Responsibility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the concurrency control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subsystem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Durability 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effects of a successfully completed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(committed) transaction are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permanently recorded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 the database and must not be lost because of a subsequent failure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Responsibility of the recovery subsystem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359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security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Countermeasure: computer-based controls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DBMSs and web security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Transaction management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Transaction 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Properties of transaction</a:t>
            </a:r>
          </a:p>
          <a:p>
            <a:pPr marL="457200" lvl="1" indent="0" algn="just"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7552</TotalTime>
  <Words>1521</Words>
  <Application>Microsoft Office PowerPoint</Application>
  <PresentationFormat>On-screen Show (4:3)</PresentationFormat>
  <Paragraphs>465</Paragraphs>
  <Slides>35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Lecture1-CSC271-CIITVC-2012</vt:lpstr>
      <vt:lpstr>CSC271 Database Systems</vt:lpstr>
      <vt:lpstr>Summary: Previous Lecture</vt:lpstr>
      <vt:lpstr>Security</vt:lpstr>
      <vt:lpstr>Database Security</vt:lpstr>
      <vt:lpstr>Database Security</vt:lpstr>
      <vt:lpstr>Database Security</vt:lpstr>
      <vt:lpstr>Database Security</vt:lpstr>
      <vt:lpstr>Threats to Computer Systems</vt:lpstr>
      <vt:lpstr>Typical Multi-user Computer Environment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Countermeasures: Computer-Based Controls</vt:lpstr>
      <vt:lpstr>DBMSs and Web Security</vt:lpstr>
      <vt:lpstr>DBMSs and Web Security</vt:lpstr>
      <vt:lpstr>DBMSs and Web Security</vt:lpstr>
      <vt:lpstr>A SET Transaction</vt:lpstr>
      <vt:lpstr>Transaction Management</vt:lpstr>
      <vt:lpstr>DBMS Functions </vt:lpstr>
      <vt:lpstr>Transaction</vt:lpstr>
      <vt:lpstr>Transaction</vt:lpstr>
      <vt:lpstr>Transaction</vt:lpstr>
      <vt:lpstr>Transaction</vt:lpstr>
      <vt:lpstr>Transaction</vt:lpstr>
      <vt:lpstr>Transaction</vt:lpstr>
      <vt:lpstr>Transaction</vt:lpstr>
      <vt:lpstr>Properties of Transaction</vt:lpstr>
      <vt:lpstr>Properties of Transaction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3401</cp:revision>
  <dcterms:created xsi:type="dcterms:W3CDTF">2012-05-16T18:43:11Z</dcterms:created>
  <dcterms:modified xsi:type="dcterms:W3CDTF">2012-06-30T06:25:26Z</dcterms:modified>
</cp:coreProperties>
</file>