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25" r:id="rId2"/>
    <p:sldId id="346" r:id="rId3"/>
    <p:sldId id="930" r:id="rId4"/>
    <p:sldId id="1032" r:id="rId5"/>
    <p:sldId id="1033" r:id="rId6"/>
    <p:sldId id="1034" r:id="rId7"/>
    <p:sldId id="1035" r:id="rId8"/>
    <p:sldId id="1036" r:id="rId9"/>
    <p:sldId id="1037" r:id="rId10"/>
    <p:sldId id="1038" r:id="rId11"/>
    <p:sldId id="1039" r:id="rId12"/>
    <p:sldId id="1040" r:id="rId13"/>
    <p:sldId id="1041" r:id="rId14"/>
    <p:sldId id="1042" r:id="rId15"/>
    <p:sldId id="1044" r:id="rId16"/>
    <p:sldId id="1043" r:id="rId17"/>
    <p:sldId id="1045" r:id="rId18"/>
    <p:sldId id="1046" r:id="rId19"/>
    <p:sldId id="1047" r:id="rId20"/>
    <p:sldId id="1048" r:id="rId21"/>
    <p:sldId id="1049" r:id="rId22"/>
    <p:sldId id="1050" r:id="rId23"/>
    <p:sldId id="1051" r:id="rId24"/>
    <p:sldId id="1052" r:id="rId25"/>
    <p:sldId id="1055" r:id="rId26"/>
    <p:sldId id="1053" r:id="rId27"/>
    <p:sldId id="1054" r:id="rId28"/>
    <p:sldId id="1056" r:id="rId29"/>
    <p:sldId id="1031" r:id="rId30"/>
    <p:sldId id="1057" r:id="rId31"/>
    <p:sldId id="1058" r:id="rId32"/>
    <p:sldId id="1059" r:id="rId33"/>
    <p:sldId id="1060" r:id="rId34"/>
    <p:sldId id="1061" r:id="rId35"/>
    <p:sldId id="1062" r:id="rId36"/>
    <p:sldId id="1063" r:id="rId37"/>
    <p:sldId id="1064" r:id="rId38"/>
    <p:sldId id="1065" r:id="rId39"/>
    <p:sldId id="1066" r:id="rId40"/>
    <p:sldId id="1067" r:id="rId41"/>
    <p:sldId id="319" r:id="rId42"/>
    <p:sldId id="351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86501" autoAdjust="0"/>
  </p:normalViewPr>
  <p:slideViewPr>
    <p:cSldViewPr>
      <p:cViewPr>
        <p:scale>
          <a:sx n="60" d="100"/>
          <a:sy n="60" d="100"/>
        </p:scale>
        <p:origin x="-16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6/27/2012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28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Purpose of normalization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 redundancy and update anomalies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Functional Dependencies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Partial, full, transitive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Identifying functional dependencies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Identifying primary keys using functional dependencies</a:t>
            </a: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The Process of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Normalization is a formal technique for analyzing relations based on their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PK (or CKs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and functional dependencies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technique involves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series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of rules that can be used to test individual relations so that a database can be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normalized to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degree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When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requirement is not met, the relation violating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requirement must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be decomposed into relations that individually meet the requirements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normalization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Types of  normal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forms are 1NF, 2NF, 3NF, BCNF, 4NF, 5NF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All normal forms are based on FDs except 1NF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Normal forms 4NF, 5NF deal with the situations that are very rare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187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The Process of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Normalization is often executed as a series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steps, each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step corresponds to a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speciﬁc normal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form that has known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properties 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normalization proceeds, the relations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become progressively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more restricted (stronger) in format and also less vulnerable to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update anomalies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the relational data model, it is important to recognize that it is only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First Normal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Form (1NF) that is critical in creating relations; all subsequent normal forms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are optional</a:t>
            </a:r>
          </a:p>
          <a:p>
            <a:pPr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to avoid the update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anomalies,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it is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generally recommended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that we proceed to at least Third Normal Form (3NF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25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The Process of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7" descr="C13NF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7" b="15108"/>
          <a:stretch>
            <a:fillRect/>
          </a:stretch>
        </p:blipFill>
        <p:spPr>
          <a:xfrm>
            <a:off x="152400" y="1219200"/>
            <a:ext cx="8944428" cy="53339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2726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Unnormalized </a:t>
            </a:r>
            <a:r>
              <a:rPr lang="en-US" sz="4800" dirty="0">
                <a:latin typeface="Times" pitchFamily="18" charset="0"/>
              </a:rPr>
              <a:t>Form (UNF</a:t>
            </a:r>
            <a:r>
              <a:rPr lang="en-US" sz="4800" dirty="0" smtClean="0">
                <a:latin typeface="Times" pitchFamily="18" charset="0"/>
              </a:rPr>
              <a:t>)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table that contains one or more repeating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groups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To create an unnormalized table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Transform the data from the information source (e.g. form) into table format with columns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1346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Lease Forms: DreamHome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N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73" t="14320" r="20343" b="55394"/>
          <a:stretch>
            <a:fillRect/>
          </a:stretch>
        </p:blipFill>
        <p:spPr bwMode="auto">
          <a:xfrm>
            <a:off x="107950" y="1219200"/>
            <a:ext cx="8988878" cy="547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29377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Transformation into UNF Table 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N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54" t="45021" r="16367" b="34734"/>
          <a:stretch>
            <a:fillRect/>
          </a:stretch>
        </p:blipFill>
        <p:spPr bwMode="auto">
          <a:xfrm>
            <a:off x="47173" y="1371601"/>
            <a:ext cx="9096827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2728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First Normal Form (1NF)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relation in which the intersection of each row and column contains one and only one value</a:t>
            </a:r>
          </a:p>
        </p:txBody>
      </p:sp>
    </p:spTree>
    <p:extLst>
      <p:ext uri="{BB962C8B-B14F-4D97-AF65-F5344CB8AC3E}">
        <p14:creationId xmlns:p14="http://schemas.microsoft.com/office/powerpoint/2010/main" xmlns="" val="2147076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UNF to 1NF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Nominate an attribute or group of attributes to act as the key for the unnormalized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Identify the repeating group(s) in the unnormalized table which repeats for the key attribute(s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581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UNF to 1NF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Remove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repeating groups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Entering appropriate data into the empty columns of rows containing the repeating data (‘flattening’ the table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Placing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repeating data along with a copy of the original key attribute(s) into a separate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390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UNF to 1NF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For both approaches, the resulting tables are now referred to as 1NF relations containing atomic (or single) values at the intersection of each row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column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Although both approaches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are correct, approach 1 introduces more redundancy into the original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UNF table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as part of the ‘ﬂattening’ process, whereas approach 2 creates two or more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 with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less redundancy than in the original UNF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25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Approach 1 (1NF)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7801"/>
            <a:ext cx="9144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084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FDs of ClientRental Relation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414462"/>
            <a:ext cx="9096828" cy="51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5155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Approach </a:t>
            </a:r>
            <a:r>
              <a:rPr lang="en-US" sz="4800" dirty="0" smtClean="0">
                <a:latin typeface="Times" pitchFamily="18" charset="0"/>
              </a:rPr>
              <a:t>2 </a:t>
            </a:r>
            <a:r>
              <a:rPr lang="en-US" sz="4800" dirty="0">
                <a:latin typeface="Times" pitchFamily="18" charset="0"/>
              </a:rPr>
              <a:t>(1NF)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1" y="1295400"/>
            <a:ext cx="865346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0985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Second Normal Form (2NF)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2NF is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based on the concept of full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FD 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2NF applies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to relations with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composite keys, means a relation with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simple PK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 automatically in at least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2NF 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relation that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not in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2NF may suffer from the update anomalies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e.g. change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rent of property number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PG4 etc.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5152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Second Normal Form (2NF)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relation that is in 1NF and every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non-PK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attribute is fully functionally dependent on the primary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normalization of 1NF relations to 2NF involves the removal of partial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dependencies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a partial dependency exists, we remove the partially dependent attribute(s) from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relation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by placing them in a new relation along with a copy of their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determinant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3609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FDs of ClientRental Relation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fd1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	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(PK)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fd2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Partial dependency)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fd3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rent,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oName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(Partial dependency)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oName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Transitive dependency)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fd5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clientNo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pAddress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rent,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ownerNo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oName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(Candidate key)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fd6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Candidate key)</a:t>
            </a:r>
          </a:p>
        </p:txBody>
      </p:sp>
    </p:spTree>
    <p:extLst>
      <p:ext uri="{BB962C8B-B14F-4D97-AF65-F5344CB8AC3E}">
        <p14:creationId xmlns:p14="http://schemas.microsoft.com/office/powerpoint/2010/main" xmlns="" val="3893277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1NF to 2NF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removing partial functional dependencies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00200"/>
            <a:ext cx="8944428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5086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Third Normal Form (3NF)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Although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2NF relations have less redundancy than those in 1NF, they may still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suffer from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anomalies e.g. 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if we want to update the name of an owner, such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 Tony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Shaw (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CO93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etc.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7465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Third Normal Form (3NF)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relation that is in 1NF and 2NF and in which no non-primary-key attribute is transitively dependent on the primary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normalization of 2NF relations to 3NF involves the removal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transitive dependencies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transitive dependency exists, we remove the transitively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dependent attribute(s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 from the relation by placing the attribute(s) in a new relation along with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copy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determinant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110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FDs of </a:t>
            </a:r>
            <a:r>
              <a:rPr lang="en-US" sz="5400" dirty="0" smtClean="0">
                <a:latin typeface="Times" pitchFamily="18" charset="0"/>
              </a:rPr>
              <a:t>2NF Relations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u="sng" dirty="0">
                <a:latin typeface="Times" pitchFamily="18" charset="0"/>
                <a:cs typeface="Times" pitchFamily="18" charset="0"/>
              </a:rPr>
              <a:t>Client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fd2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(Primary key)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u="sng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u="sng" dirty="0" smtClean="0">
                <a:latin typeface="Times" pitchFamily="18" charset="0"/>
                <a:cs typeface="Times" pitchFamily="18" charset="0"/>
              </a:rPr>
              <a:t>Rental</a:t>
            </a:r>
            <a:endParaRPr lang="en-US" sz="2400" b="1" u="sng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fd1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(PK)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fd5′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fd6′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rentStart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rentFinish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(CK)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u="sng" dirty="0" err="1" smtClean="0">
                <a:latin typeface="Times" pitchFamily="18" charset="0"/>
                <a:cs typeface="Times" pitchFamily="18" charset="0"/>
              </a:rPr>
              <a:t>PropertyOwner</a:t>
            </a:r>
            <a:endParaRPr lang="en-US" sz="2400" b="1" u="sng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fd3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rent,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(PK)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(Transitive dependency)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970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2NF to 3NF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removing transitive dependency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362200"/>
            <a:ext cx="86868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9113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Decomposition 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decomposition of ClientRental 1NF relation into 3NF relations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47888"/>
            <a:ext cx="8077199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5314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3NF Relations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066800"/>
            <a:ext cx="8839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413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General Definitions of 2NF and 3NF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Second normal form (2NF)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relation that is in first normal form and every non-primary-key attribute is fully functionally dependent on any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Third normal form (3NF)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relation that is in first and second normal form and in which no non-primary-key attribute is transitively dependent on any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47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Using General Def. </a:t>
            </a:r>
            <a:r>
              <a:rPr lang="en-US" sz="4000" dirty="0">
                <a:latin typeface="Times" pitchFamily="18" charset="0"/>
              </a:rPr>
              <a:t>of 2NF and </a:t>
            </a:r>
            <a:r>
              <a:rPr lang="en-US" sz="4000" dirty="0" smtClean="0">
                <a:latin typeface="Times" pitchFamily="18" charset="0"/>
              </a:rPr>
              <a:t>3NF 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When using the general deﬁnitions of 2NF and 3NF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Look for partial and transitive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dependencies on all candidate keys and not just the primary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Makes the process of normalization more complex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However, the general deﬁnitions place additional constraints on the relations and may identify hidden redundancy in relations that could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missed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756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Using General Def. </a:t>
            </a:r>
            <a:r>
              <a:rPr lang="en-US" sz="4000" dirty="0">
                <a:latin typeface="Times" pitchFamily="18" charset="0"/>
              </a:rPr>
              <a:t>of 2NF and </a:t>
            </a:r>
            <a:r>
              <a:rPr lang="en-US" sz="4000" dirty="0" smtClean="0">
                <a:latin typeface="Times" pitchFamily="18" charset="0"/>
              </a:rPr>
              <a:t>3NF 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tradeoff  between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Keeping the process of normalization simpler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Increase the opportunity to identify missed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redundancy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 fact, it is often the case that whether we use the deﬁnitions based on primary keys or the general deﬁnitions of 2NF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3NF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the decomposition of relations is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same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verification apply general definitions of 2NF and 3NF to ClientRental relation</a:t>
            </a: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19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Advanced Normalization</a:t>
            </a:r>
            <a:endParaRPr lang="en-US" sz="60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14</a:t>
            </a:r>
          </a:p>
        </p:txBody>
      </p:sp>
    </p:spTree>
    <p:extLst>
      <p:ext uri="{BB962C8B-B14F-4D97-AF65-F5344CB8AC3E}">
        <p14:creationId xmlns:p14="http://schemas.microsoft.com/office/powerpoint/2010/main" xmlns="" val="329027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Inference Rules for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complete set of functional dependencies for a given relation can be very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large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Important to find an approach that can reduce the set to a manageable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size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Need to identify a set of functional dependencies (represented as X) for a relation that is smaller than the complete set of functional dependencies (represented as Y) for that relation and has the property that every functional dependency in Y is implied by the functional dependencies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X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386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Inference Rules for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set of all functional dependencies that are implied by a given set of functional dependencies X is called the closure of X, written X+ 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set of inference rules, called Armstrong’s axioms, specifies how new functional dependencies can be inferred from given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ones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58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Inference Rules for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Let A, B, and C be subsets of the attributes of the relation R. Armstrong’s axioms are as follows: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Reflexivity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If B is a subset of A, then A → B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Augmentation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→ B, then A,C →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B,C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Transitivity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→ B and B → C, then A → C</a:t>
            </a: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172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Inference Rules for </a:t>
            </a:r>
            <a:r>
              <a:rPr lang="en-US" sz="5400" dirty="0" smtClean="0">
                <a:latin typeface="Times" pitchFamily="18" charset="0"/>
              </a:rPr>
              <a:t>FDs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Further rules can be derived from the first three rules that simplify the practical task of computing X+. Let D be another subset of the attributes of relation R, then:</a:t>
            </a:r>
          </a:p>
          <a:p>
            <a:pPr marL="514350" indent="-514350" algn="just">
              <a:lnSpc>
                <a:spcPct val="90000"/>
              </a:lnSpc>
              <a:buFont typeface="+mj-lt"/>
              <a:buAutoNum type="arabicPeriod" startAt="4"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Self-determination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</a:t>
            </a: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Decomposition</a:t>
            </a:r>
          </a:p>
          <a:p>
            <a:pPr marL="457200" lvl="2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If A → B,C, then A → B and A → C</a:t>
            </a: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Union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 → B and A → C, then A →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B,C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Composition</a:t>
            </a:r>
          </a:p>
          <a:p>
            <a:pPr marL="457200" lvl="1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If A → B and C → D then A,C → B,D</a:t>
            </a: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		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9503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Boyce–</a:t>
            </a:r>
            <a:r>
              <a:rPr lang="en-US" sz="4000" dirty="0" err="1">
                <a:latin typeface="Times" pitchFamily="18" charset="0"/>
              </a:rPr>
              <a:t>Codd</a:t>
            </a:r>
            <a:r>
              <a:rPr lang="en-US" sz="4000" dirty="0">
                <a:latin typeface="Times" pitchFamily="18" charset="0"/>
              </a:rPr>
              <a:t> Normal Form (BCNF)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BCNF is based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on functional dependencies that take into account all candidate keys in a relation, however BCNF also has additional constraints compared with the general definition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3NF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Boyce–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Codd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normal form (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BCNF)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 is in BCNF if and only if every determinant is a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		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105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Boyce–</a:t>
            </a:r>
            <a:r>
              <a:rPr lang="en-US" sz="4000" dirty="0" err="1">
                <a:latin typeface="Times" pitchFamily="18" charset="0"/>
              </a:rPr>
              <a:t>Codd</a:t>
            </a:r>
            <a:r>
              <a:rPr lang="en-US" sz="4000" dirty="0">
                <a:latin typeface="Times" pitchFamily="18" charset="0"/>
              </a:rPr>
              <a:t> Normal Form (BCNF)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Difference between 3NF and BCNF is that for a functional dependency A </a:t>
            </a:r>
            <a:r>
              <a:rPr lang="en-US" sz="3200" b="1" dirty="0" smtClean="0">
                <a:latin typeface="Times" pitchFamily="18" charset="0"/>
                <a:cs typeface="Times" pitchFamily="18" charset="0"/>
                <a:sym typeface="Symbol"/>
              </a:rPr>
              <a:t>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B,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3NF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allows this dependency in a relation if B is a primary-key attribute and A is not a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Whereas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BCNF insists that for this dependency to remain in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relation, 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must be a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 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Every relation in BCNF is also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3NF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a relation in 3NF is not necessarily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BCNF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		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84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Boyce–</a:t>
            </a:r>
            <a:r>
              <a:rPr lang="en-US" sz="4000" dirty="0" err="1">
                <a:latin typeface="Times" pitchFamily="18" charset="0"/>
              </a:rPr>
              <a:t>Codd</a:t>
            </a:r>
            <a:r>
              <a:rPr lang="en-US" sz="4000" dirty="0">
                <a:latin typeface="Times" pitchFamily="18" charset="0"/>
              </a:rPr>
              <a:t> Normal Form (BCNF)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Violation of BCNF is quite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rare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potential to violate BCNF may occur in a relation that: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Contains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two (or more) composite candidate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candidate keys overlap, that is have at least one attribute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common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0" indent="-514350" algn="just">
              <a:lnSpc>
                <a:spcPct val="90000"/>
              </a:lnSpc>
              <a:buFont typeface="+mj-lt"/>
              <a:buAutoNum type="arabicPeriod" startAt="4"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		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88322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Example: (</a:t>
            </a:r>
            <a:r>
              <a:rPr lang="en-US" sz="5400" dirty="0">
                <a:latin typeface="Times" pitchFamily="18" charset="0"/>
              </a:rPr>
              <a:t>BCNF)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fd1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interviewDate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interviewTime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roomNo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(PK)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fd2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interviewDate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interviewTime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(CK)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fd3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roomNo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interviewDate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interviewTime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(CK)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interviewDate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roomNo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400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279798"/>
            <a:ext cx="8153400" cy="253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5072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Example: (</a:t>
            </a:r>
            <a:r>
              <a:rPr lang="en-US" sz="5400" dirty="0">
                <a:latin typeface="Times" pitchFamily="18" charset="0"/>
              </a:rPr>
              <a:t>BCNF)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400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00187"/>
            <a:ext cx="8153400" cy="505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637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3NF or BCNF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not always be desirable to transform a relation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into BCNF e.g. if there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is not preserved when we perform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decomposition (i.e.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determinant and the attributes it determines are placed in different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Loss of fd3 when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ClientInterview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relation was transformed to BCNF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Decision about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to stop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3NF or progress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BCNF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is dependent on the amount of redundancy resulting from the presence of fd4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and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signiﬁcance of the ‘loss’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fd3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6205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Higher Normal Forms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4NF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 that is in Boyce-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Codd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Normal Form and contains no nontrivial multi-valued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dependencies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5NF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 that has no join dependency</a:t>
            </a: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48256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The normalization process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1NF, 2NF, 3NF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Inference rules for FDs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BCNF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6896</TotalTime>
  <Words>1723</Words>
  <Application>Microsoft Office PowerPoint</Application>
  <PresentationFormat>On-screen Show (4:3)</PresentationFormat>
  <Paragraphs>494</Paragraphs>
  <Slides>42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Lecture1-CSC271-CIITVC-2012</vt:lpstr>
      <vt:lpstr>CSC271 Database Systems</vt:lpstr>
      <vt:lpstr>Summary: Previous Lecture</vt:lpstr>
      <vt:lpstr>The Process of Normalization</vt:lpstr>
      <vt:lpstr>The Process of Normalization</vt:lpstr>
      <vt:lpstr>The Process of Normalization</vt:lpstr>
      <vt:lpstr>Unnormalized Form (UNF)</vt:lpstr>
      <vt:lpstr>Lease Forms: DreamHome</vt:lpstr>
      <vt:lpstr>Transformation into UNF Table </vt:lpstr>
      <vt:lpstr>First Normal Form (1NF)</vt:lpstr>
      <vt:lpstr>UNF to 1NF</vt:lpstr>
      <vt:lpstr>UNF to 1NF</vt:lpstr>
      <vt:lpstr>UNF to 1NF</vt:lpstr>
      <vt:lpstr>Approach 1 (1NF)</vt:lpstr>
      <vt:lpstr>FDs of ClientRental Relation</vt:lpstr>
      <vt:lpstr>Approach 2 (1NF)</vt:lpstr>
      <vt:lpstr>Second Normal Form (2NF)</vt:lpstr>
      <vt:lpstr>Second Normal Form (2NF)</vt:lpstr>
      <vt:lpstr>FDs of ClientRental Relation</vt:lpstr>
      <vt:lpstr>1NF to 2NF</vt:lpstr>
      <vt:lpstr>Third Normal Form (3NF)</vt:lpstr>
      <vt:lpstr>Third Normal Form (3NF)</vt:lpstr>
      <vt:lpstr>FDs of 2NF Relations</vt:lpstr>
      <vt:lpstr>2NF to 3NF</vt:lpstr>
      <vt:lpstr>Decomposition </vt:lpstr>
      <vt:lpstr>3NF Relations</vt:lpstr>
      <vt:lpstr>General Definitions of 2NF and 3NF </vt:lpstr>
      <vt:lpstr>Using General Def. of 2NF and 3NF </vt:lpstr>
      <vt:lpstr>Using General Def. of 2NF and 3NF </vt:lpstr>
      <vt:lpstr>Advanced Normalization</vt:lpstr>
      <vt:lpstr>Inference Rules for FDs</vt:lpstr>
      <vt:lpstr>Inference Rules for FDs</vt:lpstr>
      <vt:lpstr>Inference Rules for FDs</vt:lpstr>
      <vt:lpstr>Inference Rules for FDs</vt:lpstr>
      <vt:lpstr>Boyce–Codd Normal Form (BCNF)</vt:lpstr>
      <vt:lpstr>Boyce–Codd Normal Form (BCNF)</vt:lpstr>
      <vt:lpstr>Boyce–Codd Normal Form (BCNF)</vt:lpstr>
      <vt:lpstr>Example: (BCNF)</vt:lpstr>
      <vt:lpstr>Example: (BCNF)</vt:lpstr>
      <vt:lpstr>3NF or BCNF</vt:lpstr>
      <vt:lpstr>Higher Normal Forms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3113</cp:revision>
  <dcterms:created xsi:type="dcterms:W3CDTF">2012-05-16T18:43:11Z</dcterms:created>
  <dcterms:modified xsi:type="dcterms:W3CDTF">2012-06-27T12:27:30Z</dcterms:modified>
</cp:coreProperties>
</file>