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5" r:id="rId2"/>
    <p:sldId id="346" r:id="rId3"/>
    <p:sldId id="857" r:id="rId4"/>
    <p:sldId id="821" r:id="rId5"/>
    <p:sldId id="858" r:id="rId6"/>
    <p:sldId id="831" r:id="rId7"/>
    <p:sldId id="832" r:id="rId8"/>
    <p:sldId id="859" r:id="rId9"/>
    <p:sldId id="833" r:id="rId10"/>
    <p:sldId id="860" r:id="rId11"/>
    <p:sldId id="861" r:id="rId12"/>
    <p:sldId id="862" r:id="rId13"/>
    <p:sldId id="863" r:id="rId14"/>
    <p:sldId id="864" r:id="rId15"/>
    <p:sldId id="865" r:id="rId16"/>
    <p:sldId id="866" r:id="rId17"/>
    <p:sldId id="867" r:id="rId18"/>
    <p:sldId id="870" r:id="rId19"/>
    <p:sldId id="868" r:id="rId20"/>
    <p:sldId id="869" r:id="rId21"/>
    <p:sldId id="871" r:id="rId22"/>
    <p:sldId id="872" r:id="rId23"/>
    <p:sldId id="873" r:id="rId24"/>
    <p:sldId id="874" r:id="rId25"/>
    <p:sldId id="875" r:id="rId26"/>
    <p:sldId id="876" r:id="rId27"/>
    <p:sldId id="877" r:id="rId28"/>
    <p:sldId id="878" r:id="rId29"/>
    <p:sldId id="879" r:id="rId30"/>
    <p:sldId id="880" r:id="rId31"/>
    <p:sldId id="881" r:id="rId32"/>
    <p:sldId id="882" r:id="rId33"/>
    <p:sldId id="883" r:id="rId34"/>
    <p:sldId id="319" r:id="rId35"/>
    <p:sldId id="35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50" d="100"/>
          <a:sy n="50" d="100"/>
        </p:scale>
        <p:origin x="-1224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6/22/2012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23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Database design using ER modeling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Concepts of ER model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Entities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Relationships 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Attributes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Classification of Entity Types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entity types can classified into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Strong entity 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Weak entity type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9437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Strong Entity Type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Strong entity 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 entity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type that is not existence-dependent on some other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e.g. Staff, Branch,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, Client etc.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characteristic of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strong entity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type is that each entity occurrence is uniquely identiﬁable using the primary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key attribute(s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 of that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example, we can uniquely identify each member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staff using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attribute, which is the primary key for the Staff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Sometimes referred to as parent, owner, or dominant entities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12985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Weak Entity Type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Weak entity 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type that is existence-dependent on some other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e.g. Preference etc.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characteristic of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weak entity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that each entity occurrence cannot be uniquely identiﬁed using only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associated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with that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example, note that there is no primary key for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Preference entity,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means that we cannot identify each occurrence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Preference entity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type using only the attributes of this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ometimes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referred to as child, dependent, 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subordinate entities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02896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Strong/Weak Entities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8" descr="DS3-Figure 11-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7924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49201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Attributes on Relationships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Attributes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can also be assigned to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For example, consider the relationship Advertises, which associates the Newspaper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types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record the date the property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was advertised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and the cost, we associate this information with the Advertises relationship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as attributes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called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dateAdvert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and cost, rather than with the Newspaper or the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entities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5855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Attributes on </a:t>
            </a:r>
            <a:r>
              <a:rPr lang="en-US" sz="4800" dirty="0" smtClean="0">
                <a:latin typeface="Times" pitchFamily="18" charset="0"/>
              </a:rPr>
              <a:t>Relationships..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DS3-Figure 11-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534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03368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Diagrammatic </a:t>
            </a:r>
            <a:r>
              <a:rPr lang="en-US" sz="4800" dirty="0" smtClean="0">
                <a:latin typeface="Times" pitchFamily="18" charset="0"/>
              </a:rPr>
              <a:t>Representation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Attributes on relationship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We represent attributes associated with a relationship type using the same symbol as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 entity type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to distinguish between a relationship with an attribute and 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entity,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rectangle representing the attribute(s) is associated with the relationship using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dashed line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presence of one or more attributes assigned to a relationship may indicate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that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relationship conceals an unidentiﬁed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e.g.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presence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 entity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called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Advert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972557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Structural Constraints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We now examine the constraints that may be placed on entity types that participate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 relationship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constraints should reﬂect the restrictions on the relationships as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perceived 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‘real world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’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Examples of such constraints include the requirements that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property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for rent must have an owner and each branch must have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staff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main type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constraint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on relationships is called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multiplicity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6368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Multiplicity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 number (or range) of possible occurrences of an entity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 that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may relate to a single occurrence of an associated entity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 through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particular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Multiplicity constrains the way that entities are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related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a representation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policies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(or business rules) established by the user 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enterprise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 must ensure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all appropriate enterprise constraints are identiﬁed and represented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an ER model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5666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Structural Constraints..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 most common degree for relationships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binary,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binary relationships are generally referred to as being: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One-to-One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(1:1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member of staff manages a branch (1:1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One-to-Many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(1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:*)	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member of staff oversees properties for rent (1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:*)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Many-to-Many (*:*)</a:t>
            </a:r>
          </a:p>
          <a:p>
            <a:pPr lvl="2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A newspapers advertise properties for rent (*:*)</a:t>
            </a:r>
          </a:p>
          <a:p>
            <a:pPr marL="914400" lvl="2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4049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Structural Constraints..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It is important to note that not all integrity constraints can be easily represented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 ER model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For example, the requirement that a member of staff receives 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additional day’s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holiday for every year of employment with the enterprise may be difﬁcult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represent 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 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model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914400" lvl="2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12362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Determining the </a:t>
            </a:r>
            <a:r>
              <a:rPr lang="en-US" sz="4800" dirty="0" smtClean="0">
                <a:latin typeface="Times" pitchFamily="18" charset="0"/>
              </a:rPr>
              <a:t>Multiplicity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Determining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multiplicity normally requires examining the precise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relationships between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data given in a enterprise constraint using sample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sample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may be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obtained by examining ﬁlled-in forms or reports and, if possible, from discussion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with users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it is important to stress that to reach the right conclusions about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constraint requires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the sample data examined or discussed is a true representation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all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 being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modeled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914400" lvl="2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47732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One-to-One (1:1) </a:t>
            </a:r>
            <a:r>
              <a:rPr lang="en-US" sz="4400" dirty="0" smtClean="0">
                <a:latin typeface="Times" pitchFamily="18" charset="0"/>
              </a:rPr>
              <a:t>Relationships..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Determining the multiplicity</a:t>
            </a:r>
          </a:p>
          <a:p>
            <a:pPr lvl="1"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Consider the relationship Manages, which relates the Staff and Branch entity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types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semantic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net can be used displays sample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occurrences of the Manages relationship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type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914400" lvl="2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76782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One-to-One (1:1) </a:t>
            </a:r>
            <a:r>
              <a:rPr lang="en-US" sz="4400" dirty="0" smtClean="0">
                <a:latin typeface="Times" pitchFamily="18" charset="0"/>
              </a:rPr>
              <a:t>Relationships..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7" descr="DS3-Figure 11-14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382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52095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One-to-One (1:1) </a:t>
            </a:r>
            <a:r>
              <a:rPr lang="en-US" sz="4400" dirty="0" smtClean="0">
                <a:latin typeface="Times" pitchFamily="18" charset="0"/>
              </a:rPr>
              <a:t>Relationships..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By analyzing the semantic net, we can conclude as follows: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SG5 manages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B003 and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SL21 manages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B005, but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SG37 does not manage any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branch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other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words, 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member of staff can manage zero or one branch and each branch is managed 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one member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staff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there is a maximum of one branch for each member of 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involved in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this relationship and a maximum of one member of staff for each branch, we refer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this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type of relationship as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one-to-one</a:t>
            </a:r>
          </a:p>
          <a:p>
            <a:pPr lvl="1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91937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One-to-One (1:1) </a:t>
            </a:r>
            <a:r>
              <a:rPr lang="en-US" sz="4400" dirty="0" smtClean="0">
                <a:latin typeface="Times" pitchFamily="18" charset="0"/>
              </a:rPr>
              <a:t>Relationships..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14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458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87229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 smtClean="0">
                <a:latin typeface="Times" pitchFamily="18" charset="0"/>
              </a:rPr>
              <a:t>One-to-Many </a:t>
            </a:r>
            <a:r>
              <a:rPr lang="en-US" sz="4400" dirty="0">
                <a:latin typeface="Times" pitchFamily="18" charset="0"/>
              </a:rPr>
              <a:t>(1</a:t>
            </a:r>
            <a:r>
              <a:rPr lang="en-US" sz="4400" dirty="0" smtClean="0">
                <a:latin typeface="Times" pitchFamily="18" charset="0"/>
              </a:rPr>
              <a:t>:*) Relationships</a:t>
            </a:r>
            <a:endParaRPr lang="en-US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Determining the multiplicity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Consider the relationship Oversees, which relates the Staff and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semantic net can be used displays sample occurrences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Oversees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relationship type</a:t>
            </a:r>
          </a:p>
          <a:p>
            <a:pPr lvl="1" algn="just">
              <a:lnSpc>
                <a:spcPct val="90000"/>
              </a:lnSpc>
            </a:pPr>
            <a:endParaRPr lang="en-US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589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One-to-Many </a:t>
            </a:r>
            <a:r>
              <a:rPr lang="en-US" sz="4000" dirty="0">
                <a:latin typeface="Times" pitchFamily="18" charset="0"/>
              </a:rPr>
              <a:t>(1</a:t>
            </a:r>
            <a:r>
              <a:rPr lang="en-US" sz="4000" dirty="0" smtClean="0">
                <a:latin typeface="Times" pitchFamily="18" charset="0"/>
              </a:rPr>
              <a:t>:*) Relationships..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9" descr="DS3-Figure 11-15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458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76092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One-to-Many </a:t>
            </a:r>
            <a:r>
              <a:rPr lang="en-US" sz="4000" dirty="0">
                <a:latin typeface="Times" pitchFamily="18" charset="0"/>
              </a:rPr>
              <a:t>(1</a:t>
            </a:r>
            <a:r>
              <a:rPr lang="en-US" sz="4000" dirty="0" smtClean="0">
                <a:latin typeface="Times" pitchFamily="18" charset="0"/>
              </a:rPr>
              <a:t>:*) Relationships..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5138" indent="-352425" algn="just">
              <a:lnSpc>
                <a:spcPct val="90000"/>
              </a:lnSpc>
              <a:tabLst>
                <a:tab pos="336550" algn="l"/>
              </a:tabLst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analyzing the semantic net, we can conclude as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follows:</a:t>
            </a:r>
          </a:p>
          <a:p>
            <a:pPr marL="738188" lvl="1" indent="-280988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SG37 oversees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propertyNos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PG21 and PG36,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SA9 oversees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PA14 but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SG5 does not oversee any properties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for rent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PG4 is not overseen by any member of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staff </a:t>
            </a:r>
          </a:p>
          <a:p>
            <a:pPr marL="738188" lvl="1" indent="-280988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 summary, a member of staff can oversee zero or more properties for rent and a property for rent is overseen by zero or one member of staff</a:t>
            </a:r>
          </a:p>
          <a:p>
            <a:pPr marL="738188" lvl="1" indent="-280988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Therefore, for members of staff participating in this relationship there are many properties for rent, and for properties participating in this relationship there is a maximum of one member of staff, we refer to this type of relationship as one-to-many</a:t>
            </a:r>
          </a:p>
        </p:txBody>
      </p:sp>
    </p:spTree>
    <p:extLst>
      <p:ext uri="{BB962C8B-B14F-4D97-AF65-F5344CB8AC3E}">
        <p14:creationId xmlns="" xmlns:p14="http://schemas.microsoft.com/office/powerpoint/2010/main" val="3600751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One-to-Many </a:t>
            </a:r>
            <a:r>
              <a:rPr lang="en-US" sz="4000" dirty="0">
                <a:latin typeface="Times" pitchFamily="18" charset="0"/>
              </a:rPr>
              <a:t>(1</a:t>
            </a:r>
            <a:r>
              <a:rPr lang="en-US" sz="4000" dirty="0" smtClean="0">
                <a:latin typeface="Times" pitchFamily="18" charset="0"/>
              </a:rPr>
              <a:t>:*) Relationships..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15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763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92058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One-to-Many </a:t>
            </a:r>
            <a:r>
              <a:rPr lang="en-US" sz="4000" dirty="0">
                <a:latin typeface="Times" pitchFamily="18" charset="0"/>
              </a:rPr>
              <a:t>(1</a:t>
            </a:r>
            <a:r>
              <a:rPr lang="en-US" sz="4000" dirty="0" smtClean="0">
                <a:latin typeface="Times" pitchFamily="18" charset="0"/>
              </a:rPr>
              <a:t>:*) Relationships..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 case, we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know the actual minimum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and maximum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values for the multiplicity, we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can display these instead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For example, if a member of staff oversees a minimum of zero and a maximum of 100 properties for rent, we can replace the ‘0..*’ with ‘0..100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’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0373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Many-to-Many (*:*) Relationships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Determining the multiplicity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Consider the relationship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Advertises,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which relates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Newspaper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entity types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semantic net can be used displays sample occurrences of the Advertises relationship type</a:t>
            </a:r>
          </a:p>
        </p:txBody>
      </p:sp>
    </p:spTree>
    <p:extLst>
      <p:ext uri="{BB962C8B-B14F-4D97-AF65-F5344CB8AC3E}">
        <p14:creationId xmlns="" xmlns:p14="http://schemas.microsoft.com/office/powerpoint/2010/main" val="32980434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Many-to-Many (*:*)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7" descr="DS3-Figure 11-16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763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85724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Many-to-Many (*:*)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638" indent="-344488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analyzing the semantic net, we can conclude as follows: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Glasgow Daily advertises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propertyNos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PG21 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PG36, the West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News also advertises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PG36 and the Aberdeen Express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advertises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PA14, however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PG4 is not advertised in any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newspaper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 other words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one newspaper advertises one or more properties for rent and one property for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rent is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advertised in zero or more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newspapers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Therefore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for newspapers there are many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properties for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rent, and for each property for rent participating in this relationship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there are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many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newspapers, we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refer to this type of relationship as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many-to-many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89989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Many-to-Many (*:*)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8" descr="DS3-Figure 11-16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382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13779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Structural Constraints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Multiplicity for Complex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Relationships</a:t>
            </a:r>
          </a:p>
          <a:p>
            <a:pPr marL="800100"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The number (or range) of possible occurrences of 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type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an n-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ary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relationship when the other (n−1) values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are ﬁxed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800100"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8860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Complex Relationships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Determining the multiplicity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Consider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ternary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Registers relationship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between Staff, Branch, and Client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 types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semantic net can be used displays sample occurrences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Registers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relationship type</a:t>
            </a:r>
          </a:p>
        </p:txBody>
      </p:sp>
    </p:spTree>
    <p:extLst>
      <p:ext uri="{BB962C8B-B14F-4D97-AF65-F5344CB8AC3E}">
        <p14:creationId xmlns="" xmlns:p14="http://schemas.microsoft.com/office/powerpoint/2010/main" val="523213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Complex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Figure 11-17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534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22137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Complex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638" indent="-344488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analyzing the semantic net, we can conclude as follows: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SG37 at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B003 registers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CR56 and CR74,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SG14 at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B003 registers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CR62, CR84, and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CR91, however, SG5 at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B003 registers no clients 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 other words, when the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and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values are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ﬁxed the corresponding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values are zero or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more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Therefore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the multiplicity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of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Registers relationship from the perspective of the Staff and Branch entities is 0..*,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which is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represented in the ER diagram by placing the 0..* beside the Client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entity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2797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Complex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638" indent="-344488"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What about the multiplicity of Branch and Staff entity types?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690563" lvl="1" indent="-346075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repeat this test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keeping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Staff/Client values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ﬁxed, and we get a multiplicity of 1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..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1, which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placed beside the Branch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entity</a:t>
            </a:r>
          </a:p>
          <a:p>
            <a:pPr marL="690563" lvl="1" indent="-346075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Likewise by keeping Client/Branch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values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ﬁxed, a multiplicity value of 1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..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1 is obtained, which 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placed beside the Staff entity</a:t>
            </a:r>
          </a:p>
        </p:txBody>
      </p:sp>
    </p:spTree>
    <p:extLst>
      <p:ext uri="{BB962C8B-B14F-4D97-AF65-F5344CB8AC3E}">
        <p14:creationId xmlns="" xmlns:p14="http://schemas.microsoft.com/office/powerpoint/2010/main" val="27392017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Complex Relationships..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1029" descr="DS3-Figure 11-1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71600"/>
            <a:ext cx="83820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555768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Classification of entities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Attributes on relationships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Structural constraints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Multiplicity 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Binary/Complex relationships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lvl="2" algn="just">
              <a:buNone/>
            </a:pPr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5551</TotalTime>
  <Words>1501</Words>
  <Application>Microsoft Office PowerPoint</Application>
  <PresentationFormat>On-screen Show (4:3)</PresentationFormat>
  <Paragraphs>376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Lecture1-CSC271-CIITVC-2012</vt:lpstr>
      <vt:lpstr>CSC271 Database Systems</vt:lpstr>
      <vt:lpstr>Summary: Previous Lecture</vt:lpstr>
      <vt:lpstr>Classification of Entity Types</vt:lpstr>
      <vt:lpstr>Strong Entity Type</vt:lpstr>
      <vt:lpstr>Weak Entity Type</vt:lpstr>
      <vt:lpstr>Example: Strong/Weak Entities</vt:lpstr>
      <vt:lpstr>Attributes on Relationships</vt:lpstr>
      <vt:lpstr>Attributes on Relationships..</vt:lpstr>
      <vt:lpstr>Diagrammatic Representation</vt:lpstr>
      <vt:lpstr>Structural Constraints</vt:lpstr>
      <vt:lpstr>Multiplicity</vt:lpstr>
      <vt:lpstr>Structural Constraints..</vt:lpstr>
      <vt:lpstr>Structural Constraints..</vt:lpstr>
      <vt:lpstr>Determining the Multiplicity</vt:lpstr>
      <vt:lpstr>One-to-One (1:1) Relationships..</vt:lpstr>
      <vt:lpstr>One-to-One (1:1) Relationships..</vt:lpstr>
      <vt:lpstr>One-to-One (1:1) Relationships..</vt:lpstr>
      <vt:lpstr>One-to-One (1:1) Relationships..</vt:lpstr>
      <vt:lpstr>One-to-Many (1:*) Relationships</vt:lpstr>
      <vt:lpstr>One-to-Many (1:*) Relationships..</vt:lpstr>
      <vt:lpstr>One-to-Many (1:*) Relationships..</vt:lpstr>
      <vt:lpstr>One-to-Many (1:*) Relationships..</vt:lpstr>
      <vt:lpstr>One-to-Many (1:*) Relationships..</vt:lpstr>
      <vt:lpstr>Many-to-Many (*:*) Relationships</vt:lpstr>
      <vt:lpstr>Many-to-Many (*:*) Relationships..</vt:lpstr>
      <vt:lpstr>Many-to-Many (*:*) Relationships..</vt:lpstr>
      <vt:lpstr>Many-to-Many (*:*) Relationships..</vt:lpstr>
      <vt:lpstr>Structural Constraints</vt:lpstr>
      <vt:lpstr>Complex Relationships</vt:lpstr>
      <vt:lpstr>Complex Relationships..</vt:lpstr>
      <vt:lpstr>Complex Relationships..</vt:lpstr>
      <vt:lpstr>Complex Relationships..</vt:lpstr>
      <vt:lpstr>Complex Relationships..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2621</cp:revision>
  <dcterms:created xsi:type="dcterms:W3CDTF">2012-05-16T18:43:11Z</dcterms:created>
  <dcterms:modified xsi:type="dcterms:W3CDTF">2012-06-22T06:30:23Z</dcterms:modified>
</cp:coreProperties>
</file>