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325" r:id="rId2"/>
    <p:sldId id="304" r:id="rId3"/>
    <p:sldId id="305" r:id="rId4"/>
    <p:sldId id="306" r:id="rId5"/>
    <p:sldId id="307" r:id="rId6"/>
    <p:sldId id="326" r:id="rId7"/>
    <p:sldId id="308" r:id="rId8"/>
    <p:sldId id="315" r:id="rId9"/>
    <p:sldId id="316" r:id="rId10"/>
    <p:sldId id="318" r:id="rId11"/>
    <p:sldId id="314" r:id="rId12"/>
    <p:sldId id="309" r:id="rId13"/>
    <p:sldId id="310" r:id="rId14"/>
    <p:sldId id="320" r:id="rId15"/>
    <p:sldId id="327" r:id="rId16"/>
    <p:sldId id="311" r:id="rId17"/>
    <p:sldId id="329" r:id="rId18"/>
    <p:sldId id="330" r:id="rId19"/>
    <p:sldId id="331" r:id="rId20"/>
    <p:sldId id="332" r:id="rId21"/>
    <p:sldId id="333" r:id="rId22"/>
    <p:sldId id="345" r:id="rId23"/>
    <p:sldId id="334" r:id="rId24"/>
    <p:sldId id="335" r:id="rId25"/>
    <p:sldId id="336" r:id="rId26"/>
    <p:sldId id="339" r:id="rId27"/>
    <p:sldId id="340" r:id="rId28"/>
    <p:sldId id="341" r:id="rId29"/>
    <p:sldId id="342" r:id="rId30"/>
    <p:sldId id="343" r:id="rId31"/>
    <p:sldId id="338" r:id="rId32"/>
    <p:sldId id="337" r:id="rId33"/>
    <p:sldId id="344" r:id="rId34"/>
    <p:sldId id="319" r:id="rId3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000000"/>
    </p:penClr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vertBarState="maximized">
    <p:restoredLeft sz="34559" autoAdjust="0"/>
    <p:restoredTop sz="86501" autoAdjust="0"/>
  </p:normalViewPr>
  <p:slideViewPr>
    <p:cSldViewPr>
      <p:cViewPr varScale="1">
        <p:scale>
          <a:sx n="60" d="100"/>
          <a:sy n="60" d="100"/>
        </p:scale>
        <p:origin x="-142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324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8394"/>
    </p:cViewPr>
  </p:sorterViewPr>
  <p:notesViewPr>
    <p:cSldViewPr>
      <p:cViewPr varScale="1">
        <p:scale>
          <a:sx n="53" d="100"/>
          <a:sy n="53" d="100"/>
        </p:scale>
        <p:origin x="-2820" y="-9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>
                <a:cs typeface="Arial" pitchFamily="34" charset="0"/>
              </a:defRPr>
            </a:lvl1pPr>
          </a:lstStyle>
          <a:p>
            <a:pPr>
              <a:defRPr/>
            </a:pPr>
            <a:fld id="{751E2CF5-2857-4D0F-B510-FC1B9A6FE6B8}" type="datetimeFigureOut">
              <a:rPr lang="en-US"/>
              <a:pPr>
                <a:defRPr/>
              </a:pPr>
              <a:t>5/21/2012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>
                <a:cs typeface="Arial" pitchFamily="34" charset="0"/>
              </a:defRPr>
            </a:lvl1pPr>
          </a:lstStyle>
          <a:p>
            <a:pPr>
              <a:defRPr/>
            </a:pPr>
            <a:fld id="{A12032E8-2833-4C6E-AA22-C2FB112806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788078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23950" y="711200"/>
            <a:ext cx="4543425" cy="340836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47738" y="4332288"/>
            <a:ext cx="4975225" cy="4119562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130425"/>
            <a:ext cx="8229600" cy="1470025"/>
          </a:xfrm>
        </p:spPr>
        <p:txBody>
          <a:bodyPr/>
          <a:lstStyle>
            <a:lvl1pPr>
              <a:defRPr sz="5000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A4C226-FD2D-48CE-8743-3356F0E7F2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520922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990600"/>
          </a:xfrm>
        </p:spPr>
        <p:txBody>
          <a:bodyPr/>
          <a:lstStyle>
            <a:lvl1pPr>
              <a:defRPr sz="5000" b="1" baseline="0">
                <a:solidFill>
                  <a:srgbClr val="002060"/>
                </a:solidFill>
                <a:latin typeface="Arial Narrow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0"/>
            <a:ext cx="9144000" cy="5334000"/>
          </a:xfrm>
        </p:spPr>
        <p:txBody>
          <a:bodyPr/>
          <a:lstStyle>
            <a:lvl1pPr marL="342900" indent="-342900">
              <a:buClr>
                <a:srgbClr val="002060"/>
              </a:buClr>
              <a:buSzPct val="70000"/>
              <a:buFont typeface="Wingdings" pitchFamily="2" charset="2"/>
              <a:buChar char="Ø"/>
              <a:defRPr sz="3600" baseline="0">
                <a:latin typeface="Verdana" pitchFamily="34" charset="0"/>
              </a:defRPr>
            </a:lvl1pPr>
            <a:lvl2pPr marL="742950" indent="-285750">
              <a:buClr>
                <a:srgbClr val="002060"/>
              </a:buClr>
              <a:buSzPct val="70000"/>
              <a:buFont typeface="Wingdings" pitchFamily="2" charset="2"/>
              <a:buChar char="v"/>
              <a:defRPr sz="3200" baseline="0">
                <a:latin typeface="Verdana" pitchFamily="34" charset="0"/>
              </a:defRPr>
            </a:lvl2pPr>
            <a:lvl3pPr marL="1143000" indent="-228600">
              <a:buClr>
                <a:srgbClr val="002060"/>
              </a:buClr>
              <a:buSzPct val="80000"/>
              <a:buFont typeface="Wingdings" pitchFamily="2" charset="2"/>
              <a:buChar char="§"/>
              <a:defRPr sz="2800" baseline="0">
                <a:latin typeface="Verdana" pitchFamily="34" charset="0"/>
              </a:defRPr>
            </a:lvl3pPr>
            <a:lvl4pPr marL="1600200" indent="-228600">
              <a:buClr>
                <a:srgbClr val="002060"/>
              </a:buClr>
              <a:buFont typeface="Arial" pitchFamily="34" charset="0"/>
              <a:buChar char="•"/>
              <a:defRPr sz="2400" baseline="0">
                <a:latin typeface="Verdana" pitchFamily="34" charset="0"/>
              </a:defRPr>
            </a:lvl4pPr>
            <a:lvl5pPr>
              <a:buClr>
                <a:srgbClr val="002060"/>
              </a:buClr>
              <a:defRPr sz="2000" baseline="0">
                <a:latin typeface="Verdana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aseline="0" dirty="0" smtClean="0">
                <a:solidFill>
                  <a:srgbClr val="002060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aseline="0" dirty="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C8F9A1-738B-46A3-B94B-5F4DA1B481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996127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CSC271 Database Systems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asifmuneer@comsats.edu.pk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6E70B0-A3C1-4D7B-BD5C-7915FD6EF4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676650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CSC271 Database Systems</a:t>
            </a:r>
          </a:p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asifmuneer@comsats.edu.pk</a:t>
            </a:r>
          </a:p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07911D-5FC3-42B9-89C1-77FC432C84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395274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600200"/>
            <a:ext cx="43434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600200"/>
            <a:ext cx="44196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CSC271 Database Systems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asifmuneer@comsats.edu.pk</a:t>
            </a:r>
          </a:p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7EB286-AB7E-4942-BDF4-E7F49D86B6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567929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CSC271 Database Systems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asifmuneer@comsats.edu.pk</a:t>
            </a:r>
          </a:p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652A9E-2ACC-45DD-B30B-5928106AF7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294271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CSC271 Database Systems</a:t>
            </a:r>
          </a:p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asifmuneer@comsats.edu.pk</a:t>
            </a:r>
          </a:p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B8979B-F86C-4E5D-8C73-C0F32233C3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082691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CSC271 Database Systems</a:t>
            </a: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asifmuneer@comsats.edu.pk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890E3E-A041-4E7D-9206-8EE1A2212B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27988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CSC271 Database Systems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asifmuneer@comsats.edu.pk</a:t>
            </a:r>
          </a:p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FC0A67-AFCE-4981-9826-C35E5AE0B8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46977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CSC271 Database Systems</a:t>
            </a:r>
          </a:p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asifmuneer@comsats.edu.pk</a:t>
            </a:r>
          </a:p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4FD50D-E979-4BE6-8618-3B47CA459D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082385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CSC271 Database Systems</a:t>
            </a:r>
          </a:p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asifmuneer@comsats.edu.pk</a:t>
            </a:r>
          </a:p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7FF7C0-F308-4C4F-BCB6-A3836A3993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073463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CSC271 Database Systems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asifmuneer@comsats.edu.pk</a:t>
            </a:r>
          </a:p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44DE7F-1002-435F-902D-2BA33C7366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26857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152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0" y="1600200"/>
            <a:ext cx="91440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 smtClean="0">
                <a:solidFill>
                  <a:srgbClr val="00206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baseline="0" dirty="0" smtClean="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442CA05-5763-4660-BAB7-CE27E64B31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3" r:id="rId2"/>
    <p:sldLayoutId id="2147483671" r:id="rId3"/>
    <p:sldLayoutId id="2147483674" r:id="rId4"/>
    <p:sldLayoutId id="2147483675" r:id="rId5"/>
    <p:sldLayoutId id="2147483676" r:id="rId6"/>
    <p:sldLayoutId id="2147483677" r:id="rId7"/>
    <p:sldLayoutId id="2147483672" r:id="rId8"/>
    <p:sldLayoutId id="2147483678" r:id="rId9"/>
    <p:sldLayoutId id="2147483679" r:id="rId10"/>
    <p:sldLayoutId id="2147483680" r:id="rId11"/>
    <p:sldLayoutId id="2147483681" r:id="rId12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lang="en-US" sz="5200" b="1" kern="1200" dirty="0">
          <a:solidFill>
            <a:srgbClr val="002060"/>
          </a:solidFill>
          <a:latin typeface="Arial Narrow" pitchFamily="34" charset="0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5200" b="1">
          <a:solidFill>
            <a:srgbClr val="002060"/>
          </a:solidFill>
          <a:latin typeface="Arial Narrow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5200" b="1">
          <a:solidFill>
            <a:srgbClr val="002060"/>
          </a:solidFill>
          <a:latin typeface="Arial Narrow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5200" b="1">
          <a:solidFill>
            <a:srgbClr val="002060"/>
          </a:solidFill>
          <a:latin typeface="Arial Narrow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5200" b="1">
          <a:solidFill>
            <a:srgbClr val="002060"/>
          </a:solidFill>
          <a:latin typeface="Arial Narrow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002060"/>
        </a:buClr>
        <a:buSzPct val="70000"/>
        <a:buFont typeface="Wingdings" pitchFamily="2" charset="2"/>
        <a:buChar char="Ø"/>
        <a:defRPr lang="en-US" sz="3600" kern="1200" dirty="0">
          <a:solidFill>
            <a:schemeClr val="tx1"/>
          </a:solidFill>
          <a:latin typeface="Verdana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002060"/>
        </a:buClr>
        <a:buSzPct val="70000"/>
        <a:buFont typeface="Wingdings" pitchFamily="2" charset="2"/>
        <a:buChar char="v"/>
        <a:defRPr lang="en-US" sz="3200" kern="1200" dirty="0">
          <a:solidFill>
            <a:schemeClr val="tx1"/>
          </a:solidFill>
          <a:latin typeface="Verdana" pitchFamily="34" charset="0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002060"/>
        </a:buClr>
        <a:buSzPct val="80000"/>
        <a:buFont typeface="Wingdings" pitchFamily="2" charset="2"/>
        <a:buChar char="§"/>
        <a:defRPr lang="en-US" sz="2800" kern="1200" dirty="0">
          <a:solidFill>
            <a:schemeClr val="tx1"/>
          </a:solidFill>
          <a:latin typeface="Verdana" pitchFamily="34" charset="0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002060"/>
        </a:buClr>
        <a:buSzPct val="80000"/>
        <a:buFont typeface="Arial" charset="0"/>
        <a:buChar char="•"/>
        <a:defRPr lang="en-US" sz="2400" kern="1200" dirty="0">
          <a:solidFill>
            <a:schemeClr val="tx1"/>
          </a:solidFill>
          <a:latin typeface="Verdana" pitchFamily="34" charset="0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002060"/>
        </a:buClr>
        <a:buFont typeface="Arial" charset="0"/>
        <a:buChar char="»"/>
        <a:defRPr lang="en-US" sz="2000" kern="1200" dirty="0">
          <a:solidFill>
            <a:schemeClr val="tx1"/>
          </a:solidFill>
          <a:latin typeface="Verdana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dirty="0"/>
              <a:t>CSC271 Database Systems</a:t>
            </a:r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sz="4800" b="1" dirty="0" smtClean="0"/>
              <a:t>Lecture # 2</a:t>
            </a:r>
          </a:p>
        </p:txBody>
      </p:sp>
    </p:spTree>
    <p:extLst>
      <p:ext uri="{BB962C8B-B14F-4D97-AF65-F5344CB8AC3E}">
        <p14:creationId xmlns="" xmlns:p14="http://schemas.microsoft.com/office/powerpoint/2010/main" val="27994261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>
                <a:latin typeface="Times" pitchFamily="18" charset="0"/>
              </a:rPr>
              <a:t>Components of the DBMS Environment</a:t>
            </a:r>
          </a:p>
        </p:txBody>
      </p:sp>
      <p:pic>
        <p:nvPicPr>
          <p:cNvPr id="48131" name="Picture 6" descr="C01NF08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23933"/>
            <a:ext cx="9144000" cy="1934133"/>
          </a:xfrm>
          <a:noFill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>
                <a:latin typeface="Times" pitchFamily="18" charset="0"/>
              </a:rPr>
              <a:t>Components of DBMS Environment..</a:t>
            </a:r>
            <a:endParaRPr lang="en-GB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GB" b="1" dirty="0" smtClean="0">
                <a:latin typeface="Times" pitchFamily="18" charset="0"/>
              </a:rPr>
              <a:t>Hardware</a:t>
            </a:r>
          </a:p>
          <a:p>
            <a:pPr lvl="1" eaLnBrk="1" hangingPunct="1">
              <a:lnSpc>
                <a:spcPct val="90000"/>
              </a:lnSpc>
            </a:pPr>
            <a:r>
              <a:rPr lang="en-GB" sz="2600" b="1" dirty="0" smtClean="0">
                <a:latin typeface="Times" pitchFamily="18" charset="0"/>
              </a:rPr>
              <a:t>Can range from a PC to a network of computers.</a:t>
            </a:r>
            <a:endParaRPr lang="en-GB" b="1" dirty="0" smtClean="0">
              <a:latin typeface="Times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GB" b="1" dirty="0" smtClean="0">
                <a:latin typeface="Times" pitchFamily="18" charset="0"/>
              </a:rPr>
              <a:t>Software</a:t>
            </a:r>
          </a:p>
          <a:p>
            <a:pPr lvl="1" algn="just" eaLnBrk="1" hangingPunct="1">
              <a:lnSpc>
                <a:spcPct val="90000"/>
              </a:lnSpc>
            </a:pPr>
            <a:r>
              <a:rPr lang="en-GB" sz="2600" b="1" dirty="0" smtClean="0">
                <a:latin typeface="Times" pitchFamily="18" charset="0"/>
              </a:rPr>
              <a:t>DBMS, operating system, network software (if necessary) and also the application programs.</a:t>
            </a:r>
          </a:p>
          <a:p>
            <a:pPr eaLnBrk="1" hangingPunct="1">
              <a:lnSpc>
                <a:spcPct val="90000"/>
              </a:lnSpc>
            </a:pPr>
            <a:r>
              <a:rPr lang="en-GB" b="1" dirty="0" smtClean="0">
                <a:latin typeface="Times" pitchFamily="18" charset="0"/>
              </a:rPr>
              <a:t>Data</a:t>
            </a:r>
          </a:p>
          <a:p>
            <a:pPr lvl="1" algn="just" eaLnBrk="1" hangingPunct="1">
              <a:lnSpc>
                <a:spcPct val="90000"/>
              </a:lnSpc>
            </a:pPr>
            <a:r>
              <a:rPr lang="en-GB" sz="2600" b="1" dirty="0">
                <a:latin typeface="Times" pitchFamily="18" charset="0"/>
              </a:rPr>
              <a:t>Used by the organization and a description of this data called the schema.</a:t>
            </a: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>
                <a:latin typeface="Times" pitchFamily="18" charset="0"/>
              </a:rPr>
              <a:t>Components of DBMS Environment..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GB" b="1" dirty="0">
                <a:latin typeface="Times" pitchFamily="18" charset="0"/>
              </a:rPr>
              <a:t>Procedures</a:t>
            </a:r>
          </a:p>
          <a:p>
            <a:pPr lvl="1" algn="just">
              <a:lnSpc>
                <a:spcPct val="90000"/>
              </a:lnSpc>
            </a:pPr>
            <a:r>
              <a:rPr lang="en-GB" sz="2600" b="1" dirty="0">
                <a:latin typeface="Times" pitchFamily="18" charset="0"/>
              </a:rPr>
              <a:t>Instructions and rules that should be applied to the design and use of the database and DBMS.</a:t>
            </a:r>
          </a:p>
          <a:p>
            <a:pPr>
              <a:lnSpc>
                <a:spcPct val="90000"/>
              </a:lnSpc>
            </a:pPr>
            <a:r>
              <a:rPr lang="en-GB" b="1" dirty="0">
                <a:latin typeface="Times" pitchFamily="18" charset="0"/>
              </a:rPr>
              <a:t>People</a:t>
            </a:r>
          </a:p>
          <a:p>
            <a:pPr lvl="1">
              <a:lnSpc>
                <a:spcPct val="90000"/>
              </a:lnSpc>
            </a:pPr>
            <a:r>
              <a:rPr lang="en-GB" sz="2600" b="1" dirty="0">
                <a:latin typeface="Times" pitchFamily="18" charset="0"/>
              </a:rPr>
              <a:t>Discussed in the next section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>
                <a:latin typeface="Times" pitchFamily="18" charset="0"/>
              </a:rPr>
              <a:t>Roles in the DB Environment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GB" b="1" dirty="0">
                <a:latin typeface="Times" pitchFamily="18" charset="0"/>
              </a:rPr>
              <a:t>Data Administrator (DA)</a:t>
            </a:r>
          </a:p>
          <a:p>
            <a:pPr lvl="1" algn="just">
              <a:lnSpc>
                <a:spcPct val="90000"/>
              </a:lnSpc>
            </a:pPr>
            <a:r>
              <a:rPr lang="en-GB" sz="2600" b="1" dirty="0">
                <a:latin typeface="Times" pitchFamily="18" charset="0"/>
              </a:rPr>
              <a:t>Database planning</a:t>
            </a:r>
          </a:p>
          <a:p>
            <a:pPr lvl="1" algn="just">
              <a:lnSpc>
                <a:spcPct val="90000"/>
              </a:lnSpc>
            </a:pPr>
            <a:r>
              <a:rPr lang="en-GB" sz="2600" b="1" dirty="0">
                <a:latin typeface="Times" pitchFamily="18" charset="0"/>
              </a:rPr>
              <a:t>Development and maintenance of standards, policies and </a:t>
            </a:r>
            <a:r>
              <a:rPr lang="en-GB" sz="2600" b="1" dirty="0" smtClean="0">
                <a:latin typeface="Times" pitchFamily="18" charset="0"/>
              </a:rPr>
              <a:t>procedures</a:t>
            </a:r>
          </a:p>
          <a:p>
            <a:pPr>
              <a:lnSpc>
                <a:spcPct val="90000"/>
              </a:lnSpc>
            </a:pPr>
            <a:r>
              <a:rPr lang="en-US" b="1" dirty="0">
                <a:latin typeface="Times" pitchFamily="18" charset="0"/>
              </a:rPr>
              <a:t>Database Designers </a:t>
            </a:r>
            <a:r>
              <a:rPr lang="en-US" b="1" dirty="0" smtClean="0">
                <a:latin typeface="Times" pitchFamily="18" charset="0"/>
              </a:rPr>
              <a:t>(Logical/Physical)</a:t>
            </a:r>
          </a:p>
          <a:p>
            <a:pPr lvl="1">
              <a:lnSpc>
                <a:spcPct val="90000"/>
              </a:lnSpc>
            </a:pPr>
            <a:r>
              <a:rPr lang="en-US" sz="2600" b="1" dirty="0" smtClean="0">
                <a:latin typeface="Times" pitchFamily="18" charset="0"/>
              </a:rPr>
              <a:t>Logical </a:t>
            </a:r>
            <a:r>
              <a:rPr lang="en-US" sz="2600" b="1" dirty="0">
                <a:latin typeface="Times" pitchFamily="18" charset="0"/>
              </a:rPr>
              <a:t>and </a:t>
            </a:r>
            <a:r>
              <a:rPr lang="en-US" sz="2600" b="1" dirty="0" smtClean="0">
                <a:latin typeface="Times" pitchFamily="18" charset="0"/>
              </a:rPr>
              <a:t>Physical database design</a:t>
            </a:r>
          </a:p>
          <a:p>
            <a:pPr>
              <a:lnSpc>
                <a:spcPct val="90000"/>
              </a:lnSpc>
            </a:pPr>
            <a:r>
              <a:rPr lang="en-US" b="1" dirty="0">
                <a:latin typeface="Times" pitchFamily="18" charset="0"/>
              </a:rPr>
              <a:t>Application </a:t>
            </a:r>
            <a:r>
              <a:rPr lang="en-US" b="1" dirty="0" smtClean="0">
                <a:latin typeface="Times" pitchFamily="18" charset="0"/>
              </a:rPr>
              <a:t>Programmers</a:t>
            </a:r>
          </a:p>
          <a:p>
            <a:pPr lvl="1">
              <a:lnSpc>
                <a:spcPct val="90000"/>
              </a:lnSpc>
            </a:pPr>
            <a:r>
              <a:rPr lang="en-US" sz="2600" b="1" dirty="0">
                <a:latin typeface="Times" pitchFamily="18" charset="0"/>
              </a:rPr>
              <a:t>Develop Applications</a:t>
            </a:r>
          </a:p>
          <a:p>
            <a:pPr>
              <a:lnSpc>
                <a:spcPct val="90000"/>
              </a:lnSpc>
            </a:pPr>
            <a:endParaRPr lang="en-US" sz="3000" b="1" dirty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3000" b="1" dirty="0">
              <a:latin typeface="Times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>
                <a:latin typeface="Times" pitchFamily="18" charset="0"/>
              </a:rPr>
              <a:t>Roles in the DB Environment..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b="1" dirty="0">
                <a:latin typeface="Times" pitchFamily="18" charset="0"/>
              </a:rPr>
              <a:t>Database Administrator (DBA)</a:t>
            </a:r>
          </a:p>
          <a:p>
            <a:pPr lvl="1" algn="just">
              <a:lnSpc>
                <a:spcPct val="90000"/>
              </a:lnSpc>
            </a:pPr>
            <a:r>
              <a:rPr lang="en-US" sz="2600" b="1" dirty="0">
                <a:latin typeface="Times" pitchFamily="18" charset="0"/>
              </a:rPr>
              <a:t>Physical realization of the database</a:t>
            </a:r>
          </a:p>
          <a:p>
            <a:pPr lvl="1" algn="just">
              <a:lnSpc>
                <a:spcPct val="90000"/>
              </a:lnSpc>
            </a:pPr>
            <a:r>
              <a:rPr lang="en-US" sz="2600" b="1" dirty="0">
                <a:latin typeface="Times" pitchFamily="18" charset="0"/>
              </a:rPr>
              <a:t>Physical database design and implementation</a:t>
            </a:r>
          </a:p>
          <a:p>
            <a:pPr lvl="1" algn="just">
              <a:lnSpc>
                <a:spcPct val="90000"/>
              </a:lnSpc>
            </a:pPr>
            <a:r>
              <a:rPr lang="en-US" sz="2600" b="1" dirty="0">
                <a:latin typeface="Times" pitchFamily="18" charset="0"/>
              </a:rPr>
              <a:t>Security and integrity control</a:t>
            </a:r>
          </a:p>
          <a:p>
            <a:pPr lvl="1" algn="just">
              <a:lnSpc>
                <a:spcPct val="90000"/>
              </a:lnSpc>
            </a:pPr>
            <a:r>
              <a:rPr lang="en-US" sz="2600" b="1" dirty="0">
                <a:latin typeface="Times" pitchFamily="18" charset="0"/>
              </a:rPr>
              <a:t>Maintenance of the operational system</a:t>
            </a:r>
          </a:p>
          <a:p>
            <a:pPr lvl="1" algn="just">
              <a:lnSpc>
                <a:spcPct val="90000"/>
              </a:lnSpc>
            </a:pPr>
            <a:r>
              <a:rPr lang="en-US" sz="2600" b="1" dirty="0">
                <a:latin typeface="Times" pitchFamily="18" charset="0"/>
              </a:rPr>
              <a:t>Ensuring satisfactory performance of the applications for users</a:t>
            </a:r>
          </a:p>
          <a:p>
            <a:pPr>
              <a:lnSpc>
                <a:spcPct val="90000"/>
              </a:lnSpc>
            </a:pPr>
            <a:r>
              <a:rPr lang="en-US" b="1" dirty="0" smtClean="0">
                <a:latin typeface="Times" pitchFamily="18" charset="0"/>
              </a:rPr>
              <a:t>End </a:t>
            </a:r>
            <a:r>
              <a:rPr lang="en-US" b="1" dirty="0">
                <a:latin typeface="Times" pitchFamily="18" charset="0"/>
              </a:rPr>
              <a:t>Users </a:t>
            </a:r>
            <a:endParaRPr lang="en-US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r>
              <a:rPr lang="en-US" sz="2600" b="1" dirty="0" smtClean="0">
                <a:latin typeface="Times" pitchFamily="18" charset="0"/>
              </a:rPr>
              <a:t>Naive </a:t>
            </a:r>
          </a:p>
          <a:p>
            <a:pPr lvl="1">
              <a:lnSpc>
                <a:spcPct val="90000"/>
              </a:lnSpc>
            </a:pPr>
            <a:r>
              <a:rPr lang="en-US" sz="2600" b="1" dirty="0" smtClean="0">
                <a:latin typeface="Times" pitchFamily="18" charset="0"/>
              </a:rPr>
              <a:t>Sophisticated </a:t>
            </a:r>
            <a:endParaRPr lang="en-US" sz="2600" b="1" dirty="0">
              <a:latin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7731141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>
                <a:latin typeface="Times" pitchFamily="18" charset="0"/>
              </a:rPr>
              <a:t>History of Database Systems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GB" b="1" dirty="0" smtClean="0">
                <a:latin typeface="Times" pitchFamily="18" charset="0"/>
              </a:rPr>
              <a:t>Roots of the DBMS</a:t>
            </a:r>
          </a:p>
          <a:p>
            <a:pPr lvl="1" algn="just">
              <a:lnSpc>
                <a:spcPct val="90000"/>
              </a:lnSpc>
            </a:pPr>
            <a:r>
              <a:rPr lang="en-GB" sz="2600" b="1" dirty="0" smtClean="0">
                <a:latin typeface="Times" pitchFamily="18" charset="0"/>
              </a:rPr>
              <a:t>Apollo moon-landing project, 1960s</a:t>
            </a:r>
          </a:p>
          <a:p>
            <a:pPr lvl="1" algn="just">
              <a:lnSpc>
                <a:spcPct val="90000"/>
              </a:lnSpc>
            </a:pPr>
            <a:r>
              <a:rPr lang="en-GB" sz="2600" b="1" dirty="0" smtClean="0">
                <a:latin typeface="Times" pitchFamily="18" charset="0"/>
              </a:rPr>
              <a:t>NAA (North American Aviation), prime contractor for the project </a:t>
            </a:r>
          </a:p>
          <a:p>
            <a:pPr lvl="1" algn="just">
              <a:lnSpc>
                <a:spcPct val="90000"/>
              </a:lnSpc>
            </a:pPr>
            <a:r>
              <a:rPr lang="en-GB" sz="2600" b="1" dirty="0">
                <a:latin typeface="Times" pitchFamily="18" charset="0"/>
              </a:rPr>
              <a:t>D</a:t>
            </a:r>
            <a:r>
              <a:rPr lang="en-GB" sz="2600" b="1" dirty="0" smtClean="0">
                <a:latin typeface="Times" pitchFamily="18" charset="0"/>
              </a:rPr>
              <a:t>eveloped a software GUAM (Generalized Update Access Method), hierarchical</a:t>
            </a:r>
          </a:p>
          <a:p>
            <a:pPr lvl="1" algn="just">
              <a:lnSpc>
                <a:spcPct val="90000"/>
              </a:lnSpc>
            </a:pPr>
            <a:r>
              <a:rPr lang="en-GB" sz="2600" b="1" dirty="0" smtClean="0">
                <a:latin typeface="Times" pitchFamily="18" charset="0"/>
              </a:rPr>
              <a:t>In mid–1960s IBM joined NAA, result was IMS (Information Management System)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>
                <a:latin typeface="Times" pitchFamily="18" charset="0"/>
              </a:rPr>
              <a:t>History of Database Systems..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GB" b="1" dirty="0" smtClean="0">
                <a:latin typeface="Times" pitchFamily="18" charset="0"/>
              </a:rPr>
              <a:t>IDS (Integrated Data Store)</a:t>
            </a:r>
          </a:p>
          <a:p>
            <a:pPr lvl="1">
              <a:lnSpc>
                <a:spcPct val="90000"/>
              </a:lnSpc>
            </a:pPr>
            <a:r>
              <a:rPr lang="en-GB" sz="2600" b="1" dirty="0" smtClean="0">
                <a:latin typeface="Times" pitchFamily="18" charset="0"/>
              </a:rPr>
              <a:t>By General Electric, network, mid-1960</a:t>
            </a:r>
          </a:p>
          <a:p>
            <a:pPr>
              <a:lnSpc>
                <a:spcPct val="90000"/>
              </a:lnSpc>
            </a:pPr>
            <a:r>
              <a:rPr lang="en-GB" b="1" dirty="0" smtClean="0">
                <a:latin typeface="Times" pitchFamily="18" charset="0"/>
              </a:rPr>
              <a:t>CODASYL </a:t>
            </a:r>
            <a:endParaRPr lang="en-GB" b="1" dirty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r>
              <a:rPr lang="en-GB" sz="2600" b="1" dirty="0">
                <a:latin typeface="Times" pitchFamily="18" charset="0"/>
              </a:rPr>
              <a:t>Conference on Data Systems Languages</a:t>
            </a:r>
          </a:p>
          <a:p>
            <a:pPr>
              <a:lnSpc>
                <a:spcPct val="90000"/>
              </a:lnSpc>
            </a:pPr>
            <a:r>
              <a:rPr lang="en-GB" b="1" dirty="0" smtClean="0">
                <a:latin typeface="Times" pitchFamily="18" charset="0"/>
              </a:rPr>
              <a:t>DBTG </a:t>
            </a:r>
          </a:p>
          <a:p>
            <a:pPr lvl="1">
              <a:lnSpc>
                <a:spcPct val="90000"/>
              </a:lnSpc>
            </a:pPr>
            <a:r>
              <a:rPr lang="en-GB" sz="2600" b="1" dirty="0" smtClean="0">
                <a:latin typeface="Times" pitchFamily="18" charset="0"/>
              </a:rPr>
              <a:t>Data </a:t>
            </a:r>
            <a:r>
              <a:rPr lang="en-GB" sz="2600" b="1" dirty="0">
                <a:latin typeface="Times" pitchFamily="18" charset="0"/>
              </a:rPr>
              <a:t>Base Task </a:t>
            </a:r>
            <a:r>
              <a:rPr lang="en-GB" sz="2600" b="1" dirty="0" smtClean="0">
                <a:latin typeface="Times" pitchFamily="18" charset="0"/>
              </a:rPr>
              <a:t>Group</a:t>
            </a:r>
            <a:endParaRPr lang="en-GB" sz="2600" b="1" dirty="0">
              <a:latin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4110960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>
                <a:latin typeface="Times" pitchFamily="18" charset="0"/>
              </a:rPr>
              <a:t>History of Database Systems..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 eaLnBrk="1" hangingPunct="1">
              <a:lnSpc>
                <a:spcPct val="90000"/>
              </a:lnSpc>
            </a:pPr>
            <a:r>
              <a:rPr lang="en-GB" b="1" dirty="0" smtClean="0">
                <a:latin typeface="Times" pitchFamily="18" charset="0"/>
              </a:rPr>
              <a:t>DBTG proposal (1971) included following components for DB system architecture:</a:t>
            </a:r>
          </a:p>
          <a:p>
            <a:pPr lvl="1" algn="just">
              <a:lnSpc>
                <a:spcPct val="90000"/>
              </a:lnSpc>
            </a:pPr>
            <a:r>
              <a:rPr lang="en-US" sz="2600" b="1" dirty="0" smtClean="0">
                <a:latin typeface="Times" pitchFamily="18" charset="0"/>
              </a:rPr>
              <a:t>The schema</a:t>
            </a:r>
          </a:p>
          <a:p>
            <a:pPr lvl="1" algn="just">
              <a:lnSpc>
                <a:spcPct val="90000"/>
              </a:lnSpc>
            </a:pPr>
            <a:r>
              <a:rPr lang="en-US" sz="2600" b="1" dirty="0" smtClean="0">
                <a:latin typeface="Times" pitchFamily="18" charset="0"/>
              </a:rPr>
              <a:t>The subschema</a:t>
            </a:r>
          </a:p>
          <a:p>
            <a:pPr lvl="1" algn="just">
              <a:lnSpc>
                <a:spcPct val="90000"/>
              </a:lnSpc>
            </a:pPr>
            <a:r>
              <a:rPr lang="en-US" sz="2600" b="1" dirty="0" smtClean="0">
                <a:latin typeface="Times" pitchFamily="18" charset="0"/>
              </a:rPr>
              <a:t>A </a:t>
            </a:r>
            <a:r>
              <a:rPr lang="en-US" sz="2600" b="1" dirty="0">
                <a:latin typeface="Times" pitchFamily="18" charset="0"/>
              </a:rPr>
              <a:t>data management </a:t>
            </a:r>
            <a:r>
              <a:rPr lang="en-US" sz="2600" b="1" dirty="0" smtClean="0">
                <a:latin typeface="Times" pitchFamily="18" charset="0"/>
              </a:rPr>
              <a:t>language</a:t>
            </a:r>
          </a:p>
          <a:p>
            <a:pPr lvl="2" algn="just">
              <a:lnSpc>
                <a:spcPct val="90000"/>
              </a:lnSpc>
            </a:pPr>
            <a:r>
              <a:rPr lang="en-US" sz="2200" b="1" dirty="0" smtClean="0">
                <a:latin typeface="Times" pitchFamily="18" charset="0"/>
              </a:rPr>
              <a:t>Schema DDL</a:t>
            </a:r>
          </a:p>
          <a:p>
            <a:pPr lvl="2" algn="just">
              <a:lnSpc>
                <a:spcPct val="90000"/>
              </a:lnSpc>
            </a:pPr>
            <a:r>
              <a:rPr lang="en-US" sz="2200" b="1" dirty="0" smtClean="0">
                <a:latin typeface="Times" pitchFamily="18" charset="0"/>
              </a:rPr>
              <a:t>Subschema DDL</a:t>
            </a:r>
          </a:p>
          <a:p>
            <a:pPr lvl="2" algn="just">
              <a:lnSpc>
                <a:spcPct val="90000"/>
              </a:lnSpc>
            </a:pPr>
            <a:r>
              <a:rPr lang="en-US" sz="2200" b="1" dirty="0" smtClean="0">
                <a:latin typeface="Times" pitchFamily="18" charset="0"/>
              </a:rPr>
              <a:t>DML</a:t>
            </a:r>
          </a:p>
          <a:p>
            <a:pPr algn="just">
              <a:lnSpc>
                <a:spcPct val="90000"/>
              </a:lnSpc>
            </a:pPr>
            <a:r>
              <a:rPr lang="en-US" b="1" dirty="0">
                <a:latin typeface="Times" pitchFamily="18" charset="0"/>
              </a:rPr>
              <a:t>Proposal was not formally adopted by ANSI</a:t>
            </a:r>
          </a:p>
          <a:p>
            <a:pPr lvl="3" algn="just">
              <a:lnSpc>
                <a:spcPct val="90000"/>
              </a:lnSpc>
            </a:pPr>
            <a:endParaRPr lang="en-US" sz="1800" b="1" dirty="0" smtClean="0">
              <a:latin typeface="Times" pitchFamily="18" charset="0"/>
            </a:endParaRPr>
          </a:p>
          <a:p>
            <a:pPr marL="914400" lvl="2" indent="0" algn="just">
              <a:lnSpc>
                <a:spcPct val="90000"/>
              </a:lnSpc>
              <a:buNone/>
            </a:pPr>
            <a:endParaRPr lang="en-US" sz="2200" b="1" dirty="0" smtClean="0">
              <a:latin typeface="Times" pitchFamily="18" charset="0"/>
            </a:endParaRPr>
          </a:p>
          <a:p>
            <a:pPr lvl="2" algn="just">
              <a:lnSpc>
                <a:spcPct val="90000"/>
              </a:lnSpc>
            </a:pPr>
            <a:endParaRPr lang="en-US" sz="2200" b="1" dirty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4991944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>
                <a:latin typeface="Times" pitchFamily="18" charset="0"/>
              </a:rPr>
              <a:t>History of Database Systems..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b="1" dirty="0" smtClean="0">
                <a:latin typeface="Times" pitchFamily="18" charset="0"/>
              </a:rPr>
              <a:t>E. F. </a:t>
            </a:r>
            <a:r>
              <a:rPr lang="en-US" b="1" dirty="0" err="1" smtClean="0">
                <a:latin typeface="Times" pitchFamily="18" charset="0"/>
              </a:rPr>
              <a:t>Codd</a:t>
            </a:r>
            <a:r>
              <a:rPr lang="en-US" b="1" dirty="0" smtClean="0">
                <a:latin typeface="Times" pitchFamily="18" charset="0"/>
              </a:rPr>
              <a:t>, 1970</a:t>
            </a:r>
          </a:p>
          <a:p>
            <a:pPr lvl="1" algn="just">
              <a:lnSpc>
                <a:spcPct val="90000"/>
              </a:lnSpc>
            </a:pPr>
            <a:r>
              <a:rPr lang="en-US" sz="2600" b="1" dirty="0">
                <a:latin typeface="Times" pitchFamily="18" charset="0"/>
              </a:rPr>
              <a:t>IBM Research </a:t>
            </a:r>
            <a:r>
              <a:rPr lang="en-US" sz="2600" b="1" dirty="0" smtClean="0">
                <a:latin typeface="Times" pitchFamily="18" charset="0"/>
              </a:rPr>
              <a:t>Laboratory</a:t>
            </a:r>
            <a:endParaRPr lang="en-US" sz="2600" b="1" dirty="0">
              <a:latin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600" b="1" dirty="0" smtClean="0">
                <a:latin typeface="Times" pitchFamily="18" charset="0"/>
              </a:rPr>
              <a:t>Relational model </a:t>
            </a:r>
          </a:p>
          <a:p>
            <a:pPr lvl="1" algn="just">
              <a:lnSpc>
                <a:spcPct val="90000"/>
              </a:lnSpc>
            </a:pPr>
            <a:r>
              <a:rPr lang="en-US" sz="2600" b="1" dirty="0" smtClean="0">
                <a:latin typeface="Times" pitchFamily="18" charset="0"/>
              </a:rPr>
              <a:t>System R project by IBM’S  San Jose Research Laboratory California</a:t>
            </a:r>
          </a:p>
          <a:p>
            <a:pPr lvl="1" algn="just">
              <a:lnSpc>
                <a:spcPct val="90000"/>
              </a:lnSpc>
            </a:pPr>
            <a:r>
              <a:rPr lang="en-US" sz="2600" b="1" dirty="0" smtClean="0">
                <a:latin typeface="Times" pitchFamily="18" charset="0"/>
              </a:rPr>
              <a:t>Result of this project</a:t>
            </a:r>
          </a:p>
          <a:p>
            <a:pPr lvl="2" algn="just">
              <a:lnSpc>
                <a:spcPct val="90000"/>
              </a:lnSpc>
            </a:pPr>
            <a:r>
              <a:rPr lang="en-US" sz="2200" b="1" dirty="0" smtClean="0">
                <a:latin typeface="Times" pitchFamily="18" charset="0"/>
              </a:rPr>
              <a:t>Development of SQL</a:t>
            </a:r>
          </a:p>
          <a:p>
            <a:pPr lvl="2" algn="just">
              <a:lnSpc>
                <a:spcPct val="90000"/>
              </a:lnSpc>
            </a:pPr>
            <a:r>
              <a:rPr lang="en-US" sz="2200" b="1" dirty="0" smtClean="0">
                <a:latin typeface="Times" pitchFamily="18" charset="0"/>
              </a:rPr>
              <a:t>Commercial relational DBMS products e.g. DB2, SQL/DS from IBM, Oracle from Oracle Corporation </a:t>
            </a:r>
          </a:p>
          <a:p>
            <a:pPr lvl="1">
              <a:lnSpc>
                <a:spcPct val="90000"/>
              </a:lnSpc>
            </a:pPr>
            <a:endParaRPr lang="en-US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US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US" b="1" dirty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6252054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>
                <a:latin typeface="Times" pitchFamily="18" charset="0"/>
              </a:rPr>
              <a:t>DBMS Generations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GB" b="1" dirty="0" smtClean="0">
                <a:latin typeface="Times" pitchFamily="18" charset="0"/>
              </a:rPr>
              <a:t>First-generation</a:t>
            </a:r>
            <a:r>
              <a:rPr lang="en-GB" sz="2400" b="1" dirty="0" smtClean="0">
                <a:latin typeface="Times" pitchFamily="18" charset="0"/>
              </a:rPr>
              <a:t> </a:t>
            </a:r>
          </a:p>
          <a:p>
            <a:pPr lvl="1" eaLnBrk="1" hangingPunct="1">
              <a:lnSpc>
                <a:spcPct val="90000"/>
              </a:lnSpc>
            </a:pPr>
            <a:r>
              <a:rPr lang="en-GB" sz="2600" b="1" dirty="0" smtClean="0">
                <a:latin typeface="Times" pitchFamily="18" charset="0"/>
              </a:rPr>
              <a:t>Hierarchical and Network</a:t>
            </a:r>
            <a:endParaRPr lang="en-GB" sz="2400" b="1" dirty="0" smtClean="0">
              <a:latin typeface="Times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GB" b="1" dirty="0" smtClean="0">
                <a:latin typeface="Times" pitchFamily="18" charset="0"/>
              </a:rPr>
              <a:t>Second generation</a:t>
            </a:r>
          </a:p>
          <a:p>
            <a:pPr lvl="1">
              <a:lnSpc>
                <a:spcPct val="90000"/>
              </a:lnSpc>
            </a:pPr>
            <a:r>
              <a:rPr lang="en-GB" sz="2600" b="1" dirty="0" smtClean="0">
                <a:latin typeface="Times" pitchFamily="18" charset="0"/>
              </a:rPr>
              <a:t>Relational</a:t>
            </a:r>
            <a:endParaRPr lang="en-GB" sz="2400" b="1" dirty="0" smtClean="0">
              <a:latin typeface="Times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GB" b="1" dirty="0" smtClean="0">
                <a:latin typeface="Times" pitchFamily="18" charset="0"/>
              </a:rPr>
              <a:t>Third generation</a:t>
            </a:r>
          </a:p>
          <a:p>
            <a:pPr lvl="1">
              <a:lnSpc>
                <a:spcPct val="90000"/>
              </a:lnSpc>
            </a:pPr>
            <a:r>
              <a:rPr lang="en-GB" sz="2600" b="1" dirty="0">
                <a:latin typeface="Times" pitchFamily="18" charset="0"/>
              </a:rPr>
              <a:t>Object-Relational</a:t>
            </a:r>
          </a:p>
          <a:p>
            <a:pPr lvl="1">
              <a:lnSpc>
                <a:spcPct val="90000"/>
              </a:lnSpc>
            </a:pPr>
            <a:r>
              <a:rPr lang="en-GB" sz="2600" b="1" dirty="0">
                <a:latin typeface="Times" pitchFamily="18" charset="0"/>
              </a:rPr>
              <a:t>Object-Oriented</a:t>
            </a:r>
          </a:p>
        </p:txBody>
      </p:sp>
    </p:spTree>
    <p:extLst>
      <p:ext uri="{BB962C8B-B14F-4D97-AF65-F5344CB8AC3E}">
        <p14:creationId xmlns="" xmlns:p14="http://schemas.microsoft.com/office/powerpoint/2010/main" val="291625273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>
                <a:latin typeface="Times" pitchFamily="18" charset="0"/>
              </a:rPr>
              <a:t>Advantages of DBMSs</a:t>
            </a:r>
            <a:endParaRPr lang="en-GB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5325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 eaLnBrk="1" hangingPunct="1">
              <a:lnSpc>
                <a:spcPct val="90000"/>
              </a:lnSpc>
            </a:pPr>
            <a:r>
              <a:rPr lang="en-GB" b="1" dirty="0" smtClean="0">
                <a:latin typeface="Times" pitchFamily="18" charset="0"/>
              </a:rPr>
              <a:t>Control of data redundancy</a:t>
            </a:r>
          </a:p>
          <a:p>
            <a:pPr lvl="1" algn="just">
              <a:lnSpc>
                <a:spcPct val="90000"/>
              </a:lnSpc>
            </a:pPr>
            <a:r>
              <a:rPr lang="en-GB" sz="2600" b="1" dirty="0" smtClean="0">
                <a:latin typeface="Times" pitchFamily="18" charset="0"/>
              </a:rPr>
              <a:t>Minimized/controlled duplication</a:t>
            </a:r>
          </a:p>
          <a:p>
            <a:pPr algn="just" eaLnBrk="1" hangingPunct="1">
              <a:lnSpc>
                <a:spcPct val="90000"/>
              </a:lnSpc>
            </a:pPr>
            <a:r>
              <a:rPr lang="en-GB" b="1" dirty="0" smtClean="0">
                <a:latin typeface="Times" pitchFamily="18" charset="0"/>
              </a:rPr>
              <a:t>Data consistency</a:t>
            </a:r>
          </a:p>
          <a:p>
            <a:pPr lvl="1" algn="just">
              <a:lnSpc>
                <a:spcPct val="90000"/>
              </a:lnSpc>
            </a:pPr>
            <a:r>
              <a:rPr lang="en-GB" sz="2600" b="1" dirty="0">
                <a:latin typeface="Times" pitchFamily="18" charset="0"/>
              </a:rPr>
              <a:t>Less duplication means increased </a:t>
            </a:r>
            <a:r>
              <a:rPr lang="en-GB" sz="2600" b="1" dirty="0" smtClean="0">
                <a:latin typeface="Times" pitchFamily="18" charset="0"/>
              </a:rPr>
              <a:t>data consistency</a:t>
            </a:r>
            <a:endParaRPr lang="en-GB" sz="2600" b="1" dirty="0">
              <a:latin typeface="Times" pitchFamily="18" charset="0"/>
            </a:endParaRPr>
          </a:p>
          <a:p>
            <a:pPr algn="just" eaLnBrk="1" hangingPunct="1">
              <a:lnSpc>
                <a:spcPct val="90000"/>
              </a:lnSpc>
            </a:pPr>
            <a:r>
              <a:rPr lang="en-GB" b="1" dirty="0" smtClean="0">
                <a:latin typeface="Times" pitchFamily="18" charset="0"/>
              </a:rPr>
              <a:t>More information from the same amount of data</a:t>
            </a:r>
          </a:p>
          <a:p>
            <a:pPr lvl="1" algn="just">
              <a:lnSpc>
                <a:spcPct val="90000"/>
              </a:lnSpc>
            </a:pPr>
            <a:r>
              <a:rPr lang="en-GB" sz="2600" b="1" dirty="0">
                <a:latin typeface="Times" pitchFamily="18" charset="0"/>
              </a:rPr>
              <a:t>More information </a:t>
            </a:r>
            <a:r>
              <a:rPr lang="en-GB" sz="2600" b="1" dirty="0" smtClean="0">
                <a:latin typeface="Times" pitchFamily="18" charset="0"/>
              </a:rPr>
              <a:t>shared </a:t>
            </a:r>
            <a:r>
              <a:rPr lang="en-GB" sz="2600" b="1" dirty="0">
                <a:latin typeface="Times" pitchFamily="18" charset="0"/>
              </a:rPr>
              <a:t>by relevant users</a:t>
            </a:r>
          </a:p>
          <a:p>
            <a:pPr algn="just" eaLnBrk="1" hangingPunct="1">
              <a:lnSpc>
                <a:spcPct val="90000"/>
              </a:lnSpc>
            </a:pPr>
            <a:r>
              <a:rPr lang="en-GB" b="1" dirty="0" smtClean="0">
                <a:latin typeface="Times" pitchFamily="18" charset="0"/>
              </a:rPr>
              <a:t>Sharing of data</a:t>
            </a:r>
          </a:p>
          <a:p>
            <a:pPr lvl="1" algn="just">
              <a:lnSpc>
                <a:spcPct val="90000"/>
              </a:lnSpc>
            </a:pPr>
            <a:r>
              <a:rPr lang="en-GB" sz="2600" b="1" dirty="0">
                <a:latin typeface="Times" pitchFamily="18" charset="0"/>
              </a:rPr>
              <a:t>Data is shared by all authorized </a:t>
            </a:r>
            <a:r>
              <a:rPr lang="en-GB" sz="2600" b="1" dirty="0" smtClean="0">
                <a:latin typeface="Times" pitchFamily="18" charset="0"/>
              </a:rPr>
              <a:t>users</a:t>
            </a:r>
            <a:endParaRPr lang="en-GB" sz="2600" b="1" dirty="0">
              <a:latin typeface="Times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>
                <a:latin typeface="Times" pitchFamily="18" charset="0"/>
              </a:rPr>
              <a:t>Advantages of DBMSs..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b="1" dirty="0">
                <a:latin typeface="Times" pitchFamily="18" charset="0"/>
              </a:rPr>
              <a:t>Improved data integrity </a:t>
            </a:r>
            <a:endParaRPr lang="en-US" b="1" dirty="0" smtClean="0">
              <a:latin typeface="Times" pitchFamily="18" charset="0"/>
            </a:endParaRPr>
          </a:p>
          <a:p>
            <a:pPr lvl="1" algn="just"/>
            <a:r>
              <a:rPr lang="en-US" b="1" dirty="0">
                <a:latin typeface="Times" pitchFamily="18" charset="0"/>
              </a:rPr>
              <a:t> </a:t>
            </a:r>
            <a:r>
              <a:rPr lang="en-US" sz="2600" b="1" dirty="0" smtClean="0">
                <a:latin typeface="Times" pitchFamily="18" charset="0"/>
              </a:rPr>
              <a:t>Integrity in terms of constraints</a:t>
            </a:r>
            <a:endParaRPr lang="en-US" sz="2600" b="1" dirty="0">
              <a:latin typeface="Times" pitchFamily="18" charset="0"/>
            </a:endParaRPr>
          </a:p>
          <a:p>
            <a:pPr algn="just"/>
            <a:r>
              <a:rPr lang="en-US" b="1" dirty="0">
                <a:latin typeface="Times" pitchFamily="18" charset="0"/>
              </a:rPr>
              <a:t>Improved security </a:t>
            </a:r>
            <a:endParaRPr lang="en-US" b="1" dirty="0" smtClean="0">
              <a:latin typeface="Times" pitchFamily="18" charset="0"/>
            </a:endParaRPr>
          </a:p>
          <a:p>
            <a:pPr lvl="1" algn="just"/>
            <a:r>
              <a:rPr lang="en-US" sz="2600" b="1" dirty="0">
                <a:latin typeface="Times" pitchFamily="18" charset="0"/>
              </a:rPr>
              <a:t>Authentication, access rights</a:t>
            </a:r>
          </a:p>
          <a:p>
            <a:pPr algn="just"/>
            <a:r>
              <a:rPr lang="en-US" b="1" dirty="0">
                <a:latin typeface="Times" pitchFamily="18" charset="0"/>
              </a:rPr>
              <a:t>Enforcement of standards </a:t>
            </a:r>
          </a:p>
          <a:p>
            <a:pPr lvl="1" algn="just"/>
            <a:r>
              <a:rPr lang="en-US" sz="2600" b="1" dirty="0">
                <a:latin typeface="Times" pitchFamily="18" charset="0"/>
              </a:rPr>
              <a:t>Data formats, naming conventions, documentation etc. </a:t>
            </a:r>
          </a:p>
          <a:p>
            <a:pPr algn="just"/>
            <a:r>
              <a:rPr lang="en-GB" b="1" dirty="0" smtClean="0">
                <a:latin typeface="Times" pitchFamily="18" charset="0"/>
              </a:rPr>
              <a:t>Economy </a:t>
            </a:r>
            <a:r>
              <a:rPr lang="en-GB" b="1" dirty="0">
                <a:latin typeface="Times" pitchFamily="18" charset="0"/>
              </a:rPr>
              <a:t>of </a:t>
            </a:r>
            <a:r>
              <a:rPr lang="en-GB" b="1" dirty="0" smtClean="0">
                <a:latin typeface="Times" pitchFamily="18" charset="0"/>
              </a:rPr>
              <a:t>scale </a:t>
            </a:r>
          </a:p>
          <a:p>
            <a:pPr lvl="1" algn="just"/>
            <a:r>
              <a:rPr lang="en-GB" sz="2600" b="1" dirty="0">
                <a:latin typeface="Times" pitchFamily="18" charset="0"/>
              </a:rPr>
              <a:t>Cost savings due to database </a:t>
            </a:r>
            <a:r>
              <a:rPr lang="en-GB" sz="2600" b="1" dirty="0" smtClean="0">
                <a:latin typeface="Times" pitchFamily="18" charset="0"/>
              </a:rPr>
              <a:t>approach </a:t>
            </a:r>
            <a:endParaRPr lang="en-GB" sz="2600" b="1" dirty="0">
              <a:latin typeface="Times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>
                <a:latin typeface="Times" pitchFamily="18" charset="0"/>
              </a:rPr>
              <a:t>Advantages of DBMSs..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b="1" dirty="0">
                <a:latin typeface="Times" pitchFamily="18" charset="0"/>
              </a:rPr>
              <a:t>Balance conflicting </a:t>
            </a:r>
            <a:r>
              <a:rPr lang="en-US" b="1" dirty="0" smtClean="0">
                <a:latin typeface="Times" pitchFamily="18" charset="0"/>
              </a:rPr>
              <a:t>requirements</a:t>
            </a:r>
          </a:p>
          <a:p>
            <a:pPr lvl="1" algn="just"/>
            <a:r>
              <a:rPr lang="en-US" sz="2600" b="1" dirty="0" smtClean="0">
                <a:latin typeface="Times" pitchFamily="18" charset="0"/>
              </a:rPr>
              <a:t>DBA resolves conflicts between different user’s groups</a:t>
            </a:r>
          </a:p>
          <a:p>
            <a:r>
              <a:rPr lang="en-US" sz="3200" b="1" dirty="0" smtClean="0">
                <a:latin typeface="Times" pitchFamily="18" charset="0"/>
              </a:rPr>
              <a:t>Improved data accessibility/ responsiveness</a:t>
            </a:r>
          </a:p>
          <a:p>
            <a:pPr lvl="1" algn="just"/>
            <a:r>
              <a:rPr lang="en-US" b="1" dirty="0" smtClean="0">
                <a:latin typeface="Times" pitchFamily="18" charset="0"/>
              </a:rPr>
              <a:t> </a:t>
            </a:r>
            <a:r>
              <a:rPr lang="en-US" sz="2600" b="1" dirty="0">
                <a:latin typeface="Times" pitchFamily="18" charset="0"/>
              </a:rPr>
              <a:t>Ad hoc queries on integrated data</a:t>
            </a:r>
          </a:p>
          <a:p>
            <a:pPr algn="just"/>
            <a:r>
              <a:rPr lang="en-US" b="1" dirty="0">
                <a:latin typeface="Times" pitchFamily="18" charset="0"/>
              </a:rPr>
              <a:t>Increased </a:t>
            </a:r>
            <a:r>
              <a:rPr lang="en-US" b="1" dirty="0" smtClean="0">
                <a:latin typeface="Times" pitchFamily="18" charset="0"/>
              </a:rPr>
              <a:t>productivity</a:t>
            </a:r>
          </a:p>
          <a:p>
            <a:pPr lvl="1" algn="just"/>
            <a:r>
              <a:rPr lang="en-US" b="1" dirty="0" smtClean="0">
                <a:latin typeface="Times" pitchFamily="18" charset="0"/>
              </a:rPr>
              <a:t> </a:t>
            </a:r>
            <a:r>
              <a:rPr lang="en-US" sz="2600" b="1" dirty="0">
                <a:latin typeface="Times" pitchFamily="18" charset="0"/>
              </a:rPr>
              <a:t>Developer need to focus on </a:t>
            </a:r>
            <a:r>
              <a:rPr lang="en-US" sz="2600" b="1" dirty="0" smtClean="0">
                <a:latin typeface="Times" pitchFamily="18" charset="0"/>
              </a:rPr>
              <a:t>application</a:t>
            </a:r>
          </a:p>
          <a:p>
            <a:pPr algn="just"/>
            <a:r>
              <a:rPr lang="en-US" b="1" dirty="0" smtClean="0">
                <a:latin typeface="Times" pitchFamily="18" charset="0"/>
              </a:rPr>
              <a:t>Improved </a:t>
            </a:r>
            <a:r>
              <a:rPr lang="en-US" b="1" dirty="0">
                <a:latin typeface="Times" pitchFamily="18" charset="0"/>
              </a:rPr>
              <a:t>maintenance </a:t>
            </a:r>
            <a:endParaRPr lang="en-US" b="1" dirty="0" smtClean="0">
              <a:latin typeface="Times" pitchFamily="18" charset="0"/>
            </a:endParaRPr>
          </a:p>
          <a:p>
            <a:pPr lvl="1" algn="just"/>
            <a:r>
              <a:rPr lang="en-US" sz="2600" b="1" dirty="0">
                <a:latin typeface="Times" pitchFamily="18" charset="0"/>
              </a:rPr>
              <a:t>Through program data </a:t>
            </a:r>
            <a:r>
              <a:rPr lang="en-US" sz="2600" b="1" dirty="0" smtClean="0">
                <a:latin typeface="Times" pitchFamily="18" charset="0"/>
              </a:rPr>
              <a:t>independence</a:t>
            </a:r>
            <a:endParaRPr lang="en-US" sz="2600" b="1" dirty="0">
              <a:latin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8247619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>
                <a:latin typeface="Times" pitchFamily="18" charset="0"/>
              </a:rPr>
              <a:t>Advantages of DBMSs..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b="1" dirty="0">
                <a:latin typeface="Times" pitchFamily="18" charset="0"/>
              </a:rPr>
              <a:t>Increased </a:t>
            </a:r>
            <a:r>
              <a:rPr lang="en-US" b="1" dirty="0" smtClean="0">
                <a:latin typeface="Times" pitchFamily="18" charset="0"/>
              </a:rPr>
              <a:t>concurrency</a:t>
            </a:r>
          </a:p>
          <a:p>
            <a:pPr lvl="1" algn="just"/>
            <a:r>
              <a:rPr lang="en-US" sz="2600" b="1" dirty="0" smtClean="0">
                <a:latin typeface="Times" pitchFamily="18" charset="0"/>
              </a:rPr>
              <a:t>Multiple users are allowed to access same data</a:t>
            </a:r>
            <a:endParaRPr lang="en-US" sz="2600" b="1" dirty="0">
              <a:latin typeface="Times" pitchFamily="18" charset="0"/>
            </a:endParaRPr>
          </a:p>
          <a:p>
            <a:pPr algn="just"/>
            <a:r>
              <a:rPr lang="en-US" b="1" dirty="0">
                <a:latin typeface="Times" pitchFamily="18" charset="0"/>
              </a:rPr>
              <a:t>Improved backup and recovery </a:t>
            </a:r>
            <a:r>
              <a:rPr lang="en-US" b="1" dirty="0" smtClean="0">
                <a:latin typeface="Times" pitchFamily="18" charset="0"/>
              </a:rPr>
              <a:t>services</a:t>
            </a:r>
          </a:p>
          <a:p>
            <a:pPr lvl="1" algn="just"/>
            <a:r>
              <a:rPr lang="en-US" sz="2600" b="1" dirty="0">
                <a:latin typeface="Times" pitchFamily="18" charset="0"/>
              </a:rPr>
              <a:t>Backup routines, recovery procedures by skilled staff</a:t>
            </a:r>
          </a:p>
        </p:txBody>
      </p:sp>
    </p:spTree>
    <p:extLst>
      <p:ext uri="{BB962C8B-B14F-4D97-AF65-F5344CB8AC3E}">
        <p14:creationId xmlns="" xmlns:p14="http://schemas.microsoft.com/office/powerpoint/2010/main" val="58811144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>
                <a:latin typeface="Times" pitchFamily="18" charset="0"/>
              </a:rPr>
              <a:t>Disadvantages of DBMSs</a:t>
            </a:r>
            <a:endParaRPr lang="en-GB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552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GB" b="1" dirty="0" smtClean="0">
                <a:latin typeface="Times" pitchFamily="18" charset="0"/>
              </a:rPr>
              <a:t>Complexity</a:t>
            </a:r>
          </a:p>
          <a:p>
            <a:pPr eaLnBrk="1" hangingPunct="1"/>
            <a:r>
              <a:rPr lang="en-GB" b="1" dirty="0" smtClean="0">
                <a:latin typeface="Times" pitchFamily="18" charset="0"/>
              </a:rPr>
              <a:t>Size </a:t>
            </a:r>
            <a:endParaRPr lang="en-GB" b="1" dirty="0">
              <a:latin typeface="Times" pitchFamily="18" charset="0"/>
            </a:endParaRPr>
          </a:p>
          <a:p>
            <a:pPr eaLnBrk="1" hangingPunct="1"/>
            <a:r>
              <a:rPr lang="en-GB" b="1" dirty="0" smtClean="0">
                <a:latin typeface="Times" pitchFamily="18" charset="0"/>
              </a:rPr>
              <a:t>Cost of DBMS</a:t>
            </a:r>
          </a:p>
          <a:p>
            <a:pPr eaLnBrk="1" hangingPunct="1"/>
            <a:r>
              <a:rPr lang="en-GB" b="1" dirty="0" smtClean="0">
                <a:latin typeface="Times" pitchFamily="18" charset="0"/>
              </a:rPr>
              <a:t>Additional hardware costs</a:t>
            </a:r>
          </a:p>
          <a:p>
            <a:pPr eaLnBrk="1" hangingPunct="1"/>
            <a:r>
              <a:rPr lang="en-GB" b="1" dirty="0" smtClean="0">
                <a:latin typeface="Times" pitchFamily="18" charset="0"/>
              </a:rPr>
              <a:t>Cost of conversion</a:t>
            </a:r>
          </a:p>
          <a:p>
            <a:pPr eaLnBrk="1" hangingPunct="1"/>
            <a:r>
              <a:rPr lang="en-GB" b="1" dirty="0" smtClean="0">
                <a:latin typeface="Times" pitchFamily="18" charset="0"/>
              </a:rPr>
              <a:t>Performance</a:t>
            </a:r>
          </a:p>
          <a:p>
            <a:pPr eaLnBrk="1" hangingPunct="1"/>
            <a:r>
              <a:rPr lang="en-GB" b="1" dirty="0" smtClean="0">
                <a:latin typeface="Times" pitchFamily="18" charset="0"/>
              </a:rPr>
              <a:t>Higher impact of a failure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dirty="0" smtClean="0"/>
              <a:t>Database Environment</a:t>
            </a:r>
            <a:endParaRPr dirty="0"/>
          </a:p>
        </p:txBody>
      </p:sp>
      <p:sp>
        <p:nvSpPr>
          <p:cNvPr id="23555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b="1" dirty="0" smtClean="0"/>
              <a:t>Chapter </a:t>
            </a:r>
            <a:r>
              <a:rPr b="1" dirty="0"/>
              <a:t>2</a:t>
            </a:r>
            <a:endParaRPr b="1" dirty="0" smtClean="0"/>
          </a:p>
        </p:txBody>
      </p:sp>
    </p:spTree>
    <p:extLst>
      <p:ext uri="{BB962C8B-B14F-4D97-AF65-F5344CB8AC3E}">
        <p14:creationId xmlns="" xmlns:p14="http://schemas.microsoft.com/office/powerpoint/2010/main" val="1756782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Times" pitchFamily="18" charset="0"/>
              </a:rPr>
              <a:t>Objectives of </a:t>
            </a:r>
            <a:r>
              <a:rPr lang="en-GB" dirty="0" smtClean="0">
                <a:latin typeface="Times" pitchFamily="18" charset="0"/>
              </a:rPr>
              <a:t>Three-Level </a:t>
            </a:r>
            <a:r>
              <a:rPr lang="en-GB" dirty="0">
                <a:latin typeface="Times" pitchFamily="18" charset="0"/>
              </a:rPr>
              <a:t>Architecture</a:t>
            </a:r>
            <a:endParaRPr lang="en-GB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552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b="1" dirty="0">
                <a:latin typeface="Times" pitchFamily="18" charset="0"/>
              </a:rPr>
              <a:t>All users should be able to access same </a:t>
            </a:r>
            <a:r>
              <a:rPr lang="en-US" b="1" dirty="0" smtClean="0">
                <a:latin typeface="Times" pitchFamily="18" charset="0"/>
              </a:rPr>
              <a:t>data but have a different customized view</a:t>
            </a:r>
            <a:endParaRPr lang="en-US" b="1" dirty="0">
              <a:latin typeface="Times" pitchFamily="18" charset="0"/>
            </a:endParaRPr>
          </a:p>
          <a:p>
            <a:pPr algn="just"/>
            <a:r>
              <a:rPr lang="en-US" b="1" dirty="0">
                <a:latin typeface="Times" pitchFamily="18" charset="0"/>
              </a:rPr>
              <a:t>A user’s view is immune to changes made in other </a:t>
            </a:r>
            <a:r>
              <a:rPr lang="en-US" b="1" dirty="0" smtClean="0">
                <a:latin typeface="Times" pitchFamily="18" charset="0"/>
              </a:rPr>
              <a:t>views</a:t>
            </a:r>
            <a:endParaRPr lang="en-US" b="1" dirty="0">
              <a:latin typeface="Times" pitchFamily="18" charset="0"/>
            </a:endParaRPr>
          </a:p>
          <a:p>
            <a:pPr algn="just"/>
            <a:r>
              <a:rPr lang="en-US" b="1" dirty="0">
                <a:latin typeface="Times" pitchFamily="18" charset="0"/>
              </a:rPr>
              <a:t>Users should not need to know physical database storage </a:t>
            </a:r>
            <a:r>
              <a:rPr lang="en-US" b="1" dirty="0" smtClean="0">
                <a:latin typeface="Times" pitchFamily="18" charset="0"/>
              </a:rPr>
              <a:t>details</a:t>
            </a:r>
            <a:endParaRPr lang="en-US" b="1" dirty="0">
              <a:latin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9435296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Times" pitchFamily="18" charset="0"/>
              </a:rPr>
              <a:t>Objectives of </a:t>
            </a:r>
            <a:r>
              <a:rPr lang="en-GB" dirty="0" smtClean="0">
                <a:latin typeface="Times" pitchFamily="18" charset="0"/>
              </a:rPr>
              <a:t>Three-Level Architecture..</a:t>
            </a:r>
            <a:endParaRPr lang="en-GB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552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b="1" dirty="0">
                <a:latin typeface="Times" pitchFamily="18" charset="0"/>
              </a:rPr>
              <a:t>DBA should be able to change database storage structures without affecting the users’ </a:t>
            </a:r>
            <a:r>
              <a:rPr lang="en-US" b="1" dirty="0" smtClean="0">
                <a:latin typeface="Times" pitchFamily="18" charset="0"/>
              </a:rPr>
              <a:t>views</a:t>
            </a:r>
            <a:endParaRPr lang="en-US" b="1" dirty="0">
              <a:latin typeface="Times" pitchFamily="18" charset="0"/>
            </a:endParaRPr>
          </a:p>
          <a:p>
            <a:pPr algn="just"/>
            <a:r>
              <a:rPr lang="en-US" b="1" dirty="0">
                <a:latin typeface="Times" pitchFamily="18" charset="0"/>
              </a:rPr>
              <a:t>Internal structure of database should be unaffected by changes to physical aspects of </a:t>
            </a:r>
            <a:r>
              <a:rPr lang="en-US" b="1" dirty="0" smtClean="0">
                <a:latin typeface="Times" pitchFamily="18" charset="0"/>
              </a:rPr>
              <a:t>storage</a:t>
            </a:r>
            <a:endParaRPr lang="en-US" b="1" dirty="0">
              <a:latin typeface="Times" pitchFamily="18" charset="0"/>
            </a:endParaRPr>
          </a:p>
          <a:p>
            <a:pPr algn="just"/>
            <a:r>
              <a:rPr lang="en-US" b="1" dirty="0">
                <a:latin typeface="Times" pitchFamily="18" charset="0"/>
              </a:rPr>
              <a:t>DBA should be able to change conceptual structure of database without affecting all </a:t>
            </a:r>
            <a:r>
              <a:rPr lang="en-US" b="1" dirty="0" smtClean="0">
                <a:latin typeface="Times" pitchFamily="18" charset="0"/>
              </a:rPr>
              <a:t>users</a:t>
            </a:r>
            <a:endParaRPr lang="en-US" b="1" dirty="0">
              <a:latin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2277612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Times" pitchFamily="18" charset="0"/>
              </a:rPr>
              <a:t>ANSI-SPARC Three-Level Architecture</a:t>
            </a:r>
            <a:endParaRPr lang="en-GB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pic>
        <p:nvPicPr>
          <p:cNvPr id="4" name="Picture 6" descr="C02NF01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7481" y="1524000"/>
            <a:ext cx="6669038" cy="5334000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04547966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Times" pitchFamily="18" charset="0"/>
              </a:rPr>
              <a:t>ANSI-SPARC Three-Level </a:t>
            </a:r>
            <a:r>
              <a:rPr lang="en-GB" dirty="0" smtClean="0">
                <a:latin typeface="Times" pitchFamily="18" charset="0"/>
              </a:rPr>
              <a:t>Architecture..</a:t>
            </a:r>
            <a:endParaRPr lang="en-GB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latin typeface="Times" pitchFamily="18" charset="0"/>
                <a:cs typeface="Times" pitchFamily="18" charset="0"/>
              </a:rPr>
              <a:t>External Level</a:t>
            </a:r>
          </a:p>
          <a:p>
            <a:pPr lvl="1" algn="just"/>
            <a:r>
              <a:rPr lang="en-US" sz="2600" b="1" dirty="0">
                <a:latin typeface="Times" pitchFamily="18" charset="0"/>
              </a:rPr>
              <a:t>Users’ view of the </a:t>
            </a:r>
            <a:r>
              <a:rPr lang="en-US" sz="2600" b="1" dirty="0" smtClean="0">
                <a:latin typeface="Times" pitchFamily="18" charset="0"/>
              </a:rPr>
              <a:t>database</a:t>
            </a:r>
            <a:endParaRPr lang="en-US" sz="2600" b="1" dirty="0">
              <a:latin typeface="Times" pitchFamily="18" charset="0"/>
            </a:endParaRPr>
          </a:p>
          <a:p>
            <a:pPr lvl="1" algn="just"/>
            <a:r>
              <a:rPr lang="en-US" sz="2600" b="1" dirty="0">
                <a:latin typeface="Times" pitchFamily="18" charset="0"/>
              </a:rPr>
              <a:t>Describes that part of database that is relevant to a particular </a:t>
            </a:r>
            <a:r>
              <a:rPr lang="en-US" sz="2600" b="1" dirty="0" smtClean="0">
                <a:latin typeface="Times" pitchFamily="18" charset="0"/>
              </a:rPr>
              <a:t>user</a:t>
            </a:r>
          </a:p>
          <a:p>
            <a:pPr lvl="1" algn="just"/>
            <a:r>
              <a:rPr lang="en-US" sz="2600" b="1" dirty="0" smtClean="0">
                <a:latin typeface="Times" pitchFamily="18" charset="0"/>
              </a:rPr>
              <a:t>Different views may have different representation of same data (e.g. different date formats, age derived from DOB etc.)</a:t>
            </a:r>
            <a:endParaRPr lang="en-US" sz="2600" b="1" dirty="0">
              <a:latin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2093052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Times" pitchFamily="18" charset="0"/>
              </a:rPr>
              <a:t>ANSI-SPARC Three-Level </a:t>
            </a:r>
            <a:r>
              <a:rPr lang="en-GB" dirty="0" smtClean="0">
                <a:latin typeface="Times" pitchFamily="18" charset="0"/>
              </a:rPr>
              <a:t>Architecture..</a:t>
            </a:r>
            <a:endParaRPr lang="en-GB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latin typeface="Times" pitchFamily="18" charset="0"/>
                <a:cs typeface="Times" pitchFamily="18" charset="0"/>
              </a:rPr>
              <a:t>Conceptual Level</a:t>
            </a:r>
          </a:p>
          <a:p>
            <a:pPr lvl="1" algn="just"/>
            <a:r>
              <a:rPr lang="en-US" sz="2600" b="1" dirty="0">
                <a:latin typeface="Times" pitchFamily="18" charset="0"/>
              </a:rPr>
              <a:t>Community view of the database</a:t>
            </a:r>
          </a:p>
          <a:p>
            <a:pPr lvl="1" algn="just"/>
            <a:r>
              <a:rPr lang="en-US" sz="2600" b="1" dirty="0">
                <a:latin typeface="Times" pitchFamily="18" charset="0"/>
              </a:rPr>
              <a:t>Describes what data is stored in database and relationships among the data</a:t>
            </a:r>
          </a:p>
          <a:p>
            <a:pPr lvl="1" algn="just"/>
            <a:r>
              <a:rPr lang="en-US" sz="2600" b="1" dirty="0">
                <a:latin typeface="Times" pitchFamily="18" charset="0"/>
              </a:rPr>
              <a:t>Along with any constraints on data</a:t>
            </a:r>
          </a:p>
          <a:p>
            <a:pPr lvl="1" algn="just"/>
            <a:r>
              <a:rPr lang="en-US" sz="2600" b="1" dirty="0">
                <a:latin typeface="Times" pitchFamily="18" charset="0"/>
              </a:rPr>
              <a:t>Independent of any storage considerations</a:t>
            </a:r>
          </a:p>
        </p:txBody>
      </p:sp>
    </p:spTree>
    <p:extLst>
      <p:ext uri="{BB962C8B-B14F-4D97-AF65-F5344CB8AC3E}">
        <p14:creationId xmlns="" xmlns:p14="http://schemas.microsoft.com/office/powerpoint/2010/main" val="309404864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Times" pitchFamily="18" charset="0"/>
              </a:rPr>
              <a:t>ANSI-SPARC Three-Level </a:t>
            </a:r>
            <a:r>
              <a:rPr lang="en-GB" dirty="0" smtClean="0">
                <a:latin typeface="Times" pitchFamily="18" charset="0"/>
              </a:rPr>
              <a:t>Architecture..</a:t>
            </a:r>
            <a:endParaRPr lang="en-GB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latin typeface="Times" pitchFamily="18" charset="0"/>
                <a:cs typeface="Times" pitchFamily="18" charset="0"/>
              </a:rPr>
              <a:t>Internal Level</a:t>
            </a:r>
          </a:p>
          <a:p>
            <a:pPr lvl="1" algn="just"/>
            <a:r>
              <a:rPr lang="en-US" sz="2600" b="1" dirty="0">
                <a:latin typeface="Times" pitchFamily="18" charset="0"/>
                <a:cs typeface="Times" pitchFamily="18" charset="0"/>
              </a:rPr>
              <a:t>Physical representation of the database on the 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computer  </a:t>
            </a:r>
            <a:endParaRPr lang="en-US" sz="2600" b="1" dirty="0">
              <a:latin typeface="Times" pitchFamily="18" charset="0"/>
              <a:cs typeface="Times" pitchFamily="18" charset="0"/>
            </a:endParaRPr>
          </a:p>
          <a:p>
            <a:pPr lvl="1" algn="just"/>
            <a:r>
              <a:rPr lang="en-US" sz="2600" b="1" dirty="0">
                <a:latin typeface="Times" pitchFamily="18" charset="0"/>
                <a:cs typeface="Times" pitchFamily="18" charset="0"/>
              </a:rPr>
              <a:t>Describes how the data is stored in the 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database</a:t>
            </a:r>
          </a:p>
          <a:p>
            <a:pPr lvl="1" algn="just"/>
            <a:r>
              <a:rPr lang="en-US" sz="2600" b="1" dirty="0">
                <a:latin typeface="Times" pitchFamily="18" charset="0"/>
                <a:cs typeface="Times" pitchFamily="18" charset="0"/>
              </a:rPr>
              <a:t>physical implementation of the database to achieve 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optimal runtime 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performance and storage space utilization</a:t>
            </a:r>
          </a:p>
          <a:p>
            <a:pPr lvl="1" algn="just"/>
            <a:r>
              <a:rPr lang="en-US" sz="2600" b="1" dirty="0" smtClean="0">
                <a:latin typeface="Times" pitchFamily="18" charset="0"/>
                <a:cs typeface="Times" pitchFamily="18" charset="0"/>
              </a:rPr>
              <a:t>Data 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structures and 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ﬁle organizations 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used to store data on storage 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devices</a:t>
            </a:r>
            <a:endParaRPr lang="en-US" sz="2600" b="1" dirty="0">
              <a:latin typeface="Times" pitchFamily="18" charset="0"/>
              <a:cs typeface="Times" pitchFamily="18" charset="0"/>
            </a:endParaRPr>
          </a:p>
          <a:p>
            <a:pPr lvl="1" algn="just"/>
            <a:r>
              <a:rPr lang="en-US" sz="2600" b="1" dirty="0" smtClean="0">
                <a:latin typeface="Times" pitchFamily="18" charset="0"/>
                <a:cs typeface="Times" pitchFamily="18" charset="0"/>
              </a:rPr>
              <a:t>Interfaces 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with the operating 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system access 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methods 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to place 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the data on the storage devices, build the indexes, retrieve the data, and so 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on</a:t>
            </a:r>
            <a:endParaRPr lang="en-US" sz="2600" b="1" dirty="0">
              <a:latin typeface="Times" pitchFamily="18" charset="0"/>
              <a:cs typeface="Times" pitchFamily="18" charset="0"/>
            </a:endParaRPr>
          </a:p>
          <a:p>
            <a:pPr lvl="1" algn="just"/>
            <a:endParaRPr lang="en-US" sz="2600" b="1" dirty="0">
              <a:latin typeface="Times" pitchFamily="18" charset="0"/>
              <a:cs typeface="Times" pitchFamily="18" charset="0"/>
            </a:endParaRPr>
          </a:p>
          <a:p>
            <a:pPr lvl="1" algn="just"/>
            <a:endParaRPr lang="en-US" sz="26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61663698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>
                <a:latin typeface="Times" pitchFamily="18" charset="0"/>
              </a:rPr>
              <a:t>Differences between Three Levels of ANSI-SPARC Architecture</a:t>
            </a:r>
            <a:endParaRPr lang="en-GB" sz="2800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pic>
        <p:nvPicPr>
          <p:cNvPr id="4" name="Picture 1030" descr="C02NF0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4766"/>
            <a:ext cx="9144000" cy="5032467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6875457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" pitchFamily="18" charset="0"/>
              </a:rPr>
              <a:t>Schemas</a:t>
            </a:r>
            <a:endParaRPr lang="en-GB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latin typeface="Times" pitchFamily="18" charset="0"/>
                <a:cs typeface="Times" pitchFamily="18" charset="0"/>
              </a:rPr>
              <a:t>External Schemas </a:t>
            </a:r>
            <a:endParaRPr lang="en-US" b="1" dirty="0">
              <a:latin typeface="Times" pitchFamily="18" charset="0"/>
              <a:cs typeface="Times" pitchFamily="18" charset="0"/>
            </a:endParaRPr>
          </a:p>
          <a:p>
            <a:pPr lvl="1" algn="just"/>
            <a:r>
              <a:rPr lang="en-US" sz="2600" b="1" dirty="0">
                <a:latin typeface="Times" pitchFamily="18" charset="0"/>
                <a:cs typeface="Times" pitchFamily="18" charset="0"/>
              </a:rPr>
              <a:t>Also called 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subschemas</a:t>
            </a:r>
          </a:p>
          <a:p>
            <a:pPr lvl="1" algn="just"/>
            <a:r>
              <a:rPr lang="en-US" sz="2600" b="1" dirty="0" smtClean="0">
                <a:latin typeface="Times" pitchFamily="18" charset="0"/>
                <a:cs typeface="Times" pitchFamily="18" charset="0"/>
              </a:rPr>
              <a:t>Multiple schemas per database</a:t>
            </a:r>
            <a:endParaRPr lang="en-US" sz="2600" b="1" dirty="0">
              <a:latin typeface="Times" pitchFamily="18" charset="0"/>
              <a:cs typeface="Times" pitchFamily="18" charset="0"/>
            </a:endParaRPr>
          </a:p>
          <a:p>
            <a:pPr lvl="1" algn="just"/>
            <a:r>
              <a:rPr lang="en-US" sz="2600" b="1" dirty="0">
                <a:latin typeface="Times" pitchFamily="18" charset="0"/>
                <a:cs typeface="Times" pitchFamily="18" charset="0"/>
              </a:rPr>
              <a:t>Corresponds to different views of data</a:t>
            </a:r>
          </a:p>
          <a:p>
            <a:r>
              <a:rPr lang="en-US" b="1" dirty="0">
                <a:latin typeface="Times" pitchFamily="18" charset="0"/>
                <a:cs typeface="Times" pitchFamily="18" charset="0"/>
              </a:rPr>
              <a:t>Conceptual </a:t>
            </a:r>
            <a:r>
              <a:rPr lang="en-US" b="1" dirty="0" smtClean="0">
                <a:latin typeface="Times" pitchFamily="18" charset="0"/>
                <a:cs typeface="Times" pitchFamily="18" charset="0"/>
              </a:rPr>
              <a:t>Schema</a:t>
            </a:r>
          </a:p>
          <a:p>
            <a:pPr lvl="1" algn="just"/>
            <a:r>
              <a:rPr lang="en-US" sz="2600" b="1" dirty="0">
                <a:latin typeface="Times" pitchFamily="18" charset="0"/>
                <a:cs typeface="Times" pitchFamily="18" charset="0"/>
              </a:rPr>
              <a:t>D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escribes 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all the entities, attributes, and relationships together with integrity 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constraints</a:t>
            </a:r>
          </a:p>
          <a:p>
            <a:pPr lvl="1" algn="just"/>
            <a:r>
              <a:rPr lang="en-US" sz="2600" b="1" dirty="0" smtClean="0">
                <a:latin typeface="Times" pitchFamily="18" charset="0"/>
                <a:cs typeface="Times" pitchFamily="18" charset="0"/>
              </a:rPr>
              <a:t>Only one schema per database</a:t>
            </a:r>
            <a:endParaRPr lang="en-US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1141918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" pitchFamily="18" charset="0"/>
              </a:rPr>
              <a:t>Schemas..</a:t>
            </a:r>
            <a:endParaRPr lang="en-GB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latin typeface="Times" pitchFamily="18" charset="0"/>
                <a:cs typeface="Times" pitchFamily="18" charset="0"/>
              </a:rPr>
              <a:t>Internal Schema</a:t>
            </a:r>
          </a:p>
          <a:p>
            <a:pPr lvl="1" algn="just"/>
            <a:r>
              <a:rPr lang="en-US" sz="2600" b="1" dirty="0">
                <a:latin typeface="Times" pitchFamily="18" charset="0"/>
                <a:cs typeface="Times" pitchFamily="18" charset="0"/>
              </a:rPr>
              <a:t>A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 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complete description of the internal model, containing the deﬁnitions of stored records, the methods of representation, the data ﬁelds, and the indexes and storage structures 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used</a:t>
            </a:r>
          </a:p>
          <a:p>
            <a:pPr lvl="1" algn="just"/>
            <a:r>
              <a:rPr lang="en-US" sz="2600" b="1" dirty="0">
                <a:latin typeface="Times" pitchFamily="18" charset="0"/>
                <a:cs typeface="Times" pitchFamily="18" charset="0"/>
              </a:rPr>
              <a:t>Only one schema per database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marL="457200" lvl="1" indent="0" algn="just">
              <a:buNone/>
            </a:pPr>
            <a:endParaRPr lang="en-US" sz="2600" b="1" dirty="0" smtClean="0">
              <a:latin typeface="Times" pitchFamily="18" charset="0"/>
              <a:cs typeface="Times" pitchFamily="18" charset="0"/>
            </a:endParaRPr>
          </a:p>
          <a:p>
            <a:pPr lvl="1" algn="just"/>
            <a:endParaRPr lang="en-US" sz="2600" b="1" dirty="0">
              <a:latin typeface="Times" pitchFamily="18" charset="0"/>
              <a:cs typeface="Times" pitchFamily="18" charset="0"/>
            </a:endParaRPr>
          </a:p>
          <a:p>
            <a:pPr lvl="1"/>
            <a:endParaRPr lang="en-US" b="1" dirty="0">
              <a:latin typeface="Times" pitchFamily="18" charset="0"/>
              <a:cs typeface="Times" pitchFamily="18" charset="0"/>
            </a:endParaRPr>
          </a:p>
          <a:p>
            <a:endParaRPr lang="en-US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0416480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" pitchFamily="18" charset="0"/>
              </a:rPr>
              <a:t>Mappings</a:t>
            </a:r>
            <a:endParaRPr lang="en-GB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b="1" dirty="0">
                <a:latin typeface="Times" pitchFamily="18" charset="0"/>
                <a:cs typeface="Times" pitchFamily="18" charset="0"/>
              </a:rPr>
              <a:t>The DBMS is responsible for mapping between these three types of </a:t>
            </a:r>
            <a:r>
              <a:rPr lang="en-US" b="1" dirty="0" smtClean="0">
                <a:latin typeface="Times" pitchFamily="18" charset="0"/>
                <a:cs typeface="Times" pitchFamily="18" charset="0"/>
              </a:rPr>
              <a:t>schema:</a:t>
            </a:r>
          </a:p>
          <a:p>
            <a:pPr lvl="1" algn="just"/>
            <a:r>
              <a:rPr lang="en-US" sz="2600" b="1" dirty="0">
                <a:latin typeface="Times" pitchFamily="18" charset="0"/>
                <a:cs typeface="Times" pitchFamily="18" charset="0"/>
              </a:rPr>
              <a:t>The DBMS must check that 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each external 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schema is derivable from the conceptual schema, and it must use the 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information in 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the conceptual schema to map between each external schema and the internal 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schema</a:t>
            </a:r>
            <a:endParaRPr lang="en-US" sz="2600" b="1" dirty="0">
              <a:latin typeface="Times" pitchFamily="18" charset="0"/>
              <a:cs typeface="Times" pitchFamily="18" charset="0"/>
            </a:endParaRPr>
          </a:p>
          <a:p>
            <a:r>
              <a:rPr lang="en-US" b="1" dirty="0" smtClean="0">
                <a:latin typeface="Times" pitchFamily="18" charset="0"/>
                <a:cs typeface="Times" pitchFamily="18" charset="0"/>
              </a:rPr>
              <a:t>Types of mappings</a:t>
            </a:r>
          </a:p>
          <a:p>
            <a:pPr lvl="1"/>
            <a:r>
              <a:rPr lang="en-US" sz="2600" b="1" dirty="0">
                <a:latin typeface="Times" pitchFamily="18" charset="0"/>
                <a:cs typeface="Times" pitchFamily="18" charset="0"/>
              </a:rPr>
              <a:t>Conceptual/Internal mapping</a:t>
            </a:r>
          </a:p>
          <a:p>
            <a:pPr lvl="1"/>
            <a:r>
              <a:rPr lang="en-US" sz="2600" b="1" dirty="0">
                <a:latin typeface="Times" pitchFamily="18" charset="0"/>
                <a:cs typeface="Times" pitchFamily="18" charset="0"/>
              </a:rPr>
              <a:t>External/Conceptual mapping</a:t>
            </a:r>
          </a:p>
          <a:p>
            <a:pPr lvl="1"/>
            <a:endParaRPr lang="en-US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9635956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" pitchFamily="18" charset="0"/>
              </a:rPr>
              <a:t>Conceptual/Internal </a:t>
            </a:r>
            <a:r>
              <a:rPr lang="en-US" dirty="0" smtClean="0">
                <a:latin typeface="Times" pitchFamily="18" charset="0"/>
              </a:rPr>
              <a:t>Mapping</a:t>
            </a:r>
            <a:endParaRPr lang="en-US" dirty="0">
              <a:latin typeface="Times" pitchFamily="18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latin typeface="Times" pitchFamily="18" charset="0"/>
                <a:cs typeface="Times" pitchFamily="18" charset="0"/>
              </a:rPr>
              <a:t>Enables </a:t>
            </a:r>
            <a:r>
              <a:rPr lang="en-US" b="1" dirty="0">
                <a:latin typeface="Times" pitchFamily="18" charset="0"/>
                <a:cs typeface="Times" pitchFamily="18" charset="0"/>
              </a:rPr>
              <a:t>the DBMS to </a:t>
            </a:r>
            <a:endParaRPr lang="en-US" b="1" dirty="0" smtClean="0">
              <a:latin typeface="Times" pitchFamily="18" charset="0"/>
              <a:cs typeface="Times" pitchFamily="18" charset="0"/>
            </a:endParaRPr>
          </a:p>
          <a:p>
            <a:pPr lvl="1" algn="just"/>
            <a:r>
              <a:rPr lang="en-US" sz="2600" b="1" dirty="0" smtClean="0">
                <a:latin typeface="Times" pitchFamily="18" charset="0"/>
                <a:cs typeface="Times" pitchFamily="18" charset="0"/>
              </a:rPr>
              <a:t>Find 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the actual record or combination of records in physical storage that constitute a logical record in the conceptual schema,</a:t>
            </a:r>
          </a:p>
          <a:p>
            <a:pPr lvl="1" algn="just"/>
            <a:r>
              <a:rPr lang="en-US" sz="2600" b="1" dirty="0">
                <a:latin typeface="Times" pitchFamily="18" charset="0"/>
                <a:cs typeface="Times" pitchFamily="18" charset="0"/>
              </a:rPr>
              <a:t>Together with any constraints to be enforced on the operations for that logical record</a:t>
            </a:r>
          </a:p>
          <a:p>
            <a:pPr lvl="1" algn="just"/>
            <a:r>
              <a:rPr lang="en-US" sz="2600" b="1" dirty="0">
                <a:latin typeface="Times" pitchFamily="18" charset="0"/>
                <a:cs typeface="Times" pitchFamily="18" charset="0"/>
              </a:rPr>
              <a:t> It also allows any differences in entity names, attribute names, attribute order, data types, and so on, to be resolved</a:t>
            </a:r>
          </a:p>
          <a:p>
            <a:endParaRPr lang="en-US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260926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" pitchFamily="18" charset="0"/>
              </a:rPr>
              <a:t>External/Conceptual Mapping</a:t>
            </a:r>
            <a:endParaRPr lang="en-US" dirty="0">
              <a:latin typeface="Times" pitchFamily="18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latin typeface="Times" pitchFamily="18" charset="0"/>
                <a:cs typeface="Times" pitchFamily="18" charset="0"/>
              </a:rPr>
              <a:t>Enables </a:t>
            </a:r>
            <a:r>
              <a:rPr lang="en-US" b="1" dirty="0">
                <a:latin typeface="Times" pitchFamily="18" charset="0"/>
                <a:cs typeface="Times" pitchFamily="18" charset="0"/>
              </a:rPr>
              <a:t>the DBMS to </a:t>
            </a:r>
            <a:endParaRPr lang="en-US" b="1" dirty="0" smtClean="0">
              <a:latin typeface="Times" pitchFamily="18" charset="0"/>
              <a:cs typeface="Times" pitchFamily="18" charset="0"/>
            </a:endParaRPr>
          </a:p>
          <a:p>
            <a:pPr lvl="1" algn="just"/>
            <a:r>
              <a:rPr lang="en-US" sz="2600" b="1" dirty="0" smtClean="0">
                <a:latin typeface="Times" pitchFamily="18" charset="0"/>
                <a:cs typeface="Times" pitchFamily="18" charset="0"/>
              </a:rPr>
              <a:t>Map 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names in the user’s 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view on 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to the relevant part of the conceptual 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schema</a:t>
            </a:r>
            <a:endParaRPr lang="en-US" sz="2600" b="1" dirty="0">
              <a:latin typeface="Times" pitchFamily="18" charset="0"/>
              <a:cs typeface="Times" pitchFamily="18" charset="0"/>
            </a:endParaRPr>
          </a:p>
          <a:p>
            <a:endParaRPr lang="en-US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8047927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" pitchFamily="18" charset="0"/>
              </a:rPr>
              <a:t>Instances</a:t>
            </a:r>
            <a:endParaRPr lang="en-US" dirty="0">
              <a:latin typeface="Times" pitchFamily="18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latin typeface="Times" pitchFamily="18" charset="0"/>
                <a:cs typeface="Times" pitchFamily="18" charset="0"/>
              </a:rPr>
              <a:t>Database Schema</a:t>
            </a:r>
          </a:p>
          <a:p>
            <a:pPr lvl="1"/>
            <a:r>
              <a:rPr lang="en-US" sz="2600" b="1" dirty="0">
                <a:latin typeface="Times" pitchFamily="18" charset="0"/>
                <a:cs typeface="Times" pitchFamily="18" charset="0"/>
              </a:rPr>
              <a:t>Description of 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database (also called intension)</a:t>
            </a:r>
          </a:p>
          <a:p>
            <a:pPr lvl="1"/>
            <a:r>
              <a:rPr lang="en-US" sz="2600" b="1" dirty="0" smtClean="0">
                <a:latin typeface="Times" pitchFamily="18" charset="0"/>
                <a:cs typeface="Times" pitchFamily="18" charset="0"/>
              </a:rPr>
              <a:t>Specified during design phase</a:t>
            </a:r>
          </a:p>
          <a:p>
            <a:pPr lvl="1"/>
            <a:r>
              <a:rPr lang="en-US" sz="2600" b="1" dirty="0" smtClean="0">
                <a:latin typeface="Times" pitchFamily="18" charset="0"/>
                <a:cs typeface="Times" pitchFamily="18" charset="0"/>
              </a:rPr>
              <a:t>Remain almost static</a:t>
            </a:r>
            <a:endParaRPr lang="en-US" sz="2600" b="1" dirty="0">
              <a:latin typeface="Times" pitchFamily="18" charset="0"/>
              <a:cs typeface="Times" pitchFamily="18" charset="0"/>
            </a:endParaRPr>
          </a:p>
          <a:p>
            <a:r>
              <a:rPr lang="en-US" b="1" dirty="0" smtClean="0">
                <a:latin typeface="Times" pitchFamily="18" charset="0"/>
                <a:cs typeface="Times" pitchFamily="18" charset="0"/>
              </a:rPr>
              <a:t>Database Instance</a:t>
            </a:r>
          </a:p>
          <a:p>
            <a:pPr lvl="1"/>
            <a:r>
              <a:rPr lang="en-US" sz="2600" b="1" dirty="0">
                <a:latin typeface="Times" pitchFamily="18" charset="0"/>
                <a:cs typeface="Times" pitchFamily="18" charset="0"/>
              </a:rPr>
              <a:t>Data in the database at any particular point in time</a:t>
            </a:r>
          </a:p>
          <a:p>
            <a:pPr lvl="1"/>
            <a:r>
              <a:rPr lang="en-US" sz="2600" b="1" dirty="0">
                <a:latin typeface="Times" pitchFamily="18" charset="0"/>
                <a:cs typeface="Times" pitchFamily="18" charset="0"/>
              </a:rPr>
              <a:t>Dynamic (changes with the time)</a:t>
            </a:r>
          </a:p>
          <a:p>
            <a:pPr lvl="1"/>
            <a:r>
              <a:rPr lang="en-US" sz="2600" b="1" dirty="0">
                <a:latin typeface="Times" pitchFamily="18" charset="0"/>
                <a:cs typeface="Times" pitchFamily="18" charset="0"/>
              </a:rPr>
              <a:t>Also called an extension (or state) of database</a:t>
            </a:r>
          </a:p>
        </p:txBody>
      </p:sp>
    </p:spTree>
    <p:extLst>
      <p:ext uri="{BB962C8B-B14F-4D97-AF65-F5344CB8AC3E}">
        <p14:creationId xmlns="" xmlns:p14="http://schemas.microsoft.com/office/powerpoint/2010/main" val="141122263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" pitchFamily="18" charset="0"/>
              </a:rPr>
              <a:t>Data Independence</a:t>
            </a:r>
            <a:endParaRPr lang="en-GB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latin typeface="Times" pitchFamily="18" charset="0"/>
                <a:cs typeface="Times" pitchFamily="18" charset="0"/>
              </a:rPr>
              <a:t>Logical Data Independence</a:t>
            </a:r>
          </a:p>
          <a:p>
            <a:pPr lvl="1" algn="just"/>
            <a:r>
              <a:rPr lang="en-US" sz="2600" b="1" dirty="0">
                <a:latin typeface="Times" pitchFamily="18" charset="0"/>
                <a:cs typeface="Times" pitchFamily="18" charset="0"/>
              </a:rPr>
              <a:t>Refers to immunity of external schemas to changes in conceptual 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schema</a:t>
            </a:r>
            <a:endParaRPr lang="en-US" sz="2600" b="1" dirty="0">
              <a:latin typeface="Times" pitchFamily="18" charset="0"/>
              <a:cs typeface="Times" pitchFamily="18" charset="0"/>
            </a:endParaRPr>
          </a:p>
          <a:p>
            <a:pPr lvl="1" algn="just"/>
            <a:r>
              <a:rPr lang="en-US" sz="2600" b="1" dirty="0">
                <a:latin typeface="Times" pitchFamily="18" charset="0"/>
                <a:cs typeface="Times" pitchFamily="18" charset="0"/>
              </a:rPr>
              <a:t>Conceptual schema changes (e.g. addition/removal of entities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)</a:t>
            </a:r>
            <a:endParaRPr lang="en-US" sz="2600" b="1" dirty="0">
              <a:latin typeface="Times" pitchFamily="18" charset="0"/>
              <a:cs typeface="Times" pitchFamily="18" charset="0"/>
            </a:endParaRPr>
          </a:p>
          <a:p>
            <a:pPr lvl="1" algn="just"/>
            <a:r>
              <a:rPr lang="en-US" sz="2600" b="1" dirty="0">
                <a:latin typeface="Times" pitchFamily="18" charset="0"/>
                <a:cs typeface="Times" pitchFamily="18" charset="0"/>
              </a:rPr>
              <a:t>Should not require changes to external schema or rewrites of application 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programs</a:t>
            </a:r>
            <a:endParaRPr lang="en-US" sz="2600" b="1" dirty="0">
              <a:latin typeface="Times" pitchFamily="18" charset="0"/>
              <a:cs typeface="Times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63019331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" pitchFamily="18" charset="0"/>
              </a:rPr>
              <a:t>Data Independence</a:t>
            </a:r>
            <a:endParaRPr lang="en-GB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latin typeface="Times" pitchFamily="18" charset="0"/>
                <a:cs typeface="Times" pitchFamily="18" charset="0"/>
              </a:rPr>
              <a:t>Physical Data Independence</a:t>
            </a:r>
          </a:p>
          <a:p>
            <a:pPr lvl="1" algn="just"/>
            <a:r>
              <a:rPr lang="en-US" sz="2600" b="1" dirty="0">
                <a:latin typeface="Times" pitchFamily="18" charset="0"/>
                <a:cs typeface="Times" pitchFamily="18" charset="0"/>
              </a:rPr>
              <a:t>Refers to immunity of conceptual schema to changes in the internal 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schema</a:t>
            </a:r>
            <a:endParaRPr lang="en-US" sz="2600" b="1" dirty="0">
              <a:latin typeface="Times" pitchFamily="18" charset="0"/>
              <a:cs typeface="Times" pitchFamily="18" charset="0"/>
            </a:endParaRPr>
          </a:p>
          <a:p>
            <a:pPr lvl="1" algn="just"/>
            <a:r>
              <a:rPr lang="en-US" sz="2600" b="1" dirty="0">
                <a:latin typeface="Times" pitchFamily="18" charset="0"/>
                <a:cs typeface="Times" pitchFamily="18" charset="0"/>
              </a:rPr>
              <a:t>Internal schema changes (e.g. using different file organizations, storage 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structures, storage devices etc.)</a:t>
            </a:r>
            <a:endParaRPr lang="en-US" sz="2600" b="1" dirty="0">
              <a:latin typeface="Times" pitchFamily="18" charset="0"/>
              <a:cs typeface="Times" pitchFamily="18" charset="0"/>
            </a:endParaRPr>
          </a:p>
          <a:p>
            <a:pPr lvl="1" algn="just"/>
            <a:r>
              <a:rPr lang="en-US" sz="2600" b="1" dirty="0">
                <a:latin typeface="Times" pitchFamily="18" charset="0"/>
                <a:cs typeface="Times" pitchFamily="18" charset="0"/>
              </a:rPr>
              <a:t>Should not require change to conceptual or external 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schemas</a:t>
            </a:r>
            <a:endParaRPr lang="en-US" sz="2600" b="1" dirty="0">
              <a:latin typeface="Times" pitchFamily="18" charset="0"/>
              <a:cs typeface="Times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88563172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Times" pitchFamily="18" charset="0"/>
              </a:rPr>
              <a:t>Data Independence and the ANSI-SPARC Three-Level Architecture</a:t>
            </a:r>
            <a:endParaRPr lang="en-GB" sz="3600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pic>
        <p:nvPicPr>
          <p:cNvPr id="4" name="Picture 6" descr="C02NF0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82321"/>
            <a:ext cx="9144000" cy="4417358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53522170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>
                <a:latin typeface="Times" pitchFamily="18" charset="0"/>
              </a:rPr>
              <a:t>Summary</a:t>
            </a:r>
            <a:endParaRPr lang="en-GB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552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GB" b="1" dirty="0" smtClean="0">
                <a:latin typeface="Times" pitchFamily="18" charset="0"/>
              </a:rPr>
              <a:t>Components of the DBMS environment</a:t>
            </a:r>
          </a:p>
          <a:p>
            <a:pPr eaLnBrk="1" hangingPunct="1"/>
            <a:r>
              <a:rPr lang="en-GB" b="1" dirty="0" smtClean="0">
                <a:latin typeface="Times" pitchFamily="18" charset="0"/>
              </a:rPr>
              <a:t>Roles in the DB environment</a:t>
            </a:r>
          </a:p>
          <a:p>
            <a:pPr eaLnBrk="1" hangingPunct="1"/>
            <a:r>
              <a:rPr lang="en-GB" b="1" dirty="0" smtClean="0">
                <a:latin typeface="Times" pitchFamily="18" charset="0"/>
              </a:rPr>
              <a:t>History of DBMS</a:t>
            </a:r>
          </a:p>
          <a:p>
            <a:pPr eaLnBrk="1" hangingPunct="1"/>
            <a:r>
              <a:rPr lang="en-GB" b="1" dirty="0" smtClean="0">
                <a:latin typeface="Times" pitchFamily="18" charset="0"/>
              </a:rPr>
              <a:t>Advantages/Disadvantages of DBMSs</a:t>
            </a:r>
          </a:p>
          <a:p>
            <a:r>
              <a:rPr lang="en-GB" b="1" dirty="0">
                <a:latin typeface="Times" pitchFamily="18" charset="0"/>
              </a:rPr>
              <a:t>ANSI-SPARC </a:t>
            </a:r>
            <a:r>
              <a:rPr lang="en-GB" b="1" dirty="0" smtClean="0">
                <a:latin typeface="Times" pitchFamily="18" charset="0"/>
              </a:rPr>
              <a:t>three-level </a:t>
            </a:r>
            <a:r>
              <a:rPr lang="en-GB" b="1" dirty="0">
                <a:latin typeface="Times" pitchFamily="18" charset="0"/>
              </a:rPr>
              <a:t>a</a:t>
            </a:r>
            <a:r>
              <a:rPr lang="en-GB" b="1" dirty="0" smtClean="0">
                <a:latin typeface="Times" pitchFamily="18" charset="0"/>
              </a:rPr>
              <a:t>rchitecture</a:t>
            </a:r>
          </a:p>
          <a:p>
            <a:r>
              <a:rPr lang="en-GB" b="1" dirty="0" smtClean="0">
                <a:latin typeface="Times" pitchFamily="18" charset="0"/>
              </a:rPr>
              <a:t>Schemas, mappings, and instances</a:t>
            </a:r>
          </a:p>
          <a:p>
            <a:r>
              <a:rPr lang="en-GB" b="1" dirty="0" smtClean="0">
                <a:latin typeface="Times" pitchFamily="18" charset="0"/>
              </a:rPr>
              <a:t>Data independence</a:t>
            </a:r>
          </a:p>
          <a:p>
            <a:pPr eaLnBrk="1" hangingPunct="1"/>
            <a:endParaRPr lang="en-GB" b="1" dirty="0" smtClean="0">
              <a:latin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6365224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ecture1-CSC271-CIITVC-201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sential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Lecture1-CSC271-CIITVC-2012</Template>
  <TotalTime>679</TotalTime>
  <Words>1158</Words>
  <Application>Microsoft Office PowerPoint</Application>
  <PresentationFormat>On-screen Show (4:3)</PresentationFormat>
  <Paragraphs>201</Paragraphs>
  <Slides>34</Slides>
  <Notes>33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Lecture1-CSC271-CIITVC-2012</vt:lpstr>
      <vt:lpstr>CSC271 Database Systems</vt:lpstr>
      <vt:lpstr>Components of the DBMS Environment</vt:lpstr>
      <vt:lpstr>Components of DBMS Environment..</vt:lpstr>
      <vt:lpstr>Components of DBMS Environment..</vt:lpstr>
      <vt:lpstr>Roles in the DB Environment</vt:lpstr>
      <vt:lpstr>Roles in the DB Environment..</vt:lpstr>
      <vt:lpstr>History of Database Systems</vt:lpstr>
      <vt:lpstr>History of Database Systems..</vt:lpstr>
      <vt:lpstr>History of Database Systems..</vt:lpstr>
      <vt:lpstr>History of Database Systems..</vt:lpstr>
      <vt:lpstr>DBMS Generations</vt:lpstr>
      <vt:lpstr>Advantages of DBMSs</vt:lpstr>
      <vt:lpstr>Advantages of DBMSs..</vt:lpstr>
      <vt:lpstr>Advantages of DBMSs..</vt:lpstr>
      <vt:lpstr>Advantages of DBMSs..</vt:lpstr>
      <vt:lpstr>Disadvantages of DBMSs</vt:lpstr>
      <vt:lpstr>Database Environment</vt:lpstr>
      <vt:lpstr>Objectives of Three-Level Architecture</vt:lpstr>
      <vt:lpstr>Objectives of Three-Level Architecture..</vt:lpstr>
      <vt:lpstr>ANSI-SPARC Three-Level Architecture</vt:lpstr>
      <vt:lpstr>ANSI-SPARC Three-Level Architecture..</vt:lpstr>
      <vt:lpstr>ANSI-SPARC Three-Level Architecture..</vt:lpstr>
      <vt:lpstr>ANSI-SPARC Three-Level Architecture..</vt:lpstr>
      <vt:lpstr>Differences between Three Levels of ANSI-SPARC Architecture</vt:lpstr>
      <vt:lpstr>Schemas</vt:lpstr>
      <vt:lpstr>Schemas..</vt:lpstr>
      <vt:lpstr>Mappings</vt:lpstr>
      <vt:lpstr>Conceptual/Internal Mapping</vt:lpstr>
      <vt:lpstr>External/Conceptual Mapping</vt:lpstr>
      <vt:lpstr>Instances</vt:lpstr>
      <vt:lpstr>Data Independence</vt:lpstr>
      <vt:lpstr>Data Independence</vt:lpstr>
      <vt:lpstr>Data Independence and the ANSI-SPARC Three-Level Architecture</vt:lpstr>
      <vt:lpstr>Summary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CSC271 Database Systems</dc:title>
  <dc:creator>ASIF</dc:creator>
  <cp:lastModifiedBy>NTS</cp:lastModifiedBy>
  <cp:revision>355</cp:revision>
  <dcterms:created xsi:type="dcterms:W3CDTF">2012-05-16T18:43:11Z</dcterms:created>
  <dcterms:modified xsi:type="dcterms:W3CDTF">2012-05-21T15:36:52Z</dcterms:modified>
</cp:coreProperties>
</file>