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25" r:id="rId2"/>
    <p:sldId id="346" r:id="rId3"/>
    <p:sldId id="676" r:id="rId4"/>
    <p:sldId id="677" r:id="rId5"/>
    <p:sldId id="678" r:id="rId6"/>
    <p:sldId id="679" r:id="rId7"/>
    <p:sldId id="680" r:id="rId8"/>
    <p:sldId id="681" r:id="rId9"/>
    <p:sldId id="682" r:id="rId10"/>
    <p:sldId id="683" r:id="rId11"/>
    <p:sldId id="684" r:id="rId12"/>
    <p:sldId id="685" r:id="rId13"/>
    <p:sldId id="686" r:id="rId14"/>
    <p:sldId id="687" r:id="rId15"/>
    <p:sldId id="688" r:id="rId16"/>
    <p:sldId id="689" r:id="rId17"/>
    <p:sldId id="690" r:id="rId18"/>
    <p:sldId id="691" r:id="rId19"/>
    <p:sldId id="692" r:id="rId20"/>
    <p:sldId id="693" r:id="rId21"/>
    <p:sldId id="319" r:id="rId22"/>
    <p:sldId id="351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86501" autoAdjust="0"/>
  </p:normalViewPr>
  <p:slideViewPr>
    <p:cSldViewPr>
      <p:cViewPr>
        <p:scale>
          <a:sx n="40" d="100"/>
          <a:sy n="40" d="100"/>
        </p:scale>
        <p:origin x="-1512" y="-2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16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Integrity Enhancement Feature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Referential integrity, general constraint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Data definition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CREATE/ALTER/DROP TABLE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CREATE/DROP INDEX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View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CREATE/DROP VIEW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View Resolution and restrictions</a:t>
            </a:r>
          </a:p>
          <a:p>
            <a:pPr algn="just"/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View Updatability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All updates to a base table are immediately reﬂected in all views that encompass that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base table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Similarly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we may expect that if a view is updated then the base table(s) will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reﬂect that change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04794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View </a:t>
            </a:r>
            <a:r>
              <a:rPr lang="en-GB" sz="5400" dirty="0" smtClean="0">
                <a:latin typeface="Times" pitchFamily="18" charset="0"/>
              </a:rPr>
              <a:t>Updatability..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However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consider again the view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StaffPropCnt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, consider what would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happen if we tried to insert a record that showed that at branch B003, staff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member SG5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manages two properties, using the following insert statement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:</a:t>
            </a: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INSERT INTO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StaffPropCnt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VALUES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‘B003’, ‘SG5’, 2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);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Have to insert 2 records into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showing which properties SG5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manages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However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do not know which properties they are; i.e. do not know primary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keys 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71416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View </a:t>
            </a:r>
            <a:r>
              <a:rPr lang="en-GB" sz="5400" dirty="0" smtClean="0">
                <a:latin typeface="Times" pitchFamily="18" charset="0"/>
              </a:rPr>
              <a:t>Updatability..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Lets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change definition of view and replace count with actual property numbers:</a:t>
            </a:r>
          </a:p>
          <a:p>
            <a:pPr algn="just">
              <a:lnSpc>
                <a:spcPct val="2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552450" lvl="1" indent="-95250" algn="just">
              <a:buFontTx/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CREATE VIEW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StaffPropList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(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552450" lvl="1" indent="-95250" algn="just">
              <a:buFontTx/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AS 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p.propertyNo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552450" lvl="1" indent="-95250" algn="just">
              <a:buFontTx/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 s,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p</a:t>
            </a:r>
          </a:p>
          <a:p>
            <a:pPr marL="552450" lvl="1" indent="-95250" algn="just">
              <a:buFontTx/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p.staffNo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;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we try to insert the record:</a:t>
            </a:r>
          </a:p>
          <a:p>
            <a:pPr marL="552450" lvl="1" indent="-95250" algn="just">
              <a:buFontTx/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INSERT INTO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StaffPropList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552450" lvl="1" indent="-95250" algn="just">
              <a:buFontTx/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VALUES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(‘B003’, ‘SG5’, ‘PG19’);</a:t>
            </a:r>
          </a:p>
          <a:p>
            <a:pPr marL="552450" lvl="1" indent="-95250" algn="just">
              <a:buFontTx/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10968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View </a:t>
            </a:r>
            <a:r>
              <a:rPr lang="en-GB" sz="5400" dirty="0" smtClean="0">
                <a:latin typeface="Times" pitchFamily="18" charset="0"/>
              </a:rPr>
              <a:t>Updatability..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Still problem, because in </a:t>
            </a:r>
            <a:r>
              <a:rPr lang="en-US" sz="32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 all columns except postcode/</a:t>
            </a:r>
            <a:r>
              <a:rPr lang="en-US" sz="32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 are not allowed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nulls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However, have no way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inserting values for remaining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non-null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columns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552450" lvl="1" indent="-95250" algn="just">
              <a:buFontTx/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256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View </a:t>
            </a:r>
            <a:r>
              <a:rPr lang="en-GB" sz="5400" dirty="0" smtClean="0">
                <a:latin typeface="Times" pitchFamily="18" charset="0"/>
              </a:rPr>
              <a:t>Updatability..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ISO specifies that a view is updatable if and only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if: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DISTINCT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not speciﬁed; that is, duplicate rows must not be eliminated from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query results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Every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element in the SELECT list of the deﬁning query is a column name (rather than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constant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expression, or aggregate function) and no column name appears more than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once</a:t>
            </a:r>
          </a:p>
        </p:txBody>
      </p:sp>
    </p:spTree>
    <p:extLst>
      <p:ext uri="{BB962C8B-B14F-4D97-AF65-F5344CB8AC3E}">
        <p14:creationId xmlns:p14="http://schemas.microsoft.com/office/powerpoint/2010/main" xmlns="" val="1617255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View </a:t>
            </a:r>
            <a:r>
              <a:rPr lang="en-GB" sz="5400" dirty="0" smtClean="0">
                <a:latin typeface="Times" pitchFamily="18" charset="0"/>
              </a:rPr>
              <a:t>Updatability..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FROM clause speciﬁes only one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table i.e.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view must have a single source table for which the user has the required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privileges, If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source table is itself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view, then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that view must satisfy these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conditions 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This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therefore, excludes any views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based on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 join,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union, intersection,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or difference 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WHERE clause does not include any nested SELECTs that reference the table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clause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  <a:buFont typeface="Monotype Sorts" pitchFamily="2" charset="2"/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9185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View </a:t>
            </a:r>
            <a:r>
              <a:rPr lang="en-GB" sz="5400" dirty="0" smtClean="0">
                <a:latin typeface="Times" pitchFamily="18" charset="0"/>
              </a:rPr>
              <a:t>Updatability..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There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no GROUP BY or HAVING clause in the deﬁning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query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In addition, every row that is added through the view must not violate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integrity constraints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the base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table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example, if a new row is added through a view,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columns that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are not included in the view are set to null, but this must not violate a NOT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NULL integrity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constraint in the base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table</a:t>
            </a:r>
          </a:p>
        </p:txBody>
      </p:sp>
    </p:spTree>
    <p:extLst>
      <p:ext uri="{BB962C8B-B14F-4D97-AF65-F5344CB8AC3E}">
        <p14:creationId xmlns:p14="http://schemas.microsoft.com/office/powerpoint/2010/main" xmlns="" val="10382497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Updateable </a:t>
            </a:r>
            <a:r>
              <a:rPr lang="en-GB" sz="5400" dirty="0">
                <a:latin typeface="Times" pitchFamily="18" charset="0"/>
              </a:rPr>
              <a:t>View 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For a view to be updatable, the DBMS must be able to trace </a:t>
            </a:r>
            <a:r>
              <a:rPr lang="en-US" sz="3200" b="1">
                <a:latin typeface="Times" pitchFamily="18" charset="0"/>
                <a:cs typeface="Times" pitchFamily="18" charset="0"/>
              </a:rPr>
              <a:t>any </a:t>
            </a:r>
            <a:r>
              <a:rPr lang="en-US" sz="3200" b="1" smtClean="0">
                <a:latin typeface="Times" pitchFamily="18" charset="0"/>
                <a:cs typeface="Times" pitchFamily="18" charset="0"/>
              </a:rPr>
              <a:t>row or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column back to its row or column in the source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8655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WITH CHECK OPTION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Rows exist in a view because they satisfy WHERE condition of defining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query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If a row changes and no longer satisfies condition, it disappears from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New rows appear within view when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INSERT/UPDATE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on view cause them to satisfy WHERE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condition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Rows that enter or leave a view are called migrating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rows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WITH CHECK OPTION prohibits a row migrating out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16351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WITH CHECK </a:t>
            </a:r>
            <a:r>
              <a:rPr lang="en-GB" sz="5400" dirty="0" smtClean="0">
                <a:latin typeface="Times" pitchFamily="18" charset="0"/>
              </a:rPr>
              <a:t>OPTION..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LOCAL/CASCADED apply to view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hierarchies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With LOCAL, any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ROW INSERT/UPDATE on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view and any view directly or indirectly defined on this view must not cause row to disappear from view unless row also disappears from derived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view/table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With CASCADED (default), any row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INSERT/ UPDATE on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this view and on any view directly or indirectly defined on this view must not cause row to disappear from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05952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6.6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2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CREATE VIEW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Manager3Staff 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800100" lvl="2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*</a:t>
            </a:r>
          </a:p>
          <a:p>
            <a:pPr marL="800100" lvl="2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800100" lvl="2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= ‘B003’</a:t>
            </a:r>
          </a:p>
          <a:p>
            <a:pPr marL="800100" lvl="2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WITH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CHECK OPTION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;</a:t>
            </a:r>
          </a:p>
          <a:p>
            <a:pPr marL="857250" lvl="1" indent="-457200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857250" lvl="1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Cannot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update branch number of row B003 to B002 as this would cause row to migrate from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857250" lvl="1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Also cannot insert a row into view with a branch number that does not equal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B003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800100" lvl="2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61487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6.6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Now consider the following:</a:t>
            </a:r>
          </a:p>
          <a:p>
            <a:pPr marL="800100" lvl="2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800100" lvl="2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0739973"/>
              </p:ext>
            </p:extLst>
          </p:nvPr>
        </p:nvGraphicFramePr>
        <p:xfrm>
          <a:off x="76200" y="2057400"/>
          <a:ext cx="9067800" cy="5382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6647"/>
                <a:gridCol w="5011153"/>
              </a:tblGrid>
              <a:tr h="1981200">
                <a:tc>
                  <a:txBody>
                    <a:bodyPr/>
                    <a:lstStyle/>
                    <a:p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CREATE VIEW </a:t>
                      </a:r>
                      <a:r>
                        <a:rPr lang="en-US" sz="2400" b="0" kern="1200" baseline="0" dirty="0" err="1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LowSalary</a:t>
                      </a:r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 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 </a:t>
                      </a:r>
                    </a:p>
                    <a:p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AS	</a:t>
                      </a:r>
                    </a:p>
                    <a:p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SELECT </a:t>
                      </a:r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* 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FROM </a:t>
                      </a:r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Staff </a:t>
                      </a:r>
                    </a:p>
                    <a:p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WHERE </a:t>
                      </a:r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salary &gt; 9000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;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CREATE VIEW </a:t>
                      </a:r>
                      <a:r>
                        <a:rPr lang="en-US" sz="2400" b="0" kern="1200" baseline="0" dirty="0" err="1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HighSalary</a:t>
                      </a:r>
                      <a:endParaRPr lang="en-US" sz="2400" b="0" kern="1200" baseline="0" dirty="0" smtClean="0">
                        <a:solidFill>
                          <a:schemeClr val="tx1"/>
                        </a:solidFill>
                        <a:latin typeface="Times" pitchFamily="18" charset="0"/>
                        <a:ea typeface="+mn-ea"/>
                        <a:cs typeface="Times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AS	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SELECT </a:t>
                      </a:r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*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 FROM </a:t>
                      </a:r>
                      <a:r>
                        <a:rPr lang="en-US" sz="2400" b="0" kern="1200" baseline="0" dirty="0" err="1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LowSalary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WHERE </a:t>
                      </a:r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salary &gt; 10000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	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WITH LOCAL CHECK OPTION;</a:t>
                      </a:r>
                    </a:p>
                    <a:p>
                      <a:pPr marL="0" algn="l" defTabSz="914400" rtl="0" eaLnBrk="1" latinLnBrk="0" hangingPunct="1"/>
                      <a:endParaRPr lang="en-US" sz="2400" b="1" kern="1200" baseline="0" dirty="0">
                        <a:solidFill>
                          <a:schemeClr val="tx1"/>
                        </a:solidFill>
                        <a:latin typeface="Times" pitchFamily="18" charset="0"/>
                        <a:ea typeface="+mn-ea"/>
                        <a:cs typeface="Times" pitchFamily="18" charset="0"/>
                      </a:endParaRPr>
                    </a:p>
                  </a:txBody>
                  <a:tcPr/>
                </a:tc>
              </a:tr>
              <a:tr h="1542143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dirty="0" smtClean="0"/>
                        <a:t>	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CREATE VIEW </a:t>
                      </a:r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Manager3Staff 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            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AS	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           SELECT </a:t>
                      </a:r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*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 FROM </a:t>
                      </a:r>
                      <a:r>
                        <a:rPr lang="en-US" sz="2400" b="0" kern="1200" baseline="0" dirty="0" err="1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HighSalary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           WHERE </a:t>
                      </a:r>
                      <a:r>
                        <a:rPr lang="en-US" sz="2400" b="0" kern="1200" baseline="0" dirty="0" err="1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branchNo</a:t>
                      </a:r>
                      <a:r>
                        <a:rPr lang="en-US" sz="2400" b="0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 = ‘B003’</a:t>
                      </a:r>
                      <a:r>
                        <a:rPr lang="en-US" sz="2400" b="1" kern="1200" baseline="0" dirty="0" smtClean="0">
                          <a:solidFill>
                            <a:schemeClr val="tx1"/>
                          </a:solidFill>
                          <a:latin typeface="Times" pitchFamily="18" charset="0"/>
                          <a:ea typeface="+mn-ea"/>
                          <a:cs typeface="Times" pitchFamily="18" charset="0"/>
                        </a:rPr>
                        <a:t>;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542143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2400" b="1" kern="1200" baseline="0" dirty="0">
                        <a:solidFill>
                          <a:schemeClr val="tx1"/>
                        </a:solidFill>
                        <a:latin typeface="Times" pitchFamily="18" charset="0"/>
                        <a:ea typeface="+mn-ea"/>
                        <a:cs typeface="Times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80660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6.6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 algn="just">
              <a:lnSpc>
                <a:spcPct val="90000"/>
              </a:lnSpc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UPDATE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Manager3Staff</a:t>
            </a:r>
          </a:p>
          <a:p>
            <a:pPr marL="40005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	SET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salary = 9500</a:t>
            </a:r>
          </a:p>
          <a:p>
            <a:pPr marL="40005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	WHERE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= ‘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SG37’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857250" lvl="1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This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update would fail: although update would cause row to disappear from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HighSalary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row would not disappear from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LowSalary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857250" lvl="1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However, if update tried to set salary to 8000, update would succeed as row would no longer be part of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LowSalary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800100" lvl="2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800100" lvl="2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4551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6.6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HighSalary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had specified WITH CASCADED CHECK OPTION, setting salary to 9500 or 8000 would be rejected because row would disappear from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HighSalary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prevent anomalies like this, each view should be created using WITH CASCADED CHECK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OPTION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800100" lvl="2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2467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Advantages/Disadvantages of Views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Single user environment, convenience, simplify DB requests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Multi user environment, define structure of DB and security</a:t>
            </a: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800100" lvl="2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3324226"/>
            <a:ext cx="8534400" cy="3533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2239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View Materialization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View resolution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mechanism requires additional computer resources,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may be slow, particularly if view is accessed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frequently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View materialization stores view as temporary table when view is first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queried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Thereafter, queries based on materialized view can be faster than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re-computing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view each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time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Difficulty is maintaining the currency of view while base tables(s) are being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updated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800100" lvl="2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36751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View </a:t>
            </a:r>
            <a:r>
              <a:rPr lang="en-GB" sz="5400" dirty="0" smtClean="0">
                <a:latin typeface="Times" pitchFamily="18" charset="0"/>
              </a:rPr>
              <a:t>Maintenance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View maintenance aims to apply only those changes necessary to keep view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current, consider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following view:</a:t>
            </a:r>
          </a:p>
          <a:p>
            <a:pPr marL="40005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CREATE VIEW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StaffPropRent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0005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AS	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DISTINCT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PropertyForRent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= ‘B003’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AND rent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&gt; 400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  <a:endParaRPr lang="en-US" sz="18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DS3-Table 06-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657600"/>
            <a:ext cx="2590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959004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Issues: View Maintenance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If insert row into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with rent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&lt;= 400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then view would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unchanged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If insert row for property PG24 at branch B003 with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= SG19 and rent = 550, then row would appear in materialized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If insert row for property PG54 at branch B003 with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= SG37 and rent = 450, then no new row would need to be added to materialized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If delete property PG24, row should be deleted from materialized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If delete property PG54, then row for PG37 should not be deleted (because of existing property PG21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11449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View updatability</a:t>
            </a:r>
          </a:p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Advantages and disadvantages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of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views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View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materialization</a:t>
            </a:r>
          </a:p>
          <a:p>
            <a:pPr lvl="1" algn="just"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endParaRPr lang="en-US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4525</TotalTime>
  <Words>920</Words>
  <Application>Microsoft Office PowerPoint</Application>
  <PresentationFormat>On-screen Show (4:3)</PresentationFormat>
  <Paragraphs>267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Lecture1-CSC271-CIITVC-2012</vt:lpstr>
      <vt:lpstr>CSC271 Database Systems</vt:lpstr>
      <vt:lpstr>Summary: Previous Lecture</vt:lpstr>
      <vt:lpstr>View Updatability</vt:lpstr>
      <vt:lpstr>View Updatability..</vt:lpstr>
      <vt:lpstr>View Updatability..</vt:lpstr>
      <vt:lpstr>View Updatability..</vt:lpstr>
      <vt:lpstr>View Updatability..</vt:lpstr>
      <vt:lpstr>View Updatability..</vt:lpstr>
      <vt:lpstr>View Updatability..</vt:lpstr>
      <vt:lpstr>Updateable View </vt:lpstr>
      <vt:lpstr>WITH CHECK OPTION</vt:lpstr>
      <vt:lpstr>WITH CHECK OPTION..</vt:lpstr>
      <vt:lpstr>Example 6.6</vt:lpstr>
      <vt:lpstr>Example 6.6</vt:lpstr>
      <vt:lpstr>Example 6.6</vt:lpstr>
      <vt:lpstr>Example 6.6</vt:lpstr>
      <vt:lpstr>Advantages/Disadvantages of Views</vt:lpstr>
      <vt:lpstr>View Materialization</vt:lpstr>
      <vt:lpstr>View Maintenance</vt:lpstr>
      <vt:lpstr>Issues: View Maintenance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2065</cp:revision>
  <dcterms:created xsi:type="dcterms:W3CDTF">2012-05-16T18:43:11Z</dcterms:created>
  <dcterms:modified xsi:type="dcterms:W3CDTF">2012-06-16T07:45:16Z</dcterms:modified>
</cp:coreProperties>
</file>