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55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60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59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2"/>
  </p:notesMasterIdLst>
  <p:sldIdLst>
    <p:sldId id="325" r:id="rId2"/>
    <p:sldId id="346" r:id="rId3"/>
    <p:sldId id="540" r:id="rId4"/>
    <p:sldId id="541" r:id="rId5"/>
    <p:sldId id="542" r:id="rId6"/>
    <p:sldId id="543" r:id="rId7"/>
    <p:sldId id="650" r:id="rId8"/>
    <p:sldId id="651" r:id="rId9"/>
    <p:sldId id="652" r:id="rId10"/>
    <p:sldId id="653" r:id="rId11"/>
    <p:sldId id="596" r:id="rId12"/>
    <p:sldId id="609" r:id="rId13"/>
    <p:sldId id="610" r:id="rId14"/>
    <p:sldId id="611" r:id="rId15"/>
    <p:sldId id="612" r:id="rId16"/>
    <p:sldId id="562" r:id="rId17"/>
    <p:sldId id="563" r:id="rId18"/>
    <p:sldId id="564" r:id="rId19"/>
    <p:sldId id="565" r:id="rId20"/>
    <p:sldId id="566" r:id="rId21"/>
    <p:sldId id="598" r:id="rId22"/>
    <p:sldId id="599" r:id="rId23"/>
    <p:sldId id="613" r:id="rId24"/>
    <p:sldId id="614" r:id="rId25"/>
    <p:sldId id="615" r:id="rId26"/>
    <p:sldId id="618" r:id="rId27"/>
    <p:sldId id="616" r:id="rId28"/>
    <p:sldId id="617" r:id="rId29"/>
    <p:sldId id="619" r:id="rId30"/>
    <p:sldId id="620" r:id="rId31"/>
    <p:sldId id="621" r:id="rId32"/>
    <p:sldId id="622" r:id="rId33"/>
    <p:sldId id="623" r:id="rId34"/>
    <p:sldId id="624" r:id="rId35"/>
    <p:sldId id="626" r:id="rId36"/>
    <p:sldId id="625" r:id="rId37"/>
    <p:sldId id="627" r:id="rId38"/>
    <p:sldId id="628" r:id="rId39"/>
    <p:sldId id="629" r:id="rId40"/>
    <p:sldId id="630" r:id="rId41"/>
    <p:sldId id="631" r:id="rId42"/>
    <p:sldId id="632" r:id="rId43"/>
    <p:sldId id="634" r:id="rId44"/>
    <p:sldId id="633" r:id="rId45"/>
    <p:sldId id="635" r:id="rId46"/>
    <p:sldId id="636" r:id="rId47"/>
    <p:sldId id="637" r:id="rId48"/>
    <p:sldId id="638" r:id="rId49"/>
    <p:sldId id="639" r:id="rId50"/>
    <p:sldId id="640" r:id="rId51"/>
    <p:sldId id="641" r:id="rId52"/>
    <p:sldId id="642" r:id="rId53"/>
    <p:sldId id="644" r:id="rId54"/>
    <p:sldId id="643" r:id="rId55"/>
    <p:sldId id="645" r:id="rId56"/>
    <p:sldId id="646" r:id="rId57"/>
    <p:sldId id="649" r:id="rId58"/>
    <p:sldId id="648" r:id="rId59"/>
    <p:sldId id="319" r:id="rId60"/>
    <p:sldId id="351" r:id="rId61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86501" autoAdjust="0"/>
  </p:normalViewPr>
  <p:slideViewPr>
    <p:cSldViewPr>
      <p:cViewPr varScale="1">
        <p:scale>
          <a:sx n="44" d="100"/>
          <a:sy n="44" d="100"/>
        </p:scale>
        <p:origin x="-1392" y="-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6/12/2012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="" xmlns:a14="http://schemas.microsoft.com/office/drawing/2010/main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CSC271 Database Systems</a:t>
            </a:r>
          </a:p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/>
          </a:p>
          <a:p>
            <a:pPr>
              <a:defRPr/>
            </a:pPr>
            <a:r>
              <a:rPr lang="en-US"/>
              <a:t>asifmuneer@comsats.edu.pk</a:t>
            </a:r>
          </a:p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13</a:t>
            </a:r>
          </a:p>
        </p:txBody>
      </p:sp>
    </p:spTree>
    <p:extLst>
      <p:ext uri="{BB962C8B-B14F-4D97-AF65-F5344CB8AC3E}">
        <p14:creationId xmlns="" xmlns:p14="http://schemas.microsoft.com/office/powerpoint/2010/main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Grouping through GROUP BY clause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Restricted groupings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Subqueries</a:t>
            </a:r>
          </a:p>
          <a:p>
            <a:pPr algn="just"/>
            <a:r>
              <a:rPr lang="en-US" b="1" dirty="0">
                <a:latin typeface="Times" pitchFamily="18" charset="0"/>
                <a:cs typeface="Times" pitchFamily="18" charset="0"/>
              </a:rPr>
              <a:t>Multi-Table queries</a:t>
            </a:r>
          </a:p>
        </p:txBody>
      </p:sp>
    </p:spTree>
    <p:extLst>
      <p:ext uri="{BB962C8B-B14F-4D97-AF65-F5344CB8AC3E}">
        <p14:creationId xmlns="" xmlns:p14="http://schemas.microsoft.com/office/powerpoint/2010/main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DreamHome Case Study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Consist of following tables: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Branch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street, city, postcode)</a:t>
            </a:r>
          </a:p>
          <a:p>
            <a:pPr marL="45720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Staff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position, sex, DOB, salary,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PropertyForRent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street, city, postcode, type, rooms, rent,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Client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(clientNo,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telNo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prefType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maxRent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 err="1">
                <a:latin typeface="Times" pitchFamily="18" charset="0"/>
                <a:cs typeface="Times" pitchFamily="18" charset="0"/>
              </a:rPr>
              <a:t>PrivateOwner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ownerNo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address,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telNo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Viewing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(clientNo,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viewDate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comment)</a:t>
            </a:r>
          </a:p>
          <a:p>
            <a:pPr marL="45720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860462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447800"/>
            <a:ext cx="8686800" cy="52578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5471083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687" y="1233487"/>
            <a:ext cx="8810625" cy="524351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9192821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>
                <a:latin typeface="Times" pitchFamily="18" charset="0"/>
              </a:rPr>
              <a:t>Instance of DreamHome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276350"/>
            <a:ext cx="8686800" cy="52006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2677281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5.26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For each branch, list staff who manage properties, including city in which branch is located and properties they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manage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b.branchNo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b.city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, </a:t>
            </a:r>
          </a:p>
          <a:p>
            <a:pPr marL="0" indent="0" algn="just">
              <a:buNone/>
            </a:pPr>
            <a:r>
              <a:rPr sz="2400" smtClean="0">
                <a:latin typeface="Times" pitchFamily="18" charset="0"/>
                <a:cs typeface="Times" pitchFamily="18" charset="0"/>
              </a:rPr>
              <a:t>            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propertyNo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Branch b, Staff s, PropertyForRent p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b.branchNo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AND  </a:t>
            </a:r>
          </a:p>
          <a:p>
            <a:pPr marL="0" indent="0" algn="just">
              <a:buNone/>
            </a:pPr>
            <a:r>
              <a:rPr sz="2400" b="1" smtClean="0">
                <a:latin typeface="Times" pitchFamily="18" charset="0"/>
                <a:cs typeface="Times" pitchFamily="18" charset="0"/>
              </a:rPr>
              <a:t>            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=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p.staffNo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ORDER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BY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b.branchNo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2616489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5.26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5" descr="DS3-Table 05-2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600200"/>
            <a:ext cx="9067800" cy="5257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6113565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5.27 (a)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Find number of properties handled by each staff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member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COUNT(*)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AS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sz="2400" b="1" smtClean="0">
                <a:latin typeface="Times" pitchFamily="18" charset="0"/>
                <a:cs typeface="Times" pitchFamily="18" charset="0"/>
              </a:rPr>
              <a:t>                      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myCount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 s, PropertyForRent p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p.staffNo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GROUP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BY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ORDER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BY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309177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5.27 (a)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6" descr="C05NT27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700212"/>
            <a:ext cx="8991600" cy="5005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428051341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Cartesian Product and Join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 join is a subset of a more general combination of two tables known as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Cartesian product </a:t>
            </a: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Cardinality of Cartesian product</a:t>
            </a: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Degree of Cartesian product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ISO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standard provides a special form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of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SELECT statement for the Cartesian product:</a:t>
            </a: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SELECT	[DISTINCT | ALL]	{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*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|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columnList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}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Table1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CROSS JOIN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Table2</a:t>
            </a: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768310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Computing a Join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Form the Cartesian product of the tables named in the FROM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clause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there is a WHERE clause, apply the search condition to each row of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product table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, retaining those rows that satisfy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condition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For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each remaining row, determine the value of each item in the SELECT list to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produce a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single row in the result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table</a:t>
            </a: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92469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Computing a Join..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If SELECT DISTINCT has been speciﬁed, eliminate any duplicate rows from the result table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If there is an ORDER BY clause, sort the result table as required</a:t>
            </a: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40598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Outer Join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join operation combines data from two tables by forming pairs of related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rows where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the matching columns in each table have the same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value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one row of a joined table is unmatched, row is omitted from result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table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Outer join operations retain rows that do not satisfy the join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condition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71947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Outer Join..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Consider following tables derived from ‘Branch’ and ‘PropertyForRent’ respectively</a:t>
            </a:r>
          </a:p>
          <a:p>
            <a:pPr marL="0" indent="0" algn="just"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DS3-Table 05-Ms14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2667001"/>
            <a:ext cx="8991600" cy="3733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05495538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Example 5.27 </a:t>
            </a:r>
            <a:r>
              <a:rPr lang="en-GB" sz="5400" dirty="0" smtClean="0">
                <a:latin typeface="Times" pitchFamily="18" charset="0"/>
              </a:rPr>
              <a:t>(b)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The (inner) join of these two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tables Branch1 and PropertyForRent1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respectivley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: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SELECT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b.*, p.*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Branch1 b, PropertyForRent1 p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b.bCity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p.pCity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0" indent="0" algn="just">
              <a:buNone/>
            </a:pP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  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161041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5.27 (b)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5" descr="DS3-Table 05-27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839200" cy="52578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5467854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Outer Join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Result table has two rows where cities are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same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There are no rows corresponding to branches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‘Bristol’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‘Aberdeen’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To include unmatched rows in result table, use an Outer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join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Types of outer join</a:t>
            </a: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Left outer join</a:t>
            </a: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Right outer join</a:t>
            </a:r>
          </a:p>
          <a:p>
            <a:pPr lvl="1" algn="just"/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Full outer join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52641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5.28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Left outer join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List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branches and properties that are in same city along with any unmatched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branches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b.*, p.*</a:t>
            </a:r>
          </a:p>
          <a:p>
            <a:pPr marL="40005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Branch1 b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LEFT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JOIN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PropertyForRent1 p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</a:t>
            </a:r>
          </a:p>
          <a:p>
            <a:pPr marL="400050" lvl="1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ON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b.bCity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 = 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p.pCity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;</a:t>
            </a:r>
          </a:p>
          <a:p>
            <a:pPr lvl="1"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3755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5.28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1029" descr="DS3-Table 05-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371600"/>
            <a:ext cx="9144000" cy="5486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40418105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5.29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Right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outer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join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branches and properties in same city and any unmatched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properties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b.*, p.*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Branch1 b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RIGHT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JOIN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PropertyForRent1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p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ON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b.bCity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p.pCity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026302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5.29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5361962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5.30 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Full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outer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join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branches and properties in same city and any unmatched branches 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properties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b.*, p.*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Branch1 b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FULL JOIN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PropertyForRent1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p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ON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b.bCity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p.pCity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6256052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5.30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DS3-Table 05-3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9144000" cy="5486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877791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EXISTS and NOT EXISTS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EXISTS and NOT EXISTS are for use only with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subqueries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Produce a simple true/false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result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True if and only if there exists at least one row in result table returned by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subquery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False if subquery returns an empty result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NOT EXISTS is the opposite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EXISTS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7601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EXISTS and NOT </a:t>
            </a:r>
            <a:r>
              <a:rPr lang="en-GB" sz="5400" dirty="0" smtClean="0">
                <a:latin typeface="Times" pitchFamily="18" charset="0"/>
              </a:rPr>
              <a:t>EXISTS..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As (NOT) EXISTS check only for existence or non-existence of rows in subquery result table, subquery can contain any number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columns 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Common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for subqueries following (NOT) EXISTS to be of form:</a:t>
            </a: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3200" dirty="0">
                <a:latin typeface="Times" pitchFamily="18" charset="0"/>
                <a:cs typeface="Times" pitchFamily="18" charset="0"/>
              </a:rPr>
              <a:t>* ...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6226428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5.31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Find all staff who work in a London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branch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position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 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 s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 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EXISTS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   	(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*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	 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Branch b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	 WHERE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b.branchNo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AND 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  		    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city = ‘London’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);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4231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5.31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1029" descr="DS3-Table 05-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24000"/>
            <a:ext cx="9067800" cy="5181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6454599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Query using EXISTS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Note, search condition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b.branchNo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is necessary to consider correct branch record for each member of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staff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If omitted, would get all staff records listed out because subquery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: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*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Branch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WHERE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city=‘London’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Would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always be true and query would be:</a:t>
            </a:r>
          </a:p>
          <a:p>
            <a:pPr marL="40005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position </a:t>
            </a:r>
            <a:endParaRPr lang="en-US" sz="2400" dirty="0" smtClean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true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</p:txBody>
      </p:sp>
    </p:spTree>
    <p:extLst>
      <p:ext uri="{BB962C8B-B14F-4D97-AF65-F5344CB8AC3E}">
        <p14:creationId xmlns="" xmlns:p14="http://schemas.microsoft.com/office/powerpoint/2010/main" val="386526075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Query using EXISTS..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Same query could also be written using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join construct:</a:t>
            </a:r>
          </a:p>
          <a:p>
            <a:pPr marL="40005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position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 s, Branch b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s.branchNo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b.branchNo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AND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city = ‘London’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</p:txBody>
      </p:sp>
    </p:spTree>
    <p:extLst>
      <p:ext uri="{BB962C8B-B14F-4D97-AF65-F5344CB8AC3E}">
        <p14:creationId xmlns="" xmlns:p14="http://schemas.microsoft.com/office/powerpoint/2010/main" val="41472630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Times" pitchFamily="18" charset="0"/>
              </a:rPr>
              <a:t>Union, Intersect, </a:t>
            </a:r>
            <a:r>
              <a:rPr lang="en-US" sz="4800" dirty="0" smtClean="0">
                <a:latin typeface="Times" pitchFamily="18" charset="0"/>
              </a:rPr>
              <a:t>Difference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Can use normal set operations of Union, Intersection, and Difference to combine results of two or more queries into a single result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UNION of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two tables, A and B, is table containing all rows in either A or B or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both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INTERSECTION is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table containing all rows common to both A and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 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DIFFERENCE (EXCEPT) is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table containing all rows in A but not in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Two tables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must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be union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compatible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9805910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Times" pitchFamily="18" charset="0"/>
              </a:rPr>
              <a:t>Union, Intersect, </a:t>
            </a:r>
            <a:r>
              <a:rPr lang="en-US" sz="4800" dirty="0" smtClean="0">
                <a:latin typeface="Times" pitchFamily="18" charset="0"/>
              </a:rPr>
              <a:t>Difference..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The three set operators in the ISO standard are called UNION, INTERSECT,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and EXCEPT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format of the set operator clause in each case is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:</a:t>
            </a:r>
          </a:p>
          <a:p>
            <a:pPr marL="400050" lvl="1" indent="0" algn="just">
              <a:buNone/>
            </a:pPr>
            <a:r>
              <a:rPr lang="en-US" sz="2400" dirty="0" smtClean="0">
                <a:latin typeface="Times" pitchFamily="18" charset="0"/>
                <a:cs typeface="Times" pitchFamily="18" charset="0"/>
              </a:rPr>
              <a:t>operator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[ALL] [CORRESPONDING [BY {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column1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[, ...]}]]</a:t>
            </a: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If CORRESPONDING BY specified, set operation performed on the named column(s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If CORRESPONDING specified but not BY clause, operation performed on common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columns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If ALL specified, result can include duplicate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rows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4175564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dirty="0">
                <a:latin typeface="Times" pitchFamily="18" charset="0"/>
              </a:rPr>
              <a:t>Union, Intersect, </a:t>
            </a:r>
            <a:r>
              <a:rPr lang="en-US" sz="4800" dirty="0" smtClean="0">
                <a:latin typeface="Times" pitchFamily="18" charset="0"/>
              </a:rPr>
              <a:t>Difference..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5" name="Picture 5" descr="DS3-Figure 05-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371600"/>
            <a:ext cx="8763000" cy="5486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8878557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5.32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all cities where there is either a branch office or  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property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(SELECT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city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Branch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city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IS NOT NULL) 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UNION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(SELECT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city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PropertyForRent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city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IS NOT NULL);</a:t>
            </a: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6266739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5.32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Same query could be written as: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(SELECT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*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Branch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city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IS NOT NULL) 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UNION CORRESPONDING BY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city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(SELECT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*</a:t>
            </a:r>
            <a:endParaRPr lang="en-US" sz="2800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PropertyForRent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city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IS NOT NULL);</a:t>
            </a: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0931497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5.32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5" descr="DS3-Table 05-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1524000"/>
            <a:ext cx="5562600" cy="45227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878876157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5.33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all cities where there is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both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 branch office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and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property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(SELECT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city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Branch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   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INTERSECT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(SELECT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city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);</a:t>
            </a: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383189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5.33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Same query could be written as: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(SELECT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*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Branch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 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INTERSECT CORRESPONDING BY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city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(SELECT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*</a:t>
            </a:r>
            <a:endParaRPr lang="en-US" sz="2800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);</a:t>
            </a: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511587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5.33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4" descr="DS3-Table 05-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552575"/>
            <a:ext cx="5638800" cy="4772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95124417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5.33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Same query could be rewritten without using INTERSECT operator, using join construct or EXISTS:</a:t>
            </a: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DISTINCT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b.city</a:t>
            </a:r>
            <a:endParaRPr lang="en-US" sz="2400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Branch b,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PropertyForRent p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b.city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=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p.city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;</a:t>
            </a:r>
          </a:p>
          <a:p>
            <a:pPr marL="0" indent="0" algn="just">
              <a:buNone/>
            </a:pPr>
            <a:r>
              <a:rPr sz="2400" b="1" smtClean="0">
                <a:latin typeface="Times" pitchFamily="18" charset="0"/>
                <a:cs typeface="Times" pitchFamily="18" charset="0"/>
              </a:rPr>
              <a:t>OR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DISTINCT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city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Branch b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</a:t>
            </a:r>
          </a:p>
          <a:p>
            <a:pPr marL="0" indent="0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EXISTS (SELECT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*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  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PropertyForRent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p</a:t>
            </a:r>
          </a:p>
          <a:p>
            <a:pPr marL="0" indent="0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  WHER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b.city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=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p.city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);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65598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5.34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List of all cities where there is a branch office but no 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properties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city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Branch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EXCEPT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(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city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);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OR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*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Branch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EXCEPT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CORRESPONDING BY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city</a:t>
            </a:r>
          </a:p>
          <a:p>
            <a:pPr marL="0" indent="0" algn="just">
              <a:buNone/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	(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*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);</a:t>
            </a:r>
          </a:p>
          <a:p>
            <a:pPr marL="0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208536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5.34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4" descr="DS3-Table 05-3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351547"/>
            <a:ext cx="6324600" cy="40227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3491213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5.34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Same query could be rewritten without using EXCEPT operator, using NOT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 or NOT EXISTS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operator: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DISTINCT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city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Branch 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city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NOT IN (SELECT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city </a:t>
            </a:r>
          </a:p>
          <a:p>
            <a:pPr marL="0" indent="0" algn="just">
              <a:buNone/>
            </a:pPr>
            <a:r>
              <a:rPr lang="en-US" sz="2400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			  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FROM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PropertyForRent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);  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SELECT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DISTINCT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city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Branch b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, </a:t>
            </a:r>
          </a:p>
          <a:p>
            <a:pPr marL="0" indent="0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NOT EXISTS (SELECT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*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0" indent="0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      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PropertyForRent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p</a:t>
            </a:r>
          </a:p>
          <a:p>
            <a:pPr marL="0" indent="0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	      WHER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b.city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=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p.city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);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2332455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Database Updates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SQL is a complete data manipulation language that can be used for modifying the data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 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database as well as querying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database 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commands for modifying the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database are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not as complex as the SELECT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statement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Three SQL statements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that are available to modify the contents of the tables in the database:</a:t>
            </a:r>
          </a:p>
          <a:p>
            <a:pPr lvl="1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INSERT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– adds new rows of data to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table</a:t>
            </a: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UPDATE – modiﬁes existing data in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  <a:cs typeface="Times" pitchFamily="18" charset="0"/>
              </a:rPr>
              <a:t>DELETE – removes rows of data from 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table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9308705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INSERT(Single </a:t>
            </a:r>
            <a:r>
              <a:rPr lang="en-GB" sz="5400" dirty="0" smtClean="0">
                <a:latin typeface="Times" pitchFamily="18" charset="0"/>
              </a:rPr>
              <a:t>Row)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INSERT has the following format: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INSERT INTO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TableName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[ (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columnList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) ]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VALUES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(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dataValueList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)</a:t>
            </a:r>
          </a:p>
          <a:p>
            <a:pPr marL="457200" indent="-457200" algn="just"/>
            <a:r>
              <a:rPr lang="en-US" sz="2800" b="1" dirty="0" err="1">
                <a:latin typeface="Times" pitchFamily="18" charset="0"/>
                <a:cs typeface="Times" pitchFamily="18" charset="0"/>
              </a:rPr>
              <a:t>TableName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may be either a base table or an updatable view 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457200" indent="-457200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columnList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represents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 list of one or more column names separated by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commas</a:t>
            </a:r>
          </a:p>
          <a:p>
            <a:pPr marL="457200" indent="-457200"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columnList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is optional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 if omitted, SQL assumes a list of all columns in their original CREATE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TABLE order</a:t>
            </a: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0100950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INSERT (Single Row)..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speciﬁed, then any columns that are omitted from the list must have been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declared as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NULL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when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the table was created, unless the DEFAULT option was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used 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dataValueList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must match the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columnList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as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follows: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number of items in each list must be the same;</a:t>
            </a: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here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must be a direct correspondence in the position of items in the two lists,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i.e. the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ﬁrst item in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dataValueList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applies to the ﬁrst item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, and so on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sz="2400" b="1" dirty="0">
                <a:latin typeface="Times" pitchFamily="18" charset="0"/>
                <a:cs typeface="Times" pitchFamily="18" charset="0"/>
              </a:rPr>
              <a:t>The data type of each item in </a:t>
            </a:r>
            <a:r>
              <a:rPr lang="en-US" sz="2400" b="1" dirty="0" err="1">
                <a:latin typeface="Times" pitchFamily="18" charset="0"/>
                <a:cs typeface="Times" pitchFamily="18" charset="0"/>
              </a:rPr>
              <a:t>dataValueList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must be compatible with the data type of the corresponding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column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53916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5.35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Insert a new row into Staff table supplying data for all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columns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INSERT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INTO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VALUES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(‘SG16’, ‘Alan’, ‘Brown’, ‘Assistant’, ‘M’,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        </a:t>
            </a:r>
          </a:p>
          <a:p>
            <a:pPr marL="0" indent="0" algn="just">
              <a:buNone/>
            </a:pPr>
            <a:r>
              <a:rPr sz="2400" smtClean="0">
                <a:latin typeface="Times" pitchFamily="18" charset="0"/>
                <a:cs typeface="Times" pitchFamily="18" charset="0"/>
              </a:rPr>
              <a:t>              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‘1957-05-25’, 8300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‘B003’)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0" indent="0" algn="just">
              <a:buNone/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14173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5.36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Insert a new row into Staff table supplying data for all mandatory columns.</a:t>
            </a:r>
          </a:p>
          <a:p>
            <a:pPr marL="0" indent="0" algn="just">
              <a:buNone/>
            </a:pP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INSERT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INTO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 </a:t>
            </a:r>
            <a:endParaRPr lang="en-US" sz="2400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position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salary, </a:t>
            </a:r>
            <a:r>
              <a:rPr lang="en-US" sz="2400" dirty="0" err="1" smtClean="0">
                <a:latin typeface="Times" pitchFamily="18" charset="0"/>
                <a:cs typeface="Times" pitchFamily="18" charset="0"/>
              </a:rPr>
              <a:t>branchNo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VALUES 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2400" dirty="0" smtClean="0">
                <a:latin typeface="Times" pitchFamily="18" charset="0"/>
                <a:cs typeface="Times" pitchFamily="18" charset="0"/>
              </a:rPr>
              <a:t>(‘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SG44’, ‘Anne’, ‘Jones’,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‘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Assistant’, 8100, ‘B003’);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Or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INSERT INTO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VALUES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(‘SG44’, ‘Anne’, ‘Jones’, ‘Assistant’,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NULL, NULL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endParaRPr lang="en-US" sz="2400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sz="2400" smtClean="0">
                <a:latin typeface="Times" pitchFamily="18" charset="0"/>
                <a:cs typeface="Times" pitchFamily="18" charset="0"/>
              </a:rPr>
              <a:t>               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8100, ‘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B003’);</a:t>
            </a: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50415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>
                <a:latin typeface="Times" pitchFamily="18" charset="0"/>
              </a:rPr>
              <a:t>INSERT </a:t>
            </a:r>
            <a:r>
              <a:rPr lang="en-GB" sz="5400" dirty="0" smtClean="0">
                <a:latin typeface="Times" pitchFamily="18" charset="0"/>
              </a:rPr>
              <a:t>(Multiple Rows)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Second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form of INSERT allows multiple rows to be copied from one or more tables to another: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INSERT INTO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TableName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[ (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columnList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) ]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SELECT ...</a:t>
            </a:r>
          </a:p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Assume there is a table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StaffPropCount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that contains names of staff and number of properties they manage:</a:t>
            </a:r>
          </a:p>
          <a:p>
            <a:pPr marL="400050" lvl="1" indent="0" algn="just">
              <a:buNone/>
            </a:pP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StaffPropCount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(</a:t>
            </a:r>
            <a:r>
              <a:rPr lang="en-US" sz="2800" dirty="0" err="1" smtClean="0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propCnt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)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Populate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StaffPropCount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using Staff and PropertyForRent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tables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162686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5.37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 indent="0" algn="just">
              <a:buNone/>
            </a:pPr>
            <a:r>
              <a:rPr lang="en-US" sz="2000" b="1" dirty="0" smtClean="0">
                <a:latin typeface="Times" pitchFamily="18" charset="0"/>
                <a:cs typeface="Times" pitchFamily="18" charset="0"/>
              </a:rPr>
              <a:t>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INSERT 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INTO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StaffPropCount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(SELECT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COUNT(*)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 s, PropertyForRent p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 =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p.staffNo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GROUP BY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s.staffNo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)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UNION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(SELECT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fName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lName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, 0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 NOT IN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(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SELECT DISTINCT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staffNo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 	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		  FROM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PropertyForRent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)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2400" b="1" dirty="0" smtClean="0">
                <a:latin typeface="Times" pitchFamily="18" charset="0"/>
                <a:cs typeface="Times" pitchFamily="18" charset="0"/>
              </a:rPr>
              <a:t>       );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162225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Result: Example 5.37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If second part of UNION is omitted, excludes those staff who currently do not manage any properties</a:t>
            </a:r>
          </a:p>
        </p:txBody>
      </p:sp>
      <p:pic>
        <p:nvPicPr>
          <p:cNvPr id="8" name="Picture 6" descr="DS3-Table 05-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438400"/>
            <a:ext cx="8991600" cy="417094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65664811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UPDATE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>
                <a:latin typeface="Times" pitchFamily="18" charset="0"/>
                <a:cs typeface="Times" pitchFamily="18" charset="0"/>
              </a:rPr>
              <a:t>The UPDATE statement allows the contents of existing rows in a named table to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be changed 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format of the command is: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UPDATE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TableName</a:t>
            </a:r>
            <a:endParaRPr lang="en-US" sz="2400" dirty="0">
              <a:latin typeface="Times" pitchFamily="18" charset="0"/>
              <a:cs typeface="Times" pitchFamily="18" charset="0"/>
            </a:endParaRPr>
          </a:p>
          <a:p>
            <a:pPr marL="400050" lvl="1" indent="0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SET 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columnName1= dataValue1 [, </a:t>
            </a:r>
            <a:r>
              <a:rPr lang="en-US" sz="2400" dirty="0" smtClean="0">
                <a:latin typeface="Times" pitchFamily="18" charset="0"/>
                <a:cs typeface="Times" pitchFamily="18" charset="0"/>
              </a:rPr>
              <a:t>columnName2= dataValue2</a:t>
            </a:r>
            <a:r>
              <a:rPr lang="en-US" sz="2400" dirty="0">
                <a:latin typeface="Times" pitchFamily="18" charset="0"/>
                <a:cs typeface="Times" pitchFamily="18" charset="0"/>
              </a:rPr>
              <a:t>...]</a:t>
            </a: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[WHERE </a:t>
            </a:r>
            <a:r>
              <a:rPr lang="en-US" sz="2400" dirty="0" err="1">
                <a:latin typeface="Times" pitchFamily="18" charset="0"/>
                <a:cs typeface="Times" pitchFamily="18" charset="0"/>
              </a:rPr>
              <a:t>searchCondition</a:t>
            </a:r>
            <a:r>
              <a:rPr lang="en-US" sz="2400" b="1" dirty="0">
                <a:latin typeface="Times" pitchFamily="18" charset="0"/>
                <a:cs typeface="Times" pitchFamily="18" charset="0"/>
              </a:rPr>
              <a:t>]</a:t>
            </a:r>
          </a:p>
          <a:p>
            <a:pPr algn="just"/>
            <a:r>
              <a:rPr lang="en-US" sz="2800" b="1" dirty="0" err="1">
                <a:latin typeface="Times" pitchFamily="18" charset="0"/>
                <a:cs typeface="Times" pitchFamily="18" charset="0"/>
              </a:rPr>
              <a:t>TableName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can be the name of a base table or an updatable view 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SET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clause speciﬁes the names of one or more columns that are to be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updated</a:t>
            </a: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914751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UPDATE..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WHERE clause is optional; if omitted, the named columns are updated for all rows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in the table 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 WHERE clause is speciﬁed, only those rows that satisfy the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searchCondition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 are updated </a:t>
            </a:r>
          </a:p>
          <a:p>
            <a:pPr algn="just"/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new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dataValue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(s) must be compatible with the data type(s) for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the corresponding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column(s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11118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5.38/5.39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8021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Give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all staff a 3% pay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increase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 smtClean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UPDATE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SET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salary = salary*1.03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;</a:t>
            </a:r>
          </a:p>
          <a:p>
            <a:pPr marL="400050" lvl="1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Give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all Managers a 5% pay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increase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4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UPDATE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SET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salary = salary*1.05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WHERE 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position = ‘Manager’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;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2936196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5.40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8021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Promote David Ford (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=‘SG14’) to Manager and change his salary to £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18,000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UPDATE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Staff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SET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position = ‘Manager’, salary = 18000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staffNo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= ‘SG14’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marL="400050" lvl="1" indent="0" algn="just">
              <a:buNone/>
            </a:pPr>
            <a:endParaRPr lang="en-US" sz="24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2939176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DELETE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DELETE statement allows rows to be deleted from a named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table </a:t>
            </a: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format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command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is:</a:t>
            </a: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DELETE FROM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TableName</a:t>
            </a:r>
            <a:endParaRPr lang="en-US" sz="2800" dirty="0">
              <a:latin typeface="Times" pitchFamily="18" charset="0"/>
              <a:cs typeface="Times" pitchFamily="18" charset="0"/>
            </a:endParaRPr>
          </a:p>
          <a:p>
            <a:pPr marL="400050" lvl="1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[WHERE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searchCondition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]</a:t>
            </a:r>
          </a:p>
          <a:p>
            <a:pPr algn="just"/>
            <a:r>
              <a:rPr lang="en-US" sz="3200" b="1" dirty="0" err="1" smtClean="0">
                <a:latin typeface="Times" pitchFamily="18" charset="0"/>
                <a:cs typeface="Times" pitchFamily="18" charset="0"/>
              </a:rPr>
              <a:t>TableName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can be the name of a base table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or an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updatable view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5343503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DELETE..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0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The 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searchCondition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 is optional; if omitted, all rows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are deleted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from the table </a:t>
            </a: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This does not delete the table itself – to delete the table contents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and the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table deﬁnition, the DROP TABLE statement must be used instead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 smtClean="0">
                <a:latin typeface="Times" pitchFamily="18" charset="0"/>
                <a:cs typeface="Times" pitchFamily="18" charset="0"/>
              </a:rPr>
              <a:t>If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 </a:t>
            </a:r>
            <a:r>
              <a:rPr lang="en-US" sz="3200" b="1" dirty="0" err="1">
                <a:latin typeface="Times" pitchFamily="18" charset="0"/>
                <a:cs typeface="Times" pitchFamily="18" charset="0"/>
              </a:rPr>
              <a:t>searchCondition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 is speciﬁed, only those rows that satisfy the condition are deleted</a:t>
            </a:r>
          </a:p>
          <a:p>
            <a:pPr marL="0" indent="0" algn="just"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8020182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Example 5.41/5.42</a:t>
            </a:r>
            <a:endParaRPr lang="en-GB" sz="5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8021" y="1371600"/>
            <a:ext cx="91440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Delete all viewings that relate to property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PG4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DELETE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Viewing</a:t>
            </a:r>
          </a:p>
          <a:p>
            <a:pPr marL="0" indent="0" algn="just">
              <a:buNone/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WHERE </a:t>
            </a:r>
            <a:r>
              <a:rPr lang="en-US" sz="2800" dirty="0" err="1">
                <a:latin typeface="Times" pitchFamily="18" charset="0"/>
                <a:cs typeface="Times" pitchFamily="18" charset="0"/>
              </a:rPr>
              <a:t>propertyNo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 = ‘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PG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’</a:t>
            </a:r>
            <a:r>
              <a:rPr lang="en-US" sz="2800" dirty="0" smtClean="0">
                <a:latin typeface="Times" pitchFamily="18" charset="0"/>
                <a:cs typeface="Times" pitchFamily="18" charset="0"/>
              </a:rPr>
              <a:t>4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;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/>
            <a:r>
              <a:rPr lang="en-US" sz="3200" b="1" dirty="0">
                <a:latin typeface="Times" pitchFamily="18" charset="0"/>
                <a:cs typeface="Times" pitchFamily="18" charset="0"/>
              </a:rPr>
              <a:t>Delete all records from the Viewing table.</a:t>
            </a:r>
          </a:p>
          <a:p>
            <a:pPr algn="just"/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	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DELETE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FROM </a:t>
            </a:r>
            <a:r>
              <a:rPr lang="en-US" sz="2800" dirty="0">
                <a:latin typeface="Times" pitchFamily="18" charset="0"/>
                <a:cs typeface="Times" pitchFamily="18" charset="0"/>
              </a:rPr>
              <a:t>Viewing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;</a:t>
            </a:r>
          </a:p>
          <a:p>
            <a:pPr algn="just"/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marL="0" indent="0" algn="just">
              <a:buNone/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	</a:t>
            </a:r>
            <a:endParaRPr lang="en-US" sz="24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0572549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Multi-Table Queries (Continued..)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Outer join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Left, right, full 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EXISTS and NOT EXISTS</a:t>
            </a:r>
          </a:p>
          <a:p>
            <a:r>
              <a:rPr lang="en-US" b="1" dirty="0" smtClean="0">
                <a:latin typeface="Times" pitchFamily="18" charset="0"/>
                <a:cs typeface="Times" pitchFamily="18" charset="0"/>
              </a:rPr>
              <a:t>UNIION, INTERSECT,EXCEPT(MINUS)</a:t>
            </a:r>
          </a:p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Database updates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INSERT, UPDATE, DELETE</a:t>
            </a:r>
          </a:p>
          <a:p>
            <a:pPr algn="just"/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b="1" dirty="0" smtClean="0">
              <a:latin typeface="Times" pitchFamily="18" charset="0"/>
              <a:cs typeface="Times" pitchFamily="18" charset="0"/>
            </a:endParaRPr>
          </a:p>
          <a:p>
            <a:pPr algn="just"/>
            <a:endParaRPr lang="en-US" b="1" dirty="0" smtClean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="" xmlns:p14="http://schemas.microsoft.com/office/powerpoint/2010/main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3477</TotalTime>
  <Words>1822</Words>
  <Application>Microsoft Office PowerPoint</Application>
  <PresentationFormat>On-screen Show (4:3)</PresentationFormat>
  <Paragraphs>903</Paragraphs>
  <Slides>60</Slides>
  <Notes>60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1" baseType="lpstr">
      <vt:lpstr>Lecture1-CSC271-CIITVC-2012</vt:lpstr>
      <vt:lpstr>CSC271 Database Systems</vt:lpstr>
      <vt:lpstr>Summary: Previous Lecture</vt:lpstr>
      <vt:lpstr>DreamHome Case Study</vt:lpstr>
      <vt:lpstr>Instance of DreamHome</vt:lpstr>
      <vt:lpstr>Instance of DreamHome</vt:lpstr>
      <vt:lpstr>Instance of DreamHome</vt:lpstr>
      <vt:lpstr>Example 5.26 </vt:lpstr>
      <vt:lpstr>Result: Example 5.26</vt:lpstr>
      <vt:lpstr>Example 5.27 (a)</vt:lpstr>
      <vt:lpstr>Result: Example 5.27 (a)</vt:lpstr>
      <vt:lpstr>Cartesian Product and Join</vt:lpstr>
      <vt:lpstr>Computing a Join</vt:lpstr>
      <vt:lpstr>Computing a Join..</vt:lpstr>
      <vt:lpstr>Outer Join</vt:lpstr>
      <vt:lpstr>Outer Join..</vt:lpstr>
      <vt:lpstr>Example 5.27 (b)</vt:lpstr>
      <vt:lpstr>Result: Example 5.27 (b)</vt:lpstr>
      <vt:lpstr>Outer Join</vt:lpstr>
      <vt:lpstr>Example 5.28</vt:lpstr>
      <vt:lpstr>Result: Example 5.28</vt:lpstr>
      <vt:lpstr>Example 5.29 </vt:lpstr>
      <vt:lpstr>Result: Example 5.29</vt:lpstr>
      <vt:lpstr>Example 5.30 </vt:lpstr>
      <vt:lpstr>Result: Example 5.30</vt:lpstr>
      <vt:lpstr>EXISTS and NOT EXISTS</vt:lpstr>
      <vt:lpstr>EXISTS and NOT EXISTS..</vt:lpstr>
      <vt:lpstr>Example 5.31</vt:lpstr>
      <vt:lpstr>Result: Example 5.31</vt:lpstr>
      <vt:lpstr>Query using EXISTS</vt:lpstr>
      <vt:lpstr>Query using EXISTS..</vt:lpstr>
      <vt:lpstr>Union, Intersect, Difference</vt:lpstr>
      <vt:lpstr>Union, Intersect, Difference..</vt:lpstr>
      <vt:lpstr>Union, Intersect, Difference..</vt:lpstr>
      <vt:lpstr>Example 5.32</vt:lpstr>
      <vt:lpstr>Example 5.32</vt:lpstr>
      <vt:lpstr>Result: Example 5.32</vt:lpstr>
      <vt:lpstr>Example 5.33</vt:lpstr>
      <vt:lpstr>Example 5.33</vt:lpstr>
      <vt:lpstr>Result: Example 5.33</vt:lpstr>
      <vt:lpstr>Example 5.33</vt:lpstr>
      <vt:lpstr>Example 5.34</vt:lpstr>
      <vt:lpstr>Result: Example 5.34</vt:lpstr>
      <vt:lpstr>Example 5.34</vt:lpstr>
      <vt:lpstr>Database Updates</vt:lpstr>
      <vt:lpstr>INSERT(Single Row)</vt:lpstr>
      <vt:lpstr>INSERT (Single Row)..</vt:lpstr>
      <vt:lpstr>Example 5.35</vt:lpstr>
      <vt:lpstr>Example 5.36</vt:lpstr>
      <vt:lpstr>INSERT (Multiple Rows)</vt:lpstr>
      <vt:lpstr>Example 5.37</vt:lpstr>
      <vt:lpstr>Result: Example 5.37</vt:lpstr>
      <vt:lpstr>UPDATE</vt:lpstr>
      <vt:lpstr>UPDATE..</vt:lpstr>
      <vt:lpstr>Example 5.38/5.39</vt:lpstr>
      <vt:lpstr>Example 5.40</vt:lpstr>
      <vt:lpstr>DELETE</vt:lpstr>
      <vt:lpstr>DELETE..</vt:lpstr>
      <vt:lpstr>Example 5.41/5.42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1677</cp:revision>
  <dcterms:created xsi:type="dcterms:W3CDTF">2012-05-16T18:43:11Z</dcterms:created>
  <dcterms:modified xsi:type="dcterms:W3CDTF">2012-06-12T14:25:15Z</dcterms:modified>
</cp:coreProperties>
</file>