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25" r:id="rId2"/>
    <p:sldId id="346" r:id="rId3"/>
    <p:sldId id="540" r:id="rId4"/>
    <p:sldId id="541" r:id="rId5"/>
    <p:sldId id="542" r:id="rId6"/>
    <p:sldId id="543" r:id="rId7"/>
    <p:sldId id="539" r:id="rId8"/>
    <p:sldId id="588" r:id="rId9"/>
    <p:sldId id="589" r:id="rId10"/>
    <p:sldId id="545" r:id="rId11"/>
    <p:sldId id="546" r:id="rId12"/>
    <p:sldId id="557" r:id="rId13"/>
    <p:sldId id="590" r:id="rId14"/>
    <p:sldId id="591" r:id="rId15"/>
    <p:sldId id="592" r:id="rId16"/>
    <p:sldId id="593" r:id="rId17"/>
    <p:sldId id="555" r:id="rId18"/>
    <p:sldId id="556" r:id="rId19"/>
    <p:sldId id="561" r:id="rId20"/>
    <p:sldId id="594" r:id="rId21"/>
    <p:sldId id="559" r:id="rId22"/>
    <p:sldId id="595" r:id="rId23"/>
    <p:sldId id="560" r:id="rId24"/>
    <p:sldId id="562" r:id="rId25"/>
    <p:sldId id="596" r:id="rId26"/>
    <p:sldId id="563" r:id="rId27"/>
    <p:sldId id="564" r:id="rId28"/>
    <p:sldId id="597" r:id="rId29"/>
    <p:sldId id="565" r:id="rId30"/>
    <p:sldId id="566" r:id="rId31"/>
    <p:sldId id="600" r:id="rId32"/>
    <p:sldId id="598" r:id="rId33"/>
    <p:sldId id="599" r:id="rId34"/>
    <p:sldId id="601" r:id="rId35"/>
    <p:sldId id="602" r:id="rId36"/>
    <p:sldId id="603" r:id="rId37"/>
    <p:sldId id="604" r:id="rId38"/>
    <p:sldId id="605" r:id="rId39"/>
    <p:sldId id="606" r:id="rId40"/>
    <p:sldId id="607" r:id="rId41"/>
    <p:sldId id="608" r:id="rId42"/>
    <p:sldId id="609" r:id="rId43"/>
    <p:sldId id="610" r:id="rId44"/>
    <p:sldId id="319" r:id="rId45"/>
    <p:sldId id="351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 varScale="1">
        <p:scale>
          <a:sx n="58" d="100"/>
          <a:sy n="58" d="100"/>
        </p:scale>
        <p:origin x="-14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12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</a:rPr>
              <a:t>Row selection using WHERE clause</a:t>
            </a:r>
          </a:p>
          <a:p>
            <a:r>
              <a:rPr lang="en-US" b="1" dirty="0">
                <a:latin typeface="Times" pitchFamily="18" charset="0"/>
              </a:rPr>
              <a:t>WHERE clause and search conditions</a:t>
            </a:r>
          </a:p>
          <a:p>
            <a:r>
              <a:rPr lang="en-US" b="1" dirty="0">
                <a:latin typeface="Times" pitchFamily="18" charset="0"/>
              </a:rPr>
              <a:t>Sorting results using ORDER BY clause</a:t>
            </a:r>
          </a:p>
          <a:p>
            <a:r>
              <a:rPr lang="en-US" b="1" dirty="0">
                <a:latin typeface="Times" pitchFamily="18" charset="0"/>
              </a:rPr>
              <a:t>SQL aggregate 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Consist of following tables: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Branch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postcode)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sex, DOB, salary,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postcode, type, rooms, rent,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Client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(clientNo,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prefType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maxRent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address,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Viewing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(clientNo,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viewDate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comment)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6046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447800"/>
            <a:ext cx="8686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710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87" y="1233487"/>
            <a:ext cx="8810625" cy="524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928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276350"/>
            <a:ext cx="86868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7728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Grouping Results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Aggregate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functions provide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totals at the bottom of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report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However to obtain subtotals in the reports, we can use GROUP BY clause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query that includes the GROUP BY clause is called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grouped query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It groups the data from the SELECT table(s) and produces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single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summary row for each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group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columns named in the GROUP BY clause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are called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grouping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342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Grouping Results..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ISO standard requires the SELECT clause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GROUP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BY clause to be closely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integrated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GROUP BY is used, each item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SELECT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list must be single-valued per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group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Further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the SELECT clause may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contain only: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column names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aggregate functions 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constants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expression involving combinations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above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223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Grouping Results..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All column names in the SELECT list must appear in the GROUP BY clause unless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name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used only in an 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function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contrary is not true: there may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 names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the GROUP BY clause that do not appear in the SELECT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list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WHERE clause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used with GROUP BY, the WHERE clause is applied ﬁrst, then groups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are formed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from the remaining rows that satisfy the search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condition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ISO standard considers two nulls to be equal for purposes of the GROUP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clause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989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5.17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number of staff in each branch and their total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COUNT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)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AS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myCount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	SUM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(salary)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mySum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GROUP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ORDER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8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5.17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6" descr="C05NT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1"/>
            <a:ext cx="8991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0572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GROUP BY Clause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It is not necessary to include the column names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and salary in the GROUP BY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 because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they appear only in the SELECT list within aggregate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functions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other hand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is not associated with an aggregate function and so must appear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GROUP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768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Working of GROUP BY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Conceptually, SQL performs the query as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follows: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SQL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divides the staff into groups according to their respective branch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numbers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For each group, SQL computes the number of staff members and calculates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sum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salary column, 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single summary row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each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group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Finally, the result is sorted in ascending order of branch number,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branchNo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310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Working of GROUP BY..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295400"/>
            <a:ext cx="88391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7350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Alternative Approach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SQL standard allows the SELECT list to contain nested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queries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(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COUNT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myCount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 s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 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),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(SELECT SUM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(salary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AS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mySum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 FROM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Staff s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 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 b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ORDER 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What will be the result of this query?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450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Restricted </a:t>
            </a:r>
            <a:r>
              <a:rPr lang="en-GB" sz="5400" dirty="0" smtClean="0">
                <a:latin typeface="Times" pitchFamily="18" charset="0"/>
              </a:rPr>
              <a:t>Groupings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HAVING clause is designed for use with GROUP BY to restrict groups that appear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result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Similar to WHERE, but WHERE filters individual rows whereas HAVING filters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groups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Column names in HAVING clause must also appear in the GROUP BY list or be contained within an 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function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 practice, the search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condition 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HAVING clause always includes at least one 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function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Remember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aggregate functions cannot be used in the WHERE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clause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42698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5.18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For each branch with more than 1 member of staff, find number of staff in each branch and sum of their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salaries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COUNT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AS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myCount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		    SUM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(salary)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AS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mySum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GROUP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HAVING COUNT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&gt;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1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ORDER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3609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5.18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C05NT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0213"/>
            <a:ext cx="8839200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92398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Subqueries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Some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 SELECT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statements can have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SELECT statement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embedded within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them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 subselect can be used in WHERE and HAVING clauses of an outer SELECT, where it is called a subquery or nested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query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Subselects may also appear in INSERT, UPDATE, and DELETE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statements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966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Types of Subquery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There are three types  of a subquery: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 scalar subquery returns a single column and a single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 i.e. 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single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value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row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subquery returns multiple columns, but again only a single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 table subquery returns one or more columns and multiple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2507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5.19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staff who work in branch at ‘163 Main St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=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( 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	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  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       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street = ‘163 Main St’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8567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Working of Subquery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Inner SELECT finds branch number for branch at ‘163 Main St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’, which is ‘B003’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Outer SELECT then retrieves details of all staff who work at this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branch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Outer SELECT then becomes:</a:t>
            </a: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‘B003’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86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5.19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Table 05-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9916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845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5.20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List all staff whose salary is greater than the average salary, and show by how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much their salary is greater than the average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</a:t>
            </a: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  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salary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–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(SELECT AVG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(salary)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</a:t>
            </a:r>
          </a:p>
          <a:p>
            <a:pPr marL="0" indent="0">
              <a:buNone/>
            </a:pPr>
            <a:r>
              <a:rPr sz="2400" b="1" smtClean="0">
                <a:latin typeface="Times" pitchFamily="18" charset="0"/>
                <a:cs typeface="Times" pitchFamily="18" charset="0"/>
              </a:rPr>
              <a:t> </a:t>
            </a:r>
            <a:r>
              <a:rPr sz="2400" b="1" smtClean="0">
                <a:latin typeface="Times" pitchFamily="18" charset="0"/>
                <a:cs typeface="Times" pitchFamily="18" charset="0"/>
              </a:rPr>
              <a:t>                 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SalDiff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FROM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&gt;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(SELECT AVG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(salary)</a:t>
            </a: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);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104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Working of Subquery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Cannot write ‘WHERE salary &gt; AVG(salary)’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Instead, use subquery to find average salary (17000), and then use outer SELECT to find those staff with salary greater than this:</a:t>
            </a:r>
          </a:p>
          <a:p>
            <a:pPr marL="457200" lvl="1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salary-17000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AS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salDiff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 &gt; 17000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831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5.20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Table 05-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067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6785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Subquery Rules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ORDER BY clause may not be used in a subquery (although it may be used in outermost SELECT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Subquery SELECT list must consist of a single column name or expression, except for subqueries that use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EXISTS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By default, column names refer to table name in FROM clause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subquery,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It is possible to refer to a table in a FROM clause of an outer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query by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qualifying the column name</a:t>
            </a: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5264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Subquery </a:t>
            </a:r>
            <a:r>
              <a:rPr lang="en-GB" sz="5400" dirty="0" smtClean="0">
                <a:latin typeface="Times" pitchFamily="18" charset="0"/>
              </a:rPr>
              <a:t>Rules..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When a subquery is one of the two operands involved in a comparison,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subquery must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appear on the right-hand side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comparison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example, it would be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incorrect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express the last example as: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salary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WHERE (SELECT AVG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(salary)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&lt; salary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766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5.21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properties handled by staff at ‘163 Main St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street, city, postcode, type,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   </a:t>
            </a:r>
          </a:p>
          <a:p>
            <a:pPr marL="0" indent="0" algn="just">
              <a:buNone/>
            </a:pPr>
            <a:r>
              <a:rPr sz="2800" smtClean="0">
                <a:latin typeface="Times" pitchFamily="18" charset="0"/>
                <a:cs typeface="Times" pitchFamily="18" charset="0"/>
              </a:rPr>
              <a:t> </a:t>
            </a:r>
            <a:r>
              <a:rPr sz="2800" smtClean="0">
                <a:latin typeface="Times" pitchFamily="18" charset="0"/>
                <a:cs typeface="Times" pitchFamily="18" charset="0"/>
              </a:rPr>
              <a:t>           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rooms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rent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PropertyForRent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IN (SELECT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			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=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	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400050" lvl="1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             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street = ‘163 Main St’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));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3755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Table 05-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57338"/>
            <a:ext cx="8610600" cy="476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4181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ANY(SOME) and ALL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ANY and ALL may be used with subqueries that produce a single column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numbers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With ALL, condition will only be true if it is satisfied by </a:t>
            </a:r>
            <a:r>
              <a:rPr lang="en-US" sz="2800" b="1" i="1" dirty="0">
                <a:latin typeface="Times" pitchFamily="18" charset="0"/>
                <a:cs typeface="Times" pitchFamily="18" charset="0"/>
              </a:rPr>
              <a:t>all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values produced 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subquery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With ANY, condition will be true if it is satisfied by </a:t>
            </a:r>
            <a:r>
              <a:rPr lang="en-US" sz="2800" b="1" i="1" dirty="0">
                <a:latin typeface="Times" pitchFamily="18" charset="0"/>
                <a:cs typeface="Times" pitchFamily="18" charset="0"/>
              </a:rPr>
              <a:t>any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values produced 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subquery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subquery is empty, ALL returns true, ANY returns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false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SOME may be used in place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180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5.22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staff whose salary is larger than salary of at least one member of staff at branch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B003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sz="2800" b="1" smtClean="0">
                <a:latin typeface="Times" pitchFamily="18" charset="0"/>
                <a:cs typeface="Times" pitchFamily="18" charset="0"/>
              </a:rPr>
              <a:t> </a:t>
            </a:r>
            <a:r>
              <a:rPr sz="2800" b="1" smtClean="0">
                <a:latin typeface="Times" pitchFamily="18" charset="0"/>
                <a:cs typeface="Times" pitchFamily="18" charset="0"/>
              </a:rPr>
              <a:t>  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salary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 &gt;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SOME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	(SELECT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salary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	 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		 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‘B003’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);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630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Inner query produces set {12000, 18000, 24000} and outer query selects those staff whose salaries are greater than any of the values in this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599" y="2819401"/>
            <a:ext cx="8763001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36196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5.23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staff whose salary is larger than salary of every member of staff at branch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B003</a:t>
            </a:r>
          </a:p>
          <a:p>
            <a:pPr marL="0" indent="0" algn="just"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salary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salary &gt;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ALL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	(SELECT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salary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	 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		 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‘B003’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);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135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Inner query produces set {12000, 18000, 24000} and outer query selects those staff whose salaries are greater than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the values in this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Table 05-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3048000"/>
            <a:ext cx="9067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6109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Multi-Table Queries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Can use subqueries provided result columns come from same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If result columns come from more than one table must use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join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To perform join, include more than one table in FROM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clause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Use comma as separator and typically include WHERE clause to specify join column(s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2213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Multi-Table Queries..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Also possible to use an alias for a table named in FROM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clause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Alias is separated from table name with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space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Alias can be used to qualify column names when there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ambiguity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609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5.24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names of all clients who have viewed a property along with any comment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supplied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c.clientNo,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sz="2400" smtClean="0">
                <a:latin typeface="Times" pitchFamily="18" charset="0"/>
                <a:cs typeface="Times" pitchFamily="18" charset="0"/>
              </a:rPr>
              <a:t> </a:t>
            </a:r>
            <a:r>
              <a:rPr sz="2400" smtClean="0">
                <a:latin typeface="Times" pitchFamily="18" charset="0"/>
                <a:cs typeface="Times" pitchFamily="18" charset="0"/>
              </a:rPr>
              <a:t>                    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comment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Client c, Viewing v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c.clientNo = v.clientNo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30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9" name="Picture 4" descr="DS3-Table 05-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43789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Simple Join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Only those rows from both tables that have identical values in the clientNo columns (c.clientNo = v.clientNo) are included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result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Equivalent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equijoin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relational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algebra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most common multi-table queries involve two tables that have a one-to-many (1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:*) 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or a parent/child)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table containing the primary key is the parent table and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 containing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the foreign key is the child table</a:t>
            </a:r>
          </a:p>
          <a:p>
            <a:pPr lvl="1" algn="just"/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7583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Alternatives of Join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SQL standard provides the following alternative ways to specify this join: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Client c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JOIN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 v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ON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c.clientNo= v.clientNo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Client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JOIN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USING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clientNo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Client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NATURAL JOIN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 each case, the FROM clause replaces the original FROM and WHERE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clauses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However, the ﬁrst alternative produces a table with two identical clientNo columns;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remaining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two produce a table with a single clientNo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0137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5.25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For each branch, list numbers and names of staff who manage properties, and properties they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manage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sz="2400" smtClean="0">
                <a:latin typeface="Times" pitchFamily="18" charset="0"/>
                <a:cs typeface="Times" pitchFamily="18" charset="0"/>
              </a:rPr>
              <a:t> </a:t>
            </a:r>
            <a:r>
              <a:rPr sz="2400" smtClean="0">
                <a:latin typeface="Times" pitchFamily="18" charset="0"/>
                <a:cs typeface="Times" pitchFamily="18" charset="0"/>
              </a:rPr>
              <a:t>                    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propertyNo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 s, PropertyForRent p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ORDER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4589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5.25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DS3-Table 05-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1"/>
            <a:ext cx="8915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03575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Grouping through GROUP BY clause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Restricted groupings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Subqueries</a:t>
            </a:r>
          </a:p>
          <a:p>
            <a:pPr algn="just"/>
            <a:r>
              <a:rPr lang="en-US" b="1" smtClean="0">
                <a:latin typeface="Times" pitchFamily="18" charset="0"/>
                <a:cs typeface="Times" pitchFamily="18" charset="0"/>
              </a:rPr>
              <a:t>Multi-Table queries</a:t>
            </a:r>
          </a:p>
          <a:p>
            <a:pPr marL="0" indent="0" algn="just"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3292</TotalTime>
  <Words>1600</Words>
  <Application>Microsoft Office PowerPoint</Application>
  <PresentationFormat>On-screen Show (4:3)</PresentationFormat>
  <Paragraphs>609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Lecture1-CSC271-CIITVC-2012</vt:lpstr>
      <vt:lpstr>CSC271 Database Systems</vt:lpstr>
      <vt:lpstr>Summary: Previous Lecture</vt:lpstr>
      <vt:lpstr>DreamHome Case Study</vt:lpstr>
      <vt:lpstr>Instance of DreamHome</vt:lpstr>
      <vt:lpstr>Instance of DreamHome</vt:lpstr>
      <vt:lpstr>Instance of DreamHome</vt:lpstr>
      <vt:lpstr>Grouping Results</vt:lpstr>
      <vt:lpstr>Grouping Results..</vt:lpstr>
      <vt:lpstr>Grouping Results..</vt:lpstr>
      <vt:lpstr>Example 5.17 </vt:lpstr>
      <vt:lpstr>Result: Example 5.17</vt:lpstr>
      <vt:lpstr>GROUP BY Clause</vt:lpstr>
      <vt:lpstr>Working of GROUP BY</vt:lpstr>
      <vt:lpstr>Working of GROUP BY..</vt:lpstr>
      <vt:lpstr>Alternative Approach</vt:lpstr>
      <vt:lpstr>Restricted Groupings</vt:lpstr>
      <vt:lpstr>Example 5.18 </vt:lpstr>
      <vt:lpstr>Result: Example 5.18</vt:lpstr>
      <vt:lpstr>Subqueries</vt:lpstr>
      <vt:lpstr>Types of Subquery</vt:lpstr>
      <vt:lpstr>Example 5.19 </vt:lpstr>
      <vt:lpstr>Working of Subquery</vt:lpstr>
      <vt:lpstr>Result: Example 5.19</vt:lpstr>
      <vt:lpstr>Example 5.20</vt:lpstr>
      <vt:lpstr>Working of Subquery</vt:lpstr>
      <vt:lpstr>Result: Example 5.20</vt:lpstr>
      <vt:lpstr>Subquery Rules</vt:lpstr>
      <vt:lpstr>Subquery Rules..</vt:lpstr>
      <vt:lpstr>Example 5.21 </vt:lpstr>
      <vt:lpstr>Result: Example 5.21</vt:lpstr>
      <vt:lpstr>ANY(SOME) and ALL</vt:lpstr>
      <vt:lpstr>Example 5.22 </vt:lpstr>
      <vt:lpstr>Result: Example 5.22</vt:lpstr>
      <vt:lpstr>Example 5.23 </vt:lpstr>
      <vt:lpstr>Result: Example 5.23</vt:lpstr>
      <vt:lpstr>Multi-Table Queries</vt:lpstr>
      <vt:lpstr>Multi-Table Queries..</vt:lpstr>
      <vt:lpstr>Example 5.24 </vt:lpstr>
      <vt:lpstr>Result: Example 5.24</vt:lpstr>
      <vt:lpstr>Simple Join</vt:lpstr>
      <vt:lpstr>Alternatives of Join </vt:lpstr>
      <vt:lpstr>Example 5.25 </vt:lpstr>
      <vt:lpstr>Result: Example 5.25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1506</cp:revision>
  <dcterms:created xsi:type="dcterms:W3CDTF">2012-05-16T18:43:11Z</dcterms:created>
  <dcterms:modified xsi:type="dcterms:W3CDTF">2012-06-12T12:19:14Z</dcterms:modified>
</cp:coreProperties>
</file>