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99" r:id="rId4"/>
    <p:sldId id="332" r:id="rId5"/>
    <p:sldId id="333" r:id="rId6"/>
    <p:sldId id="334" r:id="rId7"/>
    <p:sldId id="335" r:id="rId8"/>
    <p:sldId id="325" r:id="rId9"/>
    <p:sldId id="326" r:id="rId10"/>
    <p:sldId id="324" r:id="rId11"/>
    <p:sldId id="336" r:id="rId12"/>
    <p:sldId id="327" r:id="rId13"/>
    <p:sldId id="328" r:id="rId14"/>
    <p:sldId id="331" r:id="rId15"/>
    <p:sldId id="272" r:id="rId16"/>
    <p:sldId id="285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Blac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4784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2800"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>
            <a:lvl1pPr>
              <a:defRPr sz="2400">
                <a:latin typeface="Arial Black" pitchFamily="34" charset="0"/>
              </a:defRPr>
            </a:lvl1pPr>
            <a:lvl2pPr>
              <a:defRPr sz="2000">
                <a:latin typeface="Arial Black" pitchFamily="34" charset="0"/>
              </a:defRPr>
            </a:lvl2pPr>
            <a:lvl3pPr>
              <a:defRPr sz="1800">
                <a:latin typeface="Arial Black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3169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22947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5507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5396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83827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8062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695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40455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8533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7052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361665-C0A3-4567-B279-D21BF5E6B223}" type="datetimeFigureOut">
              <a:rPr lang="en-US" smtClean="0"/>
              <a:pPr/>
              <a:t>12/23/2013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08700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Computer Graphics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08</a:t>
            </a:r>
          </a:p>
          <a:p>
            <a:r>
              <a:rPr lang="en-US" dirty="0" err="1" smtClean="0"/>
              <a:t>Fasih</a:t>
            </a:r>
            <a:r>
              <a:rPr lang="en-US" dirty="0" smtClean="0"/>
              <a:t> </a:t>
            </a:r>
            <a:r>
              <a:rPr lang="en-US" dirty="0" err="1" smtClean="0"/>
              <a:t>ur</a:t>
            </a:r>
            <a:r>
              <a:rPr lang="en-US" dirty="0" smtClean="0"/>
              <a:t> </a:t>
            </a:r>
            <a:r>
              <a:rPr lang="en-US" dirty="0" err="1" smtClean="0"/>
              <a:t>Rehman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081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Ray </a:t>
            </a:r>
            <a:r>
              <a:rPr lang="en-US" dirty="0"/>
              <a:t>Tracing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033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Viewing</a:t>
            </a:r>
          </a:p>
          <a:p>
            <a:pPr lvl="1"/>
            <a:r>
              <a:rPr lang="en-US" dirty="0" smtClean="0"/>
              <a:t>Perspectives</a:t>
            </a:r>
          </a:p>
          <a:p>
            <a:pPr lvl="1"/>
            <a:r>
              <a:rPr lang="en-US" dirty="0" smtClean="0"/>
              <a:t>Projections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83921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Viewing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Process of seeing a scene is regarded as viewing. </a:t>
            </a:r>
          </a:p>
          <a:p>
            <a:pPr lvl="1"/>
            <a:r>
              <a:rPr lang="en-US" dirty="0" smtClean="0"/>
              <a:t>The world or scenes are in three dimensions (3D)</a:t>
            </a:r>
          </a:p>
          <a:p>
            <a:pPr lvl="1"/>
            <a:r>
              <a:rPr lang="en-US" dirty="0" smtClean="0"/>
              <a:t>A 3D Scene has to be “projected” in 2D</a:t>
            </a:r>
          </a:p>
          <a:p>
            <a:pPr lvl="1"/>
            <a:r>
              <a:rPr lang="en-US" dirty="0" smtClean="0"/>
              <a:t>A Synthetic camera has to be modeled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95153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Viewing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Where a viewer is located (Location)</a:t>
            </a:r>
          </a:p>
          <a:p>
            <a:r>
              <a:rPr lang="en-US" dirty="0" smtClean="0"/>
              <a:t>Viewing Plane</a:t>
            </a:r>
          </a:p>
          <a:p>
            <a:r>
              <a:rPr lang="en-US" dirty="0" smtClean="0"/>
              <a:t>The visible portion of the scene</a:t>
            </a:r>
          </a:p>
          <a:p>
            <a:pPr lvl="1"/>
            <a:r>
              <a:rPr lang="en-US" dirty="0" smtClean="0"/>
              <a:t>i. e., what can be seen (clipping)</a:t>
            </a:r>
          </a:p>
          <a:p>
            <a:r>
              <a:rPr lang="en-US" dirty="0" smtClean="0"/>
              <a:t>Maintaining relation between objects</a:t>
            </a:r>
          </a:p>
          <a:p>
            <a:pPr lvl="1"/>
            <a:r>
              <a:rPr lang="en-US" dirty="0" smtClean="0"/>
              <a:t>Parallel lines</a:t>
            </a:r>
          </a:p>
          <a:p>
            <a:pPr lvl="1"/>
            <a:r>
              <a:rPr lang="en-US" dirty="0" smtClean="0"/>
              <a:t>Angles</a:t>
            </a:r>
          </a:p>
          <a:p>
            <a:pPr lvl="1"/>
            <a:r>
              <a:rPr lang="en-US" dirty="0" smtClean="0"/>
              <a:t>Distances</a:t>
            </a:r>
          </a:p>
          <a:p>
            <a:r>
              <a:rPr lang="en-US" dirty="0" smtClean="0"/>
              <a:t>Relation to the viewer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03710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Scenes and Objects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Viewing a scene or object</a:t>
            </a:r>
          </a:p>
          <a:p>
            <a:pPr lvl="1"/>
            <a:r>
              <a:rPr lang="en-US" dirty="0" smtClean="0"/>
              <a:t>Some viewing techniques perform better in viewing objects than a whole scene.</a:t>
            </a:r>
          </a:p>
          <a:p>
            <a:r>
              <a:rPr lang="en-US" dirty="0" smtClean="0"/>
              <a:t>External Viewing: Viewing an object from outside e. g. a building</a:t>
            </a:r>
          </a:p>
          <a:p>
            <a:r>
              <a:rPr lang="en-US" dirty="0" smtClean="0"/>
              <a:t>Internal Viewing: viewing from inside. e.g. internal of a building specially in games.</a:t>
            </a:r>
          </a:p>
          <a:p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5602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Project N-Dimensions Coordinates onto &lt;N Dimensions Coordinates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52064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projection lines are parallel and perpendicular to the image plane, </a:t>
            </a:r>
            <a:r>
              <a:rPr lang="en-US" dirty="0" smtClean="0"/>
              <a:t>the resulting </a:t>
            </a:r>
            <a:r>
              <a:rPr lang="en-US" dirty="0"/>
              <a:t>views are called orthographic.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8613"/>
          <a:stretch/>
        </p:blipFill>
        <p:spPr bwMode="auto">
          <a:xfrm>
            <a:off x="432740" y="3006436"/>
            <a:ext cx="8278516" cy="3089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13924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image plane is </a:t>
            </a:r>
            <a:r>
              <a:rPr lang="en-US" dirty="0" smtClean="0"/>
              <a:t>perpendicular </a:t>
            </a:r>
            <a:r>
              <a:rPr lang="en-US" dirty="0"/>
              <a:t>to the view direction, the projection is called </a:t>
            </a:r>
            <a:r>
              <a:rPr lang="en-US" i="1" dirty="0" smtClean="0"/>
              <a:t>orthographic</a:t>
            </a:r>
            <a:r>
              <a:rPr lang="en-US" dirty="0" smtClean="0"/>
              <a:t> </a:t>
            </a:r>
            <a:r>
              <a:rPr lang="en-US" dirty="0"/>
              <a:t>otherwise it is </a:t>
            </a:r>
            <a:r>
              <a:rPr lang="en-US" dirty="0" smtClean="0"/>
              <a:t>called oblique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6137"/>
          <a:stretch/>
        </p:blipFill>
        <p:spPr bwMode="auto">
          <a:xfrm>
            <a:off x="304799" y="3706091"/>
            <a:ext cx="8616780" cy="2313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13194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Perspective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process of creating 2D images of 3D objects/scenes</a:t>
            </a:r>
          </a:p>
          <a:p>
            <a:r>
              <a:rPr lang="en-US" dirty="0" smtClean="0"/>
              <a:t>In linear </a:t>
            </a:r>
            <a:r>
              <a:rPr lang="en-US" dirty="0"/>
              <a:t>perspective, </a:t>
            </a:r>
            <a:r>
              <a:rPr lang="en-US" dirty="0" smtClean="0"/>
              <a:t>3D </a:t>
            </a:r>
            <a:r>
              <a:rPr lang="en-US" dirty="0"/>
              <a:t>objects are projected onto an </a:t>
            </a:r>
            <a:r>
              <a:rPr lang="en-US" dirty="0" smtClean="0"/>
              <a:t>image plane </a:t>
            </a:r>
            <a:r>
              <a:rPr lang="en-US" dirty="0"/>
              <a:t>in such a way that straight lines in the scene become straight lines in </a:t>
            </a:r>
            <a:r>
              <a:rPr lang="en-US" dirty="0" smtClean="0"/>
              <a:t>the image.</a:t>
            </a:r>
          </a:p>
          <a:p>
            <a:r>
              <a:rPr lang="en-US" dirty="0" smtClean="0"/>
              <a:t>Parallel Projection: 3D </a:t>
            </a:r>
            <a:r>
              <a:rPr lang="en-US" dirty="0"/>
              <a:t>points </a:t>
            </a:r>
            <a:r>
              <a:rPr lang="en-US" dirty="0" smtClean="0"/>
              <a:t>are mapped </a:t>
            </a:r>
            <a:r>
              <a:rPr lang="en-US" dirty="0"/>
              <a:t>to 2D by moving them along a </a:t>
            </a:r>
            <a:r>
              <a:rPr lang="en-US" i="1" dirty="0"/>
              <a:t>projection direction </a:t>
            </a:r>
            <a:r>
              <a:rPr lang="en-US" dirty="0"/>
              <a:t>until they hit </a:t>
            </a:r>
            <a:r>
              <a:rPr lang="en-US" dirty="0" smtClean="0"/>
              <a:t>the image </a:t>
            </a:r>
            <a:r>
              <a:rPr lang="en-US" dirty="0"/>
              <a:t>plane</a:t>
            </a:r>
          </a:p>
        </p:txBody>
      </p:sp>
    </p:spTree>
    <p:extLst>
      <p:ext uri="{BB962C8B-B14F-4D97-AF65-F5344CB8AC3E}">
        <p14:creationId xmlns:p14="http://schemas.microsoft.com/office/powerpoint/2010/main" xmlns="" val="1670731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View Classification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Parallel</a:t>
            </a:r>
          </a:p>
          <a:p>
            <a:pPr lvl="1"/>
            <a:r>
              <a:rPr lang="en-US" dirty="0" smtClean="0"/>
              <a:t>Orthographic</a:t>
            </a:r>
            <a:endParaRPr lang="en-US" sz="2600" dirty="0"/>
          </a:p>
          <a:p>
            <a:pPr lvl="2"/>
            <a:r>
              <a:rPr lang="en-US" dirty="0"/>
              <a:t>Top (Plan)</a:t>
            </a:r>
          </a:p>
          <a:p>
            <a:pPr lvl="2"/>
            <a:r>
              <a:rPr lang="en-US" dirty="0"/>
              <a:t>Front</a:t>
            </a:r>
          </a:p>
          <a:p>
            <a:pPr lvl="2"/>
            <a:r>
              <a:rPr lang="en-US" dirty="0"/>
              <a:t>Side</a:t>
            </a:r>
          </a:p>
          <a:p>
            <a:pPr lvl="2"/>
            <a:r>
              <a:rPr lang="en-US" dirty="0" err="1"/>
              <a:t>Axiometric</a:t>
            </a:r>
            <a:endParaRPr lang="en-US" dirty="0"/>
          </a:p>
          <a:p>
            <a:pPr lvl="1"/>
            <a:r>
              <a:rPr lang="en-US" dirty="0"/>
              <a:t>Oblique</a:t>
            </a:r>
            <a:endParaRPr lang="en-US" sz="2600" dirty="0"/>
          </a:p>
          <a:p>
            <a:pPr lvl="2"/>
            <a:r>
              <a:rPr lang="en-US" dirty="0"/>
              <a:t>Cabinet</a:t>
            </a:r>
          </a:p>
          <a:p>
            <a:pPr lvl="2"/>
            <a:r>
              <a:rPr lang="en-US" dirty="0"/>
              <a:t>Cavalier</a:t>
            </a:r>
          </a:p>
          <a:p>
            <a:pPr lvl="2"/>
            <a:r>
              <a:rPr lang="en-US" dirty="0"/>
              <a:t>Other</a:t>
            </a:r>
          </a:p>
          <a:p>
            <a:r>
              <a:rPr lang="en-US" dirty="0" smtClean="0"/>
              <a:t>Perspective</a:t>
            </a:r>
          </a:p>
          <a:p>
            <a:pPr lvl="1"/>
            <a:r>
              <a:rPr lang="en-US" dirty="0"/>
              <a:t>One-Point</a:t>
            </a:r>
          </a:p>
          <a:p>
            <a:pPr lvl="1"/>
            <a:r>
              <a:rPr lang="en-US" dirty="0"/>
              <a:t>Two-Point</a:t>
            </a:r>
          </a:p>
          <a:p>
            <a:pPr lvl="1"/>
            <a:r>
              <a:rPr lang="en-US" dirty="0"/>
              <a:t>Three-Point</a:t>
            </a:r>
          </a:p>
        </p:txBody>
      </p:sp>
    </p:spTree>
    <p:extLst>
      <p:ext uri="{BB962C8B-B14F-4D97-AF65-F5344CB8AC3E}">
        <p14:creationId xmlns:p14="http://schemas.microsoft.com/office/powerpoint/2010/main" xmlns="" val="4064125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three-point perspective, an artist picks “</a:t>
            </a:r>
            <a:r>
              <a:rPr lang="en-US" dirty="0">
                <a:solidFill>
                  <a:srgbClr val="FF0000"/>
                </a:solidFill>
              </a:rPr>
              <a:t>vanishing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points</a:t>
            </a:r>
            <a:r>
              <a:rPr lang="en-US" dirty="0"/>
              <a:t>” where </a:t>
            </a:r>
            <a:r>
              <a:rPr lang="en-US" dirty="0" smtClean="0"/>
              <a:t>parallel lines </a:t>
            </a:r>
            <a:r>
              <a:rPr lang="en-US" dirty="0"/>
              <a:t>meet. Parallel horizontal lines will meet at a point on the horizon. Every set of </a:t>
            </a:r>
            <a:r>
              <a:rPr lang="en-US" dirty="0" smtClean="0"/>
              <a:t>parallel lines </a:t>
            </a:r>
            <a:r>
              <a:rPr lang="en-US" dirty="0"/>
              <a:t>has its own vanishing points. These rules are followed automatically if we </a:t>
            </a:r>
            <a:r>
              <a:rPr lang="en-US" dirty="0" smtClean="0"/>
              <a:t>implement perspective </a:t>
            </a:r>
            <a:r>
              <a:rPr lang="en-US" dirty="0"/>
              <a:t>based on the correct geometric principles.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07386" y="3733800"/>
            <a:ext cx="4755614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1969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Computing Viewing Rays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We start by ‘shooting’ rays from the camera out into the scene</a:t>
            </a:r>
          </a:p>
          <a:p>
            <a:r>
              <a:rPr lang="en-US" dirty="0"/>
              <a:t>We can render the pixels in any order we choose (even in random order!), but we will keep it simple and go from top to bottom, and left to right</a:t>
            </a:r>
          </a:p>
          <a:p>
            <a:r>
              <a:rPr lang="en-US" dirty="0"/>
              <a:t>We loop over all of the pixels and generate an initial </a:t>
            </a:r>
            <a:r>
              <a:rPr lang="en-US" i="1" dirty="0"/>
              <a:t>primary ray </a:t>
            </a:r>
            <a:r>
              <a:rPr lang="en-US" dirty="0"/>
              <a:t>(also called a </a:t>
            </a:r>
            <a:r>
              <a:rPr lang="en-US" i="1" dirty="0"/>
              <a:t>camera ray </a:t>
            </a:r>
            <a:r>
              <a:rPr lang="en-US" dirty="0"/>
              <a:t>or </a:t>
            </a:r>
            <a:r>
              <a:rPr lang="en-US" i="1" dirty="0"/>
              <a:t>eye ray</a:t>
            </a:r>
            <a:r>
              <a:rPr lang="en-US" dirty="0"/>
              <a:t>)</a:t>
            </a:r>
          </a:p>
          <a:p>
            <a:r>
              <a:rPr lang="en-US" dirty="0"/>
              <a:t>The ray origin is simply the camera’s position in world space</a:t>
            </a:r>
          </a:p>
          <a:p>
            <a:r>
              <a:rPr lang="en-US" dirty="0"/>
              <a:t>The direction is computed by first finding the 4 corners of a virtual image in world space, then interpolating to the correct spot, and finally computing a normalized direction from the camera position to the virtual </a:t>
            </a:r>
            <a:r>
              <a:rPr lang="en-US" dirty="0" smtClean="0"/>
              <a:t>pixel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30093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Shadow Rays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dirty="0"/>
              <a:t>Shadow rays behave slightly differently from primary (and secondary) rays</a:t>
            </a:r>
          </a:p>
          <a:p>
            <a:pPr>
              <a:lnSpc>
                <a:spcPct val="80000"/>
              </a:lnSpc>
            </a:pPr>
            <a:r>
              <a:rPr lang="en-US" dirty="0"/>
              <a:t>Normal rays (primary &amp; secondary) need to know the first surface hit and then compute the color reflected off of the surface</a:t>
            </a:r>
          </a:p>
          <a:p>
            <a:pPr>
              <a:lnSpc>
                <a:spcPct val="80000"/>
              </a:lnSpc>
            </a:pPr>
            <a:r>
              <a:rPr lang="en-US" dirty="0"/>
              <a:t>Shadow rays, however, simply need to know if something is hit or not</a:t>
            </a:r>
          </a:p>
          <a:p>
            <a:pPr>
              <a:lnSpc>
                <a:spcPct val="80000"/>
              </a:lnSpc>
            </a:pPr>
            <a:r>
              <a:rPr lang="en-US" dirty="0"/>
              <a:t>In other words, we don’t need to compute any additional shading for the ray and we don’t need to find the closest surface hit</a:t>
            </a:r>
          </a:p>
          <a:p>
            <a:pPr>
              <a:lnSpc>
                <a:spcPct val="80000"/>
              </a:lnSpc>
            </a:pPr>
            <a:r>
              <a:rPr lang="en-US" dirty="0"/>
              <a:t>This makes them a little faster than normal </a:t>
            </a:r>
            <a:r>
              <a:rPr lang="en-US" dirty="0" smtClean="0"/>
              <a:t>rays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65829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Perspectives</a:t>
            </a:r>
          </a:p>
          <a:p>
            <a:r>
              <a:rPr lang="en-US" dirty="0"/>
              <a:t>Projections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03271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Fundamentals of Computer Graphics Third Edition by Peter Shirley and Steve </a:t>
            </a:r>
            <a:r>
              <a:rPr lang="en-US" dirty="0" err="1" smtClean="0"/>
              <a:t>Marschner</a:t>
            </a:r>
            <a:endParaRPr lang="en-US" dirty="0" smtClean="0"/>
          </a:p>
          <a:p>
            <a:r>
              <a:rPr lang="en-US" dirty="0"/>
              <a:t>Interactive Computer Graphics, A Top-down Approach with OpenGL (Third Edition) by Edward Angel.</a:t>
            </a:r>
          </a:p>
        </p:txBody>
      </p:sp>
    </p:spTree>
    <p:extLst>
      <p:ext uri="{BB962C8B-B14F-4D97-AF65-F5344CB8AC3E}">
        <p14:creationId xmlns:p14="http://schemas.microsoft.com/office/powerpoint/2010/main" xmlns="" val="3439426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1689</TotalTime>
  <Words>580</Words>
  <Application>Microsoft Office PowerPoint</Application>
  <PresentationFormat>On-screen Show (4:3)</PresentationFormat>
  <Paragraphs>75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Computer Graphics</vt:lpstr>
      <vt:lpstr>Last Class</vt:lpstr>
      <vt:lpstr>Today’s Agenda</vt:lpstr>
      <vt:lpstr>Viewing</vt:lpstr>
      <vt:lpstr>Viewing Problems</vt:lpstr>
      <vt:lpstr>Scenes and Objects</vt:lpstr>
      <vt:lpstr>Projections</vt:lpstr>
      <vt:lpstr>Projections</vt:lpstr>
      <vt:lpstr>Projections</vt:lpstr>
      <vt:lpstr>Perspective</vt:lpstr>
      <vt:lpstr>View Classification</vt:lpstr>
      <vt:lpstr>Creating View</vt:lpstr>
      <vt:lpstr>Computing Viewing Rays</vt:lpstr>
      <vt:lpstr>Shadow Rays</vt:lpstr>
      <vt:lpstr>Summary</vt:lpstr>
      <vt:lpstr>References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Architecture</dc:title>
  <dc:creator>MyUserName</dc:creator>
  <cp:lastModifiedBy>Administrator</cp:lastModifiedBy>
  <cp:revision>136</cp:revision>
  <dcterms:created xsi:type="dcterms:W3CDTF">2013-05-04T10:14:09Z</dcterms:created>
  <dcterms:modified xsi:type="dcterms:W3CDTF">2013-12-23T08:36:40Z</dcterms:modified>
</cp:coreProperties>
</file>