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324" r:id="rId3"/>
    <p:sldId id="299" r:id="rId4"/>
    <p:sldId id="331" r:id="rId5"/>
    <p:sldId id="334" r:id="rId6"/>
    <p:sldId id="335" r:id="rId7"/>
    <p:sldId id="336" r:id="rId8"/>
    <p:sldId id="337" r:id="rId9"/>
    <p:sldId id="338" r:id="rId10"/>
    <p:sldId id="339" r:id="rId11"/>
    <p:sldId id="340" r:id="rId12"/>
    <p:sldId id="341" r:id="rId13"/>
    <p:sldId id="342" r:id="rId14"/>
    <p:sldId id="343" r:id="rId15"/>
    <p:sldId id="344" r:id="rId16"/>
    <p:sldId id="325" r:id="rId17"/>
    <p:sldId id="285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265" autoAdjust="0"/>
    <p:restoredTop sz="94660"/>
  </p:normalViewPr>
  <p:slideViewPr>
    <p:cSldViewPr>
      <p:cViewPr varScale="1">
        <p:scale>
          <a:sx n="50" d="100"/>
          <a:sy n="50" d="100"/>
        </p:scale>
        <p:origin x="-1133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90CA43-72F7-46CE-A7B3-5CDC7A6523F8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31490D-1E15-44D9-90F8-60A62849FC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5479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47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31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294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550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396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382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06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69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045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533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05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61665-C0A3-4567-B279-D21BF5E6B22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Graphics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25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08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Shading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Shading</a:t>
            </a:r>
          </a:p>
        </p:txBody>
      </p:sp>
    </p:spTree>
    <p:extLst>
      <p:ext uri="{BB962C8B-B14F-4D97-AF65-F5344CB8AC3E}">
        <p14:creationId xmlns:p14="http://schemas.microsoft.com/office/powerpoint/2010/main" xmlns="" val="328392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Shading can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 us suppose we draw a circle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81625" y="2144043"/>
            <a:ext cx="2390775" cy="2275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1219200" y="2133600"/>
            <a:ext cx="2238375" cy="227555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8814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Phong</a:t>
            </a:r>
            <a:r>
              <a:rPr lang="en-US" dirty="0" smtClean="0"/>
              <a:t> Reflection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simple model supports three models of light – matter interactions</a:t>
            </a:r>
          </a:p>
          <a:p>
            <a:pPr lvl="1"/>
            <a:r>
              <a:rPr lang="en-US" dirty="0" smtClean="0"/>
              <a:t>Diffuse</a:t>
            </a:r>
          </a:p>
          <a:p>
            <a:pPr lvl="1"/>
            <a:r>
              <a:rPr lang="en-US" dirty="0" smtClean="0"/>
              <a:t>Specular</a:t>
            </a:r>
          </a:p>
          <a:p>
            <a:pPr lvl="1"/>
            <a:r>
              <a:rPr lang="en-US" dirty="0" smtClean="0"/>
              <a:t>Ambient</a:t>
            </a:r>
          </a:p>
          <a:p>
            <a:r>
              <a:rPr lang="en-US" dirty="0" smtClean="0"/>
              <a:t>and uses four vectors</a:t>
            </a:r>
          </a:p>
          <a:p>
            <a:pPr lvl="1"/>
            <a:r>
              <a:rPr lang="en-US" dirty="0" smtClean="0"/>
              <a:t>normal</a:t>
            </a:r>
          </a:p>
          <a:p>
            <a:pPr lvl="1"/>
            <a:r>
              <a:rPr lang="en-US" dirty="0" smtClean="0"/>
              <a:t>to source</a:t>
            </a:r>
          </a:p>
          <a:p>
            <a:pPr lvl="1"/>
            <a:r>
              <a:rPr lang="en-US" dirty="0" smtClean="0"/>
              <a:t>to viewer</a:t>
            </a:r>
          </a:p>
          <a:p>
            <a:pPr lvl="1"/>
            <a:r>
              <a:rPr lang="en-US" dirty="0" smtClean="0"/>
              <a:t>perfect reflector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72099" y="2609850"/>
            <a:ext cx="3311599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29119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Ideal Reflector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Local orientation of the surface determines the normal vector</a:t>
                </a:r>
              </a:p>
              <a:p>
                <a:r>
                  <a:rPr lang="en-US" dirty="0" smtClean="0"/>
                  <a:t>Law of reflection is obeyed</a:t>
                </a:r>
              </a:p>
              <a:p>
                <a:r>
                  <a:rPr lang="en-US" dirty="0" smtClean="0"/>
                  <a:t>The three vectors must lie in same plane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𝑟</m:t>
                      </m:r>
                      <m:r>
                        <a:rPr lang="en-US" b="0" i="1" smtClean="0">
                          <a:latin typeface="Cambria Math"/>
                        </a:rPr>
                        <m:t>=2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𝑙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.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𝑛</m:t>
                      </m:r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r>
                        <a:rPr lang="en-US" b="0" i="1" smtClean="0">
                          <a:latin typeface="Cambria Math"/>
                        </a:rPr>
                        <m:t>𝑙</m:t>
                      </m:r>
                    </m:oMath>
                  </m:oMathPara>
                </a14:m>
                <a:endParaRPr lang="en-US" dirty="0" smtClean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963" t="-9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695700"/>
            <a:ext cx="3282802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87007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Lambertian</a:t>
            </a:r>
            <a:r>
              <a:rPr lang="en-US" dirty="0"/>
              <a:t> Surface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Perfectly diffuse reflector</a:t>
            </a:r>
          </a:p>
          <a:p>
            <a:r>
              <a:rPr lang="en-US" dirty="0"/>
              <a:t>Light scattered equally in all directions</a:t>
            </a:r>
          </a:p>
          <a:p>
            <a:r>
              <a:rPr lang="en-US" dirty="0"/>
              <a:t>Amount of light reflected is proportional to the vertical component of incoming light</a:t>
            </a:r>
          </a:p>
          <a:p>
            <a:pPr lvl="1"/>
            <a:r>
              <a:rPr lang="en-US" dirty="0"/>
              <a:t>reflected light ~</a:t>
            </a:r>
            <a:r>
              <a:rPr lang="en-US" dirty="0" err="1">
                <a:latin typeface="Times New Roman" pitchFamily="18" charset="0"/>
              </a:rPr>
              <a:t>cos</a:t>
            </a:r>
            <a:r>
              <a:rPr lang="en-US" dirty="0"/>
              <a:t> </a:t>
            </a:r>
            <a:r>
              <a:rPr lang="en-US" dirty="0">
                <a:latin typeface="Symbol" pitchFamily="18" charset="2"/>
              </a:rPr>
              <a:t>q</a:t>
            </a:r>
            <a:r>
              <a:rPr lang="en-US" baseline="-25000" dirty="0">
                <a:latin typeface="Times New Roman" pitchFamily="18" charset="0"/>
              </a:rPr>
              <a:t>i</a:t>
            </a:r>
          </a:p>
          <a:p>
            <a:pPr lvl="1"/>
            <a:r>
              <a:rPr lang="en-US" dirty="0" err="1">
                <a:latin typeface="Times New Roman" pitchFamily="18" charset="0"/>
              </a:rPr>
              <a:t>cos</a:t>
            </a:r>
            <a:r>
              <a:rPr lang="en-US" dirty="0"/>
              <a:t> </a:t>
            </a:r>
            <a:r>
              <a:rPr lang="en-US" dirty="0">
                <a:latin typeface="Symbol" pitchFamily="18" charset="2"/>
              </a:rPr>
              <a:t>q</a:t>
            </a:r>
            <a:r>
              <a:rPr lang="en-US" baseline="-25000" dirty="0">
                <a:latin typeface="Times New Roman" pitchFamily="18" charset="0"/>
              </a:rPr>
              <a:t>i</a:t>
            </a:r>
            <a:r>
              <a:rPr lang="en-US" dirty="0"/>
              <a:t> = </a:t>
            </a:r>
            <a:r>
              <a:rPr lang="en-US" b="1" dirty="0">
                <a:latin typeface="Times New Roman" pitchFamily="18" charset="0"/>
              </a:rPr>
              <a:t>l</a:t>
            </a:r>
            <a:r>
              <a:rPr lang="en-US" dirty="0"/>
              <a:t>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· 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dirty="0">
                <a:cs typeface="Times New Roman" pitchFamily="18" charset="0"/>
              </a:rPr>
              <a:t>if vectors normalized</a:t>
            </a:r>
          </a:p>
          <a:p>
            <a:pPr lvl="1"/>
            <a:r>
              <a:rPr lang="en-US" dirty="0">
                <a:cs typeface="Times New Roman" pitchFamily="18" charset="0"/>
              </a:rPr>
              <a:t>There are also three coefficients,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baseline="-25000" dirty="0" err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k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k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dirty="0">
                <a:cs typeface="Times New Roman" pitchFamily="18" charset="0"/>
              </a:rPr>
              <a:t> that show how much of each color component is reflected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6516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Specular Surfaces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 surfaces are neither ideal diffusers nor perfectly specular (ideal reflectors)</a:t>
            </a:r>
          </a:p>
          <a:p>
            <a:r>
              <a:rPr lang="en-US" dirty="0" smtClean="0"/>
              <a:t>Specular </a:t>
            </a:r>
            <a:r>
              <a:rPr lang="en-US" dirty="0"/>
              <a:t>highlights </a:t>
            </a:r>
            <a:r>
              <a:rPr lang="en-US" dirty="0" smtClean="0"/>
              <a:t>appear on smooth </a:t>
            </a:r>
            <a:r>
              <a:rPr lang="en-US" dirty="0"/>
              <a:t>surfaces </a:t>
            </a:r>
            <a:r>
              <a:rPr lang="en-US" dirty="0" smtClean="0"/>
              <a:t>due </a:t>
            </a:r>
            <a:r>
              <a:rPr lang="en-US" dirty="0"/>
              <a:t>to incoming light being reflected in directions </a:t>
            </a:r>
            <a:r>
              <a:rPr lang="en-US" dirty="0" smtClean="0"/>
              <a:t>close </a:t>
            </a:r>
            <a:r>
              <a:rPr lang="en-US" dirty="0"/>
              <a:t>to the direction of a perfect reflection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AN06F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733800"/>
            <a:ext cx="23622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579066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Specular </a:t>
            </a:r>
            <a:r>
              <a:rPr lang="en-US" dirty="0" smtClean="0"/>
              <a:t>Reflections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According to </a:t>
            </a:r>
            <a:r>
              <a:rPr lang="en-US" dirty="0" err="1" smtClean="0"/>
              <a:t>Phong</a:t>
            </a:r>
            <a:r>
              <a:rPr lang="en-US" dirty="0" smtClean="0"/>
              <a:t>, Reflected intensity </a:t>
            </a:r>
            <a:r>
              <a:rPr lang="en-US" b="1" dirty="0" err="1"/>
              <a:t>I</a:t>
            </a:r>
            <a:r>
              <a:rPr lang="en-US" baseline="-25000" dirty="0" err="1"/>
              <a:t>r</a:t>
            </a:r>
            <a:r>
              <a:rPr lang="en-US" baseline="-25000" dirty="0"/>
              <a:t> </a:t>
            </a:r>
            <a:r>
              <a:rPr lang="en-US" dirty="0" smtClean="0"/>
              <a:t>goes as absorption </a:t>
            </a:r>
            <a:r>
              <a:rPr lang="en-US" dirty="0" err="1" smtClean="0"/>
              <a:t>coeff</a:t>
            </a:r>
            <a:r>
              <a:rPr lang="en-US" dirty="0"/>
              <a:t>.</a:t>
            </a:r>
            <a:r>
              <a:rPr lang="en-US" dirty="0" smtClean="0"/>
              <a:t> </a:t>
            </a:r>
            <a:r>
              <a:rPr lang="en-US" dirty="0" err="1"/>
              <a:t>k</a:t>
            </a:r>
            <a:r>
              <a:rPr lang="en-US" baseline="-25000" dirty="0" err="1"/>
              <a:t>s</a:t>
            </a:r>
            <a:r>
              <a:rPr lang="en-US" baseline="-25000" dirty="0"/>
              <a:t> </a:t>
            </a:r>
            <a:r>
              <a:rPr lang="en-US" dirty="0" smtClean="0"/>
              <a:t>and projection of incoming intensity along viewer (</a:t>
            </a:r>
            <a:r>
              <a:rPr lang="el-GR" dirty="0" smtClean="0"/>
              <a:t>α</a:t>
            </a:r>
            <a:r>
              <a:rPr lang="en-US" dirty="0" smtClean="0"/>
              <a:t> is </a:t>
            </a:r>
            <a:r>
              <a:rPr lang="en-US" dirty="0" err="1" smtClean="0"/>
              <a:t>shinness</a:t>
            </a:r>
            <a:r>
              <a:rPr lang="en-US" dirty="0" smtClean="0"/>
              <a:t> </a:t>
            </a:r>
            <a:r>
              <a:rPr lang="en-US" dirty="0" err="1" smtClean="0"/>
              <a:t>coeff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b="1" dirty="0" err="1"/>
              <a:t>I</a:t>
            </a:r>
            <a:r>
              <a:rPr lang="en-US" baseline="-25000" dirty="0" err="1"/>
              <a:t>r</a:t>
            </a:r>
            <a:r>
              <a:rPr lang="en-US" dirty="0"/>
              <a:t> ~ </a:t>
            </a:r>
            <a:r>
              <a:rPr lang="en-US" dirty="0" err="1"/>
              <a:t>k</a:t>
            </a:r>
            <a:r>
              <a:rPr lang="en-US" baseline="-25000" dirty="0" err="1"/>
              <a:t>s</a:t>
            </a:r>
            <a:r>
              <a:rPr lang="en-US" dirty="0"/>
              <a:t> </a:t>
            </a:r>
            <a:r>
              <a:rPr lang="en-US" b="1" dirty="0"/>
              <a:t>I</a:t>
            </a:r>
            <a:r>
              <a:rPr lang="en-US" dirty="0"/>
              <a:t> </a:t>
            </a:r>
            <a:r>
              <a:rPr lang="en-US" dirty="0" err="1"/>
              <a:t>cos</a:t>
            </a:r>
            <a:r>
              <a:rPr lang="en-US" baseline="30000" dirty="0" err="1">
                <a:latin typeface="Symbol" pitchFamily="18" charset="2"/>
              </a:rPr>
              <a:t>a</a:t>
            </a:r>
            <a:r>
              <a:rPr lang="en-US" dirty="0" err="1">
                <a:latin typeface="Symbol" pitchFamily="18" charset="2"/>
              </a:rPr>
              <a:t>f</a:t>
            </a:r>
            <a:endParaRPr lang="en-US" dirty="0">
              <a:latin typeface="Symbol" pitchFamily="18" charset="2"/>
            </a:endParaRP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AN06F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81500" y="3051175"/>
            <a:ext cx="4076700" cy="274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671691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Shininess Coefficient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Values of </a:t>
            </a:r>
            <a:r>
              <a:rPr lang="en-US" dirty="0">
                <a:latin typeface="Symbol" pitchFamily="18" charset="2"/>
              </a:rPr>
              <a:t>a</a:t>
            </a:r>
            <a:r>
              <a:rPr lang="en-US" dirty="0"/>
              <a:t> </a:t>
            </a:r>
            <a:r>
              <a:rPr lang="en-US" dirty="0" smtClean="0"/>
              <a:t>vary between </a:t>
            </a:r>
            <a:r>
              <a:rPr lang="en-US" dirty="0"/>
              <a:t>100 and 200 </a:t>
            </a:r>
            <a:r>
              <a:rPr lang="en-US" dirty="0" smtClean="0"/>
              <a:t>for </a:t>
            </a:r>
            <a:r>
              <a:rPr lang="en-US" dirty="0"/>
              <a:t>metals </a:t>
            </a:r>
          </a:p>
          <a:p>
            <a:r>
              <a:rPr lang="en-US" dirty="0"/>
              <a:t>Values </a:t>
            </a:r>
            <a:r>
              <a:rPr lang="en-US" dirty="0" smtClean="0"/>
              <a:t>vary between </a:t>
            </a:r>
            <a:r>
              <a:rPr lang="en-US" dirty="0"/>
              <a:t>5 and 10 </a:t>
            </a:r>
            <a:r>
              <a:rPr lang="en-US" dirty="0" smtClean="0"/>
              <a:t>for surfaces </a:t>
            </a:r>
            <a:r>
              <a:rPr lang="en-US" dirty="0"/>
              <a:t>that look like plastics</a:t>
            </a:r>
          </a:p>
          <a:p>
            <a:endParaRPr lang="en-US" dirty="0"/>
          </a:p>
        </p:txBody>
      </p:sp>
      <p:pic>
        <p:nvPicPr>
          <p:cNvPr id="4" name="Picture 3" descr="AN06F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59187" y="3352800"/>
            <a:ext cx="3960813" cy="244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1215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Ambient Light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Ambient light is the result of multiple interactions between (large) light sources and the objects in the environment</a:t>
            </a:r>
          </a:p>
          <a:p>
            <a:r>
              <a:rPr lang="en-US" dirty="0"/>
              <a:t>Amount and color depend on both the color of the light(s) and the material properties of the object</a:t>
            </a:r>
          </a:p>
          <a:p>
            <a:r>
              <a:rPr lang="en-US" dirty="0"/>
              <a:t>Add </a:t>
            </a:r>
            <a:r>
              <a:rPr lang="en-US" dirty="0" err="1">
                <a:latin typeface="Times New Roman" pitchFamily="18" charset="0"/>
              </a:rPr>
              <a:t>k</a:t>
            </a:r>
            <a:r>
              <a:rPr lang="en-US" baseline="-25000" dirty="0" err="1">
                <a:latin typeface="Times New Roman" pitchFamily="18" charset="0"/>
              </a:rPr>
              <a:t>a</a:t>
            </a:r>
            <a:r>
              <a:rPr lang="en-US" dirty="0">
                <a:latin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</a:rPr>
              <a:t>I</a:t>
            </a:r>
            <a:r>
              <a:rPr lang="en-US" baseline="-25000" dirty="0" err="1">
                <a:latin typeface="Times New Roman" pitchFamily="18" charset="0"/>
              </a:rPr>
              <a:t>a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n-US" dirty="0"/>
              <a:t>reflection </a:t>
            </a:r>
            <a:r>
              <a:rPr lang="en-US" dirty="0" err="1" smtClean="0"/>
              <a:t>coef</a:t>
            </a:r>
            <a:r>
              <a:rPr lang="en-US" dirty="0" smtClean="0"/>
              <a:t> * </a:t>
            </a:r>
            <a:r>
              <a:rPr lang="en-US" dirty="0"/>
              <a:t>intensity of ambient </a:t>
            </a:r>
            <a:r>
              <a:rPr lang="en-US" dirty="0" smtClean="0"/>
              <a:t>light) to </a:t>
            </a:r>
            <a:r>
              <a:rPr lang="en-US" dirty="0"/>
              <a:t>diffuse and specular </a:t>
            </a:r>
            <a:r>
              <a:rPr lang="en-US" dirty="0" smtClean="0"/>
              <a:t>terms 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32721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Distance Terms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The light from a point source that reaches a surface is inversely proportional to the square of the distance between them</a:t>
            </a:r>
          </a:p>
          <a:p>
            <a:pPr>
              <a:lnSpc>
                <a:spcPct val="90000"/>
              </a:lnSpc>
            </a:pPr>
            <a:r>
              <a:rPr lang="en-US" dirty="0"/>
              <a:t>We can add a factor of </a:t>
            </a:r>
            <a:r>
              <a:rPr lang="en-US" dirty="0" smtClean="0"/>
              <a:t>the form </a:t>
            </a:r>
            <a:r>
              <a:rPr lang="en-US" dirty="0">
                <a:latin typeface="Times New Roman" pitchFamily="18" charset="0"/>
              </a:rPr>
              <a:t>1/(ad + </a:t>
            </a:r>
            <a:r>
              <a:rPr lang="en-US" dirty="0" err="1">
                <a:latin typeface="Times New Roman" pitchFamily="18" charset="0"/>
              </a:rPr>
              <a:t>bd</a:t>
            </a:r>
            <a:r>
              <a:rPr lang="en-US" dirty="0">
                <a:latin typeface="Times New Roman" pitchFamily="18" charset="0"/>
              </a:rPr>
              <a:t> +cd</a:t>
            </a:r>
            <a:r>
              <a:rPr lang="en-US" baseline="30000" dirty="0">
                <a:latin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</a:rPr>
              <a:t>)</a:t>
            </a:r>
            <a:r>
              <a:rPr lang="en-US" dirty="0"/>
              <a:t> </a:t>
            </a:r>
            <a:r>
              <a:rPr lang="en-US" dirty="0" smtClean="0"/>
              <a:t>to the </a:t>
            </a:r>
            <a:r>
              <a:rPr lang="en-US" dirty="0"/>
              <a:t>diffuse and </a:t>
            </a:r>
            <a:r>
              <a:rPr lang="en-US" dirty="0" smtClean="0"/>
              <a:t>specular terms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The constant and linear terms </a:t>
            </a:r>
            <a:br>
              <a:rPr lang="en-US" dirty="0"/>
            </a:br>
            <a:r>
              <a:rPr lang="en-US" dirty="0"/>
              <a:t>soften the effect of the point source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87649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Light 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the </a:t>
            </a:r>
            <a:r>
              <a:rPr lang="en-US" dirty="0" err="1"/>
              <a:t>Phong</a:t>
            </a:r>
            <a:r>
              <a:rPr lang="en-US" dirty="0"/>
              <a:t> Model, we add the results from each light source</a:t>
            </a:r>
          </a:p>
          <a:p>
            <a:r>
              <a:rPr lang="en-US" dirty="0"/>
              <a:t>Each light source has separate diffuse, specular, and ambient terms to allow for maximum flexibility even though this form does not have a physical justification</a:t>
            </a:r>
          </a:p>
          <a:p>
            <a:r>
              <a:rPr lang="en-US" dirty="0"/>
              <a:t>Separate red, green and blue components</a:t>
            </a:r>
          </a:p>
          <a:p>
            <a:r>
              <a:rPr lang="en-US" dirty="0"/>
              <a:t>Hence, 9 coefficients for each point source</a:t>
            </a:r>
          </a:p>
          <a:p>
            <a:pPr lvl="1"/>
            <a:r>
              <a:rPr lang="en-US" dirty="0" err="1">
                <a:latin typeface="Times New Roman" pitchFamily="18" charset="0"/>
              </a:rPr>
              <a:t>I</a:t>
            </a:r>
            <a:r>
              <a:rPr lang="en-US" baseline="-25000" dirty="0" err="1">
                <a:latin typeface="Times New Roman" pitchFamily="18" charset="0"/>
              </a:rPr>
              <a:t>dr</a:t>
            </a:r>
            <a:r>
              <a:rPr lang="en-US" dirty="0"/>
              <a:t>, </a:t>
            </a:r>
            <a:r>
              <a:rPr lang="en-US" dirty="0" err="1">
                <a:latin typeface="Times New Roman" pitchFamily="18" charset="0"/>
              </a:rPr>
              <a:t>I</a:t>
            </a:r>
            <a:r>
              <a:rPr lang="en-US" baseline="-25000" dirty="0" err="1">
                <a:latin typeface="Times New Roman" pitchFamily="18" charset="0"/>
              </a:rPr>
              <a:t>dg</a:t>
            </a:r>
            <a:r>
              <a:rPr lang="en-US" dirty="0"/>
              <a:t>, </a:t>
            </a:r>
            <a:r>
              <a:rPr lang="en-US" dirty="0" err="1">
                <a:latin typeface="Times New Roman" pitchFamily="18" charset="0"/>
              </a:rPr>
              <a:t>I</a:t>
            </a:r>
            <a:r>
              <a:rPr lang="en-US" baseline="-25000" dirty="0" err="1">
                <a:latin typeface="Times New Roman" pitchFamily="18" charset="0"/>
              </a:rPr>
              <a:t>db</a:t>
            </a:r>
            <a:r>
              <a:rPr lang="en-US" dirty="0"/>
              <a:t>, </a:t>
            </a:r>
            <a:r>
              <a:rPr lang="en-US" dirty="0" err="1">
                <a:latin typeface="Times New Roman" pitchFamily="18" charset="0"/>
              </a:rPr>
              <a:t>I</a:t>
            </a:r>
            <a:r>
              <a:rPr lang="en-US" baseline="-25000" dirty="0" err="1">
                <a:latin typeface="Times New Roman" pitchFamily="18" charset="0"/>
              </a:rPr>
              <a:t>sr</a:t>
            </a:r>
            <a:r>
              <a:rPr lang="en-US" dirty="0"/>
              <a:t>, </a:t>
            </a:r>
            <a:r>
              <a:rPr lang="en-US" dirty="0" err="1">
                <a:latin typeface="Times New Roman" pitchFamily="18" charset="0"/>
              </a:rPr>
              <a:t>I</a:t>
            </a:r>
            <a:r>
              <a:rPr lang="en-US" baseline="-25000" dirty="0" err="1">
                <a:latin typeface="Times New Roman" pitchFamily="18" charset="0"/>
              </a:rPr>
              <a:t>sg</a:t>
            </a:r>
            <a:r>
              <a:rPr lang="en-US" dirty="0"/>
              <a:t>, </a:t>
            </a:r>
            <a:r>
              <a:rPr lang="en-US" dirty="0" err="1">
                <a:latin typeface="Times New Roman" pitchFamily="18" charset="0"/>
              </a:rPr>
              <a:t>I</a:t>
            </a:r>
            <a:r>
              <a:rPr lang="en-US" baseline="-25000" dirty="0" err="1">
                <a:latin typeface="Times New Roman" pitchFamily="18" charset="0"/>
              </a:rPr>
              <a:t>sb</a:t>
            </a:r>
            <a:r>
              <a:rPr lang="en-US" dirty="0"/>
              <a:t>, </a:t>
            </a:r>
            <a:r>
              <a:rPr lang="en-US" dirty="0" err="1">
                <a:latin typeface="Times New Roman" pitchFamily="18" charset="0"/>
              </a:rPr>
              <a:t>I</a:t>
            </a:r>
            <a:r>
              <a:rPr lang="en-US" baseline="-25000" dirty="0" err="1">
                <a:latin typeface="Times New Roman" pitchFamily="18" charset="0"/>
              </a:rPr>
              <a:t>ar</a:t>
            </a:r>
            <a:r>
              <a:rPr lang="en-US" dirty="0"/>
              <a:t>, </a:t>
            </a:r>
            <a:r>
              <a:rPr lang="en-US" dirty="0" err="1">
                <a:latin typeface="Times New Roman" pitchFamily="18" charset="0"/>
              </a:rPr>
              <a:t>I</a:t>
            </a:r>
            <a:r>
              <a:rPr lang="en-US" baseline="-25000" dirty="0" err="1">
                <a:latin typeface="Times New Roman" pitchFamily="18" charset="0"/>
              </a:rPr>
              <a:t>ag</a:t>
            </a:r>
            <a:r>
              <a:rPr lang="en-US" dirty="0"/>
              <a:t>, </a:t>
            </a:r>
            <a:r>
              <a:rPr lang="en-US" dirty="0" err="1">
                <a:latin typeface="Times New Roman" pitchFamily="18" charset="0"/>
              </a:rPr>
              <a:t>I</a:t>
            </a:r>
            <a:r>
              <a:rPr lang="en-US" baseline="-25000" dirty="0" err="1">
                <a:latin typeface="Times New Roman" pitchFamily="18" charset="0"/>
              </a:rPr>
              <a:t>ab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72230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Material Properties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Material properties match light source properties</a:t>
            </a:r>
          </a:p>
          <a:p>
            <a:pPr lvl="1"/>
            <a:r>
              <a:rPr lang="en-US" dirty="0"/>
              <a:t>Nine </a:t>
            </a:r>
            <a:r>
              <a:rPr lang="en-US" dirty="0" err="1"/>
              <a:t>absorbtion</a:t>
            </a:r>
            <a:r>
              <a:rPr lang="en-US" dirty="0"/>
              <a:t> coefficients</a:t>
            </a:r>
          </a:p>
          <a:p>
            <a:pPr lvl="2"/>
            <a:r>
              <a:rPr lang="en-US" sz="2400" dirty="0" err="1">
                <a:latin typeface="Times New Roman" pitchFamily="18" charset="0"/>
              </a:rPr>
              <a:t>k</a:t>
            </a:r>
            <a:r>
              <a:rPr lang="en-US" sz="2400" baseline="-25000" dirty="0" err="1">
                <a:latin typeface="Times New Roman" pitchFamily="18" charset="0"/>
              </a:rPr>
              <a:t>dr</a:t>
            </a:r>
            <a:r>
              <a:rPr lang="en-US" sz="2400" dirty="0"/>
              <a:t>, </a:t>
            </a:r>
            <a:r>
              <a:rPr lang="en-US" sz="2400" dirty="0" err="1">
                <a:latin typeface="Times New Roman" pitchFamily="18" charset="0"/>
              </a:rPr>
              <a:t>k</a:t>
            </a:r>
            <a:r>
              <a:rPr lang="en-US" sz="2400" baseline="-25000" dirty="0" err="1">
                <a:latin typeface="Times New Roman" pitchFamily="18" charset="0"/>
              </a:rPr>
              <a:t>dg</a:t>
            </a:r>
            <a:r>
              <a:rPr lang="en-US" sz="2400" dirty="0"/>
              <a:t>, </a:t>
            </a:r>
            <a:r>
              <a:rPr lang="en-US" sz="2400" dirty="0" err="1">
                <a:latin typeface="Times New Roman" pitchFamily="18" charset="0"/>
              </a:rPr>
              <a:t>k</a:t>
            </a:r>
            <a:r>
              <a:rPr lang="en-US" sz="2400" baseline="-25000" dirty="0" err="1">
                <a:latin typeface="Times New Roman" pitchFamily="18" charset="0"/>
              </a:rPr>
              <a:t>db</a:t>
            </a:r>
            <a:r>
              <a:rPr lang="en-US" sz="2400" dirty="0"/>
              <a:t>, </a:t>
            </a:r>
            <a:r>
              <a:rPr lang="en-US" sz="2400" dirty="0" err="1">
                <a:latin typeface="Times New Roman" pitchFamily="18" charset="0"/>
              </a:rPr>
              <a:t>k</a:t>
            </a:r>
            <a:r>
              <a:rPr lang="en-US" sz="2400" baseline="-25000" dirty="0" err="1">
                <a:latin typeface="Times New Roman" pitchFamily="18" charset="0"/>
              </a:rPr>
              <a:t>sr</a:t>
            </a:r>
            <a:r>
              <a:rPr lang="en-US" sz="2400" dirty="0"/>
              <a:t>, </a:t>
            </a:r>
            <a:r>
              <a:rPr lang="en-US" sz="2400" dirty="0" err="1">
                <a:latin typeface="Times New Roman" pitchFamily="18" charset="0"/>
              </a:rPr>
              <a:t>k</a:t>
            </a:r>
            <a:r>
              <a:rPr lang="en-US" sz="2400" baseline="-25000" dirty="0" err="1">
                <a:latin typeface="Times New Roman" pitchFamily="18" charset="0"/>
              </a:rPr>
              <a:t>sg</a:t>
            </a:r>
            <a:r>
              <a:rPr lang="en-US" sz="2400" dirty="0"/>
              <a:t>, </a:t>
            </a:r>
            <a:r>
              <a:rPr lang="en-US" sz="2400" dirty="0" err="1">
                <a:latin typeface="Times New Roman" pitchFamily="18" charset="0"/>
              </a:rPr>
              <a:t>k</a:t>
            </a:r>
            <a:r>
              <a:rPr lang="en-US" sz="2400" baseline="-25000" dirty="0" err="1">
                <a:latin typeface="Times New Roman" pitchFamily="18" charset="0"/>
              </a:rPr>
              <a:t>sb</a:t>
            </a:r>
            <a:r>
              <a:rPr lang="en-US" sz="2400" dirty="0"/>
              <a:t>, </a:t>
            </a:r>
            <a:r>
              <a:rPr lang="en-US" sz="2400" dirty="0" err="1">
                <a:latin typeface="Times New Roman" pitchFamily="18" charset="0"/>
              </a:rPr>
              <a:t>k</a:t>
            </a:r>
            <a:r>
              <a:rPr lang="en-US" sz="2400" baseline="-25000" dirty="0" err="1">
                <a:latin typeface="Times New Roman" pitchFamily="18" charset="0"/>
              </a:rPr>
              <a:t>ar</a:t>
            </a:r>
            <a:r>
              <a:rPr lang="en-US" sz="2400" dirty="0"/>
              <a:t>, </a:t>
            </a:r>
            <a:r>
              <a:rPr lang="en-US" sz="2400" dirty="0" err="1">
                <a:latin typeface="Times New Roman" pitchFamily="18" charset="0"/>
              </a:rPr>
              <a:t>k</a:t>
            </a:r>
            <a:r>
              <a:rPr lang="en-US" sz="2400" baseline="-25000" dirty="0" err="1">
                <a:latin typeface="Times New Roman" pitchFamily="18" charset="0"/>
              </a:rPr>
              <a:t>ag</a:t>
            </a:r>
            <a:r>
              <a:rPr lang="en-US" sz="2400" dirty="0"/>
              <a:t>, </a:t>
            </a:r>
            <a:r>
              <a:rPr lang="en-US" sz="2400" dirty="0" err="1">
                <a:latin typeface="Times New Roman" pitchFamily="18" charset="0"/>
              </a:rPr>
              <a:t>k</a:t>
            </a:r>
            <a:r>
              <a:rPr lang="en-US" sz="2400" baseline="-25000" dirty="0" err="1">
                <a:latin typeface="Times New Roman" pitchFamily="18" charset="0"/>
              </a:rPr>
              <a:t>ab</a:t>
            </a:r>
            <a:endParaRPr lang="en-US" sz="2400" dirty="0"/>
          </a:p>
          <a:p>
            <a:pPr lvl="1"/>
            <a:r>
              <a:rPr lang="en-US" dirty="0"/>
              <a:t>Shininess coefficient </a:t>
            </a:r>
            <a:r>
              <a:rPr lang="en-US" dirty="0">
                <a:latin typeface="Symbol" pitchFamily="18" charset="2"/>
              </a:rPr>
              <a:t>a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577442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Summing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each light source and each color component, the </a:t>
            </a:r>
            <a:r>
              <a:rPr lang="en-US" dirty="0" err="1"/>
              <a:t>Phong</a:t>
            </a:r>
            <a:r>
              <a:rPr lang="en-US" dirty="0"/>
              <a:t> model can be written (without the distance terms) as</a:t>
            </a:r>
          </a:p>
          <a:p>
            <a:pPr>
              <a:buFont typeface="Wingdings" pitchFamily="2" charset="2"/>
              <a:buNone/>
            </a:pPr>
            <a:endParaRPr lang="en-US" dirty="0"/>
          </a:p>
          <a:p>
            <a:pPr>
              <a:buFont typeface="Wingdings" pitchFamily="2" charset="2"/>
              <a:buNone/>
            </a:pPr>
            <a:r>
              <a:rPr lang="en-US" dirty="0">
                <a:latin typeface="Times New Roman" pitchFamily="18" charset="0"/>
              </a:rPr>
              <a:t>		I</a:t>
            </a:r>
            <a:r>
              <a:rPr lang="en-US" dirty="0"/>
              <a:t> =</a:t>
            </a:r>
            <a:r>
              <a:rPr lang="en-US" dirty="0" err="1">
                <a:latin typeface="Times New Roman" pitchFamily="18" charset="0"/>
              </a:rPr>
              <a:t>k</a:t>
            </a:r>
            <a:r>
              <a:rPr lang="en-US" baseline="-25000" dirty="0" err="1">
                <a:latin typeface="Times New Roman" pitchFamily="18" charset="0"/>
              </a:rPr>
              <a:t>d</a:t>
            </a:r>
            <a:r>
              <a:rPr lang="en-US" dirty="0">
                <a:latin typeface="Times New Roman" pitchFamily="18" charset="0"/>
              </a:rPr>
              <a:t> I</a:t>
            </a:r>
            <a:r>
              <a:rPr lang="en-US" baseline="-25000" dirty="0">
                <a:latin typeface="Times New Roman" pitchFamily="18" charset="0"/>
              </a:rPr>
              <a:t>d</a:t>
            </a:r>
            <a:r>
              <a:rPr lang="en-US" dirty="0"/>
              <a:t>  </a:t>
            </a:r>
            <a:r>
              <a:rPr lang="en-US" b="1" dirty="0">
                <a:latin typeface="Times New Roman" pitchFamily="18" charset="0"/>
              </a:rPr>
              <a:t>l</a:t>
            </a:r>
            <a:r>
              <a:rPr lang="en-US" dirty="0"/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·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n 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baseline="-25000" dirty="0" err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I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b="1" dirty="0">
                <a:latin typeface="Times New Roman" pitchFamily="18" charset="0"/>
              </a:rPr>
              <a:t>v</a:t>
            </a:r>
            <a:r>
              <a:rPr lang="en-US" dirty="0"/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·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800" baseline="30000" dirty="0">
                <a:latin typeface="Symbol" pitchFamily="18" charset="2"/>
                <a:cs typeface="Times New Roman" pitchFamily="18" charset="0"/>
              </a:rPr>
              <a:t>a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baseline="-25000" dirty="0" err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baseline="-25000" dirty="0" err="1">
                <a:latin typeface="Times New Roman" pitchFamily="18" charset="0"/>
                <a:cs typeface="Times New Roman" pitchFamily="18" charset="0"/>
              </a:rPr>
              <a:t>a</a:t>
            </a:r>
            <a:endParaRPr lang="en-US" baseline="-250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en-US" baseline="-25000" dirty="0">
              <a:cs typeface="Times New Roman" pitchFamily="18" charset="0"/>
            </a:endParaRPr>
          </a:p>
          <a:p>
            <a:r>
              <a:rPr lang="en-US" dirty="0">
                <a:cs typeface="Times New Roman" pitchFamily="18" charset="0"/>
              </a:rPr>
              <a:t>For each color component</a:t>
            </a:r>
            <a:br>
              <a:rPr lang="en-US" dirty="0">
                <a:cs typeface="Times New Roman" pitchFamily="18" charset="0"/>
              </a:rPr>
            </a:br>
            <a:r>
              <a:rPr lang="en-US" dirty="0">
                <a:cs typeface="Times New Roman" pitchFamily="18" charset="0"/>
              </a:rPr>
              <a:t>we add contributions from</a:t>
            </a:r>
            <a:br>
              <a:rPr lang="en-US" dirty="0">
                <a:cs typeface="Times New Roman" pitchFamily="18" charset="0"/>
              </a:rPr>
            </a:br>
            <a:r>
              <a:rPr lang="en-US" dirty="0">
                <a:cs typeface="Times New Roman" pitchFamily="18" charset="0"/>
              </a:rPr>
              <a:t>all sources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02414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Shading</a:t>
            </a:r>
          </a:p>
          <a:p>
            <a:r>
              <a:rPr lang="en-US" dirty="0" err="1"/>
              <a:t>Phong</a:t>
            </a:r>
            <a:r>
              <a:rPr lang="en-US"/>
              <a:t> Reflection Model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Fundamentals of Computer Graphics Third Edition by Peter Shirley and Steve </a:t>
            </a:r>
            <a:r>
              <a:rPr lang="en-US" dirty="0" err="1" smtClean="0"/>
              <a:t>Marschner</a:t>
            </a:r>
            <a:endParaRPr lang="en-US" dirty="0" smtClean="0"/>
          </a:p>
          <a:p>
            <a:r>
              <a:rPr lang="en-US" dirty="0"/>
              <a:t>Interactive Computer Graphics, A Top-down Approach with </a:t>
            </a:r>
            <a:r>
              <a:rPr lang="en-US"/>
              <a:t>OpenGL </a:t>
            </a:r>
            <a:r>
              <a:rPr lang="en-US" smtClean="0"/>
              <a:t>(Sixth </a:t>
            </a:r>
            <a:r>
              <a:rPr lang="en-US" dirty="0"/>
              <a:t>Edition) by Edward Angel.</a:t>
            </a:r>
          </a:p>
        </p:txBody>
      </p:sp>
    </p:spTree>
    <p:extLst>
      <p:ext uri="{BB962C8B-B14F-4D97-AF65-F5344CB8AC3E}">
        <p14:creationId xmlns:p14="http://schemas.microsoft.com/office/powerpoint/2010/main" xmlns="" val="343942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3590</TotalTime>
  <Words>482</Words>
  <Application>Microsoft Office PowerPoint</Application>
  <PresentationFormat>On-screen Show (4:3)</PresentationFormat>
  <Paragraphs>69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Computer Graphics</vt:lpstr>
      <vt:lpstr>Last Class</vt:lpstr>
      <vt:lpstr>Today’s Agenda</vt:lpstr>
      <vt:lpstr>What Shading can do?</vt:lpstr>
      <vt:lpstr>Phong Reflection Model</vt:lpstr>
      <vt:lpstr>Ideal Reflector</vt:lpstr>
      <vt:lpstr>Lambertian Surface</vt:lpstr>
      <vt:lpstr>Specular Surfaces</vt:lpstr>
      <vt:lpstr>Specular Reflections Model</vt:lpstr>
      <vt:lpstr>The Shininess Coefficient</vt:lpstr>
      <vt:lpstr>Ambient Light</vt:lpstr>
      <vt:lpstr>Distance Terms</vt:lpstr>
      <vt:lpstr>Light Sources</vt:lpstr>
      <vt:lpstr>Material Properties</vt:lpstr>
      <vt:lpstr>Summing up</vt:lpstr>
      <vt:lpstr>Summary</vt:lpstr>
      <vt:lpstr>References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stdc_lp</cp:lastModifiedBy>
  <cp:revision>286</cp:revision>
  <dcterms:created xsi:type="dcterms:W3CDTF">2013-05-04T10:14:09Z</dcterms:created>
  <dcterms:modified xsi:type="dcterms:W3CDTF">2014-01-01T05:25:03Z</dcterms:modified>
</cp:coreProperties>
</file>