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86" r:id="rId5"/>
    <p:sldId id="291" r:id="rId6"/>
    <p:sldId id="287" r:id="rId7"/>
    <p:sldId id="293" r:id="rId8"/>
    <p:sldId id="288" r:id="rId9"/>
    <p:sldId id="308" r:id="rId10"/>
    <p:sldId id="292" r:id="rId11"/>
    <p:sldId id="289" r:id="rId12"/>
    <p:sldId id="294" r:id="rId13"/>
    <p:sldId id="290" r:id="rId14"/>
    <p:sldId id="295" r:id="rId15"/>
    <p:sldId id="296" r:id="rId16"/>
    <p:sldId id="297" r:id="rId17"/>
    <p:sldId id="298" r:id="rId18"/>
    <p:sldId id="299" r:id="rId19"/>
    <p:sldId id="300" r:id="rId20"/>
    <p:sldId id="306" r:id="rId21"/>
    <p:sldId id="301" r:id="rId22"/>
    <p:sldId id="302" r:id="rId23"/>
    <p:sldId id="304" r:id="rId24"/>
    <p:sldId id="305" r:id="rId25"/>
    <p:sldId id="307" r:id="rId26"/>
    <p:sldId id="303" r:id="rId27"/>
    <p:sldId id="272" r:id="rId28"/>
    <p:sldId id="285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2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4784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2800"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>
            <a:lvl1pPr>
              <a:defRPr sz="2400">
                <a:latin typeface="Arial Black" pitchFamily="34" charset="0"/>
              </a:defRPr>
            </a:lvl1pPr>
            <a:lvl2pPr>
              <a:defRPr sz="2000">
                <a:latin typeface="Arial Black" pitchFamily="34" charset="0"/>
              </a:defRPr>
            </a:lvl2pPr>
            <a:lvl3pPr>
              <a:defRPr sz="1800">
                <a:latin typeface="Arial Black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3169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2947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5507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12/13/2013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5396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12/13/2013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83827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12/13/2013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8062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695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40455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8533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7052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361665-C0A3-4567-B279-D21BF5E6B223}" type="datetimeFigureOut">
              <a:rPr lang="en-US" smtClean="0"/>
              <a:pPr/>
              <a:t>12/13/2013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08700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Computer Graphics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01</a:t>
            </a:r>
          </a:p>
          <a:p>
            <a:r>
              <a:rPr lang="en-US" dirty="0" err="1" smtClean="0"/>
              <a:t>Fasih</a:t>
            </a:r>
            <a:r>
              <a:rPr lang="en-US" dirty="0" smtClean="0"/>
              <a:t> </a:t>
            </a:r>
            <a:r>
              <a:rPr lang="en-US" dirty="0" err="1" smtClean="0"/>
              <a:t>ur</a:t>
            </a:r>
            <a:r>
              <a:rPr lang="en-US" dirty="0" smtClean="0"/>
              <a:t> </a:t>
            </a:r>
            <a:r>
              <a:rPr lang="en-US" dirty="0" err="1" smtClean="0"/>
              <a:t>Rehman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081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cs typeface="Arial" pitchFamily="34" charset="0"/>
              </a:rPr>
              <a:t>About Instructor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cs typeface="Arial" pitchFamily="34" charset="0"/>
              </a:rPr>
              <a:t>MSc in Electronics and MSc in Systems Engineering in 1994 and 1996 respectively from Quaid-e-</a:t>
            </a:r>
            <a:r>
              <a:rPr lang="en-US" dirty="0" err="1">
                <a:cs typeface="Arial" pitchFamily="34" charset="0"/>
              </a:rPr>
              <a:t>Azam</a:t>
            </a:r>
            <a:r>
              <a:rPr lang="en-US" dirty="0">
                <a:cs typeface="Arial" pitchFamily="34" charset="0"/>
              </a:rPr>
              <a:t> University and currently pursuing PhD from CIIT</a:t>
            </a:r>
          </a:p>
          <a:p>
            <a:r>
              <a:rPr lang="en-US" dirty="0">
                <a:cs typeface="Arial" pitchFamily="34" charset="0"/>
              </a:rPr>
              <a:t>Worked</a:t>
            </a:r>
            <a:r>
              <a:rPr lang="en-US" dirty="0"/>
              <a:t> </a:t>
            </a:r>
            <a:r>
              <a:rPr lang="en-US" dirty="0">
                <a:cs typeface="Arial" pitchFamily="34" charset="0"/>
              </a:rPr>
              <a:t>for Software Industry (developing engineering application) for 5+ years in Pakistan and abroad as well.</a:t>
            </a:r>
          </a:p>
          <a:p>
            <a:r>
              <a:rPr lang="en-US" dirty="0">
                <a:cs typeface="Arial" pitchFamily="34" charset="0"/>
              </a:rPr>
              <a:t>Joined CIIT </a:t>
            </a:r>
            <a:r>
              <a:rPr lang="en-US" dirty="0" err="1">
                <a:cs typeface="Arial" pitchFamily="34" charset="0"/>
              </a:rPr>
              <a:t>Wah</a:t>
            </a:r>
            <a:r>
              <a:rPr lang="en-US" dirty="0">
                <a:cs typeface="Arial" pitchFamily="34" charset="0"/>
              </a:rPr>
              <a:t> Campus in 2003 as Assistant Professor and worked at various academic and administrative positions since then</a:t>
            </a:r>
          </a:p>
          <a:p>
            <a:r>
              <a:rPr lang="en-US" dirty="0"/>
              <a:t>Research Interests Mathematical Modeling, Computational Electromagnetics</a:t>
            </a:r>
            <a:endParaRPr lang="en-US" dirty="0">
              <a:cs typeface="Arial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45964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 to the Course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Contents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Overview of Computer Graphics; Uses of Computer Graphics in various fields.</a:t>
            </a:r>
          </a:p>
          <a:p>
            <a:r>
              <a:rPr lang="en-US" dirty="0" smtClean="0"/>
              <a:t>Drawing Elementary Figures. Two dimensional Geometric Transformations</a:t>
            </a:r>
            <a:r>
              <a:rPr lang="en-US" dirty="0"/>
              <a:t> </a:t>
            </a:r>
            <a:r>
              <a:rPr lang="en-US" dirty="0" smtClean="0"/>
              <a:t>and viewing;</a:t>
            </a:r>
            <a:r>
              <a:rPr lang="en-US" dirty="0"/>
              <a:t> </a:t>
            </a:r>
            <a:r>
              <a:rPr lang="en-US" dirty="0" smtClean="0"/>
              <a:t>Three dimensional Transformations and modeling.</a:t>
            </a:r>
          </a:p>
          <a:p>
            <a:r>
              <a:rPr lang="en-US" dirty="0" smtClean="0"/>
              <a:t>Graphical User Interfaces (GUI)</a:t>
            </a:r>
          </a:p>
        </p:txBody>
      </p:sp>
    </p:spTree>
    <p:extLst>
      <p:ext uri="{BB962C8B-B14F-4D97-AF65-F5344CB8AC3E}">
        <p14:creationId xmlns:p14="http://schemas.microsoft.com/office/powerpoint/2010/main" xmlns="" val="1564610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Recommended Books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Introduction to COMPUTER GRAPHICS by </a:t>
            </a:r>
            <a:r>
              <a:rPr lang="en-US" dirty="0" err="1"/>
              <a:t>Anirban</a:t>
            </a:r>
            <a:r>
              <a:rPr lang="en-US" dirty="0"/>
              <a:t> </a:t>
            </a:r>
            <a:r>
              <a:rPr lang="en-US" dirty="0" err="1"/>
              <a:t>Mukhopadhyay</a:t>
            </a:r>
            <a:r>
              <a:rPr lang="en-US" dirty="0"/>
              <a:t> , Arup </a:t>
            </a:r>
            <a:r>
              <a:rPr lang="en-US" dirty="0" err="1"/>
              <a:t>Chattopadhyay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/>
              <a:t>Fundamentals of Computer Graphics Third Edition by Peter Shirley and Steve </a:t>
            </a:r>
            <a:r>
              <a:rPr lang="en-US" dirty="0" err="1"/>
              <a:t>Marschner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44373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Outcome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After successful completion</a:t>
            </a:r>
            <a:r>
              <a:rPr lang="en-US" dirty="0"/>
              <a:t> </a:t>
            </a:r>
            <a:r>
              <a:rPr lang="en-US" dirty="0" smtClean="0"/>
              <a:t>a student should be able to</a:t>
            </a:r>
          </a:p>
          <a:p>
            <a:pPr lvl="1"/>
            <a:r>
              <a:rPr lang="en-US" dirty="0" smtClean="0"/>
              <a:t>identify various application areas of the graphics</a:t>
            </a:r>
          </a:p>
          <a:p>
            <a:pPr lvl="1"/>
            <a:r>
              <a:rPr lang="en-US" dirty="0" smtClean="0"/>
              <a:t>define basic terminology of computer graphics</a:t>
            </a:r>
          </a:p>
          <a:p>
            <a:pPr lvl="1"/>
            <a:r>
              <a:rPr lang="en-US" dirty="0" smtClean="0"/>
              <a:t>differentiate various graphic areas</a:t>
            </a:r>
          </a:p>
          <a:p>
            <a:pPr lvl="1"/>
            <a:r>
              <a:rPr lang="en-US" dirty="0" smtClean="0"/>
              <a:t>characterize output and input devices for their effective use in the area</a:t>
            </a:r>
          </a:p>
          <a:p>
            <a:pPr lvl="1"/>
            <a:r>
              <a:rPr lang="en-US" dirty="0" smtClean="0"/>
              <a:t>understand and use various transformations</a:t>
            </a:r>
          </a:p>
          <a:p>
            <a:pPr lvl="1"/>
            <a:r>
              <a:rPr lang="en-US" dirty="0" smtClean="0"/>
              <a:t>construct elementary shapes on computer</a:t>
            </a:r>
          </a:p>
          <a:p>
            <a:pPr lvl="1"/>
            <a:r>
              <a:rPr lang="en-US" dirty="0" smtClean="0"/>
              <a:t>generate 3-D models on computer</a:t>
            </a:r>
          </a:p>
        </p:txBody>
      </p:sp>
    </p:spTree>
    <p:extLst>
      <p:ext uri="{BB962C8B-B14F-4D97-AF65-F5344CB8AC3E}">
        <p14:creationId xmlns:p14="http://schemas.microsoft.com/office/powerpoint/2010/main" xmlns="" val="3660960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phrase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“A picture is worth a thousand words”</a:t>
            </a:r>
          </a:p>
          <a:p>
            <a:r>
              <a:rPr lang="en-US" i="1" dirty="0"/>
              <a:t>“A picture </a:t>
            </a:r>
            <a:r>
              <a:rPr lang="en-US" i="1" dirty="0" smtClean="0"/>
              <a:t>paints </a:t>
            </a:r>
            <a:r>
              <a:rPr lang="en-US" i="1" dirty="0"/>
              <a:t>a thousand words”</a:t>
            </a:r>
          </a:p>
          <a:p>
            <a:r>
              <a:rPr lang="en-US" dirty="0" smtClean="0"/>
              <a:t>Chinese version is </a:t>
            </a:r>
          </a:p>
          <a:p>
            <a:r>
              <a:rPr lang="en-US" i="1" dirty="0" smtClean="0"/>
              <a:t>“One </a:t>
            </a:r>
            <a:r>
              <a:rPr lang="en-US" i="1" dirty="0"/>
              <a:t>picture is worth </a:t>
            </a:r>
            <a:r>
              <a:rPr lang="en-US" i="1" dirty="0" smtClean="0"/>
              <a:t>ten thousand </a:t>
            </a:r>
            <a:r>
              <a:rPr lang="en-US" i="1" dirty="0"/>
              <a:t>words”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54577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Computer Graphics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study of using computers to create and manipulate </a:t>
            </a:r>
            <a:r>
              <a:rPr lang="en-US" dirty="0" smtClean="0"/>
              <a:t>images is called </a:t>
            </a:r>
            <a:r>
              <a:rPr lang="en-US" dirty="0" smtClean="0">
                <a:solidFill>
                  <a:srgbClr val="FF0000"/>
                </a:solidFill>
              </a:rPr>
              <a:t>Computer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Graphics</a:t>
            </a:r>
          </a:p>
          <a:p>
            <a:r>
              <a:rPr lang="en-US" dirty="0" smtClean="0"/>
              <a:t>In true sense the subject requires rigorous background in Linear Algebra especially Matrices.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0261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 Black" pitchFamily="34" charset="0"/>
              </a:rPr>
              <a:t>Areas</a:t>
            </a:r>
            <a:endParaRPr lang="en-US" dirty="0">
              <a:latin typeface="Arial Black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63815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Graphics Areas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The area of Computer graphics that </a:t>
            </a:r>
            <a:r>
              <a:rPr lang="en-US" dirty="0" smtClean="0"/>
              <a:t>deals </a:t>
            </a:r>
            <a:r>
              <a:rPr lang="en-US" dirty="0"/>
              <a:t>with the mathematical specification of shape and </a:t>
            </a:r>
            <a:r>
              <a:rPr lang="en-US" dirty="0" smtClean="0"/>
              <a:t>appearance properties </a:t>
            </a:r>
            <a:r>
              <a:rPr lang="en-US" dirty="0"/>
              <a:t>in a way that can be stored on </a:t>
            </a:r>
            <a:r>
              <a:rPr lang="en-US" dirty="0" smtClean="0"/>
              <a:t>the computer is called </a:t>
            </a:r>
            <a:r>
              <a:rPr lang="en-US" b="1" dirty="0" smtClean="0">
                <a:solidFill>
                  <a:srgbClr val="FF0000"/>
                </a:solidFill>
              </a:rPr>
              <a:t>Modeling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 </a:t>
            </a:r>
            <a:r>
              <a:rPr lang="en-US" dirty="0"/>
              <a:t>creation </a:t>
            </a:r>
            <a:r>
              <a:rPr lang="en-US" dirty="0" smtClean="0"/>
              <a:t>of shaded </a:t>
            </a:r>
            <a:r>
              <a:rPr lang="en-US" dirty="0"/>
              <a:t>images from 3D computer </a:t>
            </a:r>
            <a:r>
              <a:rPr lang="en-US" dirty="0" smtClean="0"/>
              <a:t>models is called </a:t>
            </a:r>
            <a:r>
              <a:rPr lang="en-US" dirty="0" smtClean="0">
                <a:solidFill>
                  <a:srgbClr val="FF0000"/>
                </a:solidFill>
              </a:rPr>
              <a:t>Rendering</a:t>
            </a:r>
            <a:r>
              <a:rPr lang="en-US" dirty="0" smtClean="0"/>
              <a:t>.</a:t>
            </a:r>
          </a:p>
          <a:p>
            <a:r>
              <a:rPr lang="en-US" dirty="0" smtClean="0"/>
              <a:t>Modeling of interaction of light with matter is called </a:t>
            </a:r>
            <a:r>
              <a:rPr lang="en-US" dirty="0" smtClean="0">
                <a:solidFill>
                  <a:srgbClr val="FF0000"/>
                </a:solidFill>
              </a:rPr>
              <a:t>Illumination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 technique </a:t>
            </a:r>
            <a:r>
              <a:rPr lang="en-US" dirty="0"/>
              <a:t>to create an illusion of motion through </a:t>
            </a:r>
            <a:r>
              <a:rPr lang="en-US" dirty="0" smtClean="0"/>
              <a:t>sequences of images is referred to as </a:t>
            </a:r>
            <a:r>
              <a:rPr lang="en-US" dirty="0" smtClean="0">
                <a:solidFill>
                  <a:srgbClr val="FF0000"/>
                </a:solidFill>
              </a:rPr>
              <a:t>Animation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03234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Computer Graphics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With emergence of usage of computers in almost every wake of life, the area of Computer Graphics has earned huge importance because of its utility and simplicity.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87312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 Black" pitchFamily="34" charset="0"/>
              </a:rPr>
              <a:t>Applications</a:t>
            </a:r>
            <a:endParaRPr lang="en-US" dirty="0">
              <a:latin typeface="Arial Black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63815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Entertainment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Video Games</a:t>
            </a:r>
          </a:p>
          <a:p>
            <a:r>
              <a:rPr lang="en-US" dirty="0" smtClean="0"/>
              <a:t>Cartoons</a:t>
            </a:r>
          </a:p>
          <a:p>
            <a:r>
              <a:rPr lang="en-US" dirty="0" smtClean="0"/>
              <a:t>Animated Films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565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Video Games</a:t>
            </a:r>
            <a:endParaRPr lang="en-US" dirty="0"/>
          </a:p>
        </p:txBody>
      </p:sp>
      <p:pic>
        <p:nvPicPr>
          <p:cNvPr id="4" name="Content Placeholder 3" descr="C:\WINDOWS\Desktop\gt3_0322_screen01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12598" y="1143000"/>
            <a:ext cx="7118804" cy="4983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286000" y="6135469"/>
            <a:ext cx="4953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Arial" charset="0"/>
              </a:rPr>
              <a:t>Polyphony Digital: Gran </a:t>
            </a:r>
            <a:r>
              <a:rPr lang="en-US" b="1" dirty="0" err="1">
                <a:solidFill>
                  <a:srgbClr val="FF0000"/>
                </a:solidFill>
                <a:latin typeface="Arial" charset="0"/>
              </a:rPr>
              <a:t>Turismo</a:t>
            </a:r>
            <a:r>
              <a:rPr lang="en-US" b="1" dirty="0">
                <a:solidFill>
                  <a:srgbClr val="FF0000"/>
                </a:solidFill>
                <a:latin typeface="Arial" charset="0"/>
              </a:rPr>
              <a:t> 3, A Spec</a:t>
            </a:r>
          </a:p>
        </p:txBody>
      </p:sp>
    </p:spTree>
    <p:extLst>
      <p:ext uri="{BB962C8B-B14F-4D97-AF65-F5344CB8AC3E}">
        <p14:creationId xmlns:p14="http://schemas.microsoft.com/office/powerpoint/2010/main" xmlns="" val="2230717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Entertainment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Video Games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Cartoons</a:t>
            </a:r>
          </a:p>
          <a:p>
            <a:r>
              <a:rPr lang="en-US" dirty="0" smtClean="0"/>
              <a:t>Animated Films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88022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Cartoons</a:t>
            </a:r>
            <a:endParaRPr lang="en-US" dirty="0"/>
          </a:p>
        </p:txBody>
      </p:sp>
      <p:pic>
        <p:nvPicPr>
          <p:cNvPr id="4" name="Content Placeholder 3" descr="C:\WINDOWS\Desktop\milanding_0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" y="1524000"/>
            <a:ext cx="3945306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914400" y="5574268"/>
            <a:ext cx="24416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Arial" charset="0"/>
              </a:rPr>
              <a:t>Pixar: Monster’s Inc.</a:t>
            </a:r>
          </a:p>
        </p:txBody>
      </p:sp>
      <p:pic>
        <p:nvPicPr>
          <p:cNvPr id="6" name="Picture 5" descr="teacher_8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01727" y="1652589"/>
            <a:ext cx="5089873" cy="2157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5561233" y="4202668"/>
            <a:ext cx="16777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 Bug’s Life </a:t>
            </a:r>
            <a:r>
              <a:rPr lang="en-US" sz="1100" i="1" dirty="0">
                <a:solidFill>
                  <a:srgbClr val="FF0000"/>
                </a:solidFill>
              </a:rPr>
              <a:t>(Pixar)</a:t>
            </a:r>
          </a:p>
        </p:txBody>
      </p:sp>
    </p:spTree>
    <p:extLst>
      <p:ext uri="{BB962C8B-B14F-4D97-AF65-F5344CB8AC3E}">
        <p14:creationId xmlns:p14="http://schemas.microsoft.com/office/powerpoint/2010/main" xmlns="" val="1274927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Entertainment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Video Games</a:t>
            </a:r>
          </a:p>
          <a:p>
            <a:r>
              <a:rPr lang="en-US" dirty="0" smtClean="0"/>
              <a:t>Cartoons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Animated Films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6237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Animated Films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14500" y="1428750"/>
            <a:ext cx="5715000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3459804" y="5955268"/>
            <a:ext cx="22243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Final Fantasy </a:t>
            </a:r>
            <a:r>
              <a:rPr lang="en-US" sz="1100" i="1" dirty="0">
                <a:solidFill>
                  <a:srgbClr val="FF0000"/>
                </a:solidFill>
              </a:rPr>
              <a:t>(Square, USA)</a:t>
            </a:r>
          </a:p>
        </p:txBody>
      </p:sp>
    </p:spTree>
    <p:extLst>
      <p:ext uri="{BB962C8B-B14F-4D97-AF65-F5344CB8AC3E}">
        <p14:creationId xmlns:p14="http://schemas.microsoft.com/office/powerpoint/2010/main" xmlns="" val="2717710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Industry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CAD/CAM: These </a:t>
            </a:r>
            <a:r>
              <a:rPr lang="en-US" dirty="0"/>
              <a:t>fields use computer technology to design parts and </a:t>
            </a:r>
            <a:r>
              <a:rPr lang="en-US" dirty="0" smtClean="0"/>
              <a:t>products on </a:t>
            </a:r>
            <a:r>
              <a:rPr lang="en-US" dirty="0"/>
              <a:t>the computer and then, using these virtual designs, to guide </a:t>
            </a:r>
            <a:r>
              <a:rPr lang="en-US" dirty="0" smtClean="0"/>
              <a:t>the manufacturing </a:t>
            </a:r>
            <a:r>
              <a:rPr lang="en-US" dirty="0"/>
              <a:t>process.</a:t>
            </a:r>
            <a:endParaRPr lang="en-US" dirty="0" smtClean="0"/>
          </a:p>
          <a:p>
            <a:pPr lvl="1"/>
            <a:r>
              <a:rPr lang="en-US" dirty="0" smtClean="0"/>
              <a:t>AutoCAD from </a:t>
            </a:r>
            <a:r>
              <a:rPr lang="en-US" dirty="0" err="1" smtClean="0"/>
              <a:t>AutoDesk</a:t>
            </a:r>
            <a:endParaRPr lang="en-US" dirty="0" smtClean="0"/>
          </a:p>
          <a:p>
            <a:pPr lvl="1"/>
            <a:r>
              <a:rPr lang="en-US" dirty="0" smtClean="0"/>
              <a:t>Microsoft Visio</a:t>
            </a:r>
          </a:p>
          <a:p>
            <a:pPr lvl="1"/>
            <a:r>
              <a:rPr lang="en-US" dirty="0" smtClean="0"/>
              <a:t>Adobe’s Photoshop etc.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525605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CAD/CAM</a:t>
            </a:r>
            <a:endParaRPr lang="en-US" dirty="0"/>
          </a:p>
        </p:txBody>
      </p:sp>
      <p:pic>
        <p:nvPicPr>
          <p:cNvPr id="4" name="Content Placeholder 3" descr="H:\hier\pictures\dissertation\torp.wholething.g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clrChange>
              <a:clrFrom>
                <a:srgbClr val="8F97C7"/>
              </a:clrFrom>
              <a:clrTo>
                <a:srgbClr val="8F97C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950" t="14906" r="2174" b="6656"/>
          <a:stretch>
            <a:fillRect/>
          </a:stretch>
        </p:blipFill>
        <p:spPr bwMode="auto">
          <a:xfrm>
            <a:off x="884245" y="1143000"/>
            <a:ext cx="7375510" cy="4983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21421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 be taken as accurate video games</a:t>
            </a:r>
          </a:p>
          <a:p>
            <a:pPr lvl="1"/>
            <a:r>
              <a:rPr lang="en-US" dirty="0" smtClean="0"/>
              <a:t>Flight Simulator</a:t>
            </a:r>
          </a:p>
          <a:p>
            <a:pPr lvl="1"/>
            <a:r>
              <a:rPr lang="en-US" dirty="0" smtClean="0"/>
              <a:t>Power Plant Simulator</a:t>
            </a:r>
          </a:p>
          <a:p>
            <a:pPr lvl="1"/>
            <a:r>
              <a:rPr lang="en-US" dirty="0" smtClean="0"/>
              <a:t>Firefighter Simulator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7410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Medicine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Medical Imaging</a:t>
            </a:r>
          </a:p>
          <a:p>
            <a:pPr lvl="1"/>
            <a:r>
              <a:rPr lang="en-US" dirty="0" smtClean="0"/>
              <a:t>Meaningful images of patients scanned data</a:t>
            </a:r>
          </a:p>
          <a:p>
            <a:pPr lvl="2"/>
            <a:r>
              <a:rPr lang="en-US" dirty="0" smtClean="0"/>
              <a:t>MRI</a:t>
            </a:r>
          </a:p>
          <a:p>
            <a:pPr lvl="2"/>
            <a:r>
              <a:rPr lang="en-US" dirty="0" smtClean="0"/>
              <a:t>CT Scan</a:t>
            </a:r>
          </a:p>
          <a:p>
            <a:r>
              <a:rPr lang="en-US" dirty="0" smtClean="0"/>
              <a:t>Guided Surgery</a:t>
            </a:r>
          </a:p>
        </p:txBody>
      </p:sp>
    </p:spTree>
    <p:extLst>
      <p:ext uri="{BB962C8B-B14F-4D97-AF65-F5344CB8AC3E}">
        <p14:creationId xmlns:p14="http://schemas.microsoft.com/office/powerpoint/2010/main" xmlns="" val="12166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Scientific Visualization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43250" y="1729581"/>
            <a:ext cx="2857500" cy="3810000"/>
          </a:xfrm>
        </p:spPr>
      </p:pic>
    </p:spTree>
    <p:extLst>
      <p:ext uri="{BB962C8B-B14F-4D97-AF65-F5344CB8AC3E}">
        <p14:creationId xmlns:p14="http://schemas.microsoft.com/office/powerpoint/2010/main" xmlns="" val="3331298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Scientific Visualization</a:t>
            </a:r>
          </a:p>
        </p:txBody>
      </p:sp>
      <p:pic>
        <p:nvPicPr>
          <p:cNvPr id="4" name="Content Placeholder 3" descr="fast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55481" y="1143000"/>
            <a:ext cx="6233038" cy="4983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776188" y="6183868"/>
            <a:ext cx="35916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Airflow around a Harrier Jet </a:t>
            </a:r>
            <a:r>
              <a:rPr lang="en-US" sz="1100" i="1" dirty="0">
                <a:solidFill>
                  <a:srgbClr val="FF0000"/>
                </a:solidFill>
              </a:rPr>
              <a:t>(NASA Ames)</a:t>
            </a:r>
          </a:p>
        </p:txBody>
      </p:sp>
    </p:spTree>
    <p:extLst>
      <p:ext uri="{BB962C8B-B14F-4D97-AF65-F5344CB8AC3E}">
        <p14:creationId xmlns:p14="http://schemas.microsoft.com/office/powerpoint/2010/main" xmlns="" val="2569292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Education and Training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81250" y="2082006"/>
            <a:ext cx="4381500" cy="3105150"/>
          </a:xfrm>
        </p:spPr>
      </p:pic>
      <p:sp>
        <p:nvSpPr>
          <p:cNvPr id="5" name="Rectangle 4"/>
          <p:cNvSpPr/>
          <p:nvPr/>
        </p:nvSpPr>
        <p:spPr>
          <a:xfrm>
            <a:off x="2651378" y="5345668"/>
            <a:ext cx="3841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http://www.tpub.com/fireman/67.htm</a:t>
            </a:r>
          </a:p>
        </p:txBody>
      </p:sp>
    </p:spTree>
    <p:extLst>
      <p:ext uri="{BB962C8B-B14F-4D97-AF65-F5344CB8AC3E}">
        <p14:creationId xmlns:p14="http://schemas.microsoft.com/office/powerpoint/2010/main" xmlns="" val="842618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Everyday Uses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0600" y="1600200"/>
            <a:ext cx="7239000" cy="406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072291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Computer Graphics</a:t>
            </a:r>
          </a:p>
          <a:p>
            <a:r>
              <a:rPr lang="en-US" dirty="0" smtClean="0"/>
              <a:t>Areas</a:t>
            </a:r>
          </a:p>
          <a:p>
            <a:r>
              <a:rPr lang="en-US" dirty="0" smtClean="0"/>
              <a:t>Applications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03271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Fundamentals of Computer Graphics Third Edition by Peter Shirley and Steve </a:t>
            </a:r>
            <a:r>
              <a:rPr lang="en-US" dirty="0" err="1" smtClean="0"/>
              <a:t>Marschner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39426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793</TotalTime>
  <Words>531</Words>
  <Application>Microsoft Office PowerPoint</Application>
  <PresentationFormat>On-screen Show (4:3)</PresentationFormat>
  <Paragraphs>91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Computer Graphics</vt:lpstr>
      <vt:lpstr>About Instructor</vt:lpstr>
      <vt:lpstr>Today’s Agenda</vt:lpstr>
      <vt:lpstr>Course Contents</vt:lpstr>
      <vt:lpstr>Recommended Books</vt:lpstr>
      <vt:lpstr>Learning Outcome</vt:lpstr>
      <vt:lpstr>A phrase</vt:lpstr>
      <vt:lpstr>What are Computer Graphics</vt:lpstr>
      <vt:lpstr>Areas</vt:lpstr>
      <vt:lpstr>Graphics Areas</vt:lpstr>
      <vt:lpstr>Why Computer Graphics</vt:lpstr>
      <vt:lpstr>Applications</vt:lpstr>
      <vt:lpstr>Entertainment</vt:lpstr>
      <vt:lpstr>Video Games</vt:lpstr>
      <vt:lpstr>Entertainment</vt:lpstr>
      <vt:lpstr>Cartoons</vt:lpstr>
      <vt:lpstr>Entertainment</vt:lpstr>
      <vt:lpstr>Animated Films</vt:lpstr>
      <vt:lpstr>Industry</vt:lpstr>
      <vt:lpstr>CAD/CAM</vt:lpstr>
      <vt:lpstr>Simulations</vt:lpstr>
      <vt:lpstr>Medicine</vt:lpstr>
      <vt:lpstr>Scientific Visualization</vt:lpstr>
      <vt:lpstr>Scientific Visualization</vt:lpstr>
      <vt:lpstr>Education and Training</vt:lpstr>
      <vt:lpstr>Everyday Uses</vt:lpstr>
      <vt:lpstr>Summary</vt:lpstr>
      <vt:lpstr>References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Architecture</dc:title>
  <dc:creator>MyUserName</dc:creator>
  <cp:lastModifiedBy>NTS</cp:lastModifiedBy>
  <cp:revision>61</cp:revision>
  <dcterms:created xsi:type="dcterms:W3CDTF">2013-05-04T10:14:09Z</dcterms:created>
  <dcterms:modified xsi:type="dcterms:W3CDTF">2013-12-13T17:45:46Z</dcterms:modified>
</cp:coreProperties>
</file>