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445" r:id="rId2"/>
    <p:sldId id="1096" r:id="rId3"/>
    <p:sldId id="1109" r:id="rId4"/>
    <p:sldId id="1145" r:id="rId5"/>
    <p:sldId id="1147" r:id="rId6"/>
    <p:sldId id="1149" r:id="rId7"/>
    <p:sldId id="1154" r:id="rId8"/>
    <p:sldId id="1150" r:id="rId9"/>
    <p:sldId id="1151" r:id="rId10"/>
    <p:sldId id="1152" r:id="rId11"/>
    <p:sldId id="1153" r:id="rId12"/>
    <p:sldId id="1155" r:id="rId13"/>
    <p:sldId id="1156" r:id="rId14"/>
    <p:sldId id="1157" r:id="rId15"/>
    <p:sldId id="1158" r:id="rId16"/>
    <p:sldId id="1159" r:id="rId17"/>
    <p:sldId id="1160" r:id="rId18"/>
    <p:sldId id="1161" r:id="rId19"/>
    <p:sldId id="1162" r:id="rId20"/>
    <p:sldId id="1163" r:id="rId21"/>
    <p:sldId id="1165" r:id="rId22"/>
    <p:sldId id="116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5263" autoAdjust="0"/>
    <p:restoredTop sz="96980" autoAdjust="0"/>
  </p:normalViewPr>
  <p:slideViewPr>
    <p:cSldViewPr>
      <p:cViewPr>
        <p:scale>
          <a:sx n="70" d="100"/>
          <a:sy n="70" d="100"/>
        </p:scale>
        <p:origin x="-336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3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program/Exception_Distance.cp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program/rethrow_exception.cp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program/Exception_argument_Distance.cp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program/bad_alloc_simple_example.cpp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program/Exception_argument_Distance.cpp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program/bad_alloc_simple_example.cp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28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Exception </a:t>
            </a:r>
          </a:p>
          <a:p>
            <a:r>
              <a:rPr lang="en-US" dirty="0"/>
              <a:t>Exception </a:t>
            </a:r>
            <a:r>
              <a:rPr lang="en-US" dirty="0" smtClean="0"/>
              <a:t>handling</a:t>
            </a:r>
          </a:p>
          <a:p>
            <a:pPr lvl="1"/>
            <a:r>
              <a:rPr lang="en-US" dirty="0" smtClean="0"/>
              <a:t>Why exception handling ?</a:t>
            </a:r>
            <a:endParaRPr lang="en-US" dirty="0"/>
          </a:p>
          <a:p>
            <a:r>
              <a:rPr lang="en-US" b="1" dirty="0"/>
              <a:t>try</a:t>
            </a:r>
            <a:r>
              <a:rPr lang="en-US" dirty="0"/>
              <a:t> , </a:t>
            </a:r>
            <a:r>
              <a:rPr lang="en-US" b="1" dirty="0"/>
              <a:t>catch</a:t>
            </a:r>
            <a:r>
              <a:rPr lang="en-US" dirty="0"/>
              <a:t> and </a:t>
            </a:r>
            <a:r>
              <a:rPr lang="en-US" b="1" dirty="0"/>
              <a:t>throw</a:t>
            </a:r>
            <a:r>
              <a:rPr lang="en-US" dirty="0"/>
              <a:t> </a:t>
            </a:r>
            <a:r>
              <a:rPr lang="en-US" dirty="0" smtClean="0"/>
              <a:t>block</a:t>
            </a:r>
          </a:p>
          <a:p>
            <a:pPr lvl="1"/>
            <a:r>
              <a:rPr lang="en-US" dirty="0"/>
              <a:t>Program </a:t>
            </a:r>
            <a:r>
              <a:rPr lang="en-US" dirty="0" smtClean="0"/>
              <a:t>skeleton</a:t>
            </a:r>
          </a:p>
          <a:p>
            <a:pPr lvl="1"/>
            <a:r>
              <a:rPr lang="en-US" dirty="0" smtClean="0"/>
              <a:t>Example program stack ( class </a:t>
            </a:r>
            <a:r>
              <a:rPr lang="en-US" dirty="0"/>
              <a:t>Range {  </a:t>
            </a:r>
            <a:r>
              <a:rPr lang="en-US" dirty="0" smtClean="0"/>
              <a:t>}; )</a:t>
            </a:r>
          </a:p>
          <a:p>
            <a:r>
              <a:rPr lang="en-US" dirty="0" smtClean="0"/>
              <a:t>Multiple exceptions</a:t>
            </a:r>
          </a:p>
          <a:p>
            <a:pPr lvl="1"/>
            <a:r>
              <a:rPr lang="en-US" dirty="0"/>
              <a:t>class Full {  </a:t>
            </a:r>
            <a:r>
              <a:rPr lang="en-US" dirty="0" smtClean="0"/>
              <a:t>};</a:t>
            </a:r>
          </a:p>
          <a:p>
            <a:pPr lvl="1"/>
            <a:r>
              <a:rPr lang="en-US" sz="2800" dirty="0" smtClean="0"/>
              <a:t>class </a:t>
            </a:r>
            <a:r>
              <a:rPr lang="en-US" sz="2800" dirty="0"/>
              <a:t>Empty {  };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599"/>
          </a:xfrm>
        </p:spPr>
        <p:txBody>
          <a:bodyPr/>
          <a:lstStyle/>
          <a:p>
            <a:r>
              <a:rPr lang="en-US" dirty="0" smtClean="0"/>
              <a:t>Exception in Distance class</a:t>
            </a:r>
          </a:p>
          <a:p>
            <a:r>
              <a:rPr lang="en-US" dirty="0" smtClean="0"/>
              <a:t>Re-throwing an exception</a:t>
            </a:r>
          </a:p>
          <a:p>
            <a:r>
              <a:rPr lang="en-US" dirty="0" smtClean="0"/>
              <a:t>Exception with arguments</a:t>
            </a:r>
          </a:p>
          <a:p>
            <a:r>
              <a:rPr lang="en-US" dirty="0" err="1"/>
              <a:t>b</a:t>
            </a:r>
            <a:r>
              <a:rPr lang="en-US" dirty="0" err="1" smtClean="0"/>
              <a:t>ad_alloc</a:t>
            </a:r>
            <a:r>
              <a:rPr lang="en-US" dirty="0" smtClean="0"/>
              <a:t> class</a:t>
            </a:r>
          </a:p>
          <a:p>
            <a:r>
              <a:rPr lang="en-US" dirty="0" err="1"/>
              <a:t>set_new_handler</a:t>
            </a:r>
            <a:r>
              <a:rPr lang="en-US" dirty="0"/>
              <a:t> function</a:t>
            </a:r>
          </a:p>
        </p:txBody>
      </p:sp>
    </p:spTree>
    <p:extLst>
      <p:ext uri="{BB962C8B-B14F-4D97-AF65-F5344CB8AC3E}">
        <p14:creationId xmlns:p14="http://schemas.microsoft.com/office/powerpoint/2010/main" xmlns="" val="424283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76200"/>
            <a:ext cx="5562600" cy="67403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Distance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25425">
              <a:defRPr/>
            </a:pPr>
            <a:r>
              <a:rPr lang="en-US" sz="2400" b="1" dirty="0">
                <a:solidFill>
                  <a:srgbClr val="00B050"/>
                </a:solidFill>
              </a:rPr>
              <a:t>private:</a:t>
            </a:r>
          </a:p>
          <a:p>
            <a:pPr marL="225425">
              <a:defRPr/>
            </a:pPr>
            <a:r>
              <a:rPr lang="en-US" sz="2400" dirty="0"/>
              <a:t>   </a:t>
            </a:r>
            <a:r>
              <a:rPr lang="en-US" sz="2400" dirty="0" err="1"/>
              <a:t>int</a:t>
            </a:r>
            <a:r>
              <a:rPr lang="en-US" sz="2400" dirty="0"/>
              <a:t> feet; float inches;</a:t>
            </a:r>
          </a:p>
          <a:p>
            <a:pPr marL="225425">
              <a:defRPr/>
            </a:pPr>
            <a:r>
              <a:rPr lang="en-US" sz="2400" b="1" dirty="0">
                <a:solidFill>
                  <a:srgbClr val="00B050"/>
                </a:solidFill>
              </a:rPr>
              <a:t>public:</a:t>
            </a:r>
          </a:p>
          <a:p>
            <a:pPr marL="398463" lvl="1">
              <a:defRPr/>
            </a:pPr>
            <a:r>
              <a:rPr lang="en-US" sz="2400" b="1" dirty="0"/>
              <a:t>class </a:t>
            </a:r>
            <a:r>
              <a:rPr lang="en-US" sz="2400" b="1" dirty="0" err="1"/>
              <a:t>InchesEx</a:t>
            </a:r>
            <a:r>
              <a:rPr lang="en-US" sz="2400" b="1" dirty="0"/>
              <a:t> { }; </a:t>
            </a:r>
          </a:p>
          <a:p>
            <a:pPr marL="398463" lvl="1">
              <a:defRPr/>
            </a:pPr>
            <a:r>
              <a:rPr lang="en-US" sz="2400" dirty="0">
                <a:solidFill>
                  <a:srgbClr val="FF0000"/>
                </a:solidFill>
              </a:rPr>
              <a:t>Distance</a:t>
            </a:r>
            <a:r>
              <a:rPr lang="en-US" sz="2400" dirty="0" smtClean="0">
                <a:solidFill>
                  <a:srgbClr val="FF0000"/>
                </a:solidFill>
              </a:rPr>
              <a:t>() </a:t>
            </a:r>
            <a:r>
              <a:rPr lang="en-US" sz="2400" dirty="0" smtClean="0"/>
              <a:t>{ </a:t>
            </a:r>
            <a:r>
              <a:rPr lang="en-US" sz="2400" dirty="0"/>
              <a:t>feet = 0; inches = 0.0; }</a:t>
            </a:r>
          </a:p>
          <a:p>
            <a:pPr marL="398463" lvl="1">
              <a:defRPr/>
            </a:pPr>
            <a:r>
              <a:rPr lang="en-US" sz="2400" dirty="0">
                <a:solidFill>
                  <a:srgbClr val="FF0000"/>
                </a:solidFill>
              </a:rPr>
              <a:t>Distance(</a:t>
            </a:r>
            <a:r>
              <a:rPr lang="en-US" sz="2400" dirty="0" err="1">
                <a:solidFill>
                  <a:srgbClr val="FF0000"/>
                </a:solidFill>
              </a:rPr>
              <a:t>int</a:t>
            </a:r>
            <a:r>
              <a:rPr lang="en-US" sz="2400" dirty="0">
                <a:solidFill>
                  <a:srgbClr val="FF0000"/>
                </a:solidFill>
              </a:rPr>
              <a:t> ft, float in</a:t>
            </a:r>
            <a:r>
              <a:rPr lang="en-US" sz="2400" dirty="0" smtClean="0">
                <a:solidFill>
                  <a:srgbClr val="FF0000"/>
                </a:solidFill>
              </a:rPr>
              <a:t>) </a:t>
            </a:r>
            <a:r>
              <a:rPr lang="en-US" sz="2400" dirty="0" smtClean="0"/>
              <a:t>{</a:t>
            </a:r>
            <a:endParaRPr lang="en-US" sz="2400" dirty="0"/>
          </a:p>
          <a:p>
            <a:pPr marL="628650" lvl="2">
              <a:defRPr/>
            </a:pPr>
            <a:r>
              <a:rPr lang="en-US" sz="2400" dirty="0"/>
              <a:t>if(in &gt;= 12.0) </a:t>
            </a:r>
          </a:p>
          <a:p>
            <a:pPr marL="628650" lvl="2">
              <a:defRPr/>
            </a:pPr>
            <a:r>
              <a:rPr lang="en-US" sz="2400" dirty="0"/>
              <a:t>	</a:t>
            </a:r>
            <a:r>
              <a:rPr lang="en-US" sz="2400" b="1" dirty="0"/>
              <a:t>throw</a:t>
            </a:r>
            <a:r>
              <a:rPr lang="en-US" sz="2400" dirty="0"/>
              <a:t> </a:t>
            </a:r>
            <a:r>
              <a:rPr lang="en-US" sz="2400" dirty="0" err="1"/>
              <a:t>InchesEx</a:t>
            </a:r>
            <a:r>
              <a:rPr lang="en-US" sz="2400" dirty="0"/>
              <a:t>(); </a:t>
            </a:r>
          </a:p>
          <a:p>
            <a:pPr marL="628650" lvl="2">
              <a:defRPr/>
            </a:pPr>
            <a:r>
              <a:rPr lang="en-US" sz="2400" dirty="0"/>
              <a:t>feet = ft;   inches = in;</a:t>
            </a:r>
          </a:p>
          <a:p>
            <a:pPr marL="398463" lvl="1">
              <a:defRPr/>
            </a:pPr>
            <a:r>
              <a:rPr lang="en-US" sz="2400" dirty="0"/>
              <a:t>}</a:t>
            </a:r>
          </a:p>
          <a:p>
            <a:pPr marL="398463" lvl="1">
              <a:defRPr/>
            </a:pPr>
            <a:r>
              <a:rPr lang="en-US" sz="2400" dirty="0">
                <a:solidFill>
                  <a:srgbClr val="FF0000"/>
                </a:solidFill>
              </a:rPr>
              <a:t>void </a:t>
            </a:r>
            <a:r>
              <a:rPr lang="en-US" sz="2400" dirty="0" err="1">
                <a:solidFill>
                  <a:srgbClr val="FF0000"/>
                </a:solidFill>
              </a:rPr>
              <a:t>getdist</a:t>
            </a:r>
            <a:r>
              <a:rPr lang="en-US" sz="2400" dirty="0">
                <a:solidFill>
                  <a:srgbClr val="FF0000"/>
                </a:solidFill>
              </a:rPr>
              <a:t>() </a:t>
            </a:r>
            <a:r>
              <a:rPr lang="en-US" sz="2400" dirty="0"/>
              <a:t>{</a:t>
            </a:r>
          </a:p>
          <a:p>
            <a:pPr marL="628650" lvl="2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nEnter</a:t>
            </a:r>
            <a:r>
              <a:rPr lang="en-US" sz="2400" dirty="0"/>
              <a:t> feet: “; </a:t>
            </a:r>
            <a:r>
              <a:rPr lang="en-US" sz="2400" dirty="0" err="1"/>
              <a:t>cin</a:t>
            </a:r>
            <a:r>
              <a:rPr lang="en-US" sz="2400" dirty="0"/>
              <a:t> &gt;&gt; feet;</a:t>
            </a:r>
          </a:p>
          <a:p>
            <a:pPr marL="628650" lvl="2">
              <a:defRPr/>
            </a:pPr>
            <a:r>
              <a:rPr lang="fr-FR" sz="2400" dirty="0"/>
              <a:t>cout &lt;&lt; “Enter </a:t>
            </a:r>
            <a:r>
              <a:rPr lang="fr-FR" sz="2400" dirty="0" err="1"/>
              <a:t>inches</a:t>
            </a:r>
            <a:r>
              <a:rPr lang="fr-FR" sz="2400" dirty="0"/>
              <a:t>: “; </a:t>
            </a:r>
            <a:r>
              <a:rPr lang="fr-FR" sz="2400" dirty="0" err="1"/>
              <a:t>cin</a:t>
            </a:r>
            <a:r>
              <a:rPr lang="fr-FR" sz="2400" dirty="0"/>
              <a:t> &gt;&gt; </a:t>
            </a:r>
            <a:r>
              <a:rPr lang="fr-FR" sz="2400" dirty="0" err="1"/>
              <a:t>inches</a:t>
            </a:r>
            <a:r>
              <a:rPr lang="fr-FR" sz="2400" dirty="0"/>
              <a:t>;</a:t>
            </a:r>
          </a:p>
          <a:p>
            <a:pPr marL="628650" lvl="2">
              <a:defRPr/>
            </a:pPr>
            <a:r>
              <a:rPr lang="en-US" sz="2400" dirty="0"/>
              <a:t>if(inches &gt;= 12.0)</a:t>
            </a:r>
          </a:p>
          <a:p>
            <a:pPr marL="628650" lvl="2">
              <a:defRPr/>
            </a:pPr>
            <a:r>
              <a:rPr lang="en-US" sz="2400" dirty="0"/>
              <a:t>    </a:t>
            </a:r>
            <a:r>
              <a:rPr lang="en-US" sz="2400" dirty="0" smtClean="0"/>
              <a:t> </a:t>
            </a:r>
            <a:r>
              <a:rPr lang="en-US" sz="2400" b="1" dirty="0" smtClean="0"/>
              <a:t>throw</a:t>
            </a:r>
            <a:r>
              <a:rPr lang="en-US" sz="2400" dirty="0" smtClean="0"/>
              <a:t> </a:t>
            </a:r>
            <a:r>
              <a:rPr lang="en-US" sz="2400" dirty="0" err="1"/>
              <a:t>InchesEx</a:t>
            </a:r>
            <a:r>
              <a:rPr lang="en-US" sz="2400" dirty="0"/>
              <a:t>(); </a:t>
            </a:r>
          </a:p>
          <a:p>
            <a:pPr marL="398463" lvl="1">
              <a:defRPr/>
            </a:pPr>
            <a:r>
              <a:rPr lang="en-US" sz="2400" dirty="0" smtClean="0"/>
              <a:t>}   </a:t>
            </a:r>
            <a:endParaRPr lang="en-US" sz="2400" dirty="0"/>
          </a:p>
          <a:p>
            <a:pPr>
              <a:defRPr/>
            </a:pPr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152400"/>
            <a:ext cx="3352800" cy="1447800"/>
          </a:xfrm>
        </p:spPr>
        <p:txBody>
          <a:bodyPr>
            <a:normAutofit fontScale="90000"/>
          </a:bodyPr>
          <a:lstStyle/>
          <a:p>
            <a:r>
              <a:rPr lang="en-US" dirty="0"/>
              <a:t>Exceptions with the Distance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6248400" y="3810000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100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Re-throwing </a:t>
            </a:r>
            <a:r>
              <a:rPr lang="en-US" dirty="0"/>
              <a:t>an Exception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exception handler (catch block) when receive an exception may decide that</a:t>
            </a:r>
          </a:p>
          <a:p>
            <a:pPr lvl="1"/>
            <a:r>
              <a:rPr lang="en-US" dirty="0"/>
              <a:t>It cannot process that exception or </a:t>
            </a:r>
          </a:p>
          <a:p>
            <a:pPr lvl="1"/>
            <a:r>
              <a:rPr lang="en-US" dirty="0"/>
              <a:t>It can process the exception only </a:t>
            </a:r>
            <a:r>
              <a:rPr lang="en-US" dirty="0" smtClean="0"/>
              <a:t>partially</a:t>
            </a:r>
          </a:p>
          <a:p>
            <a:r>
              <a:rPr lang="en-US" dirty="0" smtClean="0"/>
              <a:t>It might re-throw an exception to another exception handler via </a:t>
            </a:r>
            <a:r>
              <a:rPr lang="en-US" b="1" dirty="0" smtClean="0"/>
              <a:t>throw</a:t>
            </a:r>
            <a:r>
              <a:rPr lang="en-US" dirty="0" smtClean="0"/>
              <a:t> statement</a:t>
            </a:r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791200" y="5486400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146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Exceptions with Arguments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What happens if the application needs more information about what caused an exception?</a:t>
            </a:r>
          </a:p>
          <a:p>
            <a:r>
              <a:rPr lang="en-US" dirty="0" smtClean="0"/>
              <a:t>For example </a:t>
            </a:r>
          </a:p>
          <a:p>
            <a:pPr lvl="1"/>
            <a:r>
              <a:rPr lang="en-US" dirty="0" smtClean="0"/>
              <a:t>In the Distance example, it is useful to display what the bad inches value actually was</a:t>
            </a:r>
          </a:p>
          <a:p>
            <a:pPr lvl="1"/>
            <a:r>
              <a:rPr lang="en-US" dirty="0" smtClean="0"/>
              <a:t>If the same exception is thrown different member functions, it be useful to display which function causes that exception to be thrown</a:t>
            </a:r>
          </a:p>
          <a:p>
            <a:r>
              <a:rPr lang="en-US" dirty="0" smtClean="0"/>
              <a:t>Two things happened when an exception is thrown</a:t>
            </a:r>
          </a:p>
          <a:p>
            <a:pPr lvl="1"/>
            <a:r>
              <a:rPr lang="en-US" dirty="0" smtClean="0"/>
              <a:t>transferring control to the handler (catch block) </a:t>
            </a:r>
          </a:p>
          <a:p>
            <a:pPr lvl="1"/>
            <a:r>
              <a:rPr lang="en-US" dirty="0" smtClean="0"/>
              <a:t>creating an object of the exception class by calling its constructor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81400" y="5949287"/>
            <a:ext cx="2148089" cy="4924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600" dirty="0"/>
              <a:t> throw Full();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5881889" y="5949287"/>
            <a:ext cx="2305311" cy="4924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600" dirty="0"/>
              <a:t> throw </a:t>
            </a:r>
            <a:r>
              <a:rPr lang="en-US" sz="2600" dirty="0" smtClean="0"/>
              <a:t>Empty();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345871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762000"/>
            <a:ext cx="4572000" cy="6001643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Distance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25425">
              <a:defRPr/>
            </a:pPr>
            <a:r>
              <a:rPr lang="en-US" sz="2400" b="1" dirty="0">
                <a:solidFill>
                  <a:srgbClr val="00B050"/>
                </a:solidFill>
              </a:rPr>
              <a:t>private:</a:t>
            </a:r>
          </a:p>
          <a:p>
            <a:pPr marL="225425">
              <a:defRPr/>
            </a:pPr>
            <a:r>
              <a:rPr lang="en-US" sz="2400" dirty="0"/>
              <a:t>   </a:t>
            </a:r>
            <a:r>
              <a:rPr lang="en-US" sz="2400" dirty="0" err="1"/>
              <a:t>int</a:t>
            </a:r>
            <a:r>
              <a:rPr lang="en-US" sz="2400" dirty="0"/>
              <a:t> feet; float inches;</a:t>
            </a:r>
          </a:p>
          <a:p>
            <a:pPr marL="225425">
              <a:defRPr/>
            </a:pPr>
            <a:r>
              <a:rPr lang="en-US" sz="2400" b="1" dirty="0">
                <a:solidFill>
                  <a:srgbClr val="00B050"/>
                </a:solidFill>
              </a:rPr>
              <a:t>public:</a:t>
            </a:r>
          </a:p>
          <a:p>
            <a:pPr marL="461963" lvl="2">
              <a:defRPr/>
            </a:pPr>
            <a:r>
              <a:rPr lang="en-US" sz="2400" b="1" dirty="0"/>
              <a:t>class </a:t>
            </a:r>
            <a:r>
              <a:rPr lang="en-US" sz="2400" b="1" dirty="0" err="1"/>
              <a:t>InchesEx</a:t>
            </a:r>
            <a:r>
              <a:rPr lang="en-US" sz="2400" b="1" dirty="0"/>
              <a:t>  {</a:t>
            </a:r>
          </a:p>
          <a:p>
            <a:pPr marL="461963" lvl="2">
              <a:defRPr/>
            </a:pPr>
            <a:r>
              <a:rPr lang="en-US" sz="2400" b="1" dirty="0"/>
              <a:t>   public:</a:t>
            </a:r>
          </a:p>
          <a:p>
            <a:pPr marL="461963" lvl="2">
              <a:defRPr/>
            </a:pPr>
            <a:r>
              <a:rPr lang="en-US" sz="2400" b="1" dirty="0"/>
              <a:t>      string origin; </a:t>
            </a:r>
          </a:p>
          <a:p>
            <a:pPr marL="461963" lvl="2">
              <a:defRPr/>
            </a:pPr>
            <a:r>
              <a:rPr lang="en-US" sz="2400" b="1" dirty="0"/>
              <a:t>      float </a:t>
            </a:r>
            <a:r>
              <a:rPr lang="en-US" sz="2400" b="1" dirty="0" err="1"/>
              <a:t>iValue</a:t>
            </a:r>
            <a:r>
              <a:rPr lang="en-US" sz="2400" b="1" dirty="0"/>
              <a:t>; </a:t>
            </a:r>
          </a:p>
          <a:p>
            <a:pPr marL="461963" lvl="2">
              <a:defRPr/>
            </a:pPr>
            <a:r>
              <a:rPr lang="en-US" sz="2400" b="1" dirty="0"/>
              <a:t>    </a:t>
            </a:r>
            <a:r>
              <a:rPr lang="en-US" sz="2400" b="1" dirty="0" err="1"/>
              <a:t>InchesEx</a:t>
            </a:r>
            <a:r>
              <a:rPr lang="en-US" sz="2400" b="1" dirty="0"/>
              <a:t>(string or, float in) {</a:t>
            </a:r>
          </a:p>
          <a:p>
            <a:pPr marL="461963" lvl="2">
              <a:defRPr/>
            </a:pPr>
            <a:r>
              <a:rPr lang="en-US" sz="2400" b="1" dirty="0"/>
              <a:t>        origin = or; </a:t>
            </a:r>
          </a:p>
          <a:p>
            <a:pPr marL="461963" lvl="2">
              <a:defRPr/>
            </a:pPr>
            <a:r>
              <a:rPr lang="en-US" sz="2400" b="1" dirty="0"/>
              <a:t>        </a:t>
            </a:r>
            <a:r>
              <a:rPr lang="en-US" sz="2400" b="1" dirty="0" err="1"/>
              <a:t>iValue</a:t>
            </a:r>
            <a:r>
              <a:rPr lang="en-US" sz="2400" b="1" dirty="0"/>
              <a:t> = in;</a:t>
            </a:r>
          </a:p>
          <a:p>
            <a:pPr marL="461963" lvl="2">
              <a:defRPr/>
            </a:pPr>
            <a:r>
              <a:rPr lang="en-US" sz="2400" b="1" dirty="0"/>
              <a:t>    }</a:t>
            </a:r>
          </a:p>
          <a:p>
            <a:pPr marL="461963" lvl="2">
              <a:defRPr/>
            </a:pPr>
            <a:r>
              <a:rPr lang="en-US" sz="2400" b="1" dirty="0"/>
              <a:t>}; </a:t>
            </a:r>
          </a:p>
          <a:p>
            <a:pPr marL="230188" lvl="2"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Distance() </a:t>
            </a:r>
          </a:p>
          <a:p>
            <a:pPr marL="230188" lvl="2">
              <a:defRPr/>
            </a:pPr>
            <a:r>
              <a:rPr lang="en-US" sz="2400" dirty="0" smtClean="0"/>
              <a:t>{ </a:t>
            </a:r>
            <a:r>
              <a:rPr lang="en-US" sz="2400" dirty="0"/>
              <a:t>feet = 0; inches = 0.0; </a:t>
            </a:r>
            <a:r>
              <a:rPr lang="en-US" sz="2400" dirty="0" smtClean="0"/>
              <a:t>}</a:t>
            </a:r>
          </a:p>
          <a:p>
            <a:pPr marL="398463" lvl="1">
              <a:defRPr/>
            </a:pPr>
            <a:r>
              <a:rPr lang="en-US" sz="2400" dirty="0" smtClean="0"/>
              <a:t>. . .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39366" cy="990600"/>
          </a:xfrm>
        </p:spPr>
        <p:txBody>
          <a:bodyPr>
            <a:normAutofit/>
          </a:bodyPr>
          <a:lstStyle/>
          <a:p>
            <a:r>
              <a:rPr lang="en-US" dirty="0"/>
              <a:t>Exceptions with </a:t>
            </a:r>
            <a:r>
              <a:rPr lang="en-US" dirty="0" smtClean="0"/>
              <a:t>Arguments-Distance class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800600" y="815161"/>
            <a:ext cx="4171809" cy="56323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</a:t>
            </a:r>
            <a:r>
              <a:rPr lang="en-US" sz="2400" dirty="0"/>
              <a:t>()</a:t>
            </a:r>
          </a:p>
          <a:p>
            <a:pPr>
              <a:defRPr/>
            </a:pPr>
            <a:r>
              <a:rPr lang="en-US" sz="2400" dirty="0"/>
              <a:t>{</a:t>
            </a:r>
          </a:p>
          <a:p>
            <a:pPr marL="230188" lvl="1">
              <a:defRPr/>
            </a:pPr>
            <a:r>
              <a:rPr lang="en-US" sz="2400" dirty="0"/>
              <a:t>try{</a:t>
            </a:r>
          </a:p>
          <a:p>
            <a:pPr marL="468313" lvl="1">
              <a:defRPr/>
            </a:pPr>
            <a:r>
              <a:rPr lang="en-US" sz="2400" dirty="0"/>
              <a:t>Distance dist1(17, 3.5); </a:t>
            </a:r>
          </a:p>
          <a:p>
            <a:pPr marL="468313" lvl="1">
              <a:defRPr/>
            </a:pPr>
            <a:r>
              <a:rPr lang="en-US" sz="2400" dirty="0"/>
              <a:t>Distance dist2; </a:t>
            </a:r>
          </a:p>
          <a:p>
            <a:pPr marL="468313" lvl="1">
              <a:defRPr/>
            </a:pPr>
            <a:r>
              <a:rPr lang="en-US" sz="2400" b="1" dirty="0" smtClean="0"/>
              <a:t>. . . .</a:t>
            </a:r>
            <a:endParaRPr lang="en-US" sz="2400" b="1" dirty="0"/>
          </a:p>
          <a:p>
            <a:pPr marL="230188" lvl="1">
              <a:defRPr/>
            </a:pPr>
            <a:r>
              <a:rPr lang="en-US" sz="2400" dirty="0" smtClean="0"/>
              <a:t>}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/>
              <a:t>catch(Distance::</a:t>
            </a:r>
            <a:r>
              <a:rPr lang="en-US" sz="2400" dirty="0" err="1"/>
              <a:t>InchesEx</a:t>
            </a:r>
            <a:r>
              <a:rPr lang="en-US" sz="2400" dirty="0"/>
              <a:t> ix)</a:t>
            </a:r>
          </a:p>
          <a:p>
            <a:pPr marL="230188" lvl="1">
              <a:defRPr/>
            </a:pPr>
            <a:r>
              <a:rPr lang="en-US" sz="2400" dirty="0"/>
              <a:t>{</a:t>
            </a:r>
          </a:p>
          <a:p>
            <a:pPr>
              <a:defRPr/>
            </a:pPr>
            <a:r>
              <a:rPr lang="en-US" sz="2400" dirty="0"/>
              <a:t> </a:t>
            </a:r>
            <a:r>
              <a:rPr lang="en-US" sz="2400" dirty="0" smtClean="0"/>
              <a:t>     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</a:t>
            </a:r>
            <a:r>
              <a:rPr lang="en-US" sz="2400" dirty="0" smtClean="0"/>
              <a:t>“Error </a:t>
            </a:r>
            <a:r>
              <a:rPr lang="en-US" sz="2400" dirty="0"/>
              <a:t>in “ </a:t>
            </a:r>
            <a:endParaRPr lang="en-US" sz="2400" dirty="0" smtClean="0"/>
          </a:p>
          <a:p>
            <a:pPr>
              <a:defRPr/>
            </a:pPr>
            <a:r>
              <a:rPr lang="en-US" sz="2400" dirty="0"/>
              <a:t> </a:t>
            </a:r>
            <a:r>
              <a:rPr lang="en-US" sz="2400" dirty="0" smtClean="0"/>
              <a:t>               &lt;&lt; </a:t>
            </a:r>
            <a:r>
              <a:rPr lang="en-US" sz="2400" dirty="0" err="1" smtClean="0"/>
              <a:t>ix.origin</a:t>
            </a:r>
            <a:r>
              <a:rPr lang="en-US" sz="2400" dirty="0" smtClean="0"/>
              <a:t> </a:t>
            </a:r>
          </a:p>
          <a:p>
            <a:pPr>
              <a:defRPr/>
            </a:pPr>
            <a:r>
              <a:rPr lang="en-US" sz="2400" dirty="0"/>
              <a:t> </a:t>
            </a:r>
            <a:r>
              <a:rPr lang="en-US" sz="2400" dirty="0" smtClean="0"/>
              <a:t>           &lt;&lt; “Inches </a:t>
            </a:r>
            <a:r>
              <a:rPr lang="en-US" sz="2400" dirty="0"/>
              <a:t>value of “ </a:t>
            </a:r>
            <a:endParaRPr lang="en-US" sz="2400" dirty="0" smtClean="0"/>
          </a:p>
          <a:p>
            <a:pPr>
              <a:defRPr/>
            </a:pPr>
            <a:r>
              <a:rPr lang="en-US" sz="2400" dirty="0"/>
              <a:t> </a:t>
            </a:r>
            <a:r>
              <a:rPr lang="en-US" sz="2400" dirty="0" smtClean="0"/>
              <a:t>      &lt;&lt;</a:t>
            </a:r>
            <a:r>
              <a:rPr lang="en-US" sz="2400" dirty="0" err="1" smtClean="0"/>
              <a:t>xi.Value</a:t>
            </a:r>
            <a:r>
              <a:rPr lang="en-US" sz="2400" dirty="0" smtClean="0"/>
              <a:t> </a:t>
            </a:r>
            <a:r>
              <a:rPr lang="en-US" sz="2400" dirty="0"/>
              <a:t>&lt;&lt; “ is too large.”;</a:t>
            </a:r>
          </a:p>
          <a:p>
            <a:pPr>
              <a:defRPr/>
            </a:pPr>
            <a:r>
              <a:rPr lang="en-US" sz="2400" dirty="0"/>
              <a:t>    }</a:t>
            </a:r>
          </a:p>
          <a:p>
            <a:pPr>
              <a:defRPr/>
            </a:pPr>
            <a:r>
              <a:rPr lang="en-US" sz="2400" dirty="0"/>
              <a:t>}</a:t>
            </a:r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5877016" y="6231676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560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Specifying Data in an Exception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143000"/>
          </a:xfrm>
        </p:spPr>
        <p:txBody>
          <a:bodyPr/>
          <a:lstStyle/>
          <a:p>
            <a:r>
              <a:rPr lang="en-US" dirty="0" smtClean="0"/>
              <a:t>Data </a:t>
            </a:r>
            <a:r>
              <a:rPr lang="en-US" dirty="0"/>
              <a:t>in an exception class </a:t>
            </a:r>
            <a:r>
              <a:rPr lang="en-US" dirty="0" smtClean="0"/>
              <a:t>is public </a:t>
            </a:r>
            <a:r>
              <a:rPr lang="en-US" dirty="0"/>
              <a:t>so it can be accessed directly </a:t>
            </a:r>
            <a:r>
              <a:rPr lang="en-US" dirty="0" smtClean="0"/>
              <a:t>by the </a:t>
            </a:r>
            <a:r>
              <a:rPr lang="en-US" dirty="0"/>
              <a:t>exception </a:t>
            </a:r>
            <a:r>
              <a:rPr lang="en-US" dirty="0" smtClean="0"/>
              <a:t>handler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0" y="2609164"/>
            <a:ext cx="4038600" cy="37856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/>
              <a:t>class </a:t>
            </a:r>
            <a:r>
              <a:rPr lang="en-US" sz="2400" b="1" dirty="0" err="1"/>
              <a:t>InchesEx</a:t>
            </a:r>
            <a:r>
              <a:rPr lang="en-US" sz="2400" b="1" dirty="0"/>
              <a:t>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r>
              <a:rPr lang="en-US" sz="2400" b="1" dirty="0" smtClean="0"/>
              <a:t>   public</a:t>
            </a:r>
            <a:r>
              <a:rPr lang="en-US" sz="2400" b="1" dirty="0"/>
              <a:t>:</a:t>
            </a:r>
          </a:p>
          <a:p>
            <a:r>
              <a:rPr lang="en-US" sz="2400" b="1" dirty="0" smtClean="0"/>
              <a:t>      string </a:t>
            </a:r>
            <a:r>
              <a:rPr lang="en-US" sz="2400" b="1" dirty="0"/>
              <a:t>origin; </a:t>
            </a:r>
          </a:p>
          <a:p>
            <a:r>
              <a:rPr lang="en-US" sz="2400" b="1" dirty="0" smtClean="0"/>
              <a:t>     float </a:t>
            </a:r>
            <a:r>
              <a:rPr lang="en-US" sz="2400" b="1" dirty="0" err="1"/>
              <a:t>iValue</a:t>
            </a:r>
            <a:r>
              <a:rPr lang="en-US" sz="2400" b="1" dirty="0"/>
              <a:t>; </a:t>
            </a:r>
            <a:endParaRPr lang="en-US" sz="2400" b="1" dirty="0" smtClean="0"/>
          </a:p>
          <a:p>
            <a:r>
              <a:rPr lang="en-US" sz="2400" b="1" dirty="0" smtClean="0"/>
              <a:t>     </a:t>
            </a:r>
            <a:r>
              <a:rPr lang="en-US" sz="2400" b="1" dirty="0" err="1" smtClean="0"/>
              <a:t>InchesEx</a:t>
            </a:r>
            <a:r>
              <a:rPr lang="en-US" sz="2400" b="1" dirty="0" smtClean="0"/>
              <a:t>(string </a:t>
            </a:r>
            <a:r>
              <a:rPr lang="en-US" sz="2400" b="1" dirty="0"/>
              <a:t>or, float in</a:t>
            </a:r>
            <a:r>
              <a:rPr lang="en-US" sz="2400" b="1" dirty="0" smtClean="0"/>
              <a:t>)</a:t>
            </a:r>
          </a:p>
          <a:p>
            <a:r>
              <a:rPr lang="en-US" sz="2400" b="1" dirty="0" smtClean="0"/>
              <a:t>    {</a:t>
            </a:r>
            <a:endParaRPr lang="en-US" sz="2400" b="1" dirty="0"/>
          </a:p>
          <a:p>
            <a:r>
              <a:rPr lang="en-US" sz="2400" b="1" dirty="0" smtClean="0"/>
              <a:t>        origin </a:t>
            </a:r>
            <a:r>
              <a:rPr lang="en-US" sz="2400" b="1" dirty="0"/>
              <a:t>= or; </a:t>
            </a:r>
          </a:p>
          <a:p>
            <a:r>
              <a:rPr lang="en-US" sz="2400" b="1" dirty="0" smtClean="0"/>
              <a:t>        </a:t>
            </a:r>
            <a:r>
              <a:rPr lang="en-US" sz="2400" b="1" dirty="0" err="1" smtClean="0"/>
              <a:t>iValue</a:t>
            </a:r>
            <a:r>
              <a:rPr lang="en-US" sz="2400" b="1" dirty="0" smtClean="0"/>
              <a:t> </a:t>
            </a:r>
            <a:r>
              <a:rPr lang="en-US" sz="2400" b="1" dirty="0"/>
              <a:t>= in; </a:t>
            </a:r>
          </a:p>
          <a:p>
            <a:r>
              <a:rPr lang="en-US" sz="2400" b="1" dirty="0" smtClean="0"/>
              <a:t>    }</a:t>
            </a:r>
            <a:endParaRPr lang="en-US" sz="2400" b="1" dirty="0"/>
          </a:p>
          <a:p>
            <a:r>
              <a:rPr lang="en-US" sz="2400" b="1" dirty="0"/>
              <a:t>};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438400"/>
            <a:ext cx="3962400" cy="2063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Exception class data member can be private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887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Initializing an Exception </a:t>
            </a:r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two-argument </a:t>
            </a:r>
            <a:r>
              <a:rPr lang="en-US" dirty="0" smtClean="0"/>
              <a:t>constructor for </a:t>
            </a:r>
            <a:r>
              <a:rPr lang="en-US" dirty="0"/>
              <a:t>the Stack class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in the </a:t>
            </a:r>
            <a:r>
              <a:rPr lang="en-US" dirty="0" err="1"/>
              <a:t>getdist</a:t>
            </a:r>
            <a:r>
              <a:rPr lang="en-US" dirty="0"/>
              <a:t>() member function</a:t>
            </a:r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95400" y="4191000"/>
            <a:ext cx="6858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throw </a:t>
            </a:r>
            <a:r>
              <a:rPr lang="en-US" sz="2800" b="1" dirty="0" err="1">
                <a:solidFill>
                  <a:srgbClr val="0070C0"/>
                </a:solidFill>
              </a:rPr>
              <a:t>InchesEx</a:t>
            </a:r>
            <a:r>
              <a:rPr lang="en-US" sz="2800" b="1" dirty="0">
                <a:solidFill>
                  <a:srgbClr val="0070C0"/>
                </a:solidFill>
              </a:rPr>
              <a:t>(“</a:t>
            </a:r>
            <a:r>
              <a:rPr lang="en-US" sz="2800" b="1" dirty="0" err="1">
                <a:solidFill>
                  <a:srgbClr val="0070C0"/>
                </a:solidFill>
              </a:rPr>
              <a:t>getdist</a:t>
            </a:r>
            <a:r>
              <a:rPr lang="en-US" sz="2800" b="1" dirty="0">
                <a:solidFill>
                  <a:srgbClr val="0070C0"/>
                </a:solidFill>
              </a:rPr>
              <a:t>() function”, inches);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371600" y="2270611"/>
            <a:ext cx="6477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throw </a:t>
            </a:r>
            <a:r>
              <a:rPr lang="en-US" sz="2800" b="1" dirty="0" err="1">
                <a:solidFill>
                  <a:srgbClr val="0070C0"/>
                </a:solidFill>
              </a:rPr>
              <a:t>InchesEx</a:t>
            </a:r>
            <a:r>
              <a:rPr lang="en-US" sz="2800" b="1" dirty="0">
                <a:solidFill>
                  <a:srgbClr val="0070C0"/>
                </a:solidFill>
              </a:rPr>
              <a:t>(“2-arg constructor”, in);</a:t>
            </a:r>
          </a:p>
        </p:txBody>
      </p:sp>
    </p:spTree>
    <p:extLst>
      <p:ext uri="{BB962C8B-B14F-4D97-AF65-F5344CB8AC3E}">
        <p14:creationId xmlns:p14="http://schemas.microsoft.com/office/powerpoint/2010/main" xmlns="" val="286011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Extracting Data from the Exception </a:t>
            </a:r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1371600"/>
            <a:ext cx="65532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catch(Distance</a:t>
            </a:r>
            <a:r>
              <a:rPr lang="en-US" sz="2400" b="1" dirty="0"/>
              <a:t>::</a:t>
            </a:r>
            <a:r>
              <a:rPr lang="en-US" sz="2400" b="1" dirty="0" err="1"/>
              <a:t>InchesEx</a:t>
            </a:r>
            <a:r>
              <a:rPr lang="en-US" sz="2400" b="1" dirty="0"/>
              <a:t> ix) 	</a:t>
            </a:r>
          </a:p>
          <a:p>
            <a:r>
              <a:rPr lang="en-US" sz="2400" b="1" dirty="0"/>
              <a:t>{ 	</a:t>
            </a:r>
          </a:p>
          <a:p>
            <a:r>
              <a:rPr lang="en-US" sz="2400" b="1" dirty="0" smtClean="0"/>
              <a:t>     //</a:t>
            </a:r>
            <a:r>
              <a:rPr lang="en-US" sz="2400" b="1" dirty="0"/>
              <a:t>access ‘</a:t>
            </a:r>
            <a:r>
              <a:rPr lang="en-US" sz="2400" b="1" dirty="0" err="1"/>
              <a:t>ix.origin</a:t>
            </a:r>
            <a:r>
              <a:rPr lang="en-US" sz="2400" b="1" dirty="0"/>
              <a:t>’ and ‘</a:t>
            </a:r>
            <a:r>
              <a:rPr lang="en-US" sz="2400" b="1" dirty="0" err="1"/>
              <a:t>ix.iValue</a:t>
            </a:r>
            <a:r>
              <a:rPr lang="en-US" sz="2400" b="1" dirty="0"/>
              <a:t>’ directly </a:t>
            </a:r>
          </a:p>
          <a:p>
            <a:r>
              <a:rPr lang="en-US" sz="2400" b="1" dirty="0"/>
              <a:t>} 	</a:t>
            </a:r>
          </a:p>
        </p:txBody>
      </p:sp>
      <p:sp>
        <p:nvSpPr>
          <p:cNvPr id="6" name="Rectangle 5"/>
          <p:cNvSpPr/>
          <p:nvPr/>
        </p:nvSpPr>
        <p:spPr>
          <a:xfrm>
            <a:off x="1447800" y="3206088"/>
            <a:ext cx="5562600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/>
              <a:t>Enter feet: 7</a:t>
            </a:r>
          </a:p>
          <a:p>
            <a:r>
              <a:rPr lang="en-US" sz="2400" dirty="0"/>
              <a:t>Enter inches: </a:t>
            </a:r>
            <a:r>
              <a:rPr lang="en-US" sz="2400" dirty="0" smtClean="0"/>
              <a:t>13.5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461448" y="3919184"/>
            <a:ext cx="5216856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/>
              <a:t>Initialization </a:t>
            </a:r>
            <a:r>
              <a:rPr lang="en-US" sz="2400" dirty="0"/>
              <a:t>error in </a:t>
            </a:r>
            <a:r>
              <a:rPr lang="en-US" sz="2400" dirty="0" err="1"/>
              <a:t>getdist</a:t>
            </a:r>
            <a:r>
              <a:rPr lang="en-US" sz="2400" dirty="0"/>
              <a:t>() </a:t>
            </a:r>
            <a:r>
              <a:rPr lang="en-US" sz="2400" dirty="0" smtClean="0"/>
              <a:t>function</a:t>
            </a:r>
            <a:endParaRPr lang="en-US" sz="2400" dirty="0"/>
          </a:p>
          <a:p>
            <a:r>
              <a:rPr lang="en-US" sz="2400" dirty="0"/>
              <a:t>Inches value of 13.5 is too </a:t>
            </a:r>
            <a:r>
              <a:rPr lang="en-US" sz="2400" dirty="0" smtClean="0"/>
              <a:t>large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465998" y="4890448"/>
            <a:ext cx="6992202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/>
              <a:t>Distance dist1(17, 22.25);</a:t>
            </a:r>
          </a:p>
          <a:p>
            <a:r>
              <a:rPr lang="en-US" sz="2400" dirty="0"/>
              <a:t>the resulting exception will cause this error message</a:t>
            </a:r>
            <a:r>
              <a:rPr lang="en-US" sz="2400" dirty="0" smtClean="0"/>
              <a:t>: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1447800" y="5624395"/>
            <a:ext cx="6553200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/>
              <a:t>Initialization </a:t>
            </a:r>
            <a:r>
              <a:rPr lang="en-US" sz="2400" dirty="0"/>
              <a:t>error in 2-arg constructor.</a:t>
            </a:r>
          </a:p>
          <a:p>
            <a:r>
              <a:rPr lang="en-US" sz="2400" dirty="0"/>
              <a:t>Inches value of 22.25 is too large.</a:t>
            </a:r>
          </a:p>
        </p:txBody>
      </p:sp>
    </p:spTree>
    <p:extLst>
      <p:ext uri="{BB962C8B-B14F-4D97-AF65-F5344CB8AC3E}">
        <p14:creationId xmlns:p14="http://schemas.microsoft.com/office/powerpoint/2010/main" xmlns="" val="371588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Constructors, Destructors and Exception Handling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/>
              <a:t>What happens when an error is detected in a constructor</a:t>
            </a:r>
            <a:r>
              <a:rPr lang="en-US" dirty="0" smtClean="0"/>
              <a:t>?</a:t>
            </a:r>
          </a:p>
          <a:p>
            <a:r>
              <a:rPr lang="en-US" dirty="0" smtClean="0"/>
              <a:t>How </a:t>
            </a:r>
            <a:r>
              <a:rPr lang="en-US" dirty="0"/>
              <a:t>should an object's constructor respond when </a:t>
            </a:r>
            <a:r>
              <a:rPr lang="en-US" b="1" dirty="0"/>
              <a:t>new</a:t>
            </a:r>
            <a:r>
              <a:rPr lang="en-US" dirty="0"/>
              <a:t> fails </a:t>
            </a:r>
            <a:r>
              <a:rPr lang="en-US" dirty="0" smtClean="0"/>
              <a:t>to allocate </a:t>
            </a:r>
            <a:r>
              <a:rPr lang="en-US" dirty="0"/>
              <a:t>memory </a:t>
            </a:r>
            <a:endParaRPr lang="en-US" dirty="0" smtClean="0"/>
          </a:p>
          <a:p>
            <a:r>
              <a:rPr lang="en-US" dirty="0" smtClean="0"/>
              <a:t>Constructor return no </a:t>
            </a:r>
            <a:r>
              <a:rPr lang="en-US" dirty="0"/>
              <a:t>value </a:t>
            </a:r>
            <a:r>
              <a:rPr lang="en-US" dirty="0" smtClean="0"/>
              <a:t>so alternative mechanism is use to </a:t>
            </a:r>
            <a:r>
              <a:rPr lang="en-US" dirty="0"/>
              <a:t>indicate an </a:t>
            </a:r>
            <a:r>
              <a:rPr lang="en-US" dirty="0" smtClean="0"/>
              <a:t>error</a:t>
            </a:r>
          </a:p>
          <a:p>
            <a:r>
              <a:rPr lang="en-US" dirty="0" smtClean="0"/>
              <a:t>Mechanisms are</a:t>
            </a:r>
          </a:p>
          <a:p>
            <a:pPr lvl="1"/>
            <a:r>
              <a:rPr lang="en-US" dirty="0" smtClean="0"/>
              <a:t>Global variable</a:t>
            </a:r>
          </a:p>
          <a:p>
            <a:pPr lvl="1"/>
            <a:r>
              <a:rPr lang="en-US" dirty="0" smtClean="0"/>
              <a:t>A construct must throw an exception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624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Exceptions thrown by a constructor cause destructors to be called </a:t>
            </a:r>
            <a:endParaRPr lang="en-US" dirty="0" smtClean="0"/>
          </a:p>
          <a:p>
            <a:r>
              <a:rPr lang="en-US" dirty="0"/>
              <a:t>If an object has member objects, </a:t>
            </a:r>
            <a:endParaRPr lang="en-US" dirty="0" smtClean="0"/>
          </a:p>
          <a:p>
            <a:pPr lvl="1"/>
            <a:r>
              <a:rPr lang="en-US" dirty="0"/>
              <a:t>an exception is thrown before the outer object is fully constructed</a:t>
            </a:r>
          </a:p>
          <a:p>
            <a:pPr lvl="1"/>
            <a:r>
              <a:rPr lang="en-US" dirty="0"/>
              <a:t>then destructors will be executed for the member objects that have been constructed prior to the occurrence of the </a:t>
            </a:r>
            <a:r>
              <a:rPr lang="en-US" dirty="0" smtClean="0"/>
              <a:t>exception</a:t>
            </a:r>
          </a:p>
          <a:p>
            <a:pPr lvl="1"/>
            <a:r>
              <a:rPr lang="en-US" dirty="0" smtClean="0"/>
              <a:t>In case of array of objects</a:t>
            </a:r>
            <a:r>
              <a:rPr lang="en-US" dirty="0"/>
              <a:t>, only destructors for the constructed objects in the array will be called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3822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 err="1"/>
              <a:t>bad_alloc</a:t>
            </a:r>
            <a:r>
              <a:rPr lang="en-US" dirty="0"/>
              <a:t>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733800"/>
          </a:xfrm>
        </p:spPr>
        <p:txBody>
          <a:bodyPr/>
          <a:lstStyle/>
          <a:p>
            <a:r>
              <a:rPr lang="en-US" dirty="0"/>
              <a:t>Standard C++ contains several built-in exception classes.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most commonly used is </a:t>
            </a:r>
            <a:r>
              <a:rPr lang="en-US" b="1" dirty="0" err="1" smtClean="0"/>
              <a:t>bad_alloc</a:t>
            </a:r>
            <a:r>
              <a:rPr lang="en-US" dirty="0"/>
              <a:t>, which is thrown if an error occurs when attempting to allocate memory with </a:t>
            </a:r>
            <a:r>
              <a:rPr lang="en-US" b="1" dirty="0" smtClean="0"/>
              <a:t>new</a:t>
            </a:r>
          </a:p>
          <a:p>
            <a:r>
              <a:rPr lang="en-US" dirty="0"/>
              <a:t>This exception was called </a:t>
            </a:r>
            <a:r>
              <a:rPr lang="en-US" dirty="0" err="1"/>
              <a:t>xalloc</a:t>
            </a:r>
            <a:r>
              <a:rPr lang="en-US" dirty="0"/>
              <a:t> in earlier versions of C++.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200677" y="5410200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36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set_new_handler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It is an additional feature for </a:t>
            </a:r>
            <a:r>
              <a:rPr lang="en-US" dirty="0"/>
              <a:t>handling new failures </a:t>
            </a:r>
            <a:endParaRPr lang="en-US" dirty="0" smtClean="0"/>
          </a:p>
          <a:p>
            <a:r>
              <a:rPr lang="en-US" dirty="0" smtClean="0"/>
              <a:t>It takes </a:t>
            </a:r>
            <a:r>
              <a:rPr lang="en-US" dirty="0"/>
              <a:t>as </a:t>
            </a:r>
            <a:r>
              <a:rPr lang="en-US" dirty="0" smtClean="0"/>
              <a:t>argument </a:t>
            </a:r>
            <a:r>
              <a:rPr lang="en-US" dirty="0"/>
              <a:t>a pointer to a </a:t>
            </a:r>
            <a:r>
              <a:rPr lang="en-US" dirty="0" smtClean="0"/>
              <a:t>function with</a:t>
            </a:r>
          </a:p>
          <a:p>
            <a:pPr lvl="1"/>
            <a:r>
              <a:rPr lang="en-US" dirty="0" smtClean="0"/>
              <a:t>with </a:t>
            </a:r>
            <a:r>
              <a:rPr lang="en-US" dirty="0"/>
              <a:t>no arguments </a:t>
            </a:r>
            <a:endParaRPr lang="en-US" dirty="0" smtClean="0"/>
          </a:p>
          <a:p>
            <a:pPr lvl="1"/>
            <a:r>
              <a:rPr lang="en-US" dirty="0" smtClean="0"/>
              <a:t>returns void</a:t>
            </a:r>
          </a:p>
          <a:p>
            <a:pPr marL="457200" lvl="1" indent="0">
              <a:buNone/>
            </a:pPr>
            <a:r>
              <a:rPr lang="en-US" b="1" dirty="0" err="1" smtClean="0">
                <a:solidFill>
                  <a:srgbClr val="0070C0"/>
                </a:solidFill>
              </a:rPr>
              <a:t>set_new_handles</a:t>
            </a:r>
            <a:r>
              <a:rPr lang="en-US" b="1" dirty="0" smtClean="0">
                <a:solidFill>
                  <a:srgbClr val="0070C0"/>
                </a:solidFill>
              </a:rPr>
              <a:t>( </a:t>
            </a:r>
            <a:r>
              <a:rPr lang="en-US" b="1" dirty="0" err="1" smtClean="0">
                <a:solidFill>
                  <a:srgbClr val="0070C0"/>
                </a:solidFill>
              </a:rPr>
              <a:t>functionName</a:t>
            </a:r>
            <a:r>
              <a:rPr lang="en-US" b="1" dirty="0" smtClean="0">
                <a:solidFill>
                  <a:srgbClr val="0070C0"/>
                </a:solidFill>
              </a:rPr>
              <a:t> );</a:t>
            </a:r>
          </a:p>
          <a:p>
            <a:r>
              <a:rPr lang="en-US" dirty="0" smtClean="0"/>
              <a:t>This function will </a:t>
            </a:r>
            <a:r>
              <a:rPr lang="en-US" dirty="0"/>
              <a:t>be called if </a:t>
            </a:r>
            <a:r>
              <a:rPr lang="en-US" b="1" dirty="0"/>
              <a:t>new</a:t>
            </a:r>
            <a:r>
              <a:rPr lang="en-US" dirty="0"/>
              <a:t> </a:t>
            </a:r>
            <a:r>
              <a:rPr lang="en-US" dirty="0" smtClean="0"/>
              <a:t>fails</a:t>
            </a:r>
          </a:p>
          <a:p>
            <a:r>
              <a:rPr lang="en-US" dirty="0"/>
              <a:t>This provides </a:t>
            </a:r>
            <a:r>
              <a:rPr lang="en-US" dirty="0" smtClean="0"/>
              <a:t>a method to </a:t>
            </a:r>
            <a:r>
              <a:rPr lang="en-US" dirty="0"/>
              <a:t>handling all new </a:t>
            </a:r>
            <a:r>
              <a:rPr lang="en-US" dirty="0" smtClean="0"/>
              <a:t>failure with </a:t>
            </a:r>
            <a:r>
              <a:rPr lang="en-US" dirty="0"/>
              <a:t>a uniform </a:t>
            </a:r>
            <a:r>
              <a:rPr lang="en-US" dirty="0" smtClean="0"/>
              <a:t>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97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</a:t>
            </a:r>
            <a:r>
              <a:rPr lang="en-US" b="1" dirty="0"/>
              <a:t>new</a:t>
            </a:r>
            <a:r>
              <a:rPr lang="en-US" dirty="0"/>
              <a:t> allocates memory successfully, it returns a pointer to that </a:t>
            </a:r>
            <a:r>
              <a:rPr lang="en-US" dirty="0" smtClean="0"/>
              <a:t>memory</a:t>
            </a:r>
          </a:p>
          <a:p>
            <a:r>
              <a:rPr lang="en-US" dirty="0"/>
              <a:t>If </a:t>
            </a:r>
            <a:r>
              <a:rPr lang="en-US" b="1" dirty="0"/>
              <a:t>new</a:t>
            </a:r>
            <a:r>
              <a:rPr lang="en-US" dirty="0"/>
              <a:t> fails to allocate </a:t>
            </a:r>
            <a:r>
              <a:rPr lang="en-US" dirty="0" smtClean="0"/>
              <a:t>memory, then </a:t>
            </a:r>
          </a:p>
          <a:p>
            <a:pPr lvl="1"/>
            <a:r>
              <a:rPr lang="en-US" dirty="0" smtClean="0"/>
              <a:t>If </a:t>
            </a:r>
            <a:r>
              <a:rPr lang="en-US" dirty="0" err="1" smtClean="0">
                <a:solidFill>
                  <a:srgbClr val="FF0000"/>
                </a:solidFill>
              </a:rPr>
              <a:t>set_new_handler</a:t>
            </a:r>
            <a:r>
              <a:rPr lang="en-US" dirty="0" smtClean="0"/>
              <a:t> </a:t>
            </a:r>
            <a:r>
              <a:rPr lang="en-US" dirty="0"/>
              <a:t>did not register a new-handler function, new throws a </a:t>
            </a:r>
            <a:r>
              <a:rPr lang="en-US" dirty="0" err="1">
                <a:solidFill>
                  <a:srgbClr val="FF0000"/>
                </a:solidFill>
              </a:rPr>
              <a:t>bad_alloc</a:t>
            </a:r>
            <a:r>
              <a:rPr lang="en-US" dirty="0"/>
              <a:t> </a:t>
            </a:r>
            <a:r>
              <a:rPr lang="en-US" dirty="0" smtClean="0"/>
              <a:t>exception</a:t>
            </a:r>
          </a:p>
          <a:p>
            <a:pPr lvl="1"/>
            <a:r>
              <a:rPr lang="en-US" dirty="0" smtClean="0"/>
              <a:t>If a </a:t>
            </a:r>
            <a:r>
              <a:rPr lang="en-US" dirty="0"/>
              <a:t>new-handler function has been registered, the new-handler function is called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092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performed by handler-function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Make more memory available by deleting other dynamically allocated memory </a:t>
            </a:r>
            <a:r>
              <a:rPr lang="en-US" dirty="0" smtClean="0"/>
              <a:t>and </a:t>
            </a:r>
            <a:r>
              <a:rPr lang="en-US" dirty="0"/>
              <a:t>return to operator new to attempt to allocate memory again.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Throw an exception of type </a:t>
            </a:r>
            <a:r>
              <a:rPr lang="en-US" b="1" dirty="0" err="1"/>
              <a:t>bad_alloc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Call function abort or exit </a:t>
            </a:r>
            <a:r>
              <a:rPr lang="en-US" dirty="0" smtClean="0"/>
              <a:t>to </a:t>
            </a:r>
            <a:r>
              <a:rPr lang="en-US" dirty="0"/>
              <a:t>terminate the </a:t>
            </a:r>
            <a:r>
              <a:rPr lang="en-US" dirty="0" smtClean="0"/>
              <a:t>program</a:t>
            </a:r>
            <a:endParaRPr lang="en-US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80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6781800" cy="4821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343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Library Exception Hierarchy</a:t>
            </a:r>
          </a:p>
        </p:txBody>
      </p:sp>
      <p:sp>
        <p:nvSpPr>
          <p:cNvPr id="4" name="AutoShape 2" descr="mk:@MSITStore:D:\comsats\courses\books\OOP%20book\C_BOOK_,_5_E.chm::/0131857576/images/16fig11_alt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mk:@MSITStore:D:\comsats\courses\books\OOP%20book\C_BOOK_,_5_E.chm::/0131857576/images/16fig11_alt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399" y="1367051"/>
            <a:ext cx="8461801" cy="4143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437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An exception is an indication of a problem that occurs during a program's </a:t>
            </a:r>
            <a:r>
              <a:rPr lang="en-US" dirty="0" smtClean="0"/>
              <a:t>execution</a:t>
            </a:r>
            <a:endParaRPr lang="en-US" dirty="0"/>
          </a:p>
          <a:p>
            <a:r>
              <a:rPr lang="en-US" dirty="0"/>
              <a:t>Exception handling enables programmers to create programs that can resolve problems that occur at </a:t>
            </a:r>
            <a:r>
              <a:rPr lang="en-US" dirty="0" smtClean="0"/>
              <a:t>execution</a:t>
            </a:r>
          </a:p>
          <a:p>
            <a:r>
              <a:rPr lang="en-US" dirty="0"/>
              <a:t>Exception handling enables the programmer to remove error-handling </a:t>
            </a:r>
            <a:r>
              <a:rPr lang="en-US" dirty="0" smtClean="0"/>
              <a:t>code</a:t>
            </a:r>
          </a:p>
          <a:p>
            <a:r>
              <a:rPr lang="en-US" b="1" dirty="0" smtClean="0"/>
              <a:t>try</a:t>
            </a:r>
            <a:r>
              <a:rPr lang="en-US" dirty="0" smtClean="0"/>
              <a:t> block define </a:t>
            </a:r>
            <a:r>
              <a:rPr lang="en-US" dirty="0"/>
              <a:t>a block of code in which exceptions might </a:t>
            </a:r>
            <a:r>
              <a:rPr lang="en-US" dirty="0" smtClean="0"/>
              <a:t>occur</a:t>
            </a:r>
          </a:p>
          <a:p>
            <a:r>
              <a:rPr lang="en-US" dirty="0"/>
              <a:t>At least one catch handler must immediately follow a try block</a:t>
            </a:r>
          </a:p>
        </p:txBody>
      </p:sp>
    </p:spTree>
    <p:extLst>
      <p:ext uri="{BB962C8B-B14F-4D97-AF65-F5344CB8AC3E}">
        <p14:creationId xmlns:p14="http://schemas.microsoft.com/office/powerpoint/2010/main" xmlns="" val="340689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sz="3000" b="1" dirty="0"/>
              <a:t>catch</a:t>
            </a:r>
            <a:r>
              <a:rPr lang="en-US" sz="3000" dirty="0"/>
              <a:t> handler specifies an exception parameter that represents the type of exception the catch handler can </a:t>
            </a:r>
            <a:r>
              <a:rPr lang="en-US" sz="3000" dirty="0" smtClean="0"/>
              <a:t>process</a:t>
            </a:r>
          </a:p>
          <a:p>
            <a:r>
              <a:rPr lang="en-US" sz="2800" dirty="0" smtClean="0"/>
              <a:t>Point </a:t>
            </a:r>
            <a:r>
              <a:rPr lang="en-US" sz="2800" dirty="0"/>
              <a:t>in the program at which an exception occurs is </a:t>
            </a:r>
            <a:r>
              <a:rPr lang="en-US" sz="2800" dirty="0" smtClean="0"/>
              <a:t>called </a:t>
            </a:r>
            <a:r>
              <a:rPr lang="en-US" sz="2800" dirty="0"/>
              <a:t>the </a:t>
            </a:r>
            <a:r>
              <a:rPr lang="en-US" sz="2800" b="1" dirty="0"/>
              <a:t>throw</a:t>
            </a:r>
            <a:r>
              <a:rPr lang="en-US" sz="2800" dirty="0"/>
              <a:t> </a:t>
            </a:r>
            <a:r>
              <a:rPr lang="en-US" sz="2800" dirty="0" smtClean="0"/>
              <a:t>point</a:t>
            </a:r>
          </a:p>
          <a:p>
            <a:r>
              <a:rPr lang="en-US" sz="2800" dirty="0"/>
              <a:t>When a try block terminates, local variables defined in the block go out of </a:t>
            </a:r>
            <a:r>
              <a:rPr lang="en-US" sz="2800" dirty="0" smtClean="0"/>
              <a:t>scope</a:t>
            </a:r>
          </a:p>
          <a:p>
            <a:r>
              <a:rPr lang="en-US" sz="2800" dirty="0"/>
              <a:t>Common examples of exceptions are </a:t>
            </a:r>
            <a:endParaRPr lang="en-US" sz="2800" dirty="0" smtClean="0"/>
          </a:p>
          <a:p>
            <a:pPr lvl="1"/>
            <a:r>
              <a:rPr lang="en-US" sz="2600" dirty="0" smtClean="0"/>
              <a:t>out-of-range </a:t>
            </a:r>
            <a:r>
              <a:rPr lang="en-US" sz="2600" dirty="0"/>
              <a:t>array subscripts, </a:t>
            </a:r>
            <a:endParaRPr lang="en-US" sz="2600" dirty="0" smtClean="0"/>
          </a:p>
          <a:p>
            <a:pPr lvl="1"/>
            <a:r>
              <a:rPr lang="en-US" sz="2600" dirty="0" smtClean="0"/>
              <a:t>arithmetic </a:t>
            </a:r>
            <a:r>
              <a:rPr lang="en-US" sz="2600" dirty="0"/>
              <a:t>overflow, </a:t>
            </a:r>
            <a:endParaRPr lang="en-US" sz="2600" dirty="0" smtClean="0"/>
          </a:p>
          <a:p>
            <a:pPr lvl="1"/>
            <a:r>
              <a:rPr lang="en-US" sz="2600" dirty="0" smtClean="0"/>
              <a:t>division </a:t>
            </a:r>
            <a:r>
              <a:rPr lang="en-US" sz="2600" dirty="0"/>
              <a:t>by zero, </a:t>
            </a:r>
            <a:endParaRPr lang="en-US" sz="2600" dirty="0" smtClean="0"/>
          </a:p>
          <a:p>
            <a:pPr lvl="1"/>
            <a:r>
              <a:rPr lang="en-US" sz="2600" dirty="0" smtClean="0"/>
              <a:t>invalid </a:t>
            </a:r>
            <a:r>
              <a:rPr lang="en-US" sz="2600" dirty="0"/>
              <a:t>function parameters and </a:t>
            </a:r>
            <a:endParaRPr lang="en-US" sz="2600" dirty="0" smtClean="0"/>
          </a:p>
          <a:p>
            <a:pPr lvl="1"/>
            <a:r>
              <a:rPr lang="en-US" sz="2600" dirty="0" smtClean="0"/>
              <a:t>unsuccessful </a:t>
            </a:r>
            <a:r>
              <a:rPr lang="en-US" sz="2600" dirty="0"/>
              <a:t>memory allocations</a:t>
            </a:r>
            <a:endParaRPr lang="en-US" sz="2600" dirty="0" smtClean="0"/>
          </a:p>
          <a:p>
            <a:endParaRPr lang="en-US" sz="3000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562601" y="3886200"/>
            <a:ext cx="2819400" cy="5617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74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Destructors are called for every </a:t>
            </a:r>
            <a:r>
              <a:rPr lang="en-US" dirty="0" smtClean="0"/>
              <a:t>object </a:t>
            </a:r>
            <a:r>
              <a:rPr lang="en-US" dirty="0"/>
              <a:t>constructed in a try block before an exception is </a:t>
            </a:r>
            <a:r>
              <a:rPr lang="en-US" dirty="0" smtClean="0"/>
              <a:t>thrown</a:t>
            </a:r>
          </a:p>
          <a:p>
            <a:r>
              <a:rPr lang="en-US" dirty="0"/>
              <a:t>If an array of objects has been partially constructed when an exception occurs, only the destructors for the constructed array element objects will be called.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669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54563"/>
          </a:xfrm>
        </p:spPr>
        <p:txBody>
          <a:bodyPr/>
          <a:lstStyle/>
          <a:p>
            <a:r>
              <a:rPr lang="en-US" dirty="0"/>
              <a:t>A queue is a data-storage device. It’s like a stack, except that, instead of being </a:t>
            </a:r>
            <a:r>
              <a:rPr lang="en-US" dirty="0" smtClean="0"/>
              <a:t>last-</a:t>
            </a:r>
            <a:r>
              <a:rPr lang="en-US" dirty="0" err="1" smtClean="0"/>
              <a:t>infirst</a:t>
            </a:r>
            <a:r>
              <a:rPr lang="en-US" dirty="0" smtClean="0"/>
              <a:t>-out</a:t>
            </a:r>
            <a:r>
              <a:rPr lang="en-US" dirty="0"/>
              <a:t>, it’s first-in-first-out, like the line at a bank teller’s window</a:t>
            </a:r>
            <a:r>
              <a:rPr lang="en-US" dirty="0" smtClean="0"/>
              <a:t>.</a:t>
            </a:r>
          </a:p>
          <a:p>
            <a:r>
              <a:rPr lang="en-US" dirty="0"/>
              <a:t>Write a class template for a queue </a:t>
            </a:r>
            <a:r>
              <a:rPr lang="en-US" dirty="0" smtClean="0"/>
              <a:t>class. Also check if the queue is full or empty and throw an exception if it is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276877" y="4495800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037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16092</TotalTime>
  <Words>1089</Words>
  <Application>Microsoft Office PowerPoint</Application>
  <PresentationFormat>On-screen Show (4:3)</PresentationFormat>
  <Paragraphs>180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myPresentation1</vt:lpstr>
      <vt:lpstr>CSC241: Object Oriented Programming</vt:lpstr>
      <vt:lpstr>Previous Lecture</vt:lpstr>
      <vt:lpstr>Today’s Lecture</vt:lpstr>
      <vt:lpstr>Exceptions with the Distance Class</vt:lpstr>
      <vt:lpstr>Re-throwing an Exception</vt:lpstr>
      <vt:lpstr>Exceptions with Arguments</vt:lpstr>
      <vt:lpstr>Exceptions with Arguments-Distance class</vt:lpstr>
      <vt:lpstr>Specifying Data in an Exception Class</vt:lpstr>
      <vt:lpstr>Initializing an Exception Object</vt:lpstr>
      <vt:lpstr>Extracting Data from the Exception Object</vt:lpstr>
      <vt:lpstr>Constructors, Destructors and Exception Handling</vt:lpstr>
      <vt:lpstr>Cont.</vt:lpstr>
      <vt:lpstr>The bad_alloc Class</vt:lpstr>
      <vt:lpstr>set_new_handler function</vt:lpstr>
      <vt:lpstr>Cont.</vt:lpstr>
      <vt:lpstr>Task performed by handler-function</vt:lpstr>
      <vt:lpstr>Example</vt:lpstr>
      <vt:lpstr>Standard Library Exception Hierarchy</vt:lpstr>
      <vt:lpstr>Summary</vt:lpstr>
      <vt:lpstr>Cont.</vt:lpstr>
      <vt:lpstr>Cont.</vt:lpstr>
      <vt:lpstr>Exercise program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993</cp:revision>
  <dcterms:created xsi:type="dcterms:W3CDTF">2006-08-16T00:00:00Z</dcterms:created>
  <dcterms:modified xsi:type="dcterms:W3CDTF">2012-11-16T10:49:10Z</dcterms:modified>
</cp:coreProperties>
</file>