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445" r:id="rId2"/>
    <p:sldId id="1096" r:id="rId3"/>
    <p:sldId id="1109" r:id="rId4"/>
    <p:sldId id="1097" r:id="rId5"/>
    <p:sldId id="1098" r:id="rId6"/>
    <p:sldId id="1099" r:id="rId7"/>
    <p:sldId id="1100" r:id="rId8"/>
    <p:sldId id="1105" r:id="rId9"/>
    <p:sldId id="1111" r:id="rId10"/>
    <p:sldId id="1104" r:id="rId11"/>
    <p:sldId id="1106" r:id="rId12"/>
    <p:sldId id="1107" r:id="rId13"/>
    <p:sldId id="1112" r:id="rId14"/>
    <p:sldId id="1118" r:id="rId15"/>
    <p:sldId id="1108" r:id="rId16"/>
    <p:sldId id="1113" r:id="rId17"/>
    <p:sldId id="1114" r:id="rId18"/>
    <p:sldId id="1119" r:id="rId19"/>
    <p:sldId id="1120" r:id="rId20"/>
    <p:sldId id="1121" r:id="rId21"/>
    <p:sldId id="112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5263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program/abs_templat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program/sorting_template.cp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program/find_value_template.cp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25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programs</a:t>
            </a:r>
          </a:p>
          <a:p>
            <a:pPr lvl="1"/>
            <a:r>
              <a:rPr lang="en-US" dirty="0" smtClean="0"/>
              <a:t>Publication company</a:t>
            </a:r>
          </a:p>
          <a:p>
            <a:pPr lvl="2"/>
            <a:r>
              <a:rPr lang="en-US" sz="2600" dirty="0" smtClean="0"/>
              <a:t>Two derived classes</a:t>
            </a:r>
          </a:p>
          <a:p>
            <a:pPr lvl="3"/>
            <a:r>
              <a:rPr lang="en-US" sz="2600" dirty="0" smtClean="0"/>
              <a:t>Book and Tape</a:t>
            </a:r>
          </a:p>
          <a:p>
            <a:pPr lvl="2"/>
            <a:r>
              <a:rPr lang="en-US" sz="2600" dirty="0" smtClean="0"/>
              <a:t>Polymorphic behavior: Virtual function</a:t>
            </a:r>
          </a:p>
          <a:p>
            <a:pPr lvl="1"/>
            <a:r>
              <a:rPr lang="en-US" dirty="0" smtClean="0"/>
              <a:t>Distance class</a:t>
            </a:r>
          </a:p>
          <a:p>
            <a:pPr lvl="2"/>
            <a:r>
              <a:rPr lang="en-US" sz="2600" dirty="0" smtClean="0"/>
              <a:t>Overloaded * operator </a:t>
            </a:r>
          </a:p>
          <a:p>
            <a:pPr lvl="2"/>
            <a:r>
              <a:rPr lang="en-US" sz="2600" dirty="0" smtClean="0"/>
              <a:t>Friend version of member function required one more argument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 to Generic Programming</a:t>
            </a:r>
          </a:p>
          <a:p>
            <a:pPr lvl="1"/>
            <a:r>
              <a:rPr lang="en-US" sz="3200" dirty="0" smtClean="0"/>
              <a:t>Template</a:t>
            </a:r>
          </a:p>
          <a:p>
            <a:pPr lvl="2"/>
            <a:r>
              <a:rPr lang="en-US" sz="2800" dirty="0" smtClean="0"/>
              <a:t>Function template</a:t>
            </a:r>
          </a:p>
          <a:p>
            <a:pPr lvl="2"/>
            <a:r>
              <a:rPr lang="en-US" sz="2800" dirty="0" smtClean="0"/>
              <a:t>Class template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283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are situations where same algorithms works for different data type</a:t>
            </a:r>
          </a:p>
          <a:p>
            <a:pPr lvl="1"/>
            <a:r>
              <a:rPr lang="en-US" dirty="0" smtClean="0"/>
              <a:t>Suppose a function that returns the maximum of two numbers</a:t>
            </a:r>
          </a:p>
          <a:p>
            <a:pPr lvl="2"/>
            <a:r>
              <a:rPr lang="en-US" sz="2600" dirty="0" smtClean="0"/>
              <a:t>Same algorithm (to find the max number) works with integers and real numbers</a:t>
            </a:r>
          </a:p>
          <a:p>
            <a:pPr lvl="1"/>
            <a:r>
              <a:rPr lang="en-US" dirty="0" smtClean="0"/>
              <a:t>Until now we have to write two separate function</a:t>
            </a:r>
          </a:p>
          <a:p>
            <a:pPr lvl="2"/>
            <a:r>
              <a:rPr lang="en-US" sz="2600" dirty="0" err="1"/>
              <a:t>i</a:t>
            </a:r>
            <a:r>
              <a:rPr lang="en-US" sz="2600" dirty="0" err="1" smtClean="0"/>
              <a:t>nt</a:t>
            </a:r>
            <a:r>
              <a:rPr lang="en-US" sz="2600" dirty="0" smtClean="0"/>
              <a:t> max (</a:t>
            </a:r>
            <a:r>
              <a:rPr lang="en-US" sz="2600" dirty="0" err="1" smtClean="0"/>
              <a:t>int</a:t>
            </a:r>
            <a:r>
              <a:rPr lang="en-US" sz="2600" dirty="0" smtClean="0"/>
              <a:t>, </a:t>
            </a:r>
            <a:r>
              <a:rPr lang="en-US" sz="2600" dirty="0" err="1" smtClean="0"/>
              <a:t>int</a:t>
            </a:r>
            <a:r>
              <a:rPr lang="en-US" sz="2600" dirty="0" smtClean="0"/>
              <a:t>);  </a:t>
            </a:r>
          </a:p>
          <a:p>
            <a:pPr lvl="2"/>
            <a:r>
              <a:rPr lang="en-US" sz="2600" dirty="0" smtClean="0"/>
              <a:t>float max (float, float);</a:t>
            </a:r>
          </a:p>
          <a:p>
            <a:pPr lvl="1"/>
            <a:r>
              <a:rPr lang="en-US" dirty="0" smtClean="0"/>
              <a:t>Through generic programming we can have just one function to find max of </a:t>
            </a:r>
            <a:r>
              <a:rPr lang="en-US" dirty="0" err="1" smtClean="0"/>
              <a:t>int</a:t>
            </a:r>
            <a:r>
              <a:rPr lang="en-US" dirty="0" smtClean="0"/>
              <a:t> or float or any other type of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216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G</a:t>
            </a:r>
            <a:r>
              <a:rPr lang="en-US" b="1" dirty="0" smtClean="0"/>
              <a:t>eneric </a:t>
            </a:r>
            <a:r>
              <a:rPr lang="en-US" b="1" dirty="0"/>
              <a:t>programming</a:t>
            </a:r>
            <a:r>
              <a:rPr lang="en-US" dirty="0"/>
              <a:t> is a style </a:t>
            </a:r>
            <a:r>
              <a:rPr lang="en-US" dirty="0" smtClean="0"/>
              <a:t>of computer programming</a:t>
            </a:r>
            <a:r>
              <a:rPr lang="en-US" dirty="0"/>
              <a:t> in which algorithms are written in terms of </a:t>
            </a:r>
            <a:r>
              <a:rPr lang="en-US" i="1" u="sng" dirty="0" smtClean="0"/>
              <a:t>to-be-specified-later</a:t>
            </a:r>
            <a:r>
              <a:rPr lang="en-US" i="1" dirty="0" smtClean="0"/>
              <a:t> </a:t>
            </a:r>
            <a:r>
              <a:rPr lang="en-US" dirty="0" smtClean="0"/>
              <a:t>types </a:t>
            </a:r>
            <a:r>
              <a:rPr lang="en-US" dirty="0"/>
              <a:t>that are then </a:t>
            </a:r>
            <a:r>
              <a:rPr lang="en-US" i="1" dirty="0"/>
              <a:t>instantiated</a:t>
            </a:r>
            <a:r>
              <a:rPr lang="en-US" dirty="0"/>
              <a:t> when needed for specific types </a:t>
            </a:r>
            <a:r>
              <a:rPr lang="en-US" dirty="0" smtClean="0"/>
              <a:t>provided as parameter</a:t>
            </a:r>
          </a:p>
          <a:p>
            <a:r>
              <a:rPr lang="en-US" dirty="0" smtClean="0"/>
              <a:t>So if max() function is called with </a:t>
            </a:r>
            <a:r>
              <a:rPr lang="en-US" dirty="0" err="1" smtClean="0"/>
              <a:t>int</a:t>
            </a:r>
            <a:r>
              <a:rPr lang="en-US" dirty="0" smtClean="0"/>
              <a:t> parameter, max function with </a:t>
            </a:r>
            <a:r>
              <a:rPr lang="en-US" dirty="0" err="1" smtClean="0"/>
              <a:t>int</a:t>
            </a:r>
            <a:r>
              <a:rPr lang="en-US" dirty="0" smtClean="0"/>
              <a:t> parameter is created</a:t>
            </a:r>
          </a:p>
          <a:p>
            <a:r>
              <a:rPr lang="en-US" dirty="0" smtClean="0"/>
              <a:t>In </a:t>
            </a:r>
            <a:r>
              <a:rPr lang="en-US" dirty="0"/>
              <a:t>C++ generic programming is implemented with “templates</a:t>
            </a:r>
          </a:p>
        </p:txBody>
      </p:sp>
    </p:spTree>
    <p:extLst>
      <p:ext uri="{BB962C8B-B14F-4D97-AF65-F5344CB8AC3E}">
        <p14:creationId xmlns:p14="http://schemas.microsoft.com/office/powerpoint/2010/main" xmlns="" val="312768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 of generic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685799"/>
          </a:xfrm>
        </p:spPr>
        <p:txBody>
          <a:bodyPr/>
          <a:lstStyle/>
          <a:p>
            <a:r>
              <a:rPr lang="en-US" dirty="0" smtClean="0"/>
              <a:t>Reusability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86200" y="1371600"/>
            <a:ext cx="3886200" cy="213360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Value Max (Value1, Value2) { 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if( Value1 &gt; Value2 )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   return Value1;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else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   return Value2;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}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3733800"/>
            <a:ext cx="2209800" cy="60960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y= Max(15, 67);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4419600"/>
            <a:ext cx="3810000" cy="21336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int</a:t>
            </a:r>
            <a:r>
              <a:rPr lang="en-US" sz="2400" b="1" dirty="0" smtClean="0">
                <a:solidFill>
                  <a:schemeClr val="tx1"/>
                </a:solidFill>
              </a:rPr>
              <a:t> Max (</a:t>
            </a:r>
            <a:r>
              <a:rPr lang="en-US" sz="2400" b="1" dirty="0" err="1" smtClean="0">
                <a:solidFill>
                  <a:schemeClr val="tx1"/>
                </a:solidFill>
              </a:rPr>
              <a:t>int</a:t>
            </a:r>
            <a:r>
              <a:rPr lang="en-US" sz="2400" b="1" dirty="0" smtClean="0">
                <a:solidFill>
                  <a:schemeClr val="tx1"/>
                </a:solidFill>
              </a:rPr>
              <a:t> arg1, </a:t>
            </a:r>
            <a:r>
              <a:rPr lang="en-US" sz="2400" b="1" dirty="0" err="1" smtClean="0">
                <a:solidFill>
                  <a:schemeClr val="tx1"/>
                </a:solidFill>
              </a:rPr>
              <a:t>int</a:t>
            </a:r>
            <a:r>
              <a:rPr lang="en-US" sz="2400" b="1" dirty="0" smtClean="0">
                <a:solidFill>
                  <a:schemeClr val="tx1"/>
                </a:solidFill>
              </a:rPr>
              <a:t> arg2) { 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if( 15 &gt; 67 )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   return arg1;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else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   return arg2;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}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24400" y="3721290"/>
            <a:ext cx="2971800" cy="609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y= Max(15.45, 67.45);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4419600"/>
            <a:ext cx="4267200" cy="2133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int</a:t>
            </a:r>
            <a:r>
              <a:rPr lang="en-US" sz="2400" b="1" dirty="0" smtClean="0">
                <a:solidFill>
                  <a:schemeClr val="tx1"/>
                </a:solidFill>
              </a:rPr>
              <a:t> Max (float arg1, float arg2) { 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if( 15 &gt; 67 )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   return arg1;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else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            return arg2;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}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Templates make it possible to use one function or class to handle many different data types</a:t>
            </a:r>
          </a:p>
          <a:p>
            <a:r>
              <a:rPr lang="en-US" dirty="0"/>
              <a:t>The template concept can be used in two different ways: </a:t>
            </a:r>
          </a:p>
          <a:p>
            <a:pPr lvl="1"/>
            <a:r>
              <a:rPr lang="en-US" dirty="0" smtClean="0"/>
              <a:t>with functions and </a:t>
            </a:r>
            <a:endParaRPr lang="en-US" dirty="0"/>
          </a:p>
          <a:p>
            <a:pPr lvl="1"/>
            <a:r>
              <a:rPr lang="en-US" dirty="0" smtClean="0"/>
              <a:t>with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89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function 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Suppose </a:t>
            </a:r>
            <a:r>
              <a:rPr lang="en-US" dirty="0" smtClean="0"/>
              <a:t>we </a:t>
            </a:r>
            <a:r>
              <a:rPr lang="en-US" dirty="0"/>
              <a:t>want to write a function that returns the absolute value of two </a:t>
            </a:r>
            <a:r>
              <a:rPr lang="en-US" dirty="0" smtClean="0"/>
              <a:t>numbers</a:t>
            </a:r>
          </a:p>
          <a:p>
            <a:r>
              <a:rPr lang="en-US" dirty="0"/>
              <a:t>absolute value of a number is its value </a:t>
            </a:r>
            <a:r>
              <a:rPr lang="en-US" dirty="0" smtClean="0"/>
              <a:t>without regard </a:t>
            </a:r>
            <a:r>
              <a:rPr lang="en-US" dirty="0"/>
              <a:t>to its sign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absolute value of 3 is </a:t>
            </a:r>
            <a:r>
              <a:rPr lang="en-US" dirty="0" smtClean="0"/>
              <a:t>3</a:t>
            </a:r>
          </a:p>
          <a:p>
            <a:pPr lvl="1"/>
            <a:r>
              <a:rPr lang="en-US" dirty="0" smtClean="0"/>
              <a:t>absolute </a:t>
            </a:r>
            <a:r>
              <a:rPr lang="en-US" dirty="0"/>
              <a:t>value of –3 is also </a:t>
            </a:r>
            <a:r>
              <a:rPr lang="en-US" dirty="0" smtClean="0"/>
              <a:t>3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bsolute value of 4.5 is 4.5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bsolute value of -4.5 is 4.5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26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smtClean="0"/>
              <a:t>Why Template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533400" y="3276600"/>
            <a:ext cx="8229600" cy="25146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2800" dirty="0" smtClean="0"/>
              <a:t>Observations:</a:t>
            </a:r>
            <a:endParaRPr lang="en-US" sz="2800" dirty="0"/>
          </a:p>
          <a:p>
            <a:pPr>
              <a:defRPr/>
            </a:pPr>
            <a:r>
              <a:rPr lang="en-US" sz="2400" dirty="0" smtClean="0"/>
              <a:t>Same algorithm: body </a:t>
            </a:r>
            <a:r>
              <a:rPr lang="en-US" sz="2400" dirty="0"/>
              <a:t>of </a:t>
            </a:r>
            <a:r>
              <a:rPr lang="en-US" sz="2400" dirty="0" smtClean="0"/>
              <a:t>function is same in </a:t>
            </a:r>
            <a:r>
              <a:rPr lang="en-US" sz="2400" dirty="0"/>
              <a:t>each case</a:t>
            </a:r>
          </a:p>
          <a:p>
            <a:pPr>
              <a:defRPr/>
            </a:pPr>
            <a:r>
              <a:rPr lang="en-US" sz="2400" dirty="0" smtClean="0"/>
              <a:t>But </a:t>
            </a:r>
            <a:r>
              <a:rPr lang="en-US" sz="2400" dirty="0"/>
              <a:t>they are completely different functions because </a:t>
            </a:r>
            <a:r>
              <a:rPr lang="en-US" sz="2400" dirty="0" smtClean="0"/>
              <a:t>they handle different types of </a:t>
            </a:r>
            <a:r>
              <a:rPr lang="en-US" sz="2400" dirty="0"/>
              <a:t>arguments and return </a:t>
            </a:r>
            <a:r>
              <a:rPr lang="en-US" sz="2400" dirty="0" smtClean="0"/>
              <a:t>values</a:t>
            </a:r>
            <a:endParaRPr lang="en-US" sz="2400" dirty="0"/>
          </a:p>
          <a:p>
            <a:pPr>
              <a:defRPr/>
            </a:pPr>
            <a:r>
              <a:rPr lang="en-US" sz="2400" dirty="0" smtClean="0"/>
              <a:t>Time-consuming </a:t>
            </a:r>
            <a:r>
              <a:rPr lang="en-US" sz="2400" dirty="0"/>
              <a:t>and wastes </a:t>
            </a:r>
            <a:r>
              <a:rPr lang="en-US" sz="2400" dirty="0" smtClean="0"/>
              <a:t>space</a:t>
            </a:r>
          </a:p>
          <a:p>
            <a:pPr marL="0" indent="0">
              <a:buNone/>
              <a:defRPr/>
            </a:pPr>
            <a:r>
              <a:rPr lang="en-US" sz="2800" dirty="0"/>
              <a:t>Using template you need to write such a function just once, and it works for many different data types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960151"/>
            <a:ext cx="3962400" cy="120032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abs(</a:t>
            </a:r>
            <a:r>
              <a:rPr lang="en-US" sz="2400" b="1" dirty="0" err="1"/>
              <a:t>int</a:t>
            </a:r>
            <a:r>
              <a:rPr lang="en-US" sz="2400" b="1" dirty="0"/>
              <a:t> n)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 return </a:t>
            </a:r>
            <a:r>
              <a:rPr lang="en-US" sz="2400" b="1" dirty="0"/>
              <a:t>(n&lt;0) ? </a:t>
            </a:r>
            <a:r>
              <a:rPr lang="en-US" sz="2400" b="1" dirty="0" smtClean="0"/>
              <a:t>(-1*n) </a:t>
            </a:r>
            <a:r>
              <a:rPr lang="en-US" sz="2400" b="1" dirty="0"/>
              <a:t>: n;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8200" y="960150"/>
            <a:ext cx="3962400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b="1" dirty="0" smtClean="0"/>
              <a:t>long </a:t>
            </a:r>
            <a:r>
              <a:rPr lang="en-US" sz="2400" b="1" dirty="0"/>
              <a:t>abs(long n)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 return </a:t>
            </a:r>
            <a:r>
              <a:rPr lang="en-US" sz="2400" b="1" dirty="0"/>
              <a:t>(n&lt;0) ? (-1*n)</a:t>
            </a:r>
            <a:r>
              <a:rPr lang="en-US" sz="2400" b="1" dirty="0" smtClean="0"/>
              <a:t>  </a:t>
            </a:r>
            <a:r>
              <a:rPr lang="en-US" sz="2400" b="1" dirty="0"/>
              <a:t>n;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8200" y="2266664"/>
            <a:ext cx="3962400" cy="12003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b="1" dirty="0"/>
              <a:t>float abs(float n)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return </a:t>
            </a:r>
            <a:r>
              <a:rPr lang="en-US" sz="2400" b="1" dirty="0"/>
              <a:t>(n&lt;0) ? (-1*n)</a:t>
            </a:r>
            <a:r>
              <a:rPr lang="en-US" sz="2400" b="1" dirty="0" smtClean="0"/>
              <a:t> </a:t>
            </a:r>
            <a:r>
              <a:rPr lang="en-US" sz="2400" b="1" dirty="0"/>
              <a:t>: n;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63198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1209"/>
            <a:ext cx="9144000" cy="660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830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Template version of abs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r>
              <a:rPr lang="en-US" dirty="0" smtClean="0"/>
              <a:t>Key feature: represent </a:t>
            </a:r>
            <a:r>
              <a:rPr lang="en-US" dirty="0"/>
              <a:t>the data type used by the </a:t>
            </a:r>
            <a:r>
              <a:rPr lang="en-US" dirty="0" smtClean="0"/>
              <a:t>function i.e. T. It is also called template argument</a:t>
            </a:r>
          </a:p>
          <a:p>
            <a:r>
              <a:rPr lang="en-US" dirty="0"/>
              <a:t>keyword </a:t>
            </a:r>
            <a:r>
              <a:rPr lang="en-US" dirty="0" smtClean="0"/>
              <a:t>class might just be </a:t>
            </a:r>
            <a:r>
              <a:rPr lang="en-US" dirty="0"/>
              <a:t>called </a:t>
            </a:r>
            <a:r>
              <a:rPr lang="en-US" dirty="0" smtClean="0"/>
              <a:t>type, as user define class also represent new type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1371600"/>
            <a:ext cx="4343400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/>
              <a:t>template &lt;class T</a:t>
            </a:r>
            <a:r>
              <a:rPr lang="en-US" sz="2800" b="1" dirty="0" smtClean="0"/>
              <a:t>&gt;</a:t>
            </a:r>
          </a:p>
          <a:p>
            <a:r>
              <a:rPr lang="en-US" sz="2800" b="1" dirty="0" smtClean="0"/>
              <a:t>T abs(T </a:t>
            </a:r>
            <a:r>
              <a:rPr lang="en-US" sz="2800" b="1" dirty="0"/>
              <a:t>n</a:t>
            </a:r>
            <a:r>
              <a:rPr lang="en-US" sz="2800" b="1" dirty="0" smtClean="0"/>
              <a:t>) {</a:t>
            </a:r>
            <a:endParaRPr lang="en-US" sz="2800" b="1" dirty="0"/>
          </a:p>
          <a:p>
            <a:r>
              <a:rPr lang="en-US" sz="2800" b="1" dirty="0" smtClean="0"/>
              <a:t>     return </a:t>
            </a:r>
            <a:r>
              <a:rPr lang="en-US" sz="2800" b="1" dirty="0"/>
              <a:t>(n&lt;0) ? </a:t>
            </a:r>
            <a:r>
              <a:rPr lang="en-US" sz="2800" b="1" dirty="0" smtClean="0"/>
              <a:t>-1*n </a:t>
            </a:r>
            <a:r>
              <a:rPr lang="en-US" sz="2800" b="1" dirty="0"/>
              <a:t>: n; </a:t>
            </a:r>
          </a:p>
          <a:p>
            <a:r>
              <a:rPr lang="en-US" sz="2800" b="1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6248400" y="1752600"/>
            <a:ext cx="1828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tx1"/>
                </a:solidFill>
              </a:rPr>
              <a:t>function </a:t>
            </a:r>
            <a:r>
              <a:rPr lang="en-US" sz="2800" b="1" i="1" dirty="0" smtClean="0">
                <a:solidFill>
                  <a:schemeClr val="tx1"/>
                </a:solidFill>
              </a:rPr>
              <a:t>template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97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the Compiler </a:t>
            </a:r>
            <a:r>
              <a:rPr lang="en-US" dirty="0" smtClean="0"/>
              <a:t>Does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 fontScale="85000" lnSpcReduction="10000"/>
          </a:bodyPr>
          <a:lstStyle/>
          <a:p>
            <a:r>
              <a:rPr lang="en-US" sz="3800" dirty="0" smtClean="0"/>
              <a:t>At compile time: </a:t>
            </a:r>
          </a:p>
          <a:p>
            <a:pPr lvl="1"/>
            <a:r>
              <a:rPr lang="en-US" sz="3000" dirty="0" smtClean="0"/>
              <a:t>Compiler do nothing for template function</a:t>
            </a:r>
          </a:p>
          <a:p>
            <a:pPr lvl="1"/>
            <a:r>
              <a:rPr lang="en-US" sz="3000" dirty="0" smtClean="0"/>
              <a:t>It cannot generate code as it don’t know type</a:t>
            </a:r>
          </a:p>
          <a:p>
            <a:pPr lvl="1"/>
            <a:r>
              <a:rPr lang="en-US" sz="3000" dirty="0" smtClean="0"/>
              <a:t>It remember template function for future reference</a:t>
            </a:r>
          </a:p>
          <a:p>
            <a:r>
              <a:rPr lang="en-US" sz="3800" dirty="0" smtClean="0"/>
              <a:t>Code generation of template function take place when that function is invoked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800" dirty="0" smtClean="0"/>
              <a:t>Now compiler know that type is </a:t>
            </a:r>
            <a:r>
              <a:rPr lang="en-US" sz="3800" dirty="0" err="1" smtClean="0"/>
              <a:t>int</a:t>
            </a:r>
            <a:endParaRPr lang="en-US" sz="3800" dirty="0" smtClean="0"/>
          </a:p>
          <a:p>
            <a:r>
              <a:rPr lang="en-US" sz="3800" dirty="0"/>
              <a:t>So it generates a specific version of the abs() function for </a:t>
            </a:r>
            <a:r>
              <a:rPr lang="en-US" sz="3800" dirty="0" smtClean="0"/>
              <a:t>type </a:t>
            </a:r>
            <a:r>
              <a:rPr lang="en-US" sz="3800" dirty="0" err="1" smtClean="0"/>
              <a:t>int</a:t>
            </a:r>
            <a:endParaRPr lang="en-US" sz="3800" dirty="0"/>
          </a:p>
        </p:txBody>
      </p:sp>
      <p:sp>
        <p:nvSpPr>
          <p:cNvPr id="4" name="Rectangle 3"/>
          <p:cNvSpPr/>
          <p:nvPr/>
        </p:nvSpPr>
        <p:spPr>
          <a:xfrm>
            <a:off x="2895600" y="4134136"/>
            <a:ext cx="3505200" cy="9906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i</a:t>
            </a:r>
            <a:r>
              <a:rPr lang="en-US" sz="2800" b="1" dirty="0" err="1" smtClean="0">
                <a:solidFill>
                  <a:schemeClr val="tx1"/>
                </a:solidFill>
              </a:rPr>
              <a:t>nt</a:t>
            </a:r>
            <a:r>
              <a:rPr lang="en-US" sz="2800" b="1" dirty="0" smtClean="0">
                <a:solidFill>
                  <a:schemeClr val="tx1"/>
                </a:solidFill>
              </a:rPr>
              <a:t> x=-3, y;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y</a:t>
            </a:r>
            <a:r>
              <a:rPr lang="en-US" sz="2800" b="1" dirty="0" smtClean="0">
                <a:solidFill>
                  <a:schemeClr val="tx1"/>
                </a:solidFill>
              </a:rPr>
              <a:t> = abs (x);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67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777920"/>
            <a:ext cx="4800600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template &lt;class T</a:t>
            </a:r>
            <a:r>
              <a:rPr lang="en-US" sz="2400" b="1" dirty="0" smtClean="0"/>
              <a:t>&gt;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b="1" dirty="0"/>
              <a:t>T abs(T n</a:t>
            </a:r>
            <a:r>
              <a:rPr lang="en-US" sz="2400" b="1" dirty="0" smtClean="0"/>
              <a:t>)  {</a:t>
            </a:r>
            <a:endParaRPr lang="en-US" sz="2400" b="1" dirty="0"/>
          </a:p>
          <a:p>
            <a:pPr marL="166688">
              <a:defRPr/>
            </a:pPr>
            <a:r>
              <a:rPr lang="pt-BR" sz="2400" b="1" dirty="0"/>
              <a:t>return (n &lt; 0) ? </a:t>
            </a:r>
            <a:r>
              <a:rPr lang="en-US" sz="2400" b="1" dirty="0"/>
              <a:t>(-1*n)</a:t>
            </a:r>
            <a:r>
              <a:rPr lang="pt-BR" sz="2400" b="1" dirty="0" smtClean="0"/>
              <a:t> </a:t>
            </a:r>
            <a:r>
              <a:rPr lang="pt-BR" sz="2400" b="1" dirty="0"/>
              <a:t>: n;</a:t>
            </a:r>
          </a:p>
          <a:p>
            <a:pPr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 smtClean="0"/>
              <a:t>main()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int1 = </a:t>
            </a:r>
            <a:r>
              <a:rPr lang="en-US" sz="2400" b="1" dirty="0" smtClean="0"/>
              <a:t>5, int2 </a:t>
            </a:r>
            <a:r>
              <a:rPr lang="en-US" sz="2400" b="1" dirty="0"/>
              <a:t>= -6;</a:t>
            </a:r>
          </a:p>
          <a:p>
            <a:pPr marL="166688">
              <a:defRPr/>
            </a:pPr>
            <a:r>
              <a:rPr lang="en-US" sz="2400" b="1" dirty="0" smtClean="0"/>
              <a:t>long lon1= 70000, lon2 </a:t>
            </a:r>
            <a:r>
              <a:rPr lang="en-US" sz="2400" b="1" dirty="0"/>
              <a:t>= -</a:t>
            </a:r>
            <a:r>
              <a:rPr lang="en-US" sz="2400" b="1" dirty="0" smtClean="0"/>
              <a:t>80000, 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double dub1 = </a:t>
            </a:r>
            <a:r>
              <a:rPr lang="en-US" sz="2400" b="1" dirty="0" smtClean="0"/>
              <a:t>9.95, dub2 </a:t>
            </a:r>
            <a:r>
              <a:rPr lang="en-US" sz="2400" b="1" dirty="0"/>
              <a:t>= -10.15</a:t>
            </a:r>
            <a:r>
              <a:rPr lang="en-US" sz="2400" b="1" dirty="0" smtClean="0"/>
              <a:t>;</a:t>
            </a:r>
          </a:p>
          <a:p>
            <a:pPr marL="166688">
              <a:defRPr/>
            </a:pPr>
            <a:endParaRPr lang="en-US" sz="2400" b="1" dirty="0"/>
          </a:p>
          <a:p>
            <a:pPr marL="166688">
              <a:defRPr/>
            </a:pPr>
            <a:endParaRPr lang="en-US" sz="2400" b="1" dirty="0" smtClean="0"/>
          </a:p>
          <a:p>
            <a:pPr marL="166688">
              <a:defRPr/>
            </a:pPr>
            <a:endParaRPr lang="en-US" sz="2400" b="1" dirty="0"/>
          </a:p>
          <a:p>
            <a:pPr marL="166688">
              <a:defRPr/>
            </a:pPr>
            <a:endParaRPr lang="en-US" sz="2400" b="1" dirty="0" smtClean="0"/>
          </a:p>
          <a:p>
            <a:pPr marL="166688">
              <a:defRPr/>
            </a:pPr>
            <a:endParaRPr lang="en-US" sz="2400" b="1" dirty="0"/>
          </a:p>
          <a:p>
            <a:pPr marL="166688">
              <a:defRPr/>
            </a:pPr>
            <a:endParaRPr lang="en-US" sz="2400" b="1" dirty="0"/>
          </a:p>
          <a:p>
            <a:pPr marL="3175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5410200" y="762000"/>
            <a:ext cx="2514600" cy="2677656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u="sng" dirty="0" smtClean="0"/>
              <a:t>Program Output</a:t>
            </a:r>
          </a:p>
          <a:p>
            <a:pPr>
              <a:defRPr/>
            </a:pPr>
            <a:endParaRPr lang="en-US" sz="2400" b="1" u="sng" dirty="0" smtClean="0"/>
          </a:p>
          <a:p>
            <a:pPr>
              <a:defRPr/>
            </a:pPr>
            <a:endParaRPr lang="en-US" sz="2400" b="1" u="sng" dirty="0" smtClean="0"/>
          </a:p>
          <a:p>
            <a:pPr>
              <a:defRPr/>
            </a:pPr>
            <a:endParaRPr lang="en-US" sz="2400" b="1" u="sng" dirty="0"/>
          </a:p>
          <a:p>
            <a:pPr>
              <a:defRPr/>
            </a:pPr>
            <a:endParaRPr lang="en-US" sz="2400" b="1" u="sng" dirty="0" smtClean="0"/>
          </a:p>
          <a:p>
            <a:pPr>
              <a:defRPr/>
            </a:pPr>
            <a:endParaRPr lang="en-US" sz="2400" b="1" u="sng" dirty="0"/>
          </a:p>
          <a:p>
            <a:pPr>
              <a:defRPr/>
            </a:pPr>
            <a:endParaRPr lang="en-US" sz="2400" b="1" u="sng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76200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Example Program – abs function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3687168"/>
            <a:ext cx="2718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88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</a:t>
            </a:r>
            <a:r>
              <a:rPr lang="en-US" sz="2400" b="1" dirty="0" smtClean="0"/>
              <a:t>abs(int1</a:t>
            </a:r>
            <a:r>
              <a:rPr lang="en-US" sz="2400" b="1" dirty="0"/>
              <a:t>);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4063703"/>
            <a:ext cx="26493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88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abs(int2);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2248" y="4417407"/>
            <a:ext cx="27099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88">
              <a:defRPr/>
            </a:pPr>
            <a:r>
              <a:rPr lang="fr-FR" sz="2400" b="1" dirty="0"/>
              <a:t>cout &lt;&lt; abs(lon1); 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4790447"/>
            <a:ext cx="27099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88">
              <a:defRPr/>
            </a:pPr>
            <a:r>
              <a:rPr lang="fr-FR" sz="2400" b="1" dirty="0"/>
              <a:t>cout &lt;&lt; abs(lon2); 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5171447"/>
            <a:ext cx="2799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88">
              <a:defRPr/>
            </a:pPr>
            <a:r>
              <a:rPr lang="fr-FR" sz="2400" b="1" dirty="0"/>
              <a:t>cout &lt;&lt; abs(dub1); 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5502320"/>
            <a:ext cx="2799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688">
              <a:defRPr/>
            </a:pPr>
            <a:r>
              <a:rPr lang="fr-FR" sz="2400" b="1" dirty="0"/>
              <a:t>cout &lt;&lt; abs(dub2); 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5464690" y="1124887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78338" y="148078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38677" y="1852727"/>
            <a:ext cx="962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70000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38677" y="2218983"/>
            <a:ext cx="962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80000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72752" y="2591391"/>
            <a:ext cx="728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9.95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72752" y="2956889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10.15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10200" y="3360760"/>
            <a:ext cx="3552923" cy="120032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abs(</a:t>
            </a:r>
            <a:r>
              <a:rPr lang="en-US" sz="2400" b="1" dirty="0" err="1"/>
              <a:t>int</a:t>
            </a:r>
            <a:r>
              <a:rPr lang="en-US" sz="2400" b="1" dirty="0"/>
              <a:t> n)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 return </a:t>
            </a:r>
            <a:r>
              <a:rPr lang="en-US" sz="2400" b="1" dirty="0"/>
              <a:t>(n&lt;0) ? (-1*n)</a:t>
            </a:r>
            <a:r>
              <a:rPr lang="en-US" sz="2400" b="1" dirty="0" smtClean="0"/>
              <a:t> </a:t>
            </a:r>
            <a:r>
              <a:rPr lang="en-US" sz="2400" b="1" dirty="0"/>
              <a:t>: n;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11381" y="4514671"/>
            <a:ext cx="3552923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long </a:t>
            </a:r>
            <a:r>
              <a:rPr lang="en-US" sz="2400" b="1" dirty="0"/>
              <a:t>abs(long n)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 return </a:t>
            </a:r>
            <a:r>
              <a:rPr lang="en-US" sz="2400" b="1" dirty="0"/>
              <a:t>(n&lt;0) ? (-1*n)</a:t>
            </a:r>
            <a:r>
              <a:rPr lang="en-US" sz="2400" b="1" dirty="0" smtClean="0"/>
              <a:t>  </a:t>
            </a:r>
            <a:r>
              <a:rPr lang="en-US" sz="2400" b="1" dirty="0"/>
              <a:t>n;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11381" y="5657671"/>
            <a:ext cx="3552923" cy="12003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double abs(double </a:t>
            </a:r>
            <a:r>
              <a:rPr lang="en-US" sz="2400" b="1" dirty="0"/>
              <a:t>n)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return </a:t>
            </a:r>
            <a:r>
              <a:rPr lang="en-US" sz="2400" b="1" dirty="0"/>
              <a:t>(n&lt;0) ? (-1*n)</a:t>
            </a:r>
            <a:r>
              <a:rPr lang="en-US" sz="2400" b="1" dirty="0" smtClean="0"/>
              <a:t> </a:t>
            </a:r>
            <a:r>
              <a:rPr lang="en-US" sz="2400" b="1" dirty="0"/>
              <a:t>: n;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18" name="Rectangle 17">
            <a:hlinkClick r:id="rId3" action="ppaction://hlinkfile"/>
          </p:cNvPr>
          <p:cNvSpPr/>
          <p:nvPr/>
        </p:nvSpPr>
        <p:spPr>
          <a:xfrm>
            <a:off x="2771677" y="5791200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050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 animBg="1"/>
      <p:bldP spid="21" grpId="0" animBg="1"/>
      <p:bldP spid="23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Simplifying source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/>
              <a:t>A</a:t>
            </a:r>
            <a:r>
              <a:rPr lang="en-US" dirty="0" smtClean="0"/>
              <a:t>mount </a:t>
            </a:r>
            <a:r>
              <a:rPr lang="en-US" dirty="0"/>
              <a:t>of RAM used </a:t>
            </a:r>
            <a:r>
              <a:rPr lang="en-US" dirty="0" smtClean="0"/>
              <a:t>is same </a:t>
            </a:r>
          </a:p>
          <a:p>
            <a:pPr lvl="1"/>
            <a:r>
              <a:rPr lang="en-US" dirty="0" smtClean="0"/>
              <a:t>whether template approach is used </a:t>
            </a:r>
            <a:r>
              <a:rPr lang="en-US" dirty="0"/>
              <a:t>or </a:t>
            </a:r>
            <a:endParaRPr lang="en-US" dirty="0" smtClean="0"/>
          </a:p>
          <a:p>
            <a:pPr lvl="1"/>
            <a:r>
              <a:rPr lang="en-US" dirty="0" smtClean="0"/>
              <a:t>actually </a:t>
            </a:r>
            <a:r>
              <a:rPr lang="en-US" dirty="0"/>
              <a:t>write three separate functions</a:t>
            </a:r>
          </a:p>
          <a:p>
            <a:r>
              <a:rPr lang="en-US" dirty="0"/>
              <a:t>T</a:t>
            </a:r>
            <a:r>
              <a:rPr lang="en-US" dirty="0" smtClean="0"/>
              <a:t>emplate </a:t>
            </a:r>
            <a:r>
              <a:rPr lang="en-US" dirty="0"/>
              <a:t>approaches simply saves </a:t>
            </a:r>
            <a:r>
              <a:rPr lang="en-US" dirty="0" smtClean="0"/>
              <a:t>from </a:t>
            </a:r>
            <a:r>
              <a:rPr lang="en-US" dirty="0"/>
              <a:t>having </a:t>
            </a:r>
            <a:r>
              <a:rPr lang="en-US" dirty="0" smtClean="0"/>
              <a:t>three </a:t>
            </a:r>
            <a:r>
              <a:rPr lang="en-US" dirty="0"/>
              <a:t>separate functions into the source </a:t>
            </a:r>
            <a:r>
              <a:rPr lang="en-US" dirty="0" smtClean="0"/>
              <a:t>file</a:t>
            </a:r>
          </a:p>
          <a:p>
            <a:r>
              <a:rPr lang="en-US" dirty="0" smtClean="0"/>
              <a:t>This </a:t>
            </a:r>
            <a:r>
              <a:rPr lang="en-US" dirty="0"/>
              <a:t>makes the </a:t>
            </a:r>
            <a:r>
              <a:rPr lang="en-US" dirty="0" smtClean="0"/>
              <a:t>source file shorter and </a:t>
            </a:r>
            <a:r>
              <a:rPr lang="en-US" dirty="0"/>
              <a:t>easier to </a:t>
            </a:r>
            <a:r>
              <a:rPr lang="en-US" dirty="0" smtClean="0"/>
              <a:t>understand</a:t>
            </a:r>
          </a:p>
          <a:p>
            <a:r>
              <a:rPr lang="en-US" dirty="0" smtClean="0"/>
              <a:t>For any change in function, the change should be make in </a:t>
            </a:r>
            <a:r>
              <a:rPr lang="en-US" dirty="0"/>
              <a:t>only one place in the </a:t>
            </a:r>
            <a:r>
              <a:rPr lang="en-US" dirty="0" smtClean="0"/>
              <a:t>source file </a:t>
            </a:r>
            <a:r>
              <a:rPr lang="en-US" dirty="0"/>
              <a:t>instead of three </a:t>
            </a:r>
            <a:r>
              <a:rPr lang="en-US" dirty="0" smtClean="0"/>
              <a:t>places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165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program that can sort </a:t>
            </a:r>
            <a:r>
              <a:rPr lang="en-US" dirty="0" err="1" smtClean="0"/>
              <a:t>int</a:t>
            </a:r>
            <a:r>
              <a:rPr lang="en-US" dirty="0" smtClean="0"/>
              <a:t>, float, double, character and </a:t>
            </a:r>
            <a:r>
              <a:rPr lang="en-US" dirty="0" err="1" smtClean="0"/>
              <a:t>etc</a:t>
            </a:r>
            <a:r>
              <a:rPr lang="en-US" dirty="0" smtClean="0"/>
              <a:t> type of array in ascending order and then display it.</a:t>
            </a:r>
          </a:p>
          <a:p>
            <a:endParaRPr lang="en-US" dirty="0" smtClean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599" y="3505200"/>
            <a:ext cx="2590801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Write a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38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Function Templates </a:t>
            </a:r>
            <a:r>
              <a:rPr lang="en-US" dirty="0" smtClean="0"/>
              <a:t>– </a:t>
            </a:r>
            <a:r>
              <a:rPr lang="en-US" dirty="0"/>
              <a:t>Multiple </a:t>
            </a:r>
            <a:r>
              <a:rPr lang="en-US" dirty="0" smtClean="0"/>
              <a:t>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a function </a:t>
            </a:r>
            <a:r>
              <a:rPr lang="en-US" dirty="0"/>
              <a:t>to search </a:t>
            </a:r>
            <a:r>
              <a:rPr lang="en-US" dirty="0" smtClean="0"/>
              <a:t>an array </a:t>
            </a:r>
            <a:r>
              <a:rPr lang="en-US" dirty="0"/>
              <a:t>for a specific </a:t>
            </a:r>
            <a:r>
              <a:rPr lang="en-US" dirty="0" smtClean="0"/>
              <a:t>value</a:t>
            </a:r>
            <a:endParaRPr lang="en-US" dirty="0"/>
          </a:p>
          <a:p>
            <a:r>
              <a:rPr lang="en-US" dirty="0" smtClean="0"/>
              <a:t>This function takes </a:t>
            </a:r>
            <a:r>
              <a:rPr lang="en-US" dirty="0"/>
              <a:t>three arguments: </a:t>
            </a:r>
            <a:endParaRPr lang="en-US" dirty="0" smtClean="0"/>
          </a:p>
          <a:p>
            <a:pPr lvl="1"/>
            <a:r>
              <a:rPr lang="en-US" dirty="0" smtClean="0"/>
              <a:t>two that are </a:t>
            </a:r>
            <a:r>
              <a:rPr lang="en-US" dirty="0"/>
              <a:t>template arguments </a:t>
            </a:r>
          </a:p>
          <a:p>
            <a:pPr lvl="1"/>
            <a:r>
              <a:rPr lang="en-US" dirty="0" smtClean="0"/>
              <a:t>one </a:t>
            </a:r>
            <a:r>
              <a:rPr lang="en-US" dirty="0"/>
              <a:t>of a basic </a:t>
            </a:r>
            <a:r>
              <a:rPr lang="en-US" dirty="0" smtClean="0"/>
              <a:t>type</a:t>
            </a:r>
          </a:p>
          <a:p>
            <a:r>
              <a:rPr lang="en-US" dirty="0" smtClean="0"/>
              <a:t>Function </a:t>
            </a:r>
            <a:r>
              <a:rPr lang="en-US" dirty="0"/>
              <a:t>returns the array index for that value if it finds it, or –</a:t>
            </a:r>
            <a:r>
              <a:rPr lang="en-US" dirty="0" smtClean="0"/>
              <a:t>1 if </a:t>
            </a:r>
            <a:r>
              <a:rPr lang="en-US" dirty="0"/>
              <a:t>it can’t find </a:t>
            </a:r>
            <a:r>
              <a:rPr lang="en-US" dirty="0" smtClean="0"/>
              <a:t>it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605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60" y="0"/>
            <a:ext cx="6573717" cy="686341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/>
              <a:t>template &lt;class </a:t>
            </a:r>
            <a:r>
              <a:rPr lang="en-US" sz="2000" b="1" dirty="0" err="1"/>
              <a:t>atype</a:t>
            </a:r>
            <a:r>
              <a:rPr lang="en-US" sz="2000" b="1" dirty="0"/>
              <a:t>&gt;</a:t>
            </a:r>
          </a:p>
          <a:p>
            <a:pPr>
              <a:defRPr/>
            </a:pPr>
            <a:r>
              <a:rPr lang="en-US" sz="2000" b="1" dirty="0" err="1"/>
              <a:t>int</a:t>
            </a:r>
            <a:r>
              <a:rPr lang="en-US" sz="2000" b="1" dirty="0"/>
              <a:t> find(</a:t>
            </a:r>
            <a:r>
              <a:rPr lang="en-US" sz="2000" b="1" dirty="0" err="1"/>
              <a:t>atype</a:t>
            </a:r>
            <a:r>
              <a:rPr lang="en-US" sz="2000" b="1" dirty="0"/>
              <a:t>* array, </a:t>
            </a:r>
            <a:r>
              <a:rPr lang="en-US" sz="2000" b="1" dirty="0" err="1"/>
              <a:t>atype</a:t>
            </a:r>
            <a:r>
              <a:rPr lang="en-US" sz="2000" b="1" dirty="0"/>
              <a:t> value, </a:t>
            </a:r>
            <a:r>
              <a:rPr lang="en-US" sz="2000" b="1" dirty="0" err="1"/>
              <a:t>int</a:t>
            </a:r>
            <a:r>
              <a:rPr lang="en-US" sz="2000" b="1" dirty="0"/>
              <a:t> size)</a:t>
            </a:r>
          </a:p>
          <a:p>
            <a:pPr>
              <a:defRPr/>
            </a:pPr>
            <a:r>
              <a:rPr lang="en-US" sz="2000" b="1" dirty="0"/>
              <a:t>{</a:t>
            </a:r>
          </a:p>
          <a:p>
            <a:pPr marL="225425">
              <a:defRPr/>
            </a:pPr>
            <a:r>
              <a:rPr lang="en-US" sz="2000" b="1" dirty="0"/>
              <a:t>for(</a:t>
            </a:r>
            <a:r>
              <a:rPr lang="en-US" sz="2000" b="1" dirty="0" err="1"/>
              <a:t>int</a:t>
            </a:r>
            <a:r>
              <a:rPr lang="en-US" sz="2000" b="1" dirty="0"/>
              <a:t> j=0; j&lt;size; j++)</a:t>
            </a:r>
          </a:p>
          <a:p>
            <a:pPr marL="225425">
              <a:defRPr/>
            </a:pPr>
            <a:r>
              <a:rPr lang="en-US" sz="2000" b="1" dirty="0"/>
              <a:t>    if(array[j]==value)</a:t>
            </a:r>
          </a:p>
          <a:p>
            <a:pPr marL="225425">
              <a:defRPr/>
            </a:pPr>
            <a:r>
              <a:rPr lang="en-US" sz="2000" b="1" dirty="0"/>
              <a:t>         return j;</a:t>
            </a:r>
          </a:p>
          <a:p>
            <a:pPr marL="225425">
              <a:defRPr/>
            </a:pPr>
            <a:r>
              <a:rPr lang="en-US" sz="2000" b="1" dirty="0"/>
              <a:t>return -1;</a:t>
            </a:r>
          </a:p>
          <a:p>
            <a:pPr>
              <a:defRPr/>
            </a:pPr>
            <a:r>
              <a:rPr lang="en-US" sz="2000" b="1" dirty="0"/>
              <a:t>}</a:t>
            </a:r>
          </a:p>
          <a:p>
            <a:pPr>
              <a:defRPr/>
            </a:pPr>
            <a:r>
              <a:rPr lang="en-US" sz="2000" b="1" dirty="0"/>
              <a:t>char </a:t>
            </a:r>
            <a:r>
              <a:rPr lang="en-US" sz="2000" b="1" dirty="0" err="1"/>
              <a:t>chrArr</a:t>
            </a:r>
            <a:r>
              <a:rPr lang="en-US" sz="2000" b="1" dirty="0"/>
              <a:t>[] = {‘a’, ‘b’, ‘c’, ‘d’, ‘e’, ‘f’};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000" b="1" dirty="0"/>
              <a:t>char </a:t>
            </a:r>
            <a:r>
              <a:rPr lang="en-US" sz="2000" b="1" dirty="0" err="1"/>
              <a:t>ch</a:t>
            </a:r>
            <a:r>
              <a:rPr lang="en-US" sz="2000" b="1" dirty="0"/>
              <a:t> = ‘d</a:t>
            </a:r>
            <a:r>
              <a:rPr lang="en-US" sz="2000" b="1" dirty="0" smtClean="0"/>
              <a:t>’;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sv-SE" sz="2000" b="1" dirty="0"/>
              <a:t>int intArr[] = {1, 3, 5, 9, 11, 13};</a:t>
            </a:r>
          </a:p>
          <a:p>
            <a:pPr>
              <a:defRPr/>
            </a:pPr>
            <a:r>
              <a:rPr lang="en-US" sz="2000" b="1" dirty="0" err="1"/>
              <a:t>int</a:t>
            </a:r>
            <a:r>
              <a:rPr lang="en-US" sz="2000" b="1" dirty="0"/>
              <a:t> in = 6;</a:t>
            </a:r>
          </a:p>
          <a:p>
            <a:pPr>
              <a:defRPr/>
            </a:pPr>
            <a:r>
              <a:rPr lang="en-US" sz="2000" b="1" dirty="0"/>
              <a:t>long </a:t>
            </a:r>
            <a:r>
              <a:rPr lang="en-US" sz="2000" b="1" dirty="0" err="1"/>
              <a:t>lonArr</a:t>
            </a:r>
            <a:r>
              <a:rPr lang="en-US" sz="2000" b="1" dirty="0"/>
              <a:t>[] = {1, 3, 5, 9, 11, 13};</a:t>
            </a:r>
          </a:p>
          <a:p>
            <a:pPr>
              <a:defRPr/>
            </a:pPr>
            <a:r>
              <a:rPr lang="en-US" sz="2000" b="1" dirty="0"/>
              <a:t>long lo = 11;</a:t>
            </a:r>
          </a:p>
          <a:p>
            <a:pPr>
              <a:defRPr/>
            </a:pPr>
            <a:r>
              <a:rPr lang="fr-FR" sz="2000" b="1" dirty="0"/>
              <a:t>double </a:t>
            </a:r>
            <a:r>
              <a:rPr lang="fr-FR" sz="2000" b="1" dirty="0" err="1"/>
              <a:t>dubArr</a:t>
            </a:r>
            <a:r>
              <a:rPr lang="fr-FR" sz="2000" b="1" dirty="0"/>
              <a:t>[] = {1.0, 3.0, 5.0, 9.0, 11.0, 13.0};</a:t>
            </a:r>
          </a:p>
          <a:p>
            <a:pPr>
              <a:defRPr/>
            </a:pPr>
            <a:r>
              <a:rPr lang="en-US" sz="2000" b="1" dirty="0"/>
              <a:t>double db = 4.5;</a:t>
            </a:r>
          </a:p>
          <a:p>
            <a:pPr>
              <a:defRPr/>
            </a:pPr>
            <a:r>
              <a:rPr lang="en-US" sz="2000" b="1" dirty="0" smtClean="0"/>
              <a:t>main()  {</a:t>
            </a:r>
            <a:endParaRPr lang="en-US" sz="2000" b="1" dirty="0"/>
          </a:p>
          <a:p>
            <a:pPr marL="225425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“\n d in </a:t>
            </a:r>
            <a:r>
              <a:rPr lang="en-US" sz="2000" b="1" dirty="0" err="1"/>
              <a:t>chrArray</a:t>
            </a:r>
            <a:r>
              <a:rPr lang="en-US" sz="2000" b="1" dirty="0"/>
              <a:t>: index=” &lt;&lt; find(</a:t>
            </a:r>
            <a:r>
              <a:rPr lang="en-US" sz="2000" b="1" dirty="0" err="1"/>
              <a:t>chrArr</a:t>
            </a:r>
            <a:r>
              <a:rPr lang="en-US" sz="2000" b="1" dirty="0"/>
              <a:t>, </a:t>
            </a:r>
            <a:r>
              <a:rPr lang="en-US" sz="2000" b="1" dirty="0" err="1"/>
              <a:t>ch</a:t>
            </a:r>
            <a:r>
              <a:rPr lang="en-US" sz="2000" b="1" dirty="0"/>
              <a:t>, 6);</a:t>
            </a:r>
          </a:p>
          <a:p>
            <a:pPr marL="225425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“\n 6 in </a:t>
            </a:r>
            <a:r>
              <a:rPr lang="en-US" sz="2000" b="1" dirty="0" err="1"/>
              <a:t>intArray</a:t>
            </a:r>
            <a:r>
              <a:rPr lang="en-US" sz="2000" b="1" dirty="0"/>
              <a:t>: index=” &lt;&lt; find(</a:t>
            </a:r>
            <a:r>
              <a:rPr lang="en-US" sz="2000" b="1" dirty="0" err="1"/>
              <a:t>intArr</a:t>
            </a:r>
            <a:r>
              <a:rPr lang="en-US" sz="2000" b="1" dirty="0"/>
              <a:t>, in, 6);</a:t>
            </a:r>
          </a:p>
          <a:p>
            <a:pPr marL="225425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“\n11 in </a:t>
            </a:r>
            <a:r>
              <a:rPr lang="en-US" sz="2000" b="1" dirty="0" err="1"/>
              <a:t>lonArray</a:t>
            </a:r>
            <a:r>
              <a:rPr lang="en-US" sz="2000" b="1" dirty="0"/>
              <a:t>: index=” &lt;&lt; find(</a:t>
            </a:r>
            <a:r>
              <a:rPr lang="en-US" sz="2000" b="1" dirty="0" err="1"/>
              <a:t>lonArr</a:t>
            </a:r>
            <a:r>
              <a:rPr lang="en-US" sz="2000" b="1" dirty="0"/>
              <a:t>, lo, 6);</a:t>
            </a:r>
          </a:p>
          <a:p>
            <a:pPr marL="225425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“\n 4 in </a:t>
            </a:r>
            <a:r>
              <a:rPr lang="en-US" sz="2000" b="1" dirty="0" err="1"/>
              <a:t>dubArray</a:t>
            </a:r>
            <a:r>
              <a:rPr lang="en-US" sz="2000" b="1" dirty="0"/>
              <a:t>: index=” &lt;&lt; find(</a:t>
            </a:r>
            <a:r>
              <a:rPr lang="en-US" sz="2000" b="1" dirty="0" err="1"/>
              <a:t>dubArr</a:t>
            </a:r>
            <a:r>
              <a:rPr lang="en-US" sz="2000" b="1" dirty="0"/>
              <a:t>, db, 6);</a:t>
            </a:r>
          </a:p>
          <a:p>
            <a:pPr>
              <a:defRPr/>
            </a:pPr>
            <a:r>
              <a:rPr lang="en-US" sz="2000" b="1" dirty="0" smtClean="0"/>
              <a:t>}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5638800" y="1143000"/>
            <a:ext cx="3429000" cy="20928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600" b="1" u="sng" dirty="0"/>
              <a:t>Program Output</a:t>
            </a:r>
          </a:p>
          <a:p>
            <a:pPr>
              <a:defRPr/>
            </a:pPr>
            <a:r>
              <a:rPr lang="en-US" sz="2600" dirty="0"/>
              <a:t>d in </a:t>
            </a:r>
            <a:r>
              <a:rPr lang="en-US" sz="2600" dirty="0" err="1"/>
              <a:t>chrArray</a:t>
            </a:r>
            <a:r>
              <a:rPr lang="en-US" sz="2600" dirty="0"/>
              <a:t>: index=3</a:t>
            </a:r>
          </a:p>
          <a:p>
            <a:pPr>
              <a:defRPr/>
            </a:pPr>
            <a:r>
              <a:rPr lang="en-US" sz="2600" dirty="0"/>
              <a:t>6 in </a:t>
            </a:r>
            <a:r>
              <a:rPr lang="en-US" sz="2600" dirty="0" err="1"/>
              <a:t>intArray</a:t>
            </a:r>
            <a:r>
              <a:rPr lang="en-US" sz="2600" dirty="0"/>
              <a:t>: index=-1</a:t>
            </a:r>
          </a:p>
          <a:p>
            <a:pPr>
              <a:defRPr/>
            </a:pPr>
            <a:r>
              <a:rPr lang="en-US" sz="2600" dirty="0"/>
              <a:t>11 in </a:t>
            </a:r>
            <a:r>
              <a:rPr lang="en-US" sz="2600" dirty="0" err="1"/>
              <a:t>lonArray</a:t>
            </a:r>
            <a:r>
              <a:rPr lang="en-US" sz="2600" dirty="0"/>
              <a:t>: index=4</a:t>
            </a:r>
          </a:p>
          <a:p>
            <a:pPr>
              <a:defRPr/>
            </a:pPr>
            <a:r>
              <a:rPr lang="en-US" sz="2600" dirty="0"/>
              <a:t>4 in </a:t>
            </a:r>
            <a:r>
              <a:rPr lang="en-US" sz="2600" dirty="0" err="1"/>
              <a:t>dubArray</a:t>
            </a:r>
            <a:r>
              <a:rPr lang="en-US" sz="2600" dirty="0"/>
              <a:t>: index=-1</a:t>
            </a:r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864869" y="4343400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57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r>
              <a:rPr lang="en-US" sz="3600" dirty="0" smtClean="0"/>
              <a:t>Template Arguments Must Match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84238"/>
            <a:ext cx="8686800" cy="589756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800" dirty="0" smtClean="0"/>
              <a:t>When a template function is invoked, all instances of the same template argument must be of the same type.</a:t>
            </a:r>
          </a:p>
          <a:p>
            <a:pPr>
              <a:defRPr/>
            </a:pPr>
            <a:r>
              <a:rPr lang="en-US" sz="2800" dirty="0" smtClean="0"/>
              <a:t>For example, in find(), if the array name is of type </a:t>
            </a:r>
            <a:r>
              <a:rPr lang="en-US" sz="2800" dirty="0" err="1" smtClean="0"/>
              <a:t>int</a:t>
            </a:r>
            <a:r>
              <a:rPr lang="en-US" sz="2800" dirty="0" smtClean="0"/>
              <a:t>, the value to search for must also be of type int. </a:t>
            </a:r>
          </a:p>
          <a:p>
            <a:pPr>
              <a:defRPr/>
            </a:pPr>
            <a:r>
              <a:rPr lang="en-US" sz="2800" dirty="0" smtClean="0"/>
              <a:t>Following code give and error message</a:t>
            </a:r>
          </a:p>
          <a:p>
            <a:pPr lvl="1">
              <a:buFont typeface="Arial" charset="0"/>
              <a:buNone/>
              <a:defRPr/>
            </a:pPr>
            <a:r>
              <a:rPr lang="en-US" sz="2400" dirty="0" smtClean="0"/>
              <a:t>	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intarray</a:t>
            </a:r>
            <a:r>
              <a:rPr lang="en-US" sz="2400" b="1" dirty="0" smtClean="0"/>
              <a:t>[] = {1, 3, 5, 7};  </a:t>
            </a:r>
          </a:p>
          <a:p>
            <a:pPr lvl="1">
              <a:buFont typeface="Arial" charset="0"/>
              <a:buNone/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float f1 = 5.0;                       </a:t>
            </a:r>
            <a:endParaRPr lang="en-US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Font typeface="Arial" charset="0"/>
              <a:buNone/>
              <a:defRPr/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value = find(</a:t>
            </a:r>
            <a:r>
              <a:rPr lang="en-US" sz="2400" b="1" dirty="0" err="1" smtClean="0"/>
              <a:t>intarray</a:t>
            </a:r>
            <a:r>
              <a:rPr lang="en-US" sz="2400" b="1" dirty="0" smtClean="0"/>
              <a:t>, f1, 4); 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800" dirty="0" smtClean="0"/>
              <a:t>because the compiler expects all instances of </a:t>
            </a:r>
            <a:r>
              <a:rPr lang="en-US" sz="2800" dirty="0" err="1" smtClean="0"/>
              <a:t>atype</a:t>
            </a:r>
            <a:r>
              <a:rPr lang="en-US" sz="2800" dirty="0" smtClean="0"/>
              <a:t> to be the same type. It can generate a function</a:t>
            </a:r>
          </a:p>
          <a:p>
            <a:pPr lvl="2">
              <a:buFont typeface="Arial" charset="0"/>
              <a:buNone/>
              <a:defRPr/>
            </a:pPr>
            <a:r>
              <a:rPr lang="en-US" b="1" dirty="0" smtClean="0"/>
              <a:t>find( </a:t>
            </a:r>
            <a:r>
              <a:rPr lang="en-US" b="1" dirty="0" err="1" smtClean="0">
                <a:solidFill>
                  <a:srgbClr val="FF0000"/>
                </a:solidFill>
              </a:rPr>
              <a:t>int</a:t>
            </a:r>
            <a:r>
              <a:rPr lang="en-US" b="1" dirty="0" smtClean="0"/>
              <a:t>*, </a:t>
            </a:r>
            <a:r>
              <a:rPr lang="en-US" b="1" dirty="0" err="1" smtClean="0">
                <a:solidFill>
                  <a:srgbClr val="FF0000"/>
                </a:solidFill>
              </a:rPr>
              <a:t>int</a:t>
            </a:r>
            <a:r>
              <a:rPr lang="en-US" b="1" dirty="0" smtClean="0"/>
              <a:t>, </a:t>
            </a:r>
            <a:r>
              <a:rPr lang="en-US" b="1" dirty="0" err="1" smtClean="0"/>
              <a:t>int</a:t>
            </a:r>
            <a:r>
              <a:rPr lang="en-US" b="1" dirty="0" smtClean="0"/>
              <a:t>);</a:t>
            </a:r>
          </a:p>
          <a:p>
            <a:pPr lvl="2">
              <a:buFont typeface="Arial" charset="0"/>
              <a:buNone/>
              <a:defRPr/>
            </a:pPr>
            <a:r>
              <a:rPr lang="en-US" b="1" dirty="0" smtClean="0"/>
              <a:t>but it can’t generate</a:t>
            </a:r>
          </a:p>
          <a:p>
            <a:pPr lvl="2">
              <a:buFont typeface="Arial" charset="0"/>
              <a:buNone/>
              <a:defRPr/>
            </a:pPr>
            <a:r>
              <a:rPr lang="en-US" b="1" dirty="0" smtClean="0"/>
              <a:t>find( </a:t>
            </a:r>
            <a:r>
              <a:rPr lang="en-US" b="1" dirty="0" err="1" smtClean="0">
                <a:solidFill>
                  <a:srgbClr val="FF0000"/>
                </a:solidFill>
              </a:rPr>
              <a:t>int</a:t>
            </a:r>
            <a:r>
              <a:rPr lang="en-US" b="1" dirty="0" smtClean="0"/>
              <a:t>*, </a:t>
            </a:r>
            <a:r>
              <a:rPr lang="en-US" b="1" dirty="0" smtClean="0">
                <a:solidFill>
                  <a:srgbClr val="FF0000"/>
                </a:solidFill>
              </a:rPr>
              <a:t>float</a:t>
            </a:r>
            <a:r>
              <a:rPr lang="en-US" b="1" dirty="0" smtClean="0"/>
              <a:t>, </a:t>
            </a:r>
            <a:r>
              <a:rPr lang="en-US" b="1" dirty="0" err="1" smtClean="0"/>
              <a:t>int</a:t>
            </a:r>
            <a:r>
              <a:rPr lang="en-US" b="1" dirty="0" smtClean="0"/>
              <a:t>);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7096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smtClean="0"/>
              <a:t>More Than One Template Argument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3000" y="862548"/>
            <a:ext cx="6705600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template &lt;class </a:t>
            </a:r>
            <a:r>
              <a:rPr lang="en-US" sz="2400" dirty="0" err="1"/>
              <a:t>atype</a:t>
            </a:r>
            <a:r>
              <a:rPr lang="en-US" sz="2400" dirty="0"/>
              <a:t>, class </a:t>
            </a:r>
            <a:r>
              <a:rPr lang="en-US" sz="2400" dirty="0" err="1"/>
              <a:t>btype</a:t>
            </a:r>
            <a:r>
              <a:rPr lang="en-US" sz="2400" dirty="0"/>
              <a:t>&gt;</a:t>
            </a:r>
          </a:p>
          <a:p>
            <a:pPr>
              <a:defRPr/>
            </a:pPr>
            <a:r>
              <a:rPr lang="en-US" sz="2400" dirty="0" err="1"/>
              <a:t>btype</a:t>
            </a:r>
            <a:r>
              <a:rPr lang="en-US" sz="2400" dirty="0"/>
              <a:t> find</a:t>
            </a:r>
            <a:r>
              <a:rPr lang="en-US" sz="2400" dirty="0" smtClean="0"/>
              <a:t>( </a:t>
            </a:r>
            <a:r>
              <a:rPr lang="en-US" sz="2400" dirty="0" err="1" smtClean="0"/>
              <a:t>atype</a:t>
            </a:r>
            <a:r>
              <a:rPr lang="en-US" sz="2400" dirty="0" smtClean="0"/>
              <a:t> * </a:t>
            </a:r>
            <a:r>
              <a:rPr lang="en-US" sz="2400" dirty="0"/>
              <a:t>array, </a:t>
            </a:r>
            <a:r>
              <a:rPr lang="en-US" sz="2400" dirty="0" err="1"/>
              <a:t>atype</a:t>
            </a:r>
            <a:r>
              <a:rPr lang="en-US" sz="2400" dirty="0"/>
              <a:t> value, </a:t>
            </a:r>
            <a:r>
              <a:rPr lang="en-US" sz="2400" dirty="0" err="1"/>
              <a:t>btype</a:t>
            </a:r>
            <a:r>
              <a:rPr lang="en-US" sz="2400" dirty="0"/>
              <a:t> size)</a:t>
            </a:r>
          </a:p>
          <a:p>
            <a:pPr>
              <a:defRPr/>
            </a:pPr>
            <a:r>
              <a:rPr lang="en-US" sz="2400" dirty="0"/>
              <a:t>{</a:t>
            </a:r>
          </a:p>
          <a:p>
            <a:pPr marL="225425">
              <a:defRPr/>
            </a:pPr>
            <a:r>
              <a:rPr lang="en-US" sz="2400" dirty="0"/>
              <a:t>for(</a:t>
            </a:r>
            <a:r>
              <a:rPr lang="en-US" sz="2400" dirty="0" err="1"/>
              <a:t>btype</a:t>
            </a:r>
            <a:r>
              <a:rPr lang="en-US" sz="2400" dirty="0"/>
              <a:t> j=0; j&lt;size; j++)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//note use of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btype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>
              <a:defRPr/>
            </a:pPr>
            <a:r>
              <a:rPr lang="en-US" sz="2400" dirty="0"/>
              <a:t>{</a:t>
            </a:r>
          </a:p>
          <a:p>
            <a:pPr marL="225425">
              <a:defRPr/>
            </a:pPr>
            <a:r>
              <a:rPr lang="en-US" sz="2400" dirty="0"/>
              <a:t>       if(array[j]==value)</a:t>
            </a:r>
          </a:p>
          <a:p>
            <a:pPr marL="225425">
              <a:defRPr/>
            </a:pPr>
            <a:r>
              <a:rPr lang="en-US" sz="2400" dirty="0"/>
              <a:t>             return j;</a:t>
            </a:r>
          </a:p>
          <a:p>
            <a:pPr marL="225425">
              <a:defRPr/>
            </a:pPr>
            <a:r>
              <a:rPr lang="en-US" sz="2400" dirty="0"/>
              <a:t>}</a:t>
            </a:r>
          </a:p>
          <a:p>
            <a:pPr marL="225425">
              <a:defRPr/>
            </a:pPr>
            <a:r>
              <a:rPr lang="en-US" sz="2400" dirty="0"/>
              <a:t>return (</a:t>
            </a:r>
            <a:r>
              <a:rPr lang="en-US" sz="2400" dirty="0" err="1"/>
              <a:t>btype</a:t>
            </a:r>
            <a:r>
              <a:rPr lang="en-US" sz="2400" dirty="0"/>
              <a:t>)(-1);</a:t>
            </a:r>
          </a:p>
          <a:p>
            <a:pPr>
              <a:defRPr/>
            </a:pPr>
            <a:r>
              <a:rPr lang="en-US" sz="2400" dirty="0"/>
              <a:t>}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4600" y="4718712"/>
            <a:ext cx="3962400" cy="8382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int</a:t>
            </a:r>
            <a:r>
              <a:rPr lang="en-US" sz="2400" b="1" dirty="0" smtClean="0">
                <a:solidFill>
                  <a:schemeClr val="tx1"/>
                </a:solidFill>
              </a:rPr>
              <a:t> a[5] = {4, 3, 2, 6, 7}, y, b=3;  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y</a:t>
            </a:r>
            <a:r>
              <a:rPr lang="en-US" sz="2400" b="1" dirty="0" smtClean="0">
                <a:solidFill>
                  <a:schemeClr val="tx1"/>
                </a:solidFill>
              </a:rPr>
              <a:t> = find (</a:t>
            </a:r>
            <a:r>
              <a:rPr lang="en-US" sz="2800" b="1" dirty="0" smtClean="0">
                <a:solidFill>
                  <a:srgbClr val="0070C0"/>
                </a:solidFill>
              </a:rPr>
              <a:t>a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  <a:r>
              <a:rPr lang="en-US" sz="2800" b="1" dirty="0" smtClean="0">
                <a:solidFill>
                  <a:srgbClr val="0070C0"/>
                </a:solidFill>
              </a:rPr>
              <a:t>b</a:t>
            </a:r>
            <a:r>
              <a:rPr lang="en-US" sz="2400" b="1" dirty="0" smtClean="0">
                <a:solidFill>
                  <a:schemeClr val="tx1"/>
                </a:solidFill>
              </a:rPr>
              <a:t>, </a:t>
            </a:r>
            <a:r>
              <a:rPr lang="en-US" sz="2800" b="1" dirty="0" smtClean="0">
                <a:solidFill>
                  <a:srgbClr val="FFFF00"/>
                </a:solidFill>
              </a:rPr>
              <a:t>5</a:t>
            </a:r>
            <a:r>
              <a:rPr lang="en-US" sz="2400" b="1" dirty="0" smtClean="0">
                <a:solidFill>
                  <a:schemeClr val="tx1"/>
                </a:solidFill>
              </a:rPr>
              <a:t>);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0952" y="5619464"/>
            <a:ext cx="3962400" cy="1143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int</a:t>
            </a:r>
            <a:r>
              <a:rPr lang="en-US" sz="2400" b="1" dirty="0" smtClean="0">
                <a:solidFill>
                  <a:schemeClr val="tx1"/>
                </a:solidFill>
              </a:rPr>
              <a:t> a[5] = {4, 3, 2, 6, 7}, y;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f</a:t>
            </a:r>
            <a:r>
              <a:rPr lang="en-US" sz="2400" b="1" dirty="0" smtClean="0">
                <a:solidFill>
                  <a:schemeClr val="tx1"/>
                </a:solidFill>
              </a:rPr>
              <a:t>loat b=3.5;  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y</a:t>
            </a:r>
            <a:r>
              <a:rPr lang="en-US" sz="2400" b="1" dirty="0">
                <a:solidFill>
                  <a:schemeClr val="tx1"/>
                </a:solidFill>
              </a:rPr>
              <a:t> = find (</a:t>
            </a:r>
            <a:r>
              <a:rPr lang="en-US" sz="2800" b="1" dirty="0">
                <a:solidFill>
                  <a:srgbClr val="0070C0"/>
                </a:solidFill>
              </a:rPr>
              <a:t>a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800" b="1" dirty="0">
                <a:solidFill>
                  <a:srgbClr val="FF0000"/>
                </a:solidFill>
              </a:rPr>
              <a:t>b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800" b="1" dirty="0">
                <a:solidFill>
                  <a:srgbClr val="FFFF00"/>
                </a:solidFill>
              </a:rPr>
              <a:t>5</a:t>
            </a:r>
            <a:r>
              <a:rPr lang="en-US" sz="2400" b="1" dirty="0">
                <a:solidFill>
                  <a:schemeClr val="tx1"/>
                </a:solidFill>
              </a:rPr>
              <a:t>);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244152" y="6414448"/>
            <a:ext cx="533400" cy="285464"/>
            <a:chOff x="2819400" y="6477000"/>
            <a:chExt cx="533400" cy="28546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819400" y="6477000"/>
              <a:ext cx="533400" cy="28546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2819400" y="6477000"/>
              <a:ext cx="533400" cy="28546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4835856" y="5151460"/>
            <a:ext cx="533400" cy="334940"/>
            <a:chOff x="2778456" y="5151460"/>
            <a:chExt cx="533400" cy="33494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2778456" y="5257800"/>
              <a:ext cx="117144" cy="2286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2895600" y="5151460"/>
              <a:ext cx="416256" cy="3349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2590800" y="1357952"/>
            <a:ext cx="797256" cy="291152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921992" y="1330656"/>
            <a:ext cx="769960" cy="332096"/>
          </a:xfrm>
          <a:prstGeom prst="roundRect">
            <a:avLst/>
          </a:prstGeom>
          <a:noFill/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178256" y="1330656"/>
            <a:ext cx="769960" cy="332096"/>
          </a:xfrm>
          <a:prstGeom prst="roundRect">
            <a:avLst/>
          </a:prstGeom>
          <a:noFill/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4357048" y="1349992"/>
            <a:ext cx="797256" cy="291152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854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  <p:bldP spid="15" grpId="0" animBg="1"/>
      <p:bldP spid="18" grpId="0" animBg="1"/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</a:t>
            </a:r>
            <a:r>
              <a:rPr lang="en-US" dirty="0" err="1" smtClean="0"/>
              <a:t>marcos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r>
              <a:rPr lang="pt-BR" dirty="0" smtClean="0"/>
              <a:t>Macros can be used </a:t>
            </a:r>
            <a:r>
              <a:rPr lang="en-US" dirty="0"/>
              <a:t>to create different versions </a:t>
            </a:r>
            <a:r>
              <a:rPr lang="en-US" dirty="0" smtClean="0"/>
              <a:t>of a </a:t>
            </a:r>
            <a:r>
              <a:rPr lang="en-US" dirty="0"/>
              <a:t>function for different data types.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b="1" dirty="0" smtClean="0"/>
              <a:t>#</a:t>
            </a:r>
            <a:r>
              <a:rPr lang="pt-BR" b="1" dirty="0"/>
              <a:t>define abs(n) ( (n&lt;0) ? </a:t>
            </a:r>
            <a:r>
              <a:rPr lang="pt-BR" b="1" dirty="0" smtClean="0"/>
              <a:t>(-1*n</a:t>
            </a:r>
            <a:r>
              <a:rPr lang="pt-BR" b="1" dirty="0"/>
              <a:t>) : (n) )</a:t>
            </a:r>
          </a:p>
          <a:p>
            <a:r>
              <a:rPr lang="en-US" dirty="0" smtClean="0"/>
              <a:t>It </a:t>
            </a:r>
            <a:r>
              <a:rPr lang="en-US" dirty="0"/>
              <a:t>performs a simple </a:t>
            </a:r>
            <a:r>
              <a:rPr lang="en-US" dirty="0" smtClean="0"/>
              <a:t>text substitution </a:t>
            </a:r>
            <a:r>
              <a:rPr lang="en-US" dirty="0"/>
              <a:t>and can thus work with any </a:t>
            </a:r>
            <a:r>
              <a:rPr lang="en-US" dirty="0" smtClean="0"/>
              <a:t>type</a:t>
            </a:r>
          </a:p>
          <a:p>
            <a:r>
              <a:rPr lang="en-US" dirty="0" smtClean="0"/>
              <a:t>Problem:</a:t>
            </a:r>
          </a:p>
          <a:p>
            <a:pPr lvl="1"/>
            <a:r>
              <a:rPr lang="en-US" dirty="0"/>
              <a:t>macros don’t </a:t>
            </a:r>
            <a:r>
              <a:rPr lang="en-US" dirty="0" smtClean="0"/>
              <a:t>perform any </a:t>
            </a:r>
            <a:r>
              <a:rPr lang="en-US" dirty="0"/>
              <a:t>type </a:t>
            </a:r>
            <a:r>
              <a:rPr lang="en-US" dirty="0" smtClean="0"/>
              <a:t>checking</a:t>
            </a:r>
          </a:p>
          <a:p>
            <a:pPr lvl="1"/>
            <a:r>
              <a:rPr lang="en-US" dirty="0" smtClean="0"/>
              <a:t>Compiler wouldn’t check if several argument of </a:t>
            </a:r>
            <a:r>
              <a:rPr lang="en-US" dirty="0" err="1" smtClean="0"/>
              <a:t>marcos</a:t>
            </a:r>
            <a:r>
              <a:rPr lang="en-US" dirty="0" smtClean="0"/>
              <a:t> are of same type or not</a:t>
            </a:r>
          </a:p>
          <a:p>
            <a:pPr lvl="1"/>
            <a:r>
              <a:rPr lang="en-US" dirty="0" smtClean="0"/>
              <a:t>Return value type is not specified</a:t>
            </a:r>
          </a:p>
        </p:txBody>
      </p:sp>
    </p:spTree>
    <p:extLst>
      <p:ext uri="{BB962C8B-B14F-4D97-AF65-F5344CB8AC3E}">
        <p14:creationId xmlns:p14="http://schemas.microsoft.com/office/powerpoint/2010/main" xmlns="" val="185369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</a:t>
            </a:r>
            <a:r>
              <a:rPr lang="en-US" dirty="0" smtClean="0"/>
              <a:t>type 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</a:t>
            </a:r>
            <a:r>
              <a:rPr lang="en-US" dirty="0" smtClean="0"/>
              <a:t>to determine that a template function can be instantiated for </a:t>
            </a:r>
            <a:r>
              <a:rPr lang="en-US" dirty="0"/>
              <a:t>a particular data type?</a:t>
            </a:r>
          </a:p>
          <a:p>
            <a:r>
              <a:rPr lang="en-US" dirty="0" smtClean="0"/>
              <a:t>E.g. can find function works with c-strings type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15112</TotalTime>
  <Words>1337</Words>
  <Application>Microsoft Office PowerPoint</Application>
  <PresentationFormat>On-screen Show (4:3)</PresentationFormat>
  <Paragraphs>225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myPresentation1</vt:lpstr>
      <vt:lpstr>CSC241: Object Oriented Programming</vt:lpstr>
      <vt:lpstr>Previous Lecture</vt:lpstr>
      <vt:lpstr>Today’s Lecture</vt:lpstr>
      <vt:lpstr>Generic programming</vt:lpstr>
      <vt:lpstr>Cont.</vt:lpstr>
      <vt:lpstr>Benefit of generic programming</vt:lpstr>
      <vt:lpstr>Templates</vt:lpstr>
      <vt:lpstr>A simple function template</vt:lpstr>
      <vt:lpstr>Why Template</vt:lpstr>
      <vt:lpstr>Slide 10</vt:lpstr>
      <vt:lpstr>Template version of abs function</vt:lpstr>
      <vt:lpstr>What the Compiler Does</vt:lpstr>
      <vt:lpstr>Slide 13</vt:lpstr>
      <vt:lpstr>Simplifying source file</vt:lpstr>
      <vt:lpstr>Example program 2</vt:lpstr>
      <vt:lpstr>Function Templates – Multiple Arguments</vt:lpstr>
      <vt:lpstr>Slide 17</vt:lpstr>
      <vt:lpstr>Template Arguments Must Match</vt:lpstr>
      <vt:lpstr>More Than One Template Argument</vt:lpstr>
      <vt:lpstr>Why not marcos?</vt:lpstr>
      <vt:lpstr>What type works?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921</cp:revision>
  <dcterms:created xsi:type="dcterms:W3CDTF">2006-08-16T00:00:00Z</dcterms:created>
  <dcterms:modified xsi:type="dcterms:W3CDTF">2012-11-10T11:17:55Z</dcterms:modified>
</cp:coreProperties>
</file>