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445" r:id="rId2"/>
    <p:sldId id="1056" r:id="rId3"/>
    <p:sldId id="1073" r:id="rId4"/>
    <p:sldId id="1074" r:id="rId5"/>
    <p:sldId id="1077" r:id="rId6"/>
    <p:sldId id="1088" r:id="rId7"/>
    <p:sldId id="1089" r:id="rId8"/>
    <p:sldId id="1070" r:id="rId9"/>
    <p:sldId id="1058" r:id="rId10"/>
    <p:sldId id="1059" r:id="rId11"/>
    <p:sldId id="1071" r:id="rId12"/>
    <p:sldId id="1072" r:id="rId13"/>
    <p:sldId id="1078" r:id="rId14"/>
    <p:sldId id="1079" r:id="rId15"/>
    <p:sldId id="1080" r:id="rId16"/>
    <p:sldId id="1081" r:id="rId17"/>
    <p:sldId id="1082" r:id="rId18"/>
    <p:sldId id="1083" r:id="rId19"/>
    <p:sldId id="1084" r:id="rId20"/>
    <p:sldId id="1085" r:id="rId21"/>
    <p:sldId id="1086" r:id="rId22"/>
    <p:sldId id="1087" r:id="rId23"/>
    <p:sldId id="1090" r:id="rId24"/>
    <p:sldId id="1093" r:id="rId25"/>
    <p:sldId id="1091" r:id="rId26"/>
    <p:sldId id="109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133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program/string_dynamic_allocat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program/Derived_function_no_virtual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program/Derived_function_with_virtual.cpp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18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program – </a:t>
            </a:r>
            <a:r>
              <a:rPr lang="en-US" dirty="0" smtClean="0"/>
              <a:t>inheritance</a:t>
            </a:r>
          </a:p>
          <a:p>
            <a:r>
              <a:rPr lang="en-US" dirty="0"/>
              <a:t>Relationship between class</a:t>
            </a:r>
          </a:p>
          <a:p>
            <a:pPr lvl="1"/>
            <a:r>
              <a:rPr lang="en-US" dirty="0"/>
              <a:t>Association</a:t>
            </a:r>
          </a:p>
          <a:p>
            <a:pPr lvl="1"/>
            <a:r>
              <a:rPr lang="en-US" dirty="0"/>
              <a:t>Aggregation</a:t>
            </a:r>
          </a:p>
          <a:p>
            <a:pPr lvl="1"/>
            <a:r>
              <a:rPr lang="en-US" dirty="0" smtClean="0"/>
              <a:t>Composition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286500" y="2667000"/>
            <a:ext cx="2714298" cy="1981200"/>
            <a:chOff x="6400800" y="4343400"/>
            <a:chExt cx="2714298" cy="1981200"/>
          </a:xfrm>
        </p:grpSpPr>
        <p:sp>
          <p:nvSpPr>
            <p:cNvPr id="5" name="Rectangle 4"/>
            <p:cNvSpPr/>
            <p:nvPr/>
          </p:nvSpPr>
          <p:spPr>
            <a:xfrm>
              <a:off x="6676698" y="4343400"/>
              <a:ext cx="2438400" cy="1981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705600" y="49530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ID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727732" y="49530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6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05600" y="5638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name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27732" y="56388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ali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00800" y="43434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u="sng" dirty="0" smtClean="0">
                  <a:solidFill>
                    <a:schemeClr val="tx1"/>
                  </a:solidFill>
                </a:rPr>
                <a:t>e</a:t>
              </a:r>
              <a:endParaRPr lang="en-US" sz="36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695700" y="2667000"/>
            <a:ext cx="2362200" cy="1981200"/>
            <a:chOff x="3810000" y="4343400"/>
            <a:chExt cx="2362200" cy="1981200"/>
          </a:xfrm>
        </p:grpSpPr>
        <p:sp>
          <p:nvSpPr>
            <p:cNvPr id="12" name="Rectangle 11"/>
            <p:cNvSpPr/>
            <p:nvPr/>
          </p:nvSpPr>
          <p:spPr>
            <a:xfrm>
              <a:off x="3886200" y="4419600"/>
              <a:ext cx="2286000" cy="1905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86200" y="4343400"/>
              <a:ext cx="8763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10000" y="5638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*</a:t>
              </a:r>
              <a:r>
                <a:rPr lang="en-US" sz="2800" b="1" dirty="0" err="1" smtClean="0">
                  <a:solidFill>
                    <a:schemeClr val="tx1"/>
                  </a:solidFill>
                </a:rPr>
                <a:t>emp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832132" y="56388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0" y="49530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name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32132" y="49530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ali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Freeform 17"/>
          <p:cNvSpPr/>
          <p:nvPr/>
        </p:nvSpPr>
        <p:spPr>
          <a:xfrm>
            <a:off x="5876597" y="2084276"/>
            <a:ext cx="867103" cy="2446019"/>
          </a:xfrm>
          <a:custGeom>
            <a:avLst/>
            <a:gdLst>
              <a:gd name="connsiteX0" fmla="*/ 0 w 867103"/>
              <a:gd name="connsiteY0" fmla="*/ 2356345 h 2446019"/>
              <a:gd name="connsiteX1" fmla="*/ 331075 w 867103"/>
              <a:gd name="connsiteY1" fmla="*/ 2372110 h 2446019"/>
              <a:gd name="connsiteX2" fmla="*/ 425669 w 867103"/>
              <a:gd name="connsiteY2" fmla="*/ 1552303 h 2446019"/>
              <a:gd name="connsiteX3" fmla="*/ 504496 w 867103"/>
              <a:gd name="connsiteY3" fmla="*/ 432952 h 2446019"/>
              <a:gd name="connsiteX4" fmla="*/ 630620 w 867103"/>
              <a:gd name="connsiteY4" fmla="*/ 7283 h 2446019"/>
              <a:gd name="connsiteX5" fmla="*/ 819806 w 867103"/>
              <a:gd name="connsiteY5" fmla="*/ 196469 h 2446019"/>
              <a:gd name="connsiteX6" fmla="*/ 867103 w 867103"/>
              <a:gd name="connsiteY6" fmla="*/ 606372 h 244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7103" h="2446019">
                <a:moveTo>
                  <a:pt x="0" y="2356345"/>
                </a:moveTo>
                <a:cubicBezTo>
                  <a:pt x="130065" y="2431231"/>
                  <a:pt x="260130" y="2506117"/>
                  <a:pt x="331075" y="2372110"/>
                </a:cubicBezTo>
                <a:cubicBezTo>
                  <a:pt x="402020" y="2238103"/>
                  <a:pt x="396766" y="1875496"/>
                  <a:pt x="425669" y="1552303"/>
                </a:cubicBezTo>
                <a:cubicBezTo>
                  <a:pt x="454572" y="1229110"/>
                  <a:pt x="470338" y="690455"/>
                  <a:pt x="504496" y="432952"/>
                </a:cubicBezTo>
                <a:cubicBezTo>
                  <a:pt x="538655" y="175449"/>
                  <a:pt x="578068" y="46697"/>
                  <a:pt x="630620" y="7283"/>
                </a:cubicBezTo>
                <a:cubicBezTo>
                  <a:pt x="683172" y="-32131"/>
                  <a:pt x="780392" y="96621"/>
                  <a:pt x="819806" y="196469"/>
                </a:cubicBezTo>
                <a:cubicBezTo>
                  <a:pt x="859220" y="296317"/>
                  <a:pt x="863161" y="451344"/>
                  <a:pt x="867103" y="606372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3657600" y="2570891"/>
            <a:ext cx="2514600" cy="2229709"/>
            <a:chOff x="3771900" y="4247291"/>
            <a:chExt cx="2514600" cy="2229709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771900" y="4247291"/>
              <a:ext cx="2514600" cy="1991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810000" y="4247291"/>
              <a:ext cx="2057400" cy="22297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24306" y="4800600"/>
            <a:ext cx="6528894" cy="1981200"/>
            <a:chOff x="526174" y="4572000"/>
            <a:chExt cx="6528894" cy="1981200"/>
          </a:xfrm>
        </p:grpSpPr>
        <p:sp>
          <p:nvSpPr>
            <p:cNvPr id="23" name="Rectangle 22"/>
            <p:cNvSpPr/>
            <p:nvPr/>
          </p:nvSpPr>
          <p:spPr>
            <a:xfrm>
              <a:off x="578068" y="4648200"/>
              <a:ext cx="6477000" cy="1905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26174" y="4572000"/>
              <a:ext cx="21336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u="sng" dirty="0" smtClean="0">
                  <a:solidFill>
                    <a:srgbClr val="FF0000"/>
                  </a:solidFill>
                </a:rPr>
                <a:t>house</a:t>
              </a:r>
              <a:endParaRPr lang="en-US" sz="3600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626726" y="4876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09600" y="5181600"/>
              <a:ext cx="1447800" cy="1083879"/>
              <a:chOff x="2133600" y="5181600"/>
              <a:chExt cx="1447800" cy="1083879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133600" y="5181600"/>
                <a:ext cx="1104900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tx1"/>
                    </a:solidFill>
                  </a:rPr>
                  <a:t>name</a:t>
                </a:r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2286000" y="5655879"/>
                <a:ext cx="1295400" cy="609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3179051" y="5334000"/>
              <a:ext cx="1933575" cy="1219200"/>
              <a:chOff x="3933825" y="5334000"/>
              <a:chExt cx="1933575" cy="121920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076700" y="5334000"/>
                <a:ext cx="1790700" cy="1143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962400" y="5697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Length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33825" y="5334000"/>
                <a:ext cx="1019175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ame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62400" y="6078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Width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937234" y="5537309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927382" y="5843095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937234" y="6172200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020660" y="5334000"/>
              <a:ext cx="1933575" cy="1219200"/>
              <a:chOff x="3933825" y="5334000"/>
              <a:chExt cx="1933575" cy="12192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4076700" y="5334000"/>
                <a:ext cx="1790700" cy="1143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962400" y="5697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Length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933825" y="5334000"/>
                <a:ext cx="1019175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ame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962400" y="6078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Width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937234" y="5537309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927382" y="5843095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937234" y="6172200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5607926" y="4876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081048" y="4876800"/>
              <a:ext cx="1645526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rooms[2]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835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copy constructor</a:t>
            </a:r>
          </a:p>
          <a:p>
            <a:r>
              <a:rPr lang="en-US" dirty="0" smtClean="0"/>
              <a:t>Memory management</a:t>
            </a:r>
          </a:p>
          <a:p>
            <a:pPr lvl="1"/>
            <a:r>
              <a:rPr lang="en-US" dirty="0" smtClean="0"/>
              <a:t>String class using </a:t>
            </a:r>
            <a:r>
              <a:rPr lang="en-US" b="1" dirty="0" smtClean="0"/>
              <a:t>new</a:t>
            </a:r>
            <a:r>
              <a:rPr lang="en-US" dirty="0" smtClean="0"/>
              <a:t> operator</a:t>
            </a:r>
          </a:p>
          <a:p>
            <a:pPr lvl="1"/>
            <a:r>
              <a:rPr lang="en-US" dirty="0" smtClean="0"/>
              <a:t>Pointer to object</a:t>
            </a:r>
          </a:p>
          <a:p>
            <a:pPr lvl="1"/>
            <a:r>
              <a:rPr lang="en-US" dirty="0" smtClean="0"/>
              <a:t>Array of pointers to objects</a:t>
            </a:r>
          </a:p>
          <a:p>
            <a:r>
              <a:rPr lang="en-US" dirty="0" smtClean="0"/>
              <a:t>Polymorphism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35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Copy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Two </a:t>
            </a:r>
            <a:r>
              <a:rPr lang="en-US" dirty="0"/>
              <a:t>ways to initialize </a:t>
            </a:r>
            <a:r>
              <a:rPr lang="en-US" dirty="0" smtClean="0"/>
              <a:t>objects.</a:t>
            </a:r>
          </a:p>
          <a:p>
            <a:pPr lvl="1"/>
            <a:r>
              <a:rPr lang="en-US" sz="3000" dirty="0" smtClean="0"/>
              <a:t>no-argument constructor   </a:t>
            </a:r>
          </a:p>
          <a:p>
            <a:pPr marL="457200" lvl="1" indent="0">
              <a:buNone/>
            </a:pPr>
            <a:r>
              <a:rPr lang="en-US" sz="3000" dirty="0" smtClean="0"/>
              <a:t>	</a:t>
            </a:r>
            <a:r>
              <a:rPr lang="en-US" sz="3000" b="1" dirty="0" smtClean="0">
                <a:solidFill>
                  <a:schemeClr val="accent5">
                    <a:lumMod val="50000"/>
                  </a:schemeClr>
                </a:solidFill>
              </a:rPr>
              <a:t>Distance d1;</a:t>
            </a:r>
            <a:r>
              <a:rPr lang="en-US" sz="3000" dirty="0" smtClean="0"/>
              <a:t> </a:t>
            </a:r>
            <a:endParaRPr lang="en-US" sz="3000" dirty="0"/>
          </a:p>
          <a:p>
            <a:pPr lvl="1"/>
            <a:r>
              <a:rPr lang="en-US" sz="3000" dirty="0" smtClean="0"/>
              <a:t>multi-argument constructor   </a:t>
            </a:r>
          </a:p>
          <a:p>
            <a:pPr marL="457200" lvl="1" indent="0">
              <a:buNone/>
            </a:pPr>
            <a:r>
              <a:rPr lang="en-US" sz="3000" dirty="0"/>
              <a:t>	</a:t>
            </a:r>
            <a:r>
              <a:rPr lang="en-US" sz="3000" b="1" dirty="0" smtClean="0">
                <a:solidFill>
                  <a:schemeClr val="accent5">
                    <a:lumMod val="50000"/>
                  </a:schemeClr>
                </a:solidFill>
              </a:rPr>
              <a:t>Distance d2(4, 5,76);</a:t>
            </a:r>
            <a:r>
              <a:rPr lang="en-US" sz="3000" dirty="0" smtClean="0"/>
              <a:t> </a:t>
            </a:r>
          </a:p>
          <a:p>
            <a:r>
              <a:rPr lang="en-US" dirty="0" smtClean="0"/>
              <a:t>An object can be initialize with another object of the same type</a:t>
            </a:r>
          </a:p>
          <a:p>
            <a:pPr lvl="1"/>
            <a:r>
              <a:rPr lang="en-US" sz="3000" b="1" dirty="0" smtClean="0">
                <a:solidFill>
                  <a:schemeClr val="accent5">
                    <a:lumMod val="50000"/>
                  </a:schemeClr>
                </a:solidFill>
              </a:rPr>
              <a:t>Distance d1 = d2;</a:t>
            </a:r>
            <a:r>
              <a:rPr lang="en-US" sz="3000" dirty="0" smtClean="0"/>
              <a:t> </a:t>
            </a:r>
          </a:p>
          <a:p>
            <a:r>
              <a:rPr lang="en-US" dirty="0" smtClean="0"/>
              <a:t>A default copy constructor will be called</a:t>
            </a:r>
          </a:p>
          <a:p>
            <a:pPr lvl="1"/>
            <a:r>
              <a:rPr lang="en-US" sz="3000" dirty="0" smtClean="0"/>
              <a:t>One argument constructor whose argument is an object of same class</a:t>
            </a:r>
            <a:endParaRPr lang="en-US" sz="3000" dirty="0"/>
          </a:p>
        </p:txBody>
      </p:sp>
    </p:spTree>
    <p:extLst>
      <p:ext uri="{BB962C8B-B14F-4D97-AF65-F5344CB8AC3E}">
        <p14:creationId xmlns="" xmlns:p14="http://schemas.microsoft.com/office/powerpoint/2010/main" val="16041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no copy constructor define in class then complier adds default copy constructor </a:t>
            </a:r>
          </a:p>
          <a:p>
            <a:r>
              <a:rPr lang="en-US" dirty="0" smtClean="0"/>
              <a:t>When default copy constructor is invoked</a:t>
            </a:r>
          </a:p>
          <a:p>
            <a:pPr lvl="1"/>
            <a:r>
              <a:rPr lang="en-US" dirty="0" smtClean="0"/>
              <a:t>When object is pass as an argument to a function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	Distance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d1, d2, d3;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	…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	d3.add_dist(d1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, d2);</a:t>
            </a:r>
          </a:p>
          <a:p>
            <a:pPr lvl="1"/>
            <a:r>
              <a:rPr lang="en-US" dirty="0" smtClean="0"/>
              <a:t>When an object is return by value</a:t>
            </a:r>
          </a:p>
          <a:p>
            <a:pPr marL="457200" lvl="1" indent="0">
              <a:buNone/>
            </a:pPr>
            <a:r>
              <a:rPr lang="en-US" dirty="0" smtClean="0"/>
              <a:t>    Prototype : 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Distance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</a:rPr>
              <a:t>add_dist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(Distance d); </a:t>
            </a:r>
          </a:p>
          <a:p>
            <a:pPr marL="457200" lvl="1" indent="0">
              <a:buNone/>
            </a:pPr>
            <a:r>
              <a:rPr lang="en-US" dirty="0" smtClean="0"/>
              <a:t>    Function call: 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d3 = d2.add_dist(d1);</a:t>
            </a:r>
          </a:p>
        </p:txBody>
      </p:sp>
    </p:spTree>
    <p:extLst>
      <p:ext uri="{BB962C8B-B14F-4D97-AF65-F5344CB8AC3E}">
        <p14:creationId xmlns="" xmlns:p14="http://schemas.microsoft.com/office/powerpoint/2010/main" val="75945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>
            <a:normAutofit/>
          </a:bodyPr>
          <a:lstStyle/>
          <a:p>
            <a:r>
              <a:rPr lang="en-US" dirty="0" smtClean="0"/>
              <a:t>Copy constructor—</a:t>
            </a:r>
            <a:r>
              <a:rPr lang="en-US" sz="3200" dirty="0" smtClean="0"/>
              <a:t>Function Arguments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915400" cy="5486400"/>
          </a:xfrm>
        </p:spPr>
        <p:txBody>
          <a:bodyPr/>
          <a:lstStyle/>
          <a:p>
            <a:r>
              <a:rPr lang="en-US" sz="2800" dirty="0" smtClean="0"/>
              <a:t>The copy constructor is invoked when an object is passed by value to a function. </a:t>
            </a:r>
          </a:p>
          <a:p>
            <a:r>
              <a:rPr lang="en-US" sz="2800" dirty="0" smtClean="0"/>
              <a:t>It creates the copy that the function operates on.</a:t>
            </a:r>
          </a:p>
          <a:p>
            <a:r>
              <a:rPr lang="en-US" sz="2800" dirty="0" smtClean="0"/>
              <a:t>Thus if the function </a:t>
            </a:r>
          </a:p>
          <a:p>
            <a:pPr lvl="1">
              <a:buFont typeface="Arial" charset="0"/>
              <a:buNone/>
            </a:pPr>
            <a:r>
              <a:rPr lang="en-US" sz="2400" dirty="0" smtClean="0"/>
              <a:t>	void </a:t>
            </a:r>
            <a:r>
              <a:rPr lang="en-US" sz="2400" dirty="0" err="1" smtClean="0"/>
              <a:t>func</a:t>
            </a:r>
            <a:r>
              <a:rPr lang="en-US" sz="2400" dirty="0" smtClean="0"/>
              <a:t>(alpha a);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called by the statement</a:t>
            </a:r>
          </a:p>
          <a:p>
            <a:pPr lvl="1">
              <a:buFont typeface="Arial" charset="0"/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func</a:t>
            </a:r>
            <a:r>
              <a:rPr lang="en-US" sz="2400" dirty="0" smtClean="0"/>
              <a:t>(a1);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then the copy constructor would be invoked to create a copy of the a1 object for use by </a:t>
            </a:r>
            <a:r>
              <a:rPr lang="en-US" sz="2800" dirty="0" err="1" smtClean="0"/>
              <a:t>func</a:t>
            </a:r>
            <a:r>
              <a:rPr lang="en-US" sz="2800" dirty="0" smtClean="0"/>
              <a:t>().</a:t>
            </a:r>
          </a:p>
          <a:p>
            <a:r>
              <a:rPr lang="en-US" sz="2800" dirty="0" smtClean="0"/>
              <a:t>Copy constructor is not invoked if the argument is pass by reference or by pointer. In these case no copy is created</a:t>
            </a:r>
          </a:p>
        </p:txBody>
      </p:sp>
    </p:spTree>
    <p:extLst>
      <p:ext uri="{BB962C8B-B14F-4D97-AF65-F5344CB8AC3E}">
        <p14:creationId xmlns="" xmlns:p14="http://schemas.microsoft.com/office/powerpoint/2010/main" val="83282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600" dirty="0"/>
              <a:t>Copy constructor—</a:t>
            </a:r>
            <a:r>
              <a:rPr lang="en-US" sz="3200" dirty="0" smtClean="0"/>
              <a:t>Function Return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5135563"/>
          </a:xfrm>
        </p:spPr>
        <p:txBody>
          <a:bodyPr/>
          <a:lstStyle/>
          <a:p>
            <a:r>
              <a:rPr lang="en-US" sz="2800" dirty="0" smtClean="0"/>
              <a:t>The copy constructor also creates a temporary object when a value (an object) is returned from a function.</a:t>
            </a:r>
          </a:p>
          <a:p>
            <a:r>
              <a:rPr lang="en-US" sz="2800" dirty="0" smtClean="0"/>
              <a:t>Suppose there was a function</a:t>
            </a:r>
          </a:p>
          <a:p>
            <a:pPr lvl="1">
              <a:buFont typeface="Arial" charset="0"/>
              <a:buNone/>
            </a:pPr>
            <a:r>
              <a:rPr lang="en-US" sz="2400" dirty="0" smtClean="0"/>
              <a:t>	alpha </a:t>
            </a:r>
            <a:r>
              <a:rPr lang="en-US" sz="2400" dirty="0" err="1" smtClean="0"/>
              <a:t>func</a:t>
            </a:r>
            <a:r>
              <a:rPr lang="en-US" sz="2400" dirty="0" smtClean="0"/>
              <a:t>();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and this function was called by the statement</a:t>
            </a:r>
          </a:p>
          <a:p>
            <a:pPr lvl="1">
              <a:buFont typeface="Arial" charset="0"/>
              <a:buNone/>
            </a:pPr>
            <a:r>
              <a:rPr lang="en-US" sz="2400" dirty="0" smtClean="0"/>
              <a:t>	a2 = </a:t>
            </a:r>
            <a:r>
              <a:rPr lang="en-US" sz="2400" dirty="0" err="1" smtClean="0"/>
              <a:t>func</a:t>
            </a:r>
            <a:r>
              <a:rPr lang="en-US" sz="2400" dirty="0" smtClean="0"/>
              <a:t>();</a:t>
            </a:r>
          </a:p>
          <a:p>
            <a:r>
              <a:rPr lang="en-US" sz="2800" dirty="0" smtClean="0"/>
              <a:t>The copy constructor would be invoked to create a copy of the value returned by </a:t>
            </a:r>
            <a:r>
              <a:rPr lang="en-US" sz="2800" dirty="0" err="1" smtClean="0"/>
              <a:t>func</a:t>
            </a:r>
            <a:r>
              <a:rPr lang="en-US" sz="2800" dirty="0" smtClean="0"/>
              <a:t>(), and</a:t>
            </a:r>
          </a:p>
          <a:p>
            <a:r>
              <a:rPr lang="en-US" sz="2800" dirty="0" smtClean="0"/>
              <a:t>this value would be assigned to a2</a:t>
            </a:r>
          </a:p>
        </p:txBody>
      </p:sp>
    </p:spTree>
    <p:extLst>
      <p:ext uri="{BB962C8B-B14F-4D97-AF65-F5344CB8AC3E}">
        <p14:creationId xmlns="" xmlns:p14="http://schemas.microsoft.com/office/powerpoint/2010/main" val="34172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an act of managing computer memory</a:t>
            </a:r>
          </a:p>
          <a:p>
            <a:r>
              <a:rPr lang="en-US" dirty="0" smtClean="0"/>
              <a:t>It provides </a:t>
            </a:r>
            <a:r>
              <a:rPr lang="en-US" dirty="0"/>
              <a:t>ways to dynamically allocate </a:t>
            </a:r>
            <a:r>
              <a:rPr lang="en-US" dirty="0" smtClean="0"/>
              <a:t>memory </a:t>
            </a:r>
            <a:r>
              <a:rPr lang="en-US" dirty="0"/>
              <a:t>to programs at their request, and freeing it for reuse when no longer </a:t>
            </a:r>
            <a:r>
              <a:rPr lang="en-US" dirty="0" smtClean="0"/>
              <a:t>needed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c++</a:t>
            </a:r>
            <a:r>
              <a:rPr lang="en-US" dirty="0" smtClean="0"/>
              <a:t> </a:t>
            </a:r>
            <a:r>
              <a:rPr lang="en-US" b="1" dirty="0" smtClean="0"/>
              <a:t>new</a:t>
            </a:r>
            <a:r>
              <a:rPr lang="en-US" dirty="0" smtClean="0"/>
              <a:t> and </a:t>
            </a:r>
            <a:r>
              <a:rPr lang="en-US" b="1" dirty="0" smtClean="0"/>
              <a:t>delete</a:t>
            </a:r>
            <a:r>
              <a:rPr lang="en-US" dirty="0" smtClean="0"/>
              <a:t> operator are use to dynamically allocate and </a:t>
            </a:r>
            <a:r>
              <a:rPr lang="en-US" dirty="0" err="1" smtClean="0"/>
              <a:t>deallocate</a:t>
            </a:r>
            <a:r>
              <a:rPr lang="en-US" dirty="0" smtClean="0"/>
              <a:t> memory for C++ program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190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r>
              <a:rPr lang="en-US" sz="3600" smtClean="0"/>
              <a:t>A String Class Using </a:t>
            </a:r>
            <a:r>
              <a:rPr lang="en-US" sz="3600" b="1" smtClean="0"/>
              <a:t>new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884238"/>
            <a:ext cx="3733800" cy="532453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class String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225425">
              <a:defRPr/>
            </a:pPr>
            <a:r>
              <a:rPr lang="en-US" sz="2000" b="1" dirty="0"/>
              <a:t>private:</a:t>
            </a:r>
          </a:p>
          <a:p>
            <a:pPr marL="344488">
              <a:defRPr/>
            </a:pPr>
            <a:r>
              <a:rPr lang="en-US" sz="2000" b="1" dirty="0"/>
              <a:t>char* </a:t>
            </a:r>
            <a:r>
              <a:rPr lang="en-US" sz="2000" b="1" dirty="0" err="1"/>
              <a:t>str</a:t>
            </a:r>
            <a:r>
              <a:rPr lang="en-US" sz="2000" b="1" dirty="0"/>
              <a:t>; </a:t>
            </a:r>
            <a:endParaRPr lang="en-US" sz="2000" b="1" dirty="0">
              <a:solidFill>
                <a:srgbClr val="00B0F0"/>
              </a:solidFill>
            </a:endParaRPr>
          </a:p>
          <a:p>
            <a:pPr marL="225425">
              <a:defRPr/>
            </a:pPr>
            <a:r>
              <a:rPr lang="en-US" sz="2000" b="1" dirty="0"/>
              <a:t>public:</a:t>
            </a:r>
          </a:p>
          <a:p>
            <a:pPr marL="344488">
              <a:defRPr/>
            </a:pPr>
            <a:r>
              <a:rPr lang="en-US" sz="2000" b="1" dirty="0"/>
              <a:t>String(char* s</a:t>
            </a:r>
            <a:r>
              <a:rPr lang="en-US" sz="2000" b="1" dirty="0" smtClean="0"/>
              <a:t>)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length = </a:t>
            </a:r>
            <a:r>
              <a:rPr lang="en-US" sz="2000" b="1" dirty="0" err="1"/>
              <a:t>strlen</a:t>
            </a:r>
            <a:r>
              <a:rPr lang="en-US" sz="2000" b="1" dirty="0"/>
              <a:t>(s); </a:t>
            </a:r>
            <a:endParaRPr lang="en-US" sz="2000" b="1" dirty="0">
              <a:solidFill>
                <a:srgbClr val="00B0F0"/>
              </a:solidFill>
            </a:endParaRPr>
          </a:p>
          <a:p>
            <a:pPr marL="569913">
              <a:defRPr/>
            </a:pPr>
            <a:r>
              <a:rPr lang="en-US" sz="2000" b="1" dirty="0" err="1"/>
              <a:t>str</a:t>
            </a:r>
            <a:r>
              <a:rPr lang="en-US" sz="2000" b="1" dirty="0"/>
              <a:t> = new char[length+1]; </a:t>
            </a:r>
            <a:endParaRPr lang="en-US" sz="2000" b="1" dirty="0">
              <a:solidFill>
                <a:srgbClr val="00B0F0"/>
              </a:solidFill>
            </a:endParaRPr>
          </a:p>
          <a:p>
            <a:pPr marL="569913">
              <a:defRPr/>
            </a:pPr>
            <a:r>
              <a:rPr lang="en-US" sz="2000" b="1" dirty="0" err="1"/>
              <a:t>strcpy</a:t>
            </a:r>
            <a:r>
              <a:rPr lang="en-US" sz="2000" b="1" dirty="0"/>
              <a:t>(</a:t>
            </a:r>
            <a:r>
              <a:rPr lang="en-US" sz="2000" b="1" dirty="0" err="1"/>
              <a:t>str</a:t>
            </a:r>
            <a:r>
              <a:rPr lang="en-US" sz="2000" b="1" dirty="0"/>
              <a:t>, s);        </a:t>
            </a:r>
            <a:endParaRPr lang="en-US" sz="20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 marL="344488">
              <a:defRPr/>
            </a:pPr>
            <a:r>
              <a:rPr lang="en-US" sz="2000" b="1" dirty="0"/>
              <a:t>~String</a:t>
            </a:r>
            <a:r>
              <a:rPr lang="en-US" sz="2000" b="1" dirty="0" smtClean="0"/>
              <a:t>()</a:t>
            </a:r>
            <a:r>
              <a:rPr lang="en-US" sz="2000" b="1" dirty="0"/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“Deleting str.\n”;</a:t>
            </a:r>
          </a:p>
          <a:p>
            <a:pPr marL="569913">
              <a:defRPr/>
            </a:pPr>
            <a:r>
              <a:rPr lang="en-US" sz="2000" b="1" dirty="0"/>
              <a:t>delete</a:t>
            </a:r>
            <a:r>
              <a:rPr lang="en-US" sz="2000" b="1" dirty="0" smtClean="0"/>
              <a:t>[ ] </a:t>
            </a:r>
            <a:r>
              <a:rPr lang="en-US" sz="2000" b="1" dirty="0" err="1"/>
              <a:t>str</a:t>
            </a:r>
            <a:r>
              <a:rPr lang="en-US" sz="2000" b="1" dirty="0"/>
              <a:t>; </a:t>
            </a:r>
            <a:endParaRPr lang="en-US" sz="20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 marL="344488">
              <a:defRPr/>
            </a:pPr>
            <a:r>
              <a:rPr lang="en-US" sz="2000" b="1" dirty="0"/>
              <a:t>void display</a:t>
            </a:r>
            <a:r>
              <a:rPr lang="en-US" sz="2000" b="1" dirty="0" smtClean="0"/>
              <a:t>()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tabLst>
                <a:tab pos="463550" algn="l"/>
              </a:tabLst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</a:t>
            </a:r>
            <a:r>
              <a:rPr lang="en-US" sz="2000" b="1" dirty="0" err="1"/>
              <a:t>str</a:t>
            </a:r>
            <a:r>
              <a:rPr lang="en-US" sz="2000" b="1" dirty="0"/>
              <a:t> &lt;&lt; </a:t>
            </a:r>
            <a:r>
              <a:rPr lang="en-US" sz="2000" b="1" dirty="0" err="1"/>
              <a:t>endl</a:t>
            </a:r>
            <a:r>
              <a:rPr lang="en-US" sz="2000" b="1" dirty="0"/>
              <a:t>;</a:t>
            </a: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>
              <a:defRPr/>
            </a:pPr>
            <a:r>
              <a:rPr lang="en-US" sz="2000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950118"/>
            <a:ext cx="4681182" cy="163121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/>
              <a:t>main() { </a:t>
            </a:r>
            <a:endParaRPr lang="en-US" sz="2000" b="1" dirty="0"/>
          </a:p>
          <a:p>
            <a:pPr marL="225425">
              <a:defRPr/>
            </a:pPr>
            <a:r>
              <a:rPr lang="en-US" sz="2000" b="1" dirty="0"/>
              <a:t>String s1 = “Information Technology.”;</a:t>
            </a:r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“s1=”; </a:t>
            </a:r>
            <a:r>
              <a:rPr lang="en-US" sz="2000" b="1" dirty="0">
                <a:solidFill>
                  <a:srgbClr val="00B0F0"/>
                </a:solidFill>
              </a:rPr>
              <a:t>//display string</a:t>
            </a:r>
          </a:p>
          <a:p>
            <a:pPr marL="225425">
              <a:defRPr/>
            </a:pPr>
            <a:r>
              <a:rPr lang="en-US" sz="2000" b="1" dirty="0"/>
              <a:t>s1.display();</a:t>
            </a:r>
          </a:p>
          <a:p>
            <a:pPr>
              <a:defRPr/>
            </a:pPr>
            <a:r>
              <a:rPr lang="en-US" sz="2000" b="1" dirty="0" smtClean="0"/>
              <a:t>}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4127310" y="2895600"/>
            <a:ext cx="4668672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Program Output</a:t>
            </a:r>
          </a:p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s1=Information Technology.</a:t>
            </a:r>
          </a:p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Deleting </a:t>
            </a:r>
            <a:r>
              <a:rPr lang="en-US" sz="2400" b="1" dirty="0" err="1">
                <a:solidFill>
                  <a:schemeClr val="bg1"/>
                </a:solidFill>
              </a:rPr>
              <a:t>str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43400" y="44958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9" name="Rectangle 8"/>
          <p:cNvSpPr/>
          <p:nvPr/>
        </p:nvSpPr>
        <p:spPr>
          <a:xfrm>
            <a:off x="4876800" y="48768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10200" y="5887092"/>
            <a:ext cx="32004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Information Technology.</a:t>
            </a:r>
          </a:p>
        </p:txBody>
      </p:sp>
      <p:sp>
        <p:nvSpPr>
          <p:cNvPr id="2" name="Freeform 1"/>
          <p:cNvSpPr/>
          <p:nvPr/>
        </p:nvSpPr>
        <p:spPr>
          <a:xfrm>
            <a:off x="5486400" y="4919220"/>
            <a:ext cx="930843" cy="976613"/>
          </a:xfrm>
          <a:custGeom>
            <a:avLst/>
            <a:gdLst>
              <a:gd name="connsiteX0" fmla="*/ 313899 w 930843"/>
              <a:gd name="connsiteY0" fmla="*/ 89508 h 976613"/>
              <a:gd name="connsiteX1" fmla="*/ 914400 w 930843"/>
              <a:gd name="connsiteY1" fmla="*/ 34917 h 976613"/>
              <a:gd name="connsiteX2" fmla="*/ 709684 w 930843"/>
              <a:gd name="connsiteY2" fmla="*/ 553532 h 976613"/>
              <a:gd name="connsiteX3" fmla="*/ 163773 w 930843"/>
              <a:gd name="connsiteY3" fmla="*/ 649067 h 976613"/>
              <a:gd name="connsiteX4" fmla="*/ 0 w 930843"/>
              <a:gd name="connsiteY4" fmla="*/ 976613 h 97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843" h="976613">
                <a:moveTo>
                  <a:pt x="313899" y="89508"/>
                </a:moveTo>
                <a:cubicBezTo>
                  <a:pt x="581167" y="23544"/>
                  <a:pt x="848436" y="-42420"/>
                  <a:pt x="914400" y="34917"/>
                </a:cubicBezTo>
                <a:cubicBezTo>
                  <a:pt x="980364" y="112254"/>
                  <a:pt x="834788" y="451174"/>
                  <a:pt x="709684" y="553532"/>
                </a:cubicBezTo>
                <a:cubicBezTo>
                  <a:pt x="584580" y="655890"/>
                  <a:pt x="282054" y="578554"/>
                  <a:pt x="163773" y="649067"/>
                </a:cubicBezTo>
                <a:cubicBezTo>
                  <a:pt x="45492" y="719581"/>
                  <a:pt x="22746" y="848097"/>
                  <a:pt x="0" y="976613"/>
                </a:cubicBezTo>
              </a:path>
            </a:pathLst>
          </a:custGeom>
          <a:ln w="44450">
            <a:solidFill>
              <a:schemeClr val="accent2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561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715963"/>
          </a:xfrm>
        </p:spPr>
        <p:txBody>
          <a:bodyPr/>
          <a:lstStyle/>
          <a:p>
            <a:r>
              <a:rPr lang="en-US" sz="3600" dirty="0" smtClean="0"/>
              <a:t>A problem with String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4343400" cy="5715000"/>
          </a:xfrm>
        </p:spPr>
        <p:txBody>
          <a:bodyPr/>
          <a:lstStyle/>
          <a:p>
            <a:r>
              <a:rPr lang="en-US" sz="2800" dirty="0" smtClean="0"/>
              <a:t>If you copy one String object to another, say with a statement like s2 = s1, </a:t>
            </a:r>
          </a:p>
          <a:p>
            <a:r>
              <a:rPr lang="en-US" sz="2800" dirty="0" smtClean="0"/>
              <a:t>Both objects now point to the same string in memory. </a:t>
            </a:r>
          </a:p>
          <a:p>
            <a:r>
              <a:rPr lang="en-US" sz="2800" dirty="0" smtClean="0"/>
              <a:t>But if you delete one string, the destructor will delete the char* string, leaving the other object with an invalid pointer</a:t>
            </a:r>
          </a:p>
          <a:p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800600" y="990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5" name="Rectangle 4"/>
          <p:cNvSpPr/>
          <p:nvPr/>
        </p:nvSpPr>
        <p:spPr>
          <a:xfrm>
            <a:off x="6629400" y="1752600"/>
            <a:ext cx="24384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Information Technology.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0" y="1371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00600" y="2133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S2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8" name="Rectangle 7"/>
          <p:cNvSpPr/>
          <p:nvPr/>
        </p:nvSpPr>
        <p:spPr>
          <a:xfrm>
            <a:off x="5334000" y="2514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400800" y="1524000"/>
            <a:ext cx="307975" cy="227013"/>
          </a:xfrm>
          <a:custGeom>
            <a:avLst/>
            <a:gdLst>
              <a:gd name="connsiteX0" fmla="*/ 0 w 307238"/>
              <a:gd name="connsiteY0" fmla="*/ 0 h 226771"/>
              <a:gd name="connsiteX1" fmla="*/ 124358 w 307238"/>
              <a:gd name="connsiteY1" fmla="*/ 7315 h 226771"/>
              <a:gd name="connsiteX2" fmla="*/ 256032 w 307238"/>
              <a:gd name="connsiteY2" fmla="*/ 43891 h 226771"/>
              <a:gd name="connsiteX3" fmla="*/ 307238 w 307238"/>
              <a:gd name="connsiteY3" fmla="*/ 226771 h 2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238" h="226771">
                <a:moveTo>
                  <a:pt x="0" y="0"/>
                </a:moveTo>
                <a:cubicBezTo>
                  <a:pt x="40843" y="0"/>
                  <a:pt x="81686" y="0"/>
                  <a:pt x="124358" y="7315"/>
                </a:cubicBezTo>
                <a:cubicBezTo>
                  <a:pt x="167030" y="14630"/>
                  <a:pt x="225552" y="7315"/>
                  <a:pt x="256032" y="43891"/>
                </a:cubicBezTo>
                <a:cubicBezTo>
                  <a:pt x="286512" y="80467"/>
                  <a:pt x="296875" y="153619"/>
                  <a:pt x="307238" y="226771"/>
                </a:cubicBezTo>
              </a:path>
            </a:pathLst>
          </a:cu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405563" y="2068513"/>
            <a:ext cx="303212" cy="596900"/>
          </a:xfrm>
          <a:custGeom>
            <a:avLst/>
            <a:gdLst>
              <a:gd name="connsiteX0" fmla="*/ 0 w 302821"/>
              <a:gd name="connsiteY0" fmla="*/ 593767 h 595746"/>
              <a:gd name="connsiteX1" fmla="*/ 249382 w 302821"/>
              <a:gd name="connsiteY1" fmla="*/ 534390 h 595746"/>
              <a:gd name="connsiteX2" fmla="*/ 296883 w 302821"/>
              <a:gd name="connsiteY2" fmla="*/ 225631 h 595746"/>
              <a:gd name="connsiteX3" fmla="*/ 285008 w 302821"/>
              <a:gd name="connsiteY3" fmla="*/ 0 h 59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21" h="595746">
                <a:moveTo>
                  <a:pt x="0" y="593767"/>
                </a:moveTo>
                <a:cubicBezTo>
                  <a:pt x="99951" y="594756"/>
                  <a:pt x="199902" y="595746"/>
                  <a:pt x="249382" y="534390"/>
                </a:cubicBezTo>
                <a:cubicBezTo>
                  <a:pt x="298863" y="473034"/>
                  <a:pt x="290945" y="314696"/>
                  <a:pt x="296883" y="225631"/>
                </a:cubicBezTo>
                <a:cubicBezTo>
                  <a:pt x="302821" y="136566"/>
                  <a:pt x="293914" y="68283"/>
                  <a:pt x="285008" y="0"/>
                </a:cubicBez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24400" y="4038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15" name="Rectangle 14"/>
          <p:cNvSpPr/>
          <p:nvPr/>
        </p:nvSpPr>
        <p:spPr>
          <a:xfrm>
            <a:off x="5257800" y="4419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24400" y="5181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S2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17" name="Rectangle 16"/>
          <p:cNvSpPr/>
          <p:nvPr/>
        </p:nvSpPr>
        <p:spPr>
          <a:xfrm>
            <a:off x="5257800" y="5562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329363" y="5116513"/>
            <a:ext cx="303212" cy="596900"/>
          </a:xfrm>
          <a:custGeom>
            <a:avLst/>
            <a:gdLst>
              <a:gd name="connsiteX0" fmla="*/ 0 w 302821"/>
              <a:gd name="connsiteY0" fmla="*/ 593767 h 595746"/>
              <a:gd name="connsiteX1" fmla="*/ 249382 w 302821"/>
              <a:gd name="connsiteY1" fmla="*/ 534390 h 595746"/>
              <a:gd name="connsiteX2" fmla="*/ 296883 w 302821"/>
              <a:gd name="connsiteY2" fmla="*/ 225631 h 595746"/>
              <a:gd name="connsiteX3" fmla="*/ 285008 w 302821"/>
              <a:gd name="connsiteY3" fmla="*/ 0 h 59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21" h="595746">
                <a:moveTo>
                  <a:pt x="0" y="593767"/>
                </a:moveTo>
                <a:cubicBezTo>
                  <a:pt x="99951" y="594756"/>
                  <a:pt x="199902" y="595746"/>
                  <a:pt x="249382" y="534390"/>
                </a:cubicBezTo>
                <a:cubicBezTo>
                  <a:pt x="298863" y="473034"/>
                  <a:pt x="290945" y="314696"/>
                  <a:pt x="296883" y="225631"/>
                </a:cubicBezTo>
                <a:cubicBezTo>
                  <a:pt x="302821" y="136566"/>
                  <a:pt x="293914" y="68283"/>
                  <a:pt x="285008" y="0"/>
                </a:cubicBez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>
            <a:hlinkClick r:id="rId3" action="ppaction://hlinkfile"/>
          </p:cNvPr>
          <p:cNvSpPr/>
          <p:nvPr/>
        </p:nvSpPr>
        <p:spPr>
          <a:xfrm>
            <a:off x="6019800" y="6248400"/>
            <a:ext cx="2362200" cy="457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Go to program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61521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5" grpId="0" animBg="1"/>
      <p:bldP spid="16" grpId="0" animBg="1"/>
      <p:bldP spid="17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to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085195"/>
          </a:xfrm>
        </p:spPr>
        <p:txBody>
          <a:bodyPr/>
          <a:lstStyle/>
          <a:p>
            <a:r>
              <a:rPr lang="en-US" dirty="0" smtClean="0"/>
              <a:t>A pointer can point to objects as well as to simple data types and array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239" y="2456795"/>
            <a:ext cx="3970362" cy="397031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/>
              <a:t>main</a:t>
            </a:r>
            <a:r>
              <a:rPr lang="en-US" sz="2800" dirty="0" smtClean="0"/>
              <a:t>()  {</a:t>
            </a:r>
            <a:endParaRPr lang="en-US" sz="2800" dirty="0"/>
          </a:p>
          <a:p>
            <a:r>
              <a:rPr lang="en-US" sz="2800" dirty="0" smtClean="0"/>
              <a:t>  Distance </a:t>
            </a:r>
            <a:r>
              <a:rPr lang="en-US" sz="2800" dirty="0" err="1"/>
              <a:t>dist</a:t>
            </a:r>
            <a:r>
              <a:rPr lang="en-US" sz="2800" dirty="0"/>
              <a:t>; </a:t>
            </a:r>
          </a:p>
          <a:p>
            <a:r>
              <a:rPr lang="en-US" sz="2800" dirty="0" smtClean="0"/>
              <a:t>  </a:t>
            </a:r>
            <a:r>
              <a:rPr lang="en-US" sz="2800" dirty="0" err="1" smtClean="0"/>
              <a:t>dist.getdist</a:t>
            </a:r>
            <a:r>
              <a:rPr lang="en-US" sz="2800" dirty="0"/>
              <a:t>(); </a:t>
            </a:r>
          </a:p>
          <a:p>
            <a:r>
              <a:rPr lang="en-US" sz="2800" dirty="0" smtClean="0"/>
              <a:t>  </a:t>
            </a:r>
            <a:r>
              <a:rPr lang="en-US" sz="2800" dirty="0" err="1" smtClean="0"/>
              <a:t>dist.showdist</a:t>
            </a:r>
            <a:r>
              <a:rPr lang="en-US" sz="2800" dirty="0"/>
              <a:t>(); 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}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4201180"/>
            <a:ext cx="3429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Distance</a:t>
            </a:r>
            <a:r>
              <a:rPr lang="en-US" sz="2800" dirty="0"/>
              <a:t>* </a:t>
            </a:r>
            <a:r>
              <a:rPr lang="en-US" sz="2800" dirty="0" err="1"/>
              <a:t>distptr</a:t>
            </a:r>
            <a:r>
              <a:rPr lang="en-US" sz="2800" dirty="0"/>
              <a:t>;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4599296"/>
            <a:ext cx="36132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err="1" smtClean="0"/>
              <a:t>distptr</a:t>
            </a:r>
            <a:r>
              <a:rPr lang="en-US" sz="2800" dirty="0" smtClean="0"/>
              <a:t> </a:t>
            </a:r>
            <a:r>
              <a:rPr lang="en-US" sz="2800" dirty="0"/>
              <a:t>= new Distance; </a:t>
            </a:r>
          </a:p>
        </p:txBody>
      </p:sp>
      <p:sp>
        <p:nvSpPr>
          <p:cNvPr id="7" name="Rectangle 6"/>
          <p:cNvSpPr/>
          <p:nvPr/>
        </p:nvSpPr>
        <p:spPr>
          <a:xfrm>
            <a:off x="592540" y="4988256"/>
            <a:ext cx="3048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err="1" smtClean="0"/>
              <a:t>distptr</a:t>
            </a:r>
            <a:r>
              <a:rPr lang="en-US" sz="2800" dirty="0" smtClean="0"/>
              <a:t>-</a:t>
            </a:r>
            <a:r>
              <a:rPr lang="en-US" sz="2800" dirty="0"/>
              <a:t>&gt;</a:t>
            </a:r>
            <a:r>
              <a:rPr lang="en-US" sz="2800" dirty="0" err="1"/>
              <a:t>getdist</a:t>
            </a:r>
            <a:r>
              <a:rPr lang="en-US" sz="2800" dirty="0"/>
              <a:t>(); </a:t>
            </a:r>
          </a:p>
        </p:txBody>
      </p:sp>
      <p:sp>
        <p:nvSpPr>
          <p:cNvPr id="8" name="Rectangle 7"/>
          <p:cNvSpPr/>
          <p:nvPr/>
        </p:nvSpPr>
        <p:spPr>
          <a:xfrm>
            <a:off x="562968" y="5386369"/>
            <a:ext cx="32004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err="1" smtClean="0"/>
              <a:t>distptr</a:t>
            </a:r>
            <a:r>
              <a:rPr lang="en-US" sz="2800" dirty="0" smtClean="0"/>
              <a:t>-</a:t>
            </a:r>
            <a:r>
              <a:rPr lang="en-US" sz="2800" dirty="0"/>
              <a:t>&gt;</a:t>
            </a:r>
            <a:r>
              <a:rPr lang="en-US" sz="2800" dirty="0" err="1"/>
              <a:t>showdist</a:t>
            </a:r>
            <a:r>
              <a:rPr lang="en-US" sz="2800" dirty="0"/>
              <a:t>();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724400" y="2545753"/>
            <a:ext cx="2133600" cy="1340447"/>
            <a:chOff x="4191000" y="1250353"/>
            <a:chExt cx="2133600" cy="1340447"/>
          </a:xfrm>
        </p:grpSpPr>
        <p:sp>
          <p:nvSpPr>
            <p:cNvPr id="10" name="Rectangle 9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u="sng" dirty="0">
                  <a:solidFill>
                    <a:schemeClr val="tx1"/>
                  </a:solidFill>
                </a:rPr>
                <a:t>d</a:t>
              </a:r>
              <a:r>
                <a:rPr lang="en-US" sz="2400" b="1" u="sng" dirty="0" smtClean="0">
                  <a:solidFill>
                    <a:schemeClr val="tx1"/>
                  </a:solidFill>
                </a:rPr>
                <a:t>ist1</a:t>
              </a:r>
              <a:endParaRPr lang="en-US" sz="24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5780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5791652" y="28956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89222" y="33528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522113" y="4258073"/>
            <a:ext cx="2250291" cy="466327"/>
            <a:chOff x="4572001" y="4419600"/>
            <a:chExt cx="2250291" cy="466327"/>
          </a:xfrm>
        </p:grpSpPr>
        <p:sp>
          <p:nvSpPr>
            <p:cNvPr id="19" name="Rectangle 18"/>
            <p:cNvSpPr/>
            <p:nvPr/>
          </p:nvSpPr>
          <p:spPr>
            <a:xfrm>
              <a:off x="4572001" y="4419600"/>
              <a:ext cx="1371599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800" b="1" dirty="0" err="1" smtClean="0">
                  <a:solidFill>
                    <a:schemeClr val="tx1"/>
                  </a:solidFill>
                </a:rPr>
                <a:t>distptr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67400" y="4428727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54504" y="5249866"/>
            <a:ext cx="2133600" cy="1066800"/>
            <a:chOff x="4191000" y="1524000"/>
            <a:chExt cx="2133600" cy="1066800"/>
          </a:xfrm>
        </p:grpSpPr>
        <p:sp>
          <p:nvSpPr>
            <p:cNvPr id="22" name="Rectangle 21"/>
            <p:cNvSpPr/>
            <p:nvPr/>
          </p:nvSpPr>
          <p:spPr>
            <a:xfrm>
              <a:off x="4349668" y="1524000"/>
              <a:ext cx="1974932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5780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Freeform 27"/>
          <p:cNvSpPr/>
          <p:nvPr/>
        </p:nvSpPr>
        <p:spPr>
          <a:xfrm>
            <a:off x="6632812" y="4202630"/>
            <a:ext cx="807095" cy="1051758"/>
          </a:xfrm>
          <a:custGeom>
            <a:avLst/>
            <a:gdLst>
              <a:gd name="connsiteX0" fmla="*/ 0 w 807095"/>
              <a:gd name="connsiteY0" fmla="*/ 205597 h 1051758"/>
              <a:gd name="connsiteX1" fmla="*/ 504967 w 807095"/>
              <a:gd name="connsiteY1" fmla="*/ 880 h 1051758"/>
              <a:gd name="connsiteX2" fmla="*/ 805218 w 807095"/>
              <a:gd name="connsiteY2" fmla="*/ 178301 h 1051758"/>
              <a:gd name="connsiteX3" fmla="*/ 368489 w 807095"/>
              <a:gd name="connsiteY3" fmla="*/ 1051758 h 105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7095" h="1051758">
                <a:moveTo>
                  <a:pt x="0" y="205597"/>
                </a:moveTo>
                <a:cubicBezTo>
                  <a:pt x="185382" y="105513"/>
                  <a:pt x="370764" y="5429"/>
                  <a:pt x="504967" y="880"/>
                </a:cubicBezTo>
                <a:cubicBezTo>
                  <a:pt x="639170" y="-3669"/>
                  <a:pt x="827964" y="3155"/>
                  <a:pt x="805218" y="178301"/>
                </a:cubicBezTo>
                <a:cubicBezTo>
                  <a:pt x="782472" y="353447"/>
                  <a:pt x="575480" y="702602"/>
                  <a:pt x="368489" y="1051758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35404" y="5320352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34952" y="57912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8.56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43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6" grpId="0" animBg="1"/>
      <p:bldP spid="17" grpId="0" animBg="1"/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Array of Pointers to </a:t>
            </a:r>
            <a:r>
              <a:rPr lang="en-US" dirty="0" smtClean="0"/>
              <a:t>Objects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371600"/>
            <a:ext cx="3970362" cy="397031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/>
              <a:t>main</a:t>
            </a:r>
            <a:r>
              <a:rPr lang="en-US" sz="2800" dirty="0" smtClean="0"/>
              <a:t>()  {</a:t>
            </a:r>
            <a:endParaRPr lang="en-US" sz="2800" dirty="0"/>
          </a:p>
          <a:p>
            <a:r>
              <a:rPr lang="en-US" sz="2800" dirty="0" smtClean="0"/>
              <a:t>  Distance* d[3]; </a:t>
            </a:r>
            <a:endParaRPr lang="en-US" sz="2800" dirty="0"/>
          </a:p>
          <a:p>
            <a:r>
              <a:rPr lang="en-US" sz="2800" dirty="0" smtClean="0"/>
              <a:t>  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}</a:t>
            </a:r>
            <a:endParaRPr lang="en-US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343400" y="2026427"/>
            <a:ext cx="4191000" cy="1021573"/>
            <a:chOff x="4343400" y="2026427"/>
            <a:chExt cx="4191000" cy="1021573"/>
          </a:xfrm>
        </p:grpSpPr>
        <p:sp>
          <p:nvSpPr>
            <p:cNvPr id="5" name="Rectangle 4"/>
            <p:cNvSpPr/>
            <p:nvPr/>
          </p:nvSpPr>
          <p:spPr>
            <a:xfrm>
              <a:off x="5332863" y="2478642"/>
              <a:ext cx="1066800" cy="5636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08760" y="2484329"/>
              <a:ext cx="1066800" cy="5636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467600" y="2484329"/>
              <a:ext cx="1066800" cy="56367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320352" y="2026427"/>
              <a:ext cx="1066800" cy="5636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396249" y="2032114"/>
              <a:ext cx="1066800" cy="5636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55089" y="2032114"/>
              <a:ext cx="1066800" cy="5636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343400" y="2484329"/>
              <a:ext cx="1066800" cy="5636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*d[3]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Left Brace 11"/>
          <p:cNvSpPr/>
          <p:nvPr/>
        </p:nvSpPr>
        <p:spPr>
          <a:xfrm rot="5400000">
            <a:off x="5556465" y="1364087"/>
            <a:ext cx="594574" cy="1066800"/>
          </a:xfrm>
          <a:prstGeom prst="leftBrac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05400" y="1066800"/>
            <a:ext cx="1595649" cy="563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 bytes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600" y="2296180"/>
            <a:ext cx="3429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d[0] = new Distance; </a:t>
            </a:r>
            <a:endParaRPr lang="en-US" sz="28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4267200" y="4343400"/>
            <a:ext cx="2133600" cy="1066800"/>
            <a:chOff x="4191000" y="1524000"/>
            <a:chExt cx="2133600" cy="1066800"/>
          </a:xfrm>
        </p:grpSpPr>
        <p:sp>
          <p:nvSpPr>
            <p:cNvPr id="17" name="Rectangle 16"/>
            <p:cNvSpPr/>
            <p:nvPr/>
          </p:nvSpPr>
          <p:spPr>
            <a:xfrm>
              <a:off x="4349668" y="1524000"/>
              <a:ext cx="1974932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5780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75144" y="3581400"/>
            <a:ext cx="2133600" cy="1066800"/>
            <a:chOff x="4191000" y="1524000"/>
            <a:chExt cx="2133600" cy="1066800"/>
          </a:xfrm>
        </p:grpSpPr>
        <p:sp>
          <p:nvSpPr>
            <p:cNvPr id="23" name="Rectangle 22"/>
            <p:cNvSpPr/>
            <p:nvPr/>
          </p:nvSpPr>
          <p:spPr>
            <a:xfrm>
              <a:off x="4349668" y="1524000"/>
              <a:ext cx="1974932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5780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400800" y="4800600"/>
            <a:ext cx="2133600" cy="1066800"/>
            <a:chOff x="4191000" y="1524000"/>
            <a:chExt cx="2133600" cy="1066800"/>
          </a:xfrm>
        </p:grpSpPr>
        <p:sp>
          <p:nvSpPr>
            <p:cNvPr id="29" name="Rectangle 28"/>
            <p:cNvSpPr/>
            <p:nvPr/>
          </p:nvSpPr>
          <p:spPr>
            <a:xfrm>
              <a:off x="4349668" y="1524000"/>
              <a:ext cx="1974932" cy="1066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25780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Freeform 33"/>
          <p:cNvSpPr/>
          <p:nvPr/>
        </p:nvSpPr>
        <p:spPr>
          <a:xfrm>
            <a:off x="4503761" y="2893325"/>
            <a:ext cx="955343" cy="1460311"/>
          </a:xfrm>
          <a:custGeom>
            <a:avLst/>
            <a:gdLst>
              <a:gd name="connsiteX0" fmla="*/ 955343 w 955343"/>
              <a:gd name="connsiteY0" fmla="*/ 0 h 1460311"/>
              <a:gd name="connsiteX1" fmla="*/ 354842 w 955343"/>
              <a:gd name="connsiteY1" fmla="*/ 518615 h 1460311"/>
              <a:gd name="connsiteX2" fmla="*/ 736979 w 955343"/>
              <a:gd name="connsiteY2" fmla="*/ 655093 h 1460311"/>
              <a:gd name="connsiteX3" fmla="*/ 0 w 955343"/>
              <a:gd name="connsiteY3" fmla="*/ 1460311 h 146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5343" h="1460311">
                <a:moveTo>
                  <a:pt x="955343" y="0"/>
                </a:moveTo>
                <a:cubicBezTo>
                  <a:pt x="673289" y="204716"/>
                  <a:pt x="391236" y="409433"/>
                  <a:pt x="354842" y="518615"/>
                </a:cubicBezTo>
                <a:cubicBezTo>
                  <a:pt x="318448" y="627797"/>
                  <a:pt x="796119" y="498144"/>
                  <a:pt x="736979" y="655093"/>
                </a:cubicBezTo>
                <a:cubicBezTo>
                  <a:pt x="677839" y="812042"/>
                  <a:pt x="338919" y="1136176"/>
                  <a:pt x="0" y="1460311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42248" y="2767028"/>
            <a:ext cx="3429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d[1] = new Distance; </a:t>
            </a:r>
            <a:endParaRPr lang="en-US" sz="2800" dirty="0"/>
          </a:p>
        </p:txBody>
      </p:sp>
      <p:sp>
        <p:nvSpPr>
          <p:cNvPr id="36" name="Freeform 35"/>
          <p:cNvSpPr/>
          <p:nvPr/>
        </p:nvSpPr>
        <p:spPr>
          <a:xfrm>
            <a:off x="6257215" y="2893325"/>
            <a:ext cx="660391" cy="1924335"/>
          </a:xfrm>
          <a:custGeom>
            <a:avLst/>
            <a:gdLst>
              <a:gd name="connsiteX0" fmla="*/ 361949 w 660391"/>
              <a:gd name="connsiteY0" fmla="*/ 0 h 1924335"/>
              <a:gd name="connsiteX1" fmla="*/ 7107 w 660391"/>
              <a:gd name="connsiteY1" fmla="*/ 832514 h 1924335"/>
              <a:gd name="connsiteX2" fmla="*/ 648552 w 660391"/>
              <a:gd name="connsiteY2" fmla="*/ 996287 h 1924335"/>
              <a:gd name="connsiteX3" fmla="*/ 361949 w 660391"/>
              <a:gd name="connsiteY3" fmla="*/ 1924335 h 192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391" h="1924335">
                <a:moveTo>
                  <a:pt x="361949" y="0"/>
                </a:moveTo>
                <a:cubicBezTo>
                  <a:pt x="160644" y="333233"/>
                  <a:pt x="-40660" y="666466"/>
                  <a:pt x="7107" y="832514"/>
                </a:cubicBezTo>
                <a:cubicBezTo>
                  <a:pt x="54874" y="998562"/>
                  <a:pt x="589412" y="814317"/>
                  <a:pt x="648552" y="996287"/>
                </a:cubicBezTo>
                <a:cubicBezTo>
                  <a:pt x="707692" y="1178257"/>
                  <a:pt x="534820" y="1551296"/>
                  <a:pt x="361949" y="1924335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28600" y="3224228"/>
            <a:ext cx="3429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d[2] = new Distance; </a:t>
            </a:r>
            <a:endParaRPr lang="en-US" sz="2800" dirty="0"/>
          </a:p>
        </p:txBody>
      </p:sp>
      <p:sp>
        <p:nvSpPr>
          <p:cNvPr id="38" name="Freeform 37"/>
          <p:cNvSpPr/>
          <p:nvPr/>
        </p:nvSpPr>
        <p:spPr>
          <a:xfrm>
            <a:off x="7192011" y="2866030"/>
            <a:ext cx="450735" cy="696036"/>
          </a:xfrm>
          <a:custGeom>
            <a:avLst/>
            <a:gdLst>
              <a:gd name="connsiteX0" fmla="*/ 450735 w 450735"/>
              <a:gd name="connsiteY0" fmla="*/ 0 h 696036"/>
              <a:gd name="connsiteX1" fmla="*/ 359 w 450735"/>
              <a:gd name="connsiteY1" fmla="*/ 382137 h 696036"/>
              <a:gd name="connsiteX2" fmla="*/ 368849 w 450735"/>
              <a:gd name="connsiteY2" fmla="*/ 300251 h 696036"/>
              <a:gd name="connsiteX3" fmla="*/ 14007 w 450735"/>
              <a:gd name="connsiteY3" fmla="*/ 696036 h 69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735" h="696036">
                <a:moveTo>
                  <a:pt x="450735" y="0"/>
                </a:moveTo>
                <a:cubicBezTo>
                  <a:pt x="232371" y="166047"/>
                  <a:pt x="14007" y="332095"/>
                  <a:pt x="359" y="382137"/>
                </a:cubicBezTo>
                <a:cubicBezTo>
                  <a:pt x="-13289" y="432179"/>
                  <a:pt x="366574" y="247935"/>
                  <a:pt x="368849" y="300251"/>
                </a:cubicBezTo>
                <a:cubicBezTo>
                  <a:pt x="371124" y="352567"/>
                  <a:pt x="192565" y="524301"/>
                  <a:pt x="14007" y="696036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28600" y="3667780"/>
            <a:ext cx="3657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d[0] -&gt; </a:t>
            </a:r>
            <a:r>
              <a:rPr lang="en-US" sz="2800" dirty="0" err="1" smtClean="0"/>
              <a:t>setdist</a:t>
            </a:r>
            <a:r>
              <a:rPr lang="en-US" sz="2800" dirty="0" smtClean="0"/>
              <a:t>(7, 5.6); </a:t>
            </a:r>
            <a:endParaRPr lang="en-US" sz="2800" dirty="0"/>
          </a:p>
        </p:txBody>
      </p:sp>
      <p:sp>
        <p:nvSpPr>
          <p:cNvPr id="40" name="Rectangle 39"/>
          <p:cNvSpPr/>
          <p:nvPr/>
        </p:nvSpPr>
        <p:spPr>
          <a:xfrm>
            <a:off x="5334000" y="44196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7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34000" y="48768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5.6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28600" y="4124980"/>
            <a:ext cx="3657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  d[0] -&gt; </a:t>
            </a:r>
            <a:r>
              <a:rPr lang="en-US" sz="2800" dirty="0" err="1" smtClean="0"/>
              <a:t>showdist</a:t>
            </a:r>
            <a:r>
              <a:rPr lang="en-US" sz="2800" dirty="0" smtClean="0"/>
              <a:t>();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71573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/>
      <p:bldP spid="15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 animBg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Polymorphism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495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Polymorphism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enables </a:t>
            </a:r>
            <a:r>
              <a:rPr lang="en-US" dirty="0" smtClean="0"/>
              <a:t>to </a:t>
            </a:r>
            <a:r>
              <a:rPr lang="en-US" dirty="0"/>
              <a:t>write programs that process objects of classes </a:t>
            </a:r>
            <a:r>
              <a:rPr lang="en-US" dirty="0" smtClean="0"/>
              <a:t>(that </a:t>
            </a:r>
            <a:r>
              <a:rPr lang="en-US" dirty="0"/>
              <a:t>are part of the same class </a:t>
            </a:r>
            <a:r>
              <a:rPr lang="en-US" dirty="0" smtClean="0"/>
              <a:t>hierarchy) </a:t>
            </a:r>
            <a:r>
              <a:rPr lang="en-US" dirty="0"/>
              <a:t>as if they are all objects of the hierarchy's base class.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0" y="3820236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ase class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419600" y="5029200"/>
            <a:ext cx="1219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D1 class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5867400" y="5029200"/>
            <a:ext cx="1219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D2 class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7315200" y="5029200"/>
            <a:ext cx="1219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D3 class</a:t>
            </a:r>
            <a:endParaRPr lang="en-US" sz="2400" b="1" dirty="0"/>
          </a:p>
        </p:txBody>
      </p:sp>
      <p:cxnSp>
        <p:nvCxnSpPr>
          <p:cNvPr id="17" name="Straight Arrow Connector 16"/>
          <p:cNvCxnSpPr>
            <a:stCxn id="6" idx="0"/>
            <a:endCxn id="4" idx="2"/>
          </p:cNvCxnSpPr>
          <p:nvPr/>
        </p:nvCxnSpPr>
        <p:spPr>
          <a:xfrm flipV="1">
            <a:off x="6477000" y="4429836"/>
            <a:ext cx="0" cy="59936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0"/>
          </p:cNvCxnSpPr>
          <p:nvPr/>
        </p:nvCxnSpPr>
        <p:spPr>
          <a:xfrm flipV="1">
            <a:off x="5029200" y="4429836"/>
            <a:ext cx="685800" cy="59936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0"/>
          </p:cNvCxnSpPr>
          <p:nvPr/>
        </p:nvCxnSpPr>
        <p:spPr>
          <a:xfrm flipH="1" flipV="1">
            <a:off x="7239000" y="4429836"/>
            <a:ext cx="685800" cy="599364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1996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Polymorphism –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Program </a:t>
            </a:r>
            <a:r>
              <a:rPr lang="en-US" dirty="0"/>
              <a:t>that simulates the movement of several types of animals for a biological </a:t>
            </a:r>
            <a:r>
              <a:rPr lang="en-US" dirty="0" smtClean="0"/>
              <a:t>study</a:t>
            </a:r>
          </a:p>
          <a:p>
            <a:pPr lvl="1"/>
            <a:r>
              <a:rPr lang="en-US" dirty="0"/>
              <a:t>Classes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Fish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Frog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Bird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dirty="0" smtClean="0"/>
              <a:t>Each </a:t>
            </a:r>
            <a:r>
              <a:rPr lang="en-US" dirty="0"/>
              <a:t>of these classes inherits from base class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Animal</a:t>
            </a:r>
          </a:p>
          <a:p>
            <a:pPr lvl="2"/>
            <a:r>
              <a:rPr lang="en-US" sz="2600" dirty="0" smtClean="0"/>
              <a:t>contains </a:t>
            </a:r>
            <a:r>
              <a:rPr lang="en-US" sz="2600" dirty="0"/>
              <a:t>a function move and maintains an animal's current </a:t>
            </a:r>
            <a:r>
              <a:rPr lang="en-US" sz="2600" dirty="0" smtClean="0"/>
              <a:t>location</a:t>
            </a:r>
          </a:p>
          <a:p>
            <a:pPr lvl="1"/>
            <a:r>
              <a:rPr lang="en-US" dirty="0"/>
              <a:t>Each derived class implements function </a:t>
            </a:r>
            <a:r>
              <a:rPr lang="en-US" dirty="0" smtClean="0"/>
              <a:t>move</a:t>
            </a:r>
          </a:p>
          <a:p>
            <a:pPr lvl="1"/>
            <a:r>
              <a:rPr lang="en-US" dirty="0" smtClean="0"/>
              <a:t>Program </a:t>
            </a:r>
            <a:r>
              <a:rPr lang="en-US" dirty="0"/>
              <a:t>maintains </a:t>
            </a:r>
            <a:r>
              <a:rPr lang="en-US" dirty="0" smtClean="0"/>
              <a:t>an array of </a:t>
            </a:r>
            <a:r>
              <a:rPr lang="en-US" dirty="0"/>
              <a:t>pointers to objects of the various </a:t>
            </a:r>
            <a:r>
              <a:rPr lang="en-US" dirty="0" smtClean="0"/>
              <a:t>derived classes (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Fish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Frog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Bird 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To simulate the </a:t>
            </a:r>
            <a:r>
              <a:rPr lang="en-US" dirty="0" smtClean="0"/>
              <a:t>animal’s </a:t>
            </a:r>
            <a:r>
              <a:rPr lang="en-US" dirty="0"/>
              <a:t>movements, the program sends each object the same </a:t>
            </a:r>
            <a:r>
              <a:rPr lang="en-US" dirty="0" smtClean="0"/>
              <a:t>message, move()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887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Each </a:t>
            </a:r>
            <a:r>
              <a:rPr lang="en-US" dirty="0"/>
              <a:t>object knows how to modify its location appropriately for its specific type of </a:t>
            </a:r>
            <a:r>
              <a:rPr lang="en-US" dirty="0" smtClean="0"/>
              <a:t>movement</a:t>
            </a:r>
          </a:p>
          <a:p>
            <a:pPr lvl="1"/>
            <a:r>
              <a:rPr lang="en-US" dirty="0"/>
              <a:t>Relying on each object to know how to "do the right thing" </a:t>
            </a:r>
            <a:r>
              <a:rPr lang="en-US" dirty="0" smtClean="0"/>
              <a:t>in </a:t>
            </a:r>
            <a:r>
              <a:rPr lang="en-US" dirty="0"/>
              <a:t>response to the same function call is the key concept of </a:t>
            </a:r>
            <a:r>
              <a:rPr lang="en-US" dirty="0" smtClean="0"/>
              <a:t>polymorphism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438400" y="4191000"/>
            <a:ext cx="4114800" cy="1818564"/>
            <a:chOff x="4419600" y="4201236"/>
            <a:chExt cx="4114800" cy="1818564"/>
          </a:xfrm>
        </p:grpSpPr>
        <p:sp>
          <p:nvSpPr>
            <p:cNvPr id="13" name="Rectangle 12"/>
            <p:cNvSpPr/>
            <p:nvPr/>
          </p:nvSpPr>
          <p:spPr>
            <a:xfrm>
              <a:off x="5715000" y="4201236"/>
              <a:ext cx="15240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animal</a:t>
              </a:r>
              <a:endParaRPr lang="en-US" sz="24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196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fish</a:t>
              </a:r>
              <a:endParaRPr lang="en-US" sz="24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674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frog</a:t>
              </a:r>
              <a:endParaRPr lang="en-US" sz="24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3152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bird</a:t>
              </a:r>
              <a:endParaRPr lang="en-US" sz="2400" b="1" dirty="0"/>
            </a:p>
          </p:txBody>
        </p:sp>
        <p:cxnSp>
          <p:nvCxnSpPr>
            <p:cNvPr id="17" name="Straight Arrow Connector 16"/>
            <p:cNvCxnSpPr>
              <a:stCxn id="15" idx="0"/>
              <a:endCxn id="13" idx="2"/>
            </p:cNvCxnSpPr>
            <p:nvPr/>
          </p:nvCxnSpPr>
          <p:spPr>
            <a:xfrm flipV="1">
              <a:off x="6477000" y="4810836"/>
              <a:ext cx="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4" idx="0"/>
            </p:cNvCxnSpPr>
            <p:nvPr/>
          </p:nvCxnSpPr>
          <p:spPr>
            <a:xfrm flipV="1">
              <a:off x="5029200" y="48108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6" idx="0"/>
            </p:cNvCxnSpPr>
            <p:nvPr/>
          </p:nvCxnSpPr>
          <p:spPr>
            <a:xfrm flipH="1" flipV="1">
              <a:off x="7239000" y="48108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90291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Polymorphism – Example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Suppose you have a </a:t>
            </a:r>
            <a:r>
              <a:rPr lang="en-US" sz="3200" dirty="0" smtClean="0"/>
              <a:t>objects </a:t>
            </a:r>
            <a:r>
              <a:rPr lang="en-US" sz="3200" dirty="0"/>
              <a:t>of different </a:t>
            </a:r>
            <a:r>
              <a:rPr lang="en-US" sz="3200" dirty="0" smtClean="0"/>
              <a:t>classes </a:t>
            </a:r>
          </a:p>
          <a:p>
            <a:pPr marL="742950" lvl="2" indent="-342900"/>
            <a:r>
              <a:rPr lang="en-US" sz="2800" dirty="0" smtClean="0"/>
              <a:t>All are inherited from a base class </a:t>
            </a:r>
          </a:p>
          <a:p>
            <a:pPr marL="742950" lvl="2" indent="-342900"/>
            <a:r>
              <a:rPr lang="en-US" sz="2800" dirty="0" smtClean="0"/>
              <a:t>you </a:t>
            </a:r>
            <a:r>
              <a:rPr lang="en-US" sz="2800" dirty="0"/>
              <a:t>want to put them all in an array </a:t>
            </a:r>
            <a:endParaRPr lang="en-US" sz="2800" dirty="0" smtClean="0"/>
          </a:p>
          <a:p>
            <a:pPr marL="742950" lvl="2" indent="-342900"/>
            <a:r>
              <a:rPr lang="en-US" sz="2800" dirty="0" smtClean="0"/>
              <a:t>perform </a:t>
            </a:r>
            <a:r>
              <a:rPr lang="en-US" sz="2800" dirty="0"/>
              <a:t>a particular operation on them using the same function call</a:t>
            </a:r>
            <a:r>
              <a:rPr lang="en-US" sz="2800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504364" y="4719282"/>
            <a:ext cx="4114800" cy="1818564"/>
            <a:chOff x="4419600" y="4201236"/>
            <a:chExt cx="4114800" cy="1818564"/>
          </a:xfrm>
        </p:grpSpPr>
        <p:sp>
          <p:nvSpPr>
            <p:cNvPr id="5" name="Rectangle 4"/>
            <p:cNvSpPr/>
            <p:nvPr/>
          </p:nvSpPr>
          <p:spPr>
            <a:xfrm>
              <a:off x="5715000" y="4201236"/>
              <a:ext cx="15240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</a:t>
              </a:r>
              <a:r>
                <a:rPr lang="en-US" sz="2400" b="1" dirty="0" smtClean="0"/>
                <a:t>hape</a:t>
              </a:r>
              <a:endParaRPr lang="en-US" sz="24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4196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Circle</a:t>
              </a:r>
              <a:endParaRPr lang="en-US" sz="24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8674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</a:t>
              </a:r>
              <a:r>
                <a:rPr lang="en-US" sz="2400" b="1" dirty="0" smtClean="0"/>
                <a:t>quare</a:t>
              </a:r>
              <a:endParaRPr lang="en-US" sz="24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315200" y="5410200"/>
              <a:ext cx="1219200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T</a:t>
              </a:r>
              <a:r>
                <a:rPr lang="en-US" sz="2400" b="1" dirty="0" smtClean="0"/>
                <a:t>riangle</a:t>
              </a:r>
              <a:endParaRPr lang="en-US" sz="2400" b="1" dirty="0"/>
            </a:p>
          </p:txBody>
        </p:sp>
        <p:cxnSp>
          <p:nvCxnSpPr>
            <p:cNvPr id="9" name="Straight Arrow Connector 8"/>
            <p:cNvCxnSpPr>
              <a:stCxn id="7" idx="0"/>
              <a:endCxn id="5" idx="2"/>
            </p:cNvCxnSpPr>
            <p:nvPr/>
          </p:nvCxnSpPr>
          <p:spPr>
            <a:xfrm flipV="1">
              <a:off x="6477000" y="4810836"/>
              <a:ext cx="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0"/>
            </p:cNvCxnSpPr>
            <p:nvPr/>
          </p:nvCxnSpPr>
          <p:spPr>
            <a:xfrm flipV="1">
              <a:off x="5029200" y="48108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8" idx="0"/>
            </p:cNvCxnSpPr>
            <p:nvPr/>
          </p:nvCxnSpPr>
          <p:spPr>
            <a:xfrm flipH="1" flipV="1">
              <a:off x="7239000" y="48108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13847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01087"/>
            <a:ext cx="8229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shape* </a:t>
            </a:r>
            <a:r>
              <a:rPr lang="en-US" sz="2800" dirty="0" err="1" smtClean="0"/>
              <a:t>ptrArray</a:t>
            </a:r>
            <a:r>
              <a:rPr lang="en-US" sz="2800" dirty="0" smtClean="0"/>
              <a:t>[4];</a:t>
            </a:r>
          </a:p>
          <a:p>
            <a:pPr>
              <a:buFont typeface="Arial" charset="0"/>
              <a:buNone/>
            </a:pPr>
            <a:r>
              <a:rPr lang="en-US" sz="2800" dirty="0" err="1" smtClean="0"/>
              <a:t>ptrArray</a:t>
            </a:r>
            <a:r>
              <a:rPr lang="en-US" sz="2800" dirty="0" smtClean="0"/>
              <a:t>[0] = new Circle;</a:t>
            </a:r>
          </a:p>
          <a:p>
            <a:pPr>
              <a:buNone/>
            </a:pPr>
            <a:r>
              <a:rPr lang="en-US" sz="2800" dirty="0" err="1" smtClean="0"/>
              <a:t>ptrArray</a:t>
            </a:r>
            <a:r>
              <a:rPr lang="en-US" sz="2800" dirty="0" smtClean="0"/>
              <a:t>[1] </a:t>
            </a:r>
            <a:r>
              <a:rPr lang="en-US" sz="2800" dirty="0"/>
              <a:t>= new </a:t>
            </a:r>
            <a:r>
              <a:rPr lang="en-US" sz="2800" dirty="0" smtClean="0"/>
              <a:t>Triangle;</a:t>
            </a:r>
            <a:endParaRPr lang="en-US" sz="2800" dirty="0"/>
          </a:p>
          <a:p>
            <a:pPr>
              <a:buNone/>
            </a:pPr>
            <a:r>
              <a:rPr lang="en-US" sz="2800" dirty="0" err="1"/>
              <a:t>ptrArray</a:t>
            </a:r>
            <a:r>
              <a:rPr lang="en-US" sz="2800" dirty="0"/>
              <a:t>[0] = new </a:t>
            </a:r>
            <a:r>
              <a:rPr lang="en-US" sz="2800" dirty="0" smtClean="0"/>
              <a:t>Circle;</a:t>
            </a:r>
            <a:endParaRPr lang="en-US" sz="2800" dirty="0"/>
          </a:p>
          <a:p>
            <a:pPr>
              <a:buNone/>
            </a:pPr>
            <a:r>
              <a:rPr lang="en-US" sz="2800" dirty="0" err="1"/>
              <a:t>ptrArray</a:t>
            </a:r>
            <a:r>
              <a:rPr lang="en-US" sz="2800" dirty="0"/>
              <a:t>[0] = new </a:t>
            </a:r>
            <a:r>
              <a:rPr lang="en-US" sz="2800" dirty="0" smtClean="0"/>
              <a:t>Square;</a:t>
            </a:r>
            <a:endParaRPr lang="en-US" sz="2800" dirty="0"/>
          </a:p>
          <a:p>
            <a:pPr>
              <a:buFont typeface="Arial" charset="0"/>
              <a:buNone/>
            </a:pPr>
            <a:r>
              <a:rPr lang="en-US" sz="2800" dirty="0" smtClean="0"/>
              <a:t>for(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/>
              <a:t>j=0; </a:t>
            </a:r>
            <a:r>
              <a:rPr lang="en-US" sz="2800" dirty="0" smtClean="0"/>
              <a:t>j&lt;4; </a:t>
            </a:r>
            <a:r>
              <a:rPr lang="en-US" sz="2800" dirty="0"/>
              <a:t>j++)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   </a:t>
            </a:r>
            <a:r>
              <a:rPr lang="en-US" sz="2800" dirty="0" err="1" smtClean="0"/>
              <a:t>ptrarr</a:t>
            </a:r>
            <a:r>
              <a:rPr lang="en-US" sz="2800" dirty="0" smtClean="0"/>
              <a:t>[j</a:t>
            </a:r>
            <a:r>
              <a:rPr lang="en-US" sz="2800" dirty="0"/>
              <a:t>]-&gt;draw();</a:t>
            </a:r>
          </a:p>
          <a:p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724400" y="838200"/>
            <a:ext cx="4267200" cy="990600"/>
            <a:chOff x="4419600" y="1066800"/>
            <a:chExt cx="4267200" cy="990600"/>
          </a:xfrm>
        </p:grpSpPr>
        <p:sp>
          <p:nvSpPr>
            <p:cNvPr id="4" name="Rectangle 3"/>
            <p:cNvSpPr/>
            <p:nvPr/>
          </p:nvSpPr>
          <p:spPr>
            <a:xfrm>
              <a:off x="6248400" y="15240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6858000" y="15240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67600" y="15240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8077200" y="1524000"/>
              <a:ext cx="6096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248400" y="1066800"/>
              <a:ext cx="609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0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0" y="1066800"/>
              <a:ext cx="609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1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467600" y="1066800"/>
              <a:ext cx="609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2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77200" y="1066800"/>
              <a:ext cx="609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3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19600" y="1524000"/>
              <a:ext cx="1828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*</a:t>
              </a:r>
              <a:r>
                <a:rPr lang="en-US" sz="3200" dirty="0" err="1" smtClean="0">
                  <a:solidFill>
                    <a:schemeClr val="tx1"/>
                  </a:solidFill>
                </a:rPr>
                <a:t>ptrArray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34000" y="1695734"/>
            <a:ext cx="1412543" cy="1452918"/>
            <a:chOff x="5334000" y="1695734"/>
            <a:chExt cx="1412543" cy="1452918"/>
          </a:xfrm>
        </p:grpSpPr>
        <p:sp>
          <p:nvSpPr>
            <p:cNvPr id="14" name="Rectangle 13"/>
            <p:cNvSpPr/>
            <p:nvPr/>
          </p:nvSpPr>
          <p:spPr>
            <a:xfrm>
              <a:off x="5334000" y="2615252"/>
              <a:ext cx="1032681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circle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5450006" y="1695734"/>
              <a:ext cx="1296537" cy="900753"/>
            </a:xfrm>
            <a:custGeom>
              <a:avLst/>
              <a:gdLst>
                <a:gd name="connsiteX0" fmla="*/ 1296537 w 1296537"/>
                <a:gd name="connsiteY0" fmla="*/ 0 h 900753"/>
                <a:gd name="connsiteX1" fmla="*/ 382137 w 1296537"/>
                <a:gd name="connsiteY1" fmla="*/ 436729 h 900753"/>
                <a:gd name="connsiteX2" fmla="*/ 832513 w 1296537"/>
                <a:gd name="connsiteY2" fmla="*/ 573206 h 900753"/>
                <a:gd name="connsiteX3" fmla="*/ 0 w 1296537"/>
                <a:gd name="connsiteY3" fmla="*/ 900753 h 90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537" h="900753">
                  <a:moveTo>
                    <a:pt x="1296537" y="0"/>
                  </a:moveTo>
                  <a:cubicBezTo>
                    <a:pt x="878005" y="170597"/>
                    <a:pt x="459474" y="341195"/>
                    <a:pt x="382137" y="436729"/>
                  </a:cubicBezTo>
                  <a:cubicBezTo>
                    <a:pt x="304800" y="532263"/>
                    <a:pt x="896202" y="495869"/>
                    <a:pt x="832513" y="573206"/>
                  </a:cubicBezTo>
                  <a:cubicBezTo>
                    <a:pt x="768823" y="650543"/>
                    <a:pt x="384411" y="775648"/>
                    <a:pt x="0" y="900753"/>
                  </a:cubicBezTo>
                </a:path>
              </a:pathLst>
            </a:custGeom>
            <a:ln w="444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019801" y="1723030"/>
            <a:ext cx="1286300" cy="2086970"/>
            <a:chOff x="6019801" y="1723030"/>
            <a:chExt cx="1286300" cy="2086970"/>
          </a:xfrm>
        </p:grpSpPr>
        <p:sp>
          <p:nvSpPr>
            <p:cNvPr id="15" name="Rectangle 14"/>
            <p:cNvSpPr/>
            <p:nvPr/>
          </p:nvSpPr>
          <p:spPr>
            <a:xfrm>
              <a:off x="6019801" y="3276600"/>
              <a:ext cx="1156648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triangle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6337110" y="1723030"/>
              <a:ext cx="968991" cy="1583140"/>
            </a:xfrm>
            <a:custGeom>
              <a:avLst/>
              <a:gdLst>
                <a:gd name="connsiteX0" fmla="*/ 968991 w 968991"/>
                <a:gd name="connsiteY0" fmla="*/ 0 h 1583140"/>
                <a:gd name="connsiteX1" fmla="*/ 218365 w 968991"/>
                <a:gd name="connsiteY1" fmla="*/ 641445 h 1583140"/>
                <a:gd name="connsiteX2" fmla="*/ 655093 w 968991"/>
                <a:gd name="connsiteY2" fmla="*/ 832513 h 1583140"/>
                <a:gd name="connsiteX3" fmla="*/ 0 w 968991"/>
                <a:gd name="connsiteY3" fmla="*/ 1583140 h 158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991" h="1583140">
                  <a:moveTo>
                    <a:pt x="968991" y="0"/>
                  </a:moveTo>
                  <a:cubicBezTo>
                    <a:pt x="619836" y="251346"/>
                    <a:pt x="270681" y="502693"/>
                    <a:pt x="218365" y="641445"/>
                  </a:cubicBezTo>
                  <a:cubicBezTo>
                    <a:pt x="166049" y="780197"/>
                    <a:pt x="691487" y="675564"/>
                    <a:pt x="655093" y="832513"/>
                  </a:cubicBezTo>
                  <a:cubicBezTo>
                    <a:pt x="618699" y="989462"/>
                    <a:pt x="309349" y="1286301"/>
                    <a:pt x="0" y="1583140"/>
                  </a:cubicBezTo>
                </a:path>
              </a:pathLst>
            </a:custGeom>
            <a:ln w="444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349319" y="1641143"/>
            <a:ext cx="1032681" cy="2164308"/>
            <a:chOff x="7349319" y="1641143"/>
            <a:chExt cx="1032681" cy="2164308"/>
          </a:xfrm>
        </p:grpSpPr>
        <p:sp>
          <p:nvSpPr>
            <p:cNvPr id="16" name="Rectangle 15"/>
            <p:cNvSpPr/>
            <p:nvPr/>
          </p:nvSpPr>
          <p:spPr>
            <a:xfrm>
              <a:off x="7349319" y="3272051"/>
              <a:ext cx="1032681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circle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7387988" y="1641143"/>
              <a:ext cx="545911" cy="1651379"/>
            </a:xfrm>
            <a:custGeom>
              <a:avLst/>
              <a:gdLst>
                <a:gd name="connsiteX0" fmla="*/ 545911 w 545911"/>
                <a:gd name="connsiteY0" fmla="*/ 0 h 1651379"/>
                <a:gd name="connsiteX1" fmla="*/ 218364 w 545911"/>
                <a:gd name="connsiteY1" fmla="*/ 709684 h 1651379"/>
                <a:gd name="connsiteX2" fmla="*/ 450376 w 545911"/>
                <a:gd name="connsiteY2" fmla="*/ 968991 h 1651379"/>
                <a:gd name="connsiteX3" fmla="*/ 0 w 545911"/>
                <a:gd name="connsiteY3" fmla="*/ 1651379 h 16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911" h="1651379">
                  <a:moveTo>
                    <a:pt x="545911" y="0"/>
                  </a:moveTo>
                  <a:cubicBezTo>
                    <a:pt x="390098" y="274093"/>
                    <a:pt x="234286" y="548186"/>
                    <a:pt x="218364" y="709684"/>
                  </a:cubicBezTo>
                  <a:cubicBezTo>
                    <a:pt x="202442" y="871182"/>
                    <a:pt x="486770" y="812042"/>
                    <a:pt x="450376" y="968991"/>
                  </a:cubicBezTo>
                  <a:cubicBezTo>
                    <a:pt x="413982" y="1125940"/>
                    <a:pt x="206991" y="1388659"/>
                    <a:pt x="0" y="1651379"/>
                  </a:cubicBezTo>
                </a:path>
              </a:pathLst>
            </a:custGeom>
            <a:ln w="444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111319" y="1682087"/>
            <a:ext cx="1032681" cy="1365913"/>
            <a:chOff x="8111319" y="1682087"/>
            <a:chExt cx="1032681" cy="1365913"/>
          </a:xfrm>
        </p:grpSpPr>
        <p:sp>
          <p:nvSpPr>
            <p:cNvPr id="17" name="Rectangle 16"/>
            <p:cNvSpPr/>
            <p:nvPr/>
          </p:nvSpPr>
          <p:spPr>
            <a:xfrm>
              <a:off x="8111319" y="2514600"/>
              <a:ext cx="1032681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square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8220501" y="1682087"/>
              <a:ext cx="354842" cy="832513"/>
            </a:xfrm>
            <a:custGeom>
              <a:avLst/>
              <a:gdLst>
                <a:gd name="connsiteX0" fmla="*/ 354842 w 354842"/>
                <a:gd name="connsiteY0" fmla="*/ 0 h 832513"/>
                <a:gd name="connsiteX1" fmla="*/ 95535 w 354842"/>
                <a:gd name="connsiteY1" fmla="*/ 477671 h 832513"/>
                <a:gd name="connsiteX2" fmla="*/ 341195 w 354842"/>
                <a:gd name="connsiteY2" fmla="*/ 614149 h 832513"/>
                <a:gd name="connsiteX3" fmla="*/ 0 w 354842"/>
                <a:gd name="connsiteY3" fmla="*/ 832513 h 83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842" h="832513">
                  <a:moveTo>
                    <a:pt x="354842" y="0"/>
                  </a:moveTo>
                  <a:cubicBezTo>
                    <a:pt x="226325" y="187656"/>
                    <a:pt x="97809" y="375313"/>
                    <a:pt x="95535" y="477671"/>
                  </a:cubicBezTo>
                  <a:cubicBezTo>
                    <a:pt x="93261" y="580029"/>
                    <a:pt x="357118" y="555009"/>
                    <a:pt x="341195" y="614149"/>
                  </a:cubicBezTo>
                  <a:cubicBezTo>
                    <a:pt x="325272" y="673289"/>
                    <a:pt x="162636" y="752901"/>
                    <a:pt x="0" y="832513"/>
                  </a:cubicBezTo>
                </a:path>
              </a:pathLst>
            </a:custGeom>
            <a:ln w="444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2057400" y="5181600"/>
            <a:ext cx="1447800" cy="1295400"/>
          </a:xfrm>
          <a:prstGeom prst="ellipse">
            <a:avLst/>
          </a:prstGeom>
          <a:solidFill>
            <a:schemeClr val="accent1">
              <a:alpha val="36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3733800" y="5257800"/>
            <a:ext cx="1752600" cy="1143000"/>
          </a:xfrm>
          <a:prstGeom prst="triangle">
            <a:avLst/>
          </a:prstGeom>
          <a:solidFill>
            <a:schemeClr val="accent1">
              <a:alpha val="36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486400" y="5181600"/>
            <a:ext cx="1447800" cy="1295400"/>
          </a:xfrm>
          <a:prstGeom prst="ellipse">
            <a:avLst/>
          </a:prstGeom>
          <a:solidFill>
            <a:schemeClr val="accent1">
              <a:alpha val="36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162800" y="5257800"/>
            <a:ext cx="1412543" cy="1219200"/>
          </a:xfrm>
          <a:prstGeom prst="rect">
            <a:avLst/>
          </a:prstGeom>
          <a:solidFill>
            <a:schemeClr val="accent1">
              <a:alpha val="36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44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amazing capability: </a:t>
            </a:r>
            <a:endParaRPr lang="en-US" dirty="0" smtClean="0"/>
          </a:p>
          <a:p>
            <a:pPr lvl="1"/>
            <a:r>
              <a:rPr lang="en-US" dirty="0" smtClean="0"/>
              <a:t>Completely </a:t>
            </a:r>
            <a:r>
              <a:rPr lang="en-US" dirty="0"/>
              <a:t>different functions are executed by the same function call.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the pointer in </a:t>
            </a:r>
            <a:r>
              <a:rPr lang="en-US" dirty="0" err="1" smtClean="0"/>
              <a:t>ptrarray</a:t>
            </a:r>
            <a:r>
              <a:rPr lang="en-US" dirty="0" smtClean="0"/>
              <a:t> </a:t>
            </a:r>
            <a:r>
              <a:rPr lang="en-US" dirty="0"/>
              <a:t>points to a </a:t>
            </a:r>
            <a:r>
              <a:rPr lang="en-US" dirty="0" smtClean="0"/>
              <a:t>circle, </a:t>
            </a:r>
            <a:r>
              <a:rPr lang="en-US" dirty="0"/>
              <a:t>the function that draws a </a:t>
            </a:r>
            <a:r>
              <a:rPr lang="en-US" dirty="0" smtClean="0"/>
              <a:t>circle </a:t>
            </a:r>
            <a:r>
              <a:rPr lang="en-US" dirty="0"/>
              <a:t>is </a:t>
            </a:r>
            <a:r>
              <a:rPr lang="en-US" dirty="0" smtClean="0"/>
              <a:t>called 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it points to a triangle, the triangle-drawing function is called. </a:t>
            </a:r>
          </a:p>
          <a:p>
            <a:pPr marL="61913" lvl="1" indent="0">
              <a:buNone/>
            </a:pPr>
            <a:r>
              <a:rPr lang="en-US" sz="3200" dirty="0" smtClean="0"/>
              <a:t>This </a:t>
            </a:r>
            <a:r>
              <a:rPr lang="en-US" sz="3200" dirty="0"/>
              <a:t>is called polymorphism, which </a:t>
            </a:r>
            <a:r>
              <a:rPr lang="en-US" sz="3200" dirty="0" smtClean="0"/>
              <a:t>means different </a:t>
            </a:r>
            <a:r>
              <a:rPr lang="en-US" sz="3200" dirty="0"/>
              <a:t>forms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963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 for polymorphism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condition must be meet in order to achieve polymorphic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1"/>
            <a:r>
              <a:rPr lang="en-US" dirty="0"/>
              <a:t>First, all the different classes of shapes, such as </a:t>
            </a:r>
            <a:r>
              <a:rPr lang="en-US" dirty="0" smtClean="0"/>
              <a:t>circle </a:t>
            </a:r>
            <a:r>
              <a:rPr lang="en-US" dirty="0"/>
              <a:t>and triangles, must be </a:t>
            </a:r>
            <a:r>
              <a:rPr lang="en-US" dirty="0" smtClean="0"/>
              <a:t>inherited from </a:t>
            </a:r>
            <a:r>
              <a:rPr lang="en-US" dirty="0"/>
              <a:t>a single base class</a:t>
            </a:r>
          </a:p>
          <a:p>
            <a:pPr lvl="1"/>
            <a:r>
              <a:rPr lang="en-US" dirty="0"/>
              <a:t>Second, the draw() function must be declared to be </a:t>
            </a:r>
            <a:r>
              <a:rPr lang="en-US" b="1" dirty="0"/>
              <a:t>virtual</a:t>
            </a:r>
            <a:r>
              <a:rPr lang="en-US" dirty="0"/>
              <a:t> in the base class</a:t>
            </a:r>
            <a:r>
              <a:rPr lang="en-US" dirty="0" smtClean="0"/>
              <a:t>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800600" y="4572000"/>
            <a:ext cx="4114800" cy="2209800"/>
            <a:chOff x="4114800" y="4495800"/>
            <a:chExt cx="4114800" cy="2209800"/>
          </a:xfrm>
        </p:grpSpPr>
        <p:sp>
          <p:nvSpPr>
            <p:cNvPr id="5" name="Rectangle 4"/>
            <p:cNvSpPr/>
            <p:nvPr/>
          </p:nvSpPr>
          <p:spPr>
            <a:xfrm>
              <a:off x="5410200" y="4495800"/>
              <a:ext cx="1524000" cy="8484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Shape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raw()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14800" y="5943600"/>
              <a:ext cx="1219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Circle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raw()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562600" y="5943600"/>
              <a:ext cx="1219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Square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raw()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010400" y="5943600"/>
              <a:ext cx="12192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Triangle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raw()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>
              <a:stCxn id="7" idx="0"/>
              <a:endCxn id="5" idx="2"/>
            </p:cNvCxnSpPr>
            <p:nvPr/>
          </p:nvCxnSpPr>
          <p:spPr>
            <a:xfrm flipV="1">
              <a:off x="6172200" y="5344236"/>
              <a:ext cx="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0"/>
            </p:cNvCxnSpPr>
            <p:nvPr/>
          </p:nvCxnSpPr>
          <p:spPr>
            <a:xfrm flipV="1">
              <a:off x="4724400" y="53442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8" idx="0"/>
            </p:cNvCxnSpPr>
            <p:nvPr/>
          </p:nvCxnSpPr>
          <p:spPr>
            <a:xfrm flipH="1" flipV="1">
              <a:off x="6934200" y="5344236"/>
              <a:ext cx="685800" cy="599364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1219200" y="5587425"/>
            <a:ext cx="30342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3200" dirty="0" err="1"/>
              <a:t>ptrarr</a:t>
            </a:r>
            <a:r>
              <a:rPr lang="en-US" sz="3200" dirty="0"/>
              <a:t>[j]-&gt;draw();</a:t>
            </a:r>
          </a:p>
        </p:txBody>
      </p:sp>
    </p:spTree>
    <p:extLst>
      <p:ext uri="{BB962C8B-B14F-4D97-AF65-F5344CB8AC3E}">
        <p14:creationId xmlns="" xmlns:p14="http://schemas.microsoft.com/office/powerpoint/2010/main" val="374504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Member Functions Accessed with </a:t>
            </a:r>
            <a:r>
              <a:rPr lang="en-US" dirty="0" smtClean="0"/>
              <a:t>Pointers</a:t>
            </a:r>
          </a:p>
          <a:p>
            <a:r>
              <a:rPr lang="en-US" dirty="0"/>
              <a:t>Virtual Member Functions Accessed with Pointers</a:t>
            </a:r>
          </a:p>
        </p:txBody>
      </p:sp>
    </p:spTree>
    <p:extLst>
      <p:ext uri="{BB962C8B-B14F-4D97-AF65-F5344CB8AC3E}">
        <p14:creationId xmlns="" xmlns:p14="http://schemas.microsoft.com/office/powerpoint/2010/main" val="24757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Normal Member Functions </a:t>
            </a:r>
            <a:r>
              <a:rPr lang="en-US" dirty="0" smtClean="0"/>
              <a:t>Accessed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496" y="1127125"/>
            <a:ext cx="3505200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public:</a:t>
            </a:r>
          </a:p>
          <a:p>
            <a:pPr marL="230188" lvl="1">
              <a:defRPr/>
            </a:pPr>
            <a:r>
              <a:rPr lang="en-US" sz="2400" dirty="0"/>
              <a:t>void show</a:t>
            </a:r>
            <a:r>
              <a:rPr lang="en-US" sz="2400" dirty="0" smtClean="0"/>
              <a:t>()</a:t>
            </a:r>
            <a:endParaRPr lang="en-US" sz="2400" dirty="0">
              <a:solidFill>
                <a:srgbClr val="00B0F0"/>
              </a:solidFill>
            </a:endParaRPr>
          </a:p>
          <a:p>
            <a:pPr marL="230188" lvl="1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“Base\n”; }</a:t>
            </a:r>
          </a:p>
          <a:p>
            <a:pPr>
              <a:defRPr/>
            </a:pPr>
            <a:r>
              <a:rPr lang="en-US" sz="2400" dirty="0" smtClean="0"/>
              <a:t>};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657600" y="1128262"/>
            <a:ext cx="2209800" cy="34163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9611" y="3012662"/>
            <a:ext cx="3460845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dirty="0"/>
              <a:t>Derv1 : public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dirty="0"/>
              <a:t>public:</a:t>
            </a:r>
          </a:p>
          <a:p>
            <a:pPr marL="225425">
              <a:defRPr/>
            </a:pPr>
            <a:r>
              <a:rPr lang="en-US" sz="2400" dirty="0"/>
              <a:t>void show()</a:t>
            </a:r>
          </a:p>
          <a:p>
            <a:pPr marL="225425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“Derv1\n”; 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17143" y="4850768"/>
            <a:ext cx="3505200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dirty="0"/>
              <a:t>Derv2 : public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dirty="0"/>
              <a:t>public:</a:t>
            </a:r>
          </a:p>
          <a:p>
            <a:pPr marL="225425">
              <a:defRPr/>
            </a:pPr>
            <a:r>
              <a:rPr lang="en-US" sz="2400" dirty="0"/>
              <a:t>void show()</a:t>
            </a:r>
          </a:p>
          <a:p>
            <a:pPr marL="225425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“Derv2\n”; 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629400" y="2741462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dv1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0" y="2741462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dv2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49639" y="1553570"/>
            <a:ext cx="22098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smtClean="0"/>
              <a:t>Derv1 </a:t>
            </a:r>
            <a:r>
              <a:rPr lang="en-US" sz="2400" dirty="0"/>
              <a:t>dv1; </a:t>
            </a:r>
            <a:endParaRPr lang="en-US" sz="2400" dirty="0" smtClean="0"/>
          </a:p>
          <a:p>
            <a:pPr marL="230188" lvl="1">
              <a:defRPr/>
            </a:pPr>
            <a:r>
              <a:rPr lang="en-US" sz="2400" dirty="0" smtClean="0"/>
              <a:t>Derv2 </a:t>
            </a:r>
            <a:r>
              <a:rPr lang="en-US" sz="2400" dirty="0"/>
              <a:t>dv2; </a:t>
            </a:r>
            <a:endParaRPr lang="en-US" sz="24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3657600" y="2286000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smtClean="0"/>
              <a:t>Base</a:t>
            </a:r>
            <a:r>
              <a:rPr lang="en-US" sz="2400" dirty="0"/>
              <a:t>* </a:t>
            </a:r>
            <a:r>
              <a:rPr lang="en-US" sz="2400" dirty="0" err="1"/>
              <a:t>ptr</a:t>
            </a:r>
            <a:r>
              <a:rPr lang="en-US" sz="2400" dirty="0"/>
              <a:t>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7600" y="2662535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 </a:t>
            </a:r>
            <a:r>
              <a:rPr lang="en-US" sz="2400" dirty="0"/>
              <a:t>= &amp;dv1</a:t>
            </a:r>
            <a:r>
              <a:rPr lang="en-US" sz="2400" dirty="0" smtClean="0"/>
              <a:t>;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43952" y="3007056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30304" y="3372722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 </a:t>
            </a:r>
            <a:r>
              <a:rPr lang="en-US" sz="2400" dirty="0"/>
              <a:t>= &amp;dv2;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6656" y="3747448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4158" y="1172916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*</a:t>
            </a:r>
            <a:r>
              <a:rPr lang="en-US" sz="2800" b="1" dirty="0" err="1" smtClean="0">
                <a:solidFill>
                  <a:schemeClr val="tx1"/>
                </a:solidFill>
              </a:rPr>
              <a:t>ptr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6547407" y="1591638"/>
            <a:ext cx="706892" cy="1146412"/>
          </a:xfrm>
          <a:custGeom>
            <a:avLst/>
            <a:gdLst>
              <a:gd name="connsiteX0" fmla="*/ 481190 w 706892"/>
              <a:gd name="connsiteY0" fmla="*/ 0 h 1146412"/>
              <a:gd name="connsiteX1" fmla="*/ 685906 w 706892"/>
              <a:gd name="connsiteY1" fmla="*/ 518615 h 1146412"/>
              <a:gd name="connsiteX2" fmla="*/ 30814 w 706892"/>
              <a:gd name="connsiteY2" fmla="*/ 518615 h 1146412"/>
              <a:gd name="connsiteX3" fmla="*/ 167292 w 706892"/>
              <a:gd name="connsiteY3" fmla="*/ 1146412 h 114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892" h="1146412">
                <a:moveTo>
                  <a:pt x="481190" y="0"/>
                </a:moveTo>
                <a:cubicBezTo>
                  <a:pt x="621079" y="216089"/>
                  <a:pt x="760969" y="432179"/>
                  <a:pt x="685906" y="518615"/>
                </a:cubicBezTo>
                <a:cubicBezTo>
                  <a:pt x="610843" y="605051"/>
                  <a:pt x="117250" y="413982"/>
                  <a:pt x="30814" y="518615"/>
                </a:cubicBezTo>
                <a:cubicBezTo>
                  <a:pt x="-55622" y="623248"/>
                  <a:pt x="55835" y="884830"/>
                  <a:pt x="167292" y="1146412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042245" y="1605286"/>
            <a:ext cx="969012" cy="1119116"/>
          </a:xfrm>
          <a:custGeom>
            <a:avLst/>
            <a:gdLst>
              <a:gd name="connsiteX0" fmla="*/ 0 w 969012"/>
              <a:gd name="connsiteY0" fmla="*/ 0 h 1119116"/>
              <a:gd name="connsiteX1" fmla="*/ 941695 w 969012"/>
              <a:gd name="connsiteY1" fmla="*/ 491319 h 1119116"/>
              <a:gd name="connsiteX2" fmla="*/ 723331 w 969012"/>
              <a:gd name="connsiteY2" fmla="*/ 709683 h 1119116"/>
              <a:gd name="connsiteX3" fmla="*/ 805218 w 969012"/>
              <a:gd name="connsiteY3" fmla="*/ 1119116 h 111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012" h="1119116">
                <a:moveTo>
                  <a:pt x="0" y="0"/>
                </a:moveTo>
                <a:cubicBezTo>
                  <a:pt x="410570" y="186519"/>
                  <a:pt x="821140" y="373039"/>
                  <a:pt x="941695" y="491319"/>
                </a:cubicBezTo>
                <a:cubicBezTo>
                  <a:pt x="1062250" y="609600"/>
                  <a:pt x="746077" y="605050"/>
                  <a:pt x="723331" y="709683"/>
                </a:cubicBezTo>
                <a:cubicBezTo>
                  <a:pt x="700585" y="814316"/>
                  <a:pt x="752901" y="966716"/>
                  <a:pt x="805218" y="1119116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198358" y="3438635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u="sng" dirty="0"/>
              <a:t>Program </a:t>
            </a:r>
            <a:r>
              <a:rPr lang="en-US" sz="2800" b="1" u="sng" dirty="0" smtClean="0"/>
              <a:t>Output</a:t>
            </a:r>
            <a:endParaRPr lang="en-US" sz="2800" b="1" u="sng" dirty="0"/>
          </a:p>
        </p:txBody>
      </p:sp>
      <p:sp>
        <p:nvSpPr>
          <p:cNvPr id="21" name="Rectangle 20"/>
          <p:cNvSpPr/>
          <p:nvPr/>
        </p:nvSpPr>
        <p:spPr>
          <a:xfrm>
            <a:off x="6193809" y="3910028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/>
              <a:t>Base</a:t>
            </a:r>
            <a:endParaRPr lang="en-US" sz="2800" b="1" dirty="0"/>
          </a:p>
        </p:txBody>
      </p:sp>
      <p:sp>
        <p:nvSpPr>
          <p:cNvPr id="23" name="Rectangle 22"/>
          <p:cNvSpPr/>
          <p:nvPr/>
        </p:nvSpPr>
        <p:spPr>
          <a:xfrm>
            <a:off x="6191524" y="4429780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/>
              <a:t>Base</a:t>
            </a:r>
            <a:endParaRPr lang="en-US" sz="2800" b="1" dirty="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733800" y="5029200"/>
            <a:ext cx="5301008" cy="1815882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Note: Compiler </a:t>
            </a:r>
            <a:r>
              <a:rPr lang="en-US" sz="2800" dirty="0"/>
              <a:t>ignores the </a:t>
            </a:r>
            <a:r>
              <a:rPr lang="en-US" sz="2800" i="1" dirty="0"/>
              <a:t>contents of the pointer </a:t>
            </a:r>
            <a:r>
              <a:rPr lang="en-US" sz="2800" i="1" dirty="0" err="1"/>
              <a:t>ptr</a:t>
            </a:r>
            <a:r>
              <a:rPr lang="en-US" sz="2800" i="1" dirty="0"/>
              <a:t> and chooses the member function that matches the type of the </a:t>
            </a:r>
            <a:r>
              <a:rPr lang="en-US" sz="2800" dirty="0"/>
              <a:t>pointer</a:t>
            </a:r>
          </a:p>
        </p:txBody>
      </p:sp>
      <p:sp>
        <p:nvSpPr>
          <p:cNvPr id="25" name="Rectangle 24">
            <a:hlinkClick r:id="rId3" action="ppaction://hlinkfile"/>
          </p:cNvPr>
          <p:cNvSpPr/>
          <p:nvPr/>
        </p:nvSpPr>
        <p:spPr>
          <a:xfrm>
            <a:off x="3733800" y="4608459"/>
            <a:ext cx="2209800" cy="484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Go to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8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8" grpId="1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Non-virtual </a:t>
            </a:r>
            <a:r>
              <a:rPr lang="en-US" i="1" dirty="0"/>
              <a:t>pointer access.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7086600" cy="586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4582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Virtual Member Functions </a:t>
            </a:r>
            <a:r>
              <a:rPr lang="en-US" dirty="0" smtClean="0"/>
              <a:t>Accessed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496" y="1127125"/>
            <a:ext cx="3505200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public:</a:t>
            </a:r>
          </a:p>
          <a:p>
            <a:pPr marL="230188" lvl="1">
              <a:defRPr/>
            </a:pPr>
            <a:r>
              <a:rPr lang="en-US" sz="2400" dirty="0"/>
              <a:t>v</a:t>
            </a:r>
            <a:r>
              <a:rPr lang="en-US" sz="2400" dirty="0" smtClean="0"/>
              <a:t>irtual void </a:t>
            </a:r>
            <a:r>
              <a:rPr lang="en-US" sz="2400" dirty="0"/>
              <a:t>show</a:t>
            </a:r>
            <a:r>
              <a:rPr lang="en-US" sz="2400" dirty="0" smtClean="0"/>
              <a:t>()</a:t>
            </a:r>
            <a:endParaRPr lang="en-US" sz="2400" dirty="0">
              <a:solidFill>
                <a:srgbClr val="00B0F0"/>
              </a:solidFill>
            </a:endParaRPr>
          </a:p>
          <a:p>
            <a:pPr marL="230188" lvl="1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“Base\n”; }</a:t>
            </a:r>
          </a:p>
          <a:p>
            <a:pPr>
              <a:defRPr/>
            </a:pPr>
            <a:r>
              <a:rPr lang="en-US" sz="2400" dirty="0" smtClean="0"/>
              <a:t>};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657600" y="1128262"/>
            <a:ext cx="2209800" cy="34163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79611" y="3012662"/>
            <a:ext cx="3460845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dirty="0"/>
              <a:t>Derv1 : public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dirty="0"/>
              <a:t>public:</a:t>
            </a:r>
          </a:p>
          <a:p>
            <a:pPr marL="225425">
              <a:defRPr/>
            </a:pPr>
            <a:r>
              <a:rPr lang="en-US" sz="2400" dirty="0"/>
              <a:t>void show()</a:t>
            </a:r>
          </a:p>
          <a:p>
            <a:pPr marL="225425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“Derv1\n”; 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17143" y="4850768"/>
            <a:ext cx="3505200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dirty="0"/>
              <a:t>Derv2 : public Base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dirty="0"/>
              <a:t>public:</a:t>
            </a:r>
          </a:p>
          <a:p>
            <a:pPr marL="225425">
              <a:defRPr/>
            </a:pPr>
            <a:r>
              <a:rPr lang="en-US" sz="2400" dirty="0"/>
              <a:t>void show()</a:t>
            </a:r>
          </a:p>
          <a:p>
            <a:pPr marL="225425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“Derv2\n”; 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629400" y="2741462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dv1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0" y="2741462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dv2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49639" y="1553570"/>
            <a:ext cx="22098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smtClean="0"/>
              <a:t>Derv1 </a:t>
            </a:r>
            <a:r>
              <a:rPr lang="en-US" sz="2400" dirty="0"/>
              <a:t>dv1; </a:t>
            </a:r>
            <a:endParaRPr lang="en-US" sz="2400" dirty="0" smtClean="0"/>
          </a:p>
          <a:p>
            <a:pPr marL="230188" lvl="1">
              <a:defRPr/>
            </a:pPr>
            <a:r>
              <a:rPr lang="en-US" sz="2400" dirty="0" smtClean="0"/>
              <a:t>Derv2 </a:t>
            </a:r>
            <a:r>
              <a:rPr lang="en-US" sz="2400" dirty="0"/>
              <a:t>dv2; </a:t>
            </a:r>
            <a:endParaRPr lang="en-US" sz="24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3657600" y="2286000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smtClean="0"/>
              <a:t>Base</a:t>
            </a:r>
            <a:r>
              <a:rPr lang="en-US" sz="2400" dirty="0"/>
              <a:t>* </a:t>
            </a:r>
            <a:r>
              <a:rPr lang="en-US" sz="2400" dirty="0" err="1"/>
              <a:t>ptr</a:t>
            </a:r>
            <a:r>
              <a:rPr lang="en-US" sz="2400" dirty="0"/>
              <a:t>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57600" y="2662535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 </a:t>
            </a:r>
            <a:r>
              <a:rPr lang="en-US" sz="2400" dirty="0"/>
              <a:t>= &amp;dv1</a:t>
            </a:r>
            <a:r>
              <a:rPr lang="en-US" sz="2400" dirty="0" smtClean="0"/>
              <a:t>;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43952" y="3007056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30304" y="3372722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 </a:t>
            </a:r>
            <a:r>
              <a:rPr lang="en-US" sz="2400" dirty="0"/>
              <a:t>= &amp;dv2;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16656" y="3747448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dirty="0" err="1" smtClean="0"/>
              <a:t>ptr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4158" y="1172916"/>
            <a:ext cx="914400" cy="544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*</a:t>
            </a:r>
            <a:r>
              <a:rPr lang="en-US" sz="2800" b="1" dirty="0" err="1" smtClean="0">
                <a:solidFill>
                  <a:schemeClr val="tx1"/>
                </a:solidFill>
              </a:rPr>
              <a:t>ptr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6547407" y="1591638"/>
            <a:ext cx="706892" cy="1146412"/>
          </a:xfrm>
          <a:custGeom>
            <a:avLst/>
            <a:gdLst>
              <a:gd name="connsiteX0" fmla="*/ 481190 w 706892"/>
              <a:gd name="connsiteY0" fmla="*/ 0 h 1146412"/>
              <a:gd name="connsiteX1" fmla="*/ 685906 w 706892"/>
              <a:gd name="connsiteY1" fmla="*/ 518615 h 1146412"/>
              <a:gd name="connsiteX2" fmla="*/ 30814 w 706892"/>
              <a:gd name="connsiteY2" fmla="*/ 518615 h 1146412"/>
              <a:gd name="connsiteX3" fmla="*/ 167292 w 706892"/>
              <a:gd name="connsiteY3" fmla="*/ 1146412 h 114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892" h="1146412">
                <a:moveTo>
                  <a:pt x="481190" y="0"/>
                </a:moveTo>
                <a:cubicBezTo>
                  <a:pt x="621079" y="216089"/>
                  <a:pt x="760969" y="432179"/>
                  <a:pt x="685906" y="518615"/>
                </a:cubicBezTo>
                <a:cubicBezTo>
                  <a:pt x="610843" y="605051"/>
                  <a:pt x="117250" y="413982"/>
                  <a:pt x="30814" y="518615"/>
                </a:cubicBezTo>
                <a:cubicBezTo>
                  <a:pt x="-55622" y="623248"/>
                  <a:pt x="55835" y="884830"/>
                  <a:pt x="167292" y="1146412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042245" y="1605286"/>
            <a:ext cx="969012" cy="1119116"/>
          </a:xfrm>
          <a:custGeom>
            <a:avLst/>
            <a:gdLst>
              <a:gd name="connsiteX0" fmla="*/ 0 w 969012"/>
              <a:gd name="connsiteY0" fmla="*/ 0 h 1119116"/>
              <a:gd name="connsiteX1" fmla="*/ 941695 w 969012"/>
              <a:gd name="connsiteY1" fmla="*/ 491319 h 1119116"/>
              <a:gd name="connsiteX2" fmla="*/ 723331 w 969012"/>
              <a:gd name="connsiteY2" fmla="*/ 709683 h 1119116"/>
              <a:gd name="connsiteX3" fmla="*/ 805218 w 969012"/>
              <a:gd name="connsiteY3" fmla="*/ 1119116 h 111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012" h="1119116">
                <a:moveTo>
                  <a:pt x="0" y="0"/>
                </a:moveTo>
                <a:cubicBezTo>
                  <a:pt x="410570" y="186519"/>
                  <a:pt x="821140" y="373039"/>
                  <a:pt x="941695" y="491319"/>
                </a:cubicBezTo>
                <a:cubicBezTo>
                  <a:pt x="1062250" y="609600"/>
                  <a:pt x="746077" y="605050"/>
                  <a:pt x="723331" y="709683"/>
                </a:cubicBezTo>
                <a:cubicBezTo>
                  <a:pt x="700585" y="814316"/>
                  <a:pt x="752901" y="966716"/>
                  <a:pt x="805218" y="1119116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198358" y="3438635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u="sng" dirty="0"/>
              <a:t>Program </a:t>
            </a:r>
            <a:r>
              <a:rPr lang="en-US" sz="2800" b="1" u="sng" dirty="0" smtClean="0"/>
              <a:t>Output</a:t>
            </a:r>
            <a:endParaRPr lang="en-US" sz="2800" b="1" u="sng" dirty="0"/>
          </a:p>
        </p:txBody>
      </p:sp>
      <p:sp>
        <p:nvSpPr>
          <p:cNvPr id="21" name="Rectangle 20"/>
          <p:cNvSpPr/>
          <p:nvPr/>
        </p:nvSpPr>
        <p:spPr>
          <a:xfrm>
            <a:off x="6193809" y="3910028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/>
              <a:t>Derv1</a:t>
            </a:r>
            <a:endParaRPr lang="en-US" sz="2800" b="1" dirty="0"/>
          </a:p>
        </p:txBody>
      </p:sp>
      <p:sp>
        <p:nvSpPr>
          <p:cNvPr id="23" name="Rectangle 22"/>
          <p:cNvSpPr/>
          <p:nvPr/>
        </p:nvSpPr>
        <p:spPr>
          <a:xfrm>
            <a:off x="6191524" y="4429780"/>
            <a:ext cx="2945642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/>
              <a:t>Derv2</a:t>
            </a:r>
            <a:endParaRPr lang="en-US" sz="2800" b="1" dirty="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733800" y="5029200"/>
            <a:ext cx="5301008" cy="1815882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Note: Compiler </a:t>
            </a:r>
            <a:r>
              <a:rPr lang="en-US" sz="2800" dirty="0"/>
              <a:t>selects the function based on the </a:t>
            </a:r>
            <a:r>
              <a:rPr lang="en-US" sz="2800" i="1" dirty="0"/>
              <a:t>contents of the pointer </a:t>
            </a:r>
            <a:r>
              <a:rPr lang="en-US" sz="2800" i="1" dirty="0" err="1"/>
              <a:t>ptr</a:t>
            </a:r>
            <a:r>
              <a:rPr lang="en-US" sz="2800" i="1" dirty="0"/>
              <a:t>, not on the type of the </a:t>
            </a:r>
            <a:r>
              <a:rPr lang="en-US" sz="2800" i="1" dirty="0" smtClean="0"/>
              <a:t>pointer</a:t>
            </a:r>
            <a:endParaRPr lang="en-US" sz="2800" dirty="0"/>
          </a:p>
        </p:txBody>
      </p:sp>
      <p:sp>
        <p:nvSpPr>
          <p:cNvPr id="25" name="Rectangle 24">
            <a:hlinkClick r:id="rId2" action="ppaction://hlinkfile"/>
          </p:cNvPr>
          <p:cNvSpPr/>
          <p:nvPr/>
        </p:nvSpPr>
        <p:spPr>
          <a:xfrm>
            <a:off x="3733800" y="4608459"/>
            <a:ext cx="2209800" cy="484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Go to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142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8" grpId="1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Virtual pointer </a:t>
            </a:r>
            <a:r>
              <a:rPr lang="en-US" i="1" dirty="0" smtClean="0"/>
              <a:t>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21156"/>
            <a:ext cx="7010400" cy="579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693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349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12408</TotalTime>
  <Words>1203</Words>
  <Application>Microsoft Office PowerPoint</Application>
  <PresentationFormat>On-screen Show (4:3)</PresentationFormat>
  <Paragraphs>350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myPresentation1</vt:lpstr>
      <vt:lpstr>CSC241: Object Oriented Programming</vt:lpstr>
      <vt:lpstr>Previous lecture</vt:lpstr>
      <vt:lpstr>Today’s Lecture</vt:lpstr>
      <vt:lpstr>Default Copy constructor</vt:lpstr>
      <vt:lpstr>Cont.</vt:lpstr>
      <vt:lpstr>Copy constructor—Function Arguments</vt:lpstr>
      <vt:lpstr>Copy constructor—Function Return Values</vt:lpstr>
      <vt:lpstr>Memory management</vt:lpstr>
      <vt:lpstr>A String Class Using new</vt:lpstr>
      <vt:lpstr>A problem with String class</vt:lpstr>
      <vt:lpstr>Pointer to Objects</vt:lpstr>
      <vt:lpstr>An Array of Pointers to Objects</vt:lpstr>
      <vt:lpstr>Polymorphism</vt:lpstr>
      <vt:lpstr>Polymorphism</vt:lpstr>
      <vt:lpstr>Polymorphism – Example 1</vt:lpstr>
      <vt:lpstr>Cont.</vt:lpstr>
      <vt:lpstr>Polymorphism – Example 2</vt:lpstr>
      <vt:lpstr>Cont.</vt:lpstr>
      <vt:lpstr>Cont.</vt:lpstr>
      <vt:lpstr>Condition for polymorphism</vt:lpstr>
      <vt:lpstr>Example programs</vt:lpstr>
      <vt:lpstr>Normal Member Functions Accessed</vt:lpstr>
      <vt:lpstr>Non-virtual pointer access.</vt:lpstr>
      <vt:lpstr>Virtual Member Functions Accessed</vt:lpstr>
      <vt:lpstr>Virtual pointer access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772</cp:revision>
  <dcterms:created xsi:type="dcterms:W3CDTF">2006-08-16T00:00:00Z</dcterms:created>
  <dcterms:modified xsi:type="dcterms:W3CDTF">2012-10-25T08:56:04Z</dcterms:modified>
</cp:coreProperties>
</file>