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445" r:id="rId2"/>
    <p:sldId id="929" r:id="rId3"/>
    <p:sldId id="969" r:id="rId4"/>
    <p:sldId id="961" r:id="rId5"/>
    <p:sldId id="962" r:id="rId6"/>
    <p:sldId id="966" r:id="rId7"/>
    <p:sldId id="963" r:id="rId8"/>
    <p:sldId id="964" r:id="rId9"/>
    <p:sldId id="965" r:id="rId10"/>
    <p:sldId id="967" r:id="rId11"/>
    <p:sldId id="968" r:id="rId12"/>
    <p:sldId id="970" r:id="rId13"/>
    <p:sldId id="9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%20type%20convers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program/km_miles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program/Overload_instream_outstream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192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Overloading binary operator</a:t>
            </a:r>
          </a:p>
          <a:p>
            <a:pPr lvl="1"/>
            <a:r>
              <a:rPr lang="en-US" dirty="0" smtClean="0"/>
              <a:t>+, – and = operator for </a:t>
            </a:r>
            <a:r>
              <a:rPr lang="en-US" dirty="0" err="1" smtClean="0"/>
              <a:t>ThreeD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&lt; operator for distance class</a:t>
            </a:r>
          </a:p>
          <a:p>
            <a:pPr lvl="1"/>
            <a:r>
              <a:rPr lang="en-US" dirty="0" smtClean="0"/>
              <a:t>+= operator for distance class</a:t>
            </a:r>
          </a:p>
          <a:p>
            <a:pPr lvl="1"/>
            <a:r>
              <a:rPr lang="en-US" dirty="0" smtClean="0"/>
              <a:t>Subscript operator for Safe array class</a:t>
            </a:r>
          </a:p>
          <a:p>
            <a:pPr lvl="2"/>
            <a:r>
              <a:rPr lang="en-US" sz="2800" dirty="0" smtClean="0"/>
              <a:t>Two functions to get and set value</a:t>
            </a:r>
          </a:p>
          <a:p>
            <a:pPr lvl="2"/>
            <a:r>
              <a:rPr lang="en-US" sz="2800" dirty="0" smtClean="0"/>
              <a:t>One function, return by reference</a:t>
            </a:r>
          </a:p>
          <a:p>
            <a:pPr lvl="2"/>
            <a:r>
              <a:rPr lang="en-US" sz="2800" dirty="0" smtClean="0"/>
              <a:t>Overloaded [ ] operator, return by reference</a:t>
            </a:r>
            <a:r>
              <a:rPr lang="en-US" dirty="0" smtClean="0"/>
              <a:t>  </a:t>
            </a:r>
          </a:p>
          <a:p>
            <a:r>
              <a:rPr lang="en-US" dirty="0" smtClean="0"/>
              <a:t>Data conversion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081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conversion</a:t>
            </a:r>
          </a:p>
          <a:p>
            <a:pPr lvl="1"/>
            <a:r>
              <a:rPr lang="en-US" dirty="0"/>
              <a:t>one-argument constructor</a:t>
            </a:r>
          </a:p>
          <a:p>
            <a:pPr lvl="1"/>
            <a:r>
              <a:rPr lang="en-US" dirty="0"/>
              <a:t>conversion </a:t>
            </a:r>
            <a:r>
              <a:rPr lang="en-US" dirty="0" smtClean="0"/>
              <a:t>function</a:t>
            </a:r>
          </a:p>
          <a:p>
            <a:r>
              <a:rPr lang="en-US" dirty="0" smtClean="0"/>
              <a:t>Overloading stream operators</a:t>
            </a:r>
          </a:p>
          <a:p>
            <a:pPr lvl="1"/>
            <a:r>
              <a:rPr lang="en-US" dirty="0" smtClean="0"/>
              <a:t>Stream insertion</a:t>
            </a:r>
          </a:p>
          <a:p>
            <a:pPr lvl="1"/>
            <a:r>
              <a:rPr lang="en-US" dirty="0" smtClean="0"/>
              <a:t>Stream extraction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17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mtClean="0"/>
              <a:t>Data Conversion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= operator will assign a value from one variable to another, instatements like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</a:t>
            </a:r>
            <a:r>
              <a:rPr lang="en-US" sz="2800" dirty="0" smtClean="0"/>
              <a:t>intvar1 = intvar2;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dirty="0" smtClean="0"/>
              <a:t>	</a:t>
            </a:r>
            <a:r>
              <a:rPr lang="en-US" sz="2400" dirty="0" smtClean="0"/>
              <a:t>where intvar1 and intvar2 are integer variables</a:t>
            </a:r>
          </a:p>
          <a:p>
            <a:r>
              <a:rPr lang="en-US" dirty="0" smtClean="0"/>
              <a:t>Also, = assigns the value of one user-defined object to another, provided they are of the same type, in statements like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dist3 = dist1 + dist2;</a:t>
            </a:r>
          </a:p>
          <a:p>
            <a:pPr>
              <a:buFont typeface="Arial" charset="0"/>
              <a:buNone/>
            </a:pPr>
            <a:r>
              <a:rPr lang="en-US" sz="2400" dirty="0" smtClean="0"/>
              <a:t>     where the result of the addition, is assigned to another object of type Distance, dist3.</a:t>
            </a:r>
          </a:p>
          <a:p>
            <a:r>
              <a:rPr lang="en-US" dirty="0" smtClean="0"/>
              <a:t>dist4 = dist3;</a:t>
            </a:r>
          </a:p>
        </p:txBody>
      </p:sp>
    </p:spTree>
    <p:extLst>
      <p:ext uri="{BB962C8B-B14F-4D97-AF65-F5344CB8AC3E}">
        <p14:creationId xmlns:p14="http://schemas.microsoft.com/office/powerpoint/2010/main" xmlns="" val="31386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096000" y="0"/>
            <a:ext cx="3048000" cy="792163"/>
          </a:xfrm>
        </p:spPr>
        <p:txBody>
          <a:bodyPr/>
          <a:lstStyle/>
          <a:p>
            <a:r>
              <a:rPr lang="en-US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/>
          <a:lstStyle/>
          <a:p>
            <a:r>
              <a:rPr lang="en-US" dirty="0" smtClean="0"/>
              <a:t>Thus, assignments between types, </a:t>
            </a:r>
            <a:r>
              <a:rPr lang="en-US" sz="2400" dirty="0" smtClean="0"/>
              <a:t>whether they are basic types or user-defined types</a:t>
            </a:r>
            <a:r>
              <a:rPr lang="en-US" dirty="0" smtClean="0"/>
              <a:t>, are handled by the compiler with no effort on our part, provided that the same data type is used on both sides of the equal sign</a:t>
            </a:r>
          </a:p>
          <a:p>
            <a:r>
              <a:rPr lang="en-US" dirty="0" smtClean="0"/>
              <a:t>what happens when the variables on different sides of the = are of different types?</a:t>
            </a:r>
          </a:p>
          <a:p>
            <a:r>
              <a:rPr lang="en-US" dirty="0"/>
              <a:t>F</a:t>
            </a:r>
            <a:r>
              <a:rPr lang="en-US" dirty="0" smtClean="0"/>
              <a:t>or example: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ist2 = 7.55;</a:t>
            </a:r>
          </a:p>
        </p:txBody>
      </p:sp>
    </p:spTree>
    <p:extLst>
      <p:ext uri="{BB962C8B-B14F-4D97-AF65-F5344CB8AC3E}">
        <p14:creationId xmlns:p14="http://schemas.microsoft.com/office/powerpoint/2010/main" xmlns="" val="15988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 smtClean="0"/>
              <a:t>Distance class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399" y="549166"/>
            <a:ext cx="6324601" cy="63709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Distance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private:</a:t>
            </a:r>
          </a:p>
          <a:p>
            <a:pPr marL="461963" lvl="2">
              <a:defRPr/>
            </a:pPr>
            <a:r>
              <a:rPr lang="en-US" sz="2400" dirty="0" err="1"/>
              <a:t>int</a:t>
            </a:r>
            <a:r>
              <a:rPr lang="en-US" sz="2400" dirty="0"/>
              <a:t> feet;</a:t>
            </a:r>
          </a:p>
          <a:p>
            <a:pPr marL="461963" lvl="2">
              <a:defRPr/>
            </a:pPr>
            <a:r>
              <a:rPr lang="en-US" sz="2400" dirty="0"/>
              <a:t>float inches;</a:t>
            </a:r>
          </a:p>
          <a:p>
            <a:pPr marL="230188" lvl="1">
              <a:defRPr/>
            </a:pPr>
            <a:r>
              <a:rPr lang="en-US" sz="2400" dirty="0"/>
              <a:t>public: 		</a:t>
            </a:r>
          </a:p>
          <a:p>
            <a:pPr marL="230188" lvl="1">
              <a:defRPr/>
            </a:pPr>
            <a:r>
              <a:rPr lang="en-US" sz="2400" dirty="0"/>
              <a:t>Distance() : feet(0), inches(0.0)</a:t>
            </a:r>
          </a:p>
          <a:p>
            <a:pPr marL="230188" lvl="1">
              <a:defRPr/>
            </a:pPr>
            <a:r>
              <a:rPr lang="en-US" sz="2400" dirty="0"/>
              <a:t>{ } 		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dirty="0"/>
              <a:t>Distance(</a:t>
            </a:r>
            <a:r>
              <a:rPr lang="en-US" sz="2400" dirty="0" err="1"/>
              <a:t>int</a:t>
            </a:r>
            <a:r>
              <a:rPr lang="en-US" sz="2400" dirty="0"/>
              <a:t> ft, float in) : feet(ft), inches(in)</a:t>
            </a:r>
          </a:p>
          <a:p>
            <a:pPr marL="230188" lvl="1">
              <a:defRPr/>
            </a:pPr>
            <a:r>
              <a:rPr lang="en-US" sz="2400" dirty="0"/>
              <a:t>{ }</a:t>
            </a:r>
          </a:p>
          <a:p>
            <a:pPr marL="230188" lvl="1">
              <a:defRPr/>
            </a:pPr>
            <a:r>
              <a:rPr lang="en-US" sz="2400" dirty="0" smtClean="0"/>
              <a:t>void </a:t>
            </a:r>
            <a:r>
              <a:rPr lang="en-US" sz="2400" dirty="0" err="1"/>
              <a:t>getdist</a:t>
            </a:r>
            <a:r>
              <a:rPr lang="en-US" sz="2400" dirty="0" smtClean="0"/>
              <a:t>() {</a:t>
            </a:r>
            <a:endParaRPr lang="en-US" sz="2400" dirty="0"/>
          </a:p>
          <a:p>
            <a:pPr marL="344488" lvl="1" indent="4763">
              <a:defRPr/>
            </a:pPr>
            <a:r>
              <a:rPr lang="en-US" sz="2400" dirty="0" smtClean="0"/>
              <a:t>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</a:t>
            </a:r>
            <a:r>
              <a:rPr lang="en-US" sz="2400" dirty="0" err="1"/>
              <a:t>nEnter</a:t>
            </a:r>
            <a:r>
              <a:rPr lang="en-US" sz="2400" dirty="0"/>
              <a:t> feet: “; </a:t>
            </a:r>
            <a:r>
              <a:rPr lang="en-US" sz="2400" dirty="0" err="1"/>
              <a:t>cin</a:t>
            </a:r>
            <a:r>
              <a:rPr lang="en-US" sz="2400" dirty="0"/>
              <a:t> &gt;&gt; feet;</a:t>
            </a:r>
          </a:p>
          <a:p>
            <a:pPr marL="344488" lvl="1" indent="4763">
              <a:defRPr/>
            </a:pPr>
            <a:r>
              <a:rPr lang="fr-FR" sz="2400" dirty="0" smtClean="0"/>
              <a:t>  cout </a:t>
            </a:r>
            <a:r>
              <a:rPr lang="fr-FR" sz="2400" dirty="0"/>
              <a:t>&lt;&lt; “Enter </a:t>
            </a:r>
            <a:r>
              <a:rPr lang="fr-FR" sz="2400" dirty="0" err="1"/>
              <a:t>inches</a:t>
            </a:r>
            <a:r>
              <a:rPr lang="fr-FR" sz="2400" dirty="0"/>
              <a:t>: “; </a:t>
            </a:r>
            <a:r>
              <a:rPr lang="fr-FR" sz="2400" dirty="0" err="1"/>
              <a:t>cin</a:t>
            </a:r>
            <a:r>
              <a:rPr lang="fr-FR" sz="2400" dirty="0"/>
              <a:t> &gt;&gt; </a:t>
            </a:r>
            <a:r>
              <a:rPr lang="fr-FR" sz="2400" dirty="0" err="1"/>
              <a:t>inches</a:t>
            </a:r>
            <a:r>
              <a:rPr lang="fr-FR" sz="2400" dirty="0"/>
              <a:t>;</a:t>
            </a:r>
          </a:p>
          <a:p>
            <a:pPr marL="230188" lvl="1">
              <a:defRPr/>
            </a:pPr>
            <a:r>
              <a:rPr lang="en-US" sz="2400" dirty="0"/>
              <a:t>}</a:t>
            </a:r>
          </a:p>
          <a:p>
            <a:pPr marL="230188" lvl="1">
              <a:defRPr/>
            </a:pPr>
            <a:r>
              <a:rPr lang="en-US" sz="2400" dirty="0"/>
              <a:t>void </a:t>
            </a:r>
            <a:r>
              <a:rPr lang="en-US" sz="2400" dirty="0" err="1"/>
              <a:t>showdist</a:t>
            </a:r>
            <a:r>
              <a:rPr lang="en-US" sz="2400" dirty="0"/>
              <a:t>() </a:t>
            </a:r>
            <a:r>
              <a:rPr lang="en-US" sz="2400" dirty="0" err="1" smtClean="0"/>
              <a:t>const</a:t>
            </a:r>
            <a:r>
              <a:rPr lang="en-US" sz="2400" dirty="0" smtClean="0"/>
              <a:t> { </a:t>
            </a:r>
          </a:p>
          <a:p>
            <a:pPr marL="230188" lvl="1">
              <a:defRPr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feet &lt;&lt; “ : ” &lt;&lt; inches ; </a:t>
            </a:r>
          </a:p>
          <a:p>
            <a:pPr marL="230188" lvl="1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 marL="4763" lvl="1"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734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57041" y="0"/>
            <a:ext cx="9086959" cy="1143000"/>
          </a:xfrm>
        </p:spPr>
        <p:txBody>
          <a:bodyPr/>
          <a:lstStyle/>
          <a:p>
            <a:r>
              <a:rPr lang="en-US" sz="3200" dirty="0" smtClean="0"/>
              <a:t>Conversions Between Objects and Basic Types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508" y="846782"/>
            <a:ext cx="4591159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4763" lvl="1">
              <a:defRPr/>
            </a:pPr>
            <a:r>
              <a:rPr lang="en-US" sz="2400" b="1" dirty="0" smtClean="0"/>
              <a:t>Distance(float </a:t>
            </a:r>
            <a:r>
              <a:rPr lang="en-US" sz="2400" b="1" dirty="0"/>
              <a:t>meters</a:t>
            </a:r>
            <a:r>
              <a:rPr lang="en-US" sz="2400" b="1" dirty="0" smtClean="0"/>
              <a:t>) </a:t>
            </a:r>
            <a:r>
              <a:rPr lang="en-US" sz="2400" dirty="0" smtClean="0"/>
              <a:t>{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float </a:t>
            </a:r>
            <a:r>
              <a:rPr lang="en-US" sz="2400" dirty="0" err="1"/>
              <a:t>fltfeet</a:t>
            </a:r>
            <a:r>
              <a:rPr lang="en-US" sz="2400" dirty="0"/>
              <a:t> = 3.280833 * meters</a:t>
            </a:r>
            <a:r>
              <a:rPr lang="en-US" sz="2400" dirty="0" smtClean="0"/>
              <a:t>;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feet = </a:t>
            </a:r>
            <a:r>
              <a:rPr lang="en-US" sz="2400" dirty="0" err="1"/>
              <a:t>int</a:t>
            </a:r>
            <a:r>
              <a:rPr lang="en-US" sz="2400" dirty="0"/>
              <a:t>(</a:t>
            </a:r>
            <a:r>
              <a:rPr lang="en-US" sz="2400" dirty="0" err="1"/>
              <a:t>fltfeet</a:t>
            </a:r>
            <a:r>
              <a:rPr lang="en-US" sz="2400" dirty="0"/>
              <a:t>);        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    </a:t>
            </a:r>
            <a:r>
              <a:rPr lang="en-US" sz="2400" dirty="0" smtClean="0"/>
              <a:t>inches </a:t>
            </a:r>
            <a:r>
              <a:rPr lang="en-US" sz="2400" dirty="0"/>
              <a:t>= 12*(</a:t>
            </a:r>
            <a:r>
              <a:rPr lang="en-US" sz="2400" dirty="0" err="1"/>
              <a:t>fltfeet</a:t>
            </a:r>
            <a:r>
              <a:rPr lang="en-US" sz="2400" dirty="0"/>
              <a:t>-feet);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 lvl="1">
              <a:defRPr/>
            </a:pPr>
            <a:r>
              <a:rPr lang="en-US" sz="2400" dirty="0"/>
              <a:t>}</a:t>
            </a:r>
          </a:p>
          <a:p>
            <a:pPr marL="4763">
              <a:defRPr/>
            </a:pPr>
            <a:r>
              <a:rPr lang="en-US" sz="2400" b="1" dirty="0" smtClean="0"/>
              <a:t>operator </a:t>
            </a:r>
            <a:r>
              <a:rPr lang="en-US" sz="2400" b="1" dirty="0"/>
              <a:t>float()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</a:t>
            </a:r>
            <a:r>
              <a:rPr lang="en-US" sz="2400" dirty="0" smtClean="0"/>
              <a:t>{                               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float </a:t>
            </a:r>
            <a:r>
              <a:rPr lang="en-US" sz="2400" dirty="0" err="1"/>
              <a:t>fracfeet</a:t>
            </a:r>
            <a:r>
              <a:rPr lang="en-US" sz="2400" dirty="0"/>
              <a:t> = inches/12;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</a:t>
            </a:r>
            <a:r>
              <a:rPr lang="en-US" sz="2400" dirty="0" err="1" smtClean="0"/>
              <a:t>fracfeet</a:t>
            </a:r>
            <a:r>
              <a:rPr lang="en-US" sz="2400" dirty="0" smtClean="0"/>
              <a:t> </a:t>
            </a:r>
            <a:r>
              <a:rPr lang="en-US" sz="2400" dirty="0"/>
              <a:t>+= feet;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   return </a:t>
            </a:r>
            <a:r>
              <a:rPr lang="en-US" sz="2400" dirty="0" err="1"/>
              <a:t>fracfeet</a:t>
            </a:r>
            <a:r>
              <a:rPr lang="en-US" sz="2400" dirty="0"/>
              <a:t>/3.280833;        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763"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648200" y="850642"/>
            <a:ext cx="44196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115888">
              <a:defRPr/>
            </a:pPr>
            <a:r>
              <a:rPr lang="en-US" sz="2400" dirty="0" smtClean="0"/>
              <a:t> float </a:t>
            </a:r>
            <a:r>
              <a:rPr lang="en-US" sz="2400" dirty="0" err="1"/>
              <a:t>mtrs</a:t>
            </a:r>
            <a:r>
              <a:rPr lang="en-US" sz="2400" dirty="0"/>
              <a:t>;</a:t>
            </a:r>
          </a:p>
          <a:p>
            <a:pPr marL="115888">
              <a:defRPr/>
            </a:pPr>
            <a:r>
              <a:rPr lang="en-US" sz="2400" dirty="0" smtClean="0"/>
              <a:t> Distance </a:t>
            </a:r>
            <a:r>
              <a:rPr lang="en-US" sz="2400" dirty="0"/>
              <a:t>dist1 = 2.35; </a:t>
            </a:r>
            <a:endParaRPr lang="en-US" sz="2400" dirty="0" smtClean="0"/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</a:t>
            </a:r>
            <a:r>
              <a:rPr lang="en-US" sz="2400" dirty="0" smtClean="0"/>
              <a:t>“dist1=“;  dist1.showdist</a:t>
            </a:r>
            <a:r>
              <a:rPr lang="en-US" sz="2400" dirty="0"/>
              <a:t>();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mtrs</a:t>
            </a:r>
            <a:r>
              <a:rPr lang="en-US" sz="2400" dirty="0" smtClean="0"/>
              <a:t> </a:t>
            </a:r>
            <a:r>
              <a:rPr lang="en-US" sz="2400" dirty="0"/>
              <a:t>= dist1;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“\ndist1 = “ &lt;&lt; </a:t>
            </a:r>
            <a:r>
              <a:rPr lang="en-US" sz="2400" dirty="0" err="1"/>
              <a:t>mtrs</a:t>
            </a:r>
            <a:r>
              <a:rPr lang="en-US" sz="2400" dirty="0"/>
              <a:t> &lt;&lt; “ </a:t>
            </a:r>
            <a:r>
              <a:rPr lang="en-US" sz="2400" dirty="0" smtClean="0"/>
              <a:t> meters\n</a:t>
            </a:r>
            <a:r>
              <a:rPr lang="en-US" sz="2400" dirty="0"/>
              <a:t>”;</a:t>
            </a:r>
          </a:p>
          <a:p>
            <a:pPr marL="115888">
              <a:defRPr/>
            </a:pPr>
            <a:r>
              <a:rPr lang="en-US" sz="2400" dirty="0" smtClean="0"/>
              <a:t> Distance </a:t>
            </a:r>
            <a:r>
              <a:rPr lang="en-US" sz="2400" dirty="0"/>
              <a:t>dist2(5, 10.25);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mtrs</a:t>
            </a:r>
            <a:r>
              <a:rPr lang="en-US" sz="2400" dirty="0" smtClean="0"/>
              <a:t> </a:t>
            </a:r>
            <a:r>
              <a:rPr lang="en-US" sz="2400" dirty="0"/>
              <a:t>= dist2; </a:t>
            </a:r>
          </a:p>
          <a:p>
            <a:pPr marL="115888">
              <a:defRPr/>
            </a:pPr>
            <a:r>
              <a:rPr lang="en-US" sz="2400" dirty="0" smtClean="0"/>
              <a:t> </a:t>
            </a: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“\ndist2 = “ &lt;&lt; </a:t>
            </a:r>
            <a:r>
              <a:rPr lang="en-US" sz="2400" dirty="0" err="1"/>
              <a:t>mtrs</a:t>
            </a:r>
            <a:r>
              <a:rPr lang="en-US" sz="2400" dirty="0"/>
              <a:t> &lt;&lt; “ </a:t>
            </a:r>
            <a:r>
              <a:rPr lang="en-US" sz="2400" dirty="0" smtClean="0"/>
              <a:t> meters\n</a:t>
            </a:r>
            <a:r>
              <a:rPr lang="en-US" sz="2400" dirty="0"/>
              <a:t>”;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492766" y="592028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" y="4718814"/>
            <a:ext cx="3429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Distance dist1 = 2.35; </a:t>
            </a:r>
          </a:p>
        </p:txBody>
      </p:sp>
      <p:sp>
        <p:nvSpPr>
          <p:cNvPr id="3" name="Rectangle 2"/>
          <p:cNvSpPr/>
          <p:nvPr/>
        </p:nvSpPr>
        <p:spPr>
          <a:xfrm>
            <a:off x="94028" y="5820102"/>
            <a:ext cx="2115772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 err="1"/>
              <a:t>mtrs</a:t>
            </a:r>
            <a:r>
              <a:rPr lang="en-US" sz="2800" b="1" dirty="0"/>
              <a:t> = dist2; 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0" y="5255170"/>
            <a:ext cx="3276600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Distance </a:t>
            </a:r>
            <a:r>
              <a:rPr lang="en-US" sz="2800" b="1" dirty="0" smtClean="0"/>
              <a:t>dist1(2.35);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91966" y="6324600"/>
            <a:ext cx="2117834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2800" b="1" dirty="0" err="1" smtClean="0"/>
              <a:t>mtrs</a:t>
            </a:r>
            <a:r>
              <a:rPr lang="en-US" sz="2800" b="1" dirty="0" smtClean="0"/>
              <a:t>(dist2);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2254468" y="6324600"/>
            <a:ext cx="2469932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operator float</a:t>
            </a:r>
            <a:r>
              <a:rPr lang="en-US" sz="2800" b="1" dirty="0" smtClean="0"/>
              <a:t>()</a:t>
            </a:r>
            <a:endParaRPr lang="en-US" sz="28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94028" y="6324600"/>
            <a:ext cx="2115772" cy="523220"/>
            <a:chOff x="94028" y="6324600"/>
            <a:chExt cx="2115772" cy="52322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94028" y="6324600"/>
              <a:ext cx="2115772" cy="5232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94028" y="6324600"/>
              <a:ext cx="2115772" cy="5232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6657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" grpId="0" animBg="1"/>
      <p:bldP spid="3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Conversions Between Objects of Different Classes</a:t>
            </a:r>
            <a:endParaRPr lang="ur-PK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86800" cy="5257800"/>
          </a:xfrm>
        </p:spPr>
        <p:txBody>
          <a:bodyPr/>
          <a:lstStyle/>
          <a:p>
            <a:r>
              <a:rPr lang="en-US" dirty="0" smtClean="0"/>
              <a:t>Can be done using</a:t>
            </a:r>
          </a:p>
          <a:p>
            <a:pPr lvl="1"/>
            <a:r>
              <a:rPr lang="en-US" b="1" dirty="0" smtClean="0"/>
              <a:t>one-argument</a:t>
            </a:r>
            <a:r>
              <a:rPr lang="en-US" dirty="0" smtClean="0"/>
              <a:t> </a:t>
            </a:r>
            <a:r>
              <a:rPr lang="en-US" b="1" dirty="0" smtClean="0"/>
              <a:t>constructor</a:t>
            </a:r>
          </a:p>
          <a:p>
            <a:pPr lvl="1"/>
            <a:r>
              <a:rPr lang="en-US" b="1" dirty="0" smtClean="0"/>
              <a:t>conversion function</a:t>
            </a:r>
            <a:endParaRPr lang="en-US" dirty="0" smtClean="0"/>
          </a:p>
          <a:p>
            <a:r>
              <a:rPr lang="en-US" dirty="0" smtClean="0"/>
              <a:t>The choice depends upon whether the conversion routine has to be declared in the source class or in the destination class</a:t>
            </a:r>
          </a:p>
          <a:p>
            <a:r>
              <a:rPr lang="en-US" dirty="0" smtClean="0"/>
              <a:t>To illustrate, consider a program that contains two classes: </a:t>
            </a:r>
            <a:r>
              <a:rPr lang="en-US" b="1" dirty="0" smtClean="0"/>
              <a:t>A</a:t>
            </a:r>
            <a:r>
              <a:rPr lang="en-US" dirty="0" smtClean="0"/>
              <a:t> and </a:t>
            </a:r>
            <a:r>
              <a:rPr lang="en-US" b="1" dirty="0" smtClean="0"/>
              <a:t>B</a:t>
            </a:r>
            <a:r>
              <a:rPr lang="en-US" dirty="0" smtClean="0"/>
              <a:t>. Also consider the statement:</a:t>
            </a:r>
          </a:p>
          <a:p>
            <a:pPr lvl="1">
              <a:buFont typeface="Arial" charset="0"/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object_A</a:t>
            </a:r>
            <a:r>
              <a:rPr lang="en-US" b="1" dirty="0" smtClean="0"/>
              <a:t> = </a:t>
            </a:r>
            <a:r>
              <a:rPr lang="en-US" b="1" dirty="0" err="1" smtClean="0"/>
              <a:t>object_B</a:t>
            </a:r>
            <a:r>
              <a:rPr lang="en-US" b="1" dirty="0" smtClean="0"/>
              <a:t>;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86309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ur-PK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In the above statement, </a:t>
            </a:r>
            <a:r>
              <a:rPr lang="en-US" b="1" dirty="0" err="1" smtClean="0"/>
              <a:t>object_B</a:t>
            </a:r>
            <a:r>
              <a:rPr lang="en-US" dirty="0" smtClean="0"/>
              <a:t> of type </a:t>
            </a:r>
            <a:r>
              <a:rPr lang="en-US" b="1" dirty="0" smtClean="0"/>
              <a:t>B</a:t>
            </a:r>
            <a:r>
              <a:rPr lang="en-US" dirty="0" smtClean="0"/>
              <a:t> is converted to type </a:t>
            </a:r>
            <a:r>
              <a:rPr lang="en-US" b="1" dirty="0" smtClean="0"/>
              <a:t>A</a:t>
            </a:r>
            <a:r>
              <a:rPr lang="en-US" dirty="0" smtClean="0"/>
              <a:t> and assigned </a:t>
            </a:r>
            <a:r>
              <a:rPr lang="en-US" dirty="0" err="1" smtClean="0"/>
              <a:t>to</a:t>
            </a:r>
            <a:r>
              <a:rPr lang="en-US" b="1" dirty="0" err="1" smtClean="0"/>
              <a:t>object_A</a:t>
            </a:r>
            <a:r>
              <a:rPr lang="en-US" dirty="0" smtClean="0"/>
              <a:t>. </a:t>
            </a:r>
          </a:p>
          <a:p>
            <a:r>
              <a:rPr lang="en-US" b="1" dirty="0" err="1" smtClean="0"/>
              <a:t>object_B</a:t>
            </a:r>
            <a:r>
              <a:rPr lang="en-US" dirty="0" smtClean="0"/>
              <a:t> is the source and </a:t>
            </a:r>
            <a:r>
              <a:rPr lang="en-US" b="1" dirty="0" err="1" smtClean="0"/>
              <a:t>object_A</a:t>
            </a:r>
            <a:r>
              <a:rPr lang="en-US" dirty="0" smtClean="0"/>
              <a:t> is the destination.</a:t>
            </a:r>
          </a:p>
          <a:p>
            <a:r>
              <a:rPr lang="en-US" dirty="0" smtClean="0"/>
              <a:t>If class B handles the conversion, it will hold a conversion function. </a:t>
            </a:r>
          </a:p>
          <a:p>
            <a:r>
              <a:rPr lang="en-US" dirty="0" smtClean="0"/>
              <a:t>On the other hand, if class A carries out the conversion, it will do that through a constructor that takes an argument of type class B.</a:t>
            </a:r>
            <a:endParaRPr lang="ur-PK" dirty="0" smtClean="0"/>
          </a:p>
        </p:txBody>
      </p:sp>
    </p:spTree>
    <p:extLst>
      <p:ext uri="{BB962C8B-B14F-4D97-AF65-F5344CB8AC3E}">
        <p14:creationId xmlns:p14="http://schemas.microsoft.com/office/powerpoint/2010/main" xmlns="" val="153251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4000" smtClean="0"/>
              <a:t>Example program 01: km to miles</a:t>
            </a:r>
            <a:endParaRPr lang="ur-PK" sz="4000" smtClean="0"/>
          </a:p>
        </p:txBody>
      </p:sp>
      <p:sp>
        <p:nvSpPr>
          <p:cNvPr id="4" name="Rectangle 3"/>
          <p:cNvSpPr/>
          <p:nvPr/>
        </p:nvSpPr>
        <p:spPr>
          <a:xfrm>
            <a:off x="76200" y="838200"/>
            <a:ext cx="38862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class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Kilometers{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private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double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public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Kilometers(double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k) :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(k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)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{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}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void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display()  {    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&lt;&lt;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double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getValue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() {    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kms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;    </a:t>
            </a: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};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4054366" y="851336"/>
            <a:ext cx="4800600" cy="600164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class Miles  {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private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double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miles;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public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Miles(double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m) : miles(m)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{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}   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Miles(Kilometers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KM)  {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   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miles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KM.getValue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()/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1.61;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void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display()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 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&lt;&lt;“ miles = “&lt;&lt;  miles;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   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operator Kilometers() {   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return Kilometers(miles*1.61);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 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195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Cont.</a:t>
            </a:r>
            <a:endParaRPr lang="ur-PK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76199" y="751344"/>
            <a:ext cx="4343401" cy="23083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main( 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{    </a:t>
            </a:r>
          </a:p>
          <a:p>
            <a:pPr>
              <a:defRPr/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   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m1 = 100;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Kilometers k1 = m1; 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m1.display();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" = "; 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k1.display();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&lt;&lt;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endl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199" y="3048000"/>
            <a:ext cx="4343401" cy="23083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Kilometers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k2 = 100;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Miles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m2 = k2;   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   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k2.display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();    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" = "; 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m2.display();</a:t>
            </a: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&lt;&lt;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endl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 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76200" y="5657671"/>
            <a:ext cx="464820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u="sng" dirty="0">
                <a:latin typeface="Arial" pitchFamily="34" charset="0"/>
                <a:cs typeface="Arial" pitchFamily="34" charset="0"/>
              </a:rPr>
              <a:t>Output</a:t>
            </a:r>
          </a:p>
          <a:p>
            <a:pPr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100 miles = 160.934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kilometeres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100 kilometers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= 62.1371 miles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1981200" y="509373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82664" y="754905"/>
            <a:ext cx="4572000" cy="605579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Miles m1 = 100; 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400" dirty="0" smtClean="0">
                <a:latin typeface="Arial" pitchFamily="34" charset="0"/>
                <a:cs typeface="Arial" pitchFamily="34" charset="0"/>
              </a:rPr>
              <a:t>Constructor 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in Miles 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class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Kilometers k1 = m1; 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400" dirty="0" smtClean="0">
                <a:latin typeface="Arial" pitchFamily="34" charset="0"/>
                <a:cs typeface="Arial" pitchFamily="34" charset="0"/>
              </a:rPr>
              <a:t>Constructor 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in Kilometer  class Kilometer(Miles m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) or</a:t>
            </a:r>
            <a:endParaRPr lang="en-US" sz="34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400" dirty="0">
                <a:latin typeface="Arial" pitchFamily="34" charset="0"/>
                <a:cs typeface="Arial" pitchFamily="34" charset="0"/>
              </a:rPr>
              <a:t>Conversion function in miles class operator </a:t>
            </a:r>
          </a:p>
          <a:p>
            <a:pPr marL="457200" lvl="1" indent="0">
              <a:buNone/>
            </a:pPr>
            <a:r>
              <a:rPr lang="en-US" sz="3400" dirty="0" smtClean="0">
                <a:latin typeface="Arial" pitchFamily="34" charset="0"/>
                <a:cs typeface="Arial" pitchFamily="34" charset="0"/>
              </a:rPr>
              <a:t>	operator 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Kilometers() </a:t>
            </a:r>
            <a:endParaRPr lang="en-US" sz="3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Kilometers k2 = 100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en-US" sz="3400" dirty="0" smtClean="0">
                <a:latin typeface="Arial" pitchFamily="34" charset="0"/>
                <a:cs typeface="Arial" pitchFamily="34" charset="0"/>
              </a:rPr>
              <a:t>Constructor in Kilometer class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Miles m2 = k2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en-US" sz="3400" dirty="0" smtClean="0">
                <a:latin typeface="Arial" pitchFamily="34" charset="0"/>
                <a:cs typeface="Arial" pitchFamily="34" charset="0"/>
              </a:rPr>
              <a:t>Constructor in miles class Miles(Kilometer k) or</a:t>
            </a:r>
          </a:p>
          <a:p>
            <a:pPr lvl="1"/>
            <a:r>
              <a:rPr lang="en-US" sz="3400" dirty="0">
                <a:latin typeface="Arial" pitchFamily="34" charset="0"/>
                <a:cs typeface="Arial" pitchFamily="34" charset="0"/>
              </a:rPr>
              <a:t>Conversion function in miles class operator </a:t>
            </a:r>
          </a:p>
          <a:p>
            <a:pPr marL="457200" lvl="1" indent="0">
              <a:buNone/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	operator Kilometers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()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281955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Overloading Stream Insertion and Stream Extraction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3200400"/>
            <a:ext cx="6477000" cy="35814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istream</a:t>
            </a:r>
            <a:r>
              <a:rPr lang="en-US" sz="2400" dirty="0">
                <a:solidFill>
                  <a:schemeClr val="tx1"/>
                </a:solidFill>
              </a:rPr>
              <a:t>&amp; operator &gt;&gt; (</a:t>
            </a:r>
            <a:r>
              <a:rPr lang="en-US" sz="2400" dirty="0" err="1">
                <a:solidFill>
                  <a:schemeClr val="tx1"/>
                </a:solidFill>
              </a:rPr>
              <a:t>istream</a:t>
            </a:r>
            <a:r>
              <a:rPr lang="en-US" sz="2400" dirty="0">
                <a:solidFill>
                  <a:schemeClr val="tx1"/>
                </a:solidFill>
              </a:rPr>
              <a:t>&amp; s, Distance&amp; d) </a:t>
            </a:r>
            <a:r>
              <a:rPr lang="en-US" sz="2400" dirty="0" smtClean="0">
                <a:solidFill>
                  <a:schemeClr val="tx1"/>
                </a:solidFill>
              </a:rPr>
              <a:t>{</a:t>
            </a:r>
          </a:p>
          <a:p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cout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&lt;&lt; “\</a:t>
            </a:r>
            <a:r>
              <a:rPr lang="en-US" sz="2400" dirty="0" err="1">
                <a:solidFill>
                  <a:schemeClr val="tx1"/>
                </a:solidFill>
              </a:rPr>
              <a:t>nEnter</a:t>
            </a:r>
            <a:r>
              <a:rPr lang="en-US" sz="2400" dirty="0">
                <a:solidFill>
                  <a:schemeClr val="tx1"/>
                </a:solidFill>
              </a:rPr>
              <a:t> feet: “; s &gt;&gt; </a:t>
            </a:r>
            <a:r>
              <a:rPr lang="en-US" sz="2400" dirty="0" err="1">
                <a:solidFill>
                  <a:schemeClr val="tx1"/>
                </a:solidFill>
              </a:rPr>
              <a:t>d.feet</a:t>
            </a:r>
            <a:r>
              <a:rPr lang="en-US" sz="2400" dirty="0">
                <a:solidFill>
                  <a:schemeClr val="tx1"/>
                </a:solidFill>
              </a:rPr>
              <a:t>;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cout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&lt;&lt; “Enter inches: “; s &gt;&gt; </a:t>
            </a:r>
            <a:r>
              <a:rPr lang="en-US" sz="2400" dirty="0" err="1">
                <a:solidFill>
                  <a:schemeClr val="tx1"/>
                </a:solidFill>
              </a:rPr>
              <a:t>d.inches</a:t>
            </a:r>
            <a:r>
              <a:rPr lang="en-US" sz="2400" dirty="0">
                <a:solidFill>
                  <a:schemeClr val="tx1"/>
                </a:solidFill>
              </a:rPr>
              <a:t>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return </a:t>
            </a:r>
            <a:r>
              <a:rPr lang="en-US" sz="2400" dirty="0">
                <a:solidFill>
                  <a:schemeClr val="tx1"/>
                </a:solidFill>
              </a:rPr>
              <a:t>s; </a:t>
            </a:r>
          </a:p>
          <a:p>
            <a:r>
              <a:rPr lang="en-US" sz="2400" dirty="0">
                <a:solidFill>
                  <a:schemeClr val="tx1"/>
                </a:solidFill>
              </a:rPr>
              <a:t>}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ostream</a:t>
            </a:r>
            <a:r>
              <a:rPr lang="en-US" sz="2400" dirty="0">
                <a:solidFill>
                  <a:schemeClr val="tx1"/>
                </a:solidFill>
              </a:rPr>
              <a:t>&amp; operator &lt;&lt; (</a:t>
            </a:r>
            <a:r>
              <a:rPr lang="en-US" sz="2400" dirty="0" err="1">
                <a:solidFill>
                  <a:schemeClr val="tx1"/>
                </a:solidFill>
              </a:rPr>
              <a:t>ostream</a:t>
            </a:r>
            <a:r>
              <a:rPr lang="en-US" sz="2400" dirty="0">
                <a:solidFill>
                  <a:schemeClr val="tx1"/>
                </a:solidFill>
              </a:rPr>
              <a:t>&amp; s, Distance&amp; d</a:t>
            </a:r>
            <a:r>
              <a:rPr lang="en-US" sz="2400" dirty="0" smtClean="0">
                <a:solidFill>
                  <a:schemeClr val="tx1"/>
                </a:solidFill>
              </a:rPr>
              <a:t>) { 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    s </a:t>
            </a:r>
            <a:r>
              <a:rPr lang="en-US" sz="2400" dirty="0">
                <a:solidFill>
                  <a:schemeClr val="tx1"/>
                </a:solidFill>
              </a:rPr>
              <a:t>&lt;&lt; </a:t>
            </a:r>
            <a:r>
              <a:rPr lang="en-US" sz="2400" dirty="0" err="1">
                <a:solidFill>
                  <a:schemeClr val="tx1"/>
                </a:solidFill>
              </a:rPr>
              <a:t>d.feet</a:t>
            </a:r>
            <a:r>
              <a:rPr lang="en-US" sz="2400" dirty="0">
                <a:solidFill>
                  <a:schemeClr val="tx1"/>
                </a:solidFill>
              </a:rPr>
              <a:t> &lt;&lt; “\’-” &lt;&lt; </a:t>
            </a:r>
            <a:r>
              <a:rPr lang="en-US" sz="2400" dirty="0" err="1">
                <a:solidFill>
                  <a:schemeClr val="tx1"/>
                </a:solidFill>
              </a:rPr>
              <a:t>d.inches</a:t>
            </a:r>
            <a:r>
              <a:rPr lang="en-US" sz="2400" dirty="0">
                <a:solidFill>
                  <a:schemeClr val="tx1"/>
                </a:solidFill>
              </a:rPr>
              <a:t> &lt;&lt; ‘\”’;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return </a:t>
            </a:r>
            <a:r>
              <a:rPr lang="en-US" sz="2400" dirty="0">
                <a:solidFill>
                  <a:schemeClr val="tx1"/>
                </a:solidFill>
              </a:rPr>
              <a:t>s;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2759" y="996512"/>
            <a:ext cx="2590800" cy="11811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chemeClr val="tx1"/>
                </a:solidFill>
              </a:rPr>
              <a:t>cin</a:t>
            </a:r>
            <a:r>
              <a:rPr lang="en-US" sz="2800" dirty="0">
                <a:solidFill>
                  <a:schemeClr val="tx1"/>
                </a:solidFill>
              </a:rPr>
              <a:t> &gt;&gt; </a:t>
            </a:r>
            <a:r>
              <a:rPr lang="en-US" sz="2800" dirty="0" smtClean="0">
                <a:solidFill>
                  <a:schemeClr val="tx1"/>
                </a:solidFill>
              </a:rPr>
              <a:t>dist1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c</a:t>
            </a:r>
            <a:r>
              <a:rPr lang="en-US" sz="2800" dirty="0" err="1" smtClean="0">
                <a:solidFill>
                  <a:schemeClr val="tx1"/>
                </a:solidFill>
              </a:rPr>
              <a:t>out</a:t>
            </a:r>
            <a:r>
              <a:rPr lang="en-US" sz="2800" dirty="0" smtClean="0">
                <a:solidFill>
                  <a:schemeClr val="tx1"/>
                </a:solidFill>
              </a:rPr>
              <a:t> &lt;&lt; dist1;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2286000"/>
            <a:ext cx="8592207" cy="838200"/>
          </a:xfrm>
          <a:prstGeom prst="rect">
            <a:avLst/>
          </a:prstGeom>
          <a:solidFill>
            <a:srgbClr val="FFFF00">
              <a:alpha val="3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friend </a:t>
            </a:r>
            <a:r>
              <a:rPr lang="en-US" sz="2400" dirty="0" err="1">
                <a:solidFill>
                  <a:schemeClr val="tx1"/>
                </a:solidFill>
              </a:rPr>
              <a:t>istream</a:t>
            </a:r>
            <a:r>
              <a:rPr lang="en-US" sz="2400" dirty="0">
                <a:solidFill>
                  <a:schemeClr val="tx1"/>
                </a:solidFill>
              </a:rPr>
              <a:t>&amp; operator &gt;&gt; (</a:t>
            </a:r>
            <a:r>
              <a:rPr lang="en-US" sz="2400" dirty="0" err="1">
                <a:solidFill>
                  <a:schemeClr val="tx1"/>
                </a:solidFill>
              </a:rPr>
              <a:t>istream</a:t>
            </a:r>
            <a:r>
              <a:rPr lang="en-US" sz="2400" dirty="0">
                <a:solidFill>
                  <a:schemeClr val="tx1"/>
                </a:solidFill>
              </a:rPr>
              <a:t>&amp; s, Distance&amp; d);</a:t>
            </a:r>
          </a:p>
          <a:p>
            <a:r>
              <a:rPr lang="en-US" sz="2400" dirty="0">
                <a:solidFill>
                  <a:schemeClr val="tx1"/>
                </a:solidFill>
              </a:rPr>
              <a:t>friend </a:t>
            </a:r>
            <a:r>
              <a:rPr lang="en-US" sz="2400" dirty="0" err="1">
                <a:solidFill>
                  <a:schemeClr val="tx1"/>
                </a:solidFill>
              </a:rPr>
              <a:t>ostream</a:t>
            </a:r>
            <a:r>
              <a:rPr lang="en-US" sz="2400" dirty="0">
                <a:solidFill>
                  <a:schemeClr val="tx1"/>
                </a:solidFill>
              </a:rPr>
              <a:t>&amp; operator &lt;&lt; (</a:t>
            </a:r>
            <a:r>
              <a:rPr lang="en-US" sz="2400" dirty="0" err="1">
                <a:solidFill>
                  <a:schemeClr val="tx1"/>
                </a:solidFill>
              </a:rPr>
              <a:t>ostream</a:t>
            </a:r>
            <a:r>
              <a:rPr lang="en-US" sz="2400" dirty="0">
                <a:solidFill>
                  <a:schemeClr val="tx1"/>
                </a:solidFill>
              </a:rPr>
              <a:t>&amp; s, Distance&amp; d);</a:t>
            </a:r>
          </a:p>
        </p:txBody>
      </p:sp>
      <p:sp>
        <p:nvSpPr>
          <p:cNvPr id="8" name="Rectangle 7">
            <a:hlinkClick r:id="rId3" action="ppaction://hlinkfile"/>
          </p:cNvPr>
          <p:cNvSpPr/>
          <p:nvPr/>
        </p:nvSpPr>
        <p:spPr>
          <a:xfrm>
            <a:off x="6230007" y="1324468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6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609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10822</TotalTime>
  <Words>483</Words>
  <Application>Microsoft Office PowerPoint</Application>
  <PresentationFormat>On-screen Show (4:3)</PresentationFormat>
  <Paragraphs>164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myPresentation1</vt:lpstr>
      <vt:lpstr>CSC241: Object Oriented Programming</vt:lpstr>
      <vt:lpstr>Previous Lecture</vt:lpstr>
      <vt:lpstr>Today’s Lecture</vt:lpstr>
      <vt:lpstr>Data Conversion</vt:lpstr>
      <vt:lpstr>Cont.</vt:lpstr>
      <vt:lpstr>Distance class</vt:lpstr>
      <vt:lpstr>Conversions Between Objects and Basic Types</vt:lpstr>
      <vt:lpstr>Conversions Between Objects of Different Classes</vt:lpstr>
      <vt:lpstr>Cont.</vt:lpstr>
      <vt:lpstr>Example program 01: km to miles</vt:lpstr>
      <vt:lpstr>Cont.</vt:lpstr>
      <vt:lpstr>Overloading Stream Insertion and Stream Extraction 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640</cp:revision>
  <dcterms:created xsi:type="dcterms:W3CDTF">2006-08-16T00:00:00Z</dcterms:created>
  <dcterms:modified xsi:type="dcterms:W3CDTF">2012-10-11T11:43:30Z</dcterms:modified>
</cp:coreProperties>
</file>