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445" r:id="rId2"/>
    <p:sldId id="876" r:id="rId3"/>
    <p:sldId id="929" r:id="rId4"/>
    <p:sldId id="942" r:id="rId5"/>
    <p:sldId id="943" r:id="rId6"/>
    <p:sldId id="945" r:id="rId7"/>
    <p:sldId id="946" r:id="rId8"/>
    <p:sldId id="947" r:id="rId9"/>
    <p:sldId id="948" r:id="rId10"/>
    <p:sldId id="949" r:id="rId11"/>
    <p:sldId id="956" r:id="rId12"/>
    <p:sldId id="957" r:id="rId13"/>
    <p:sldId id="958" r:id="rId14"/>
    <p:sldId id="959" r:id="rId15"/>
    <p:sldId id="960" r:id="rId16"/>
    <p:sldId id="961" r:id="rId17"/>
    <p:sldId id="962" r:id="rId18"/>
    <p:sldId id="966" r:id="rId19"/>
    <p:sldId id="963" r:id="rId20"/>
    <p:sldId id="964" r:id="rId21"/>
    <p:sldId id="965" r:id="rId22"/>
    <p:sldId id="967" r:id="rId23"/>
    <p:sldId id="968" r:id="rId24"/>
    <p:sldId id="96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5263" autoAdjust="0"/>
    <p:restoredTop sz="96980" autoAdjust="0"/>
  </p:normalViewPr>
  <p:slideViewPr>
    <p:cSldViewPr>
      <p:cViewPr>
        <p:scale>
          <a:sx n="40" d="100"/>
          <a:sy n="40" d="100"/>
        </p:scale>
        <p:origin x="-538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_greater_tha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_arith_assig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program/Safearray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%20type%20conversio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program/km_miles.cpp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10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54563"/>
          </a:xfrm>
        </p:spPr>
        <p:txBody>
          <a:bodyPr/>
          <a:lstStyle/>
          <a:p>
            <a:r>
              <a:rPr lang="en-US" dirty="0"/>
              <a:t>Example :  Distance class</a:t>
            </a:r>
          </a:p>
          <a:p>
            <a:pPr lvl="1"/>
            <a:r>
              <a:rPr lang="en-US" dirty="0"/>
              <a:t>overloading ++ and – </a:t>
            </a:r>
          </a:p>
          <a:p>
            <a:pPr lvl="2"/>
            <a:r>
              <a:rPr lang="en-US" sz="2800" dirty="0"/>
              <a:t>++ add 1 in feet and 1 in inches, </a:t>
            </a:r>
          </a:p>
          <a:p>
            <a:pPr lvl="2"/>
            <a:r>
              <a:rPr lang="en-US" sz="2800" dirty="0"/>
              <a:t>-- subtract 1 from feet and 1 from inches</a:t>
            </a:r>
            <a:endParaRPr lang="en-US" dirty="0"/>
          </a:p>
          <a:p>
            <a:pPr lvl="1"/>
            <a:r>
              <a:rPr lang="en-US" dirty="0"/>
              <a:t>Prefix and postfix</a:t>
            </a:r>
          </a:p>
          <a:p>
            <a:r>
              <a:rPr lang="en-US" dirty="0"/>
              <a:t>Overloading binary operator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48303" y="4842808"/>
            <a:ext cx="5562600" cy="193899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15888" lvl="2">
              <a:defRPr/>
            </a:pPr>
            <a:r>
              <a:rPr lang="en-US" sz="2400" b="1" dirty="0" smtClean="0"/>
              <a:t>Distance </a:t>
            </a:r>
            <a:r>
              <a:rPr lang="en-US" sz="2400" b="1" dirty="0"/>
              <a:t>operator </a:t>
            </a:r>
            <a:r>
              <a:rPr lang="en-US" sz="2400" b="1" dirty="0" smtClean="0"/>
              <a:t>+ (Distance d2) </a:t>
            </a:r>
            <a:r>
              <a:rPr lang="en-US" sz="2400" b="1" dirty="0" smtClean="0"/>
              <a:t>{</a:t>
            </a:r>
          </a:p>
          <a:p>
            <a:pPr marL="115888" lvl="2">
              <a:defRPr/>
            </a:pPr>
            <a:r>
              <a:rPr lang="en-US" sz="2400" b="1" dirty="0" smtClean="0"/>
              <a:t> </a:t>
            </a:r>
            <a:r>
              <a:rPr lang="en-US" sz="2400" b="1" dirty="0" smtClean="0"/>
              <a:t>   </a:t>
            </a:r>
            <a:r>
              <a:rPr lang="en-US" sz="2400" b="1" dirty="0" smtClean="0"/>
              <a:t>  </a:t>
            </a:r>
            <a:r>
              <a:rPr lang="en-US" sz="2400" b="1" dirty="0" smtClean="0"/>
              <a:t>float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</a:t>
            </a:r>
            <a:r>
              <a:rPr lang="en-US" sz="2400" b="1" dirty="0" smtClean="0"/>
              <a:t> = inches + d2.inches;</a:t>
            </a:r>
          </a:p>
          <a:p>
            <a:pPr marL="115888" lvl="2">
              <a:defRPr/>
            </a:pPr>
            <a:r>
              <a:rPr lang="en-US" sz="2400" b="1" dirty="0" smtClean="0"/>
              <a:t> </a:t>
            </a:r>
            <a:r>
              <a:rPr lang="en-US" sz="2400" b="1" dirty="0" smtClean="0"/>
              <a:t>      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f = feet + d2.feet; </a:t>
            </a:r>
            <a:r>
              <a:rPr lang="en-US" sz="2400" b="1" dirty="0" smtClean="0"/>
              <a:t>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5888" lvl="2">
              <a:defRPr/>
            </a:pPr>
            <a:r>
              <a:rPr lang="en-US" sz="2400" b="1" dirty="0"/>
              <a:t>   </a:t>
            </a:r>
            <a:r>
              <a:rPr lang="en-US" sz="2400" b="1" dirty="0" smtClean="0"/>
              <a:t>   return Distance(f, </a:t>
            </a:r>
            <a:r>
              <a:rPr lang="en-US" sz="2400" b="1" dirty="0" err="1" smtClean="0"/>
              <a:t>i</a:t>
            </a:r>
            <a:r>
              <a:rPr lang="en-US" sz="2400" b="1" dirty="0" smtClean="0"/>
              <a:t>);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5888" lvl="2">
              <a:defRPr/>
            </a:pPr>
            <a:r>
              <a:rPr lang="en-US" sz="2400" b="1" dirty="0"/>
              <a:t>} 			</a:t>
            </a:r>
            <a:endParaRPr lang="en-US" sz="2400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2848303" y="4343400"/>
            <a:ext cx="5562600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15888" lvl="2">
              <a:defRPr/>
            </a:pPr>
            <a:r>
              <a:rPr lang="en-US" sz="2400" b="1" dirty="0" smtClean="0"/>
              <a:t>d3= d1+d2;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52483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192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Overloading binary operator</a:t>
            </a:r>
          </a:p>
          <a:p>
            <a:pPr lvl="1"/>
            <a:r>
              <a:rPr lang="en-US" dirty="0" smtClean="0"/>
              <a:t>+, – and = operator for </a:t>
            </a:r>
            <a:r>
              <a:rPr lang="en-US" dirty="0" err="1" smtClean="0"/>
              <a:t>ThreeD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&lt; operator for distance class</a:t>
            </a:r>
          </a:p>
          <a:p>
            <a:pPr lvl="1"/>
            <a:r>
              <a:rPr lang="en-US" dirty="0" smtClean="0"/>
              <a:t>+= operator for distance class</a:t>
            </a:r>
          </a:p>
          <a:p>
            <a:pPr lvl="1"/>
            <a:r>
              <a:rPr lang="en-US" dirty="0" smtClean="0"/>
              <a:t>Subscript </a:t>
            </a:r>
            <a:r>
              <a:rPr lang="en-US" dirty="0" smtClean="0"/>
              <a:t>operator [] </a:t>
            </a:r>
            <a:r>
              <a:rPr lang="en-US" dirty="0" smtClean="0"/>
              <a:t>for Safe array class</a:t>
            </a:r>
            <a:endParaRPr lang="en-US" dirty="0"/>
          </a:p>
          <a:p>
            <a:r>
              <a:rPr lang="en-US" dirty="0" smtClean="0"/>
              <a:t>Data conversion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081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Overloading </a:t>
            </a:r>
            <a:r>
              <a:rPr lang="en-US" b="1" dirty="0"/>
              <a:t>-</a:t>
            </a:r>
            <a:r>
              <a:rPr lang="en-US" dirty="0"/>
              <a:t>, </a:t>
            </a:r>
            <a:r>
              <a:rPr lang="en-US" b="1" dirty="0"/>
              <a:t>+</a:t>
            </a:r>
            <a:r>
              <a:rPr lang="en-US" dirty="0"/>
              <a:t> and </a:t>
            </a:r>
            <a:r>
              <a:rPr lang="en-US" b="1" dirty="0"/>
              <a:t>=</a:t>
            </a:r>
            <a:r>
              <a:rPr lang="en-US" dirty="0"/>
              <a:t> binary Operators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20856" y="1066800"/>
            <a:ext cx="4443412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 </a:t>
            </a:r>
            <a:r>
              <a:rPr lang="en-US" sz="2400" dirty="0" err="1"/>
              <a:t>ThreeD</a:t>
            </a:r>
            <a:r>
              <a:rPr lang="en-US" sz="2400" dirty="0"/>
              <a:t> {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x, y, z; </a:t>
            </a:r>
            <a:br>
              <a:rPr lang="en-US" sz="2400" dirty="0"/>
            </a:br>
            <a:r>
              <a:rPr lang="en-US" sz="2400" b="1" dirty="0"/>
              <a:t>public</a:t>
            </a:r>
            <a:r>
              <a:rPr lang="en-US" sz="2400" dirty="0"/>
              <a:t>: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() { x = y = z = 0; }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(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i, 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j, 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k) </a:t>
            </a:r>
            <a:endParaRPr lang="en-US" sz="2400" dirty="0" smtClean="0"/>
          </a:p>
          <a:p>
            <a:pPr>
              <a:defRPr/>
            </a:pPr>
            <a:r>
              <a:rPr lang="en-US" sz="2400" dirty="0"/>
              <a:t> </a:t>
            </a:r>
            <a:r>
              <a:rPr lang="en-US" sz="2400" dirty="0" smtClean="0"/>
              <a:t>  {</a:t>
            </a:r>
            <a:r>
              <a:rPr lang="en-US" sz="2400" dirty="0"/>
              <a:t> x = i; y = j; z = k; }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 operator+(</a:t>
            </a:r>
            <a:r>
              <a:rPr lang="en-US" sz="2400" dirty="0" err="1"/>
              <a:t>ThreeD</a:t>
            </a:r>
            <a:r>
              <a:rPr lang="en-US" sz="2400" dirty="0"/>
              <a:t> op2</a:t>
            </a:r>
            <a:r>
              <a:rPr lang="en-US" sz="2400" dirty="0" smtClean="0"/>
              <a:t>);</a:t>
            </a:r>
            <a:r>
              <a:rPr lang="en-US" sz="2400" dirty="0"/>
              <a:t>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 operator=(</a:t>
            </a:r>
            <a:r>
              <a:rPr lang="en-US" sz="2400" dirty="0" err="1"/>
              <a:t>ThreeD</a:t>
            </a:r>
            <a:r>
              <a:rPr lang="en-US" sz="2400" dirty="0"/>
              <a:t> op2</a:t>
            </a:r>
            <a:r>
              <a:rPr lang="en-US" sz="2400" dirty="0" smtClean="0"/>
              <a:t>);</a:t>
            </a:r>
            <a:r>
              <a:rPr lang="en-US" sz="2400" dirty="0"/>
              <a:t>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 operator-(</a:t>
            </a:r>
            <a:r>
              <a:rPr lang="en-US" sz="2400" dirty="0" err="1"/>
              <a:t>ThreeD</a:t>
            </a:r>
            <a:r>
              <a:rPr lang="en-US" sz="2400" dirty="0"/>
              <a:t> op2</a:t>
            </a:r>
            <a:r>
              <a:rPr lang="en-US" sz="2400" dirty="0" smtClean="0"/>
              <a:t>); </a:t>
            </a:r>
            <a:r>
              <a:rPr lang="en-US" sz="2400" dirty="0"/>
              <a:t>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b="1" dirty="0"/>
              <a:t>void </a:t>
            </a:r>
            <a:r>
              <a:rPr lang="en-US" sz="2400" dirty="0"/>
              <a:t>show() ; </a:t>
            </a:r>
            <a:br>
              <a:rPr lang="en-US" sz="2400" dirty="0"/>
            </a:br>
            <a:r>
              <a:rPr lang="en-US" sz="2400" dirty="0"/>
              <a:t>}; 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5800" y="1055430"/>
            <a:ext cx="4572000" cy="501675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Overload subtraction.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err="1"/>
              <a:t>ThreeD</a:t>
            </a:r>
            <a:r>
              <a:rPr lang="en-US" sz="2000" b="1" dirty="0"/>
              <a:t>::operator-(</a:t>
            </a:r>
            <a:r>
              <a:rPr lang="en-US" sz="2000" b="1" dirty="0" err="1"/>
              <a:t>ThreeD</a:t>
            </a:r>
            <a:r>
              <a:rPr lang="en-US" sz="2000" b="1" dirty="0"/>
              <a:t> op2) </a:t>
            </a:r>
            <a:r>
              <a:rPr lang="en-US" sz="2000" b="1" dirty="0" smtClean="0"/>
              <a:t> 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ThreeD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   </a:t>
            </a:r>
            <a:r>
              <a:rPr lang="en-US" sz="2000" b="1" dirty="0" err="1"/>
              <a:t>temp.x</a:t>
            </a:r>
            <a:r>
              <a:rPr lang="en-US" sz="2000" b="1" dirty="0"/>
              <a:t> = x - op2.x;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temp.y</a:t>
            </a:r>
            <a:r>
              <a:rPr lang="en-US" sz="2000" b="1" dirty="0"/>
              <a:t> = y - op2.y;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temp.z</a:t>
            </a:r>
            <a:r>
              <a:rPr lang="en-US" sz="2000" b="1" dirty="0"/>
              <a:t> = z - op2.z;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return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}</a:t>
            </a:r>
            <a:br>
              <a:rPr lang="en-US" sz="2000" b="1" dirty="0"/>
            </a:b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 Overload +. 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err="1"/>
              <a:t>ThreeD</a:t>
            </a:r>
            <a:r>
              <a:rPr lang="en-US" sz="2000" b="1" dirty="0"/>
              <a:t>::operator+(</a:t>
            </a:r>
            <a:r>
              <a:rPr lang="en-US" sz="2000" b="1" dirty="0" err="1"/>
              <a:t>ThreeD</a:t>
            </a:r>
            <a:r>
              <a:rPr lang="en-US" sz="2000" b="1" dirty="0"/>
              <a:t> op2) </a:t>
            </a:r>
            <a:r>
              <a:rPr lang="en-US" sz="2000" b="1" dirty="0" smtClean="0"/>
              <a:t>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ThreeD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temp.x</a:t>
            </a:r>
            <a:r>
              <a:rPr lang="en-US" sz="2000" b="1" dirty="0"/>
              <a:t> = x + op2.x; 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temp.y</a:t>
            </a:r>
            <a:r>
              <a:rPr lang="en-US" sz="2000" b="1" dirty="0"/>
              <a:t> = y + op2.x; 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temp.z</a:t>
            </a:r>
            <a:r>
              <a:rPr lang="en-US" sz="2000" b="1" dirty="0"/>
              <a:t> = z + op2.z; 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return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} </a:t>
            </a:r>
          </a:p>
        </p:txBody>
      </p:sp>
    </p:spTree>
    <p:extLst>
      <p:ext uri="{BB962C8B-B14F-4D97-AF65-F5344CB8AC3E}">
        <p14:creationId xmlns:p14="http://schemas.microsoft.com/office/powerpoint/2010/main" xmlns="" val="209509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1295400"/>
            <a:ext cx="4414345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 Overload assignment</a:t>
            </a:r>
            <a:r>
              <a:rPr lang="en-US" sz="2000" b="1" dirty="0"/>
              <a:t>. </a:t>
            </a:r>
            <a:br>
              <a:rPr lang="en-US" sz="2000" b="1" dirty="0"/>
            </a:b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err="1"/>
              <a:t>ThreeD</a:t>
            </a:r>
            <a:r>
              <a:rPr lang="en-US" sz="2000" b="1" dirty="0"/>
              <a:t>::operator=(</a:t>
            </a: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smtClean="0"/>
              <a:t>op2){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 x = op2.x;  </a:t>
            </a:r>
            <a:br>
              <a:rPr lang="en-US" sz="2000" b="1" dirty="0"/>
            </a:br>
            <a:r>
              <a:rPr lang="en-US" sz="2000" b="1" dirty="0"/>
              <a:t>  y = op2.y;  </a:t>
            </a:r>
            <a:br>
              <a:rPr lang="en-US" sz="2000" b="1" dirty="0"/>
            </a:br>
            <a:r>
              <a:rPr lang="en-US" sz="2000" b="1" dirty="0"/>
              <a:t>  z = op2.z;  </a:t>
            </a:r>
            <a:br>
              <a:rPr lang="en-US" sz="2000" b="1" dirty="0"/>
            </a:br>
            <a:r>
              <a:rPr lang="en-US" sz="2000" b="1" dirty="0"/>
              <a:t>  return *this; </a:t>
            </a:r>
            <a:br>
              <a:rPr lang="en-US" sz="2000" b="1" dirty="0"/>
            </a:br>
            <a:r>
              <a:rPr lang="en-US" sz="2000" b="1" dirty="0"/>
              <a:t>} 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000" b="1" dirty="0"/>
              <a:t>void </a:t>
            </a:r>
            <a:r>
              <a:rPr lang="en-US" sz="2000" b="1" dirty="0" err="1"/>
              <a:t>ThreeD</a:t>
            </a:r>
            <a:r>
              <a:rPr lang="en-US" sz="2000" b="1" dirty="0"/>
              <a:t>::show() </a:t>
            </a:r>
            <a:r>
              <a:rPr lang="en-US" sz="2000" b="1" dirty="0" smtClean="0"/>
              <a:t>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</a:t>
            </a:r>
            <a:r>
              <a:rPr lang="en-US" sz="2000" b="1" dirty="0" err="1" smtClean="0"/>
              <a:t>cout</a:t>
            </a:r>
            <a:r>
              <a:rPr lang="en-US" sz="2000" b="1" dirty="0"/>
              <a:t> &lt;&lt; x &lt;&lt; ", ”&lt;&lt; y &lt;&lt; ", ”&lt;&lt; z &lt;&lt; "\n"; </a:t>
            </a:r>
            <a:br>
              <a:rPr lang="en-US" sz="2000" b="1" dirty="0"/>
            </a:br>
            <a:r>
              <a:rPr lang="en-US" sz="2000" b="1" dirty="0"/>
              <a:t>} 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4628" y="1295400"/>
            <a:ext cx="4569372" cy="3785652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/>
              <a:t>main</a:t>
            </a:r>
            <a:r>
              <a:rPr lang="en-US" sz="2400" b="1" dirty="0"/>
              <a:t>() </a:t>
            </a:r>
            <a:r>
              <a:rPr lang="en-US" sz="2400" b="1" dirty="0" smtClean="0"/>
              <a:t>{</a:t>
            </a:r>
            <a:r>
              <a:rPr lang="en-US" sz="2400" b="1" dirty="0"/>
              <a:t> </a:t>
            </a:r>
            <a:br>
              <a:rPr lang="en-US" sz="2400" b="1" dirty="0"/>
            </a:br>
            <a:r>
              <a:rPr lang="en-US" sz="2400" b="1" dirty="0"/>
              <a:t>  </a:t>
            </a:r>
            <a:r>
              <a:rPr lang="en-US" sz="2400" b="1" dirty="0" err="1"/>
              <a:t>ThreeD</a:t>
            </a:r>
            <a:r>
              <a:rPr lang="en-US" sz="2400" b="1" dirty="0"/>
              <a:t> a(1, 2, 3), b(10, 10, 10), c; </a:t>
            </a:r>
            <a:br>
              <a:rPr lang="en-US" sz="2400" b="1" dirty="0"/>
            </a:br>
            <a:r>
              <a:rPr lang="en-US" sz="2400" b="1" dirty="0"/>
              <a:t>   </a:t>
            </a:r>
            <a:r>
              <a:rPr lang="en-US" sz="2400" b="1" dirty="0" err="1"/>
              <a:t>cout</a:t>
            </a:r>
            <a:r>
              <a:rPr lang="en-US" sz="2400" b="1" dirty="0"/>
              <a:t> &lt;&lt; "Original value of a: ";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 smtClean="0"/>
              <a:t>a.show</a:t>
            </a:r>
            <a:r>
              <a:rPr lang="en-US" sz="2400" b="1" dirty="0"/>
              <a:t>();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/>
              <a:t>cout</a:t>
            </a:r>
            <a:r>
              <a:rPr lang="en-US" sz="2400" b="1" dirty="0"/>
              <a:t> &lt;&lt; "Original value of b: ";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/>
              <a:t>b.show</a:t>
            </a:r>
            <a:r>
              <a:rPr lang="en-US" sz="2400" b="1" dirty="0"/>
              <a:t>(); </a:t>
            </a:r>
            <a:br>
              <a:rPr lang="en-US" sz="2400" b="1" dirty="0"/>
            </a:br>
            <a:r>
              <a:rPr lang="en-US" sz="2400" b="1" dirty="0"/>
              <a:t>   c = </a:t>
            </a:r>
            <a:r>
              <a:rPr lang="en-US" sz="2400" b="1" dirty="0" smtClean="0"/>
              <a:t>b</a:t>
            </a:r>
            <a:r>
              <a:rPr lang="en-US" sz="2400" b="1" dirty="0"/>
              <a:t> - a</a:t>
            </a:r>
            <a:r>
              <a:rPr lang="en-US" sz="2400" b="1" dirty="0" smtClean="0"/>
              <a:t>;</a:t>
            </a:r>
            <a:r>
              <a:rPr lang="en-US" sz="2400" b="1" dirty="0"/>
              <a:t> </a:t>
            </a:r>
            <a:br>
              <a:rPr lang="en-US" sz="2400" b="1" dirty="0"/>
            </a:br>
            <a:r>
              <a:rPr lang="en-US" sz="2400" b="1" dirty="0"/>
              <a:t>   </a:t>
            </a:r>
            <a:r>
              <a:rPr lang="en-US" sz="2400" b="1" dirty="0" err="1"/>
              <a:t>cout</a:t>
            </a:r>
            <a:r>
              <a:rPr lang="en-US" sz="2400" b="1" dirty="0"/>
              <a:t> &lt;&lt; </a:t>
            </a:r>
            <a:r>
              <a:rPr lang="en-US" sz="2400" b="1" dirty="0" smtClean="0"/>
              <a:t>“b</a:t>
            </a:r>
            <a:r>
              <a:rPr lang="en-US" sz="2400" b="1" dirty="0"/>
              <a:t> - a</a:t>
            </a:r>
            <a:r>
              <a:rPr lang="en-US" sz="2400" b="1" dirty="0" smtClean="0"/>
              <a:t>:</a:t>
            </a:r>
            <a:r>
              <a:rPr lang="en-US" sz="2400" b="1" dirty="0"/>
              <a:t> ";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/>
              <a:t>c.show</a:t>
            </a:r>
            <a:r>
              <a:rPr lang="en-US" sz="2400" b="1" dirty="0" smtClean="0"/>
              <a:t>();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82304120"/>
              </p:ext>
            </p:extLst>
          </p:nvPr>
        </p:nvGraphicFramePr>
        <p:xfrm>
          <a:off x="76200" y="5257800"/>
          <a:ext cx="4498428" cy="1536192"/>
        </p:xfrm>
        <a:graphic>
          <a:graphicData uri="http://schemas.openxmlformats.org/drawingml/2006/table">
            <a:tbl>
              <a:tblPr/>
              <a:tblGrid>
                <a:gridCol w="4498428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sz="2400" b="1" u="sng" dirty="0" smtClean="0">
                          <a:solidFill>
                            <a:schemeClr val="tx1"/>
                          </a:solidFill>
                        </a:rPr>
                        <a:t>PROGRAM OUTPUT: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Original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value of a: 1, 2, 3 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Original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value of b: 10, 10, 10 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a: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, 8,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73152" marR="73152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8788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Overloading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We’ve seen different uses of the + operator: to add distances and to concatenate strings.</a:t>
            </a:r>
          </a:p>
          <a:p>
            <a:r>
              <a:rPr lang="en-US" dirty="0"/>
              <a:t>You could put both these classes together in the same program, and C++ would still know how to interpret the + operator: </a:t>
            </a:r>
          </a:p>
          <a:p>
            <a:pPr lvl="1"/>
            <a:r>
              <a:rPr lang="en-US" dirty="0"/>
              <a:t>d1 = d2 + d3;</a:t>
            </a:r>
          </a:p>
          <a:p>
            <a:pPr lvl="1"/>
            <a:r>
              <a:rPr lang="en-US" dirty="0"/>
              <a:t>s1 = s2 + s3;</a:t>
            </a:r>
          </a:p>
          <a:p>
            <a:r>
              <a:rPr lang="en-US" dirty="0" smtClean="0"/>
              <a:t>It </a:t>
            </a:r>
            <a:r>
              <a:rPr lang="en-US" dirty="0"/>
              <a:t>selects the correct function to carry out the “addition” based on the type of </a:t>
            </a:r>
            <a:r>
              <a:rPr lang="en-US" dirty="0" smtClean="0"/>
              <a:t>operand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263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Operator &lt;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4343400"/>
            <a:ext cx="6096000" cy="193899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 smtClean="0"/>
              <a:t>bool</a:t>
            </a:r>
            <a:r>
              <a:rPr lang="en-US" sz="2400" b="1" dirty="0" smtClean="0"/>
              <a:t> </a:t>
            </a:r>
            <a:r>
              <a:rPr lang="en-US" sz="2400" b="1" dirty="0"/>
              <a:t>Distance::operator &lt; (Distance d2)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float bf1 = feet + inches/12;</a:t>
            </a:r>
          </a:p>
          <a:p>
            <a:pPr marL="225425">
              <a:defRPr/>
            </a:pPr>
            <a:r>
              <a:rPr lang="en-US" sz="2400" b="1" dirty="0"/>
              <a:t>float bf2 = d2.feet + d2.inches/12;</a:t>
            </a:r>
          </a:p>
          <a:p>
            <a:pPr marL="225425">
              <a:defRPr/>
            </a:pPr>
            <a:r>
              <a:rPr lang="en-US" sz="2400" b="1" dirty="0"/>
              <a:t>return (bf1 &lt; bf2) ? true : false;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1295400"/>
            <a:ext cx="7162800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u="sng" dirty="0" smtClean="0"/>
              <a:t>Main function</a:t>
            </a:r>
          </a:p>
          <a:p>
            <a:pPr marL="225425">
              <a:defRPr/>
            </a:pPr>
            <a:r>
              <a:rPr lang="en-US" sz="2400" b="1" dirty="0" smtClean="0"/>
              <a:t>Distance dist1(3, 4.5); 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 smtClean="0"/>
              <a:t>Distance </a:t>
            </a:r>
            <a:r>
              <a:rPr lang="en-US" sz="2400" b="1" dirty="0"/>
              <a:t>dist2(6, 2.5); </a:t>
            </a:r>
          </a:p>
          <a:p>
            <a:pPr marL="225425">
              <a:defRPr/>
            </a:pPr>
            <a:r>
              <a:rPr lang="en-US" sz="2400" b="1" dirty="0" smtClean="0"/>
              <a:t>if</a:t>
            </a:r>
            <a:r>
              <a:rPr lang="en-US" sz="2400" b="1" dirty="0"/>
              <a:t>( dist1 &lt; dist2 ) </a:t>
            </a:r>
            <a:endParaRPr lang="en-US" sz="2400" b="1" dirty="0" smtClean="0"/>
          </a:p>
          <a:p>
            <a:pPr marL="225425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“\ndist1 is less than dist2”;</a:t>
            </a:r>
          </a:p>
          <a:p>
            <a:pPr marL="225425">
              <a:defRPr/>
            </a:pPr>
            <a:r>
              <a:rPr lang="en-US" sz="2400" b="1" dirty="0"/>
              <a:t>else</a:t>
            </a:r>
          </a:p>
          <a:p>
            <a:pPr marL="344488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“\ndist1 is greater than (or equal to) dist2</a:t>
            </a:r>
            <a:r>
              <a:rPr lang="en-US" sz="2400" b="1" dirty="0" smtClean="0"/>
              <a:t>”;</a:t>
            </a:r>
            <a:endParaRPr lang="en-US" sz="2400" b="1" dirty="0"/>
          </a:p>
        </p:txBody>
      </p:sp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400800" y="5617529"/>
            <a:ext cx="2575034" cy="493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90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assignment: Operator +=</a:t>
            </a:r>
          </a:p>
        </p:txBody>
      </p:sp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214242" y="5906978"/>
            <a:ext cx="2575034" cy="493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3703" y="3169860"/>
            <a:ext cx="5257800" cy="341632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void </a:t>
            </a:r>
            <a:r>
              <a:rPr lang="en-US" sz="2400" b="1" dirty="0"/>
              <a:t>Distance::operator += (Distance d2)</a:t>
            </a:r>
          </a:p>
          <a:p>
            <a:pPr>
              <a:defRPr/>
            </a:pPr>
            <a:r>
              <a:rPr lang="en-US" sz="2400" b="1" dirty="0"/>
              <a:t>{</a:t>
            </a:r>
          </a:p>
          <a:p>
            <a:pPr marL="225425">
              <a:defRPr/>
            </a:pPr>
            <a:r>
              <a:rPr lang="en-US" sz="2400" b="1" dirty="0"/>
              <a:t>feet += d2.feet; </a:t>
            </a:r>
          </a:p>
          <a:p>
            <a:pPr marL="225425">
              <a:defRPr/>
            </a:pPr>
            <a:r>
              <a:rPr lang="en-US" sz="2400" b="1" dirty="0"/>
              <a:t>inches += d2.inches; </a:t>
            </a:r>
          </a:p>
          <a:p>
            <a:pPr marL="225425">
              <a:defRPr/>
            </a:pPr>
            <a:r>
              <a:rPr lang="en-US" sz="2400" b="1" dirty="0"/>
              <a:t>if(inches &gt;= 12.0</a:t>
            </a:r>
            <a:r>
              <a:rPr lang="en-US" sz="2400" b="1" dirty="0" smtClean="0"/>
              <a:t>) { </a:t>
            </a:r>
            <a:endParaRPr lang="en-US" sz="2400" b="1" dirty="0"/>
          </a:p>
          <a:p>
            <a:pPr marL="463550">
              <a:defRPr/>
            </a:pPr>
            <a:r>
              <a:rPr lang="en-US" sz="2400" b="1" dirty="0"/>
              <a:t>inches -= 12.0; </a:t>
            </a:r>
          </a:p>
          <a:p>
            <a:pPr marL="463550">
              <a:defRPr/>
            </a:pPr>
            <a:r>
              <a:rPr lang="en-US" sz="2400" b="1" dirty="0"/>
              <a:t>feet++; </a:t>
            </a:r>
          </a:p>
          <a:p>
            <a:pPr marL="225425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333703" y="1371600"/>
            <a:ext cx="5257800" cy="156966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dirty="0" smtClean="0"/>
              <a:t>Main() function</a:t>
            </a:r>
          </a:p>
          <a:p>
            <a:pPr marL="225425">
              <a:defRPr/>
            </a:pPr>
            <a:r>
              <a:rPr lang="en-US" sz="2400" b="1" dirty="0" smtClean="0"/>
              <a:t>Distance dist1(3, 2.5); 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 smtClean="0"/>
              <a:t>Distance dist2(5 </a:t>
            </a:r>
            <a:r>
              <a:rPr lang="en-US" sz="2400" b="1" dirty="0"/>
              <a:t>3</a:t>
            </a:r>
            <a:r>
              <a:rPr lang="en-US" sz="2400" b="1" dirty="0" smtClean="0"/>
              <a:t>.25</a:t>
            </a:r>
            <a:r>
              <a:rPr lang="en-US" sz="2400" b="1" dirty="0"/>
              <a:t>); </a:t>
            </a:r>
          </a:p>
          <a:p>
            <a:pPr marL="225425">
              <a:defRPr/>
            </a:pPr>
            <a:r>
              <a:rPr lang="de-DE" sz="2400" b="1" dirty="0" smtClean="0"/>
              <a:t>dist1 </a:t>
            </a:r>
            <a:r>
              <a:rPr lang="de-DE" sz="2400" b="1" dirty="0"/>
              <a:t>+= dist2;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92362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Subscript Operator [ 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subscript operator, [], which is normally used to access array elements, can be </a:t>
            </a:r>
            <a:r>
              <a:rPr lang="en-US" dirty="0" smtClean="0"/>
              <a:t>overloaded</a:t>
            </a:r>
            <a:endParaRPr lang="en-US" dirty="0"/>
          </a:p>
          <a:p>
            <a:r>
              <a:rPr lang="en-US" dirty="0"/>
              <a:t>This is useful, </a:t>
            </a:r>
            <a:r>
              <a:rPr lang="en-US" dirty="0" smtClean="0"/>
              <a:t>if </a:t>
            </a:r>
            <a:r>
              <a:rPr lang="en-US" dirty="0"/>
              <a:t>we want to make a “safe” array: One that automatically checks the index numbers you use to access the array, to ensure that they are not out of bounds.</a:t>
            </a:r>
          </a:p>
          <a:p>
            <a:r>
              <a:rPr lang="en-US" dirty="0"/>
              <a:t>To be useful, the overloaded subscript operator must return by reference</a:t>
            </a:r>
            <a:r>
              <a:rPr lang="en-US" dirty="0" smtClean="0"/>
              <a:t>.</a:t>
            </a:r>
            <a:endParaRPr lang="ur-PK" dirty="0"/>
          </a:p>
        </p:txBody>
      </p:sp>
    </p:spTree>
    <p:extLst>
      <p:ext uri="{BB962C8B-B14F-4D97-AF65-F5344CB8AC3E}">
        <p14:creationId xmlns:p14="http://schemas.microsoft.com/office/powerpoint/2010/main" xmlns="" val="149312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Why return by reference?</a:t>
            </a:r>
          </a:p>
          <a:p>
            <a:r>
              <a:rPr lang="en-US" dirty="0" smtClean="0"/>
              <a:t>Three different approaches to insert and read safe array elements are </a:t>
            </a:r>
            <a:endParaRPr lang="en-US" dirty="0"/>
          </a:p>
          <a:p>
            <a:pPr lvl="1"/>
            <a:r>
              <a:rPr lang="en-US" dirty="0"/>
              <a:t>Separate put() and get() functions</a:t>
            </a:r>
          </a:p>
          <a:p>
            <a:pPr lvl="1"/>
            <a:r>
              <a:rPr lang="en-US" dirty="0"/>
              <a:t>A single access() function using return by reference</a:t>
            </a:r>
          </a:p>
          <a:p>
            <a:pPr lvl="1"/>
            <a:r>
              <a:rPr lang="en-US" dirty="0"/>
              <a:t>The overloaded </a:t>
            </a:r>
            <a:r>
              <a:rPr lang="en-US" dirty="0" smtClean="0"/>
              <a:t>[ ] </a:t>
            </a:r>
            <a:r>
              <a:rPr lang="en-US" dirty="0"/>
              <a:t>operator using return by reference</a:t>
            </a:r>
            <a:endParaRPr lang="ur-PK" dirty="0"/>
          </a:p>
          <a:p>
            <a:r>
              <a:rPr lang="en-US" dirty="0"/>
              <a:t>All programs create a class called </a:t>
            </a:r>
            <a:r>
              <a:rPr lang="en-US" dirty="0" err="1"/>
              <a:t>safearray</a:t>
            </a:r>
            <a:r>
              <a:rPr lang="en-US" dirty="0"/>
              <a:t>, </a:t>
            </a:r>
          </a:p>
          <a:p>
            <a:pPr lvl="1"/>
            <a:r>
              <a:rPr lang="en-US" dirty="0"/>
              <a:t>only member data is an array of </a:t>
            </a:r>
            <a:r>
              <a:rPr lang="en-US" dirty="0" smtClean="0"/>
              <a:t>10 </a:t>
            </a:r>
            <a:r>
              <a:rPr lang="en-US" dirty="0" err="1"/>
              <a:t>int</a:t>
            </a:r>
            <a:r>
              <a:rPr lang="en-US" dirty="0"/>
              <a:t> values, </a:t>
            </a:r>
          </a:p>
          <a:p>
            <a:pPr lvl="1"/>
            <a:r>
              <a:rPr lang="en-US" dirty="0" smtClean="0"/>
              <a:t>all three program </a:t>
            </a:r>
            <a:r>
              <a:rPr lang="en-US" dirty="0"/>
              <a:t>check to ensure that all array accesses are within bounds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480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668" y="670570"/>
            <a:ext cx="4876800" cy="624786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const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LIMIT =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10;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private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:   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[LIMIT];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public: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 smtClean="0"/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void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putel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n,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elvalue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 {</a:t>
            </a:r>
            <a:endParaRPr lang="ur-PK" sz="20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      if( n&lt; 0 || n&gt;=LIMIT )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&lt;&lt; “\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nIndex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out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of bounds”;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exit(1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arr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[n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] =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elvalue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getel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n)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const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{</a:t>
            </a:r>
            <a:endParaRPr lang="ur-PK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if( n&lt; 0 || n&gt;=LIMIT )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&lt;&lt; “\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nIndex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out of bounds”;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exit(1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}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[n];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/>
              <a:t>};</a:t>
            </a:r>
            <a:endParaRPr lang="en-US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3810000" y="5399690"/>
            <a:ext cx="5286702" cy="924910"/>
            <a:chOff x="3810000" y="5247290"/>
            <a:chExt cx="5286702" cy="924910"/>
          </a:xfrm>
        </p:grpSpPr>
        <p:sp>
          <p:nvSpPr>
            <p:cNvPr id="2" name="Rectangle 1"/>
            <p:cNvSpPr/>
            <p:nvPr/>
          </p:nvSpPr>
          <p:spPr>
            <a:xfrm>
              <a:off x="3886200" y="5334000"/>
              <a:ext cx="5210502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886200" y="5672958"/>
              <a:ext cx="685800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tx1"/>
                  </a:solidFill>
                </a:rPr>
                <a:t>arr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72000" y="5352396"/>
              <a:ext cx="4524702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rgbClr val="FFFF00"/>
                  </a:solidFill>
                </a:rPr>
                <a:t> </a:t>
              </a:r>
              <a:r>
                <a:rPr lang="en-US" sz="2400" b="1" dirty="0" smtClean="0">
                  <a:solidFill>
                    <a:srgbClr val="FFFF00"/>
                  </a:solidFill>
                </a:rPr>
                <a:t>0    1    2     3    4    5     6    7    8     9 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5247290"/>
              <a:ext cx="838200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sa1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Separate get() and put() Functions</a:t>
            </a:r>
            <a:endParaRPr lang="ur-PK" sz="40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4981902" y="685800"/>
            <a:ext cx="4114800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main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() {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temp;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safearay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sa1;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j=0; j&lt;LIMIT; j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++)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sa1.putel(j, j*10);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for(j=0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 j&lt;LIMIT; j++)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temp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sa1.getel(j);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“Element “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&lt;&lt;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j &lt;&lt; “ is “ &lt;&lt; temp 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6806892"/>
              </p:ext>
            </p:extLst>
          </p:nvPr>
        </p:nvGraphicFramePr>
        <p:xfrm>
          <a:off x="4574630" y="5914698"/>
          <a:ext cx="449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</a:tblGrid>
              <a:tr h="370840"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1207599"/>
              </p:ext>
            </p:extLst>
          </p:nvPr>
        </p:nvGraphicFramePr>
        <p:xfrm>
          <a:off x="4572000" y="5927834"/>
          <a:ext cx="449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US" sz="1800" b="1" dirty="0" smtClean="0"/>
                        <a:t>10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30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40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50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60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70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80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90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4495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r>
              <a:rPr lang="en-US" sz="3200" smtClean="0"/>
              <a:t>Single access() Function Returning by Reference</a:t>
            </a:r>
            <a:endParaRPr lang="ur-PK" smtClean="0"/>
          </a:p>
        </p:txBody>
      </p:sp>
      <p:sp>
        <p:nvSpPr>
          <p:cNvPr id="4" name="Rectangle 3"/>
          <p:cNvSpPr/>
          <p:nvPr/>
        </p:nvSpPr>
        <p:spPr>
          <a:xfrm>
            <a:off x="76200" y="714702"/>
            <a:ext cx="3886200" cy="452431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const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LIMIT 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10;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{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private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  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[LIMIT];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public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&amp; access(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{</a:t>
            </a:r>
            <a:endParaRPr lang="ur-PK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( n&lt; 0 || n&gt;=LIMIT 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&lt;&lt; “\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nIndex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out”;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exit(1);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];</a:t>
            </a:r>
            <a:endParaRPr lang="en-US" sz="2400" dirty="0"/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}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1000" y="685800"/>
            <a:ext cx="4648200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main() </a:t>
            </a:r>
          </a:p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{</a:t>
            </a:r>
            <a:endParaRPr lang="en-US" sz="2800" b="1" dirty="0">
              <a:cs typeface="Arial" pitchFamily="34" charset="0"/>
            </a:endParaRPr>
          </a:p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  </a:t>
            </a:r>
            <a:r>
              <a:rPr lang="en-US" sz="2800" b="1" dirty="0" err="1">
                <a:cs typeface="Arial" pitchFamily="34" charset="0"/>
              </a:rPr>
              <a:t>int</a:t>
            </a:r>
            <a:r>
              <a:rPr lang="en-US" sz="2800" b="1" dirty="0">
                <a:cs typeface="Arial" pitchFamily="34" charset="0"/>
              </a:rPr>
              <a:t> temp; </a:t>
            </a:r>
          </a:p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  </a:t>
            </a:r>
            <a:r>
              <a:rPr lang="en-US" sz="2800" b="1" dirty="0" err="1">
                <a:cs typeface="Arial" pitchFamily="34" charset="0"/>
              </a:rPr>
              <a:t>safearray</a:t>
            </a:r>
            <a:r>
              <a:rPr lang="en-US" sz="2800" b="1" dirty="0">
                <a:cs typeface="Arial" pitchFamily="34" charset="0"/>
              </a:rPr>
              <a:t> sa1;</a:t>
            </a:r>
          </a:p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  </a:t>
            </a:r>
            <a:r>
              <a:rPr lang="en-US" sz="2800" b="1" dirty="0">
                <a:cs typeface="Arial" pitchFamily="34" charset="0"/>
              </a:rPr>
              <a:t>for(</a:t>
            </a:r>
            <a:r>
              <a:rPr lang="en-US" sz="2800" b="1" dirty="0" err="1">
                <a:cs typeface="Arial" pitchFamily="34" charset="0"/>
              </a:rPr>
              <a:t>int</a:t>
            </a:r>
            <a:r>
              <a:rPr lang="en-US" sz="2800" b="1" dirty="0">
                <a:cs typeface="Arial" pitchFamily="34" charset="0"/>
              </a:rPr>
              <a:t> j=0; j&lt;LIMIT; j</a:t>
            </a:r>
            <a:r>
              <a:rPr lang="en-US" sz="2800" b="1" dirty="0" smtClean="0">
                <a:cs typeface="Arial" pitchFamily="34" charset="0"/>
              </a:rPr>
              <a:t>++)</a:t>
            </a: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    sa1.access(j) = j*10; </a:t>
            </a:r>
          </a:p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  for(j=0</a:t>
            </a:r>
            <a:r>
              <a:rPr lang="en-US" sz="2800" b="1" dirty="0">
                <a:cs typeface="Arial" pitchFamily="34" charset="0"/>
              </a:rPr>
              <a:t>; j&lt;LIMIT; j++) </a:t>
            </a:r>
            <a:r>
              <a:rPr lang="en-US" sz="2800" b="1" dirty="0" smtClean="0">
                <a:cs typeface="Arial" pitchFamily="34" charset="0"/>
              </a:rPr>
              <a:t>{</a:t>
            </a:r>
            <a:endParaRPr lang="en-US" sz="2800" b="1" dirty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</a:t>
            </a:r>
            <a:r>
              <a:rPr lang="en-US" sz="2800" b="1" dirty="0" smtClean="0">
                <a:cs typeface="Arial" pitchFamily="34" charset="0"/>
              </a:rPr>
              <a:t>temp </a:t>
            </a:r>
            <a:r>
              <a:rPr lang="en-US" sz="2800" b="1" dirty="0">
                <a:cs typeface="Arial" pitchFamily="34" charset="0"/>
              </a:rPr>
              <a:t>= sa1.access(j); </a:t>
            </a: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</a:t>
            </a:r>
            <a:r>
              <a:rPr lang="en-US" sz="2800" b="1" dirty="0" err="1" smtClean="0">
                <a:cs typeface="Arial" pitchFamily="34" charset="0"/>
              </a:rPr>
              <a:t>cout</a:t>
            </a:r>
            <a:r>
              <a:rPr lang="en-US" sz="2800" b="1" dirty="0" smtClean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&lt;&lt; “Element “ &lt;&lt; j </a:t>
            </a:r>
            <a:endParaRPr lang="en-US" sz="2800" b="1" dirty="0" smtClean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           &lt;&lt; </a:t>
            </a:r>
            <a:r>
              <a:rPr lang="en-US" sz="2800" b="1" dirty="0">
                <a:cs typeface="Arial" pitchFamily="34" charset="0"/>
              </a:rPr>
              <a:t>“ is “ &lt;&lt; temp ;</a:t>
            </a:r>
          </a:p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   }</a:t>
            </a:r>
            <a:endParaRPr lang="ur-PK" sz="2800" b="1" dirty="0" smtClean="0">
              <a:cs typeface="Arial" pitchFamily="34" charset="0"/>
            </a:endParaRPr>
          </a:p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}</a:t>
            </a:r>
            <a:endParaRPr lang="en-US" sz="2800" b="1" dirty="0"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828396" y="5919954"/>
            <a:ext cx="5286702" cy="924910"/>
            <a:chOff x="3810000" y="5247290"/>
            <a:chExt cx="5286702" cy="924910"/>
          </a:xfrm>
        </p:grpSpPr>
        <p:sp>
          <p:nvSpPr>
            <p:cNvPr id="8" name="Rectangle 7"/>
            <p:cNvSpPr/>
            <p:nvPr/>
          </p:nvSpPr>
          <p:spPr>
            <a:xfrm>
              <a:off x="3886200" y="5334000"/>
              <a:ext cx="5210502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886200" y="5672958"/>
              <a:ext cx="685800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tx1"/>
                  </a:solidFill>
                </a:rPr>
                <a:t>arr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0" y="5352396"/>
              <a:ext cx="4524702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rgbClr val="FFFF00"/>
                  </a:solidFill>
                </a:rPr>
                <a:t> </a:t>
              </a:r>
              <a:r>
                <a:rPr lang="en-US" sz="2400" b="1" dirty="0" smtClean="0">
                  <a:solidFill>
                    <a:srgbClr val="FFFF00"/>
                  </a:solidFill>
                </a:rPr>
                <a:t>0    1    2     3    4    5     6    7    8     9 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5247290"/>
              <a:ext cx="838200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sa1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6126545"/>
              </p:ext>
            </p:extLst>
          </p:nvPr>
        </p:nvGraphicFramePr>
        <p:xfrm>
          <a:off x="4593026" y="6434962"/>
          <a:ext cx="449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</a:tblGrid>
              <a:tr h="370840"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571673" y="6429702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38398" y="6429702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10</a:t>
            </a:r>
            <a:endParaRPr lang="en-US" sz="2000" b="1" dirty="0"/>
          </a:p>
        </p:txBody>
      </p:sp>
      <p:sp>
        <p:nvSpPr>
          <p:cNvPr id="15" name="Rectangle 14"/>
          <p:cNvSpPr/>
          <p:nvPr/>
        </p:nvSpPr>
        <p:spPr>
          <a:xfrm>
            <a:off x="5510052" y="643561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20</a:t>
            </a:r>
            <a:endParaRPr lang="en-US" sz="2000" b="1" dirty="0"/>
          </a:p>
        </p:txBody>
      </p:sp>
      <p:sp>
        <p:nvSpPr>
          <p:cNvPr id="16" name="Rectangle 15"/>
          <p:cNvSpPr/>
          <p:nvPr/>
        </p:nvSpPr>
        <p:spPr>
          <a:xfrm>
            <a:off x="5952798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30</a:t>
            </a:r>
            <a:endParaRPr lang="en-US" sz="2000" b="1" dirty="0"/>
          </a:p>
        </p:txBody>
      </p:sp>
      <p:sp>
        <p:nvSpPr>
          <p:cNvPr id="17" name="Rectangle 16"/>
          <p:cNvSpPr/>
          <p:nvPr/>
        </p:nvSpPr>
        <p:spPr>
          <a:xfrm>
            <a:off x="6409998" y="6428390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40</a:t>
            </a:r>
            <a:endParaRPr lang="en-US" sz="2000" b="1" dirty="0"/>
          </a:p>
        </p:txBody>
      </p:sp>
      <p:sp>
        <p:nvSpPr>
          <p:cNvPr id="18" name="Rectangle 17"/>
          <p:cNvSpPr/>
          <p:nvPr/>
        </p:nvSpPr>
        <p:spPr>
          <a:xfrm>
            <a:off x="6867198" y="6428390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50</a:t>
            </a:r>
            <a:endParaRPr lang="en-US" sz="2000" b="1" dirty="0"/>
          </a:p>
        </p:txBody>
      </p:sp>
      <p:sp>
        <p:nvSpPr>
          <p:cNvPr id="19" name="Rectangle 18"/>
          <p:cNvSpPr/>
          <p:nvPr/>
        </p:nvSpPr>
        <p:spPr>
          <a:xfrm>
            <a:off x="7333923" y="6428390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60</a:t>
            </a:r>
            <a:endParaRPr lang="en-US" sz="2000" b="1" dirty="0"/>
          </a:p>
        </p:txBody>
      </p:sp>
      <p:sp>
        <p:nvSpPr>
          <p:cNvPr id="20" name="Rectangle 19"/>
          <p:cNvSpPr/>
          <p:nvPr/>
        </p:nvSpPr>
        <p:spPr>
          <a:xfrm>
            <a:off x="7791123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70</a:t>
            </a:r>
            <a:endParaRPr lang="en-US" sz="2000" b="1" dirty="0"/>
          </a:p>
        </p:txBody>
      </p:sp>
      <p:sp>
        <p:nvSpPr>
          <p:cNvPr id="21" name="Rectangle 20"/>
          <p:cNvSpPr/>
          <p:nvPr/>
        </p:nvSpPr>
        <p:spPr>
          <a:xfrm>
            <a:off x="8200698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80</a:t>
            </a:r>
            <a:endParaRPr lang="en-US" sz="2000" b="1" dirty="0"/>
          </a:p>
        </p:txBody>
      </p:sp>
      <p:sp>
        <p:nvSpPr>
          <p:cNvPr id="22" name="Rectangle 21"/>
          <p:cNvSpPr/>
          <p:nvPr/>
        </p:nvSpPr>
        <p:spPr>
          <a:xfrm>
            <a:off x="8638848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90</a:t>
            </a:r>
            <a:endParaRPr lang="en-US" sz="2000" b="1" dirty="0"/>
          </a:p>
        </p:txBody>
      </p:sp>
      <p:sp>
        <p:nvSpPr>
          <p:cNvPr id="23" name="Rectangle 22"/>
          <p:cNvSpPr/>
          <p:nvPr/>
        </p:nvSpPr>
        <p:spPr>
          <a:xfrm>
            <a:off x="73570" y="5334000"/>
            <a:ext cx="2822030" cy="473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 sa1.access(j) = j*10;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00" y="5815507"/>
            <a:ext cx="3752196" cy="473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j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=0: Ref. of 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sa1.arr[0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] </a:t>
            </a:r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= j*10; 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816039" y="5446656"/>
            <a:ext cx="0" cy="675621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6200" y="6277302"/>
            <a:ext cx="3752196" cy="473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j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=1: Ref. of 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sa1.arr[1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] </a:t>
            </a:r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= j*10; 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242034" y="5433515"/>
            <a:ext cx="0" cy="675621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3876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r>
              <a:rPr lang="en-US" sz="3200" smtClean="0"/>
              <a:t>Overloaded [] Operator Returning by Reference</a:t>
            </a:r>
            <a:endParaRPr lang="ur-PK" smtClean="0"/>
          </a:p>
        </p:txBody>
      </p:sp>
      <p:sp>
        <p:nvSpPr>
          <p:cNvPr id="4" name="Rectangle 3"/>
          <p:cNvSpPr/>
          <p:nvPr/>
        </p:nvSpPr>
        <p:spPr>
          <a:xfrm>
            <a:off x="76200" y="838200"/>
            <a:ext cx="3886200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const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LIMIT 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10;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{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private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  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[LIMIT];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public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&amp; operator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[ ](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{</a:t>
            </a:r>
            <a:endParaRPr lang="ur-PK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  if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( n&lt; 0 || n&gt;=LIMIT 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“\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nIndex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out”;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exit(1);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return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[n];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}</a:t>
            </a:r>
            <a:endParaRPr lang="ur-PK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800" y="838200"/>
            <a:ext cx="4648200" cy="483209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cs typeface="Arial" pitchFamily="34" charset="0"/>
              </a:rPr>
              <a:t>main() {</a:t>
            </a:r>
            <a:endParaRPr lang="en-US" sz="2800" b="1" dirty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</a:t>
            </a:r>
            <a:r>
              <a:rPr lang="en-US" sz="2800" b="1" dirty="0" err="1">
                <a:cs typeface="Arial" pitchFamily="34" charset="0"/>
              </a:rPr>
              <a:t>int</a:t>
            </a:r>
            <a:r>
              <a:rPr lang="en-US" sz="2800" b="1" dirty="0">
                <a:cs typeface="Arial" pitchFamily="34" charset="0"/>
              </a:rPr>
              <a:t> temp; </a:t>
            </a: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</a:t>
            </a:r>
            <a:r>
              <a:rPr lang="en-US" sz="2800" b="1" dirty="0" err="1">
                <a:cs typeface="Arial" pitchFamily="34" charset="0"/>
              </a:rPr>
              <a:t>safearray</a:t>
            </a:r>
            <a:r>
              <a:rPr lang="en-US" sz="2800" b="1" dirty="0">
                <a:cs typeface="Arial" pitchFamily="34" charset="0"/>
              </a:rPr>
              <a:t> sa1;</a:t>
            </a: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for(</a:t>
            </a:r>
            <a:r>
              <a:rPr lang="en-US" sz="2800" b="1" dirty="0" err="1">
                <a:cs typeface="Arial" pitchFamily="34" charset="0"/>
              </a:rPr>
              <a:t>int</a:t>
            </a:r>
            <a:r>
              <a:rPr lang="en-US" sz="2800" b="1" dirty="0">
                <a:cs typeface="Arial" pitchFamily="34" charset="0"/>
              </a:rPr>
              <a:t> j=0; j&lt;LIMIT; j++) </a:t>
            </a:r>
            <a:endParaRPr lang="en-US" sz="2800" b="1" dirty="0" smtClean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        sa1</a:t>
            </a:r>
            <a:r>
              <a:rPr lang="en-US" sz="2800" b="1" dirty="0">
                <a:cs typeface="Arial" pitchFamily="34" charset="0"/>
              </a:rPr>
              <a:t>[ j ] = j*10;</a:t>
            </a: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for(j=0; j&lt;LIMIT; j</a:t>
            </a:r>
            <a:r>
              <a:rPr lang="en-US" sz="2800" b="1" dirty="0" smtClean="0">
                <a:cs typeface="Arial" pitchFamily="34" charset="0"/>
              </a:rPr>
              <a:t>++) {</a:t>
            </a:r>
            <a:endParaRPr lang="en-US" sz="2800" b="1" dirty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     temp = sa1</a:t>
            </a:r>
            <a:r>
              <a:rPr lang="en-US" sz="2800" b="1" dirty="0" smtClean="0">
                <a:cs typeface="Arial" pitchFamily="34" charset="0"/>
              </a:rPr>
              <a:t>[ j ];</a:t>
            </a:r>
            <a:endParaRPr lang="en-US" sz="2800" b="1" dirty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     </a:t>
            </a:r>
            <a:r>
              <a:rPr lang="en-US" sz="2800" b="1" dirty="0" err="1">
                <a:cs typeface="Arial" pitchFamily="34" charset="0"/>
              </a:rPr>
              <a:t>cout</a:t>
            </a:r>
            <a:r>
              <a:rPr lang="en-US" sz="2800" b="1" dirty="0">
                <a:cs typeface="Arial" pitchFamily="34" charset="0"/>
              </a:rPr>
              <a:t> &lt;&lt; “Element “ &lt;&lt; j </a:t>
            </a:r>
            <a:endParaRPr lang="en-US" sz="2800" b="1" dirty="0" smtClean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                 &lt;&lt; </a:t>
            </a:r>
            <a:r>
              <a:rPr lang="en-US" sz="2800" b="1" dirty="0">
                <a:cs typeface="Arial" pitchFamily="34" charset="0"/>
              </a:rPr>
              <a:t>“ is “ &lt;&lt; temp ;</a:t>
            </a: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    }</a:t>
            </a:r>
            <a:endParaRPr lang="ur-PK" sz="2800" b="1" dirty="0">
              <a:cs typeface="Arial" pitchFamily="34" charset="0"/>
            </a:endParaRPr>
          </a:p>
          <a:p>
            <a:pPr>
              <a:defRPr/>
            </a:pP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}</a:t>
            </a:r>
            <a:endParaRPr lang="en-US" sz="2800" b="1" dirty="0"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828396" y="5919954"/>
            <a:ext cx="5286702" cy="924910"/>
            <a:chOff x="3810000" y="5247290"/>
            <a:chExt cx="5286702" cy="924910"/>
          </a:xfrm>
        </p:grpSpPr>
        <p:sp>
          <p:nvSpPr>
            <p:cNvPr id="25" name="Rectangle 24"/>
            <p:cNvSpPr/>
            <p:nvPr/>
          </p:nvSpPr>
          <p:spPr>
            <a:xfrm>
              <a:off x="3886200" y="5334000"/>
              <a:ext cx="5210502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886200" y="5672958"/>
              <a:ext cx="685800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tx1"/>
                  </a:solidFill>
                </a:rPr>
                <a:t>arr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572000" y="5352396"/>
              <a:ext cx="4524702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rgbClr val="FFFF00"/>
                  </a:solidFill>
                </a:rPr>
                <a:t> </a:t>
              </a:r>
              <a:r>
                <a:rPr lang="en-US" sz="2400" b="1" dirty="0" smtClean="0">
                  <a:solidFill>
                    <a:srgbClr val="FFFF00"/>
                  </a:solidFill>
                </a:rPr>
                <a:t>0    1    2     3    4    5     6    7    8     9 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810000" y="5247290"/>
              <a:ext cx="838200" cy="4677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sa1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8752302"/>
              </p:ext>
            </p:extLst>
          </p:nvPr>
        </p:nvGraphicFramePr>
        <p:xfrm>
          <a:off x="4593026" y="6434962"/>
          <a:ext cx="449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  <a:gridCol w="449580"/>
              </a:tblGrid>
              <a:tr h="370840"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4571673" y="6429702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38398" y="6429702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10</a:t>
            </a:r>
            <a:endParaRPr lang="en-US" sz="2000" b="1" dirty="0"/>
          </a:p>
        </p:txBody>
      </p:sp>
      <p:sp>
        <p:nvSpPr>
          <p:cNvPr id="32" name="Rectangle 31"/>
          <p:cNvSpPr/>
          <p:nvPr/>
        </p:nvSpPr>
        <p:spPr>
          <a:xfrm>
            <a:off x="5510052" y="643561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20</a:t>
            </a:r>
            <a:endParaRPr lang="en-US" sz="2000" b="1" dirty="0"/>
          </a:p>
        </p:txBody>
      </p:sp>
      <p:sp>
        <p:nvSpPr>
          <p:cNvPr id="33" name="Rectangle 32"/>
          <p:cNvSpPr/>
          <p:nvPr/>
        </p:nvSpPr>
        <p:spPr>
          <a:xfrm>
            <a:off x="5952798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30</a:t>
            </a:r>
            <a:endParaRPr lang="en-US" sz="2000" b="1" dirty="0"/>
          </a:p>
        </p:txBody>
      </p:sp>
      <p:sp>
        <p:nvSpPr>
          <p:cNvPr id="34" name="Rectangle 33"/>
          <p:cNvSpPr/>
          <p:nvPr/>
        </p:nvSpPr>
        <p:spPr>
          <a:xfrm>
            <a:off x="6409998" y="6428390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40</a:t>
            </a:r>
            <a:endParaRPr lang="en-US" sz="2000" b="1" dirty="0"/>
          </a:p>
        </p:txBody>
      </p:sp>
      <p:sp>
        <p:nvSpPr>
          <p:cNvPr id="35" name="Rectangle 34"/>
          <p:cNvSpPr/>
          <p:nvPr/>
        </p:nvSpPr>
        <p:spPr>
          <a:xfrm>
            <a:off x="6867198" y="6428390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50</a:t>
            </a:r>
            <a:endParaRPr lang="en-US" sz="2000" b="1" dirty="0"/>
          </a:p>
        </p:txBody>
      </p:sp>
      <p:sp>
        <p:nvSpPr>
          <p:cNvPr id="36" name="Rectangle 35"/>
          <p:cNvSpPr/>
          <p:nvPr/>
        </p:nvSpPr>
        <p:spPr>
          <a:xfrm>
            <a:off x="7333923" y="6428390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60</a:t>
            </a:r>
            <a:endParaRPr lang="en-US" sz="2000" b="1" dirty="0"/>
          </a:p>
        </p:txBody>
      </p:sp>
      <p:sp>
        <p:nvSpPr>
          <p:cNvPr id="37" name="Rectangle 36"/>
          <p:cNvSpPr/>
          <p:nvPr/>
        </p:nvSpPr>
        <p:spPr>
          <a:xfrm>
            <a:off x="7791123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70</a:t>
            </a:r>
            <a:endParaRPr lang="en-US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8200698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80</a:t>
            </a:r>
            <a:endParaRPr lang="en-US" sz="2000" b="1" dirty="0"/>
          </a:p>
        </p:txBody>
      </p:sp>
      <p:sp>
        <p:nvSpPr>
          <p:cNvPr id="39" name="Rectangle 38"/>
          <p:cNvSpPr/>
          <p:nvPr/>
        </p:nvSpPr>
        <p:spPr>
          <a:xfrm>
            <a:off x="8638848" y="6425764"/>
            <a:ext cx="457200" cy="359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90</a:t>
            </a:r>
            <a:endParaRPr lang="en-US" sz="2000" b="1" dirty="0"/>
          </a:p>
        </p:txBody>
      </p:sp>
      <p:sp>
        <p:nvSpPr>
          <p:cNvPr id="40" name="Rectangle 39"/>
          <p:cNvSpPr/>
          <p:nvPr/>
        </p:nvSpPr>
        <p:spPr>
          <a:xfrm>
            <a:off x="73570" y="5334000"/>
            <a:ext cx="2822030" cy="473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sa1[j] </a:t>
            </a:r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= j*10;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6200" y="5815507"/>
            <a:ext cx="3752196" cy="473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j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=0: Ref. of 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sa1[0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] </a:t>
            </a:r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= j*10; 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4800273" y="5446656"/>
            <a:ext cx="0" cy="675621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76200" y="6277302"/>
            <a:ext cx="3752196" cy="473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j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=1: Ref. of 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sa1[1</a:t>
            </a:r>
            <a:r>
              <a:rPr lang="en-US" sz="2400" b="1" dirty="0" smtClean="0">
                <a:solidFill>
                  <a:schemeClr val="tx1"/>
                </a:solidFill>
                <a:cs typeface="Arial" pitchFamily="34" charset="0"/>
              </a:rPr>
              <a:t>] </a:t>
            </a:r>
            <a:r>
              <a:rPr lang="en-US" sz="2400" b="1" dirty="0">
                <a:solidFill>
                  <a:schemeClr val="tx1"/>
                </a:solidFill>
                <a:cs typeface="Arial" pitchFamily="34" charset="0"/>
              </a:rPr>
              <a:t>= j*10; 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242034" y="5433515"/>
            <a:ext cx="0" cy="675621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hlinkClick r:id="rId3" action="ppaction://hlinkfile"/>
          </p:cNvPr>
          <p:cNvSpPr/>
          <p:nvPr/>
        </p:nvSpPr>
        <p:spPr>
          <a:xfrm>
            <a:off x="6537434" y="5570812"/>
            <a:ext cx="2330014" cy="372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50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92162"/>
          </a:xfrm>
        </p:spPr>
        <p:txBody>
          <a:bodyPr/>
          <a:lstStyle/>
          <a:p>
            <a:r>
              <a:rPr lang="en-US" sz="3200" smtClean="0"/>
              <a:t>Overloading Restrictions</a:t>
            </a:r>
            <a:endParaRPr lang="ur-PK" sz="3200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86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Can not overload the operators as they apply to </a:t>
            </a:r>
            <a:r>
              <a:rPr lang="en-US" sz="2800" dirty="0" err="1" smtClean="0"/>
              <a:t>builit</a:t>
            </a:r>
            <a:r>
              <a:rPr lang="en-US" sz="2800" dirty="0" smtClean="0"/>
              <a:t>-in data types.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     </a:t>
            </a:r>
            <a:r>
              <a:rPr lang="en-US" sz="2800" u="sng" dirty="0" smtClean="0"/>
              <a:t>Example:</a:t>
            </a:r>
            <a:r>
              <a:rPr lang="en-US" sz="2800" dirty="0" smtClean="0"/>
              <a:t>   y = 5;</a:t>
            </a:r>
            <a:br>
              <a:rPr lang="en-US" sz="2800" dirty="0" smtClean="0"/>
            </a:br>
            <a:r>
              <a:rPr lang="en-US" sz="2800" dirty="0" smtClean="0"/>
              <a:t>                      x = y + 5; // overloading + operator so that x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becomes 15 is illegal.</a:t>
            </a:r>
          </a:p>
          <a:p>
            <a:r>
              <a:rPr lang="en-US" sz="2800" dirty="0" smtClean="0"/>
              <a:t>Must respect the original "Functional" template of the operators. You can not convert a unary operator to a binary operator.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</a:t>
            </a:r>
            <a:r>
              <a:rPr lang="en-US" sz="2800" u="sng" dirty="0" smtClean="0"/>
              <a:t>Example</a:t>
            </a:r>
            <a:r>
              <a:rPr lang="en-US" sz="2800" dirty="0" smtClean="0"/>
              <a:t>:  y = x ++ z; //Illegal</a:t>
            </a:r>
          </a:p>
          <a:p>
            <a:r>
              <a:rPr lang="en-US" sz="2800" dirty="0" smtClean="0"/>
              <a:t>You can not change the operator's precedence. Example:   Can not make the + operator higher precedence than the * operator.</a:t>
            </a:r>
          </a:p>
          <a:p>
            <a:endParaRPr lang="ur-PK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82960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Not All Operators Can Be Overloaded</a:t>
            </a:r>
            <a:endParaRPr lang="ur-PK" sz="4000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operators cannot be overloaded</a:t>
            </a:r>
          </a:p>
          <a:p>
            <a:pPr lvl="1"/>
            <a:r>
              <a:rPr lang="en-US" dirty="0" smtClean="0"/>
              <a:t>member access or dot operator (.)</a:t>
            </a:r>
          </a:p>
          <a:p>
            <a:pPr lvl="1"/>
            <a:r>
              <a:rPr lang="en-US" dirty="0" smtClean="0"/>
              <a:t>scope resolution operator (::)</a:t>
            </a:r>
          </a:p>
          <a:p>
            <a:pPr lvl="1"/>
            <a:r>
              <a:rPr lang="en-US" dirty="0" smtClean="0"/>
              <a:t>the conditional operator (?:)</a:t>
            </a:r>
          </a:p>
          <a:p>
            <a:pPr lvl="1"/>
            <a:r>
              <a:rPr lang="en-US" dirty="0" smtClean="0"/>
              <a:t>pointer-to-member operator (</a:t>
            </a:r>
            <a:r>
              <a:rPr lang="en-US" sz="2400" dirty="0" smtClean="0"/>
              <a:t>-&gt;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can’t create new operators (like </a:t>
            </a:r>
            <a:r>
              <a:rPr lang="en-US" sz="2400" dirty="0" smtClean="0"/>
              <a:t>*&amp;</a:t>
            </a:r>
            <a:r>
              <a:rPr lang="en-US" dirty="0" smtClean="0"/>
              <a:t>) and try to overload them </a:t>
            </a:r>
          </a:p>
          <a:p>
            <a:r>
              <a:rPr lang="en-US" dirty="0" smtClean="0"/>
              <a:t>only existing operators can be overloaded.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93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mtClean="0"/>
              <a:t>Data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= operator will assign a value from one variable to another, instatements like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</a:t>
            </a:r>
            <a:r>
              <a:rPr lang="en-US" sz="2800" dirty="0" smtClean="0"/>
              <a:t>intvar1 = intvar2;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dirty="0" smtClean="0"/>
              <a:t>	</a:t>
            </a:r>
            <a:r>
              <a:rPr lang="en-US" sz="2400" dirty="0" smtClean="0"/>
              <a:t>where intvar1 and intvar2 are integer variables</a:t>
            </a:r>
          </a:p>
          <a:p>
            <a:r>
              <a:rPr lang="en-US" dirty="0" smtClean="0"/>
              <a:t>Also, = assigns the value of one user-defined object to another, provided they are of the same type, in statements like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dist3 = dist1 + dist2;</a:t>
            </a:r>
          </a:p>
          <a:p>
            <a:pPr>
              <a:buFont typeface="Arial" charset="0"/>
              <a:buNone/>
            </a:pPr>
            <a:r>
              <a:rPr lang="en-US" sz="2400" dirty="0" smtClean="0"/>
              <a:t>     where the result of the addition, is assigned to another object of type Distance, dist3.</a:t>
            </a:r>
          </a:p>
          <a:p>
            <a:r>
              <a:rPr lang="en-US" dirty="0" smtClean="0"/>
              <a:t>dist4 = dist3;</a:t>
            </a:r>
          </a:p>
        </p:txBody>
      </p:sp>
    </p:spTree>
    <p:extLst>
      <p:ext uri="{BB962C8B-B14F-4D97-AF65-F5344CB8AC3E}">
        <p14:creationId xmlns:p14="http://schemas.microsoft.com/office/powerpoint/2010/main" xmlns="" val="313863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096000" y="0"/>
            <a:ext cx="3048000" cy="792163"/>
          </a:xfrm>
        </p:spPr>
        <p:txBody>
          <a:bodyPr/>
          <a:lstStyle/>
          <a:p>
            <a:r>
              <a:rPr lang="en-US" smtClean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/>
          <a:lstStyle/>
          <a:p>
            <a:r>
              <a:rPr lang="en-US" dirty="0" smtClean="0"/>
              <a:t>Thus, assignments between types, </a:t>
            </a:r>
            <a:r>
              <a:rPr lang="en-US" sz="2400" dirty="0" smtClean="0"/>
              <a:t>whether they are basic types or user-defined types</a:t>
            </a:r>
            <a:r>
              <a:rPr lang="en-US" dirty="0" smtClean="0"/>
              <a:t>, are handled by the compiler with no effort on our part, provided that the same data type is used on both sides of the equal sign</a:t>
            </a:r>
          </a:p>
          <a:p>
            <a:r>
              <a:rPr lang="en-US" dirty="0" smtClean="0"/>
              <a:t>what happens when the variables on different sides of the = are of different types?</a:t>
            </a:r>
          </a:p>
          <a:p>
            <a:r>
              <a:rPr lang="en-US" dirty="0"/>
              <a:t>F</a:t>
            </a:r>
            <a:r>
              <a:rPr lang="en-US" dirty="0" smtClean="0"/>
              <a:t>or example: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ist2 = 7.55;</a:t>
            </a:r>
          </a:p>
        </p:txBody>
      </p:sp>
    </p:spTree>
    <p:extLst>
      <p:ext uri="{BB962C8B-B14F-4D97-AF65-F5344CB8AC3E}">
        <p14:creationId xmlns:p14="http://schemas.microsoft.com/office/powerpoint/2010/main" xmlns="" val="15988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 smtClean="0"/>
              <a:t>Distance class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399" y="549166"/>
            <a:ext cx="6324601" cy="637097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Distance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private:</a:t>
            </a:r>
          </a:p>
          <a:p>
            <a:pPr marL="461963" lvl="2">
              <a:defRPr/>
            </a:pPr>
            <a:r>
              <a:rPr lang="en-US" sz="2400" dirty="0" err="1"/>
              <a:t>int</a:t>
            </a:r>
            <a:r>
              <a:rPr lang="en-US" sz="2400" dirty="0"/>
              <a:t> feet;</a:t>
            </a:r>
          </a:p>
          <a:p>
            <a:pPr marL="461963" lvl="2">
              <a:defRPr/>
            </a:pPr>
            <a:r>
              <a:rPr lang="en-US" sz="2400" dirty="0"/>
              <a:t>float inches;</a:t>
            </a:r>
          </a:p>
          <a:p>
            <a:pPr marL="230188" lvl="1">
              <a:defRPr/>
            </a:pPr>
            <a:r>
              <a:rPr lang="en-US" sz="2400" dirty="0"/>
              <a:t>public: 		</a:t>
            </a:r>
          </a:p>
          <a:p>
            <a:pPr marL="230188" lvl="1">
              <a:defRPr/>
            </a:pPr>
            <a:r>
              <a:rPr lang="en-US" sz="2400" dirty="0"/>
              <a:t>Distance() : feet(0), inches(0.0)</a:t>
            </a:r>
          </a:p>
          <a:p>
            <a:pPr marL="230188" lvl="1">
              <a:defRPr/>
            </a:pPr>
            <a:r>
              <a:rPr lang="en-US" sz="2400" dirty="0"/>
              <a:t>{ } 		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dirty="0"/>
              <a:t>Distance(</a:t>
            </a:r>
            <a:r>
              <a:rPr lang="en-US" sz="2400" dirty="0" err="1"/>
              <a:t>int</a:t>
            </a:r>
            <a:r>
              <a:rPr lang="en-US" sz="2400" dirty="0"/>
              <a:t> ft, float in) : feet(ft), inches(in)</a:t>
            </a:r>
          </a:p>
          <a:p>
            <a:pPr marL="230188" lvl="1">
              <a:defRPr/>
            </a:pPr>
            <a:r>
              <a:rPr lang="en-US" sz="2400" dirty="0"/>
              <a:t>{ }</a:t>
            </a:r>
          </a:p>
          <a:p>
            <a:pPr marL="230188" lvl="1">
              <a:defRPr/>
            </a:pPr>
            <a:r>
              <a:rPr lang="en-US" sz="2400" dirty="0" smtClean="0"/>
              <a:t>void </a:t>
            </a:r>
            <a:r>
              <a:rPr lang="en-US" sz="2400" dirty="0" err="1"/>
              <a:t>getdist</a:t>
            </a:r>
            <a:r>
              <a:rPr lang="en-US" sz="2400" dirty="0" smtClean="0"/>
              <a:t>() {</a:t>
            </a:r>
            <a:endParaRPr lang="en-US" sz="2400" dirty="0"/>
          </a:p>
          <a:p>
            <a:pPr marL="344488" lvl="1" indent="4763">
              <a:defRPr/>
            </a:pPr>
            <a:r>
              <a:rPr lang="en-US" sz="2400" dirty="0" smtClean="0"/>
              <a:t>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</a:t>
            </a:r>
            <a:r>
              <a:rPr lang="en-US" sz="2400" dirty="0" err="1"/>
              <a:t>nEnter</a:t>
            </a:r>
            <a:r>
              <a:rPr lang="en-US" sz="2400" dirty="0"/>
              <a:t> feet: “; </a:t>
            </a:r>
            <a:r>
              <a:rPr lang="en-US" sz="2400" dirty="0" err="1"/>
              <a:t>cin</a:t>
            </a:r>
            <a:r>
              <a:rPr lang="en-US" sz="2400" dirty="0"/>
              <a:t> &gt;&gt; feet;</a:t>
            </a:r>
          </a:p>
          <a:p>
            <a:pPr marL="344488" lvl="1" indent="4763">
              <a:defRPr/>
            </a:pPr>
            <a:r>
              <a:rPr lang="fr-FR" sz="2400" dirty="0" smtClean="0"/>
              <a:t>  cout </a:t>
            </a:r>
            <a:r>
              <a:rPr lang="fr-FR" sz="2400" dirty="0"/>
              <a:t>&lt;&lt; “Enter </a:t>
            </a:r>
            <a:r>
              <a:rPr lang="fr-FR" sz="2400" dirty="0" err="1"/>
              <a:t>inches</a:t>
            </a:r>
            <a:r>
              <a:rPr lang="fr-FR" sz="2400" dirty="0"/>
              <a:t>: “; </a:t>
            </a:r>
            <a:r>
              <a:rPr lang="fr-FR" sz="2400" dirty="0" err="1"/>
              <a:t>cin</a:t>
            </a:r>
            <a:r>
              <a:rPr lang="fr-FR" sz="2400" dirty="0"/>
              <a:t> &gt;&gt; </a:t>
            </a:r>
            <a:r>
              <a:rPr lang="fr-FR" sz="2400" dirty="0" err="1"/>
              <a:t>inches</a:t>
            </a:r>
            <a:r>
              <a:rPr lang="fr-FR" sz="2400" dirty="0"/>
              <a:t>;</a:t>
            </a:r>
          </a:p>
          <a:p>
            <a:pPr marL="230188" lvl="1">
              <a:defRPr/>
            </a:pPr>
            <a:r>
              <a:rPr lang="en-US" sz="2400" dirty="0"/>
              <a:t>}</a:t>
            </a:r>
          </a:p>
          <a:p>
            <a:pPr marL="230188" lvl="1">
              <a:defRPr/>
            </a:pPr>
            <a:r>
              <a:rPr lang="en-US" sz="2400" dirty="0"/>
              <a:t>void </a:t>
            </a:r>
            <a:r>
              <a:rPr lang="en-US" sz="2400" dirty="0" err="1"/>
              <a:t>showdist</a:t>
            </a:r>
            <a:r>
              <a:rPr lang="en-US" sz="2400" dirty="0"/>
              <a:t>() </a:t>
            </a:r>
            <a:r>
              <a:rPr lang="en-US" sz="2400" dirty="0" err="1" smtClean="0"/>
              <a:t>const</a:t>
            </a:r>
            <a:r>
              <a:rPr lang="en-US" sz="2400" dirty="0" smtClean="0"/>
              <a:t> { </a:t>
            </a:r>
          </a:p>
          <a:p>
            <a:pPr marL="230188" lvl="1">
              <a:defRPr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feet &lt;&lt; “ : ” &lt;&lt; inches ; </a:t>
            </a:r>
          </a:p>
          <a:p>
            <a:pPr marL="230188" lvl="1">
              <a:defRPr/>
            </a:pPr>
            <a:r>
              <a:rPr lang="en-US" sz="2400" dirty="0" smtClean="0"/>
              <a:t>}</a:t>
            </a:r>
            <a:endParaRPr lang="en-US" sz="2400" dirty="0"/>
          </a:p>
          <a:p>
            <a:pPr marL="4763" lvl="1"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7340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57041" y="0"/>
            <a:ext cx="9086959" cy="1143000"/>
          </a:xfrm>
        </p:spPr>
        <p:txBody>
          <a:bodyPr/>
          <a:lstStyle/>
          <a:p>
            <a:r>
              <a:rPr lang="en-US" sz="3200" dirty="0" smtClean="0"/>
              <a:t>Conversions Between Objects and Basic Types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508" y="862548"/>
            <a:ext cx="4591159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marL="4763" lvl="1">
              <a:defRPr/>
            </a:pPr>
            <a:r>
              <a:rPr lang="en-US" sz="2400" b="1" dirty="0" smtClean="0"/>
              <a:t>Distance(float </a:t>
            </a:r>
            <a:r>
              <a:rPr lang="en-US" sz="2400" b="1" dirty="0"/>
              <a:t>meters</a:t>
            </a:r>
            <a:r>
              <a:rPr lang="en-US" sz="2400" b="1" dirty="0" smtClean="0"/>
              <a:t>) </a:t>
            </a:r>
            <a:r>
              <a:rPr lang="en-US" sz="2400" dirty="0" smtClean="0"/>
              <a:t>{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    float </a:t>
            </a:r>
            <a:r>
              <a:rPr lang="en-US" sz="2400" dirty="0" err="1"/>
              <a:t>fltfeet</a:t>
            </a:r>
            <a:r>
              <a:rPr lang="en-US" sz="2400" dirty="0"/>
              <a:t> = 3.280833 * meters</a:t>
            </a:r>
            <a:r>
              <a:rPr lang="en-US" sz="2400" dirty="0" smtClean="0"/>
              <a:t>;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    feet = </a:t>
            </a:r>
            <a:r>
              <a:rPr lang="en-US" sz="2400" dirty="0" err="1"/>
              <a:t>int</a:t>
            </a:r>
            <a:r>
              <a:rPr lang="en-US" sz="2400" dirty="0"/>
              <a:t>(</a:t>
            </a:r>
            <a:r>
              <a:rPr lang="en-US" sz="2400" dirty="0" err="1"/>
              <a:t>fltfeet</a:t>
            </a:r>
            <a:r>
              <a:rPr lang="en-US" sz="2400" dirty="0"/>
              <a:t>);          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    </a:t>
            </a:r>
            <a:r>
              <a:rPr lang="en-US" sz="2400" dirty="0" smtClean="0"/>
              <a:t>inches </a:t>
            </a:r>
            <a:r>
              <a:rPr lang="en-US" sz="2400" dirty="0"/>
              <a:t>= 12*(</a:t>
            </a:r>
            <a:r>
              <a:rPr lang="en-US" sz="2400" dirty="0" err="1"/>
              <a:t>fltfeet</a:t>
            </a:r>
            <a:r>
              <a:rPr lang="en-US" sz="2400" dirty="0"/>
              <a:t>-feet);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}</a:t>
            </a:r>
          </a:p>
          <a:p>
            <a:pPr marL="4763">
              <a:defRPr/>
            </a:pPr>
            <a:r>
              <a:rPr lang="en-US" sz="2400" b="1" dirty="0" smtClean="0"/>
              <a:t>operator </a:t>
            </a:r>
            <a:r>
              <a:rPr lang="en-US" sz="2400" b="1" dirty="0"/>
              <a:t>float()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</a:t>
            </a:r>
            <a:r>
              <a:rPr lang="en-US" sz="2400" dirty="0" smtClean="0"/>
              <a:t>{                               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   float </a:t>
            </a:r>
            <a:r>
              <a:rPr lang="en-US" sz="2400" dirty="0" err="1"/>
              <a:t>fracfeet</a:t>
            </a:r>
            <a:r>
              <a:rPr lang="en-US" sz="2400" dirty="0"/>
              <a:t> = inches/12;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   </a:t>
            </a:r>
            <a:r>
              <a:rPr lang="en-US" sz="2400" dirty="0" err="1" smtClean="0"/>
              <a:t>fracfeet</a:t>
            </a:r>
            <a:r>
              <a:rPr lang="en-US" sz="2400" dirty="0" smtClean="0"/>
              <a:t> </a:t>
            </a:r>
            <a:r>
              <a:rPr lang="en-US" sz="2400" dirty="0"/>
              <a:t>+= feet;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   return </a:t>
            </a:r>
            <a:r>
              <a:rPr lang="en-US" sz="2400" dirty="0" err="1"/>
              <a:t>fracfeet</a:t>
            </a:r>
            <a:r>
              <a:rPr lang="en-US" sz="2400" dirty="0"/>
              <a:t>/3.280833;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648200" y="850642"/>
            <a:ext cx="4419600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 marL="115888">
              <a:defRPr/>
            </a:pPr>
            <a:r>
              <a:rPr lang="en-US" sz="2400" dirty="0" smtClean="0"/>
              <a:t> float </a:t>
            </a:r>
            <a:r>
              <a:rPr lang="en-US" sz="2400" dirty="0" err="1"/>
              <a:t>mtrs</a:t>
            </a:r>
            <a:r>
              <a:rPr lang="en-US" sz="2400" dirty="0"/>
              <a:t>;</a:t>
            </a:r>
          </a:p>
          <a:p>
            <a:pPr marL="115888">
              <a:defRPr/>
            </a:pPr>
            <a:r>
              <a:rPr lang="en-US" sz="2400" dirty="0" smtClean="0"/>
              <a:t> Distance </a:t>
            </a:r>
            <a:r>
              <a:rPr lang="en-US" sz="2400" dirty="0"/>
              <a:t>dist1 = 2.35; </a:t>
            </a:r>
            <a:endParaRPr lang="en-US" sz="2400" dirty="0" smtClean="0"/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</a:t>
            </a:r>
            <a:r>
              <a:rPr lang="en-US" sz="2400" dirty="0" smtClean="0"/>
              <a:t>“dist1=“;  dist1.showdist</a:t>
            </a:r>
            <a:r>
              <a:rPr lang="en-US" sz="2400" dirty="0"/>
              <a:t>();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mtrs</a:t>
            </a:r>
            <a:r>
              <a:rPr lang="en-US" sz="2400" dirty="0" smtClean="0"/>
              <a:t> </a:t>
            </a:r>
            <a:r>
              <a:rPr lang="en-US" sz="2400" dirty="0"/>
              <a:t>= dist1; 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“\ndist1 = “ &lt;&lt; </a:t>
            </a:r>
            <a:r>
              <a:rPr lang="en-US" sz="2400" dirty="0" err="1"/>
              <a:t>mtrs</a:t>
            </a:r>
            <a:r>
              <a:rPr lang="en-US" sz="2400" dirty="0"/>
              <a:t> &lt;&lt; “ </a:t>
            </a:r>
            <a:r>
              <a:rPr lang="en-US" sz="2400" dirty="0" smtClean="0"/>
              <a:t> meters\n</a:t>
            </a:r>
            <a:r>
              <a:rPr lang="en-US" sz="2400" dirty="0"/>
              <a:t>”;</a:t>
            </a:r>
          </a:p>
          <a:p>
            <a:pPr marL="115888">
              <a:defRPr/>
            </a:pPr>
            <a:r>
              <a:rPr lang="en-US" sz="2400" dirty="0" smtClean="0"/>
              <a:t> Distance </a:t>
            </a:r>
            <a:r>
              <a:rPr lang="en-US" sz="2400" dirty="0"/>
              <a:t>dist2(5, 10.25); 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mtrs</a:t>
            </a:r>
            <a:r>
              <a:rPr lang="en-US" sz="2400" dirty="0" smtClean="0"/>
              <a:t> </a:t>
            </a:r>
            <a:r>
              <a:rPr lang="en-US" sz="2400" dirty="0"/>
              <a:t>= dist2; 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“\ndist2 = “ &lt;&lt; </a:t>
            </a:r>
            <a:r>
              <a:rPr lang="en-US" sz="2400" dirty="0" err="1"/>
              <a:t>mtrs</a:t>
            </a:r>
            <a:r>
              <a:rPr lang="en-US" sz="2400" dirty="0"/>
              <a:t> &lt;&lt; “ </a:t>
            </a:r>
            <a:r>
              <a:rPr lang="en-US" sz="2400" dirty="0" smtClean="0"/>
              <a:t> meters\n</a:t>
            </a:r>
            <a:r>
              <a:rPr lang="en-US" sz="2400" dirty="0"/>
              <a:t>”;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57039" y="4748704"/>
            <a:ext cx="4057762" cy="18158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b="1" u="sng"/>
              <a:t>PROGRAM OUTOUT</a:t>
            </a:r>
          </a:p>
          <a:p>
            <a:r>
              <a:rPr lang="en-US" sz="2800" b="1"/>
              <a:t>dist1 = 7 : 8.51949</a:t>
            </a:r>
          </a:p>
          <a:p>
            <a:r>
              <a:rPr lang="en-US" sz="2800" b="1"/>
              <a:t>dist1 = 2.35 meters </a:t>
            </a:r>
          </a:p>
          <a:p>
            <a:r>
              <a:rPr lang="en-US" sz="2800" b="1"/>
              <a:t>dist2 = 1.78435 meters</a:t>
            </a:r>
          </a:p>
        </p:txBody>
      </p:sp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492766" y="5951812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65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7893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Conversions Between Objects of Different Classes</a:t>
            </a:r>
            <a:endParaRPr lang="ur-PK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686800" cy="5257800"/>
          </a:xfrm>
        </p:spPr>
        <p:txBody>
          <a:bodyPr/>
          <a:lstStyle/>
          <a:p>
            <a:r>
              <a:rPr lang="en-US" dirty="0" smtClean="0"/>
              <a:t>Can be done using</a:t>
            </a:r>
          </a:p>
          <a:p>
            <a:pPr lvl="1"/>
            <a:r>
              <a:rPr lang="en-US" b="1" dirty="0" smtClean="0"/>
              <a:t>one-argument</a:t>
            </a:r>
            <a:r>
              <a:rPr lang="en-US" dirty="0" smtClean="0"/>
              <a:t> </a:t>
            </a:r>
            <a:r>
              <a:rPr lang="en-US" b="1" dirty="0" smtClean="0"/>
              <a:t>constructor</a:t>
            </a:r>
          </a:p>
          <a:p>
            <a:pPr lvl="1"/>
            <a:r>
              <a:rPr lang="en-US" b="1" dirty="0" smtClean="0"/>
              <a:t>conversion function</a:t>
            </a:r>
            <a:endParaRPr lang="en-US" dirty="0" smtClean="0"/>
          </a:p>
          <a:p>
            <a:r>
              <a:rPr lang="en-US" dirty="0" smtClean="0"/>
              <a:t>The choice depends upon whether the conversion routine has to be declared in the source class or in the destination class</a:t>
            </a:r>
          </a:p>
          <a:p>
            <a:r>
              <a:rPr lang="en-US" dirty="0" smtClean="0"/>
              <a:t>To illustrate, consider a program that contains two classes: </a:t>
            </a:r>
            <a:r>
              <a:rPr lang="en-US" b="1" dirty="0" smtClean="0"/>
              <a:t>A</a:t>
            </a:r>
            <a:r>
              <a:rPr lang="en-US" dirty="0" smtClean="0"/>
              <a:t> and </a:t>
            </a:r>
            <a:r>
              <a:rPr lang="en-US" b="1" dirty="0" smtClean="0"/>
              <a:t>B</a:t>
            </a:r>
            <a:r>
              <a:rPr lang="en-US" dirty="0" smtClean="0"/>
              <a:t>. Also consider the statement:</a:t>
            </a:r>
          </a:p>
          <a:p>
            <a:pPr lvl="1">
              <a:buFont typeface="Arial" charset="0"/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object_A</a:t>
            </a:r>
            <a:r>
              <a:rPr lang="en-US" b="1" dirty="0" smtClean="0"/>
              <a:t> = </a:t>
            </a:r>
            <a:r>
              <a:rPr lang="en-US" b="1" dirty="0" err="1" smtClean="0"/>
              <a:t>object_B</a:t>
            </a:r>
            <a:r>
              <a:rPr lang="en-US" b="1" dirty="0" smtClean="0"/>
              <a:t>;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86309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Cont.</a:t>
            </a:r>
            <a:endParaRPr lang="ur-PK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In the above statement, </a:t>
            </a:r>
            <a:r>
              <a:rPr lang="en-US" b="1" dirty="0" err="1" smtClean="0"/>
              <a:t>object_B</a:t>
            </a:r>
            <a:r>
              <a:rPr lang="en-US" dirty="0" smtClean="0"/>
              <a:t> of type </a:t>
            </a:r>
            <a:r>
              <a:rPr lang="en-US" b="1" dirty="0" smtClean="0"/>
              <a:t>B</a:t>
            </a:r>
            <a:r>
              <a:rPr lang="en-US" dirty="0" smtClean="0"/>
              <a:t> is converted to type </a:t>
            </a:r>
            <a:r>
              <a:rPr lang="en-US" b="1" dirty="0" smtClean="0"/>
              <a:t>A</a:t>
            </a:r>
            <a:r>
              <a:rPr lang="en-US" dirty="0" smtClean="0"/>
              <a:t> and assigned </a:t>
            </a:r>
            <a:r>
              <a:rPr lang="en-US" dirty="0" err="1" smtClean="0"/>
              <a:t>to</a:t>
            </a:r>
            <a:r>
              <a:rPr lang="en-US" b="1" dirty="0" err="1" smtClean="0"/>
              <a:t>object_A</a:t>
            </a:r>
            <a:r>
              <a:rPr lang="en-US" dirty="0" smtClean="0"/>
              <a:t>. </a:t>
            </a:r>
          </a:p>
          <a:p>
            <a:r>
              <a:rPr lang="en-US" b="1" dirty="0" err="1" smtClean="0"/>
              <a:t>object_B</a:t>
            </a:r>
            <a:r>
              <a:rPr lang="en-US" dirty="0" smtClean="0"/>
              <a:t> is the source and </a:t>
            </a:r>
            <a:r>
              <a:rPr lang="en-US" b="1" dirty="0" err="1" smtClean="0"/>
              <a:t>object_A</a:t>
            </a:r>
            <a:r>
              <a:rPr lang="en-US" dirty="0" smtClean="0"/>
              <a:t> is the destination.</a:t>
            </a:r>
          </a:p>
          <a:p>
            <a:r>
              <a:rPr lang="en-US" dirty="0" smtClean="0"/>
              <a:t>If class B handles the conversion, it will hold a conversion function. </a:t>
            </a:r>
          </a:p>
          <a:p>
            <a:r>
              <a:rPr lang="en-US" dirty="0" smtClean="0"/>
              <a:t>On the other hand, if class A carries out the conversion, it will do that through a constructor that takes an argument of type class B.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153251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4000" smtClean="0"/>
              <a:t>Example program 01: km to miles</a:t>
            </a:r>
            <a:endParaRPr lang="ur-PK" sz="4000" smtClean="0"/>
          </a:p>
        </p:txBody>
      </p:sp>
      <p:sp>
        <p:nvSpPr>
          <p:cNvPr id="4" name="Rectangle 3"/>
          <p:cNvSpPr/>
          <p:nvPr/>
        </p:nvSpPr>
        <p:spPr>
          <a:xfrm>
            <a:off x="76200" y="914400"/>
            <a:ext cx="3886200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Kilometers{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private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double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public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Kilometers(double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k) :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(k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{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}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void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display()  {    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&lt;&lt;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double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getValue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() {    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;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};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4038600" y="914400"/>
            <a:ext cx="4953000" cy="600164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class Miles  {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private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double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miles;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public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Miles(double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m) : miles(m)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{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}   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Miles(Kilometers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KM)  {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   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miles =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KM.getValue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()/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1.61;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void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display()    {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 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&lt;&lt;“ miles = “&lt;&lt;  miles;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  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operator Kilometers() {   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return Kilometers(miles*1.61);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};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195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Cont.</a:t>
            </a:r>
            <a:endParaRPr lang="ur-PK" sz="4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76199" y="751344"/>
            <a:ext cx="6210301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main( 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{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//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Converting using the conversion function</a:t>
            </a:r>
          </a:p>
          <a:p>
            <a:pPr>
              <a:defRPr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   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Miles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m1 = 100;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Kilometers k1 = m1; 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m1.display();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&lt;&lt; " = ";    k1.display();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&lt;&lt;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endl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199" y="3444766"/>
            <a:ext cx="6210301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  //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Converting using the constructor    </a:t>
            </a:r>
          </a:p>
          <a:p>
            <a:pPr>
              <a:defRPr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Kilometers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k2 = 100;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Miles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m2 = k2;   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   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k2.display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" = ";    m2.display();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endl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 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2966554" y="5441732"/>
            <a:ext cx="6124902" cy="13849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u="sng" dirty="0">
                <a:latin typeface="Arial" pitchFamily="34" charset="0"/>
                <a:cs typeface="Arial" pitchFamily="34" charset="0"/>
              </a:rPr>
              <a:t>Output</a:t>
            </a:r>
          </a:p>
          <a:p>
            <a:pPr>
              <a:defRPr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100 miles = 160.934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kilometeres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100 kilometers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= 62.1371 miles</a:t>
            </a:r>
          </a:p>
        </p:txBody>
      </p:sp>
      <p:sp>
        <p:nvSpPr>
          <p:cNvPr id="7" name="Rectangle 6">
            <a:hlinkClick r:id="rId2" action="ppaction://hlinkfile"/>
          </p:cNvPr>
          <p:cNvSpPr/>
          <p:nvPr/>
        </p:nvSpPr>
        <p:spPr>
          <a:xfrm>
            <a:off x="6473716" y="4267200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55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10543</TotalTime>
  <Words>1421</Words>
  <Application>Microsoft Office PowerPoint</Application>
  <PresentationFormat>On-screen Show (4:3)</PresentationFormat>
  <Paragraphs>343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myPresentation1</vt:lpstr>
      <vt:lpstr>CSC241: Object Oriented Programming</vt:lpstr>
      <vt:lpstr>Previous Lecture</vt:lpstr>
      <vt:lpstr>Today’s Lecture</vt:lpstr>
      <vt:lpstr>Overloading -, + and = binary Operators</vt:lpstr>
      <vt:lpstr>Cont.</vt:lpstr>
      <vt:lpstr>Multiple Overloading</vt:lpstr>
      <vt:lpstr>Comparison Operator &lt;</vt:lpstr>
      <vt:lpstr>Arithmetic assignment: Operator +=</vt:lpstr>
      <vt:lpstr>The Subscript Operator [ ]</vt:lpstr>
      <vt:lpstr>Cont.</vt:lpstr>
      <vt:lpstr>Separate get() and put() Functions</vt:lpstr>
      <vt:lpstr>Single access() Function Returning by Reference</vt:lpstr>
      <vt:lpstr>Overloaded [] Operator Returning by Reference</vt:lpstr>
      <vt:lpstr>Overloading Restrictions</vt:lpstr>
      <vt:lpstr>Not All Operators Can Be Overloaded</vt:lpstr>
      <vt:lpstr>Data Conversion</vt:lpstr>
      <vt:lpstr>Cont.</vt:lpstr>
      <vt:lpstr>Distance class</vt:lpstr>
      <vt:lpstr>Conversions Between Objects and Basic Types</vt:lpstr>
      <vt:lpstr>Conversions Between Objects of Different Classes</vt:lpstr>
      <vt:lpstr>Cont.</vt:lpstr>
      <vt:lpstr>Example program 01: km to miles</vt:lpstr>
      <vt:lpstr>Cont.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630</cp:revision>
  <dcterms:created xsi:type="dcterms:W3CDTF">2006-08-16T00:00:00Z</dcterms:created>
  <dcterms:modified xsi:type="dcterms:W3CDTF">2012-10-09T11:41:47Z</dcterms:modified>
</cp:coreProperties>
</file>