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1"/>
  </p:notesMasterIdLst>
  <p:sldIdLst>
    <p:sldId id="445" r:id="rId2"/>
    <p:sldId id="771" r:id="rId3"/>
    <p:sldId id="772" r:id="rId4"/>
    <p:sldId id="808" r:id="rId5"/>
    <p:sldId id="773" r:id="rId6"/>
    <p:sldId id="774" r:id="rId7"/>
    <p:sldId id="799" r:id="rId8"/>
    <p:sldId id="800" r:id="rId9"/>
    <p:sldId id="801" r:id="rId10"/>
    <p:sldId id="802" r:id="rId11"/>
    <p:sldId id="807" r:id="rId12"/>
    <p:sldId id="804" r:id="rId13"/>
    <p:sldId id="805" r:id="rId14"/>
    <p:sldId id="806" r:id="rId15"/>
    <p:sldId id="775" r:id="rId16"/>
    <p:sldId id="777" r:id="rId17"/>
    <p:sldId id="778" r:id="rId18"/>
    <p:sldId id="779" r:id="rId19"/>
    <p:sldId id="780" r:id="rId20"/>
    <p:sldId id="784" r:id="rId21"/>
    <p:sldId id="785" r:id="rId22"/>
    <p:sldId id="786" r:id="rId23"/>
    <p:sldId id="787" r:id="rId24"/>
    <p:sldId id="788" r:id="rId25"/>
    <p:sldId id="819" r:id="rId26"/>
    <p:sldId id="823" r:id="rId27"/>
    <p:sldId id="820" r:id="rId28"/>
    <p:sldId id="809" r:id="rId29"/>
    <p:sldId id="810" r:id="rId30"/>
    <p:sldId id="811" r:id="rId31"/>
    <p:sldId id="812" r:id="rId32"/>
    <p:sldId id="813" r:id="rId33"/>
    <p:sldId id="814" r:id="rId34"/>
    <p:sldId id="815" r:id="rId35"/>
    <p:sldId id="816" r:id="rId36"/>
    <p:sldId id="791" r:id="rId37"/>
    <p:sldId id="792" r:id="rId38"/>
    <p:sldId id="793" r:id="rId39"/>
    <p:sldId id="794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2500" autoAdjust="0"/>
    <p:restoredTop sz="96980" autoAdjust="0"/>
  </p:normalViewPr>
  <p:slideViewPr>
    <p:cSldViewPr>
      <p:cViewPr>
        <p:scale>
          <a:sx n="40" d="100"/>
          <a:sy n="40" d="100"/>
        </p:scale>
        <p:origin x="-1200" y="-17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9/24/2012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program/GradeBook.cpp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program/Distance.cpp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program/counter.cp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01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 of the course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course provides  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otivation of object oriented programming language</a:t>
            </a:r>
            <a:endParaRPr lang="en-US" dirty="0"/>
          </a:p>
          <a:p>
            <a:pPr lvl="1"/>
            <a:r>
              <a:rPr lang="en-US" dirty="0"/>
              <a:t>i</a:t>
            </a:r>
            <a:r>
              <a:rPr lang="en-US" dirty="0" smtClean="0"/>
              <a:t>n depth </a:t>
            </a:r>
            <a:r>
              <a:rPr lang="en-US" dirty="0"/>
              <a:t>knowledge of the various concepts of object oriented programming and </a:t>
            </a:r>
            <a:r>
              <a:rPr lang="en-US" dirty="0" smtClean="0"/>
              <a:t>its implementation in C++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1600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Text book</a:t>
            </a:r>
          </a:p>
          <a:p>
            <a:pPr lvl="1">
              <a:defRPr/>
            </a:pPr>
            <a:r>
              <a:rPr lang="en-US" dirty="0"/>
              <a:t>C++ How to program by </a:t>
            </a:r>
            <a:r>
              <a:rPr lang="en-US" dirty="0" err="1"/>
              <a:t>Deitel</a:t>
            </a:r>
            <a:r>
              <a:rPr lang="en-US" dirty="0"/>
              <a:t> and </a:t>
            </a:r>
            <a:r>
              <a:rPr lang="en-US" dirty="0" err="1"/>
              <a:t>Deitel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dirty="0"/>
              <a:t>Reference books</a:t>
            </a:r>
          </a:p>
          <a:p>
            <a:pPr lvl="1">
              <a:defRPr/>
            </a:pPr>
            <a:r>
              <a:rPr lang="en-US" dirty="0"/>
              <a:t>Waite Group’s Object oriented programming in C++, Robert </a:t>
            </a:r>
            <a:r>
              <a:rPr lang="en-US" dirty="0" err="1" smtClean="0"/>
              <a:t>Lafore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41067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outline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0956881"/>
              </p:ext>
            </p:extLst>
          </p:nvPr>
        </p:nvGraphicFramePr>
        <p:xfrm>
          <a:off x="457200" y="1295400"/>
          <a:ext cx="8305800" cy="52722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05800"/>
              </a:tblGrid>
              <a:tr h="6660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Classes, Objects, Member functions, Objects as data types, Constructors and destructors, Overloaded constructor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660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The default copy constructor, Returning objects from functions, objects and memory, Static class data, Constant member functions, Constant objects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5218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 Base classes and derived classes, Derived class constructors, Overloading member functions, 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Scope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resolution, Abstract classes, Public and private inheritance, Levels of inheritance, Multiple inheritance, Aggregation and composition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091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New and delete operators, Pointers to objects, Virtual functions and late binding, Abstract classes and pure virtual functions, Virtual destructors, Virtual base classes, Friend functions and friend classes, Static functions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this pointer, Dynamic type information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660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effectLst/>
                        </a:rPr>
                        <a:t>Motivation for exception handling, Try-catch block, Throwing an exception, Catching multiple exceptions</a:t>
                      </a:r>
                      <a:endParaRPr lang="en-US" sz="2000" b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49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</a:rPr>
                        <a:t>Streams and files, Templates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1308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Marks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Assignments:		          10%</a:t>
            </a:r>
          </a:p>
          <a:p>
            <a:pPr>
              <a:buFont typeface="Arial" charset="0"/>
              <a:buNone/>
            </a:pPr>
            <a:endParaRPr lang="en-US" sz="900" dirty="0"/>
          </a:p>
          <a:p>
            <a:r>
              <a:rPr lang="en-US" dirty="0"/>
              <a:t>Quizzes:			          15%</a:t>
            </a:r>
          </a:p>
          <a:p>
            <a:pPr>
              <a:buFont typeface="Arial" charset="0"/>
              <a:buNone/>
            </a:pPr>
            <a:endParaRPr lang="en-US" sz="900" dirty="0"/>
          </a:p>
          <a:p>
            <a:r>
              <a:rPr lang="en-US" dirty="0"/>
              <a:t>Sessional exam 01:	          10%</a:t>
            </a:r>
          </a:p>
          <a:p>
            <a:pPr>
              <a:buFont typeface="Arial" charset="0"/>
              <a:buNone/>
            </a:pPr>
            <a:endParaRPr lang="en-US" sz="900" dirty="0"/>
          </a:p>
          <a:p>
            <a:r>
              <a:rPr lang="en-US" dirty="0"/>
              <a:t>Sessional exam 02:	          15%</a:t>
            </a:r>
          </a:p>
          <a:p>
            <a:pPr>
              <a:buFont typeface="Arial" charset="0"/>
              <a:buNone/>
            </a:pPr>
            <a:endParaRPr lang="en-US" sz="900" dirty="0"/>
          </a:p>
          <a:p>
            <a:r>
              <a:rPr lang="en-US" dirty="0"/>
              <a:t>Terminal Exam:		 </a:t>
            </a:r>
            <a:r>
              <a:rPr lang="en-US" dirty="0" smtClean="0"/>
              <a:t>50</a:t>
            </a:r>
            <a:r>
              <a:rPr lang="en-US" dirty="0"/>
              <a:t>%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2918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Five concepts in object oriented programming are:</a:t>
            </a:r>
          </a:p>
          <a:p>
            <a:pPr lvl="1"/>
            <a:r>
              <a:rPr lang="en-US" dirty="0"/>
              <a:t>Object </a:t>
            </a:r>
          </a:p>
          <a:p>
            <a:pPr lvl="1"/>
            <a:r>
              <a:rPr lang="en-US" dirty="0"/>
              <a:t>Classes</a:t>
            </a:r>
          </a:p>
          <a:p>
            <a:pPr lvl="1"/>
            <a:r>
              <a:rPr lang="en-US" dirty="0"/>
              <a:t>Encapsulation</a:t>
            </a:r>
          </a:p>
          <a:p>
            <a:pPr lvl="1"/>
            <a:r>
              <a:rPr lang="en-US" dirty="0"/>
              <a:t>Inheritance</a:t>
            </a:r>
          </a:p>
          <a:p>
            <a:pPr lvl="1"/>
            <a:r>
              <a:rPr lang="en-US" dirty="0" smtClean="0"/>
              <a:t>Polymorphism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5235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analogy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are driving a car</a:t>
            </a:r>
          </a:p>
          <a:p>
            <a:r>
              <a:rPr lang="en-US" dirty="0" smtClean="0"/>
              <a:t>You can pressing accelerator pedal</a:t>
            </a:r>
          </a:p>
          <a:p>
            <a:r>
              <a:rPr lang="en-US" dirty="0" smtClean="0"/>
              <a:t>Someone has </a:t>
            </a:r>
            <a:r>
              <a:rPr lang="en-US" b="1" i="1" dirty="0" smtClean="0"/>
              <a:t>design it</a:t>
            </a:r>
            <a:r>
              <a:rPr lang="en-US" dirty="0" smtClean="0"/>
              <a:t> and </a:t>
            </a:r>
            <a:r>
              <a:rPr lang="en-US" b="1" i="1" dirty="0" smtClean="0"/>
              <a:t>built it</a:t>
            </a:r>
          </a:p>
          <a:p>
            <a:r>
              <a:rPr lang="en-US" dirty="0" smtClean="0"/>
              <a:t>Engineering drawings </a:t>
            </a:r>
            <a:r>
              <a:rPr lang="en-US" dirty="0" smtClean="0">
                <a:sym typeface="Wingdings" pitchFamily="2" charset="2"/>
              </a:rPr>
              <a:t> car</a:t>
            </a:r>
          </a:p>
          <a:p>
            <a:r>
              <a:rPr lang="en-US" dirty="0" smtClean="0"/>
              <a:t>Drawings also includes design for accelerator pedal to make car go faster</a:t>
            </a:r>
          </a:p>
          <a:p>
            <a:r>
              <a:rPr lang="en-US" dirty="0" smtClean="0"/>
              <a:t>We can say, pedal “hides” complex mechanism that make the car go faster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2517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Brake pedal “hides” the mechanism that slow the car</a:t>
            </a:r>
          </a:p>
          <a:p>
            <a:r>
              <a:rPr lang="en-US" dirty="0" smtClean="0"/>
              <a:t>Steering wheel “hides” the mechanism that turn the car and so on</a:t>
            </a:r>
          </a:p>
          <a:p>
            <a:r>
              <a:rPr lang="en-US" dirty="0" smtClean="0"/>
              <a:t>Simple “interfaces” like accelerator and brake pedal, steering wheel, transmission shift and etc. allow driver to interact car’s complex internal mechanisms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278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Points to be noted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cannot drive the engineering design of a car</a:t>
            </a:r>
          </a:p>
          <a:p>
            <a:r>
              <a:rPr lang="en-US" dirty="0" smtClean="0"/>
              <a:t>Before you can drive a car, it must be built according to engineering design</a:t>
            </a:r>
          </a:p>
          <a:p>
            <a:r>
              <a:rPr lang="en-US" dirty="0" smtClean="0"/>
              <a:t>The car will not accelerator on its own, a driver must press the accelerator pedal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68915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Object oriented programming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 hides from user the complex task it performs</a:t>
            </a:r>
          </a:p>
          <a:p>
            <a:r>
              <a:rPr lang="en-US" dirty="0" smtClean="0"/>
              <a:t>Same as accelerator pedal hides complex mechanism of making the car go faster</a:t>
            </a:r>
          </a:p>
          <a:p>
            <a:r>
              <a:rPr lang="en-US" dirty="0" smtClean="0"/>
              <a:t>C++ makes a program unit called class that houses various functions</a:t>
            </a:r>
          </a:p>
          <a:p>
            <a:r>
              <a:rPr lang="en-US" dirty="0" smtClean="0"/>
              <a:t>Same as car engineering design houses the mechanism of accelerator pedal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61924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C++, a class can have various functions that are design to perform a class tasks</a:t>
            </a:r>
          </a:p>
          <a:p>
            <a:r>
              <a:rPr lang="en-US" dirty="0" smtClean="0"/>
              <a:t>For example, a class representing bank account might contain functions</a:t>
            </a:r>
          </a:p>
          <a:p>
            <a:pPr lvl="1"/>
            <a:r>
              <a:rPr lang="en-US" dirty="0" smtClean="0"/>
              <a:t>Deposit money</a:t>
            </a:r>
          </a:p>
          <a:p>
            <a:pPr lvl="1"/>
            <a:r>
              <a:rPr lang="en-US" dirty="0" smtClean="0"/>
              <a:t>Withdraw money</a:t>
            </a:r>
          </a:p>
          <a:p>
            <a:pPr lvl="1"/>
            <a:r>
              <a:rPr lang="en-US" dirty="0" smtClean="0"/>
              <a:t>Current balance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281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038600" cy="47545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Real world</a:t>
            </a:r>
          </a:p>
          <a:p>
            <a:r>
              <a:rPr lang="en-US" dirty="0" smtClean="0"/>
              <a:t>Engineering drawing cannot be drive</a:t>
            </a:r>
          </a:p>
          <a:p>
            <a:r>
              <a:rPr lang="en-US" dirty="0" smtClean="0"/>
              <a:t>A car is build from that drawing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Pressing accelerator pedal sends a message to car to perform task (go faster)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800600" y="1371600"/>
            <a:ext cx="4038600" cy="502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700" dirty="0" smtClean="0"/>
              <a:t>C++ programming</a:t>
            </a:r>
          </a:p>
          <a:p>
            <a:r>
              <a:rPr lang="en-US" sz="2700" dirty="0" smtClean="0"/>
              <a:t>An object of a class must be create to get a program to perform the tasks the class describes</a:t>
            </a:r>
          </a:p>
          <a:p>
            <a:endParaRPr lang="en-US" sz="2700" dirty="0" smtClean="0"/>
          </a:p>
          <a:p>
            <a:r>
              <a:rPr lang="en-US" sz="2700" dirty="0" smtClean="0"/>
              <a:t>Message can be sent to object by calling a member functions</a:t>
            </a:r>
          </a:p>
          <a:p>
            <a:endParaRPr lang="en-US" sz="2700" dirty="0" smtClean="0"/>
          </a:p>
          <a:p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xmlns="" val="731727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 analogy</a:t>
            </a:r>
            <a:r>
              <a:rPr lang="en-US" dirty="0"/>
              <a:t> is used to </a:t>
            </a:r>
            <a:r>
              <a:rPr lang="en-US" dirty="0" smtClean="0"/>
              <a:t>introduce</a:t>
            </a:r>
          </a:p>
          <a:p>
            <a:pPr lvl="1"/>
            <a:r>
              <a:rPr lang="en-US" dirty="0" smtClean="0"/>
              <a:t>Class</a:t>
            </a:r>
          </a:p>
          <a:p>
            <a:pPr lvl="1"/>
            <a:r>
              <a:rPr lang="en-US" dirty="0" smtClean="0"/>
              <a:t>Objects</a:t>
            </a:r>
          </a:p>
          <a:p>
            <a:pPr lvl="1"/>
            <a:r>
              <a:rPr lang="en-US" dirty="0" smtClean="0"/>
              <a:t>Member functions</a:t>
            </a:r>
          </a:p>
          <a:p>
            <a:r>
              <a:rPr lang="en-US" dirty="0" smtClean="0"/>
              <a:t>In addition to capabilities of car, it has many attributes</a:t>
            </a:r>
          </a:p>
          <a:p>
            <a:pPr marL="742950" lvl="2" indent="-342900"/>
            <a:r>
              <a:rPr lang="en-US" sz="2800" dirty="0"/>
              <a:t>Color, No. of doors, amount of gas in tank, total miles driven and </a:t>
            </a:r>
            <a:r>
              <a:rPr lang="en-US" sz="2800" dirty="0" err="1"/>
              <a:t>etc</a:t>
            </a:r>
            <a:endParaRPr lang="en-US" sz="2800" dirty="0"/>
          </a:p>
          <a:p>
            <a:r>
              <a:rPr lang="en-US" dirty="0" smtClean="0"/>
              <a:t>Attributes are part of car engineering drawing</a:t>
            </a:r>
          </a:p>
        </p:txBody>
      </p:sp>
    </p:spTree>
    <p:extLst>
      <p:ext uri="{BB962C8B-B14F-4D97-AF65-F5344CB8AC3E}">
        <p14:creationId xmlns:p14="http://schemas.microsoft.com/office/powerpoint/2010/main" xmlns="" val="2718029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These attribute are always associated with the car</a:t>
            </a:r>
          </a:p>
          <a:p>
            <a:r>
              <a:rPr lang="en-US" dirty="0" smtClean="0"/>
              <a:t>Every car maintains its own attribute</a:t>
            </a:r>
          </a:p>
          <a:p>
            <a:r>
              <a:rPr lang="en-US" dirty="0" smtClean="0"/>
              <a:t>Example 1: each car knows how much gas in its own tank but do not know how much is in the tanks of other cars</a:t>
            </a:r>
          </a:p>
          <a:p>
            <a:r>
              <a:rPr lang="en-US" dirty="0" smtClean="0"/>
              <a:t>Example 2: a bank account object has a balance attribute. Each bank account object knows the balance in its account not the others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43313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Look </a:t>
            </a:r>
            <a:r>
              <a:rPr lang="en-US" dirty="0"/>
              <a:t>around right now and you'll find many examples of real-world objects: </a:t>
            </a:r>
            <a:endParaRPr lang="en-US" dirty="0" smtClean="0"/>
          </a:p>
          <a:p>
            <a:r>
              <a:rPr lang="en-US" dirty="0" smtClean="0"/>
              <a:t>your </a:t>
            </a:r>
            <a:r>
              <a:rPr lang="en-US" dirty="0"/>
              <a:t>dog, your desk, your television set, your bicycle.</a:t>
            </a:r>
          </a:p>
          <a:p>
            <a:r>
              <a:rPr lang="en-US" dirty="0"/>
              <a:t>Real-world objects share two characteristics: They all have </a:t>
            </a:r>
          </a:p>
          <a:p>
            <a:pPr lvl="1"/>
            <a:r>
              <a:rPr lang="en-US" b="1" i="1" dirty="0"/>
              <a:t>State</a:t>
            </a:r>
            <a:r>
              <a:rPr lang="en-US" dirty="0"/>
              <a:t> </a:t>
            </a:r>
            <a:r>
              <a:rPr lang="en-US" i="1" dirty="0"/>
              <a:t>and</a:t>
            </a:r>
            <a:endParaRPr lang="en-US" dirty="0"/>
          </a:p>
          <a:p>
            <a:pPr lvl="1"/>
            <a:r>
              <a:rPr lang="en-US" b="1" i="1" dirty="0"/>
              <a:t>Behavior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282827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dog </a:t>
            </a:r>
            <a:r>
              <a:rPr lang="en-US" b="1" i="1" dirty="0"/>
              <a:t>x</a:t>
            </a:r>
            <a:r>
              <a:rPr lang="en-US" dirty="0"/>
              <a:t> has state (name, color, breed, hungry) and behavior (barking, fetching, wagging tail). </a:t>
            </a:r>
          </a:p>
          <a:p>
            <a:endParaRPr lang="en-US" sz="800" dirty="0" smtClean="0"/>
          </a:p>
          <a:p>
            <a:r>
              <a:rPr lang="en-US" dirty="0" smtClean="0"/>
              <a:t>Your </a:t>
            </a:r>
            <a:r>
              <a:rPr lang="en-US" dirty="0"/>
              <a:t>bicycle also have state (current gear, current pedal cadence, current speed) and behavior (changing gear, changing pedal cadence, applying brakes).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462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each object that you see, ask yourself two questions: </a:t>
            </a:r>
          </a:p>
          <a:p>
            <a:pPr lvl="1"/>
            <a:r>
              <a:rPr lang="en-US" dirty="0"/>
              <a:t>"What possible states can this object be in?" and </a:t>
            </a:r>
          </a:p>
          <a:p>
            <a:pPr lvl="1"/>
            <a:r>
              <a:rPr lang="en-US" dirty="0"/>
              <a:t>"What possible behavior can this object perform</a:t>
            </a:r>
            <a:r>
              <a:rPr lang="en-US" dirty="0" smtClean="0"/>
              <a:t>?"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11963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world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Real-world objects vary in complexity</a:t>
            </a:r>
          </a:p>
          <a:p>
            <a:pPr lvl="1"/>
            <a:r>
              <a:rPr lang="en-US" sz="2800" dirty="0"/>
              <a:t>your desktop lamp may have only two possible states (on and off) and two possible behaviors (turn on, turn off), </a:t>
            </a:r>
          </a:p>
          <a:p>
            <a:pPr lvl="1"/>
            <a:r>
              <a:rPr lang="en-US" sz="2800" dirty="0"/>
              <a:t>but your desktop radio might have additional states (on, off, current volume, current station) and behavior (turn on, turn off, increase volume, decrease volume, seek, scan, and tune). </a:t>
            </a:r>
          </a:p>
        </p:txBody>
      </p:sp>
    </p:spTree>
    <p:extLst>
      <p:ext uri="{BB962C8B-B14F-4D97-AF65-F5344CB8AC3E}">
        <p14:creationId xmlns:p14="http://schemas.microsoft.com/office/powerpoint/2010/main" xmlns="" val="171730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may also notice that some objects, in turn, will also contain other objects. </a:t>
            </a:r>
            <a:endParaRPr lang="en-US" dirty="0" smtClean="0"/>
          </a:p>
          <a:p>
            <a:r>
              <a:rPr lang="en-US" dirty="0" smtClean="0"/>
              <a:t>These </a:t>
            </a:r>
            <a:r>
              <a:rPr lang="en-US" dirty="0"/>
              <a:t>real-world observations all translate into the world of object-oriented programming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943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dirty="0"/>
              <a:t>In the real world, you'll often find many individual objects all of the same kind</a:t>
            </a:r>
          </a:p>
          <a:p>
            <a:pPr algn="just"/>
            <a:r>
              <a:rPr lang="en-US" dirty="0"/>
              <a:t>There may be thousands of other bicycles in existence, all of the same make and model. </a:t>
            </a:r>
            <a:endParaRPr lang="en-US" dirty="0" smtClean="0"/>
          </a:p>
          <a:p>
            <a:pPr algn="just"/>
            <a:r>
              <a:rPr lang="en-US" dirty="0" smtClean="0"/>
              <a:t>Each </a:t>
            </a:r>
            <a:r>
              <a:rPr lang="en-US" dirty="0"/>
              <a:t>bicycle was built from the same </a:t>
            </a:r>
            <a:r>
              <a:rPr lang="en-US" dirty="0" smtClean="0"/>
              <a:t>engineering design </a:t>
            </a:r>
            <a:r>
              <a:rPr lang="en-US" dirty="0"/>
              <a:t>and </a:t>
            </a:r>
            <a:r>
              <a:rPr lang="en-US" dirty="0" smtClean="0"/>
              <a:t>contains </a:t>
            </a:r>
            <a:r>
              <a:rPr lang="en-US" dirty="0"/>
              <a:t>the same components.</a:t>
            </a:r>
          </a:p>
          <a:p>
            <a:pPr algn="just"/>
            <a:r>
              <a:rPr lang="en-US" dirty="0"/>
              <a:t>In object-oriented terms, we say that your bicycle is an </a:t>
            </a:r>
            <a:r>
              <a:rPr lang="en-US" i="1" dirty="0"/>
              <a:t>instance</a:t>
            </a:r>
            <a:r>
              <a:rPr lang="en-US" dirty="0"/>
              <a:t> of the </a:t>
            </a:r>
            <a:r>
              <a:rPr lang="en-US" i="1" dirty="0"/>
              <a:t>class of objects </a:t>
            </a:r>
            <a:r>
              <a:rPr lang="en-US" dirty="0"/>
              <a:t>known as bicycles. </a:t>
            </a:r>
          </a:p>
        </p:txBody>
      </p:sp>
    </p:spTree>
    <p:extLst>
      <p:ext uri="{BB962C8B-B14F-4D97-AF65-F5344CB8AC3E}">
        <p14:creationId xmlns:p14="http://schemas.microsoft.com/office/powerpoint/2010/main" xmlns="" val="300217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Object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Software objects are conceptually similar to real-world objects: they too consist of </a:t>
            </a:r>
            <a:r>
              <a:rPr lang="en-US" b="1" dirty="0"/>
              <a:t>state</a:t>
            </a:r>
            <a:r>
              <a:rPr lang="en-US" dirty="0"/>
              <a:t> and related </a:t>
            </a:r>
            <a:r>
              <a:rPr lang="en-US" b="1" dirty="0"/>
              <a:t>behavior</a:t>
            </a:r>
            <a:r>
              <a:rPr lang="en-US" dirty="0"/>
              <a:t>. An object stores its state in </a:t>
            </a:r>
          </a:p>
          <a:p>
            <a:pPr lvl="1"/>
            <a:r>
              <a:rPr lang="en-US" i="1" dirty="0"/>
              <a:t>fields</a:t>
            </a:r>
            <a:r>
              <a:rPr lang="en-US" dirty="0"/>
              <a:t> (variables in some programming languages) </a:t>
            </a:r>
          </a:p>
          <a:p>
            <a:pPr>
              <a:buNone/>
            </a:pPr>
            <a:r>
              <a:rPr lang="en-US" dirty="0"/>
              <a:t>	and exposes its behavior through </a:t>
            </a:r>
          </a:p>
          <a:p>
            <a:pPr lvl="1"/>
            <a:r>
              <a:rPr lang="en-US" i="1" dirty="0"/>
              <a:t>methods</a:t>
            </a:r>
            <a:r>
              <a:rPr lang="en-US" dirty="0"/>
              <a:t> (functions in some programming languages). A  Software </a:t>
            </a:r>
            <a:r>
              <a:rPr lang="en-US" dirty="0" smtClean="0"/>
              <a:t>Object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775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Methods operate on an object's internal state and serve as the primary mechanism for object-to-object communication.</a:t>
            </a:r>
          </a:p>
          <a:p>
            <a:endParaRPr lang="en-US" dirty="0"/>
          </a:p>
        </p:txBody>
      </p:sp>
      <p:pic>
        <p:nvPicPr>
          <p:cNvPr id="4" name="Picture 3" descr="A circle with an inner circle filled with items, surrounded by gray wedges representing methods that allow access to the inner circle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360056"/>
            <a:ext cx="4876800" cy="297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9274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vs.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Class is a blue print of an object</a:t>
            </a:r>
            <a:r>
              <a:rPr lang="en-US" dirty="0" smtClean="0"/>
              <a:t>, which </a:t>
            </a:r>
            <a:r>
              <a:rPr lang="en-US" dirty="0"/>
              <a:t>is non-live entity.</a:t>
            </a:r>
          </a:p>
          <a:p>
            <a:r>
              <a:rPr lang="en-US" dirty="0"/>
              <a:t>Object is instance of class</a:t>
            </a:r>
            <a:r>
              <a:rPr lang="en-US" dirty="0" smtClean="0"/>
              <a:t>, which </a:t>
            </a:r>
            <a:r>
              <a:rPr lang="en-US" dirty="0"/>
              <a:t>is a live entity.</a:t>
            </a:r>
          </a:p>
          <a:p>
            <a:r>
              <a:rPr lang="en-US" dirty="0"/>
              <a:t>Example: </a:t>
            </a:r>
          </a:p>
          <a:p>
            <a:pPr lvl="1"/>
            <a:r>
              <a:rPr lang="en-US" dirty="0"/>
              <a:t>Employee is a class </a:t>
            </a:r>
          </a:p>
          <a:p>
            <a:pPr lvl="1"/>
            <a:r>
              <a:rPr lang="en-US" dirty="0"/>
              <a:t>Fruit is a class </a:t>
            </a:r>
            <a:r>
              <a:rPr lang="en-US" dirty="0" smtClean="0"/>
              <a:t> </a:t>
            </a:r>
            <a:endParaRPr lang="en-US" dirty="0"/>
          </a:p>
          <a:p>
            <a:pPr lvl="1"/>
            <a:r>
              <a:rPr lang="en-US" dirty="0" smtClean="0"/>
              <a:t>I am an </a:t>
            </a:r>
            <a:r>
              <a:rPr lang="en-US" dirty="0"/>
              <a:t>object </a:t>
            </a:r>
          </a:p>
          <a:p>
            <a:pPr lvl="1"/>
            <a:r>
              <a:rPr lang="en-US" dirty="0"/>
              <a:t>apple is an </a:t>
            </a:r>
            <a:r>
              <a:rPr lang="en-US" dirty="0" smtClean="0"/>
              <a:t>object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985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Points to remember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2362200"/>
          </a:xfrm>
        </p:spPr>
        <p:txBody>
          <a:bodyPr/>
          <a:lstStyle/>
          <a:p>
            <a:r>
              <a:rPr lang="en-US" dirty="0" smtClean="0"/>
              <a:t>A class is not a living entity, it is just a engineering design that how an object of this class look like</a:t>
            </a:r>
          </a:p>
          <a:p>
            <a:r>
              <a:rPr lang="en-US" dirty="0" smtClean="0"/>
              <a:t>Object are living entities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3810000"/>
            <a:ext cx="2819400" cy="1776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871871"/>
            <a:ext cx="3200400" cy="1539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1927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class with member function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55485"/>
            <a:ext cx="8534400" cy="4546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2623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 definition</a:t>
            </a:r>
          </a:p>
          <a:p>
            <a:r>
              <a:rPr lang="en-US" dirty="0" smtClean="0"/>
              <a:t>Access </a:t>
            </a:r>
            <a:r>
              <a:rPr lang="en-US" dirty="0" err="1" smtClean="0"/>
              <a:t>specifier</a:t>
            </a:r>
            <a:r>
              <a:rPr lang="en-US" dirty="0" smtClean="0"/>
              <a:t> – Public</a:t>
            </a:r>
          </a:p>
          <a:p>
            <a:r>
              <a:rPr lang="en-US" dirty="0" smtClean="0"/>
              <a:t>Class’s body is enclosed in a pair of { }</a:t>
            </a:r>
          </a:p>
          <a:p>
            <a:r>
              <a:rPr lang="en-US" dirty="0" smtClean="0"/>
              <a:t>Class definition ends at semi colon</a:t>
            </a:r>
          </a:p>
          <a:p>
            <a:r>
              <a:rPr lang="en-US" dirty="0" smtClean="0"/>
              <a:t>Member function </a:t>
            </a:r>
          </a:p>
          <a:p>
            <a:r>
              <a:rPr lang="en-US" dirty="0" smtClean="0"/>
              <a:t>Class object</a:t>
            </a:r>
          </a:p>
          <a:p>
            <a:r>
              <a:rPr lang="en-US" dirty="0" smtClean="0"/>
              <a:t>Dot operator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1965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>
            <a:normAutofit/>
          </a:bodyPr>
          <a:lstStyle/>
          <a:p>
            <a:r>
              <a:rPr lang="en-US" dirty="0" smtClean="0"/>
              <a:t>Member function with parameter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799" y="990600"/>
            <a:ext cx="799143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2999" y="4724399"/>
            <a:ext cx="7534235" cy="465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334000"/>
            <a:ext cx="6705600" cy="413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943600"/>
            <a:ext cx="5334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>
            <a:hlinkClick r:id="rId6" action="ppaction://hlinkfile"/>
          </p:cNvPr>
          <p:cNvSpPr/>
          <p:nvPr/>
        </p:nvSpPr>
        <p:spPr>
          <a:xfrm>
            <a:off x="5410200" y="6327913"/>
            <a:ext cx="2667000" cy="406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Write a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663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ChangeArrowheads="1"/>
          </p:cNvSpPr>
          <p:nvPr/>
        </p:nvSpPr>
        <p:spPr bwMode="auto">
          <a:xfrm>
            <a:off x="647700" y="0"/>
            <a:ext cx="8496300" cy="686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endParaRPr lang="en-US" sz="2000" b="1" dirty="0">
              <a:latin typeface="Calibri" pitchFamily="34" charset="0"/>
            </a:endParaRPr>
          </a:p>
          <a:p>
            <a:r>
              <a:rPr lang="en-US" sz="2000" dirty="0">
                <a:latin typeface="Calibri" pitchFamily="34" charset="0"/>
              </a:rPr>
              <a:t>#include &lt;</a:t>
            </a:r>
            <a:r>
              <a:rPr lang="en-US" sz="2000" dirty="0" err="1">
                <a:latin typeface="Calibri" pitchFamily="34" charset="0"/>
              </a:rPr>
              <a:t>iostream.h</a:t>
            </a:r>
            <a:r>
              <a:rPr lang="en-US" sz="2000" dirty="0">
                <a:latin typeface="Calibri" pitchFamily="34" charset="0"/>
              </a:rPr>
              <a:t>&gt;</a:t>
            </a:r>
          </a:p>
          <a:p>
            <a:r>
              <a:rPr lang="en-US" sz="2000" dirty="0">
                <a:latin typeface="Calibri" pitchFamily="34" charset="0"/>
              </a:rPr>
              <a:t>#include &lt;</a:t>
            </a:r>
            <a:r>
              <a:rPr lang="en-US" sz="2000" dirty="0" err="1">
                <a:latin typeface="Calibri" pitchFamily="34" charset="0"/>
              </a:rPr>
              <a:t>string.h</a:t>
            </a:r>
            <a:r>
              <a:rPr lang="en-US" sz="2000" dirty="0">
                <a:latin typeface="Calibri" pitchFamily="34" charset="0"/>
              </a:rPr>
              <a:t>&gt;</a:t>
            </a:r>
          </a:p>
          <a:p>
            <a:r>
              <a:rPr lang="en-US" sz="2000" dirty="0">
                <a:latin typeface="Calibri" pitchFamily="34" charset="0"/>
              </a:rPr>
              <a:t>class book{</a:t>
            </a:r>
          </a:p>
          <a:p>
            <a:r>
              <a:rPr lang="en-US" sz="2000" dirty="0">
                <a:latin typeface="Calibri" pitchFamily="34" charset="0"/>
              </a:rPr>
              <a:t>    private:</a:t>
            </a:r>
          </a:p>
          <a:p>
            <a:r>
              <a:rPr lang="en-US" sz="2000" dirty="0">
                <a:latin typeface="Calibri" pitchFamily="34" charset="0"/>
              </a:rPr>
              <a:t>        char name[25];</a:t>
            </a:r>
          </a:p>
          <a:p>
            <a:r>
              <a:rPr lang="en-US" sz="2000" dirty="0">
                <a:latin typeface="Calibri" pitchFamily="34" charset="0"/>
              </a:rPr>
              <a:t>        </a:t>
            </a:r>
            <a:r>
              <a:rPr lang="en-US" sz="2000" dirty="0" err="1">
                <a:latin typeface="Calibri" pitchFamily="34" charset="0"/>
              </a:rPr>
              <a:t>int</a:t>
            </a:r>
            <a:r>
              <a:rPr lang="en-US" sz="2000" dirty="0">
                <a:latin typeface="Calibri" pitchFamily="34" charset="0"/>
              </a:rPr>
              <a:t> pages;</a:t>
            </a:r>
          </a:p>
          <a:p>
            <a:r>
              <a:rPr lang="en-US" sz="2000" dirty="0">
                <a:latin typeface="Calibri" pitchFamily="34" charset="0"/>
              </a:rPr>
              <a:t>        float price;    </a:t>
            </a:r>
          </a:p>
          <a:p>
            <a:r>
              <a:rPr lang="en-US" sz="2000" dirty="0">
                <a:latin typeface="Calibri" pitchFamily="34" charset="0"/>
              </a:rPr>
              <a:t>   public:</a:t>
            </a:r>
          </a:p>
          <a:p>
            <a:r>
              <a:rPr lang="en-US" sz="2000" dirty="0">
                <a:latin typeface="Calibri" pitchFamily="34" charset="0"/>
              </a:rPr>
              <a:t>        void </a:t>
            </a:r>
            <a:r>
              <a:rPr lang="en-US" sz="2000" dirty="0" err="1">
                <a:latin typeface="Calibri" pitchFamily="34" charset="0"/>
              </a:rPr>
              <a:t>changeName</a:t>
            </a:r>
            <a:r>
              <a:rPr lang="en-US" sz="2000" dirty="0">
                <a:latin typeface="Calibri" pitchFamily="34" charset="0"/>
              </a:rPr>
              <a:t>(char *n){</a:t>
            </a:r>
          </a:p>
          <a:p>
            <a:r>
              <a:rPr lang="en-US" sz="2000" dirty="0">
                <a:latin typeface="Calibri" pitchFamily="34" charset="0"/>
              </a:rPr>
              <a:t>            </a:t>
            </a:r>
            <a:r>
              <a:rPr lang="en-US" sz="2000" dirty="0" err="1">
                <a:latin typeface="Calibri" pitchFamily="34" charset="0"/>
              </a:rPr>
              <a:t>strcpy</a:t>
            </a:r>
            <a:r>
              <a:rPr lang="en-US" sz="2000" dirty="0">
                <a:latin typeface="Calibri" pitchFamily="34" charset="0"/>
              </a:rPr>
              <a:t>(name, n);</a:t>
            </a:r>
          </a:p>
          <a:p>
            <a:r>
              <a:rPr lang="en-US" sz="2000" dirty="0">
                <a:latin typeface="Calibri" pitchFamily="34" charset="0"/>
              </a:rPr>
              <a:t>        }</a:t>
            </a:r>
          </a:p>
          <a:p>
            <a:r>
              <a:rPr lang="en-US" sz="2000" dirty="0">
                <a:latin typeface="Calibri" pitchFamily="34" charset="0"/>
              </a:rPr>
              <a:t>        void </a:t>
            </a:r>
            <a:r>
              <a:rPr lang="en-US" sz="2000" dirty="0" err="1">
                <a:latin typeface="Calibri" pitchFamily="34" charset="0"/>
              </a:rPr>
              <a:t>changePages</a:t>
            </a:r>
            <a:r>
              <a:rPr lang="en-US" sz="2000" dirty="0">
                <a:latin typeface="Calibri" pitchFamily="34" charset="0"/>
              </a:rPr>
              <a:t>(</a:t>
            </a:r>
            <a:r>
              <a:rPr lang="en-US" sz="2000" dirty="0" err="1">
                <a:latin typeface="Calibri" pitchFamily="34" charset="0"/>
              </a:rPr>
              <a:t>int</a:t>
            </a:r>
            <a:r>
              <a:rPr lang="en-US" sz="2000" dirty="0">
                <a:latin typeface="Calibri" pitchFamily="34" charset="0"/>
              </a:rPr>
              <a:t> p){</a:t>
            </a:r>
          </a:p>
          <a:p>
            <a:r>
              <a:rPr lang="en-US" sz="2000" dirty="0">
                <a:latin typeface="Calibri" pitchFamily="34" charset="0"/>
              </a:rPr>
              <a:t>            pages = p;</a:t>
            </a:r>
          </a:p>
          <a:p>
            <a:r>
              <a:rPr lang="en-US" sz="2000" dirty="0">
                <a:latin typeface="Calibri" pitchFamily="34" charset="0"/>
              </a:rPr>
              <a:t>        }</a:t>
            </a:r>
          </a:p>
          <a:p>
            <a:r>
              <a:rPr lang="en-US" sz="2000" dirty="0">
                <a:latin typeface="Calibri" pitchFamily="34" charset="0"/>
              </a:rPr>
              <a:t>        void </a:t>
            </a:r>
            <a:r>
              <a:rPr lang="en-US" sz="2000" dirty="0" err="1">
                <a:latin typeface="Calibri" pitchFamily="34" charset="0"/>
              </a:rPr>
              <a:t>changePrice</a:t>
            </a:r>
            <a:r>
              <a:rPr lang="en-US" sz="2000" dirty="0">
                <a:latin typeface="Calibri" pitchFamily="34" charset="0"/>
              </a:rPr>
              <a:t>(float p){</a:t>
            </a:r>
          </a:p>
          <a:p>
            <a:r>
              <a:rPr lang="en-US" sz="2000" dirty="0">
                <a:latin typeface="Calibri" pitchFamily="34" charset="0"/>
              </a:rPr>
              <a:t>            price = p;    </a:t>
            </a:r>
          </a:p>
          <a:p>
            <a:r>
              <a:rPr lang="en-US" sz="2000" dirty="0">
                <a:latin typeface="Calibri" pitchFamily="34" charset="0"/>
              </a:rPr>
              <a:t>        }</a:t>
            </a:r>
          </a:p>
          <a:p>
            <a:r>
              <a:rPr lang="en-US" sz="2000" dirty="0">
                <a:latin typeface="Calibri" pitchFamily="34" charset="0"/>
              </a:rPr>
              <a:t>        void display(){</a:t>
            </a:r>
          </a:p>
          <a:p>
            <a:r>
              <a:rPr lang="en-US" sz="2000" dirty="0">
                <a:latin typeface="Calibri" pitchFamily="34" charset="0"/>
              </a:rPr>
              <a:t>            </a:t>
            </a:r>
            <a:r>
              <a:rPr lang="en-US" sz="2000" dirty="0" err="1">
                <a:latin typeface="Calibri" pitchFamily="34" charset="0"/>
              </a:rPr>
              <a:t>cout</a:t>
            </a:r>
            <a:r>
              <a:rPr lang="en-US" sz="2000" dirty="0">
                <a:latin typeface="Calibri" pitchFamily="34" charset="0"/>
              </a:rPr>
              <a:t>&lt;&lt;"name = "&lt;&lt;name&lt;&lt;" pages = "&lt;&lt;pages&lt;&lt;" price = "&lt;&lt;price&lt;&lt;</a:t>
            </a:r>
            <a:r>
              <a:rPr lang="en-US" sz="2000" dirty="0" err="1">
                <a:latin typeface="Calibri" pitchFamily="34" charset="0"/>
              </a:rPr>
              <a:t>endl</a:t>
            </a:r>
            <a:r>
              <a:rPr lang="en-US" sz="2000" dirty="0">
                <a:latin typeface="Calibri" pitchFamily="34" charset="0"/>
              </a:rPr>
              <a:t>;</a:t>
            </a:r>
          </a:p>
          <a:p>
            <a:r>
              <a:rPr lang="en-US" sz="2000" dirty="0">
                <a:latin typeface="Calibri" pitchFamily="34" charset="0"/>
              </a:rPr>
              <a:t>        }</a:t>
            </a:r>
          </a:p>
          <a:p>
            <a:r>
              <a:rPr lang="en-US" sz="2000" dirty="0">
                <a:latin typeface="Calibri" pitchFamily="34" charset="0"/>
              </a:rPr>
              <a:t>    };</a:t>
            </a:r>
          </a:p>
        </p:txBody>
      </p:sp>
      <p:sp>
        <p:nvSpPr>
          <p:cNvPr id="6" name="Left Brace 5"/>
          <p:cNvSpPr/>
          <p:nvPr/>
        </p:nvSpPr>
        <p:spPr>
          <a:xfrm>
            <a:off x="228600" y="1143000"/>
            <a:ext cx="457200" cy="5486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7654" name="Content Placeholder 2"/>
          <p:cNvSpPr txBox="1">
            <a:spLocks/>
          </p:cNvSpPr>
          <p:nvPr/>
        </p:nvSpPr>
        <p:spPr bwMode="auto">
          <a:xfrm>
            <a:off x="4648200" y="152400"/>
            <a:ext cx="3810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1" eaLnBrk="1" hangingPunct="1">
              <a:spcBef>
                <a:spcPct val="20000"/>
              </a:spcBef>
            </a:pPr>
            <a:r>
              <a:rPr lang="en-US" sz="4000" dirty="0">
                <a:latin typeface="Calibri" pitchFamily="34" charset="0"/>
              </a:rPr>
              <a:t>Book Class</a:t>
            </a:r>
            <a:endParaRPr lang="en-US" sz="2800" dirty="0"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15000" y="4513943"/>
            <a:ext cx="2743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Simple program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149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 data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class </a:t>
            </a:r>
            <a:r>
              <a:rPr lang="en-US" b="1" dirty="0" smtClean="0"/>
              <a:t>book</a:t>
            </a:r>
            <a:r>
              <a:rPr lang="en-US" dirty="0" smtClean="0"/>
              <a:t> contain three data items</a:t>
            </a:r>
          </a:p>
          <a:p>
            <a:pPr lvl="1" eaLnBrk="1" hangingPunct="1"/>
            <a:r>
              <a:rPr lang="en-US" dirty="0" smtClean="0"/>
              <a:t>char name[15];</a:t>
            </a:r>
          </a:p>
          <a:p>
            <a:pPr lvl="1" eaLnBrk="1" hangingPunct="1"/>
            <a:r>
              <a:rPr lang="en-US" dirty="0" err="1" smtClean="0"/>
              <a:t>int</a:t>
            </a:r>
            <a:r>
              <a:rPr lang="en-US" dirty="0" smtClean="0"/>
              <a:t> pages;</a:t>
            </a:r>
          </a:p>
          <a:p>
            <a:pPr lvl="1" eaLnBrk="1" hangingPunct="1"/>
            <a:r>
              <a:rPr lang="en-US" dirty="0" smtClean="0"/>
              <a:t>float price;    </a:t>
            </a:r>
          </a:p>
          <a:p>
            <a:pPr eaLnBrk="1" hangingPunct="1"/>
            <a:r>
              <a:rPr lang="en-US" dirty="0" smtClean="0"/>
              <a:t>There can be any number of data members in a class just as in structure</a:t>
            </a:r>
          </a:p>
          <a:p>
            <a:pPr eaLnBrk="1" hangingPunct="1"/>
            <a:r>
              <a:rPr lang="en-US" dirty="0" smtClean="0"/>
              <a:t>There data member lie under keyword private, so they can be accessed from within the class, but not outside </a:t>
            </a:r>
          </a:p>
        </p:txBody>
      </p:sp>
    </p:spTree>
    <p:extLst>
      <p:ext uri="{BB962C8B-B14F-4D97-AF65-F5344CB8AC3E}">
        <p14:creationId xmlns:p14="http://schemas.microsoft.com/office/powerpoint/2010/main" xmlns="" val="1869654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Member function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dirty="0" smtClean="0"/>
              <a:t>These functions are included in a class</a:t>
            </a:r>
          </a:p>
          <a:p>
            <a:pPr eaLnBrk="1" hangingPunct="1"/>
            <a:r>
              <a:rPr lang="en-US" dirty="0" smtClean="0"/>
              <a:t>There are four member functions in class </a:t>
            </a:r>
            <a:r>
              <a:rPr lang="en-US" b="1" dirty="0" smtClean="0"/>
              <a:t>book</a:t>
            </a:r>
          </a:p>
          <a:p>
            <a:pPr lvl="1" eaLnBrk="1" hangingPunct="1"/>
            <a:r>
              <a:rPr lang="en-US" dirty="0" err="1" smtClean="0"/>
              <a:t>changeName</a:t>
            </a:r>
            <a:r>
              <a:rPr lang="en-US" dirty="0" smtClean="0"/>
              <a:t>(char *n)</a:t>
            </a:r>
          </a:p>
          <a:p>
            <a:pPr lvl="1" eaLnBrk="1" hangingPunct="1"/>
            <a:r>
              <a:rPr lang="en-US" dirty="0" err="1" smtClean="0"/>
              <a:t>changePages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p)</a:t>
            </a:r>
          </a:p>
          <a:p>
            <a:pPr lvl="1" eaLnBrk="1" hangingPunct="1"/>
            <a:r>
              <a:rPr lang="en-US" dirty="0" err="1" smtClean="0"/>
              <a:t>changePrice</a:t>
            </a:r>
            <a:r>
              <a:rPr lang="en-US" dirty="0" smtClean="0"/>
              <a:t>(float p)</a:t>
            </a:r>
          </a:p>
          <a:p>
            <a:pPr lvl="1" eaLnBrk="1" hangingPunct="1"/>
            <a:r>
              <a:rPr lang="en-US" dirty="0" smtClean="0"/>
              <a:t> display()</a:t>
            </a:r>
          </a:p>
          <a:p>
            <a:pPr eaLnBrk="1" hangingPunct="1"/>
            <a:r>
              <a:rPr lang="en-US" dirty="0" smtClean="0"/>
              <a:t>There functions are followed by a keyword public, so they can be accessed outside the class</a:t>
            </a:r>
          </a:p>
        </p:txBody>
      </p:sp>
    </p:spTree>
    <p:extLst>
      <p:ext uri="{BB962C8B-B14F-4D97-AF65-F5344CB8AC3E}">
        <p14:creationId xmlns:p14="http://schemas.microsoft.com/office/powerpoint/2010/main" xmlns="" val="244736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Class data and member function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2"/>
          </a:xfrm>
        </p:spPr>
        <p:txBody>
          <a:bodyPr/>
          <a:lstStyle/>
          <a:p>
            <a:pPr eaLnBrk="1" hangingPunct="1"/>
            <a:r>
              <a:rPr lang="en-US" dirty="0" smtClean="0"/>
              <a:t>Access </a:t>
            </a:r>
            <a:r>
              <a:rPr lang="en-US" dirty="0" err="1" smtClean="0"/>
              <a:t>specifier</a:t>
            </a:r>
            <a:r>
              <a:rPr lang="en-US" dirty="0" smtClean="0"/>
              <a:t> label public and private</a:t>
            </a:r>
          </a:p>
          <a:p>
            <a:r>
              <a:rPr lang="en-US" dirty="0"/>
              <a:t>Function are public and data is </a:t>
            </a:r>
            <a:r>
              <a:rPr lang="en-US" dirty="0" smtClean="0"/>
              <a:t>private</a:t>
            </a:r>
          </a:p>
          <a:p>
            <a:pPr eaLnBrk="1" hangingPunct="1"/>
            <a:r>
              <a:rPr lang="en-US" dirty="0" smtClean="0"/>
              <a:t>Data is hidden so that it can be safe from accidental manipulation</a:t>
            </a:r>
          </a:p>
          <a:p>
            <a:pPr eaLnBrk="1" hangingPunct="1"/>
            <a:r>
              <a:rPr lang="en-US" dirty="0" smtClean="0"/>
              <a:t>Functions operates on data are public so they can be accessed from outside  the class </a:t>
            </a:r>
          </a:p>
        </p:txBody>
      </p:sp>
    </p:spTree>
    <p:extLst>
      <p:ext uri="{BB962C8B-B14F-4D97-AF65-F5344CB8AC3E}">
        <p14:creationId xmlns:p14="http://schemas.microsoft.com/office/powerpoint/2010/main" xmlns="" val="390950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pPr eaLnBrk="1" hangingPunct="1"/>
            <a:r>
              <a:rPr lang="en-US" smtClean="0"/>
              <a:t>Defining Objects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914400" y="1219200"/>
            <a:ext cx="6934200" cy="25545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r>
              <a:rPr lang="en-US" sz="2000" b="1" dirty="0">
                <a:latin typeface="Calibri" pitchFamily="34" charset="0"/>
              </a:rPr>
              <a:t>void main</a:t>
            </a:r>
            <a:r>
              <a:rPr lang="en-US" sz="2000" b="1" dirty="0" smtClean="0">
                <a:latin typeface="Calibri" pitchFamily="34" charset="0"/>
              </a:rPr>
              <a:t>()</a:t>
            </a:r>
          </a:p>
          <a:p>
            <a:r>
              <a:rPr lang="en-US" sz="2000" b="1" dirty="0" smtClean="0">
                <a:latin typeface="Calibri" pitchFamily="34" charset="0"/>
              </a:rPr>
              <a:t>{</a:t>
            </a:r>
            <a:endParaRPr lang="en-US" sz="2000" b="1" dirty="0">
              <a:latin typeface="Calibri" pitchFamily="34" charset="0"/>
            </a:endParaRPr>
          </a:p>
          <a:p>
            <a:r>
              <a:rPr lang="en-US" sz="2000" b="1" dirty="0">
                <a:latin typeface="Calibri" pitchFamily="34" charset="0"/>
              </a:rPr>
              <a:t>    </a:t>
            </a:r>
            <a:r>
              <a:rPr lang="en-US" sz="2000" b="1" dirty="0" smtClean="0">
                <a:latin typeface="Calibri" pitchFamily="34" charset="0"/>
              </a:rPr>
              <a:t>book </a:t>
            </a:r>
            <a:r>
              <a:rPr lang="en-US" sz="2000" b="1" dirty="0">
                <a:latin typeface="Calibri" pitchFamily="34" charset="0"/>
              </a:rPr>
              <a:t>b1;</a:t>
            </a:r>
          </a:p>
          <a:p>
            <a:r>
              <a:rPr lang="en-US" sz="2000" b="1" dirty="0">
                <a:latin typeface="Calibri" pitchFamily="34" charset="0"/>
              </a:rPr>
              <a:t>    </a:t>
            </a:r>
            <a:r>
              <a:rPr lang="en-US" sz="2000" b="1" dirty="0" smtClean="0">
                <a:latin typeface="Calibri" pitchFamily="34" charset="0"/>
              </a:rPr>
              <a:t>b1.changeName</a:t>
            </a:r>
            <a:r>
              <a:rPr lang="en-US" sz="2000" b="1" dirty="0">
                <a:latin typeface="Calibri" pitchFamily="34" charset="0"/>
              </a:rPr>
              <a:t>("Operating System");</a:t>
            </a:r>
          </a:p>
          <a:p>
            <a:r>
              <a:rPr lang="en-US" sz="2000" b="1" dirty="0">
                <a:latin typeface="Calibri" pitchFamily="34" charset="0"/>
              </a:rPr>
              <a:t>    </a:t>
            </a:r>
            <a:r>
              <a:rPr lang="en-US" sz="2000" b="1" dirty="0" smtClean="0">
                <a:latin typeface="Calibri" pitchFamily="34" charset="0"/>
              </a:rPr>
              <a:t>b1.changePages(500</a:t>
            </a:r>
            <a:r>
              <a:rPr lang="en-US" sz="2000" b="1" dirty="0">
                <a:latin typeface="Calibri" pitchFamily="34" charset="0"/>
              </a:rPr>
              <a:t>);</a:t>
            </a:r>
          </a:p>
          <a:p>
            <a:r>
              <a:rPr lang="en-US" sz="2000" b="1" dirty="0">
                <a:latin typeface="Calibri" pitchFamily="34" charset="0"/>
              </a:rPr>
              <a:t>    </a:t>
            </a:r>
            <a:r>
              <a:rPr lang="en-US" sz="2000" b="1" dirty="0" smtClean="0">
                <a:latin typeface="Calibri" pitchFamily="34" charset="0"/>
              </a:rPr>
              <a:t>b1.changePrice(150.56</a:t>
            </a:r>
            <a:r>
              <a:rPr lang="en-US" sz="2000" b="1" dirty="0">
                <a:latin typeface="Calibri" pitchFamily="34" charset="0"/>
              </a:rPr>
              <a:t>);</a:t>
            </a:r>
          </a:p>
          <a:p>
            <a:r>
              <a:rPr lang="en-US" sz="2000" b="1" dirty="0">
                <a:latin typeface="Calibri" pitchFamily="34" charset="0"/>
              </a:rPr>
              <a:t>    </a:t>
            </a:r>
            <a:r>
              <a:rPr lang="en-US" sz="2000" b="1" dirty="0" smtClean="0">
                <a:latin typeface="Calibri" pitchFamily="34" charset="0"/>
              </a:rPr>
              <a:t>b1.display</a:t>
            </a:r>
            <a:r>
              <a:rPr lang="en-US" sz="2000" b="1" dirty="0">
                <a:latin typeface="Calibri" pitchFamily="34" charset="0"/>
              </a:rPr>
              <a:t>();</a:t>
            </a:r>
          </a:p>
          <a:p>
            <a:r>
              <a:rPr lang="en-US" sz="2000" b="1" dirty="0">
                <a:latin typeface="Calibri" pitchFamily="34" charset="0"/>
              </a:rPr>
              <a:t>}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990600" y="4343400"/>
            <a:ext cx="4191000" cy="2286000"/>
            <a:chOff x="990600" y="4343400"/>
            <a:chExt cx="4191000" cy="2286000"/>
          </a:xfrm>
        </p:grpSpPr>
        <p:sp>
          <p:nvSpPr>
            <p:cNvPr id="2" name="Rectangle 1"/>
            <p:cNvSpPr/>
            <p:nvPr/>
          </p:nvSpPr>
          <p:spPr>
            <a:xfrm>
              <a:off x="990600" y="4343400"/>
              <a:ext cx="4191000" cy="228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2042886" y="4967514"/>
              <a:ext cx="2971800" cy="4572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061028" y="5424714"/>
              <a:ext cx="1485900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042886" y="5881914"/>
              <a:ext cx="1485900" cy="457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990600" y="4960256"/>
              <a:ext cx="1066800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Name</a:t>
              </a:r>
              <a:endParaRPr lang="en-US" sz="2800" b="1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90600" y="5410200"/>
              <a:ext cx="1066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Pages</a:t>
              </a:r>
              <a:endParaRPr lang="en-US" sz="2800" b="1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90600" y="5867400"/>
              <a:ext cx="1066800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Price</a:t>
              </a:r>
              <a:endParaRPr lang="en-US" sz="2800" b="1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143000" y="4419600"/>
              <a:ext cx="685800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/>
                  </a:solidFill>
                </a:rPr>
                <a:t>b1</a:t>
              </a:r>
              <a:endParaRPr lang="en-US" sz="3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2057400" y="4967514"/>
            <a:ext cx="2971800" cy="4572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Operating system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061028" y="5424714"/>
            <a:ext cx="1485900" cy="4572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500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061028" y="5881914"/>
            <a:ext cx="1485900" cy="457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150.56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38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57200" y="46038"/>
            <a:ext cx="8229600" cy="868362"/>
          </a:xfrm>
        </p:spPr>
        <p:txBody>
          <a:bodyPr/>
          <a:lstStyle/>
          <a:p>
            <a:pPr algn="r" eaLnBrk="1" hangingPunct="1"/>
            <a:r>
              <a:rPr lang="en-US" smtClean="0"/>
              <a:t>Cont.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00600"/>
          </a:xfrm>
        </p:spPr>
        <p:txBody>
          <a:bodyPr/>
          <a:lstStyle/>
          <a:p>
            <a:pPr eaLnBrk="1" hangingPunct="1"/>
            <a:r>
              <a:rPr lang="en-US" smtClean="0"/>
              <a:t>Defining an object is similar to defining a variable of any data type: Space is set aside for it in memory e.g. int x;</a:t>
            </a:r>
          </a:p>
          <a:p>
            <a:pPr eaLnBrk="1" hangingPunct="1"/>
            <a:r>
              <a:rPr lang="en-US" smtClean="0"/>
              <a:t>Defining objects in this way (book b1;) means </a:t>
            </a:r>
            <a:r>
              <a:rPr lang="en-US" i="1" smtClean="0"/>
              <a:t>creating them, also called instantiating them</a:t>
            </a:r>
          </a:p>
          <a:p>
            <a:pPr eaLnBrk="1" hangingPunct="1"/>
            <a:r>
              <a:rPr lang="en-US" smtClean="0"/>
              <a:t>An object is an instance (that is, a specific example) of a class. Objects are sometimes called </a:t>
            </a:r>
            <a:r>
              <a:rPr lang="en-US" i="1" smtClean="0"/>
              <a:t>instance variables.</a:t>
            </a:r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34277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pPr eaLnBrk="1" hangingPunct="1"/>
            <a:r>
              <a:rPr lang="en-US" smtClean="0"/>
              <a:t>Calling Member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55626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next four statements in main() call the member function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b1.changeName("Operating System");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b1.changePages(500);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b1.changePrice(150.56);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b1.display();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don’t look like normal function calls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This syntax is used to call a member function that is </a:t>
            </a:r>
            <a:r>
              <a:rPr lang="en-US" i="1" dirty="0" smtClean="0"/>
              <a:t>associated with a specific object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It doesn’t make sense to say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err="1" smtClean="0"/>
              <a:t>changeName</a:t>
            </a:r>
            <a:r>
              <a:rPr lang="en-US" dirty="0" smtClean="0"/>
              <a:t>("Operating System");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	</a:t>
            </a:r>
            <a:r>
              <a:rPr lang="en-US" sz="3000" dirty="0" smtClean="0"/>
              <a:t>because a member function is always called to act on a specific object, not on the class in general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646641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Cont.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00600"/>
          </a:xfrm>
        </p:spPr>
        <p:txBody>
          <a:bodyPr/>
          <a:lstStyle/>
          <a:p>
            <a:pPr eaLnBrk="1" hangingPunct="1"/>
            <a:r>
              <a:rPr lang="en-US" dirty="0" smtClean="0"/>
              <a:t>To use a member function, the dot operator (the period) connects the object name and the member function.</a:t>
            </a:r>
          </a:p>
          <a:p>
            <a:pPr eaLnBrk="1" hangingPunct="1"/>
            <a:r>
              <a:rPr lang="en-US" dirty="0" smtClean="0"/>
              <a:t>The syntax is similar to the way we refer to structure members, but the parentheses signal that we’re executing a member function rather than referring to a data item.</a:t>
            </a:r>
          </a:p>
          <a:p>
            <a:pPr eaLnBrk="1" hangingPunct="1"/>
            <a:r>
              <a:rPr lang="en-US" dirty="0" smtClean="0"/>
              <a:t>The dot operator is also called the </a:t>
            </a:r>
            <a:r>
              <a:rPr lang="en-US" i="1" dirty="0" smtClean="0"/>
              <a:t>class member access operator.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26491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members, </a:t>
            </a:r>
            <a:r>
              <a:rPr lang="en-US" b="1" i="1" dirty="0" smtClean="0"/>
              <a:t>set</a:t>
            </a:r>
            <a:r>
              <a:rPr lang="en-US" dirty="0" smtClean="0"/>
              <a:t> and </a:t>
            </a:r>
            <a:r>
              <a:rPr lang="en-US" b="1" i="1" dirty="0" smtClean="0"/>
              <a:t>get</a:t>
            </a:r>
            <a:r>
              <a:rPr lang="en-US" dirty="0" smtClean="0"/>
              <a:t> functions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7467600" cy="1831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228" y="3429000"/>
            <a:ext cx="6803571" cy="1151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3828" y="5820228"/>
            <a:ext cx="7696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4724400"/>
            <a:ext cx="6172200" cy="50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181600"/>
            <a:ext cx="6526161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832" y="5562600"/>
            <a:ext cx="4612368" cy="202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38936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program – Distance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members</a:t>
            </a:r>
          </a:p>
          <a:p>
            <a:pPr lvl="1"/>
            <a:r>
              <a:rPr lang="en-US" dirty="0" smtClean="0"/>
              <a:t>Feet </a:t>
            </a:r>
          </a:p>
          <a:p>
            <a:pPr lvl="1"/>
            <a:r>
              <a:rPr lang="en-US" dirty="0" smtClean="0"/>
              <a:t>Inches</a:t>
            </a:r>
          </a:p>
          <a:p>
            <a:r>
              <a:rPr lang="en-US" dirty="0" smtClean="0"/>
              <a:t>Member functions</a:t>
            </a:r>
          </a:p>
          <a:p>
            <a:pPr lvl="1"/>
            <a:r>
              <a:rPr lang="en-US" dirty="0"/>
              <a:t>void </a:t>
            </a:r>
            <a:r>
              <a:rPr lang="en-US" dirty="0" err="1"/>
              <a:t>setdist</a:t>
            </a:r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ft</a:t>
            </a:r>
            <a:r>
              <a:rPr lang="en-US" dirty="0"/>
              <a:t>, float in</a:t>
            </a:r>
            <a:r>
              <a:rPr lang="en-US" dirty="0" smtClean="0"/>
              <a:t>);</a:t>
            </a:r>
          </a:p>
          <a:p>
            <a:pPr lvl="1"/>
            <a:r>
              <a:rPr lang="en-US" dirty="0"/>
              <a:t>void </a:t>
            </a:r>
            <a:r>
              <a:rPr lang="en-US" dirty="0" err="1"/>
              <a:t>getdist</a:t>
            </a:r>
            <a:r>
              <a:rPr lang="en-US" dirty="0" smtClean="0"/>
              <a:t>();</a:t>
            </a:r>
          </a:p>
          <a:p>
            <a:pPr lvl="1"/>
            <a:r>
              <a:rPr lang="en-US" dirty="0"/>
              <a:t>void initialize</a:t>
            </a:r>
            <a:r>
              <a:rPr lang="en-US" dirty="0" smtClean="0"/>
              <a:t>();</a:t>
            </a:r>
          </a:p>
          <a:p>
            <a:pPr lvl="1"/>
            <a:r>
              <a:rPr lang="en-US" dirty="0"/>
              <a:t>void </a:t>
            </a:r>
            <a:r>
              <a:rPr lang="en-US" dirty="0" err="1"/>
              <a:t>showdist</a:t>
            </a:r>
            <a:r>
              <a:rPr lang="en-US" dirty="0" smtClean="0"/>
              <a:t>();</a:t>
            </a: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019800" y="5562600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415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n-US" dirty="0"/>
              <a:t>The Distance example shows two ways that member functions can be used to give values to the data items in an object</a:t>
            </a:r>
          </a:p>
          <a:p>
            <a:pPr>
              <a:buNone/>
              <a:defRPr/>
            </a:pPr>
            <a:endParaRPr lang="en-US" sz="1000" dirty="0"/>
          </a:p>
          <a:p>
            <a:pPr>
              <a:defRPr/>
            </a:pPr>
            <a:r>
              <a:rPr lang="en-US" dirty="0"/>
              <a:t>It is convenient if an object can initialize itself when it’s first created, without requiring a separate call to a member function</a:t>
            </a:r>
          </a:p>
          <a:p>
            <a:pPr>
              <a:buNone/>
              <a:defRPr/>
            </a:pPr>
            <a:endParaRPr lang="en-US" sz="1000" dirty="0"/>
          </a:p>
          <a:p>
            <a:pPr>
              <a:defRPr/>
            </a:pPr>
            <a:r>
              <a:rPr lang="en-US" dirty="0"/>
              <a:t>Automatic initialization is carried out using a special member function called a </a:t>
            </a:r>
            <a:r>
              <a:rPr lang="en-US" i="1" dirty="0"/>
              <a:t>constructor. </a:t>
            </a:r>
          </a:p>
          <a:p>
            <a:pPr>
              <a:buNone/>
              <a:defRPr/>
            </a:pPr>
            <a:endParaRPr lang="en-US" sz="1000" i="1" dirty="0"/>
          </a:p>
          <a:p>
            <a:pPr>
              <a:defRPr/>
            </a:pPr>
            <a:r>
              <a:rPr lang="en-US" i="1" dirty="0"/>
              <a:t>A constructor is a </a:t>
            </a:r>
            <a:r>
              <a:rPr lang="en-US" dirty="0"/>
              <a:t>member function that is executed automatically whenever an object is created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8734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counter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member</a:t>
            </a:r>
          </a:p>
          <a:p>
            <a:pPr lvl="1"/>
            <a:r>
              <a:rPr lang="en-US" dirty="0" smtClean="0"/>
              <a:t>Count</a:t>
            </a:r>
          </a:p>
          <a:p>
            <a:r>
              <a:rPr lang="en-US" dirty="0" smtClean="0"/>
              <a:t>Member function</a:t>
            </a:r>
          </a:p>
          <a:p>
            <a:pPr lvl="1"/>
            <a:r>
              <a:rPr lang="en-US" dirty="0" smtClean="0"/>
              <a:t>Constructor</a:t>
            </a:r>
          </a:p>
          <a:p>
            <a:pPr lvl="1"/>
            <a:r>
              <a:rPr lang="en-US" dirty="0"/>
              <a:t>void </a:t>
            </a:r>
            <a:r>
              <a:rPr lang="en-US" dirty="0" err="1"/>
              <a:t>inc_count</a:t>
            </a:r>
            <a:r>
              <a:rPr lang="en-US" dirty="0" smtClean="0"/>
              <a:t>()</a:t>
            </a:r>
          </a:p>
          <a:p>
            <a:pPr lvl="1"/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get_count</a:t>
            </a:r>
            <a:r>
              <a:rPr lang="en-US" dirty="0"/>
              <a:t>()</a:t>
            </a:r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019800" y="5562600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001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7878</TotalTime>
  <Words>1699</Words>
  <Application>Microsoft Office PowerPoint</Application>
  <PresentationFormat>On-screen Show (4:3)</PresentationFormat>
  <Paragraphs>246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myPresentation1</vt:lpstr>
      <vt:lpstr>CSC241: Object Oriented Programming</vt:lpstr>
      <vt:lpstr>Aim of the course</vt:lpstr>
      <vt:lpstr>Course book</vt:lpstr>
      <vt:lpstr>Course outline</vt:lpstr>
      <vt:lpstr>Marks distribution</vt:lpstr>
      <vt:lpstr>Introduction</vt:lpstr>
      <vt:lpstr>Simple analogy</vt:lpstr>
      <vt:lpstr>Cont.</vt:lpstr>
      <vt:lpstr>Points to be noted</vt:lpstr>
      <vt:lpstr>Object oriented programming concepts</vt:lpstr>
      <vt:lpstr>Cont.</vt:lpstr>
      <vt:lpstr>Car example</vt:lpstr>
      <vt:lpstr>Cont.</vt:lpstr>
      <vt:lpstr>Cont.</vt:lpstr>
      <vt:lpstr>Object</vt:lpstr>
      <vt:lpstr>Object example</vt:lpstr>
      <vt:lpstr>Cont.</vt:lpstr>
      <vt:lpstr>Real world objects</vt:lpstr>
      <vt:lpstr>Cont..</vt:lpstr>
      <vt:lpstr>Class</vt:lpstr>
      <vt:lpstr>Software Object</vt:lpstr>
      <vt:lpstr>Cont.</vt:lpstr>
      <vt:lpstr>Class vs. Object</vt:lpstr>
      <vt:lpstr>Points to remember</vt:lpstr>
      <vt:lpstr>Defining a class with member function</vt:lpstr>
      <vt:lpstr>Cont.</vt:lpstr>
      <vt:lpstr>Member function with parameter</vt:lpstr>
      <vt:lpstr>Slide 28</vt:lpstr>
      <vt:lpstr>Class data</vt:lpstr>
      <vt:lpstr>Member function</vt:lpstr>
      <vt:lpstr>Class data and member function</vt:lpstr>
      <vt:lpstr>Defining Objects</vt:lpstr>
      <vt:lpstr>Cont.</vt:lpstr>
      <vt:lpstr>Calling Member Functions</vt:lpstr>
      <vt:lpstr>Cont.</vt:lpstr>
      <vt:lpstr>Data members, set and get functions</vt:lpstr>
      <vt:lpstr>Example program – Distance class</vt:lpstr>
      <vt:lpstr>Constructors</vt:lpstr>
      <vt:lpstr>A counter example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399</cp:revision>
  <dcterms:created xsi:type="dcterms:W3CDTF">2006-08-16T00:00:00Z</dcterms:created>
  <dcterms:modified xsi:type="dcterms:W3CDTF">2012-09-24T11:51:14Z</dcterms:modified>
</cp:coreProperties>
</file>