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56" r:id="rId2"/>
    <p:sldId id="642" r:id="rId3"/>
    <p:sldId id="365" r:id="rId4"/>
    <p:sldId id="788" r:id="rId5"/>
    <p:sldId id="733" r:id="rId6"/>
    <p:sldId id="734" r:id="rId7"/>
    <p:sldId id="784" r:id="rId8"/>
    <p:sldId id="785" r:id="rId9"/>
    <p:sldId id="790" r:id="rId10"/>
    <p:sldId id="786" r:id="rId11"/>
    <p:sldId id="787" r:id="rId12"/>
    <p:sldId id="735" r:id="rId13"/>
    <p:sldId id="736" r:id="rId14"/>
    <p:sldId id="737" r:id="rId15"/>
    <p:sldId id="738" r:id="rId16"/>
    <p:sldId id="739" r:id="rId17"/>
    <p:sldId id="740" r:id="rId18"/>
    <p:sldId id="741" r:id="rId19"/>
    <p:sldId id="742" r:id="rId20"/>
    <p:sldId id="743" r:id="rId21"/>
    <p:sldId id="744" r:id="rId22"/>
    <p:sldId id="745" r:id="rId23"/>
    <p:sldId id="746" r:id="rId24"/>
    <p:sldId id="747" r:id="rId25"/>
    <p:sldId id="748" r:id="rId26"/>
    <p:sldId id="749" r:id="rId27"/>
    <p:sldId id="750" r:id="rId28"/>
    <p:sldId id="751" r:id="rId29"/>
    <p:sldId id="752" r:id="rId30"/>
    <p:sldId id="753" r:id="rId31"/>
    <p:sldId id="754" r:id="rId32"/>
    <p:sldId id="755" r:id="rId33"/>
    <p:sldId id="757" r:id="rId34"/>
    <p:sldId id="758" r:id="rId35"/>
    <p:sldId id="759" r:id="rId36"/>
    <p:sldId id="761" r:id="rId37"/>
    <p:sldId id="762" r:id="rId38"/>
    <p:sldId id="763" r:id="rId39"/>
    <p:sldId id="764" r:id="rId40"/>
    <p:sldId id="765" r:id="rId41"/>
    <p:sldId id="766" r:id="rId42"/>
    <p:sldId id="767" r:id="rId43"/>
    <p:sldId id="768" r:id="rId44"/>
    <p:sldId id="769" r:id="rId45"/>
    <p:sldId id="772" r:id="rId46"/>
    <p:sldId id="773" r:id="rId47"/>
    <p:sldId id="495" r:id="rId48"/>
    <p:sldId id="789" r:id="rId49"/>
    <p:sldId id="567"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638" autoAdjust="0"/>
    <p:restoredTop sz="99074" autoAdjust="0"/>
  </p:normalViewPr>
  <p:slideViewPr>
    <p:cSldViewPr>
      <p:cViewPr varScale="1">
        <p:scale>
          <a:sx n="45" d="100"/>
          <a:sy n="45" d="100"/>
        </p:scale>
        <p:origin x="-1344" y="-67"/>
      </p:cViewPr>
      <p:guideLst>
        <p:guide orient="horz" pos="4319"/>
        <p:guide pos="480"/>
      </p:guideLst>
    </p:cSldViewPr>
  </p:slideViewPr>
  <p:notesTextViewPr>
    <p:cViewPr>
      <p:scale>
        <a:sx n="100" d="100"/>
        <a:sy n="100" d="100"/>
      </p:scale>
      <p:origin x="0" y="0"/>
    </p:cViewPr>
  </p:notesTextViewPr>
  <p:sorterViewPr>
    <p:cViewPr>
      <p:scale>
        <a:sx n="66" d="100"/>
        <a:sy n="66" d="100"/>
      </p:scale>
      <p:origin x="0" y="2048"/>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1C198F-11C8-F740-B84C-94114115E33D}" type="datetimeFigureOut">
              <a:rPr lang="en-US" smtClean="0"/>
              <a:pPr/>
              <a:t>11/10/2012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C10505-DA55-2C4B-835C-BBCA24AD7C78}" type="slidenum">
              <a:rPr lang="en-US" smtClean="0"/>
              <a:pPr/>
              <a:t>‹#›</a:t>
            </a:fld>
            <a:endParaRPr lang="en-US"/>
          </a:p>
        </p:txBody>
      </p:sp>
    </p:spTree>
    <p:extLst>
      <p:ext uri="{BB962C8B-B14F-4D97-AF65-F5344CB8AC3E}">
        <p14:creationId xmlns:p14="http://schemas.microsoft.com/office/powerpoint/2010/main" xmlns="" val="245620428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5BC2D-A4ED-4241-B4CF-26D3A036D94A}" type="slidenum">
              <a:rPr lang="en-US"/>
              <a:pPr/>
              <a:t>47</a:t>
            </a:fld>
            <a:endParaRPr lang="en-US"/>
          </a:p>
        </p:txBody>
      </p:sp>
      <p:sp>
        <p:nvSpPr>
          <p:cNvPr id="196610"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966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5BC2D-A4ED-4241-B4CF-26D3A036D94A}" type="slidenum">
              <a:rPr lang="en-US"/>
              <a:pPr/>
              <a:t>48</a:t>
            </a:fld>
            <a:endParaRPr lang="en-US"/>
          </a:p>
        </p:txBody>
      </p:sp>
      <p:sp>
        <p:nvSpPr>
          <p:cNvPr id="196610"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9661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11/10/2012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11/10/2012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11/10/2012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11/10/2012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11/10/2012</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11/10/2012</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11/10/2012</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11/10/2012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11/10/2012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11/10/2012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11/10/2012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143000"/>
            <a:ext cx="8229600" cy="5143500"/>
          </a:xfrm>
        </p:spPr>
        <p:txBody>
          <a:bodyPr/>
          <a:lstStyle/>
          <a:p>
            <a:pPr lvl="0"/>
            <a:endParaRPr lang="en-US" noProof="0"/>
          </a:p>
        </p:txBody>
      </p:sp>
    </p:spTree>
    <p:extLst>
      <p:ext uri="{BB962C8B-B14F-4D97-AF65-F5344CB8AC3E}">
        <p14:creationId xmlns:p14="http://schemas.microsoft.com/office/powerpoint/2010/main" xmlns="" val="3401281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8229600" cy="8683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19200"/>
            <a:ext cx="8229600" cy="49530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3200" b="1" kern="1200">
          <a:solidFill>
            <a:schemeClr val="tx1"/>
          </a:solidFill>
          <a:latin typeface="Arial"/>
          <a:ea typeface="+mj-ea"/>
          <a:cs typeface="Arial"/>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1.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2.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8.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9.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20.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21.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22.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29.xml.rels><?xml version="1.0" encoding="UTF-8" standalone="yes"?>
<Relationships xmlns="http://schemas.openxmlformats.org/package/2006/relationships"><Relationship Id="rId3" Type="http://schemas.openxmlformats.org/officeDocument/2006/relationships/hyperlink" Target="WriteColors.asm" TargetMode="External"/><Relationship Id="rId2" Type="http://schemas.openxmlformats.org/officeDocument/2006/relationships/slideLayout" Target="../slideLayouts/slideLayout6.xml"/><Relationship Id="rId1" Type="http://schemas.openxmlformats.org/officeDocument/2006/relationships/vmlDrawing" Target="../drawings/vmlDrawing27.vml"/><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0.v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1.vml"/></Relationships>
</file>

<file path=ppt/slides/_rels/slide34.xml.rels><?xml version="1.0" encoding="UTF-8" standalone="yes"?>
<Relationships xmlns="http://schemas.openxmlformats.org/package/2006/relationships"><Relationship Id="rId2" Type="http://schemas.openxmlformats.org/officeDocument/2006/relationships/hyperlink" Target="Timer.asm"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2.v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3.v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4.v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5.v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6.v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7.v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38.v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9.v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0.v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1.v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42.v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43.v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44.v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45.v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295400"/>
            <a:ext cx="8382000" cy="2590799"/>
          </a:xfrm>
        </p:spPr>
        <p:txBody>
          <a:bodyPr>
            <a:normAutofit/>
          </a:bodyPr>
          <a:lstStyle/>
          <a:p>
            <a:r>
              <a:rPr lang="en-US" b="1" dirty="0">
                <a:latin typeface="Arial" pitchFamily="34" charset="0"/>
                <a:cs typeface="Arial" pitchFamily="34" charset="0"/>
              </a:rPr>
              <a:t>CSC 221</a:t>
            </a:r>
            <a:br>
              <a:rPr lang="en-US" b="1" dirty="0">
                <a:latin typeface="Arial" pitchFamily="34" charset="0"/>
                <a:cs typeface="Arial" pitchFamily="34" charset="0"/>
              </a:rPr>
            </a:br>
            <a:r>
              <a:rPr lang="en-US" b="1" dirty="0" smtClean="0">
                <a:latin typeface="Arial" pitchFamily="34" charset="0"/>
                <a:cs typeface="Arial" pitchFamily="34" charset="0"/>
              </a:rPr>
              <a:t/>
            </a:r>
            <a:br>
              <a:rPr lang="en-US" b="1" dirty="0" smtClean="0">
                <a:latin typeface="Arial" pitchFamily="34" charset="0"/>
                <a:cs typeface="Arial" pitchFamily="34" charset="0"/>
              </a:rPr>
            </a:br>
            <a:r>
              <a:rPr lang="en-US" b="1" dirty="0" smtClean="0">
                <a:latin typeface="Arial" pitchFamily="34" charset="0"/>
                <a:cs typeface="Arial" pitchFamily="34" charset="0"/>
              </a:rPr>
              <a:t>Computer </a:t>
            </a:r>
            <a:r>
              <a:rPr lang="en-US" b="1" dirty="0">
                <a:latin typeface="Arial" pitchFamily="34" charset="0"/>
                <a:cs typeface="Arial" pitchFamily="34" charset="0"/>
              </a:rPr>
              <a:t>Organization and Assembly </a:t>
            </a:r>
            <a:r>
              <a:rPr lang="en-US" b="1" dirty="0" smtClean="0">
                <a:latin typeface="Arial" pitchFamily="34" charset="0"/>
                <a:cs typeface="Arial" pitchFamily="34" charset="0"/>
              </a:rPr>
              <a:t>Language</a:t>
            </a:r>
            <a:endParaRPr lang="en-US" dirty="0"/>
          </a:p>
        </p:txBody>
      </p:sp>
      <p:sp>
        <p:nvSpPr>
          <p:cNvPr id="3" name="Subtitle 2"/>
          <p:cNvSpPr>
            <a:spLocks noGrp="1"/>
          </p:cNvSpPr>
          <p:nvPr>
            <p:ph type="subTitle" idx="1"/>
          </p:nvPr>
        </p:nvSpPr>
        <p:spPr>
          <a:xfrm>
            <a:off x="533400" y="4267200"/>
            <a:ext cx="7924800" cy="2286000"/>
          </a:xfrm>
        </p:spPr>
        <p:txBody>
          <a:bodyPr>
            <a:noAutofit/>
          </a:bodyPr>
          <a:lstStyle/>
          <a:p>
            <a:r>
              <a:rPr lang="en-US" sz="3600" b="1" dirty="0" smtClean="0">
                <a:solidFill>
                  <a:srgbClr val="000000"/>
                </a:solidFill>
                <a:latin typeface="Arial" pitchFamily="34" charset="0"/>
                <a:cs typeface="Arial" pitchFamily="34" charset="0"/>
              </a:rPr>
              <a:t>Lecture </a:t>
            </a:r>
            <a:r>
              <a:rPr lang="en-US" sz="3600" b="1" dirty="0" smtClean="0">
                <a:latin typeface="Arial" pitchFamily="34" charset="0"/>
                <a:cs typeface="Arial" pitchFamily="34" charset="0"/>
              </a:rPr>
              <a:t>29</a:t>
            </a:r>
            <a:r>
              <a:rPr lang="en-US" sz="3600" b="1" dirty="0" smtClean="0">
                <a:solidFill>
                  <a:srgbClr val="000000"/>
                </a:solidFill>
                <a:latin typeface="Arial" pitchFamily="34" charset="0"/>
                <a:cs typeface="Arial" pitchFamily="34" charset="0"/>
              </a:rPr>
              <a:t>: </a:t>
            </a:r>
          </a:p>
          <a:p>
            <a:endParaRPr lang="en-US" sz="1100" b="1" dirty="0" smtClean="0">
              <a:solidFill>
                <a:srgbClr val="000000"/>
              </a:solidFill>
              <a:latin typeface="Arial" pitchFamily="34" charset="0"/>
              <a:cs typeface="Arial" pitchFamily="34" charset="0"/>
            </a:endParaRPr>
          </a:p>
          <a:p>
            <a:r>
              <a:rPr lang="en-US" sz="3600" b="1" dirty="0" smtClean="0"/>
              <a:t>Win32 Console Programming-02</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Lecture </a:t>
            </a:r>
            <a:r>
              <a:rPr lang="en-US" dirty="0" smtClean="0"/>
              <a:t>28: </a:t>
            </a:r>
            <a:r>
              <a:rPr lang="en-US" dirty="0"/>
              <a:t>Review</a:t>
            </a:r>
          </a:p>
        </p:txBody>
      </p:sp>
      <p:sp>
        <p:nvSpPr>
          <p:cNvPr id="3" name="Content Placeholder 2"/>
          <p:cNvSpPr>
            <a:spLocks noGrp="1"/>
          </p:cNvSpPr>
          <p:nvPr>
            <p:ph idx="1"/>
          </p:nvPr>
        </p:nvSpPr>
        <p:spPr>
          <a:xfrm>
            <a:off x="685800" y="1066800"/>
            <a:ext cx="7924800" cy="5638800"/>
          </a:xfrm>
        </p:spPr>
        <p:txBody>
          <a:bodyPr>
            <a:noAutofit/>
          </a:bodyPr>
          <a:lstStyle/>
          <a:p>
            <a:pPr>
              <a:spcBef>
                <a:spcPts val="1200"/>
              </a:spcBef>
            </a:pPr>
            <a:r>
              <a:rPr lang="en-US" b="1" dirty="0"/>
              <a:t>Macros</a:t>
            </a:r>
          </a:p>
          <a:p>
            <a:pPr lvl="1">
              <a:spcBef>
                <a:spcPts val="1200"/>
              </a:spcBef>
            </a:pPr>
            <a:r>
              <a:rPr lang="en-US" dirty="0"/>
              <a:t>Introducing Macros</a:t>
            </a:r>
          </a:p>
          <a:p>
            <a:pPr lvl="1">
              <a:spcBef>
                <a:spcPts val="1200"/>
              </a:spcBef>
            </a:pPr>
            <a:r>
              <a:rPr lang="en-US" dirty="0"/>
              <a:t>Defining Macros</a:t>
            </a:r>
          </a:p>
          <a:p>
            <a:pPr lvl="1">
              <a:spcBef>
                <a:spcPts val="1200"/>
              </a:spcBef>
            </a:pPr>
            <a:r>
              <a:rPr lang="en-US" dirty="0"/>
              <a:t>Invoking Macros</a:t>
            </a:r>
          </a:p>
          <a:p>
            <a:pPr>
              <a:spcBef>
                <a:spcPts val="1200"/>
              </a:spcBef>
            </a:pPr>
            <a:r>
              <a:rPr lang="en-US" b="1" dirty="0"/>
              <a:t>Windows 32 Console Programming</a:t>
            </a:r>
          </a:p>
          <a:p>
            <a:pPr lvl="1">
              <a:lnSpc>
                <a:spcPct val="90000"/>
              </a:lnSpc>
              <a:spcBef>
                <a:spcPts val="1200"/>
              </a:spcBef>
            </a:pPr>
            <a:r>
              <a:rPr lang="en-US" dirty="0"/>
              <a:t>Background Information</a:t>
            </a:r>
          </a:p>
          <a:p>
            <a:pPr lvl="2">
              <a:lnSpc>
                <a:spcPct val="90000"/>
              </a:lnSpc>
              <a:spcBef>
                <a:spcPts val="1200"/>
              </a:spcBef>
            </a:pPr>
            <a:r>
              <a:rPr lang="en-US" dirty="0"/>
              <a:t>Win32 Console Programs</a:t>
            </a:r>
          </a:p>
          <a:p>
            <a:pPr lvl="2">
              <a:lnSpc>
                <a:spcPct val="90000"/>
              </a:lnSpc>
              <a:spcBef>
                <a:spcPts val="1200"/>
              </a:spcBef>
            </a:pPr>
            <a:r>
              <a:rPr lang="en-US" dirty="0"/>
              <a:t>API and SDK</a:t>
            </a:r>
          </a:p>
          <a:p>
            <a:pPr lvl="2">
              <a:lnSpc>
                <a:spcPct val="90000"/>
              </a:lnSpc>
              <a:spcBef>
                <a:spcPts val="1200"/>
              </a:spcBef>
            </a:pPr>
            <a:r>
              <a:rPr lang="en-US" dirty="0"/>
              <a:t>Windows Data Types</a:t>
            </a:r>
          </a:p>
          <a:p>
            <a:pPr lvl="2">
              <a:lnSpc>
                <a:spcPct val="90000"/>
              </a:lnSpc>
              <a:spcBef>
                <a:spcPts val="1200"/>
              </a:spcBef>
            </a:pPr>
            <a:r>
              <a:rPr lang="en-US" dirty="0"/>
              <a:t>Standard Console Handles</a:t>
            </a:r>
          </a:p>
          <a:p>
            <a:pPr lvl="1">
              <a:lnSpc>
                <a:spcPct val="90000"/>
              </a:lnSpc>
              <a:spcBef>
                <a:spcPts val="1200"/>
              </a:spcBef>
            </a:pPr>
            <a:r>
              <a:rPr lang="en-US" dirty="0"/>
              <a:t>Console Input</a:t>
            </a:r>
          </a:p>
          <a:p>
            <a:pPr lvl="1">
              <a:lnSpc>
                <a:spcPct val="90000"/>
              </a:lnSpc>
              <a:spcBef>
                <a:spcPts val="1200"/>
              </a:spcBef>
            </a:pPr>
            <a:r>
              <a:rPr lang="en-US" dirty="0"/>
              <a:t>Console </a:t>
            </a:r>
            <a:r>
              <a:rPr lang="en-US" dirty="0" smtClean="0"/>
              <a:t>Output</a:t>
            </a:r>
            <a:endParaRPr lang="en-US" sz="2800" dirty="0"/>
          </a:p>
        </p:txBody>
      </p:sp>
    </p:spTree>
    <p:extLst>
      <p:ext uri="{BB962C8B-B14F-4D97-AF65-F5344CB8AC3E}">
        <p14:creationId xmlns:p14="http://schemas.microsoft.com/office/powerpoint/2010/main" xmlns="" val="38116923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Outline</a:t>
            </a:r>
            <a:endParaRPr lang="en-US" dirty="0"/>
          </a:p>
        </p:txBody>
      </p:sp>
      <p:sp>
        <p:nvSpPr>
          <p:cNvPr id="3" name="Content Placeholder 2"/>
          <p:cNvSpPr>
            <a:spLocks noGrp="1"/>
          </p:cNvSpPr>
          <p:nvPr>
            <p:ph idx="1"/>
          </p:nvPr>
        </p:nvSpPr>
        <p:spPr>
          <a:xfrm>
            <a:off x="457200" y="990600"/>
            <a:ext cx="8229600" cy="5562600"/>
          </a:xfrm>
        </p:spPr>
        <p:txBody>
          <a:bodyPr>
            <a:normAutofit/>
          </a:bodyPr>
          <a:lstStyle/>
          <a:p>
            <a:pPr>
              <a:spcBef>
                <a:spcPts val="1500"/>
              </a:spcBef>
            </a:pPr>
            <a:r>
              <a:rPr lang="en-US" dirty="0"/>
              <a:t>Win32 API Functions that </a:t>
            </a:r>
            <a:r>
              <a:rPr lang="en-US" i="1" dirty="0">
                <a:solidFill>
                  <a:srgbClr val="0000FF"/>
                </a:solidFill>
              </a:rPr>
              <a:t>create</a:t>
            </a:r>
            <a:r>
              <a:rPr lang="en-US" dirty="0"/>
              <a:t>, </a:t>
            </a:r>
            <a:r>
              <a:rPr lang="en-US" i="1" dirty="0">
                <a:solidFill>
                  <a:srgbClr val="0000FF"/>
                </a:solidFill>
              </a:rPr>
              <a:t>read</a:t>
            </a:r>
            <a:r>
              <a:rPr lang="en-US" dirty="0"/>
              <a:t>, and </a:t>
            </a:r>
            <a:r>
              <a:rPr lang="en-US" i="1" dirty="0">
                <a:solidFill>
                  <a:srgbClr val="0000FF"/>
                </a:solidFill>
              </a:rPr>
              <a:t>write</a:t>
            </a:r>
            <a:r>
              <a:rPr lang="en-US" dirty="0"/>
              <a:t> to files:</a:t>
            </a:r>
          </a:p>
          <a:p>
            <a:pPr lvl="1">
              <a:spcBef>
                <a:spcPts val="1500"/>
              </a:spcBef>
            </a:pPr>
            <a:r>
              <a:rPr lang="en-US" dirty="0" err="1"/>
              <a:t>CreateFile</a:t>
            </a:r>
            <a:endParaRPr lang="en-US" dirty="0"/>
          </a:p>
          <a:p>
            <a:pPr lvl="1">
              <a:spcBef>
                <a:spcPts val="1500"/>
              </a:spcBef>
            </a:pPr>
            <a:r>
              <a:rPr lang="en-US" dirty="0"/>
              <a:t>ReadFile</a:t>
            </a:r>
          </a:p>
          <a:p>
            <a:pPr lvl="1">
              <a:spcBef>
                <a:spcPts val="1500"/>
              </a:spcBef>
            </a:pPr>
            <a:r>
              <a:rPr lang="en-US" dirty="0"/>
              <a:t>WriteFile</a:t>
            </a:r>
          </a:p>
          <a:p>
            <a:pPr lvl="1">
              <a:spcBef>
                <a:spcPts val="1500"/>
              </a:spcBef>
            </a:pPr>
            <a:r>
              <a:rPr lang="en-US" dirty="0" smtClean="0"/>
              <a:t>SetFilePointer</a:t>
            </a:r>
          </a:p>
          <a:p>
            <a:pPr>
              <a:spcBef>
                <a:spcPts val="1500"/>
              </a:spcBef>
            </a:pPr>
            <a:r>
              <a:rPr lang="en-US" dirty="0" smtClean="0"/>
              <a:t>Console Window Manipulation Functions</a:t>
            </a:r>
          </a:p>
          <a:p>
            <a:pPr lvl="1">
              <a:spcBef>
                <a:spcPts val="1500"/>
              </a:spcBef>
            </a:pPr>
            <a:r>
              <a:rPr lang="en-US" dirty="0" smtClean="0"/>
              <a:t>Screen </a:t>
            </a:r>
            <a:r>
              <a:rPr lang="en-US" dirty="0"/>
              <a:t>buffer</a:t>
            </a:r>
          </a:p>
          <a:p>
            <a:pPr lvl="1">
              <a:spcBef>
                <a:spcPts val="1500"/>
              </a:spcBef>
            </a:pPr>
            <a:r>
              <a:rPr lang="en-US" dirty="0"/>
              <a:t>Console window</a:t>
            </a:r>
          </a:p>
          <a:p>
            <a:pPr lvl="1">
              <a:spcBef>
                <a:spcPts val="1500"/>
              </a:spcBef>
            </a:pPr>
            <a:r>
              <a:rPr lang="en-US" dirty="0"/>
              <a:t>Controlling the cursor</a:t>
            </a:r>
          </a:p>
          <a:p>
            <a:pPr lvl="1">
              <a:spcBef>
                <a:spcPts val="1500"/>
              </a:spcBef>
            </a:pPr>
            <a:r>
              <a:rPr lang="en-US" dirty="0"/>
              <a:t>Controlling the text </a:t>
            </a:r>
            <a:r>
              <a:rPr lang="en-US" dirty="0" smtClean="0"/>
              <a:t>color</a:t>
            </a:r>
            <a:endParaRPr lang="en-US" dirty="0"/>
          </a:p>
        </p:txBody>
      </p:sp>
    </p:spTree>
    <p:extLst>
      <p:ext uri="{BB962C8B-B14F-4D97-AF65-F5344CB8AC3E}">
        <p14:creationId xmlns:p14="http://schemas.microsoft.com/office/powerpoint/2010/main" xmlns="" val="22126259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Outline</a:t>
            </a:r>
            <a:endParaRPr lang="en-US" dirty="0"/>
          </a:p>
        </p:txBody>
      </p:sp>
      <p:sp>
        <p:nvSpPr>
          <p:cNvPr id="3" name="Content Placeholder 2"/>
          <p:cNvSpPr>
            <a:spLocks noGrp="1"/>
          </p:cNvSpPr>
          <p:nvPr>
            <p:ph idx="1"/>
          </p:nvPr>
        </p:nvSpPr>
        <p:spPr>
          <a:xfrm>
            <a:off x="457200" y="990600"/>
            <a:ext cx="8229600" cy="5715000"/>
          </a:xfrm>
        </p:spPr>
        <p:txBody>
          <a:bodyPr>
            <a:normAutofit/>
          </a:bodyPr>
          <a:lstStyle/>
          <a:p>
            <a:pPr>
              <a:spcBef>
                <a:spcPts val="1500"/>
              </a:spcBef>
            </a:pPr>
            <a:r>
              <a:rPr lang="en-US" dirty="0" smtClean="0"/>
              <a:t>Time and Date Functions</a:t>
            </a:r>
          </a:p>
          <a:p>
            <a:pPr lvl="1">
              <a:spcBef>
                <a:spcPts val="1500"/>
              </a:spcBef>
            </a:pPr>
            <a:r>
              <a:rPr lang="en-US" dirty="0" smtClean="0"/>
              <a:t>GetLocalTime</a:t>
            </a:r>
            <a:r>
              <a:rPr lang="en-US" dirty="0"/>
              <a:t>, </a:t>
            </a:r>
            <a:r>
              <a:rPr lang="en-US" dirty="0" err="1"/>
              <a:t>SetLocalTime</a:t>
            </a:r>
            <a:endParaRPr lang="en-US" dirty="0"/>
          </a:p>
          <a:p>
            <a:pPr lvl="1">
              <a:spcBef>
                <a:spcPts val="1500"/>
              </a:spcBef>
            </a:pPr>
            <a:r>
              <a:rPr lang="en-US" dirty="0"/>
              <a:t>GetTickCount, Sleep</a:t>
            </a:r>
          </a:p>
          <a:p>
            <a:pPr lvl="1">
              <a:spcBef>
                <a:spcPts val="1500"/>
              </a:spcBef>
            </a:pPr>
            <a:r>
              <a:rPr lang="en-US" dirty="0" err="1"/>
              <a:t>GetDateTime</a:t>
            </a:r>
            <a:endParaRPr lang="en-US" dirty="0"/>
          </a:p>
          <a:p>
            <a:pPr lvl="1">
              <a:spcBef>
                <a:spcPts val="1500"/>
              </a:spcBef>
            </a:pPr>
            <a:r>
              <a:rPr lang="en-US" dirty="0"/>
              <a:t>SYSTEMTIME Structure</a:t>
            </a:r>
          </a:p>
          <a:p>
            <a:pPr lvl="1">
              <a:spcBef>
                <a:spcPts val="1500"/>
              </a:spcBef>
            </a:pPr>
            <a:r>
              <a:rPr lang="en-US" dirty="0"/>
              <a:t>Creating a Stopwatch </a:t>
            </a:r>
            <a:r>
              <a:rPr lang="en-US" dirty="0" smtClean="0"/>
              <a:t>Timer</a:t>
            </a:r>
          </a:p>
          <a:p>
            <a:pPr>
              <a:spcBef>
                <a:spcPts val="1500"/>
              </a:spcBef>
            </a:pPr>
            <a:r>
              <a:rPr lang="en-US" dirty="0" smtClean="0"/>
              <a:t>Graphical Window Functions</a:t>
            </a:r>
          </a:p>
          <a:p>
            <a:pPr lvl="1">
              <a:spcBef>
                <a:spcPts val="1500"/>
              </a:spcBef>
            </a:pPr>
            <a:r>
              <a:rPr lang="en-US" dirty="0"/>
              <a:t>POINT, RECT Structures</a:t>
            </a:r>
          </a:p>
          <a:p>
            <a:pPr lvl="1">
              <a:spcBef>
                <a:spcPts val="1500"/>
              </a:spcBef>
            </a:pPr>
            <a:r>
              <a:rPr lang="en-US" dirty="0" err="1"/>
              <a:t>MSGStruct</a:t>
            </a:r>
            <a:r>
              <a:rPr lang="en-US" dirty="0"/>
              <a:t>, WNDCLASS Structures</a:t>
            </a:r>
          </a:p>
          <a:p>
            <a:pPr lvl="1">
              <a:spcBef>
                <a:spcPts val="1500"/>
              </a:spcBef>
            </a:pPr>
            <a:r>
              <a:rPr lang="en-US" dirty="0"/>
              <a:t>MessageBox Function</a:t>
            </a:r>
          </a:p>
          <a:p>
            <a:pPr lvl="1">
              <a:spcBef>
                <a:spcPts val="1500"/>
              </a:spcBef>
            </a:pPr>
            <a:r>
              <a:rPr lang="en-US" dirty="0" err="1"/>
              <a:t>WinMain</a:t>
            </a:r>
            <a:r>
              <a:rPr lang="en-US" dirty="0"/>
              <a:t>, </a:t>
            </a:r>
            <a:r>
              <a:rPr lang="en-US" dirty="0" err="1"/>
              <a:t>WinProc</a:t>
            </a:r>
            <a:r>
              <a:rPr lang="en-US" dirty="0"/>
              <a:t> </a:t>
            </a:r>
            <a:r>
              <a:rPr lang="en-US" dirty="0" smtClean="0"/>
              <a:t>Procedures</a:t>
            </a:r>
            <a:endParaRPr lang="en-US" dirty="0"/>
          </a:p>
        </p:txBody>
      </p:sp>
      <p:sp>
        <p:nvSpPr>
          <p:cNvPr id="4"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Tree>
    <p:extLst>
      <p:ext uri="{BB962C8B-B14F-4D97-AF65-F5344CB8AC3E}">
        <p14:creationId xmlns:p14="http://schemas.microsoft.com/office/powerpoint/2010/main" xmlns="" val="19621454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en-US"/>
              <a:t>File Manipulation</a:t>
            </a:r>
          </a:p>
        </p:txBody>
      </p:sp>
      <p:sp>
        <p:nvSpPr>
          <p:cNvPr id="97283" name="Rectangle 3"/>
          <p:cNvSpPr>
            <a:spLocks noGrp="1" noChangeArrowheads="1"/>
          </p:cNvSpPr>
          <p:nvPr>
            <p:ph type="body" idx="1"/>
          </p:nvPr>
        </p:nvSpPr>
        <p:spPr>
          <a:xfrm>
            <a:off x="1066800" y="1676400"/>
            <a:ext cx="7391400" cy="4343400"/>
          </a:xfrm>
        </p:spPr>
        <p:txBody>
          <a:bodyPr>
            <a:normAutofit/>
          </a:bodyPr>
          <a:lstStyle/>
          <a:p>
            <a:pPr>
              <a:spcBef>
                <a:spcPts val="2000"/>
              </a:spcBef>
            </a:pPr>
            <a:r>
              <a:rPr lang="en-US" sz="2800" dirty="0"/>
              <a:t>Win32 API Functions that </a:t>
            </a:r>
            <a:r>
              <a:rPr lang="en-US" sz="2800" i="1" dirty="0">
                <a:solidFill>
                  <a:srgbClr val="0000FF"/>
                </a:solidFill>
              </a:rPr>
              <a:t>create</a:t>
            </a:r>
            <a:r>
              <a:rPr lang="en-US" sz="2800" dirty="0"/>
              <a:t>, </a:t>
            </a:r>
            <a:r>
              <a:rPr lang="en-US" sz="2800" i="1" dirty="0">
                <a:solidFill>
                  <a:srgbClr val="0000FF"/>
                </a:solidFill>
              </a:rPr>
              <a:t>read</a:t>
            </a:r>
            <a:r>
              <a:rPr lang="en-US" sz="2800" dirty="0"/>
              <a:t>, and </a:t>
            </a:r>
            <a:r>
              <a:rPr lang="en-US" sz="2800" i="1" dirty="0">
                <a:solidFill>
                  <a:srgbClr val="0000FF"/>
                </a:solidFill>
              </a:rPr>
              <a:t>write</a:t>
            </a:r>
            <a:r>
              <a:rPr lang="en-US" sz="2800" dirty="0"/>
              <a:t> to files:</a:t>
            </a:r>
          </a:p>
          <a:p>
            <a:pPr lvl="1">
              <a:spcBef>
                <a:spcPts val="2000"/>
              </a:spcBef>
            </a:pPr>
            <a:r>
              <a:rPr lang="en-US" sz="2400" dirty="0"/>
              <a:t>CreateFile</a:t>
            </a:r>
          </a:p>
          <a:p>
            <a:pPr lvl="1">
              <a:spcBef>
                <a:spcPts val="2000"/>
              </a:spcBef>
            </a:pPr>
            <a:r>
              <a:rPr lang="en-US" sz="2400" dirty="0"/>
              <a:t>ReadFile</a:t>
            </a:r>
          </a:p>
          <a:p>
            <a:pPr lvl="1">
              <a:spcBef>
                <a:spcPts val="2000"/>
              </a:spcBef>
            </a:pPr>
            <a:r>
              <a:rPr lang="en-US" sz="2400" dirty="0"/>
              <a:t>WriteFile</a:t>
            </a:r>
          </a:p>
          <a:p>
            <a:pPr lvl="1">
              <a:spcBef>
                <a:spcPts val="2000"/>
              </a:spcBef>
            </a:pPr>
            <a:r>
              <a:rPr lang="en-US" sz="2400" dirty="0"/>
              <a:t>SetFilePointer</a:t>
            </a:r>
          </a:p>
        </p:txBody>
      </p:sp>
    </p:spTree>
    <p:extLst>
      <p:ext uri="{BB962C8B-B14F-4D97-AF65-F5344CB8AC3E}">
        <p14:creationId xmlns:p14="http://schemas.microsoft.com/office/powerpoint/2010/main" xmlns="" val="14093050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r>
              <a:rPr lang="en-US" dirty="0" err="1" smtClean="0"/>
              <a:t>CreateFile</a:t>
            </a:r>
            <a:r>
              <a:rPr lang="en-US" dirty="0"/>
              <a:t> </a:t>
            </a:r>
            <a:r>
              <a:rPr lang="en-US" sz="2400" dirty="0"/>
              <a:t>(1 of </a:t>
            </a:r>
            <a:r>
              <a:rPr lang="en-US" sz="2400" dirty="0" smtClean="0"/>
              <a:t>5)</a:t>
            </a:r>
            <a:endParaRPr lang="en-US" sz="2400" dirty="0"/>
          </a:p>
        </p:txBody>
      </p:sp>
      <p:sp>
        <p:nvSpPr>
          <p:cNvPr id="98307" name="Rectangle 3"/>
          <p:cNvSpPr>
            <a:spLocks noGrp="1" noChangeArrowheads="1"/>
          </p:cNvSpPr>
          <p:nvPr>
            <p:ph type="body" idx="1"/>
          </p:nvPr>
        </p:nvSpPr>
        <p:spPr>
          <a:xfrm>
            <a:off x="647700" y="990600"/>
            <a:ext cx="7924800" cy="2362200"/>
          </a:xfrm>
        </p:spPr>
        <p:txBody>
          <a:bodyPr/>
          <a:lstStyle/>
          <a:p>
            <a:pPr marL="0" indent="0">
              <a:spcBef>
                <a:spcPts val="2000"/>
              </a:spcBef>
              <a:buNone/>
            </a:pPr>
            <a:r>
              <a:rPr lang="en-US" dirty="0">
                <a:solidFill>
                  <a:srgbClr val="FF0000"/>
                </a:solidFill>
              </a:rPr>
              <a:t>CreateFile</a:t>
            </a:r>
            <a:r>
              <a:rPr lang="en-US" dirty="0"/>
              <a:t> either creates a new file or opens an existing file. If successful, it returns a handle to the open file; otherwise, it returns a special constant named INVALID_HANDLE_VALUE. </a:t>
            </a:r>
          </a:p>
          <a:p>
            <a:pPr marL="0" indent="0">
              <a:spcBef>
                <a:spcPts val="2000"/>
              </a:spcBef>
              <a:buNone/>
            </a:pPr>
            <a:r>
              <a:rPr lang="en-US" dirty="0"/>
              <a:t>Prototype:</a:t>
            </a:r>
          </a:p>
        </p:txBody>
      </p:sp>
      <p:sp>
        <p:nvSpPr>
          <p:cNvPr id="98308" name="Text Box 4"/>
          <p:cNvSpPr txBox="1">
            <a:spLocks noChangeArrowheads="1"/>
          </p:cNvSpPr>
          <p:nvPr/>
        </p:nvSpPr>
        <p:spPr bwMode="auto">
          <a:xfrm>
            <a:off x="762000" y="3309937"/>
            <a:ext cx="8153400" cy="2786063"/>
          </a:xfrm>
          <a:prstGeom prst="rect">
            <a:avLst/>
          </a:prstGeom>
          <a:noFill/>
          <a:ln w="9525">
            <a:solidFill>
              <a:srgbClr val="000000"/>
            </a:solidFill>
            <a:miter lim="800000"/>
            <a:headEnd/>
            <a:tailEnd/>
          </a:ln>
          <a:effectLst/>
          <a:extLst/>
        </p:spPr>
        <p:txBody>
          <a:bodyPr tIns="137160" bIns="137160">
            <a:spAutoFit/>
          </a:bodyPr>
          <a:lstStyle>
            <a:lvl1pPr>
              <a:tabLst>
                <a:tab pos="457200" algn="l"/>
                <a:tab pos="4064000" algn="l"/>
              </a:tabLst>
              <a:defRPr sz="2400">
                <a:solidFill>
                  <a:schemeClr val="tx1"/>
                </a:solidFill>
                <a:latin typeface="Times New Roman" charset="0"/>
                <a:ea typeface="ＭＳ Ｐゴシック" charset="0"/>
              </a:defRPr>
            </a:lvl1pPr>
            <a:lvl2pPr>
              <a:tabLst>
                <a:tab pos="457200" algn="l"/>
                <a:tab pos="4064000" algn="l"/>
              </a:tabLst>
              <a:defRPr sz="2400">
                <a:solidFill>
                  <a:schemeClr val="tx1"/>
                </a:solidFill>
                <a:latin typeface="Times New Roman" charset="0"/>
                <a:ea typeface="ＭＳ Ｐゴシック" charset="0"/>
              </a:defRPr>
            </a:lvl2pPr>
            <a:lvl3pPr>
              <a:tabLst>
                <a:tab pos="457200" algn="l"/>
                <a:tab pos="4064000" algn="l"/>
              </a:tabLst>
              <a:defRPr sz="2400">
                <a:solidFill>
                  <a:schemeClr val="tx1"/>
                </a:solidFill>
                <a:latin typeface="Times New Roman" charset="0"/>
                <a:ea typeface="ＭＳ Ｐゴシック" charset="0"/>
              </a:defRPr>
            </a:lvl3pPr>
            <a:lvl4pPr>
              <a:tabLst>
                <a:tab pos="457200" algn="l"/>
                <a:tab pos="4064000" algn="l"/>
              </a:tabLst>
              <a:defRPr sz="2400">
                <a:solidFill>
                  <a:schemeClr val="tx1"/>
                </a:solidFill>
                <a:latin typeface="Times New Roman" charset="0"/>
                <a:ea typeface="ＭＳ Ｐゴシック" charset="0"/>
              </a:defRPr>
            </a:lvl4pPr>
            <a:lvl5pPr>
              <a:tabLst>
                <a:tab pos="457200" algn="l"/>
                <a:tab pos="40640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40640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40640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40640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4064000" algn="l"/>
              </a:tabLst>
              <a:defRPr sz="2400">
                <a:solidFill>
                  <a:schemeClr val="tx1"/>
                </a:solidFill>
                <a:latin typeface="Times New Roman" charset="0"/>
                <a:ea typeface="ＭＳ Ｐゴシック" charset="0"/>
              </a:defRPr>
            </a:lvl9pPr>
          </a:lstStyle>
          <a:p>
            <a:pPr>
              <a:lnSpc>
                <a:spcPct val="70000"/>
              </a:lnSpc>
              <a:spcBef>
                <a:spcPct val="50000"/>
              </a:spcBef>
            </a:pPr>
            <a:r>
              <a:rPr lang="en-US" sz="1800" b="1" dirty="0">
                <a:latin typeface="Courier New" charset="0"/>
              </a:rPr>
              <a:t>CreateFile PROTO,</a:t>
            </a:r>
          </a:p>
          <a:p>
            <a:pPr>
              <a:lnSpc>
                <a:spcPct val="70000"/>
              </a:lnSpc>
              <a:spcBef>
                <a:spcPct val="50000"/>
              </a:spcBef>
            </a:pPr>
            <a:r>
              <a:rPr lang="en-US" sz="1800" b="1" dirty="0">
                <a:latin typeface="Courier New" charset="0"/>
              </a:rPr>
              <a:t>  </a:t>
            </a:r>
            <a:r>
              <a:rPr lang="en-US" sz="1800" b="1" dirty="0" err="1">
                <a:latin typeface="Courier New" charset="0"/>
              </a:rPr>
              <a:t>pFilename:PTR</a:t>
            </a:r>
            <a:r>
              <a:rPr lang="en-US" sz="1800" b="1" dirty="0">
                <a:latin typeface="Courier New" charset="0"/>
              </a:rPr>
              <a:t> BYTE,	; </a:t>
            </a:r>
            <a:r>
              <a:rPr lang="en-US" sz="1800" b="1" dirty="0" err="1">
                <a:latin typeface="Courier New" charset="0"/>
              </a:rPr>
              <a:t>ptr</a:t>
            </a:r>
            <a:r>
              <a:rPr lang="en-US" sz="1800" b="1" dirty="0">
                <a:latin typeface="Courier New" charset="0"/>
              </a:rPr>
              <a:t> to filename</a:t>
            </a:r>
          </a:p>
          <a:p>
            <a:pPr>
              <a:lnSpc>
                <a:spcPct val="70000"/>
              </a:lnSpc>
              <a:spcBef>
                <a:spcPct val="50000"/>
              </a:spcBef>
            </a:pPr>
            <a:r>
              <a:rPr lang="en-US" sz="1800" b="1" dirty="0">
                <a:latin typeface="Courier New" charset="0"/>
              </a:rPr>
              <a:t>  </a:t>
            </a:r>
            <a:r>
              <a:rPr lang="en-US" sz="1800" b="1" dirty="0" err="1">
                <a:latin typeface="Courier New" charset="0"/>
              </a:rPr>
              <a:t>desiredAccess:DWORD</a:t>
            </a:r>
            <a:r>
              <a:rPr lang="en-US" sz="1800" b="1" dirty="0">
                <a:latin typeface="Courier New" charset="0"/>
              </a:rPr>
              <a:t>,	; access mode</a:t>
            </a:r>
          </a:p>
          <a:p>
            <a:pPr>
              <a:lnSpc>
                <a:spcPct val="70000"/>
              </a:lnSpc>
              <a:spcBef>
                <a:spcPct val="50000"/>
              </a:spcBef>
            </a:pPr>
            <a:r>
              <a:rPr lang="en-US" sz="1800" b="1" dirty="0">
                <a:latin typeface="Courier New" charset="0"/>
              </a:rPr>
              <a:t>  </a:t>
            </a:r>
            <a:r>
              <a:rPr lang="en-US" sz="1800" b="1" dirty="0" err="1">
                <a:latin typeface="Courier New" charset="0"/>
              </a:rPr>
              <a:t>shareMode:DWORD</a:t>
            </a:r>
            <a:r>
              <a:rPr lang="en-US" sz="1800" b="1" dirty="0">
                <a:latin typeface="Courier New" charset="0"/>
              </a:rPr>
              <a:t>,	; share mode</a:t>
            </a:r>
          </a:p>
          <a:p>
            <a:pPr>
              <a:lnSpc>
                <a:spcPct val="70000"/>
              </a:lnSpc>
              <a:spcBef>
                <a:spcPct val="50000"/>
              </a:spcBef>
            </a:pPr>
            <a:r>
              <a:rPr lang="en-US" sz="1800" b="1" dirty="0">
                <a:latin typeface="Courier New" charset="0"/>
              </a:rPr>
              <a:t>  </a:t>
            </a:r>
            <a:r>
              <a:rPr lang="en-US" sz="1800" b="1" dirty="0" err="1">
                <a:latin typeface="Courier New" charset="0"/>
              </a:rPr>
              <a:t>lpSecurity:DWORD</a:t>
            </a:r>
            <a:r>
              <a:rPr lang="en-US" sz="1800" b="1" dirty="0">
                <a:latin typeface="Courier New" charset="0"/>
              </a:rPr>
              <a:t>,  	; </a:t>
            </a:r>
            <a:r>
              <a:rPr lang="en-US" sz="1800" b="1" dirty="0" err="1">
                <a:latin typeface="Courier New" charset="0"/>
              </a:rPr>
              <a:t>ptr</a:t>
            </a:r>
            <a:r>
              <a:rPr lang="en-US" sz="1800" b="1" dirty="0">
                <a:latin typeface="Courier New" charset="0"/>
              </a:rPr>
              <a:t> to security </a:t>
            </a:r>
            <a:r>
              <a:rPr lang="en-US" sz="1800" b="1" dirty="0" err="1">
                <a:latin typeface="Courier New" charset="0"/>
              </a:rPr>
              <a:t>attribs</a:t>
            </a:r>
            <a:endParaRPr lang="en-US" sz="1800" b="1" dirty="0">
              <a:latin typeface="Courier New" charset="0"/>
            </a:endParaRPr>
          </a:p>
          <a:p>
            <a:pPr>
              <a:lnSpc>
                <a:spcPct val="70000"/>
              </a:lnSpc>
              <a:spcBef>
                <a:spcPct val="50000"/>
              </a:spcBef>
            </a:pPr>
            <a:r>
              <a:rPr lang="en-US" sz="1800" b="1" dirty="0">
                <a:latin typeface="Courier New" charset="0"/>
              </a:rPr>
              <a:t>  </a:t>
            </a:r>
            <a:r>
              <a:rPr lang="en-US" sz="1800" b="1" dirty="0" err="1">
                <a:latin typeface="Courier New" charset="0"/>
              </a:rPr>
              <a:t>creationDisposition:DWORD</a:t>
            </a:r>
            <a:r>
              <a:rPr lang="en-US" sz="1800" b="1" dirty="0">
                <a:latin typeface="Courier New" charset="0"/>
              </a:rPr>
              <a:t>,	; file creation options</a:t>
            </a:r>
          </a:p>
          <a:p>
            <a:pPr>
              <a:lnSpc>
                <a:spcPct val="70000"/>
              </a:lnSpc>
              <a:spcBef>
                <a:spcPct val="50000"/>
              </a:spcBef>
            </a:pPr>
            <a:r>
              <a:rPr lang="en-US" sz="1800" b="1" dirty="0">
                <a:latin typeface="Courier New" charset="0"/>
              </a:rPr>
              <a:t>  </a:t>
            </a:r>
            <a:r>
              <a:rPr lang="en-US" sz="1800" b="1" dirty="0" err="1">
                <a:latin typeface="Courier New" charset="0"/>
              </a:rPr>
              <a:t>flagsAndAttributes:DWORD</a:t>
            </a:r>
            <a:r>
              <a:rPr lang="en-US" sz="1800" b="1" dirty="0">
                <a:latin typeface="Courier New" charset="0"/>
              </a:rPr>
              <a:t>,	; file attributes</a:t>
            </a:r>
          </a:p>
          <a:p>
            <a:pPr>
              <a:lnSpc>
                <a:spcPct val="70000"/>
              </a:lnSpc>
              <a:spcBef>
                <a:spcPct val="50000"/>
              </a:spcBef>
            </a:pPr>
            <a:r>
              <a:rPr lang="en-US" sz="1800" b="1" dirty="0">
                <a:latin typeface="Courier New" charset="0"/>
              </a:rPr>
              <a:t>  </a:t>
            </a:r>
            <a:r>
              <a:rPr lang="en-US" sz="1800" b="1" dirty="0" err="1">
                <a:latin typeface="Courier New" charset="0"/>
              </a:rPr>
              <a:t>htemplate:DWORD</a:t>
            </a:r>
            <a:r>
              <a:rPr lang="en-US" sz="1800" b="1" dirty="0">
                <a:latin typeface="Courier New" charset="0"/>
              </a:rPr>
              <a:t>	; handle to template file</a:t>
            </a:r>
          </a:p>
        </p:txBody>
      </p:sp>
      <p:sp>
        <p:nvSpPr>
          <p:cNvPr id="2" name="Rectangle 1"/>
          <p:cNvSpPr/>
          <p:nvPr/>
        </p:nvSpPr>
        <p:spPr>
          <a:xfrm>
            <a:off x="762000" y="6144736"/>
            <a:ext cx="7696200" cy="369332"/>
          </a:xfrm>
          <a:prstGeom prst="rect">
            <a:avLst/>
          </a:prstGeom>
        </p:spPr>
        <p:txBody>
          <a:bodyPr wrap="square">
            <a:spAutoFit/>
          </a:bodyPr>
          <a:lstStyle/>
          <a:p>
            <a:r>
              <a:rPr lang="en-US" dirty="0"/>
              <a:t>If the file was created successfully, </a:t>
            </a:r>
            <a:r>
              <a:rPr lang="en-US" dirty="0" smtClean="0"/>
              <a:t>EAX contains </a:t>
            </a:r>
            <a:r>
              <a:rPr lang="en-US" dirty="0"/>
              <a:t>a valid file handle.</a:t>
            </a:r>
          </a:p>
        </p:txBody>
      </p:sp>
    </p:spTree>
    <p:extLst>
      <p:ext uri="{BB962C8B-B14F-4D97-AF65-F5344CB8AC3E}">
        <p14:creationId xmlns:p14="http://schemas.microsoft.com/office/powerpoint/2010/main" xmlns="" val="5417819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r>
              <a:rPr lang="en-US" dirty="0" err="1"/>
              <a:t>CreateFile</a:t>
            </a:r>
            <a:r>
              <a:rPr lang="en-US" dirty="0"/>
              <a:t> </a:t>
            </a:r>
            <a:r>
              <a:rPr lang="en-US" sz="2400" dirty="0" smtClean="0"/>
              <a:t>(2 </a:t>
            </a:r>
            <a:r>
              <a:rPr lang="en-US" sz="2400" dirty="0"/>
              <a:t>of 5)</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xmlns="" val="1716138334"/>
              </p:ext>
            </p:extLst>
          </p:nvPr>
        </p:nvGraphicFramePr>
        <p:xfrm>
          <a:off x="381000" y="1213080"/>
          <a:ext cx="8458200" cy="5416320"/>
        </p:xfrm>
        <a:graphic>
          <a:graphicData uri="http://schemas.openxmlformats.org/drawingml/2006/table">
            <a:tbl>
              <a:tblPr firstRow="1" bandRow="1">
                <a:tableStyleId>{5C22544A-7EE6-4342-B048-85BDC9FD1C3A}</a:tableStyleId>
              </a:tblPr>
              <a:tblGrid>
                <a:gridCol w="2286000"/>
                <a:gridCol w="6172200"/>
              </a:tblGrid>
              <a:tr h="370840">
                <a:tc>
                  <a:txBody>
                    <a:bodyPr/>
                    <a:lstStyle/>
                    <a:p>
                      <a:r>
                        <a:rPr lang="pt-BR" sz="1600" b="1" dirty="0" err="1">
                          <a:effectLst/>
                          <a:latin typeface="Arial"/>
                          <a:cs typeface="Arial"/>
                        </a:rPr>
                        <a:t>Parameter</a:t>
                      </a:r>
                      <a:r>
                        <a:rPr lang="pt-BR" sz="1600" b="1" dirty="0">
                          <a:effectLst/>
                          <a:latin typeface="Arial"/>
                          <a:cs typeface="Arial"/>
                        </a:rPr>
                        <a:t> </a:t>
                      </a:r>
                      <a:endParaRPr lang="pt-BR" sz="1600" dirty="0">
                        <a:effectLst/>
                        <a:latin typeface="Arial"/>
                        <a:cs typeface="Arial"/>
                      </a:endParaRPr>
                    </a:p>
                  </a:txBody>
                  <a:tcPr marT="140400" marB="140400" anchor="ctr"/>
                </a:tc>
                <a:tc>
                  <a:txBody>
                    <a:bodyPr/>
                    <a:lstStyle/>
                    <a:p>
                      <a:r>
                        <a:rPr lang="en-US" sz="1600" b="1">
                          <a:effectLst/>
                          <a:latin typeface="Arial"/>
                          <a:cs typeface="Arial"/>
                        </a:rPr>
                        <a:t>Description </a:t>
                      </a:r>
                      <a:endParaRPr lang="en-US" sz="1600">
                        <a:effectLst/>
                        <a:latin typeface="Arial"/>
                        <a:cs typeface="Arial"/>
                      </a:endParaRPr>
                    </a:p>
                  </a:txBody>
                  <a:tcPr marT="140400" marB="140400" anchor="ctr"/>
                </a:tc>
              </a:tr>
              <a:tr h="370840">
                <a:tc>
                  <a:txBody>
                    <a:bodyPr/>
                    <a:lstStyle/>
                    <a:p>
                      <a:pPr marL="0" marR="0" indent="0" algn="l" defTabSz="914400" rtl="0" eaLnBrk="1" fontAlgn="auto" latinLnBrk="0" hangingPunct="1">
                        <a:lnSpc>
                          <a:spcPct val="100000"/>
                        </a:lnSpc>
                        <a:spcBef>
                          <a:spcPts val="1200"/>
                        </a:spcBef>
                        <a:spcAft>
                          <a:spcPts val="0"/>
                        </a:spcAft>
                        <a:buClrTx/>
                        <a:buSzTx/>
                        <a:buFontTx/>
                        <a:buNone/>
                        <a:tabLst/>
                        <a:defRPr/>
                      </a:pPr>
                      <a:r>
                        <a:rPr lang="en-US" sz="1600" dirty="0" err="1" smtClean="0">
                          <a:effectLst/>
                          <a:latin typeface="Arial"/>
                          <a:cs typeface="Arial"/>
                        </a:rPr>
                        <a:t>lpFileName</a:t>
                      </a:r>
                      <a:r>
                        <a:rPr lang="en-US" sz="1600" dirty="0" smtClean="0">
                          <a:effectLst/>
                          <a:latin typeface="Arial"/>
                          <a:cs typeface="Arial"/>
                        </a:rPr>
                        <a:t> </a:t>
                      </a:r>
                    </a:p>
                  </a:txBody>
                  <a:tcPr marT="140400" marB="140400" anchor="ctr"/>
                </a:tc>
                <a:tc>
                  <a:txBody>
                    <a:bodyPr/>
                    <a:lstStyle/>
                    <a:p>
                      <a:pPr marL="0" marR="0" indent="0" algn="l" defTabSz="914400" rtl="0" eaLnBrk="1" fontAlgn="auto" latinLnBrk="0" hangingPunct="1">
                        <a:lnSpc>
                          <a:spcPct val="100000"/>
                        </a:lnSpc>
                        <a:spcBef>
                          <a:spcPts val="1200"/>
                        </a:spcBef>
                        <a:spcAft>
                          <a:spcPts val="0"/>
                        </a:spcAft>
                        <a:buClrTx/>
                        <a:buSzTx/>
                        <a:buFontTx/>
                        <a:buNone/>
                        <a:tabLst/>
                        <a:defRPr/>
                      </a:pPr>
                      <a:r>
                        <a:rPr lang="en-US" sz="1600" smtClean="0">
                          <a:effectLst/>
                          <a:latin typeface="Arial"/>
                          <a:cs typeface="Arial"/>
                        </a:rPr>
                        <a:t>Points to a null-terminated string containing either a partial or fully qualified filename (drive:\</a:t>
                      </a:r>
                      <a:r>
                        <a:rPr lang="en-US" sz="1600" i="1" smtClean="0">
                          <a:effectLst/>
                          <a:latin typeface="Arial"/>
                          <a:cs typeface="Arial"/>
                        </a:rPr>
                        <a:t>path</a:t>
                      </a:r>
                      <a:r>
                        <a:rPr lang="en-US" sz="1600" smtClean="0">
                          <a:effectLst/>
                          <a:latin typeface="Arial"/>
                          <a:cs typeface="Arial"/>
                        </a:rPr>
                        <a:t>\</a:t>
                      </a:r>
                      <a:r>
                        <a:rPr lang="en-US" sz="1600" i="1" smtClean="0">
                          <a:effectLst/>
                          <a:latin typeface="Arial"/>
                          <a:cs typeface="Arial"/>
                        </a:rPr>
                        <a:t>filename). </a:t>
                      </a:r>
                      <a:endParaRPr lang="en-US" sz="1600" smtClean="0">
                        <a:effectLst/>
                        <a:latin typeface="Arial"/>
                        <a:cs typeface="Arial"/>
                      </a:endParaRPr>
                    </a:p>
                  </a:txBody>
                  <a:tcPr marT="140400" marB="140400" anchor="ctr"/>
                </a:tc>
              </a:tr>
              <a:tr h="370840">
                <a:tc>
                  <a:txBody>
                    <a:bodyPr/>
                    <a:lstStyle/>
                    <a:p>
                      <a:pPr marL="0" marR="0" indent="0" algn="l" defTabSz="914400" rtl="0" eaLnBrk="1" fontAlgn="auto" latinLnBrk="0" hangingPunct="1">
                        <a:lnSpc>
                          <a:spcPct val="100000"/>
                        </a:lnSpc>
                        <a:spcBef>
                          <a:spcPts val="1200"/>
                        </a:spcBef>
                        <a:spcAft>
                          <a:spcPts val="0"/>
                        </a:spcAft>
                        <a:buClrTx/>
                        <a:buSzTx/>
                        <a:buFontTx/>
                        <a:buNone/>
                        <a:tabLst/>
                        <a:defRPr/>
                      </a:pPr>
                      <a:r>
                        <a:rPr lang="en-US" sz="1600" i="1" dirty="0" err="1" smtClean="0">
                          <a:solidFill>
                            <a:srgbClr val="FF0000"/>
                          </a:solidFill>
                          <a:effectLst/>
                          <a:latin typeface="Arial"/>
                          <a:cs typeface="Arial"/>
                        </a:rPr>
                        <a:t>dwDesiredAccess</a:t>
                      </a:r>
                      <a:endParaRPr lang="en-US" sz="1600" i="1" dirty="0" smtClean="0">
                        <a:solidFill>
                          <a:srgbClr val="FF0000"/>
                        </a:solidFill>
                        <a:effectLst/>
                        <a:latin typeface="Arial"/>
                        <a:cs typeface="Arial"/>
                      </a:endParaRPr>
                    </a:p>
                  </a:txBody>
                  <a:tcPr marT="140400" marB="140400"/>
                </a:tc>
                <a:tc>
                  <a:txBody>
                    <a:bodyPr/>
                    <a:lstStyle/>
                    <a:p>
                      <a:pPr marL="0" marR="0" indent="0" algn="l" defTabSz="914400" rtl="0" eaLnBrk="1" fontAlgn="auto" latinLnBrk="0" hangingPunct="1">
                        <a:lnSpc>
                          <a:spcPct val="100000"/>
                        </a:lnSpc>
                        <a:spcBef>
                          <a:spcPts val="1200"/>
                        </a:spcBef>
                        <a:spcAft>
                          <a:spcPts val="0"/>
                        </a:spcAft>
                        <a:buClrTx/>
                        <a:buSzTx/>
                        <a:buFontTx/>
                        <a:buNone/>
                        <a:tabLst/>
                        <a:defRPr/>
                      </a:pPr>
                      <a:r>
                        <a:rPr lang="en-US" sz="1600" dirty="0" smtClean="0">
                          <a:effectLst/>
                          <a:latin typeface="Arial"/>
                          <a:cs typeface="Arial"/>
                        </a:rPr>
                        <a:t>Specifies how the file will be accessed (reading or writing). </a:t>
                      </a:r>
                    </a:p>
                  </a:txBody>
                  <a:tcPr marT="140400" marB="140400"/>
                </a:tc>
              </a:tr>
              <a:tr h="370840">
                <a:tc>
                  <a:txBody>
                    <a:bodyPr/>
                    <a:lstStyle/>
                    <a:p>
                      <a:pPr marL="0" marR="0" indent="0" algn="l" defTabSz="914400" rtl="0" eaLnBrk="1" fontAlgn="auto" latinLnBrk="0" hangingPunct="1">
                        <a:lnSpc>
                          <a:spcPct val="100000"/>
                        </a:lnSpc>
                        <a:spcBef>
                          <a:spcPts val="1200"/>
                        </a:spcBef>
                        <a:spcAft>
                          <a:spcPts val="0"/>
                        </a:spcAft>
                        <a:buClrTx/>
                        <a:buSzTx/>
                        <a:buFontTx/>
                        <a:buNone/>
                        <a:tabLst/>
                        <a:defRPr/>
                      </a:pPr>
                      <a:r>
                        <a:rPr lang="en-US" sz="1600" dirty="0" err="1" smtClean="0">
                          <a:effectLst/>
                          <a:latin typeface="Arial"/>
                          <a:cs typeface="Arial"/>
                        </a:rPr>
                        <a:t>dwShareMode</a:t>
                      </a:r>
                      <a:r>
                        <a:rPr lang="en-US" sz="1600" dirty="0" smtClean="0">
                          <a:effectLst/>
                          <a:latin typeface="Arial"/>
                          <a:cs typeface="Arial"/>
                        </a:rPr>
                        <a:t> </a:t>
                      </a:r>
                    </a:p>
                  </a:txBody>
                  <a:tcPr marT="140400" marB="140400"/>
                </a:tc>
                <a:tc>
                  <a:txBody>
                    <a:bodyPr/>
                    <a:lstStyle/>
                    <a:p>
                      <a:pPr marL="0" marR="0" indent="0" algn="l" defTabSz="914400" rtl="0" eaLnBrk="1" fontAlgn="auto" latinLnBrk="0" hangingPunct="1">
                        <a:lnSpc>
                          <a:spcPct val="100000"/>
                        </a:lnSpc>
                        <a:spcBef>
                          <a:spcPts val="1200"/>
                        </a:spcBef>
                        <a:spcAft>
                          <a:spcPts val="0"/>
                        </a:spcAft>
                        <a:buClrTx/>
                        <a:buSzTx/>
                        <a:buFontTx/>
                        <a:buNone/>
                        <a:tabLst/>
                        <a:defRPr/>
                      </a:pPr>
                      <a:r>
                        <a:rPr lang="en-US" sz="1600" dirty="0" smtClean="0">
                          <a:effectLst/>
                          <a:latin typeface="Arial"/>
                          <a:cs typeface="Arial"/>
                        </a:rPr>
                        <a:t>Controls the ability for multiple programs to access the file while it is open. </a:t>
                      </a:r>
                    </a:p>
                  </a:txBody>
                  <a:tcPr marT="140400" marB="140400"/>
                </a:tc>
              </a:tr>
              <a:tr h="370840">
                <a:tc>
                  <a:txBody>
                    <a:bodyPr/>
                    <a:lstStyle/>
                    <a:p>
                      <a:pPr marL="0" marR="0" indent="0" algn="l" defTabSz="914400" rtl="0" eaLnBrk="1" fontAlgn="auto" latinLnBrk="0" hangingPunct="1">
                        <a:lnSpc>
                          <a:spcPct val="100000"/>
                        </a:lnSpc>
                        <a:spcBef>
                          <a:spcPts val="1200"/>
                        </a:spcBef>
                        <a:spcAft>
                          <a:spcPts val="0"/>
                        </a:spcAft>
                        <a:buClrTx/>
                        <a:buSzTx/>
                        <a:buFontTx/>
                        <a:buNone/>
                        <a:tabLst/>
                        <a:defRPr/>
                      </a:pPr>
                      <a:r>
                        <a:rPr lang="en-US" sz="1600" dirty="0" err="1" smtClean="0">
                          <a:effectLst/>
                          <a:latin typeface="Arial"/>
                          <a:cs typeface="Arial"/>
                        </a:rPr>
                        <a:t>lpSecurityAttributes</a:t>
                      </a:r>
                      <a:endParaRPr lang="en-US" sz="1600" dirty="0" smtClean="0">
                        <a:effectLst/>
                        <a:latin typeface="Arial"/>
                        <a:cs typeface="Arial"/>
                      </a:endParaRPr>
                    </a:p>
                  </a:txBody>
                  <a:tcPr marT="140400" marB="140400"/>
                </a:tc>
                <a:tc>
                  <a:txBody>
                    <a:bodyPr/>
                    <a:lstStyle/>
                    <a:p>
                      <a:pPr>
                        <a:spcBef>
                          <a:spcPts val="1200"/>
                        </a:spcBef>
                      </a:pPr>
                      <a:r>
                        <a:rPr lang="en-US" sz="1600" dirty="0" smtClean="0">
                          <a:effectLst/>
                          <a:latin typeface="Arial"/>
                          <a:cs typeface="Arial"/>
                        </a:rPr>
                        <a:t>Points to a security structure controlling security rights. </a:t>
                      </a:r>
                      <a:endParaRPr lang="en-US" sz="1600" dirty="0">
                        <a:latin typeface="Arial"/>
                        <a:cs typeface="Arial"/>
                      </a:endParaRPr>
                    </a:p>
                  </a:txBody>
                  <a:tcPr marT="140400" marB="140400"/>
                </a:tc>
              </a:tr>
              <a:tr h="370840">
                <a:tc>
                  <a:txBody>
                    <a:bodyPr/>
                    <a:lstStyle/>
                    <a:p>
                      <a:pPr>
                        <a:spcBef>
                          <a:spcPts val="1200"/>
                        </a:spcBef>
                      </a:pPr>
                      <a:r>
                        <a:rPr lang="en-US" sz="1600" dirty="0" err="1" smtClean="0">
                          <a:solidFill>
                            <a:srgbClr val="0000FF"/>
                          </a:solidFill>
                          <a:effectLst/>
                          <a:latin typeface="Arial"/>
                          <a:cs typeface="Arial"/>
                        </a:rPr>
                        <a:t>dwCreationDisposition</a:t>
                      </a:r>
                      <a:endParaRPr lang="en-US" sz="1600" dirty="0">
                        <a:solidFill>
                          <a:srgbClr val="0000FF"/>
                        </a:solidFill>
                        <a:latin typeface="Arial"/>
                        <a:cs typeface="Arial"/>
                      </a:endParaRPr>
                    </a:p>
                  </a:txBody>
                  <a:tcPr marT="140400" marB="140400"/>
                </a:tc>
                <a:tc>
                  <a:txBody>
                    <a:bodyPr/>
                    <a:lstStyle/>
                    <a:p>
                      <a:pPr marL="0" marR="0" indent="0" algn="l" defTabSz="914400" rtl="0" eaLnBrk="1" fontAlgn="auto" latinLnBrk="0" hangingPunct="1">
                        <a:lnSpc>
                          <a:spcPct val="100000"/>
                        </a:lnSpc>
                        <a:spcBef>
                          <a:spcPts val="1200"/>
                        </a:spcBef>
                        <a:spcAft>
                          <a:spcPts val="0"/>
                        </a:spcAft>
                        <a:buClrTx/>
                        <a:buSzTx/>
                        <a:buFontTx/>
                        <a:buNone/>
                        <a:tabLst/>
                        <a:defRPr/>
                      </a:pPr>
                      <a:r>
                        <a:rPr lang="en-US" sz="1600" dirty="0" smtClean="0">
                          <a:effectLst/>
                          <a:latin typeface="Arial"/>
                          <a:cs typeface="Arial"/>
                        </a:rPr>
                        <a:t>Specifies what action to take when a file exists or does not exist. </a:t>
                      </a:r>
                    </a:p>
                  </a:txBody>
                  <a:tcPr marT="140400" marB="140400"/>
                </a:tc>
              </a:tr>
              <a:tr h="370840">
                <a:tc>
                  <a:txBody>
                    <a:bodyPr/>
                    <a:lstStyle/>
                    <a:p>
                      <a:pPr marL="0" marR="0" indent="0" algn="l" defTabSz="914400" rtl="0" eaLnBrk="1" fontAlgn="auto" latinLnBrk="0" hangingPunct="1">
                        <a:lnSpc>
                          <a:spcPct val="100000"/>
                        </a:lnSpc>
                        <a:spcBef>
                          <a:spcPts val="1200"/>
                        </a:spcBef>
                        <a:spcAft>
                          <a:spcPts val="0"/>
                        </a:spcAft>
                        <a:buClrTx/>
                        <a:buSzTx/>
                        <a:buFontTx/>
                        <a:buNone/>
                        <a:tabLst/>
                        <a:defRPr/>
                      </a:pPr>
                      <a:r>
                        <a:rPr lang="en-US" sz="1600" dirty="0" err="1" smtClean="0">
                          <a:solidFill>
                            <a:srgbClr val="008000"/>
                          </a:solidFill>
                          <a:effectLst/>
                          <a:latin typeface="Arial"/>
                          <a:cs typeface="Arial"/>
                        </a:rPr>
                        <a:t>dwFlagsAndAttributes</a:t>
                      </a:r>
                      <a:r>
                        <a:rPr lang="en-US" sz="1600" dirty="0" smtClean="0">
                          <a:solidFill>
                            <a:srgbClr val="008000"/>
                          </a:solidFill>
                          <a:effectLst/>
                          <a:latin typeface="Arial"/>
                          <a:cs typeface="Arial"/>
                        </a:rPr>
                        <a:t> </a:t>
                      </a:r>
                    </a:p>
                  </a:txBody>
                  <a:tcPr marT="140400" marB="140400"/>
                </a:tc>
                <a:tc>
                  <a:txBody>
                    <a:bodyPr/>
                    <a:lstStyle/>
                    <a:p>
                      <a:pPr marL="0" marR="0" indent="0" algn="l" defTabSz="914400" rtl="0" eaLnBrk="1" fontAlgn="auto" latinLnBrk="0" hangingPunct="1">
                        <a:lnSpc>
                          <a:spcPct val="100000"/>
                        </a:lnSpc>
                        <a:spcBef>
                          <a:spcPts val="1200"/>
                        </a:spcBef>
                        <a:spcAft>
                          <a:spcPts val="0"/>
                        </a:spcAft>
                        <a:buClrTx/>
                        <a:buSzTx/>
                        <a:buFontTx/>
                        <a:buNone/>
                        <a:tabLst/>
                        <a:defRPr/>
                      </a:pPr>
                      <a:r>
                        <a:rPr lang="en-US" sz="1600" dirty="0" smtClean="0">
                          <a:effectLst/>
                          <a:latin typeface="Arial"/>
                          <a:cs typeface="Arial"/>
                        </a:rPr>
                        <a:t>Holds bit flags specifying file attributes such as archive, encrypted, hidden, normal, system, and temporary. </a:t>
                      </a:r>
                    </a:p>
                  </a:txBody>
                  <a:tcPr marT="140400" marB="140400"/>
                </a:tc>
              </a:tr>
              <a:tr h="370840">
                <a:tc>
                  <a:txBody>
                    <a:bodyPr/>
                    <a:lstStyle/>
                    <a:p>
                      <a:pPr marL="0" marR="0" indent="0" algn="l" defTabSz="914400" rtl="0" eaLnBrk="1" fontAlgn="auto" latinLnBrk="0" hangingPunct="1">
                        <a:lnSpc>
                          <a:spcPct val="100000"/>
                        </a:lnSpc>
                        <a:spcBef>
                          <a:spcPts val="1200"/>
                        </a:spcBef>
                        <a:spcAft>
                          <a:spcPts val="0"/>
                        </a:spcAft>
                        <a:buClrTx/>
                        <a:buSzTx/>
                        <a:buFontTx/>
                        <a:buNone/>
                        <a:tabLst/>
                        <a:defRPr/>
                      </a:pPr>
                      <a:r>
                        <a:rPr lang="en-US" sz="1600" dirty="0" err="1" smtClean="0">
                          <a:effectLst/>
                          <a:latin typeface="Arial"/>
                          <a:cs typeface="Arial"/>
                        </a:rPr>
                        <a:t>hTemplateFile</a:t>
                      </a:r>
                      <a:r>
                        <a:rPr lang="en-US" sz="1600" dirty="0" smtClean="0">
                          <a:effectLst/>
                          <a:latin typeface="Arial"/>
                          <a:cs typeface="Arial"/>
                        </a:rPr>
                        <a:t> </a:t>
                      </a:r>
                    </a:p>
                  </a:txBody>
                  <a:tcPr marT="140400" marB="140400"/>
                </a:tc>
                <a:tc>
                  <a:txBody>
                    <a:bodyPr/>
                    <a:lstStyle/>
                    <a:p>
                      <a:pPr marL="0" marR="0" indent="0" algn="l" defTabSz="914400" rtl="0" eaLnBrk="1" fontAlgn="auto" latinLnBrk="0" hangingPunct="1">
                        <a:lnSpc>
                          <a:spcPct val="100000"/>
                        </a:lnSpc>
                        <a:spcBef>
                          <a:spcPts val="1200"/>
                        </a:spcBef>
                        <a:spcAft>
                          <a:spcPts val="0"/>
                        </a:spcAft>
                        <a:buClrTx/>
                        <a:buSzTx/>
                        <a:buFontTx/>
                        <a:buNone/>
                        <a:tabLst/>
                        <a:defRPr/>
                      </a:pPr>
                      <a:r>
                        <a:rPr lang="en-US" sz="1600" dirty="0" smtClean="0">
                          <a:effectLst/>
                          <a:latin typeface="Arial"/>
                          <a:cs typeface="Arial"/>
                        </a:rPr>
                        <a:t>Contains an optional handle to a template file that supplies file attributes and extended attributes for the file being created; when not using this parameter, set it to zero. </a:t>
                      </a:r>
                    </a:p>
                  </a:txBody>
                  <a:tcPr marT="140400" marB="140400"/>
                </a:tc>
              </a:tr>
            </a:tbl>
          </a:graphicData>
        </a:graphic>
      </p:graphicFrame>
    </p:spTree>
    <p:extLst>
      <p:ext uri="{BB962C8B-B14F-4D97-AF65-F5344CB8AC3E}">
        <p14:creationId xmlns:p14="http://schemas.microsoft.com/office/powerpoint/2010/main" xmlns="" val="14071005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r>
              <a:rPr lang="en-US" dirty="0" err="1"/>
              <a:t>CreateFile</a:t>
            </a:r>
            <a:r>
              <a:rPr lang="en-US" dirty="0"/>
              <a:t> </a:t>
            </a:r>
            <a:r>
              <a:rPr lang="en-US" sz="2400" dirty="0" smtClean="0"/>
              <a:t>(3a </a:t>
            </a:r>
            <a:r>
              <a:rPr lang="en-US" sz="2400" dirty="0"/>
              <a:t>of 5)</a:t>
            </a:r>
          </a:p>
        </p:txBody>
      </p:sp>
      <p:sp>
        <p:nvSpPr>
          <p:cNvPr id="4" name="Rectangle 3"/>
          <p:cNvSpPr/>
          <p:nvPr/>
        </p:nvSpPr>
        <p:spPr>
          <a:xfrm>
            <a:off x="457200" y="1143000"/>
            <a:ext cx="8534400" cy="646331"/>
          </a:xfrm>
          <a:prstGeom prst="rect">
            <a:avLst/>
          </a:prstGeom>
        </p:spPr>
        <p:txBody>
          <a:bodyPr wrap="square">
            <a:spAutoFit/>
          </a:bodyPr>
          <a:lstStyle/>
          <a:p>
            <a:pPr marL="1968500" indent="-1968500">
              <a:spcBef>
                <a:spcPts val="1200"/>
              </a:spcBef>
              <a:defRPr/>
            </a:pPr>
            <a:r>
              <a:rPr lang="en-US" i="1" dirty="0" err="1" smtClean="0">
                <a:solidFill>
                  <a:srgbClr val="FF0000"/>
                </a:solidFill>
                <a:latin typeface="Arial"/>
                <a:cs typeface="Arial"/>
              </a:rPr>
              <a:t>dwDesiredAccess</a:t>
            </a:r>
            <a:r>
              <a:rPr lang="en-US" dirty="0" smtClean="0">
                <a:solidFill>
                  <a:srgbClr val="FF0000"/>
                </a:solidFill>
                <a:latin typeface="Arial"/>
                <a:cs typeface="Arial"/>
              </a:rPr>
              <a:t>: </a:t>
            </a:r>
            <a:r>
              <a:rPr lang="en-US" dirty="0">
                <a:latin typeface="Arial"/>
                <a:cs typeface="Arial"/>
              </a:rPr>
              <a:t>lets you specify </a:t>
            </a:r>
            <a:r>
              <a:rPr lang="en-US" i="1" dirty="0" smtClean="0">
                <a:solidFill>
                  <a:srgbClr val="FF0000"/>
                </a:solidFill>
                <a:latin typeface="Arial"/>
                <a:cs typeface="Arial"/>
              </a:rPr>
              <a:t>read</a:t>
            </a:r>
            <a:r>
              <a:rPr lang="en-US" dirty="0" smtClean="0">
                <a:latin typeface="Arial"/>
                <a:cs typeface="Arial"/>
              </a:rPr>
              <a:t>, </a:t>
            </a:r>
            <a:r>
              <a:rPr lang="en-US" i="1" dirty="0" smtClean="0">
                <a:solidFill>
                  <a:srgbClr val="FF0000"/>
                </a:solidFill>
                <a:latin typeface="Arial"/>
                <a:cs typeface="Arial"/>
              </a:rPr>
              <a:t>write</a:t>
            </a:r>
            <a:r>
              <a:rPr lang="en-US" dirty="0" smtClean="0">
                <a:latin typeface="Arial"/>
                <a:cs typeface="Arial"/>
              </a:rPr>
              <a:t>, </a:t>
            </a:r>
            <a:r>
              <a:rPr lang="en-US" i="1" dirty="0">
                <a:solidFill>
                  <a:srgbClr val="FF0000"/>
                </a:solidFill>
                <a:latin typeface="Arial"/>
                <a:cs typeface="Arial"/>
              </a:rPr>
              <a:t>read</a:t>
            </a:r>
            <a:r>
              <a:rPr lang="en-US" i="1" dirty="0">
                <a:latin typeface="Arial"/>
                <a:cs typeface="Arial"/>
              </a:rPr>
              <a:t>/</a:t>
            </a:r>
            <a:r>
              <a:rPr lang="en-US" i="1" dirty="0">
                <a:solidFill>
                  <a:srgbClr val="FF0000"/>
                </a:solidFill>
                <a:latin typeface="Arial"/>
                <a:cs typeface="Arial"/>
              </a:rPr>
              <a:t>write</a:t>
            </a:r>
            <a:r>
              <a:rPr lang="en-US" i="1" dirty="0">
                <a:latin typeface="Arial"/>
                <a:cs typeface="Arial"/>
              </a:rPr>
              <a:t> </a:t>
            </a:r>
            <a:r>
              <a:rPr lang="en-US" dirty="0">
                <a:latin typeface="Arial"/>
                <a:cs typeface="Arial"/>
              </a:rPr>
              <a:t>access, or </a:t>
            </a:r>
            <a:r>
              <a:rPr lang="en-US" i="1" dirty="0" smtClean="0">
                <a:solidFill>
                  <a:srgbClr val="FF0000"/>
                </a:solidFill>
                <a:latin typeface="Arial"/>
                <a:cs typeface="Arial"/>
              </a:rPr>
              <a:t>device </a:t>
            </a:r>
            <a:r>
              <a:rPr lang="en-US" i="1" dirty="0">
                <a:solidFill>
                  <a:srgbClr val="FF0000"/>
                </a:solidFill>
                <a:latin typeface="Arial"/>
                <a:cs typeface="Arial"/>
              </a:rPr>
              <a:t>query</a:t>
            </a:r>
            <a:r>
              <a:rPr lang="en-US" dirty="0">
                <a:latin typeface="Arial"/>
                <a:cs typeface="Arial"/>
              </a:rPr>
              <a:t> access to the file. </a:t>
            </a:r>
          </a:p>
        </p:txBody>
      </p:sp>
      <p:pic>
        <p:nvPicPr>
          <p:cNvPr id="5" name="Picture 4" descr="Screen Shot 2012-11-09 at 10.06.32 PM.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 y="2175588"/>
            <a:ext cx="9143999" cy="2472612"/>
          </a:xfrm>
          <a:prstGeom prst="rect">
            <a:avLst/>
          </a:prstGeom>
        </p:spPr>
      </p:pic>
    </p:spTree>
    <p:extLst>
      <p:ext uri="{BB962C8B-B14F-4D97-AF65-F5344CB8AC3E}">
        <p14:creationId xmlns:p14="http://schemas.microsoft.com/office/powerpoint/2010/main" xmlns="" val="11299095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r>
              <a:rPr lang="en-US" dirty="0" err="1"/>
              <a:t>CreateFile</a:t>
            </a:r>
            <a:r>
              <a:rPr lang="en-US" dirty="0"/>
              <a:t> </a:t>
            </a:r>
            <a:r>
              <a:rPr lang="en-US" sz="2400" dirty="0" smtClean="0"/>
              <a:t>(3b </a:t>
            </a:r>
            <a:r>
              <a:rPr lang="en-US" sz="2400" dirty="0"/>
              <a:t>of 5)</a:t>
            </a:r>
          </a:p>
        </p:txBody>
      </p:sp>
      <p:graphicFrame>
        <p:nvGraphicFramePr>
          <p:cNvPr id="2" name="Table 1"/>
          <p:cNvGraphicFramePr>
            <a:graphicFrameLocks noGrp="1"/>
          </p:cNvGraphicFramePr>
          <p:nvPr>
            <p:extLst>
              <p:ext uri="{D42A27DB-BD31-4B8C-83A1-F6EECF244321}">
                <p14:modId xmlns:p14="http://schemas.microsoft.com/office/powerpoint/2010/main" xmlns="" val="2417972791"/>
              </p:ext>
            </p:extLst>
          </p:nvPr>
        </p:nvGraphicFramePr>
        <p:xfrm>
          <a:off x="461181" y="1828800"/>
          <a:ext cx="8648700" cy="4489420"/>
        </p:xfrm>
        <a:graphic>
          <a:graphicData uri="http://schemas.openxmlformats.org/drawingml/2006/table">
            <a:tbl>
              <a:tblPr/>
              <a:tblGrid>
                <a:gridCol w="2967819"/>
                <a:gridCol w="5680881"/>
              </a:tblGrid>
              <a:tr h="375902">
                <a:tc>
                  <a:txBody>
                    <a:bodyPr/>
                    <a:lstStyle/>
                    <a:p>
                      <a:r>
                        <a:rPr lang="en-US" sz="1800" b="1" dirty="0">
                          <a:latin typeface="Arial" pitchFamily="34" charset="0"/>
                          <a:cs typeface="Arial" pitchFamily="34" charset="0"/>
                        </a:rPr>
                        <a:t>Value</a:t>
                      </a:r>
                    </a:p>
                  </a:txBody>
                  <a:tcPr marL="50541" marR="50541" marT="25270" marB="2527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US" sz="1800" b="1" dirty="0">
                          <a:latin typeface="Arial" pitchFamily="34" charset="0"/>
                          <a:cs typeface="Arial" pitchFamily="34" charset="0"/>
                        </a:rPr>
                        <a:t>Meaning</a:t>
                      </a:r>
                    </a:p>
                  </a:txBody>
                  <a:tcPr marL="50541" marR="50541" marT="25270" marB="2527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r>
              <a:tr h="1116552">
                <a:tc>
                  <a:txBody>
                    <a:bodyPr/>
                    <a:lstStyle/>
                    <a:p>
                      <a:r>
                        <a:rPr lang="en-US" sz="1800" b="1" dirty="0" smtClean="0">
                          <a:latin typeface="Arial" pitchFamily="34" charset="0"/>
                          <a:cs typeface="Arial" pitchFamily="34" charset="0"/>
                        </a:rPr>
                        <a:t>0</a:t>
                      </a:r>
                    </a:p>
                  </a:txBody>
                  <a:tcPr marL="50541" marR="50541" marT="25270" marB="2527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sz="2000" dirty="0">
                          <a:latin typeface="Arial" pitchFamily="34" charset="0"/>
                          <a:cs typeface="Arial" pitchFamily="34" charset="0"/>
                        </a:rPr>
                        <a:t>Prevents other processes from opening a file or device if they request delete, read, or write access.</a:t>
                      </a:r>
                    </a:p>
                  </a:txBody>
                  <a:tcPr marL="50541" marR="50541" marT="25270" marB="2527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1469242">
                <a:tc>
                  <a:txBody>
                    <a:bodyPr/>
                    <a:lstStyle/>
                    <a:p>
                      <a:r>
                        <a:rPr lang="en-US" sz="1800" b="1" dirty="0">
                          <a:latin typeface="Arial" pitchFamily="34" charset="0"/>
                          <a:cs typeface="Arial" pitchFamily="34" charset="0"/>
                        </a:rPr>
                        <a:t>FILE_SHARE_DELETE</a:t>
                      </a:r>
                      <a:r>
                        <a:rPr lang="en-US" sz="1800" dirty="0">
                          <a:latin typeface="Arial" pitchFamily="34" charset="0"/>
                          <a:cs typeface="Arial" pitchFamily="34" charset="0"/>
                        </a:rPr>
                        <a:t> </a:t>
                      </a:r>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0x00000004 </a:t>
                      </a:r>
                      <a:endParaRPr lang="en-US" sz="1800" dirty="0">
                        <a:latin typeface="Arial" pitchFamily="34" charset="0"/>
                        <a:cs typeface="Arial" pitchFamily="34" charset="0"/>
                      </a:endParaRPr>
                    </a:p>
                  </a:txBody>
                  <a:tcPr marL="50541" marR="50541" marT="25270" marB="2527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sz="2000" dirty="0">
                          <a:latin typeface="Arial" pitchFamily="34" charset="0"/>
                          <a:cs typeface="Arial" pitchFamily="34" charset="0"/>
                        </a:rPr>
                        <a:t>Enables subsequent open operations on a file or device to request delete access.</a:t>
                      </a:r>
                    </a:p>
                    <a:p>
                      <a:r>
                        <a:rPr lang="en-US" sz="2000" b="1" dirty="0" smtClean="0">
                          <a:latin typeface="Arial" pitchFamily="34" charset="0"/>
                          <a:cs typeface="Arial" pitchFamily="34" charset="0"/>
                        </a:rPr>
                        <a:t>Note</a:t>
                      </a:r>
                      <a:r>
                        <a:rPr lang="en-US" sz="2000" dirty="0">
                          <a:latin typeface="Arial" pitchFamily="34" charset="0"/>
                          <a:cs typeface="Arial" pitchFamily="34" charset="0"/>
                        </a:rPr>
                        <a:t>  Delete access allows both delete and rename operations.</a:t>
                      </a:r>
                    </a:p>
                  </a:txBody>
                  <a:tcPr marL="50541" marR="50541" marT="25270" marB="2527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763862">
                <a:tc>
                  <a:txBody>
                    <a:bodyPr/>
                    <a:lstStyle/>
                    <a:p>
                      <a:r>
                        <a:rPr lang="en-US" sz="1800" b="1" dirty="0" smtClean="0">
                          <a:latin typeface="Arial" pitchFamily="34" charset="0"/>
                          <a:cs typeface="Arial" pitchFamily="34" charset="0"/>
                        </a:rPr>
                        <a:t>FILE_SHARE_READ</a:t>
                      </a:r>
                    </a:p>
                    <a:p>
                      <a:r>
                        <a:rPr lang="en-US" sz="1800" dirty="0" smtClean="0">
                          <a:latin typeface="Arial" pitchFamily="34" charset="0"/>
                          <a:cs typeface="Arial" pitchFamily="34" charset="0"/>
                        </a:rPr>
                        <a:t> </a:t>
                      </a:r>
                      <a:r>
                        <a:rPr lang="en-US" sz="1800" dirty="0">
                          <a:latin typeface="Arial" pitchFamily="34" charset="0"/>
                          <a:cs typeface="Arial" pitchFamily="34" charset="0"/>
                        </a:rPr>
                        <a:t>0x00000001 </a:t>
                      </a:r>
                    </a:p>
                  </a:txBody>
                  <a:tcPr marL="50541" marR="50541" marT="25270" marB="2527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sz="2000" dirty="0">
                          <a:latin typeface="Arial" pitchFamily="34" charset="0"/>
                          <a:cs typeface="Arial" pitchFamily="34" charset="0"/>
                        </a:rPr>
                        <a:t>Enables subsequent open operations on a file or device to request read access</a:t>
                      </a:r>
                      <a:r>
                        <a:rPr lang="en-US" sz="2000" dirty="0" smtClean="0">
                          <a:latin typeface="Arial" pitchFamily="34" charset="0"/>
                          <a:cs typeface="Arial" pitchFamily="34" charset="0"/>
                        </a:rPr>
                        <a:t>.</a:t>
                      </a:r>
                      <a:endParaRPr lang="en-US" sz="2000" dirty="0">
                        <a:latin typeface="Arial" pitchFamily="34" charset="0"/>
                        <a:cs typeface="Arial" pitchFamily="34" charset="0"/>
                      </a:endParaRPr>
                    </a:p>
                  </a:txBody>
                  <a:tcPr marL="50541" marR="50541" marT="25270" marB="2527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763862">
                <a:tc>
                  <a:txBody>
                    <a:bodyPr/>
                    <a:lstStyle/>
                    <a:p>
                      <a:r>
                        <a:rPr lang="en-US" sz="1800" b="1" dirty="0">
                          <a:latin typeface="Arial" pitchFamily="34" charset="0"/>
                          <a:cs typeface="Arial" pitchFamily="34" charset="0"/>
                        </a:rPr>
                        <a:t>FILE_SHARE_WRITE</a:t>
                      </a:r>
                      <a:r>
                        <a:rPr lang="en-US" sz="1800" dirty="0">
                          <a:latin typeface="Arial" pitchFamily="34" charset="0"/>
                          <a:cs typeface="Arial" pitchFamily="34" charset="0"/>
                        </a:rPr>
                        <a:t> </a:t>
                      </a:r>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0x00000002 </a:t>
                      </a:r>
                      <a:endParaRPr lang="en-US" sz="1800" dirty="0">
                        <a:latin typeface="Arial" pitchFamily="34" charset="0"/>
                        <a:cs typeface="Arial" pitchFamily="34" charset="0"/>
                      </a:endParaRPr>
                    </a:p>
                  </a:txBody>
                  <a:tcPr marL="50541" marR="50541" marT="25270" marB="2527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sz="2000" dirty="0">
                          <a:latin typeface="Arial" pitchFamily="34" charset="0"/>
                          <a:cs typeface="Arial" pitchFamily="34" charset="0"/>
                        </a:rPr>
                        <a:t>Enables subsequent open operations on a file or device to request write access</a:t>
                      </a:r>
                      <a:r>
                        <a:rPr lang="en-US" sz="2000" dirty="0" smtClean="0">
                          <a:latin typeface="Arial" pitchFamily="34" charset="0"/>
                          <a:cs typeface="Arial" pitchFamily="34" charset="0"/>
                        </a:rPr>
                        <a:t>.</a:t>
                      </a:r>
                      <a:endParaRPr lang="en-US" sz="2000" dirty="0">
                        <a:latin typeface="Arial" pitchFamily="34" charset="0"/>
                        <a:cs typeface="Arial" pitchFamily="34" charset="0"/>
                      </a:endParaRPr>
                    </a:p>
                  </a:txBody>
                  <a:tcPr marL="50541" marR="50541" marT="25270" marB="2527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bl>
          </a:graphicData>
        </a:graphic>
      </p:graphicFrame>
      <p:sp>
        <p:nvSpPr>
          <p:cNvPr id="6" name="Rectangle 5"/>
          <p:cNvSpPr/>
          <p:nvPr/>
        </p:nvSpPr>
        <p:spPr>
          <a:xfrm>
            <a:off x="609600" y="990600"/>
            <a:ext cx="8077200" cy="646331"/>
          </a:xfrm>
          <a:prstGeom prst="rect">
            <a:avLst/>
          </a:prstGeom>
        </p:spPr>
        <p:txBody>
          <a:bodyPr wrap="square">
            <a:spAutoFit/>
          </a:bodyPr>
          <a:lstStyle/>
          <a:p>
            <a:pPr marL="1541463" indent="-1541463">
              <a:spcBef>
                <a:spcPts val="1200"/>
              </a:spcBef>
              <a:defRPr/>
            </a:pPr>
            <a:r>
              <a:rPr lang="en-US" i="1" dirty="0" err="1" smtClean="0">
                <a:solidFill>
                  <a:srgbClr val="FF0000"/>
                </a:solidFill>
                <a:latin typeface="Arial"/>
                <a:cs typeface="Arial"/>
              </a:rPr>
              <a:t>dwShareMode</a:t>
            </a:r>
            <a:r>
              <a:rPr lang="en-US" dirty="0" smtClean="0">
                <a:latin typeface="Arial"/>
                <a:cs typeface="Arial"/>
              </a:rPr>
              <a:t>: Controls </a:t>
            </a:r>
            <a:r>
              <a:rPr lang="en-US" dirty="0">
                <a:latin typeface="Arial"/>
                <a:cs typeface="Arial"/>
              </a:rPr>
              <a:t>the ability for multiple programs to access the file while it is open. </a:t>
            </a:r>
          </a:p>
        </p:txBody>
      </p:sp>
    </p:spTree>
    <p:extLst>
      <p:ext uri="{BB962C8B-B14F-4D97-AF65-F5344CB8AC3E}">
        <p14:creationId xmlns:p14="http://schemas.microsoft.com/office/powerpoint/2010/main" xmlns="" val="29285167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r>
              <a:rPr lang="en-US" dirty="0" err="1"/>
              <a:t>CreateFile</a:t>
            </a:r>
            <a:r>
              <a:rPr lang="en-US" dirty="0"/>
              <a:t> </a:t>
            </a:r>
            <a:r>
              <a:rPr lang="en-US" sz="2400" dirty="0" smtClean="0"/>
              <a:t>(4 </a:t>
            </a:r>
            <a:r>
              <a:rPr lang="en-US" sz="2400" dirty="0"/>
              <a:t>of 5)</a:t>
            </a:r>
          </a:p>
        </p:txBody>
      </p:sp>
      <p:sp>
        <p:nvSpPr>
          <p:cNvPr id="6" name="Rectangle 5"/>
          <p:cNvSpPr/>
          <p:nvPr/>
        </p:nvSpPr>
        <p:spPr>
          <a:xfrm>
            <a:off x="457200" y="1143000"/>
            <a:ext cx="8534400" cy="646331"/>
          </a:xfrm>
          <a:prstGeom prst="rect">
            <a:avLst/>
          </a:prstGeom>
        </p:spPr>
        <p:txBody>
          <a:bodyPr wrap="square">
            <a:spAutoFit/>
          </a:bodyPr>
          <a:lstStyle/>
          <a:p>
            <a:pPr marL="2422525" indent="-2422525">
              <a:spcBef>
                <a:spcPts val="1200"/>
              </a:spcBef>
            </a:pPr>
            <a:r>
              <a:rPr lang="en-US" i="1" dirty="0" err="1" smtClean="0">
                <a:solidFill>
                  <a:srgbClr val="0000FF"/>
                </a:solidFill>
                <a:latin typeface="Arial"/>
                <a:cs typeface="Arial"/>
              </a:rPr>
              <a:t>dwCreationDisposition</a:t>
            </a:r>
            <a:r>
              <a:rPr lang="en-US" dirty="0" smtClean="0">
                <a:latin typeface="Arial"/>
                <a:cs typeface="Arial"/>
              </a:rPr>
              <a:t>: </a:t>
            </a:r>
            <a:r>
              <a:rPr lang="en-US" dirty="0"/>
              <a:t>specifies which action to take on files that exist and which action to take when files do not exist. </a:t>
            </a:r>
          </a:p>
        </p:txBody>
      </p:sp>
      <p:pic>
        <p:nvPicPr>
          <p:cNvPr id="7" name="Picture 6" descr="Screen Shot 2012-11-09 at 10.12.17 PM.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 y="2209800"/>
            <a:ext cx="9144001" cy="4227506"/>
          </a:xfrm>
          <a:prstGeom prst="rect">
            <a:avLst/>
          </a:prstGeom>
        </p:spPr>
      </p:pic>
      <p:sp>
        <p:nvSpPr>
          <p:cNvPr id="2" name="Rectangle 1"/>
          <p:cNvSpPr/>
          <p:nvPr/>
        </p:nvSpPr>
        <p:spPr>
          <a:xfrm>
            <a:off x="4495800" y="2855906"/>
            <a:ext cx="3276600" cy="304800"/>
          </a:xfrm>
          <a:prstGeom prst="rect">
            <a:avLst/>
          </a:prstGeom>
          <a:solidFill>
            <a:schemeClr val="accent3">
              <a:lumMod val="40000"/>
              <a:lumOff val="60000"/>
              <a:alpha val="21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1072385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r>
              <a:rPr lang="en-US" dirty="0" err="1"/>
              <a:t>CreateFile</a:t>
            </a:r>
            <a:r>
              <a:rPr lang="en-US" dirty="0"/>
              <a:t> </a:t>
            </a:r>
            <a:r>
              <a:rPr lang="en-US" sz="2400" dirty="0" smtClean="0"/>
              <a:t>(5 </a:t>
            </a:r>
            <a:r>
              <a:rPr lang="en-US" sz="2400" dirty="0"/>
              <a:t>of 5)</a:t>
            </a:r>
          </a:p>
        </p:txBody>
      </p:sp>
      <p:sp>
        <p:nvSpPr>
          <p:cNvPr id="6" name="Rectangle 5"/>
          <p:cNvSpPr/>
          <p:nvPr/>
        </p:nvSpPr>
        <p:spPr>
          <a:xfrm>
            <a:off x="457200" y="1143000"/>
            <a:ext cx="8534400" cy="646331"/>
          </a:xfrm>
          <a:prstGeom prst="rect">
            <a:avLst/>
          </a:prstGeom>
        </p:spPr>
        <p:txBody>
          <a:bodyPr wrap="square">
            <a:spAutoFit/>
          </a:bodyPr>
          <a:lstStyle/>
          <a:p>
            <a:pPr marL="2422525" indent="-2422525">
              <a:spcBef>
                <a:spcPts val="1200"/>
              </a:spcBef>
            </a:pPr>
            <a:r>
              <a:rPr lang="en-US" i="1" dirty="0" err="1" smtClean="0">
                <a:solidFill>
                  <a:srgbClr val="008000"/>
                </a:solidFill>
                <a:latin typeface="Arial"/>
                <a:cs typeface="Arial"/>
              </a:rPr>
              <a:t>dwFlagsAndAttributes</a:t>
            </a:r>
            <a:r>
              <a:rPr lang="en-US" dirty="0" smtClean="0">
                <a:latin typeface="Arial"/>
                <a:cs typeface="Arial"/>
              </a:rPr>
              <a:t>: </a:t>
            </a:r>
            <a:r>
              <a:rPr lang="en-US" dirty="0" smtClean="0"/>
              <a:t>most commonly used Flags and Attributes are shown in the following table. </a:t>
            </a:r>
            <a:endParaRPr lang="en-US" dirty="0"/>
          </a:p>
        </p:txBody>
      </p:sp>
      <p:pic>
        <p:nvPicPr>
          <p:cNvPr id="3" name="Picture 2" descr="Screen Shot 2012-11-09 at 10.33.10 PM.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2213699"/>
            <a:ext cx="9144000" cy="2815501"/>
          </a:xfrm>
          <a:prstGeom prst="rect">
            <a:avLst/>
          </a:prstGeom>
        </p:spPr>
      </p:pic>
    </p:spTree>
    <p:extLst>
      <p:ext uri="{BB962C8B-B14F-4D97-AF65-F5344CB8AC3E}">
        <p14:creationId xmlns:p14="http://schemas.microsoft.com/office/powerpoint/2010/main" xmlns="" val="17220775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r>
              <a:rPr lang="en-US" dirty="0"/>
              <a:t>CreateFile Examples</a:t>
            </a:r>
            <a:r>
              <a:rPr lang="en-US" sz="2400" dirty="0"/>
              <a:t>  (1 of 3)</a:t>
            </a:r>
          </a:p>
        </p:txBody>
      </p:sp>
      <p:sp>
        <p:nvSpPr>
          <p:cNvPr id="99331" name="Text Box 3"/>
          <p:cNvSpPr txBox="1">
            <a:spLocks noChangeArrowheads="1"/>
          </p:cNvSpPr>
          <p:nvPr/>
        </p:nvSpPr>
        <p:spPr bwMode="auto">
          <a:xfrm>
            <a:off x="685800" y="2133600"/>
            <a:ext cx="7848600" cy="2743200"/>
          </a:xfrm>
          <a:prstGeom prst="rect">
            <a:avLst/>
          </a:prstGeom>
          <a:solidFill>
            <a:srgbClr val="FFFFFF"/>
          </a:solidFill>
          <a:ln>
            <a:solidFill>
              <a:schemeClr val="tx1"/>
            </a:solidFill>
          </a:ln>
          <a:effectLst/>
          <a:extLst/>
        </p:spPr>
        <p:txBody>
          <a:bodyPr lIns="137160" tIns="182880" rIns="137160" bIns="182880"/>
          <a:lstStyle>
            <a:lvl1pPr>
              <a:tabLst>
                <a:tab pos="457200" algn="l"/>
                <a:tab pos="3481388" algn="l"/>
              </a:tabLst>
              <a:defRPr sz="2400">
                <a:solidFill>
                  <a:schemeClr val="tx1"/>
                </a:solidFill>
                <a:latin typeface="Times New Roman" charset="0"/>
                <a:ea typeface="ＭＳ Ｐゴシック" charset="0"/>
              </a:defRPr>
            </a:lvl1pPr>
            <a:lvl2pPr>
              <a:tabLst>
                <a:tab pos="457200" algn="l"/>
                <a:tab pos="3481388" algn="l"/>
              </a:tabLst>
              <a:defRPr sz="2400">
                <a:solidFill>
                  <a:schemeClr val="tx1"/>
                </a:solidFill>
                <a:latin typeface="Times New Roman" charset="0"/>
                <a:ea typeface="ＭＳ Ｐゴシック" charset="0"/>
              </a:defRPr>
            </a:lvl2pPr>
            <a:lvl3pPr>
              <a:tabLst>
                <a:tab pos="457200" algn="l"/>
                <a:tab pos="3481388" algn="l"/>
              </a:tabLst>
              <a:defRPr sz="2400">
                <a:solidFill>
                  <a:schemeClr val="tx1"/>
                </a:solidFill>
                <a:latin typeface="Times New Roman" charset="0"/>
                <a:ea typeface="ＭＳ Ｐゴシック" charset="0"/>
              </a:defRPr>
            </a:lvl3pPr>
            <a:lvl4pPr>
              <a:tabLst>
                <a:tab pos="457200" algn="l"/>
                <a:tab pos="3481388" algn="l"/>
              </a:tabLst>
              <a:defRPr sz="2400">
                <a:solidFill>
                  <a:schemeClr val="tx1"/>
                </a:solidFill>
                <a:latin typeface="Times New Roman" charset="0"/>
                <a:ea typeface="ＭＳ Ｐゴシック" charset="0"/>
              </a:defRPr>
            </a:lvl4pPr>
            <a:lvl5pPr>
              <a:tabLst>
                <a:tab pos="457200" algn="l"/>
                <a:tab pos="3481388"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481388"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481388"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481388"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481388" algn="l"/>
              </a:tabLst>
              <a:defRPr sz="2400">
                <a:solidFill>
                  <a:schemeClr val="tx1"/>
                </a:solidFill>
                <a:latin typeface="Times New Roman" charset="0"/>
                <a:ea typeface="ＭＳ Ｐゴシック" charset="0"/>
              </a:defRPr>
            </a:lvl9pPr>
          </a:lstStyle>
          <a:p>
            <a:r>
              <a:rPr lang="en-US" sz="1800" b="1" dirty="0">
                <a:solidFill>
                  <a:srgbClr val="000000"/>
                </a:solidFill>
                <a:latin typeface="Courier New" charset="0"/>
              </a:rPr>
              <a:t>INVOKE CreateFile,</a:t>
            </a:r>
          </a:p>
          <a:p>
            <a:r>
              <a:rPr lang="en-US" sz="1800" b="1" dirty="0">
                <a:solidFill>
                  <a:srgbClr val="000000"/>
                </a:solidFill>
                <a:latin typeface="Courier New" charset="0"/>
              </a:rPr>
              <a:t>	ADDR filename, 		; </a:t>
            </a:r>
            <a:r>
              <a:rPr lang="en-US" sz="1800" b="1" dirty="0" err="1">
                <a:solidFill>
                  <a:srgbClr val="000000"/>
                </a:solidFill>
                <a:latin typeface="Courier New" charset="0"/>
              </a:rPr>
              <a:t>ptr</a:t>
            </a:r>
            <a:r>
              <a:rPr lang="en-US" sz="1800" b="1" dirty="0">
                <a:solidFill>
                  <a:srgbClr val="000000"/>
                </a:solidFill>
                <a:latin typeface="Courier New" charset="0"/>
              </a:rPr>
              <a:t> to filename</a:t>
            </a:r>
          </a:p>
          <a:p>
            <a:r>
              <a:rPr lang="en-US" sz="1800" b="1" dirty="0">
                <a:solidFill>
                  <a:srgbClr val="000000"/>
                </a:solidFill>
                <a:latin typeface="Courier New" charset="0"/>
              </a:rPr>
              <a:t>	GENERIC_READ,		; access mode</a:t>
            </a:r>
          </a:p>
          <a:p>
            <a:r>
              <a:rPr lang="en-US" sz="1800" b="1" dirty="0">
                <a:solidFill>
                  <a:srgbClr val="000000"/>
                </a:solidFill>
                <a:latin typeface="Courier New" charset="0"/>
              </a:rPr>
              <a:t>	</a:t>
            </a:r>
            <a:r>
              <a:rPr lang="en-US" sz="1800" b="1" dirty="0" smtClean="0">
                <a:solidFill>
                  <a:srgbClr val="000000"/>
                </a:solidFill>
                <a:latin typeface="Courier New" charset="0"/>
              </a:rPr>
              <a:t>FILE_SHARE_READ,</a:t>
            </a:r>
            <a:r>
              <a:rPr lang="en-US" sz="1800" b="1" dirty="0">
                <a:solidFill>
                  <a:srgbClr val="000000"/>
                </a:solidFill>
                <a:latin typeface="Courier New" charset="0"/>
              </a:rPr>
              <a:t>		; share mode</a:t>
            </a:r>
          </a:p>
          <a:p>
            <a:r>
              <a:rPr lang="en-US" sz="1800" b="1" dirty="0">
                <a:solidFill>
                  <a:srgbClr val="000000"/>
                </a:solidFill>
                <a:latin typeface="Courier New" charset="0"/>
              </a:rPr>
              <a:t>	NULL,		; </a:t>
            </a:r>
            <a:r>
              <a:rPr lang="en-US" sz="1800" b="1" dirty="0" err="1">
                <a:solidFill>
                  <a:srgbClr val="000000"/>
                </a:solidFill>
                <a:latin typeface="Courier New" charset="0"/>
              </a:rPr>
              <a:t>ptr</a:t>
            </a:r>
            <a:r>
              <a:rPr lang="en-US" sz="1800" b="1" dirty="0">
                <a:solidFill>
                  <a:srgbClr val="000000"/>
                </a:solidFill>
                <a:latin typeface="Courier New" charset="0"/>
              </a:rPr>
              <a:t> to security attributes</a:t>
            </a:r>
          </a:p>
          <a:p>
            <a:r>
              <a:rPr lang="en-US" sz="1800" b="1" dirty="0">
                <a:solidFill>
                  <a:srgbClr val="000000"/>
                </a:solidFill>
                <a:latin typeface="Courier New" charset="0"/>
              </a:rPr>
              <a:t>	OPEN_EXISTING,		; file creation options</a:t>
            </a:r>
          </a:p>
          <a:p>
            <a:r>
              <a:rPr lang="en-US" sz="1800" b="1" dirty="0">
                <a:solidFill>
                  <a:srgbClr val="000000"/>
                </a:solidFill>
                <a:latin typeface="Courier New" charset="0"/>
              </a:rPr>
              <a:t>	FILE_ATTRIBUTE_NORMAL,		; file attributes</a:t>
            </a:r>
          </a:p>
          <a:p>
            <a:r>
              <a:rPr lang="en-US" sz="1800" b="1" dirty="0">
                <a:solidFill>
                  <a:srgbClr val="000000"/>
                </a:solidFill>
                <a:latin typeface="Courier New" charset="0"/>
              </a:rPr>
              <a:t>	0		; handle to template file</a:t>
            </a:r>
          </a:p>
        </p:txBody>
      </p:sp>
      <p:sp>
        <p:nvSpPr>
          <p:cNvPr id="99332" name="Text Box 4"/>
          <p:cNvSpPr txBox="1">
            <a:spLocks noChangeArrowheads="1"/>
          </p:cNvSpPr>
          <p:nvPr/>
        </p:nvSpPr>
        <p:spPr bwMode="auto">
          <a:xfrm>
            <a:off x="685800" y="1066800"/>
            <a:ext cx="7696200" cy="6617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dirty="0">
                <a:latin typeface="Arial"/>
                <a:cs typeface="Arial"/>
              </a:rPr>
              <a:t>Opens an existing file for reading:</a:t>
            </a:r>
          </a:p>
        </p:txBody>
      </p:sp>
    </p:spTree>
    <p:extLst>
      <p:ext uri="{BB962C8B-B14F-4D97-AF65-F5344CB8AC3E}">
        <p14:creationId xmlns:p14="http://schemas.microsoft.com/office/powerpoint/2010/main" xmlns="" val="23706051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r>
              <a:rPr lang="en-US" dirty="0"/>
              <a:t>CreateFile Examples </a:t>
            </a:r>
            <a:r>
              <a:rPr lang="en-US" sz="2400" dirty="0"/>
              <a:t> (2 of 3)</a:t>
            </a:r>
            <a:endParaRPr lang="en-US" dirty="0"/>
          </a:p>
        </p:txBody>
      </p:sp>
      <p:sp>
        <p:nvSpPr>
          <p:cNvPr id="100355" name="Text Box 3"/>
          <p:cNvSpPr txBox="1">
            <a:spLocks noChangeArrowheads="1"/>
          </p:cNvSpPr>
          <p:nvPr/>
        </p:nvSpPr>
        <p:spPr bwMode="auto">
          <a:xfrm>
            <a:off x="1295400" y="1905000"/>
            <a:ext cx="6400800" cy="2438400"/>
          </a:xfrm>
          <a:prstGeom prst="rect">
            <a:avLst/>
          </a:prstGeom>
          <a:noFill/>
          <a:ln>
            <a:solidFill>
              <a:srgbClr val="000000"/>
            </a:solidFill>
          </a:ln>
          <a:effectLst/>
          <a:extLst/>
        </p:spPr>
        <p:txBody>
          <a:bodyPr lIns="137160" tIns="182880" rIns="137160" bIns="182880"/>
          <a:lstStyle>
            <a:lvl1pPr>
              <a:tabLst>
                <a:tab pos="457200" algn="l"/>
                <a:tab pos="3481388" algn="l"/>
              </a:tabLst>
              <a:defRPr sz="2400">
                <a:solidFill>
                  <a:schemeClr val="tx1"/>
                </a:solidFill>
                <a:latin typeface="Times New Roman" charset="0"/>
                <a:ea typeface="ＭＳ Ｐゴシック" charset="0"/>
              </a:defRPr>
            </a:lvl1pPr>
            <a:lvl2pPr>
              <a:tabLst>
                <a:tab pos="457200" algn="l"/>
                <a:tab pos="3481388" algn="l"/>
              </a:tabLst>
              <a:defRPr sz="2400">
                <a:solidFill>
                  <a:schemeClr val="tx1"/>
                </a:solidFill>
                <a:latin typeface="Times New Roman" charset="0"/>
                <a:ea typeface="ＭＳ Ｐゴシック" charset="0"/>
              </a:defRPr>
            </a:lvl2pPr>
            <a:lvl3pPr>
              <a:tabLst>
                <a:tab pos="457200" algn="l"/>
                <a:tab pos="3481388" algn="l"/>
              </a:tabLst>
              <a:defRPr sz="2400">
                <a:solidFill>
                  <a:schemeClr val="tx1"/>
                </a:solidFill>
                <a:latin typeface="Times New Roman" charset="0"/>
                <a:ea typeface="ＭＳ Ｐゴシック" charset="0"/>
              </a:defRPr>
            </a:lvl3pPr>
            <a:lvl4pPr>
              <a:tabLst>
                <a:tab pos="457200" algn="l"/>
                <a:tab pos="3481388" algn="l"/>
              </a:tabLst>
              <a:defRPr sz="2400">
                <a:solidFill>
                  <a:schemeClr val="tx1"/>
                </a:solidFill>
                <a:latin typeface="Times New Roman" charset="0"/>
                <a:ea typeface="ＭＳ Ｐゴシック" charset="0"/>
              </a:defRPr>
            </a:lvl4pPr>
            <a:lvl5pPr>
              <a:tabLst>
                <a:tab pos="457200" algn="l"/>
                <a:tab pos="3481388"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481388"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481388"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481388"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481388" algn="l"/>
              </a:tabLst>
              <a:defRPr sz="2400">
                <a:solidFill>
                  <a:schemeClr val="tx1"/>
                </a:solidFill>
                <a:latin typeface="Times New Roman" charset="0"/>
                <a:ea typeface="ＭＳ Ｐゴシック" charset="0"/>
              </a:defRPr>
            </a:lvl9pPr>
          </a:lstStyle>
          <a:p>
            <a:r>
              <a:rPr lang="en-US" sz="1800" b="1" dirty="0">
                <a:latin typeface="Courier New" charset="0"/>
              </a:rPr>
              <a:t>INVOKE CreateFile,</a:t>
            </a:r>
          </a:p>
          <a:p>
            <a:r>
              <a:rPr lang="en-US" sz="1800" b="1" dirty="0">
                <a:latin typeface="Courier New" charset="0"/>
              </a:rPr>
              <a:t>	ADDR filename,</a:t>
            </a:r>
          </a:p>
          <a:p>
            <a:r>
              <a:rPr lang="en-US" sz="1800" b="1" dirty="0">
                <a:latin typeface="Courier New" charset="0"/>
              </a:rPr>
              <a:t>	GENERIC_WRITE,		; access mode</a:t>
            </a:r>
          </a:p>
          <a:p>
            <a:r>
              <a:rPr lang="en-US" sz="1800" b="1" dirty="0">
                <a:latin typeface="Courier New" charset="0"/>
              </a:rPr>
              <a:t>	</a:t>
            </a:r>
            <a:r>
              <a:rPr lang="en-US" sz="1800" b="1" dirty="0" smtClean="0">
                <a:latin typeface="Courier New" charset="0"/>
              </a:rPr>
              <a:t>FILE_SHARE_WRITE,</a:t>
            </a:r>
            <a:endParaRPr lang="en-US" sz="1800" b="1" dirty="0">
              <a:latin typeface="Courier New" charset="0"/>
            </a:endParaRPr>
          </a:p>
          <a:p>
            <a:r>
              <a:rPr lang="en-US" sz="1800" b="1" dirty="0">
                <a:latin typeface="Courier New" charset="0"/>
              </a:rPr>
              <a:t>	NULL,</a:t>
            </a:r>
          </a:p>
          <a:p>
            <a:r>
              <a:rPr lang="en-US" sz="1800" b="1" dirty="0">
                <a:latin typeface="Courier New" charset="0"/>
              </a:rPr>
              <a:t>	OPEN_EXISTING,</a:t>
            </a:r>
          </a:p>
          <a:p>
            <a:r>
              <a:rPr lang="en-US" sz="1800" b="1" dirty="0">
                <a:latin typeface="Courier New" charset="0"/>
              </a:rPr>
              <a:t>	FILE_ATTRIBUTE_NORMAL,</a:t>
            </a:r>
          </a:p>
          <a:p>
            <a:r>
              <a:rPr lang="en-US" sz="1800" b="1" dirty="0">
                <a:latin typeface="Courier New" charset="0"/>
              </a:rPr>
              <a:t>	0</a:t>
            </a:r>
          </a:p>
        </p:txBody>
      </p:sp>
      <p:sp>
        <p:nvSpPr>
          <p:cNvPr id="100356" name="Text Box 4"/>
          <p:cNvSpPr txBox="1">
            <a:spLocks noChangeArrowheads="1"/>
          </p:cNvSpPr>
          <p:nvPr/>
        </p:nvSpPr>
        <p:spPr bwMode="auto">
          <a:xfrm>
            <a:off x="685800" y="1066800"/>
            <a:ext cx="7696200" cy="6617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a:latin typeface="Arial"/>
                <a:cs typeface="Arial"/>
              </a:rPr>
              <a:t>Opens an existing file for writing:</a:t>
            </a:r>
          </a:p>
        </p:txBody>
      </p:sp>
    </p:spTree>
    <p:extLst>
      <p:ext uri="{BB962C8B-B14F-4D97-AF65-F5344CB8AC3E}">
        <p14:creationId xmlns:p14="http://schemas.microsoft.com/office/powerpoint/2010/main" xmlns="" val="42472139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r>
              <a:rPr lang="en-US" dirty="0"/>
              <a:t>CreateFile Examples </a:t>
            </a:r>
            <a:r>
              <a:rPr lang="en-US" sz="2400" dirty="0"/>
              <a:t> (3 of 3)</a:t>
            </a:r>
            <a:endParaRPr lang="en-US" dirty="0"/>
          </a:p>
        </p:txBody>
      </p:sp>
      <p:sp>
        <p:nvSpPr>
          <p:cNvPr id="101379" name="Text Box 3"/>
          <p:cNvSpPr txBox="1">
            <a:spLocks noChangeArrowheads="1"/>
          </p:cNvSpPr>
          <p:nvPr/>
        </p:nvSpPr>
        <p:spPr bwMode="auto">
          <a:xfrm>
            <a:off x="838200" y="2286000"/>
            <a:ext cx="7620000" cy="2438400"/>
          </a:xfrm>
          <a:prstGeom prst="rect">
            <a:avLst/>
          </a:prstGeom>
          <a:solidFill>
            <a:srgbClr val="FFFFFF"/>
          </a:solidFill>
          <a:ln>
            <a:solidFill>
              <a:srgbClr val="000000"/>
            </a:solidFill>
          </a:ln>
          <a:effectLst/>
          <a:extLst/>
        </p:spPr>
        <p:txBody>
          <a:bodyPr lIns="137160" tIns="182880" rIns="137160" bIns="182880"/>
          <a:lstStyle>
            <a:lvl1pPr>
              <a:tabLst>
                <a:tab pos="457200" algn="l"/>
                <a:tab pos="3481388" algn="l"/>
              </a:tabLst>
              <a:defRPr sz="2400">
                <a:solidFill>
                  <a:schemeClr val="tx1"/>
                </a:solidFill>
                <a:latin typeface="Times New Roman" charset="0"/>
                <a:ea typeface="ＭＳ Ｐゴシック" charset="0"/>
              </a:defRPr>
            </a:lvl1pPr>
            <a:lvl2pPr>
              <a:tabLst>
                <a:tab pos="457200" algn="l"/>
                <a:tab pos="3481388" algn="l"/>
              </a:tabLst>
              <a:defRPr sz="2400">
                <a:solidFill>
                  <a:schemeClr val="tx1"/>
                </a:solidFill>
                <a:latin typeface="Times New Roman" charset="0"/>
                <a:ea typeface="ＭＳ Ｐゴシック" charset="0"/>
              </a:defRPr>
            </a:lvl2pPr>
            <a:lvl3pPr>
              <a:tabLst>
                <a:tab pos="457200" algn="l"/>
                <a:tab pos="3481388" algn="l"/>
              </a:tabLst>
              <a:defRPr sz="2400">
                <a:solidFill>
                  <a:schemeClr val="tx1"/>
                </a:solidFill>
                <a:latin typeface="Times New Roman" charset="0"/>
                <a:ea typeface="ＭＳ Ｐゴシック" charset="0"/>
              </a:defRPr>
            </a:lvl3pPr>
            <a:lvl4pPr>
              <a:tabLst>
                <a:tab pos="457200" algn="l"/>
                <a:tab pos="3481388" algn="l"/>
              </a:tabLst>
              <a:defRPr sz="2400">
                <a:solidFill>
                  <a:schemeClr val="tx1"/>
                </a:solidFill>
                <a:latin typeface="Times New Roman" charset="0"/>
                <a:ea typeface="ＭＳ Ｐゴシック" charset="0"/>
              </a:defRPr>
            </a:lvl4pPr>
            <a:lvl5pPr>
              <a:tabLst>
                <a:tab pos="457200" algn="l"/>
                <a:tab pos="3481388"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481388"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481388"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481388"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481388" algn="l"/>
              </a:tabLst>
              <a:defRPr sz="2400">
                <a:solidFill>
                  <a:schemeClr val="tx1"/>
                </a:solidFill>
                <a:latin typeface="Times New Roman" charset="0"/>
                <a:ea typeface="ＭＳ Ｐゴシック" charset="0"/>
              </a:defRPr>
            </a:lvl9pPr>
          </a:lstStyle>
          <a:p>
            <a:r>
              <a:rPr lang="en-US" sz="1800" b="1" dirty="0">
                <a:solidFill>
                  <a:srgbClr val="000000"/>
                </a:solidFill>
                <a:latin typeface="Courier New" charset="0"/>
              </a:rPr>
              <a:t>INVOKE CreateFile,</a:t>
            </a:r>
          </a:p>
          <a:p>
            <a:r>
              <a:rPr lang="en-US" sz="1800" b="1" dirty="0">
                <a:solidFill>
                  <a:srgbClr val="000000"/>
                </a:solidFill>
                <a:latin typeface="Courier New" charset="0"/>
              </a:rPr>
              <a:t>	ADDR filename,</a:t>
            </a:r>
          </a:p>
          <a:p>
            <a:r>
              <a:rPr lang="en-US" sz="1800" b="1" dirty="0">
                <a:solidFill>
                  <a:srgbClr val="000000"/>
                </a:solidFill>
                <a:latin typeface="Courier New" charset="0"/>
              </a:rPr>
              <a:t>	GENERIC_WRITE,</a:t>
            </a:r>
          </a:p>
          <a:p>
            <a:r>
              <a:rPr lang="en-US" sz="1800" b="1" dirty="0">
                <a:solidFill>
                  <a:srgbClr val="000000"/>
                </a:solidFill>
                <a:latin typeface="Courier New" charset="0"/>
              </a:rPr>
              <a:t>	</a:t>
            </a:r>
            <a:r>
              <a:rPr lang="en-US" sz="1800" b="1" dirty="0" smtClean="0">
                <a:solidFill>
                  <a:srgbClr val="000000"/>
                </a:solidFill>
                <a:latin typeface="Courier New" charset="0"/>
              </a:rPr>
              <a:t>FILE_SHARE_WRITE,</a:t>
            </a:r>
            <a:endParaRPr lang="en-US" sz="1800" b="1" dirty="0">
              <a:solidFill>
                <a:srgbClr val="000000"/>
              </a:solidFill>
              <a:latin typeface="Courier New" charset="0"/>
            </a:endParaRPr>
          </a:p>
          <a:p>
            <a:r>
              <a:rPr lang="en-US" sz="1800" b="1" dirty="0">
                <a:solidFill>
                  <a:srgbClr val="000000"/>
                </a:solidFill>
                <a:latin typeface="Courier New" charset="0"/>
              </a:rPr>
              <a:t>	NULL,</a:t>
            </a:r>
          </a:p>
          <a:p>
            <a:r>
              <a:rPr lang="en-US" sz="1800" b="1" dirty="0">
                <a:solidFill>
                  <a:srgbClr val="000000"/>
                </a:solidFill>
                <a:latin typeface="Courier New" charset="0"/>
              </a:rPr>
              <a:t>	CREATE_ALWAYS,		; overwrite existing file</a:t>
            </a:r>
          </a:p>
          <a:p>
            <a:r>
              <a:rPr lang="en-US" sz="1800" b="1" dirty="0">
                <a:solidFill>
                  <a:srgbClr val="000000"/>
                </a:solidFill>
                <a:latin typeface="Courier New" charset="0"/>
              </a:rPr>
              <a:t>	FILE_ATTRIBUTE_NORMAL,</a:t>
            </a:r>
          </a:p>
          <a:p>
            <a:r>
              <a:rPr lang="en-US" sz="1800" b="1" dirty="0">
                <a:solidFill>
                  <a:srgbClr val="000000"/>
                </a:solidFill>
                <a:latin typeface="Courier New" charset="0"/>
              </a:rPr>
              <a:t>	0</a:t>
            </a:r>
          </a:p>
        </p:txBody>
      </p:sp>
      <p:sp>
        <p:nvSpPr>
          <p:cNvPr id="101380" name="Text Box 4"/>
          <p:cNvSpPr txBox="1">
            <a:spLocks noChangeArrowheads="1"/>
          </p:cNvSpPr>
          <p:nvPr/>
        </p:nvSpPr>
        <p:spPr bwMode="auto">
          <a:xfrm>
            <a:off x="685800" y="1066800"/>
            <a:ext cx="7696200" cy="1035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dirty="0">
                <a:latin typeface="Arial"/>
                <a:cs typeface="Arial"/>
              </a:rPr>
              <a:t>Creates a new file with normal attributes, erasing any existing file by the same name:</a:t>
            </a:r>
          </a:p>
        </p:txBody>
      </p:sp>
    </p:spTree>
    <p:extLst>
      <p:ext uri="{BB962C8B-B14F-4D97-AF65-F5344CB8AC3E}">
        <p14:creationId xmlns:p14="http://schemas.microsoft.com/office/powerpoint/2010/main" xmlns="" val="34842531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r>
              <a:rPr lang="en-US" dirty="0"/>
              <a:t>ReadFile</a:t>
            </a:r>
          </a:p>
        </p:txBody>
      </p:sp>
      <p:sp>
        <p:nvSpPr>
          <p:cNvPr id="102403" name="Rectangle 3"/>
          <p:cNvSpPr>
            <a:spLocks noGrp="1" noChangeArrowheads="1"/>
          </p:cNvSpPr>
          <p:nvPr>
            <p:ph type="body" idx="1"/>
          </p:nvPr>
        </p:nvSpPr>
        <p:spPr>
          <a:xfrm>
            <a:off x="685800" y="1143000"/>
            <a:ext cx="7772400" cy="1600200"/>
          </a:xfrm>
        </p:spPr>
        <p:txBody>
          <a:bodyPr/>
          <a:lstStyle/>
          <a:p>
            <a:pPr marL="0" indent="0">
              <a:spcBef>
                <a:spcPts val="2000"/>
              </a:spcBef>
              <a:buNone/>
            </a:pPr>
            <a:r>
              <a:rPr lang="en-US" dirty="0">
                <a:solidFill>
                  <a:srgbClr val="FF0000"/>
                </a:solidFill>
              </a:rPr>
              <a:t>ReadFile</a:t>
            </a:r>
            <a:r>
              <a:rPr lang="en-US" dirty="0"/>
              <a:t> reads text from an input file</a:t>
            </a:r>
          </a:p>
          <a:p>
            <a:pPr marL="0" indent="0">
              <a:spcBef>
                <a:spcPts val="2000"/>
              </a:spcBef>
              <a:buNone/>
            </a:pPr>
            <a:r>
              <a:rPr lang="en-US" dirty="0"/>
              <a:t>Prototype:</a:t>
            </a:r>
          </a:p>
        </p:txBody>
      </p:sp>
      <p:sp>
        <p:nvSpPr>
          <p:cNvPr id="102404" name="Text Box 4"/>
          <p:cNvSpPr txBox="1">
            <a:spLocks noChangeArrowheads="1"/>
          </p:cNvSpPr>
          <p:nvPr/>
        </p:nvSpPr>
        <p:spPr bwMode="auto">
          <a:xfrm>
            <a:off x="838200" y="2362200"/>
            <a:ext cx="7543800" cy="1938992"/>
          </a:xfrm>
          <a:prstGeom prst="rect">
            <a:avLst/>
          </a:prstGeom>
          <a:solidFill>
            <a:srgbClr val="FFFFFF"/>
          </a:solidFill>
          <a:ln w="9525">
            <a:solidFill>
              <a:srgbClr val="000000"/>
            </a:solidFill>
            <a:miter lim="800000"/>
            <a:headEnd/>
            <a:tailEnd/>
          </a:ln>
          <a:effectLst/>
          <a:extLst/>
        </p:spPr>
        <p:txBody>
          <a:bodyPr tIns="137160" bIns="137160">
            <a:spAutoFit/>
          </a:bodyPr>
          <a:lstStyle>
            <a:lvl1pPr>
              <a:tabLst>
                <a:tab pos="457200" algn="l"/>
                <a:tab pos="4064000" algn="l"/>
              </a:tabLst>
              <a:defRPr sz="2400">
                <a:solidFill>
                  <a:schemeClr val="tx1"/>
                </a:solidFill>
                <a:latin typeface="Times New Roman" charset="0"/>
                <a:ea typeface="ＭＳ Ｐゴシック" charset="0"/>
              </a:defRPr>
            </a:lvl1pPr>
            <a:lvl2pPr>
              <a:tabLst>
                <a:tab pos="457200" algn="l"/>
                <a:tab pos="4064000" algn="l"/>
              </a:tabLst>
              <a:defRPr sz="2400">
                <a:solidFill>
                  <a:schemeClr val="tx1"/>
                </a:solidFill>
                <a:latin typeface="Times New Roman" charset="0"/>
                <a:ea typeface="ＭＳ Ｐゴシック" charset="0"/>
              </a:defRPr>
            </a:lvl2pPr>
            <a:lvl3pPr>
              <a:tabLst>
                <a:tab pos="457200" algn="l"/>
                <a:tab pos="4064000" algn="l"/>
              </a:tabLst>
              <a:defRPr sz="2400">
                <a:solidFill>
                  <a:schemeClr val="tx1"/>
                </a:solidFill>
                <a:latin typeface="Times New Roman" charset="0"/>
                <a:ea typeface="ＭＳ Ｐゴシック" charset="0"/>
              </a:defRPr>
            </a:lvl3pPr>
            <a:lvl4pPr>
              <a:tabLst>
                <a:tab pos="457200" algn="l"/>
                <a:tab pos="4064000" algn="l"/>
              </a:tabLst>
              <a:defRPr sz="2400">
                <a:solidFill>
                  <a:schemeClr val="tx1"/>
                </a:solidFill>
                <a:latin typeface="Times New Roman" charset="0"/>
                <a:ea typeface="ＭＳ Ｐゴシック" charset="0"/>
              </a:defRPr>
            </a:lvl4pPr>
            <a:lvl5pPr>
              <a:tabLst>
                <a:tab pos="457200" algn="l"/>
                <a:tab pos="40640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40640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40640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40640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4064000" algn="l"/>
              </a:tabLst>
              <a:defRPr sz="2400">
                <a:solidFill>
                  <a:schemeClr val="tx1"/>
                </a:solidFill>
                <a:latin typeface="Times New Roman" charset="0"/>
                <a:ea typeface="ＭＳ Ｐゴシック" charset="0"/>
              </a:defRPr>
            </a:lvl9pPr>
          </a:lstStyle>
          <a:p>
            <a:r>
              <a:rPr lang="en-US" sz="1800" b="1" dirty="0">
                <a:solidFill>
                  <a:srgbClr val="000000"/>
                </a:solidFill>
                <a:latin typeface="Courier New" charset="0"/>
              </a:rPr>
              <a:t>ReadFile PROTO,</a:t>
            </a:r>
          </a:p>
          <a:p>
            <a:r>
              <a:rPr lang="en-US" sz="1800" b="1" dirty="0">
                <a:solidFill>
                  <a:srgbClr val="000000"/>
                </a:solidFill>
                <a:latin typeface="Courier New" charset="0"/>
              </a:rPr>
              <a:t>	</a:t>
            </a:r>
            <a:r>
              <a:rPr lang="en-US" sz="1800" b="1" dirty="0" err="1">
                <a:solidFill>
                  <a:srgbClr val="000000"/>
                </a:solidFill>
                <a:latin typeface="Courier New" charset="0"/>
              </a:rPr>
              <a:t>handle:DWORD</a:t>
            </a:r>
            <a:r>
              <a:rPr lang="en-US" sz="1800" b="1" dirty="0">
                <a:solidFill>
                  <a:srgbClr val="000000"/>
                </a:solidFill>
                <a:latin typeface="Courier New" charset="0"/>
              </a:rPr>
              <a:t>,	; handle to file</a:t>
            </a:r>
          </a:p>
          <a:p>
            <a:r>
              <a:rPr lang="en-US" sz="1800" b="1" dirty="0">
                <a:solidFill>
                  <a:srgbClr val="000000"/>
                </a:solidFill>
                <a:latin typeface="Courier New" charset="0"/>
              </a:rPr>
              <a:t>	</a:t>
            </a:r>
            <a:r>
              <a:rPr lang="en-US" sz="1800" b="1" dirty="0" err="1">
                <a:solidFill>
                  <a:srgbClr val="000000"/>
                </a:solidFill>
                <a:latin typeface="Courier New" charset="0"/>
              </a:rPr>
              <a:t>pBuffer:PTR</a:t>
            </a:r>
            <a:r>
              <a:rPr lang="en-US" sz="1800" b="1" dirty="0">
                <a:solidFill>
                  <a:srgbClr val="000000"/>
                </a:solidFill>
                <a:latin typeface="Courier New" charset="0"/>
              </a:rPr>
              <a:t> BYTE,	; </a:t>
            </a:r>
            <a:r>
              <a:rPr lang="en-US" sz="1800" b="1" dirty="0" err="1">
                <a:solidFill>
                  <a:srgbClr val="000000"/>
                </a:solidFill>
                <a:latin typeface="Courier New" charset="0"/>
              </a:rPr>
              <a:t>ptr</a:t>
            </a:r>
            <a:r>
              <a:rPr lang="en-US" sz="1800" b="1" dirty="0">
                <a:solidFill>
                  <a:srgbClr val="000000"/>
                </a:solidFill>
                <a:latin typeface="Courier New" charset="0"/>
              </a:rPr>
              <a:t> to buffer</a:t>
            </a:r>
          </a:p>
          <a:p>
            <a:r>
              <a:rPr lang="en-US" sz="1800" b="1" dirty="0">
                <a:solidFill>
                  <a:srgbClr val="000000"/>
                </a:solidFill>
                <a:latin typeface="Courier New" charset="0"/>
              </a:rPr>
              <a:t>	</a:t>
            </a:r>
            <a:r>
              <a:rPr lang="en-US" sz="1800" b="1" dirty="0" err="1">
                <a:solidFill>
                  <a:srgbClr val="000000"/>
                </a:solidFill>
                <a:latin typeface="Courier New" charset="0"/>
              </a:rPr>
              <a:t>nBufsize:DWORD</a:t>
            </a:r>
            <a:r>
              <a:rPr lang="en-US" sz="1800" b="1" dirty="0">
                <a:solidFill>
                  <a:srgbClr val="000000"/>
                </a:solidFill>
                <a:latin typeface="Courier New" charset="0"/>
              </a:rPr>
              <a:t>,	; </a:t>
            </a:r>
            <a:r>
              <a:rPr lang="en-US" sz="1800" b="1" dirty="0" err="1">
                <a:solidFill>
                  <a:srgbClr val="000000"/>
                </a:solidFill>
                <a:latin typeface="Courier New" charset="0"/>
              </a:rPr>
              <a:t>num</a:t>
            </a:r>
            <a:r>
              <a:rPr lang="en-US" sz="1800" b="1" dirty="0">
                <a:solidFill>
                  <a:srgbClr val="000000"/>
                </a:solidFill>
                <a:latin typeface="Courier New" charset="0"/>
              </a:rPr>
              <a:t> bytes to read</a:t>
            </a:r>
          </a:p>
          <a:p>
            <a:r>
              <a:rPr lang="en-US" sz="1800" b="1" dirty="0">
                <a:solidFill>
                  <a:srgbClr val="000000"/>
                </a:solidFill>
                <a:latin typeface="Courier New" charset="0"/>
              </a:rPr>
              <a:t>	</a:t>
            </a:r>
            <a:r>
              <a:rPr lang="en-US" sz="1800" b="1" dirty="0" err="1">
                <a:solidFill>
                  <a:srgbClr val="000000"/>
                </a:solidFill>
                <a:latin typeface="Courier New" charset="0"/>
              </a:rPr>
              <a:t>pBytesRead:PTR</a:t>
            </a:r>
            <a:r>
              <a:rPr lang="en-US" sz="1800" b="1" dirty="0">
                <a:solidFill>
                  <a:srgbClr val="000000"/>
                </a:solidFill>
                <a:latin typeface="Courier New" charset="0"/>
              </a:rPr>
              <a:t> DWORD,	; bytes actually read</a:t>
            </a:r>
          </a:p>
          <a:p>
            <a:r>
              <a:rPr lang="en-US" sz="1800" b="1" dirty="0">
                <a:solidFill>
                  <a:srgbClr val="000000"/>
                </a:solidFill>
                <a:latin typeface="Courier New" charset="0"/>
              </a:rPr>
              <a:t>	</a:t>
            </a:r>
            <a:r>
              <a:rPr lang="en-US" sz="1800" b="1" dirty="0" err="1">
                <a:solidFill>
                  <a:srgbClr val="000000"/>
                </a:solidFill>
                <a:latin typeface="Courier New" charset="0"/>
              </a:rPr>
              <a:t>pOverlapped:PTR</a:t>
            </a:r>
            <a:r>
              <a:rPr lang="en-US" sz="1800" b="1" dirty="0">
                <a:solidFill>
                  <a:srgbClr val="000000"/>
                </a:solidFill>
                <a:latin typeface="Courier New" charset="0"/>
              </a:rPr>
              <a:t> DWORD	; </a:t>
            </a:r>
            <a:r>
              <a:rPr lang="en-US" sz="1800" b="1" dirty="0" err="1">
                <a:solidFill>
                  <a:srgbClr val="000000"/>
                </a:solidFill>
                <a:latin typeface="Courier New" charset="0"/>
              </a:rPr>
              <a:t>ptr</a:t>
            </a:r>
            <a:r>
              <a:rPr lang="en-US" sz="1800" b="1" dirty="0">
                <a:solidFill>
                  <a:srgbClr val="000000"/>
                </a:solidFill>
                <a:latin typeface="Courier New" charset="0"/>
              </a:rPr>
              <a:t> to </a:t>
            </a:r>
            <a:r>
              <a:rPr lang="en-US" sz="1800" b="1" dirty="0" err="1">
                <a:solidFill>
                  <a:srgbClr val="000000"/>
                </a:solidFill>
                <a:latin typeface="Courier New" charset="0"/>
              </a:rPr>
              <a:t>asynch</a:t>
            </a:r>
            <a:r>
              <a:rPr lang="en-US" sz="1800" b="1" dirty="0">
                <a:solidFill>
                  <a:srgbClr val="000000"/>
                </a:solidFill>
                <a:latin typeface="Courier New" charset="0"/>
              </a:rPr>
              <a:t> info</a:t>
            </a:r>
          </a:p>
        </p:txBody>
      </p:sp>
    </p:spTree>
    <p:extLst>
      <p:ext uri="{BB962C8B-B14F-4D97-AF65-F5344CB8AC3E}">
        <p14:creationId xmlns:p14="http://schemas.microsoft.com/office/powerpoint/2010/main" xmlns="" val="17733234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r>
              <a:rPr lang="en-US" dirty="0"/>
              <a:t>WriteFile</a:t>
            </a:r>
          </a:p>
        </p:txBody>
      </p:sp>
      <p:sp>
        <p:nvSpPr>
          <p:cNvPr id="103427" name="Rectangle 3"/>
          <p:cNvSpPr>
            <a:spLocks noGrp="1" noChangeArrowheads="1"/>
          </p:cNvSpPr>
          <p:nvPr>
            <p:ph type="body" idx="1"/>
          </p:nvPr>
        </p:nvSpPr>
        <p:spPr>
          <a:xfrm>
            <a:off x="685800" y="1143000"/>
            <a:ext cx="7772400" cy="2362200"/>
          </a:xfrm>
        </p:spPr>
        <p:txBody>
          <a:bodyPr/>
          <a:lstStyle/>
          <a:p>
            <a:pPr marL="0" indent="0">
              <a:spcBef>
                <a:spcPts val="2000"/>
              </a:spcBef>
              <a:buNone/>
            </a:pPr>
            <a:r>
              <a:rPr lang="en-US" dirty="0" smtClean="0">
                <a:solidFill>
                  <a:srgbClr val="FF0000"/>
                </a:solidFill>
              </a:rPr>
              <a:t>WriteFile </a:t>
            </a:r>
            <a:r>
              <a:rPr lang="en-US" dirty="0"/>
              <a:t>writes data to a file, using an output handle. The handle can be the screen buffer handle, or it can be one assigned to a text file.</a:t>
            </a:r>
          </a:p>
          <a:p>
            <a:pPr marL="0" indent="0">
              <a:spcBef>
                <a:spcPts val="2000"/>
              </a:spcBef>
              <a:buNone/>
            </a:pPr>
            <a:r>
              <a:rPr lang="en-US" dirty="0"/>
              <a:t>Prototype:</a:t>
            </a:r>
          </a:p>
        </p:txBody>
      </p:sp>
      <p:sp>
        <p:nvSpPr>
          <p:cNvPr id="103428" name="Text Box 4"/>
          <p:cNvSpPr txBox="1">
            <a:spLocks noChangeArrowheads="1"/>
          </p:cNvSpPr>
          <p:nvPr/>
        </p:nvSpPr>
        <p:spPr bwMode="auto">
          <a:xfrm>
            <a:off x="762000" y="3318808"/>
            <a:ext cx="7848600" cy="1938992"/>
          </a:xfrm>
          <a:prstGeom prst="rect">
            <a:avLst/>
          </a:prstGeom>
          <a:solidFill>
            <a:srgbClr val="FFFFFF"/>
          </a:solidFill>
          <a:ln w="9525">
            <a:solidFill>
              <a:srgbClr val="000000"/>
            </a:solidFill>
            <a:miter lim="800000"/>
            <a:headEnd/>
            <a:tailEnd/>
          </a:ln>
          <a:effectLst/>
          <a:extLst/>
        </p:spPr>
        <p:txBody>
          <a:bodyPr tIns="137160" bIns="137160">
            <a:spAutoFit/>
          </a:bodyPr>
          <a:lstStyle>
            <a:lvl1pPr>
              <a:tabLst>
                <a:tab pos="457200" algn="l"/>
                <a:tab pos="4064000" algn="l"/>
              </a:tabLst>
              <a:defRPr sz="2400">
                <a:solidFill>
                  <a:schemeClr val="tx1"/>
                </a:solidFill>
                <a:latin typeface="Times New Roman" charset="0"/>
                <a:ea typeface="ＭＳ Ｐゴシック" charset="0"/>
              </a:defRPr>
            </a:lvl1pPr>
            <a:lvl2pPr>
              <a:tabLst>
                <a:tab pos="457200" algn="l"/>
                <a:tab pos="4064000" algn="l"/>
              </a:tabLst>
              <a:defRPr sz="2400">
                <a:solidFill>
                  <a:schemeClr val="tx1"/>
                </a:solidFill>
                <a:latin typeface="Times New Roman" charset="0"/>
                <a:ea typeface="ＭＳ Ｐゴシック" charset="0"/>
              </a:defRPr>
            </a:lvl2pPr>
            <a:lvl3pPr>
              <a:tabLst>
                <a:tab pos="457200" algn="l"/>
                <a:tab pos="4064000" algn="l"/>
              </a:tabLst>
              <a:defRPr sz="2400">
                <a:solidFill>
                  <a:schemeClr val="tx1"/>
                </a:solidFill>
                <a:latin typeface="Times New Roman" charset="0"/>
                <a:ea typeface="ＭＳ Ｐゴシック" charset="0"/>
              </a:defRPr>
            </a:lvl3pPr>
            <a:lvl4pPr>
              <a:tabLst>
                <a:tab pos="457200" algn="l"/>
                <a:tab pos="4064000" algn="l"/>
              </a:tabLst>
              <a:defRPr sz="2400">
                <a:solidFill>
                  <a:schemeClr val="tx1"/>
                </a:solidFill>
                <a:latin typeface="Times New Roman" charset="0"/>
                <a:ea typeface="ＭＳ Ｐゴシック" charset="0"/>
              </a:defRPr>
            </a:lvl4pPr>
            <a:lvl5pPr>
              <a:tabLst>
                <a:tab pos="457200" algn="l"/>
                <a:tab pos="40640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40640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40640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40640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4064000" algn="l"/>
              </a:tabLst>
              <a:defRPr sz="2400">
                <a:solidFill>
                  <a:schemeClr val="tx1"/>
                </a:solidFill>
                <a:latin typeface="Times New Roman" charset="0"/>
                <a:ea typeface="ＭＳ Ｐゴシック" charset="0"/>
              </a:defRPr>
            </a:lvl9pPr>
          </a:lstStyle>
          <a:p>
            <a:r>
              <a:rPr lang="en-US" sz="1800" b="1" dirty="0">
                <a:solidFill>
                  <a:srgbClr val="000000"/>
                </a:solidFill>
                <a:latin typeface="Courier New" charset="0"/>
              </a:rPr>
              <a:t>WriteFile PROTO,</a:t>
            </a:r>
          </a:p>
          <a:p>
            <a:r>
              <a:rPr lang="en-US" sz="1800" b="1" dirty="0">
                <a:solidFill>
                  <a:srgbClr val="000000"/>
                </a:solidFill>
                <a:latin typeface="Courier New" charset="0"/>
              </a:rPr>
              <a:t>	</a:t>
            </a:r>
            <a:r>
              <a:rPr lang="en-US" sz="1800" b="1" dirty="0" err="1">
                <a:solidFill>
                  <a:srgbClr val="000000"/>
                </a:solidFill>
                <a:latin typeface="Courier New" charset="0"/>
              </a:rPr>
              <a:t>fileHandle:DWORD</a:t>
            </a:r>
            <a:r>
              <a:rPr lang="en-US" sz="1800" b="1" dirty="0">
                <a:solidFill>
                  <a:srgbClr val="000000"/>
                </a:solidFill>
                <a:latin typeface="Courier New" charset="0"/>
              </a:rPr>
              <a:t>,		; output handle</a:t>
            </a:r>
          </a:p>
          <a:p>
            <a:r>
              <a:rPr lang="en-US" sz="1800" b="1" dirty="0">
                <a:solidFill>
                  <a:srgbClr val="000000"/>
                </a:solidFill>
                <a:latin typeface="Courier New" charset="0"/>
              </a:rPr>
              <a:t>	</a:t>
            </a:r>
            <a:r>
              <a:rPr lang="en-US" sz="1800" b="1" dirty="0" err="1">
                <a:solidFill>
                  <a:srgbClr val="000000"/>
                </a:solidFill>
                <a:latin typeface="Courier New" charset="0"/>
              </a:rPr>
              <a:t>pBuffer:PTR</a:t>
            </a:r>
            <a:r>
              <a:rPr lang="en-US" sz="1800" b="1" dirty="0">
                <a:solidFill>
                  <a:srgbClr val="000000"/>
                </a:solidFill>
                <a:latin typeface="Courier New" charset="0"/>
              </a:rPr>
              <a:t> BYTE,		; pointer to buffer</a:t>
            </a:r>
          </a:p>
          <a:p>
            <a:r>
              <a:rPr lang="en-US" sz="1800" b="1" dirty="0">
                <a:solidFill>
                  <a:srgbClr val="000000"/>
                </a:solidFill>
                <a:latin typeface="Courier New" charset="0"/>
              </a:rPr>
              <a:t>	</a:t>
            </a:r>
            <a:r>
              <a:rPr lang="en-US" sz="1800" b="1" dirty="0" err="1">
                <a:solidFill>
                  <a:srgbClr val="000000"/>
                </a:solidFill>
                <a:latin typeface="Courier New" charset="0"/>
              </a:rPr>
              <a:t>nBufsize:DWORD</a:t>
            </a:r>
            <a:r>
              <a:rPr lang="en-US" sz="1800" b="1" dirty="0">
                <a:solidFill>
                  <a:srgbClr val="000000"/>
                </a:solidFill>
                <a:latin typeface="Courier New" charset="0"/>
              </a:rPr>
              <a:t>,		; size of buffer</a:t>
            </a:r>
          </a:p>
          <a:p>
            <a:r>
              <a:rPr lang="en-US" sz="1800" b="1" dirty="0">
                <a:solidFill>
                  <a:srgbClr val="000000"/>
                </a:solidFill>
                <a:latin typeface="Courier New" charset="0"/>
              </a:rPr>
              <a:t>	</a:t>
            </a:r>
            <a:r>
              <a:rPr lang="en-US" sz="1800" b="1" dirty="0" err="1">
                <a:solidFill>
                  <a:srgbClr val="000000"/>
                </a:solidFill>
                <a:latin typeface="Courier New" charset="0"/>
              </a:rPr>
              <a:t>pBytesWritten:PTR</a:t>
            </a:r>
            <a:r>
              <a:rPr lang="en-US" sz="1800" b="1" dirty="0">
                <a:solidFill>
                  <a:srgbClr val="000000"/>
                </a:solidFill>
                <a:latin typeface="Courier New" charset="0"/>
              </a:rPr>
              <a:t> DWORD,		; </a:t>
            </a:r>
            <a:r>
              <a:rPr lang="en-US" sz="1800" b="1" dirty="0" err="1">
                <a:solidFill>
                  <a:srgbClr val="000000"/>
                </a:solidFill>
                <a:latin typeface="Courier New" charset="0"/>
              </a:rPr>
              <a:t>num</a:t>
            </a:r>
            <a:r>
              <a:rPr lang="en-US" sz="1800" b="1" dirty="0">
                <a:solidFill>
                  <a:srgbClr val="000000"/>
                </a:solidFill>
                <a:latin typeface="Courier New" charset="0"/>
              </a:rPr>
              <a:t> bytes written</a:t>
            </a:r>
          </a:p>
          <a:p>
            <a:r>
              <a:rPr lang="en-US" sz="1800" b="1" dirty="0">
                <a:solidFill>
                  <a:srgbClr val="000000"/>
                </a:solidFill>
                <a:latin typeface="Courier New" charset="0"/>
              </a:rPr>
              <a:t>	</a:t>
            </a:r>
            <a:r>
              <a:rPr lang="en-US" sz="1800" b="1" dirty="0" err="1">
                <a:solidFill>
                  <a:srgbClr val="000000"/>
                </a:solidFill>
                <a:latin typeface="Courier New" charset="0"/>
              </a:rPr>
              <a:t>pOverlapped:PTR</a:t>
            </a:r>
            <a:r>
              <a:rPr lang="en-US" sz="1800" b="1" dirty="0">
                <a:solidFill>
                  <a:srgbClr val="000000"/>
                </a:solidFill>
                <a:latin typeface="Courier New" charset="0"/>
              </a:rPr>
              <a:t> DWORD		; </a:t>
            </a:r>
            <a:r>
              <a:rPr lang="en-US" sz="1800" b="1" dirty="0" err="1">
                <a:solidFill>
                  <a:srgbClr val="000000"/>
                </a:solidFill>
                <a:latin typeface="Courier New" charset="0"/>
              </a:rPr>
              <a:t>ptr</a:t>
            </a:r>
            <a:r>
              <a:rPr lang="en-US" sz="1800" b="1" dirty="0">
                <a:solidFill>
                  <a:srgbClr val="000000"/>
                </a:solidFill>
                <a:latin typeface="Courier New" charset="0"/>
              </a:rPr>
              <a:t> to </a:t>
            </a:r>
            <a:r>
              <a:rPr lang="en-US" sz="1800" b="1" dirty="0" err="1">
                <a:solidFill>
                  <a:srgbClr val="000000"/>
                </a:solidFill>
                <a:latin typeface="Courier New" charset="0"/>
              </a:rPr>
              <a:t>asynch</a:t>
            </a:r>
            <a:r>
              <a:rPr lang="en-US" sz="1800" b="1" dirty="0">
                <a:solidFill>
                  <a:srgbClr val="000000"/>
                </a:solidFill>
                <a:latin typeface="Courier New" charset="0"/>
              </a:rPr>
              <a:t> info</a:t>
            </a:r>
          </a:p>
        </p:txBody>
      </p:sp>
    </p:spTree>
    <p:extLst>
      <p:ext uri="{BB962C8B-B14F-4D97-AF65-F5344CB8AC3E}">
        <p14:creationId xmlns:p14="http://schemas.microsoft.com/office/powerpoint/2010/main" xmlns="" val="38514318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en-US" dirty="0"/>
              <a:t>SetFilePointer</a:t>
            </a:r>
          </a:p>
        </p:txBody>
      </p:sp>
      <p:sp>
        <p:nvSpPr>
          <p:cNvPr id="104451" name="Rectangle 3"/>
          <p:cNvSpPr>
            <a:spLocks noGrp="1" noChangeArrowheads="1"/>
          </p:cNvSpPr>
          <p:nvPr>
            <p:ph type="body" idx="1"/>
          </p:nvPr>
        </p:nvSpPr>
        <p:spPr>
          <a:xfrm>
            <a:off x="609600" y="990600"/>
            <a:ext cx="7772400" cy="1371600"/>
          </a:xfrm>
        </p:spPr>
        <p:txBody>
          <a:bodyPr/>
          <a:lstStyle/>
          <a:p>
            <a:pPr marL="0" indent="0">
              <a:buFontTx/>
              <a:buNone/>
            </a:pPr>
            <a:r>
              <a:rPr lang="en-US" i="1" dirty="0">
                <a:solidFill>
                  <a:srgbClr val="FF0000"/>
                </a:solidFill>
              </a:rPr>
              <a:t>SetFilePointer</a:t>
            </a:r>
            <a:r>
              <a:rPr lang="en-US" dirty="0"/>
              <a:t> moves the position pointer of an open file. You can use it to append data to a file, and to perform random-access record processing:</a:t>
            </a:r>
          </a:p>
        </p:txBody>
      </p:sp>
      <p:sp>
        <p:nvSpPr>
          <p:cNvPr id="104452" name="Text Box 4"/>
          <p:cNvSpPr txBox="1">
            <a:spLocks noChangeArrowheads="1"/>
          </p:cNvSpPr>
          <p:nvPr/>
        </p:nvSpPr>
        <p:spPr bwMode="auto">
          <a:xfrm>
            <a:off x="609600" y="2438400"/>
            <a:ext cx="7772400" cy="1661993"/>
          </a:xfrm>
          <a:prstGeom prst="rect">
            <a:avLst/>
          </a:prstGeom>
          <a:solidFill>
            <a:srgbClr val="FFFFFF"/>
          </a:solidFill>
          <a:ln w="9525">
            <a:solidFill>
              <a:srgbClr val="000000"/>
            </a:solidFill>
            <a:miter lim="800000"/>
            <a:headEnd/>
            <a:tailEnd/>
          </a:ln>
          <a:effectLst/>
          <a:extLst/>
        </p:spPr>
        <p:txBody>
          <a:bodyPr tIns="137160" bIns="137160">
            <a:spAutoFit/>
          </a:bodyPr>
          <a:lstStyle>
            <a:lvl1pPr>
              <a:tabLst>
                <a:tab pos="457200" algn="l"/>
                <a:tab pos="4064000" algn="l"/>
              </a:tabLst>
              <a:defRPr sz="2400">
                <a:solidFill>
                  <a:schemeClr val="tx1"/>
                </a:solidFill>
                <a:latin typeface="Times New Roman" charset="0"/>
                <a:ea typeface="ＭＳ Ｐゴシック" charset="0"/>
              </a:defRPr>
            </a:lvl1pPr>
            <a:lvl2pPr>
              <a:tabLst>
                <a:tab pos="457200" algn="l"/>
                <a:tab pos="4064000" algn="l"/>
              </a:tabLst>
              <a:defRPr sz="2400">
                <a:solidFill>
                  <a:schemeClr val="tx1"/>
                </a:solidFill>
                <a:latin typeface="Times New Roman" charset="0"/>
                <a:ea typeface="ＭＳ Ｐゴシック" charset="0"/>
              </a:defRPr>
            </a:lvl2pPr>
            <a:lvl3pPr>
              <a:tabLst>
                <a:tab pos="457200" algn="l"/>
                <a:tab pos="4064000" algn="l"/>
              </a:tabLst>
              <a:defRPr sz="2400">
                <a:solidFill>
                  <a:schemeClr val="tx1"/>
                </a:solidFill>
                <a:latin typeface="Times New Roman" charset="0"/>
                <a:ea typeface="ＭＳ Ｐゴシック" charset="0"/>
              </a:defRPr>
            </a:lvl3pPr>
            <a:lvl4pPr>
              <a:tabLst>
                <a:tab pos="457200" algn="l"/>
                <a:tab pos="4064000" algn="l"/>
              </a:tabLst>
              <a:defRPr sz="2400">
                <a:solidFill>
                  <a:schemeClr val="tx1"/>
                </a:solidFill>
                <a:latin typeface="Times New Roman" charset="0"/>
                <a:ea typeface="ＭＳ Ｐゴシック" charset="0"/>
              </a:defRPr>
            </a:lvl4pPr>
            <a:lvl5pPr>
              <a:tabLst>
                <a:tab pos="457200" algn="l"/>
                <a:tab pos="40640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40640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40640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40640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4064000" algn="l"/>
              </a:tabLst>
              <a:defRPr sz="2400">
                <a:solidFill>
                  <a:schemeClr val="tx1"/>
                </a:solidFill>
                <a:latin typeface="Times New Roman" charset="0"/>
                <a:ea typeface="ＭＳ Ｐゴシック" charset="0"/>
              </a:defRPr>
            </a:lvl9pPr>
          </a:lstStyle>
          <a:p>
            <a:r>
              <a:rPr lang="en-US" sz="1800" b="1" dirty="0">
                <a:solidFill>
                  <a:srgbClr val="000000"/>
                </a:solidFill>
                <a:latin typeface="Courier New" charset="0"/>
              </a:rPr>
              <a:t>SetFilePointer PROTO,</a:t>
            </a:r>
          </a:p>
          <a:p>
            <a:r>
              <a:rPr lang="en-US" sz="1800" b="1" dirty="0">
                <a:solidFill>
                  <a:srgbClr val="000000"/>
                </a:solidFill>
                <a:latin typeface="Courier New" charset="0"/>
              </a:rPr>
              <a:t>  </a:t>
            </a:r>
            <a:r>
              <a:rPr lang="en-US" sz="1800" b="1" dirty="0" err="1">
                <a:solidFill>
                  <a:srgbClr val="000000"/>
                </a:solidFill>
                <a:latin typeface="Courier New" charset="0"/>
              </a:rPr>
              <a:t>handle:DWORD</a:t>
            </a:r>
            <a:r>
              <a:rPr lang="en-US" sz="1800" b="1" dirty="0">
                <a:solidFill>
                  <a:srgbClr val="000000"/>
                </a:solidFill>
                <a:latin typeface="Courier New" charset="0"/>
              </a:rPr>
              <a:t>,	; file handle</a:t>
            </a:r>
          </a:p>
          <a:p>
            <a:r>
              <a:rPr lang="en-US" sz="1800" b="1" dirty="0">
                <a:solidFill>
                  <a:srgbClr val="000000"/>
                </a:solidFill>
                <a:latin typeface="Courier New" charset="0"/>
              </a:rPr>
              <a:t>  </a:t>
            </a:r>
            <a:r>
              <a:rPr lang="en-US" sz="1800" b="1" dirty="0" err="1">
                <a:solidFill>
                  <a:srgbClr val="000000"/>
                </a:solidFill>
                <a:latin typeface="Courier New" charset="0"/>
              </a:rPr>
              <a:t>nDistanceLo:SDWORD</a:t>
            </a:r>
            <a:r>
              <a:rPr lang="en-US" sz="1800" b="1" dirty="0">
                <a:solidFill>
                  <a:srgbClr val="000000"/>
                </a:solidFill>
                <a:latin typeface="Courier New" charset="0"/>
              </a:rPr>
              <a:t>,	; bytes to move pointer</a:t>
            </a:r>
          </a:p>
          <a:p>
            <a:r>
              <a:rPr lang="en-US" sz="1800" b="1" dirty="0">
                <a:solidFill>
                  <a:srgbClr val="000000"/>
                </a:solidFill>
                <a:latin typeface="Courier New" charset="0"/>
              </a:rPr>
              <a:t>  </a:t>
            </a:r>
            <a:r>
              <a:rPr lang="en-US" sz="1800" b="1" dirty="0" err="1">
                <a:solidFill>
                  <a:srgbClr val="000000"/>
                </a:solidFill>
                <a:latin typeface="Courier New" charset="0"/>
              </a:rPr>
              <a:t>pDistanceHi:PTR</a:t>
            </a:r>
            <a:r>
              <a:rPr lang="en-US" sz="1800" b="1" dirty="0">
                <a:solidFill>
                  <a:srgbClr val="000000"/>
                </a:solidFill>
                <a:latin typeface="Courier New" charset="0"/>
              </a:rPr>
              <a:t> SDWORD,	; </a:t>
            </a:r>
            <a:r>
              <a:rPr lang="en-US" sz="1800" b="1" dirty="0" err="1">
                <a:solidFill>
                  <a:srgbClr val="000000"/>
                </a:solidFill>
                <a:latin typeface="Courier New" charset="0"/>
              </a:rPr>
              <a:t>ptr</a:t>
            </a:r>
            <a:r>
              <a:rPr lang="en-US" sz="1800" b="1" dirty="0">
                <a:solidFill>
                  <a:srgbClr val="000000"/>
                </a:solidFill>
                <a:latin typeface="Courier New" charset="0"/>
              </a:rPr>
              <a:t> to bytes to move</a:t>
            </a:r>
          </a:p>
          <a:p>
            <a:r>
              <a:rPr lang="en-US" sz="1800" b="1" dirty="0">
                <a:solidFill>
                  <a:srgbClr val="000000"/>
                </a:solidFill>
                <a:latin typeface="Courier New" charset="0"/>
              </a:rPr>
              <a:t>  </a:t>
            </a:r>
            <a:r>
              <a:rPr lang="en-US" sz="1800" b="1" dirty="0" err="1">
                <a:solidFill>
                  <a:srgbClr val="000000"/>
                </a:solidFill>
                <a:latin typeface="Courier New" charset="0"/>
              </a:rPr>
              <a:t>moveMethod:DWORD</a:t>
            </a:r>
            <a:r>
              <a:rPr lang="en-US" sz="1800" b="1" dirty="0">
                <a:solidFill>
                  <a:srgbClr val="000000"/>
                </a:solidFill>
                <a:latin typeface="Courier New" charset="0"/>
              </a:rPr>
              <a:t>	; starting point</a:t>
            </a:r>
          </a:p>
        </p:txBody>
      </p:sp>
      <p:grpSp>
        <p:nvGrpSpPr>
          <p:cNvPr id="104453" name="Group 5"/>
          <p:cNvGrpSpPr>
            <a:grpSpLocks/>
          </p:cNvGrpSpPr>
          <p:nvPr/>
        </p:nvGrpSpPr>
        <p:grpSpPr bwMode="auto">
          <a:xfrm>
            <a:off x="685800" y="4572000"/>
            <a:ext cx="7315200" cy="1371600"/>
            <a:chOff x="432" y="2880"/>
            <a:chExt cx="4608" cy="864"/>
          </a:xfrm>
        </p:grpSpPr>
        <p:sp>
          <p:nvSpPr>
            <p:cNvPr id="104454" name="Text Box 6"/>
            <p:cNvSpPr txBox="1">
              <a:spLocks noChangeArrowheads="1"/>
            </p:cNvSpPr>
            <p:nvPr/>
          </p:nvSpPr>
          <p:spPr bwMode="auto">
            <a:xfrm>
              <a:off x="1584" y="2880"/>
              <a:ext cx="3456" cy="864"/>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1800" b="1" dirty="0">
                  <a:solidFill>
                    <a:srgbClr val="000000"/>
                  </a:solidFill>
                  <a:latin typeface="Courier New" charset="0"/>
                </a:rPr>
                <a:t>; Move to end of file:</a:t>
              </a:r>
            </a:p>
            <a:p>
              <a:endParaRPr lang="en-US" sz="1800" b="1" dirty="0">
                <a:solidFill>
                  <a:srgbClr val="000000"/>
                </a:solidFill>
                <a:latin typeface="Courier New" charset="0"/>
              </a:endParaRPr>
            </a:p>
            <a:p>
              <a:r>
                <a:rPr lang="en-US" sz="1800" b="1" dirty="0">
                  <a:solidFill>
                    <a:srgbClr val="000000"/>
                  </a:solidFill>
                  <a:latin typeface="Courier New" charset="0"/>
                </a:rPr>
                <a:t>INVOKE SetFilePointer,</a:t>
              </a:r>
            </a:p>
            <a:p>
              <a:r>
                <a:rPr lang="en-US" sz="1800" b="1" dirty="0">
                  <a:solidFill>
                    <a:srgbClr val="000000"/>
                  </a:solidFill>
                  <a:latin typeface="Courier New" charset="0"/>
                </a:rPr>
                <a:t>  fileHandle,0,0,FILE_END</a:t>
              </a:r>
            </a:p>
          </p:txBody>
        </p:sp>
        <p:sp>
          <p:nvSpPr>
            <p:cNvPr id="104455" name="Text Box 7"/>
            <p:cNvSpPr txBox="1">
              <a:spLocks noChangeArrowheads="1"/>
            </p:cNvSpPr>
            <p:nvPr/>
          </p:nvSpPr>
          <p:spPr bwMode="auto">
            <a:xfrm>
              <a:off x="432" y="3120"/>
              <a:ext cx="1104" cy="349"/>
            </a:xfrm>
            <a:prstGeom prst="rect">
              <a:avLst/>
            </a:prstGeom>
            <a:solidFill>
              <a:srgbClr val="FF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lgn="r">
                <a:spcBef>
                  <a:spcPct val="50000"/>
                </a:spcBef>
              </a:pPr>
              <a:r>
                <a:rPr lang="en-US" dirty="0">
                  <a:solidFill>
                    <a:srgbClr val="000000"/>
                  </a:solidFill>
                  <a:latin typeface="Arial"/>
                  <a:cs typeface="Arial"/>
                </a:rPr>
                <a:t>Example:</a:t>
              </a:r>
            </a:p>
          </p:txBody>
        </p:sp>
      </p:grpSp>
    </p:spTree>
    <p:extLst>
      <p:ext uri="{BB962C8B-B14F-4D97-AF65-F5344CB8AC3E}">
        <p14:creationId xmlns:p14="http://schemas.microsoft.com/office/powerpoint/2010/main" xmlns="" val="40754061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04453"/>
                                        </p:tgtEl>
                                        <p:attrNameLst>
                                          <p:attrName>style.visibility</p:attrName>
                                        </p:attrNameLst>
                                      </p:cBhvr>
                                      <p:to>
                                        <p:strVal val="visible"/>
                                      </p:to>
                                    </p:set>
                                    <p:animEffect transition="in" filter="box(in)">
                                      <p:cBhvr>
                                        <p:cTn id="7" dur="500"/>
                                        <p:tgtEl>
                                          <p:spTgt spid="1044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r>
              <a:rPr lang="en-US"/>
              <a:t>Console Window Manipulation</a:t>
            </a:r>
          </a:p>
        </p:txBody>
      </p:sp>
      <p:sp>
        <p:nvSpPr>
          <p:cNvPr id="105475" name="Rectangle 3"/>
          <p:cNvSpPr>
            <a:spLocks noGrp="1" noChangeArrowheads="1"/>
          </p:cNvSpPr>
          <p:nvPr>
            <p:ph type="body" idx="1"/>
          </p:nvPr>
        </p:nvSpPr>
        <p:spPr>
          <a:xfrm>
            <a:off x="1828800" y="1600200"/>
            <a:ext cx="6477000" cy="2743200"/>
          </a:xfrm>
        </p:spPr>
        <p:txBody>
          <a:bodyPr/>
          <a:lstStyle/>
          <a:p>
            <a:pPr>
              <a:spcBef>
                <a:spcPts val="2000"/>
              </a:spcBef>
            </a:pPr>
            <a:r>
              <a:rPr lang="en-US" dirty="0"/>
              <a:t>Screen buffer</a:t>
            </a:r>
          </a:p>
          <a:p>
            <a:pPr>
              <a:spcBef>
                <a:spcPts val="2000"/>
              </a:spcBef>
            </a:pPr>
            <a:r>
              <a:rPr lang="en-US" dirty="0"/>
              <a:t>Console window</a:t>
            </a:r>
          </a:p>
          <a:p>
            <a:pPr>
              <a:spcBef>
                <a:spcPts val="2000"/>
              </a:spcBef>
            </a:pPr>
            <a:r>
              <a:rPr lang="en-US" dirty="0"/>
              <a:t>Controlling the cursor</a:t>
            </a:r>
          </a:p>
          <a:p>
            <a:pPr>
              <a:spcBef>
                <a:spcPts val="2000"/>
              </a:spcBef>
            </a:pPr>
            <a:r>
              <a:rPr lang="en-US" dirty="0"/>
              <a:t>Controlling the text color</a:t>
            </a:r>
          </a:p>
        </p:txBody>
      </p:sp>
    </p:spTree>
    <p:extLst>
      <p:ext uri="{BB962C8B-B14F-4D97-AF65-F5344CB8AC3E}">
        <p14:creationId xmlns:p14="http://schemas.microsoft.com/office/powerpoint/2010/main" xmlns="" val="28277906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a:t>Screen Buffer and Console Window</a:t>
            </a:r>
          </a:p>
        </p:txBody>
      </p:sp>
      <p:sp>
        <p:nvSpPr>
          <p:cNvPr id="106499" name="Rectangle 3"/>
          <p:cNvSpPr>
            <a:spLocks noGrp="1" noChangeArrowheads="1"/>
          </p:cNvSpPr>
          <p:nvPr>
            <p:ph type="body" idx="1"/>
          </p:nvPr>
        </p:nvSpPr>
        <p:spPr>
          <a:xfrm>
            <a:off x="685800" y="1143000"/>
            <a:ext cx="7772400" cy="762000"/>
          </a:xfrm>
        </p:spPr>
        <p:txBody>
          <a:bodyPr/>
          <a:lstStyle/>
          <a:p>
            <a:pPr>
              <a:lnSpc>
                <a:spcPct val="90000"/>
              </a:lnSpc>
            </a:pPr>
            <a:r>
              <a:rPr lang="en-US"/>
              <a:t>The active screen buffer includes data displayed by the console window.</a:t>
            </a:r>
          </a:p>
        </p:txBody>
      </p:sp>
      <p:graphicFrame>
        <p:nvGraphicFramePr>
          <p:cNvPr id="106500" name="Object 4"/>
          <p:cNvGraphicFramePr>
            <a:graphicFrameLocks noChangeAspect="1"/>
          </p:cNvGraphicFramePr>
          <p:nvPr>
            <p:extLst>
              <p:ext uri="{D42A27DB-BD31-4B8C-83A1-F6EECF244321}">
                <p14:modId xmlns:p14="http://schemas.microsoft.com/office/powerpoint/2010/main" xmlns="" val="366337740"/>
              </p:ext>
            </p:extLst>
          </p:nvPr>
        </p:nvGraphicFramePr>
        <p:xfrm>
          <a:off x="1524000" y="1981200"/>
          <a:ext cx="5695567" cy="4724400"/>
        </p:xfrm>
        <a:graphic>
          <a:graphicData uri="http://schemas.openxmlformats.org/presentationml/2006/ole">
            <p:oleObj spid="_x0000_s127049" name="VISIO" r:id="rId3" imgW="3072384" imgH="2551176" progId="">
              <p:embed/>
            </p:oleObj>
          </a:graphicData>
        </a:graphic>
      </p:graphicFrame>
    </p:spTree>
    <p:extLst>
      <p:ext uri="{BB962C8B-B14F-4D97-AF65-F5344CB8AC3E}">
        <p14:creationId xmlns:p14="http://schemas.microsoft.com/office/powerpoint/2010/main" xmlns="" val="25670763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r>
              <a:rPr lang="en-US"/>
              <a:t>SetConsoleTitle</a:t>
            </a:r>
          </a:p>
        </p:txBody>
      </p:sp>
      <p:sp>
        <p:nvSpPr>
          <p:cNvPr id="107523" name="Text Box 3"/>
          <p:cNvSpPr txBox="1">
            <a:spLocks noChangeArrowheads="1"/>
          </p:cNvSpPr>
          <p:nvPr/>
        </p:nvSpPr>
        <p:spPr bwMode="auto">
          <a:xfrm>
            <a:off x="1219200" y="2362200"/>
            <a:ext cx="6781800" cy="1371600"/>
          </a:xfrm>
          <a:prstGeom prst="rect">
            <a:avLst/>
          </a:prstGeom>
          <a:solidFill>
            <a:srgbClr val="FFFFFF"/>
          </a:solidFill>
          <a:ln>
            <a:solidFill>
              <a:srgbClr val="000000"/>
            </a:solidFill>
          </a:ln>
          <a:effectLs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1800" b="1" dirty="0">
                <a:solidFill>
                  <a:srgbClr val="000000"/>
                </a:solidFill>
                <a:latin typeface="Courier New" charset="0"/>
              </a:rPr>
              <a:t>.data</a:t>
            </a:r>
          </a:p>
          <a:p>
            <a:r>
              <a:rPr lang="en-US" sz="1800" b="1" dirty="0" err="1">
                <a:solidFill>
                  <a:srgbClr val="000000"/>
                </a:solidFill>
                <a:latin typeface="Courier New" charset="0"/>
              </a:rPr>
              <a:t>titleStr</a:t>
            </a:r>
            <a:r>
              <a:rPr lang="en-US" sz="1800" b="1" dirty="0">
                <a:solidFill>
                  <a:srgbClr val="000000"/>
                </a:solidFill>
                <a:latin typeface="Courier New" charset="0"/>
              </a:rPr>
              <a:t> BYTE "Console title",0</a:t>
            </a:r>
          </a:p>
          <a:p>
            <a:r>
              <a:rPr lang="en-US" sz="1800" b="1" dirty="0">
                <a:solidFill>
                  <a:srgbClr val="000000"/>
                </a:solidFill>
                <a:latin typeface="Courier New" charset="0"/>
              </a:rPr>
              <a:t>.code</a:t>
            </a:r>
          </a:p>
          <a:p>
            <a:r>
              <a:rPr lang="en-US" sz="1800" b="1" dirty="0">
                <a:solidFill>
                  <a:srgbClr val="000000"/>
                </a:solidFill>
                <a:latin typeface="Courier New" charset="0"/>
              </a:rPr>
              <a:t>INVOKE </a:t>
            </a:r>
            <a:r>
              <a:rPr lang="en-US" sz="1800" b="1" dirty="0" err="1">
                <a:solidFill>
                  <a:srgbClr val="000000"/>
                </a:solidFill>
                <a:latin typeface="Courier New" charset="0"/>
              </a:rPr>
              <a:t>SetConsoleTitle</a:t>
            </a:r>
            <a:r>
              <a:rPr lang="en-US" sz="1800" b="1" dirty="0">
                <a:solidFill>
                  <a:srgbClr val="000000"/>
                </a:solidFill>
                <a:latin typeface="Courier New" charset="0"/>
              </a:rPr>
              <a:t>, ADDR </a:t>
            </a:r>
            <a:r>
              <a:rPr lang="en-US" sz="1800" b="1" dirty="0" err="1">
                <a:solidFill>
                  <a:srgbClr val="000000"/>
                </a:solidFill>
                <a:latin typeface="Courier New" charset="0"/>
              </a:rPr>
              <a:t>titleStr</a:t>
            </a:r>
            <a:endParaRPr lang="en-US" sz="1800" b="1" dirty="0">
              <a:solidFill>
                <a:srgbClr val="000000"/>
              </a:solidFill>
              <a:latin typeface="Courier New" charset="0"/>
            </a:endParaRPr>
          </a:p>
        </p:txBody>
      </p:sp>
      <p:sp>
        <p:nvSpPr>
          <p:cNvPr id="107524" name="Text Box 4"/>
          <p:cNvSpPr txBox="1">
            <a:spLocks noChangeArrowheads="1"/>
          </p:cNvSpPr>
          <p:nvPr/>
        </p:nvSpPr>
        <p:spPr bwMode="auto">
          <a:xfrm>
            <a:off x="685800" y="1066800"/>
            <a:ext cx="7696200"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i="1" dirty="0" err="1">
                <a:solidFill>
                  <a:srgbClr val="FF0000"/>
                </a:solidFill>
                <a:latin typeface="Arial"/>
                <a:cs typeface="Arial"/>
              </a:rPr>
              <a:t>SetConsoleTitle</a:t>
            </a:r>
            <a:r>
              <a:rPr lang="en-US" sz="2400" dirty="0"/>
              <a:t> changes the console window's title. Pass it a null-terminated string:</a:t>
            </a:r>
          </a:p>
        </p:txBody>
      </p:sp>
    </p:spTree>
    <p:extLst>
      <p:ext uri="{BB962C8B-B14F-4D97-AF65-F5344CB8AC3E}">
        <p14:creationId xmlns:p14="http://schemas.microsoft.com/office/powerpoint/2010/main" xmlns="" val="18441667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r>
              <a:rPr lang="en-US"/>
              <a:t>GetConsoleScreenBufferInfo</a:t>
            </a:r>
          </a:p>
        </p:txBody>
      </p:sp>
      <p:sp>
        <p:nvSpPr>
          <p:cNvPr id="108547" name="Text Box 3"/>
          <p:cNvSpPr txBox="1">
            <a:spLocks noChangeArrowheads="1"/>
          </p:cNvSpPr>
          <p:nvPr/>
        </p:nvSpPr>
        <p:spPr bwMode="auto">
          <a:xfrm>
            <a:off x="1219200" y="3352800"/>
            <a:ext cx="6705600" cy="2438400"/>
          </a:xfrm>
          <a:prstGeom prst="rect">
            <a:avLst/>
          </a:prstGeom>
          <a:solidFill>
            <a:srgbClr val="FFFFFF"/>
          </a:solidFill>
          <a:ln>
            <a:solidFill>
              <a:srgbClr val="000000"/>
            </a:solidFill>
          </a:ln>
          <a:effectLst/>
          <a:extLst/>
        </p:spPr>
        <p:txBody>
          <a:bodyPr lIns="137160" tIns="182880" rIns="137160" bIns="182880"/>
          <a:lstStyle>
            <a:lvl1pPr>
              <a:tabLst>
                <a:tab pos="457200" algn="l"/>
                <a:tab pos="969963" algn="l"/>
                <a:tab pos="4114800" algn="l"/>
              </a:tabLst>
              <a:defRPr sz="2400">
                <a:solidFill>
                  <a:schemeClr val="tx1"/>
                </a:solidFill>
                <a:latin typeface="Times New Roman" charset="0"/>
                <a:ea typeface="ＭＳ Ｐゴシック" charset="0"/>
              </a:defRPr>
            </a:lvl1pPr>
            <a:lvl2pPr>
              <a:tabLst>
                <a:tab pos="457200" algn="l"/>
                <a:tab pos="969963" algn="l"/>
                <a:tab pos="4114800" algn="l"/>
              </a:tabLst>
              <a:defRPr sz="2400">
                <a:solidFill>
                  <a:schemeClr val="tx1"/>
                </a:solidFill>
                <a:latin typeface="Times New Roman" charset="0"/>
                <a:ea typeface="ＭＳ Ｐゴシック" charset="0"/>
              </a:defRPr>
            </a:lvl2pPr>
            <a:lvl3pPr>
              <a:tabLst>
                <a:tab pos="457200" algn="l"/>
                <a:tab pos="969963" algn="l"/>
                <a:tab pos="4114800" algn="l"/>
              </a:tabLst>
              <a:defRPr sz="2400">
                <a:solidFill>
                  <a:schemeClr val="tx1"/>
                </a:solidFill>
                <a:latin typeface="Times New Roman" charset="0"/>
                <a:ea typeface="ＭＳ Ｐゴシック" charset="0"/>
              </a:defRPr>
            </a:lvl3pPr>
            <a:lvl4pPr>
              <a:tabLst>
                <a:tab pos="457200" algn="l"/>
                <a:tab pos="969963" algn="l"/>
                <a:tab pos="4114800" algn="l"/>
              </a:tabLst>
              <a:defRPr sz="2400">
                <a:solidFill>
                  <a:schemeClr val="tx1"/>
                </a:solidFill>
                <a:latin typeface="Times New Roman" charset="0"/>
                <a:ea typeface="ＭＳ Ｐゴシック" charset="0"/>
              </a:defRPr>
            </a:lvl4pPr>
            <a:lvl5pPr>
              <a:tabLst>
                <a:tab pos="457200" algn="l"/>
                <a:tab pos="969963"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969963"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969963"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969963"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969963" algn="l"/>
                <a:tab pos="4114800" algn="l"/>
              </a:tabLst>
              <a:defRPr sz="2400">
                <a:solidFill>
                  <a:schemeClr val="tx1"/>
                </a:solidFill>
                <a:latin typeface="Times New Roman" charset="0"/>
                <a:ea typeface="ＭＳ Ｐゴシック" charset="0"/>
              </a:defRPr>
            </a:lvl9pPr>
          </a:lstStyle>
          <a:p>
            <a:r>
              <a:rPr lang="en-US" sz="1800" b="1" dirty="0">
                <a:solidFill>
                  <a:srgbClr val="000000"/>
                </a:solidFill>
                <a:latin typeface="Courier New" charset="0"/>
              </a:rPr>
              <a:t>.data</a:t>
            </a:r>
          </a:p>
          <a:p>
            <a:r>
              <a:rPr lang="en-US" sz="1800" b="1" dirty="0" err="1">
                <a:solidFill>
                  <a:srgbClr val="000000"/>
                </a:solidFill>
                <a:latin typeface="Courier New" charset="0"/>
              </a:rPr>
              <a:t>outHandle</a:t>
            </a:r>
            <a:r>
              <a:rPr lang="en-US" sz="1800" b="1" dirty="0">
                <a:solidFill>
                  <a:srgbClr val="000000"/>
                </a:solidFill>
                <a:latin typeface="Courier New" charset="0"/>
              </a:rPr>
              <a:t> DWORD ?</a:t>
            </a:r>
          </a:p>
          <a:p>
            <a:r>
              <a:rPr lang="en-US" sz="1800" b="1" dirty="0" err="1">
                <a:solidFill>
                  <a:srgbClr val="000000"/>
                </a:solidFill>
                <a:latin typeface="Courier New" charset="0"/>
              </a:rPr>
              <a:t>consoleInfo</a:t>
            </a:r>
            <a:r>
              <a:rPr lang="en-US" sz="1800" b="1" dirty="0">
                <a:solidFill>
                  <a:srgbClr val="000000"/>
                </a:solidFill>
                <a:latin typeface="Courier New" charset="0"/>
              </a:rPr>
              <a:t> CONSOLE_SCREEN_BUFFER_INFO &lt;&gt;</a:t>
            </a:r>
          </a:p>
          <a:p>
            <a:r>
              <a:rPr lang="en-US" sz="1800" b="1" dirty="0">
                <a:solidFill>
                  <a:srgbClr val="000000"/>
                </a:solidFill>
                <a:latin typeface="Courier New" charset="0"/>
              </a:rPr>
              <a:t>.</a:t>
            </a:r>
            <a:r>
              <a:rPr lang="en-US" sz="1800" b="1" dirty="0" smtClean="0">
                <a:solidFill>
                  <a:srgbClr val="000000"/>
                </a:solidFill>
                <a:latin typeface="Courier New" charset="0"/>
              </a:rPr>
              <a:t>code</a:t>
            </a:r>
          </a:p>
          <a:p>
            <a:endParaRPr lang="en-US" sz="1800" b="1" dirty="0">
              <a:solidFill>
                <a:srgbClr val="000000"/>
              </a:solidFill>
              <a:latin typeface="Courier New" charset="0"/>
            </a:endParaRPr>
          </a:p>
          <a:p>
            <a:r>
              <a:rPr lang="en-US" sz="1800" b="1" dirty="0">
                <a:solidFill>
                  <a:srgbClr val="000000"/>
                </a:solidFill>
                <a:latin typeface="Courier New" charset="0"/>
              </a:rPr>
              <a:t>	INVOKE </a:t>
            </a:r>
            <a:r>
              <a:rPr lang="en-US" sz="1800" b="1" dirty="0" err="1">
                <a:solidFill>
                  <a:srgbClr val="000000"/>
                </a:solidFill>
                <a:latin typeface="Courier New" charset="0"/>
              </a:rPr>
              <a:t>GetConsoleScreenBufferInfo</a:t>
            </a:r>
            <a:r>
              <a:rPr lang="en-US" sz="1800" b="1" dirty="0">
                <a:solidFill>
                  <a:srgbClr val="000000"/>
                </a:solidFill>
                <a:latin typeface="Courier New" charset="0"/>
              </a:rPr>
              <a:t>,</a:t>
            </a:r>
          </a:p>
          <a:p>
            <a:r>
              <a:rPr lang="en-US" sz="1800" b="1" dirty="0">
                <a:solidFill>
                  <a:srgbClr val="000000"/>
                </a:solidFill>
                <a:latin typeface="Courier New" charset="0"/>
              </a:rPr>
              <a:t>		</a:t>
            </a:r>
            <a:r>
              <a:rPr lang="en-US" sz="1800" b="1" dirty="0" err="1">
                <a:solidFill>
                  <a:srgbClr val="000000"/>
                </a:solidFill>
                <a:latin typeface="Courier New" charset="0"/>
              </a:rPr>
              <a:t>outHandle</a:t>
            </a:r>
            <a:r>
              <a:rPr lang="en-US" sz="1800" b="1" dirty="0">
                <a:solidFill>
                  <a:srgbClr val="000000"/>
                </a:solidFill>
                <a:latin typeface="Courier New" charset="0"/>
              </a:rPr>
              <a:t>,</a:t>
            </a:r>
          </a:p>
          <a:p>
            <a:r>
              <a:rPr lang="en-US" sz="1800" b="1" dirty="0">
                <a:solidFill>
                  <a:srgbClr val="000000"/>
                </a:solidFill>
                <a:latin typeface="Courier New" charset="0"/>
              </a:rPr>
              <a:t>		ADDR </a:t>
            </a:r>
            <a:r>
              <a:rPr lang="en-US" sz="1800" b="1" dirty="0" err="1">
                <a:solidFill>
                  <a:srgbClr val="000000"/>
                </a:solidFill>
                <a:latin typeface="Courier New" charset="0"/>
              </a:rPr>
              <a:t>consoleInfo</a:t>
            </a:r>
            <a:endParaRPr lang="en-US" sz="1800" b="1" dirty="0">
              <a:solidFill>
                <a:srgbClr val="000000"/>
              </a:solidFill>
              <a:latin typeface="Courier New" charset="0"/>
            </a:endParaRPr>
          </a:p>
        </p:txBody>
      </p:sp>
      <p:sp>
        <p:nvSpPr>
          <p:cNvPr id="108548" name="Text Box 4"/>
          <p:cNvSpPr txBox="1">
            <a:spLocks noChangeArrowheads="1"/>
          </p:cNvSpPr>
          <p:nvPr/>
        </p:nvSpPr>
        <p:spPr bwMode="auto">
          <a:xfrm>
            <a:off x="685800" y="1066800"/>
            <a:ext cx="7696200" cy="23801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ts val="2000"/>
              </a:spcBef>
            </a:pPr>
            <a:r>
              <a:rPr lang="en-US" sz="2400" dirty="0" err="1">
                <a:solidFill>
                  <a:srgbClr val="FF0000"/>
                </a:solidFill>
                <a:latin typeface="Arial"/>
                <a:cs typeface="Arial"/>
              </a:rPr>
              <a:t>GetConsoleScreenBufferInfo</a:t>
            </a:r>
            <a:r>
              <a:rPr lang="en-US" sz="2400" dirty="0">
                <a:latin typeface="Arial"/>
                <a:cs typeface="Arial"/>
              </a:rPr>
              <a:t> returns information about the current state of the console window. </a:t>
            </a:r>
            <a:endParaRPr lang="en-US" sz="2400" dirty="0" smtClean="0">
              <a:latin typeface="Arial"/>
              <a:cs typeface="Arial"/>
            </a:endParaRPr>
          </a:p>
          <a:p>
            <a:pPr>
              <a:spcBef>
                <a:spcPts val="2000"/>
              </a:spcBef>
            </a:pPr>
            <a:r>
              <a:rPr lang="en-US" sz="2400" dirty="0" smtClean="0">
                <a:latin typeface="Arial"/>
                <a:cs typeface="Arial"/>
              </a:rPr>
              <a:t>It </a:t>
            </a:r>
            <a:r>
              <a:rPr lang="en-US" sz="2400" dirty="0">
                <a:latin typeface="Arial"/>
                <a:cs typeface="Arial"/>
              </a:rPr>
              <a:t>has two parameters: a handle to the console screen, and a pointer to a structure that is filled in by the function:</a:t>
            </a:r>
          </a:p>
        </p:txBody>
      </p:sp>
      <p:sp>
        <p:nvSpPr>
          <p:cNvPr id="5" name="Rectangle 4"/>
          <p:cNvSpPr/>
          <p:nvPr/>
        </p:nvSpPr>
        <p:spPr>
          <a:xfrm>
            <a:off x="1171433" y="6019800"/>
            <a:ext cx="6781800" cy="646331"/>
          </a:xfrm>
          <a:prstGeom prst="rect">
            <a:avLst/>
          </a:prstGeom>
          <a:ln>
            <a:solidFill>
              <a:schemeClr val="tx1"/>
            </a:solidFill>
          </a:ln>
        </p:spPr>
        <p:txBody>
          <a:bodyPr wrap="square">
            <a:spAutoFit/>
          </a:bodyPr>
          <a:lstStyle/>
          <a:p>
            <a:r>
              <a:rPr lang="en-US" b="1" dirty="0">
                <a:latin typeface="Courier New" pitchFamily="49" charset="0"/>
                <a:cs typeface="Courier New" pitchFamily="49" charset="0"/>
              </a:rPr>
              <a:t>INVOKE </a:t>
            </a:r>
            <a:r>
              <a:rPr lang="en-US" b="1" dirty="0" err="1">
                <a:latin typeface="Courier New" pitchFamily="49" charset="0"/>
                <a:cs typeface="Courier New" pitchFamily="49" charset="0"/>
              </a:rPr>
              <a:t>GetStdHandle</a:t>
            </a:r>
            <a:r>
              <a:rPr lang="en-US" b="1" dirty="0">
                <a:latin typeface="Courier New" pitchFamily="49" charset="0"/>
                <a:cs typeface="Courier New" pitchFamily="49" charset="0"/>
              </a:rPr>
              <a:t>, STD_OUTPUT_HANDLE</a:t>
            </a:r>
          </a:p>
          <a:p>
            <a:r>
              <a:rPr lang="en-US" b="1" dirty="0" err="1">
                <a:latin typeface="Courier New" pitchFamily="49" charset="0"/>
                <a:cs typeface="Courier New" pitchFamily="49" charset="0"/>
              </a:rPr>
              <a:t>mov</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outHandle,eax</a:t>
            </a:r>
            <a:endParaRPr lang="en-US" b="1" dirty="0">
              <a:latin typeface="Courier New" pitchFamily="49" charset="0"/>
              <a:cs typeface="Courier New" pitchFamily="49" charset="0"/>
            </a:endParaRPr>
          </a:p>
        </p:txBody>
      </p:sp>
    </p:spTree>
    <p:extLst>
      <p:ext uri="{BB962C8B-B14F-4D97-AF65-F5344CB8AC3E}">
        <p14:creationId xmlns:p14="http://schemas.microsoft.com/office/powerpoint/2010/main" xmlns="" val="31093972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en-US"/>
              <a:t>CONSOLE_SCREEN_BUFFER_INFO</a:t>
            </a:r>
          </a:p>
        </p:txBody>
      </p:sp>
      <p:sp>
        <p:nvSpPr>
          <p:cNvPr id="109571" name="Text Box 3"/>
          <p:cNvSpPr txBox="1">
            <a:spLocks noChangeArrowheads="1"/>
          </p:cNvSpPr>
          <p:nvPr/>
        </p:nvSpPr>
        <p:spPr bwMode="auto">
          <a:xfrm>
            <a:off x="1828800" y="1295400"/>
            <a:ext cx="5334000" cy="2215991"/>
          </a:xfrm>
          <a:prstGeom prst="rect">
            <a:avLst/>
          </a:prstGeom>
          <a:solidFill>
            <a:srgbClr val="FFFFFF"/>
          </a:solidFill>
          <a:ln w="9525">
            <a:solidFill>
              <a:srgbClr val="000000"/>
            </a:solidFill>
            <a:miter lim="800000"/>
            <a:headEnd/>
            <a:tailEnd/>
          </a:ln>
          <a:effectLst/>
          <a:extLst/>
        </p:spPr>
        <p:txBody>
          <a:bodyPr tIns="137160" bIns="137160">
            <a:spAutoFit/>
          </a:bodyPr>
          <a:lstStyle>
            <a:lvl1pPr>
              <a:tabLst>
                <a:tab pos="457200" algn="l"/>
                <a:tab pos="4114800" algn="l"/>
              </a:tabLst>
              <a:defRPr sz="2400">
                <a:solidFill>
                  <a:schemeClr val="tx1"/>
                </a:solidFill>
                <a:latin typeface="Times New Roman" charset="0"/>
                <a:ea typeface="ＭＳ Ｐゴシック" charset="0"/>
              </a:defRPr>
            </a:lvl1pPr>
            <a:lvl2pPr>
              <a:tabLst>
                <a:tab pos="457200" algn="l"/>
                <a:tab pos="4114800" algn="l"/>
              </a:tabLst>
              <a:defRPr sz="2400">
                <a:solidFill>
                  <a:schemeClr val="tx1"/>
                </a:solidFill>
                <a:latin typeface="Times New Roman" charset="0"/>
                <a:ea typeface="ＭＳ Ｐゴシック" charset="0"/>
              </a:defRPr>
            </a:lvl2pPr>
            <a:lvl3pPr>
              <a:tabLst>
                <a:tab pos="457200" algn="l"/>
                <a:tab pos="4114800" algn="l"/>
              </a:tabLst>
              <a:defRPr sz="2400">
                <a:solidFill>
                  <a:schemeClr val="tx1"/>
                </a:solidFill>
                <a:latin typeface="Times New Roman" charset="0"/>
                <a:ea typeface="ＭＳ Ｐゴシック" charset="0"/>
              </a:defRPr>
            </a:lvl3pPr>
            <a:lvl4pPr>
              <a:tabLst>
                <a:tab pos="457200" algn="l"/>
                <a:tab pos="4114800" algn="l"/>
              </a:tabLst>
              <a:defRPr sz="2400">
                <a:solidFill>
                  <a:schemeClr val="tx1"/>
                </a:solidFill>
                <a:latin typeface="Times New Roman" charset="0"/>
                <a:ea typeface="ＭＳ Ｐゴシック" charset="0"/>
              </a:defRPr>
            </a:lvl4pPr>
            <a:lvl5pPr>
              <a:tabLst>
                <a:tab pos="4572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9pPr>
          </a:lstStyle>
          <a:p>
            <a:r>
              <a:rPr lang="en-US" sz="1800" b="1" dirty="0">
                <a:solidFill>
                  <a:srgbClr val="000000"/>
                </a:solidFill>
                <a:latin typeface="Courier New" charset="0"/>
              </a:rPr>
              <a:t>CONSOLE_SCREEN_BUFFER_INFO STRUCT</a:t>
            </a:r>
          </a:p>
          <a:p>
            <a:r>
              <a:rPr lang="en-US" sz="1800" b="1" dirty="0">
                <a:solidFill>
                  <a:srgbClr val="000000"/>
                </a:solidFill>
                <a:latin typeface="Courier New" charset="0"/>
              </a:rPr>
              <a:t>  </a:t>
            </a:r>
            <a:r>
              <a:rPr lang="en-US" sz="1800" b="1" dirty="0" err="1">
                <a:solidFill>
                  <a:srgbClr val="000000"/>
                </a:solidFill>
                <a:latin typeface="Courier New" charset="0"/>
              </a:rPr>
              <a:t>dwSize</a:t>
            </a:r>
            <a:r>
              <a:rPr lang="en-US" sz="1800" b="1" dirty="0">
                <a:solidFill>
                  <a:srgbClr val="000000"/>
                </a:solidFill>
                <a:latin typeface="Courier New" charset="0"/>
              </a:rPr>
              <a:t>           COORD &lt;&gt;</a:t>
            </a:r>
          </a:p>
          <a:p>
            <a:r>
              <a:rPr lang="en-US" sz="1800" b="1" dirty="0">
                <a:solidFill>
                  <a:srgbClr val="000000"/>
                </a:solidFill>
                <a:latin typeface="Courier New" charset="0"/>
              </a:rPr>
              <a:t>  </a:t>
            </a:r>
            <a:r>
              <a:rPr lang="en-US" sz="1800" b="1" dirty="0" err="1">
                <a:solidFill>
                  <a:srgbClr val="000000"/>
                </a:solidFill>
                <a:latin typeface="Courier New" charset="0"/>
              </a:rPr>
              <a:t>dwCursorPos</a:t>
            </a:r>
            <a:r>
              <a:rPr lang="en-US" sz="1800" b="1" dirty="0">
                <a:solidFill>
                  <a:srgbClr val="000000"/>
                </a:solidFill>
                <a:latin typeface="Courier New" charset="0"/>
              </a:rPr>
              <a:t>      COORD &lt;&gt;</a:t>
            </a:r>
          </a:p>
          <a:p>
            <a:r>
              <a:rPr lang="en-US" sz="1800" b="1" dirty="0">
                <a:solidFill>
                  <a:srgbClr val="000000"/>
                </a:solidFill>
                <a:latin typeface="Courier New" charset="0"/>
              </a:rPr>
              <a:t>  </a:t>
            </a:r>
            <a:r>
              <a:rPr lang="en-US" sz="1800" b="1" dirty="0" err="1">
                <a:solidFill>
                  <a:srgbClr val="000000"/>
                </a:solidFill>
                <a:latin typeface="Courier New" charset="0"/>
              </a:rPr>
              <a:t>wAttributes</a:t>
            </a:r>
            <a:r>
              <a:rPr lang="en-US" sz="1800" b="1" dirty="0">
                <a:solidFill>
                  <a:srgbClr val="000000"/>
                </a:solidFill>
                <a:latin typeface="Courier New" charset="0"/>
              </a:rPr>
              <a:t>      WORD ?</a:t>
            </a:r>
          </a:p>
          <a:p>
            <a:r>
              <a:rPr lang="en-US" sz="1800" b="1" dirty="0">
                <a:solidFill>
                  <a:srgbClr val="000000"/>
                </a:solidFill>
                <a:latin typeface="Courier New" charset="0"/>
              </a:rPr>
              <a:t>  </a:t>
            </a:r>
            <a:r>
              <a:rPr lang="en-US" sz="1800" b="1" dirty="0" err="1">
                <a:solidFill>
                  <a:srgbClr val="000000"/>
                </a:solidFill>
                <a:latin typeface="Courier New" charset="0"/>
              </a:rPr>
              <a:t>srWindow</a:t>
            </a:r>
            <a:r>
              <a:rPr lang="en-US" sz="1800" b="1" dirty="0">
                <a:solidFill>
                  <a:srgbClr val="000000"/>
                </a:solidFill>
                <a:latin typeface="Courier New" charset="0"/>
              </a:rPr>
              <a:t>         SMALL_RECT &lt;&gt;</a:t>
            </a:r>
          </a:p>
          <a:p>
            <a:r>
              <a:rPr lang="en-US" sz="1800" b="1" dirty="0">
                <a:solidFill>
                  <a:srgbClr val="000000"/>
                </a:solidFill>
                <a:latin typeface="Courier New" charset="0"/>
              </a:rPr>
              <a:t>  </a:t>
            </a:r>
            <a:r>
              <a:rPr lang="en-US" sz="1800" b="1" dirty="0" err="1">
                <a:solidFill>
                  <a:srgbClr val="000000"/>
                </a:solidFill>
                <a:latin typeface="Courier New" charset="0"/>
              </a:rPr>
              <a:t>maxWinSize</a:t>
            </a:r>
            <a:r>
              <a:rPr lang="en-US" sz="1800" b="1" dirty="0">
                <a:solidFill>
                  <a:srgbClr val="000000"/>
                </a:solidFill>
                <a:latin typeface="Courier New" charset="0"/>
              </a:rPr>
              <a:t>       COORD &lt;&gt;</a:t>
            </a:r>
          </a:p>
          <a:p>
            <a:r>
              <a:rPr lang="en-US" sz="1800" b="1" dirty="0">
                <a:solidFill>
                  <a:srgbClr val="000000"/>
                </a:solidFill>
                <a:latin typeface="Courier New" charset="0"/>
              </a:rPr>
              <a:t>CONSOLE_SCREEN_BUFFER_INFO ENDS</a:t>
            </a:r>
          </a:p>
        </p:txBody>
      </p:sp>
      <p:sp>
        <p:nvSpPr>
          <p:cNvPr id="109572" name="Text Box 4"/>
          <p:cNvSpPr txBox="1">
            <a:spLocks noChangeArrowheads="1"/>
          </p:cNvSpPr>
          <p:nvPr/>
        </p:nvSpPr>
        <p:spPr bwMode="auto">
          <a:xfrm>
            <a:off x="762000" y="3810000"/>
            <a:ext cx="7924800" cy="28418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lvl1pPr marL="234950" indent="-234950">
              <a:defRPr sz="2400">
                <a:solidFill>
                  <a:schemeClr val="tx1"/>
                </a:solidFill>
                <a:latin typeface="Times New Roman" charset="0"/>
                <a:ea typeface="ＭＳ Ｐゴシック" charset="0"/>
              </a:defRPr>
            </a:lvl1pPr>
            <a:lvl2pPr>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fontAlgn="base">
              <a:spcBef>
                <a:spcPct val="0"/>
              </a:spcBef>
              <a:spcAft>
                <a:spcPct val="0"/>
              </a:spcAft>
              <a:defRPr sz="2400">
                <a:solidFill>
                  <a:schemeClr val="tx1"/>
                </a:solidFill>
                <a:latin typeface="Times New Roman" charset="0"/>
                <a:ea typeface="ＭＳ Ｐゴシック" charset="0"/>
              </a:defRPr>
            </a:lvl6pPr>
            <a:lvl7pPr fontAlgn="base">
              <a:spcBef>
                <a:spcPct val="0"/>
              </a:spcBef>
              <a:spcAft>
                <a:spcPct val="0"/>
              </a:spcAft>
              <a:defRPr sz="2400">
                <a:solidFill>
                  <a:schemeClr val="tx1"/>
                </a:solidFill>
                <a:latin typeface="Times New Roman" charset="0"/>
                <a:ea typeface="ＭＳ Ｐゴシック" charset="0"/>
              </a:defRPr>
            </a:lvl7pPr>
            <a:lvl8pPr fontAlgn="base">
              <a:spcBef>
                <a:spcPct val="0"/>
              </a:spcBef>
              <a:spcAft>
                <a:spcPct val="0"/>
              </a:spcAft>
              <a:defRPr sz="2400">
                <a:solidFill>
                  <a:schemeClr val="tx1"/>
                </a:solidFill>
                <a:latin typeface="Times New Roman" charset="0"/>
                <a:ea typeface="ＭＳ Ｐゴシック" charset="0"/>
              </a:defRPr>
            </a:lvl8pPr>
            <a:lvl9pPr fontAlgn="base">
              <a:spcBef>
                <a:spcPct val="0"/>
              </a:spcBef>
              <a:spcAft>
                <a:spcPct val="0"/>
              </a:spcAft>
              <a:defRPr sz="2400">
                <a:solidFill>
                  <a:schemeClr val="tx1"/>
                </a:solidFill>
                <a:latin typeface="Times New Roman" charset="0"/>
                <a:ea typeface="ＭＳ Ｐゴシック" charset="0"/>
              </a:defRPr>
            </a:lvl9pPr>
          </a:lstStyle>
          <a:p>
            <a:pPr>
              <a:spcBef>
                <a:spcPts val="2000"/>
              </a:spcBef>
              <a:buFontTx/>
              <a:buChar char="•"/>
            </a:pPr>
            <a:r>
              <a:rPr lang="en-US" sz="2000" dirty="0" err="1">
                <a:solidFill>
                  <a:srgbClr val="0000FF"/>
                </a:solidFill>
                <a:latin typeface="Arial" charset="0"/>
              </a:rPr>
              <a:t>dwSize</a:t>
            </a:r>
            <a:r>
              <a:rPr lang="en-US" sz="2000" dirty="0">
                <a:latin typeface="Arial" charset="0"/>
              </a:rPr>
              <a:t> - size of the screen buffer (char columns and rows)</a:t>
            </a:r>
          </a:p>
          <a:p>
            <a:pPr>
              <a:spcBef>
                <a:spcPts val="2000"/>
              </a:spcBef>
              <a:buFontTx/>
              <a:buChar char="•"/>
            </a:pPr>
            <a:r>
              <a:rPr lang="en-US" sz="2000" dirty="0" err="1">
                <a:solidFill>
                  <a:srgbClr val="0000FF"/>
                </a:solidFill>
                <a:latin typeface="Arial" charset="0"/>
              </a:rPr>
              <a:t>dwCursorPos</a:t>
            </a:r>
            <a:r>
              <a:rPr lang="en-US" sz="2000" dirty="0">
                <a:latin typeface="Arial" charset="0"/>
              </a:rPr>
              <a:t> - cursor location</a:t>
            </a:r>
          </a:p>
          <a:p>
            <a:pPr>
              <a:spcBef>
                <a:spcPts val="2000"/>
              </a:spcBef>
              <a:buFontTx/>
              <a:buChar char="•"/>
            </a:pPr>
            <a:r>
              <a:rPr lang="en-US" sz="2000" dirty="0" err="1">
                <a:solidFill>
                  <a:srgbClr val="0000FF"/>
                </a:solidFill>
                <a:latin typeface="Arial" charset="0"/>
              </a:rPr>
              <a:t>wAttributes</a:t>
            </a:r>
            <a:r>
              <a:rPr lang="en-US" sz="2000" dirty="0">
                <a:latin typeface="Arial" charset="0"/>
              </a:rPr>
              <a:t> - colors of  characters in console buffer</a:t>
            </a:r>
          </a:p>
          <a:p>
            <a:pPr>
              <a:spcBef>
                <a:spcPts val="2000"/>
              </a:spcBef>
              <a:buFontTx/>
              <a:buChar char="•"/>
            </a:pPr>
            <a:r>
              <a:rPr lang="en-US" sz="2000" dirty="0" err="1">
                <a:solidFill>
                  <a:srgbClr val="0000FF"/>
                </a:solidFill>
                <a:latin typeface="Arial" charset="0"/>
              </a:rPr>
              <a:t>srWindow</a:t>
            </a:r>
            <a:r>
              <a:rPr lang="en-US" sz="2000" dirty="0">
                <a:latin typeface="Arial" charset="0"/>
              </a:rPr>
              <a:t> - </a:t>
            </a:r>
            <a:r>
              <a:rPr lang="en-US" sz="2000" dirty="0" err="1">
                <a:latin typeface="Arial" charset="0"/>
              </a:rPr>
              <a:t>coords</a:t>
            </a:r>
            <a:r>
              <a:rPr lang="en-US" sz="2000" dirty="0">
                <a:latin typeface="Arial" charset="0"/>
              </a:rPr>
              <a:t> of console window relative to screen buffer</a:t>
            </a:r>
          </a:p>
          <a:p>
            <a:pPr>
              <a:spcBef>
                <a:spcPts val="2000"/>
              </a:spcBef>
              <a:buFontTx/>
              <a:buChar char="•"/>
            </a:pPr>
            <a:r>
              <a:rPr lang="en-US" sz="2000" dirty="0" err="1">
                <a:solidFill>
                  <a:srgbClr val="0000FF"/>
                </a:solidFill>
                <a:latin typeface="Arial" charset="0"/>
              </a:rPr>
              <a:t>maxWinSize</a:t>
            </a:r>
            <a:r>
              <a:rPr lang="en-US" sz="2000" dirty="0">
                <a:latin typeface="Arial" charset="0"/>
              </a:rPr>
              <a:t> - maximum size of the console window</a:t>
            </a:r>
          </a:p>
        </p:txBody>
      </p:sp>
    </p:spTree>
    <p:extLst>
      <p:ext uri="{BB962C8B-B14F-4D97-AF65-F5344CB8AC3E}">
        <p14:creationId xmlns:p14="http://schemas.microsoft.com/office/powerpoint/2010/main" xmlns="" val="15794560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r>
              <a:rPr lang="en-US" dirty="0"/>
              <a:t>SetConsoleWindowInfo</a:t>
            </a:r>
          </a:p>
        </p:txBody>
      </p:sp>
      <p:sp>
        <p:nvSpPr>
          <p:cNvPr id="110595" name="Text Box 3"/>
          <p:cNvSpPr txBox="1">
            <a:spLocks noChangeArrowheads="1"/>
          </p:cNvSpPr>
          <p:nvPr/>
        </p:nvSpPr>
        <p:spPr bwMode="auto">
          <a:xfrm>
            <a:off x="685800" y="1219200"/>
            <a:ext cx="7696200" cy="21236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lvl1pPr marL="234950" indent="-234950">
              <a:defRPr sz="2400">
                <a:solidFill>
                  <a:schemeClr val="tx1"/>
                </a:solidFill>
                <a:latin typeface="Times New Roman" charset="0"/>
                <a:ea typeface="ＭＳ Ｐゴシック" charset="0"/>
              </a:defRPr>
            </a:lvl1pPr>
            <a:lvl2pPr>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fontAlgn="base">
              <a:spcBef>
                <a:spcPct val="0"/>
              </a:spcBef>
              <a:spcAft>
                <a:spcPct val="0"/>
              </a:spcAft>
              <a:defRPr sz="2400">
                <a:solidFill>
                  <a:schemeClr val="tx1"/>
                </a:solidFill>
                <a:latin typeface="Times New Roman" charset="0"/>
                <a:ea typeface="ＭＳ Ｐゴシック" charset="0"/>
              </a:defRPr>
            </a:lvl6pPr>
            <a:lvl7pPr fontAlgn="base">
              <a:spcBef>
                <a:spcPct val="0"/>
              </a:spcBef>
              <a:spcAft>
                <a:spcPct val="0"/>
              </a:spcAft>
              <a:defRPr sz="2400">
                <a:solidFill>
                  <a:schemeClr val="tx1"/>
                </a:solidFill>
                <a:latin typeface="Times New Roman" charset="0"/>
                <a:ea typeface="ＭＳ Ｐゴシック" charset="0"/>
              </a:defRPr>
            </a:lvl7pPr>
            <a:lvl8pPr fontAlgn="base">
              <a:spcBef>
                <a:spcPct val="0"/>
              </a:spcBef>
              <a:spcAft>
                <a:spcPct val="0"/>
              </a:spcAft>
              <a:defRPr sz="2400">
                <a:solidFill>
                  <a:schemeClr val="tx1"/>
                </a:solidFill>
                <a:latin typeface="Times New Roman" charset="0"/>
                <a:ea typeface="ＭＳ Ｐゴシック" charset="0"/>
              </a:defRPr>
            </a:lvl8pPr>
            <a:lvl9pPr fontAlgn="base">
              <a:spcBef>
                <a:spcPct val="0"/>
              </a:spcBef>
              <a:spcAft>
                <a:spcPct val="0"/>
              </a:spcAft>
              <a:defRPr sz="2400">
                <a:solidFill>
                  <a:schemeClr val="tx1"/>
                </a:solidFill>
                <a:latin typeface="Times New Roman" charset="0"/>
                <a:ea typeface="ＭＳ Ｐゴシック" charset="0"/>
              </a:defRPr>
            </a:lvl9pPr>
          </a:lstStyle>
          <a:p>
            <a:pPr marL="0" indent="0"/>
            <a:r>
              <a:rPr lang="en-US" dirty="0">
                <a:solidFill>
                  <a:srgbClr val="FF0000"/>
                </a:solidFill>
                <a:latin typeface="Arial" charset="0"/>
              </a:rPr>
              <a:t>SetConsoleWindowInfo</a:t>
            </a:r>
            <a:r>
              <a:rPr lang="en-US" dirty="0">
                <a:latin typeface="Arial" charset="0"/>
              </a:rPr>
              <a:t> lets you set the size and position of the console window relative to its screen buffer</a:t>
            </a:r>
            <a:r>
              <a:rPr lang="en-US" dirty="0" smtClean="0">
                <a:latin typeface="Arial" charset="0"/>
              </a:rPr>
              <a:t>.</a:t>
            </a:r>
          </a:p>
          <a:p>
            <a:pPr marL="0" indent="0"/>
            <a:endParaRPr lang="en-US" dirty="0" smtClean="0">
              <a:latin typeface="Arial" charset="0"/>
            </a:endParaRPr>
          </a:p>
          <a:p>
            <a:pPr marL="0" indent="0"/>
            <a:r>
              <a:rPr lang="en-US" dirty="0" smtClean="0">
                <a:latin typeface="Arial" charset="0"/>
              </a:rPr>
              <a:t>Prototype</a:t>
            </a:r>
            <a:r>
              <a:rPr lang="en-US" dirty="0">
                <a:latin typeface="Arial" charset="0"/>
              </a:rPr>
              <a:t>:</a:t>
            </a:r>
          </a:p>
        </p:txBody>
      </p:sp>
      <p:sp>
        <p:nvSpPr>
          <p:cNvPr id="110596" name="Text Box 4"/>
          <p:cNvSpPr txBox="1">
            <a:spLocks noChangeArrowheads="1"/>
          </p:cNvSpPr>
          <p:nvPr/>
        </p:nvSpPr>
        <p:spPr bwMode="auto">
          <a:xfrm>
            <a:off x="609600" y="3733800"/>
            <a:ext cx="8077200" cy="1384995"/>
          </a:xfrm>
          <a:prstGeom prst="rect">
            <a:avLst/>
          </a:prstGeom>
          <a:solidFill>
            <a:srgbClr val="FFFFFF"/>
          </a:solidFill>
          <a:ln w="9525">
            <a:solidFill>
              <a:srgbClr val="000000"/>
            </a:solidFill>
            <a:miter lim="800000"/>
            <a:headEnd/>
            <a:tailEnd/>
          </a:ln>
          <a:effectLst/>
          <a:extLst/>
        </p:spPr>
        <p:txBody>
          <a:bodyPr tIns="137160" bIns="137160">
            <a:spAutoFit/>
          </a:bodyPr>
          <a:lstStyle>
            <a:lvl1pPr>
              <a:tabLst>
                <a:tab pos="457200" algn="l"/>
                <a:tab pos="3944938" algn="l"/>
              </a:tabLst>
              <a:defRPr sz="2400">
                <a:solidFill>
                  <a:schemeClr val="tx1"/>
                </a:solidFill>
                <a:latin typeface="Times New Roman" charset="0"/>
                <a:ea typeface="ＭＳ Ｐゴシック" charset="0"/>
              </a:defRPr>
            </a:lvl1pPr>
            <a:lvl2pPr>
              <a:tabLst>
                <a:tab pos="457200" algn="l"/>
                <a:tab pos="3944938" algn="l"/>
              </a:tabLst>
              <a:defRPr sz="2400">
                <a:solidFill>
                  <a:schemeClr val="tx1"/>
                </a:solidFill>
                <a:latin typeface="Times New Roman" charset="0"/>
                <a:ea typeface="ＭＳ Ｐゴシック" charset="0"/>
              </a:defRPr>
            </a:lvl2pPr>
            <a:lvl3pPr>
              <a:tabLst>
                <a:tab pos="457200" algn="l"/>
                <a:tab pos="3944938" algn="l"/>
              </a:tabLst>
              <a:defRPr sz="2400">
                <a:solidFill>
                  <a:schemeClr val="tx1"/>
                </a:solidFill>
                <a:latin typeface="Times New Roman" charset="0"/>
                <a:ea typeface="ＭＳ Ｐゴシック" charset="0"/>
              </a:defRPr>
            </a:lvl3pPr>
            <a:lvl4pPr>
              <a:tabLst>
                <a:tab pos="457200" algn="l"/>
                <a:tab pos="3944938" algn="l"/>
              </a:tabLst>
              <a:defRPr sz="2400">
                <a:solidFill>
                  <a:schemeClr val="tx1"/>
                </a:solidFill>
                <a:latin typeface="Times New Roman" charset="0"/>
                <a:ea typeface="ＭＳ Ｐゴシック" charset="0"/>
              </a:defRPr>
            </a:lvl4pPr>
            <a:lvl5pPr>
              <a:tabLst>
                <a:tab pos="457200" algn="l"/>
                <a:tab pos="3944938"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944938"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944938"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944938"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944938" algn="l"/>
              </a:tabLst>
              <a:defRPr sz="2400">
                <a:solidFill>
                  <a:schemeClr val="tx1"/>
                </a:solidFill>
                <a:latin typeface="Times New Roman" charset="0"/>
                <a:ea typeface="ＭＳ Ｐゴシック" charset="0"/>
              </a:defRPr>
            </a:lvl9pPr>
          </a:lstStyle>
          <a:p>
            <a:r>
              <a:rPr lang="en-US" sz="1800" b="1" dirty="0">
                <a:solidFill>
                  <a:srgbClr val="000000"/>
                </a:solidFill>
                <a:latin typeface="Courier New" charset="0"/>
              </a:rPr>
              <a:t>SetConsoleWindowInfo PROTO,</a:t>
            </a:r>
          </a:p>
          <a:p>
            <a:r>
              <a:rPr lang="en-US" sz="1800" b="1" dirty="0">
                <a:solidFill>
                  <a:srgbClr val="000000"/>
                </a:solidFill>
                <a:latin typeface="Courier New" charset="0"/>
              </a:rPr>
              <a:t>	</a:t>
            </a:r>
            <a:r>
              <a:rPr lang="en-US" sz="1800" b="1" dirty="0" err="1">
                <a:solidFill>
                  <a:srgbClr val="000000"/>
                </a:solidFill>
                <a:latin typeface="Courier New" charset="0"/>
              </a:rPr>
              <a:t>nStdHandle:DWORD</a:t>
            </a:r>
            <a:r>
              <a:rPr lang="en-US" sz="1800" b="1" dirty="0">
                <a:solidFill>
                  <a:srgbClr val="000000"/>
                </a:solidFill>
                <a:latin typeface="Courier New" charset="0"/>
              </a:rPr>
              <a:t>,		; screen buffer handle</a:t>
            </a:r>
          </a:p>
          <a:p>
            <a:r>
              <a:rPr lang="en-US" sz="1800" b="1" dirty="0">
                <a:solidFill>
                  <a:srgbClr val="000000"/>
                </a:solidFill>
                <a:latin typeface="Courier New" charset="0"/>
              </a:rPr>
              <a:t>	</a:t>
            </a:r>
            <a:r>
              <a:rPr lang="en-US" sz="1800" b="1" dirty="0" err="1">
                <a:solidFill>
                  <a:srgbClr val="000000"/>
                </a:solidFill>
                <a:latin typeface="Courier New" charset="0"/>
              </a:rPr>
              <a:t>bAbsolute:DWORD</a:t>
            </a:r>
            <a:r>
              <a:rPr lang="en-US" sz="1800" b="1" dirty="0">
                <a:solidFill>
                  <a:srgbClr val="000000"/>
                </a:solidFill>
                <a:latin typeface="Courier New" charset="0"/>
              </a:rPr>
              <a:t>,		; coordinate type</a:t>
            </a:r>
          </a:p>
          <a:p>
            <a:r>
              <a:rPr lang="en-US" sz="1800" b="1" dirty="0">
                <a:solidFill>
                  <a:srgbClr val="000000"/>
                </a:solidFill>
                <a:latin typeface="Courier New" charset="0"/>
              </a:rPr>
              <a:t>	</a:t>
            </a:r>
            <a:r>
              <a:rPr lang="en-US" sz="1800" b="1" dirty="0" err="1">
                <a:solidFill>
                  <a:srgbClr val="000000"/>
                </a:solidFill>
                <a:latin typeface="Courier New" charset="0"/>
              </a:rPr>
              <a:t>pConsoleRect:PTR</a:t>
            </a:r>
            <a:r>
              <a:rPr lang="en-US" sz="1800" b="1" dirty="0">
                <a:solidFill>
                  <a:srgbClr val="000000"/>
                </a:solidFill>
                <a:latin typeface="Courier New" charset="0"/>
              </a:rPr>
              <a:t> SMALL_RECT	; window rectangle</a:t>
            </a:r>
          </a:p>
        </p:txBody>
      </p:sp>
    </p:spTree>
    <p:extLst>
      <p:ext uri="{BB962C8B-B14F-4D97-AF65-F5344CB8AC3E}">
        <p14:creationId xmlns:p14="http://schemas.microsoft.com/office/powerpoint/2010/main" xmlns="" val="23787357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r>
              <a:rPr lang="en-US"/>
              <a:t>SetConsoleScreenBufferSize </a:t>
            </a:r>
          </a:p>
        </p:txBody>
      </p:sp>
      <p:sp>
        <p:nvSpPr>
          <p:cNvPr id="111619" name="Text Box 3"/>
          <p:cNvSpPr txBox="1">
            <a:spLocks noChangeArrowheads="1"/>
          </p:cNvSpPr>
          <p:nvPr/>
        </p:nvSpPr>
        <p:spPr bwMode="auto">
          <a:xfrm>
            <a:off x="685800" y="1219200"/>
            <a:ext cx="7696200" cy="15696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lvl1pPr marL="234950" indent="-234950">
              <a:defRPr sz="2400">
                <a:solidFill>
                  <a:schemeClr val="tx1"/>
                </a:solidFill>
                <a:latin typeface="Times New Roman" charset="0"/>
                <a:ea typeface="ＭＳ Ｐゴシック" charset="0"/>
              </a:defRPr>
            </a:lvl1pPr>
            <a:lvl2pPr>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fontAlgn="base">
              <a:spcBef>
                <a:spcPct val="0"/>
              </a:spcBef>
              <a:spcAft>
                <a:spcPct val="0"/>
              </a:spcAft>
              <a:defRPr sz="2400">
                <a:solidFill>
                  <a:schemeClr val="tx1"/>
                </a:solidFill>
                <a:latin typeface="Times New Roman" charset="0"/>
                <a:ea typeface="ＭＳ Ｐゴシック" charset="0"/>
              </a:defRPr>
            </a:lvl6pPr>
            <a:lvl7pPr fontAlgn="base">
              <a:spcBef>
                <a:spcPct val="0"/>
              </a:spcBef>
              <a:spcAft>
                <a:spcPct val="0"/>
              </a:spcAft>
              <a:defRPr sz="2400">
                <a:solidFill>
                  <a:schemeClr val="tx1"/>
                </a:solidFill>
                <a:latin typeface="Times New Roman" charset="0"/>
                <a:ea typeface="ＭＳ Ｐゴシック" charset="0"/>
              </a:defRPr>
            </a:lvl7pPr>
            <a:lvl8pPr fontAlgn="base">
              <a:spcBef>
                <a:spcPct val="0"/>
              </a:spcBef>
              <a:spcAft>
                <a:spcPct val="0"/>
              </a:spcAft>
              <a:defRPr sz="2400">
                <a:solidFill>
                  <a:schemeClr val="tx1"/>
                </a:solidFill>
                <a:latin typeface="Times New Roman" charset="0"/>
                <a:ea typeface="ＭＳ Ｐゴシック" charset="0"/>
              </a:defRPr>
            </a:lvl8pPr>
            <a:lvl9pPr fontAlgn="base">
              <a:spcBef>
                <a:spcPct val="0"/>
              </a:spcBef>
              <a:spcAft>
                <a:spcPct val="0"/>
              </a:spcAft>
              <a:defRPr sz="2400">
                <a:solidFill>
                  <a:schemeClr val="tx1"/>
                </a:solidFill>
                <a:latin typeface="Times New Roman" charset="0"/>
                <a:ea typeface="ＭＳ Ｐゴシック" charset="0"/>
              </a:defRPr>
            </a:lvl9pPr>
          </a:lstStyle>
          <a:p>
            <a:pPr marL="0" indent="0">
              <a:spcBef>
                <a:spcPct val="50000"/>
              </a:spcBef>
            </a:pPr>
            <a:r>
              <a:rPr lang="en-US" dirty="0" smtClean="0">
                <a:solidFill>
                  <a:srgbClr val="FF0000"/>
                </a:solidFill>
                <a:latin typeface="Arial" charset="0"/>
              </a:rPr>
              <a:t>SetConsoleScreenBufferSize</a:t>
            </a:r>
            <a:r>
              <a:rPr lang="en-US" dirty="0" smtClean="0">
                <a:latin typeface="Arial" charset="0"/>
              </a:rPr>
              <a:t> </a:t>
            </a:r>
            <a:r>
              <a:rPr lang="en-US" dirty="0">
                <a:latin typeface="Arial" charset="0"/>
              </a:rPr>
              <a:t>lets you set the screen buffer size to X columns by Y rows. </a:t>
            </a:r>
          </a:p>
          <a:p>
            <a:pPr marL="0" indent="0">
              <a:spcBef>
                <a:spcPct val="50000"/>
              </a:spcBef>
            </a:pPr>
            <a:r>
              <a:rPr lang="en-US" dirty="0">
                <a:latin typeface="Arial" charset="0"/>
              </a:rPr>
              <a:t>Prototype:</a:t>
            </a:r>
          </a:p>
        </p:txBody>
      </p:sp>
      <p:sp>
        <p:nvSpPr>
          <p:cNvPr id="111620" name="Text Box 4"/>
          <p:cNvSpPr txBox="1">
            <a:spLocks noChangeArrowheads="1"/>
          </p:cNvSpPr>
          <p:nvPr/>
        </p:nvSpPr>
        <p:spPr bwMode="auto">
          <a:xfrm>
            <a:off x="914400" y="3048000"/>
            <a:ext cx="7543800" cy="1107996"/>
          </a:xfrm>
          <a:prstGeom prst="rect">
            <a:avLst/>
          </a:prstGeom>
          <a:solidFill>
            <a:srgbClr val="FFFFFF"/>
          </a:solidFill>
          <a:ln w="9525">
            <a:solidFill>
              <a:srgbClr val="000000"/>
            </a:solidFill>
            <a:miter lim="800000"/>
            <a:headEnd/>
            <a:tailEnd/>
          </a:ln>
          <a:effectLst/>
          <a:extLst/>
        </p:spPr>
        <p:txBody>
          <a:bodyPr tIns="137160" bIns="137160">
            <a:spAutoFit/>
          </a:bodyPr>
          <a:lstStyle>
            <a:lvl1pPr>
              <a:tabLst>
                <a:tab pos="457200" algn="l"/>
                <a:tab pos="3200400" algn="l"/>
              </a:tabLst>
              <a:defRPr sz="2400">
                <a:solidFill>
                  <a:schemeClr val="tx1"/>
                </a:solidFill>
                <a:latin typeface="Times New Roman" charset="0"/>
                <a:ea typeface="ＭＳ Ｐゴシック" charset="0"/>
              </a:defRPr>
            </a:lvl1pPr>
            <a:lvl2pPr>
              <a:tabLst>
                <a:tab pos="457200" algn="l"/>
                <a:tab pos="3200400" algn="l"/>
              </a:tabLst>
              <a:defRPr sz="2400">
                <a:solidFill>
                  <a:schemeClr val="tx1"/>
                </a:solidFill>
                <a:latin typeface="Times New Roman" charset="0"/>
                <a:ea typeface="ＭＳ Ｐゴシック" charset="0"/>
              </a:defRPr>
            </a:lvl2pPr>
            <a:lvl3pPr>
              <a:tabLst>
                <a:tab pos="457200" algn="l"/>
                <a:tab pos="3200400" algn="l"/>
              </a:tabLst>
              <a:defRPr sz="2400">
                <a:solidFill>
                  <a:schemeClr val="tx1"/>
                </a:solidFill>
                <a:latin typeface="Times New Roman" charset="0"/>
                <a:ea typeface="ＭＳ Ｐゴシック" charset="0"/>
              </a:defRPr>
            </a:lvl3pPr>
            <a:lvl4pPr>
              <a:tabLst>
                <a:tab pos="457200" algn="l"/>
                <a:tab pos="3200400" algn="l"/>
              </a:tabLst>
              <a:defRPr sz="2400">
                <a:solidFill>
                  <a:schemeClr val="tx1"/>
                </a:solidFill>
                <a:latin typeface="Times New Roman" charset="0"/>
                <a:ea typeface="ＭＳ Ｐゴシック" charset="0"/>
              </a:defRPr>
            </a:lvl4pPr>
            <a:lvl5pPr>
              <a:tabLst>
                <a:tab pos="457200" algn="l"/>
                <a:tab pos="32004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2004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2004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2004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200400" algn="l"/>
              </a:tabLst>
              <a:defRPr sz="2400">
                <a:solidFill>
                  <a:schemeClr val="tx1"/>
                </a:solidFill>
                <a:latin typeface="Times New Roman" charset="0"/>
                <a:ea typeface="ＭＳ Ｐゴシック" charset="0"/>
              </a:defRPr>
            </a:lvl9pPr>
          </a:lstStyle>
          <a:p>
            <a:r>
              <a:rPr lang="en-US" sz="1800" b="1" dirty="0">
                <a:solidFill>
                  <a:srgbClr val="000000"/>
                </a:solidFill>
                <a:latin typeface="Courier New" charset="0"/>
              </a:rPr>
              <a:t>SetConsoleScreenBufferSize PROTO,</a:t>
            </a:r>
          </a:p>
          <a:p>
            <a:r>
              <a:rPr lang="en-US" sz="1800" b="1" dirty="0">
                <a:solidFill>
                  <a:srgbClr val="000000"/>
                </a:solidFill>
                <a:latin typeface="Courier New" charset="0"/>
              </a:rPr>
              <a:t>  </a:t>
            </a:r>
            <a:r>
              <a:rPr lang="en-US" sz="1800" b="1" dirty="0" err="1">
                <a:solidFill>
                  <a:srgbClr val="000000"/>
                </a:solidFill>
                <a:latin typeface="Courier New" charset="0"/>
              </a:rPr>
              <a:t>outHandle:DWORD</a:t>
            </a:r>
            <a:r>
              <a:rPr lang="en-US" sz="1800" b="1" dirty="0">
                <a:solidFill>
                  <a:srgbClr val="000000"/>
                </a:solidFill>
                <a:latin typeface="Courier New" charset="0"/>
              </a:rPr>
              <a:t>,		; handle to screen buffer</a:t>
            </a:r>
          </a:p>
          <a:p>
            <a:r>
              <a:rPr lang="en-US" sz="1800" b="1" dirty="0">
                <a:solidFill>
                  <a:srgbClr val="000000"/>
                </a:solidFill>
                <a:latin typeface="Courier New" charset="0"/>
              </a:rPr>
              <a:t>  </a:t>
            </a:r>
            <a:r>
              <a:rPr lang="en-US" sz="1800" b="1" dirty="0" err="1">
                <a:solidFill>
                  <a:srgbClr val="000000"/>
                </a:solidFill>
                <a:latin typeface="Courier New" charset="0"/>
              </a:rPr>
              <a:t>dwSize:COORD</a:t>
            </a:r>
            <a:r>
              <a:rPr lang="en-US" sz="1800" b="1" dirty="0">
                <a:solidFill>
                  <a:srgbClr val="000000"/>
                </a:solidFill>
                <a:latin typeface="Courier New" charset="0"/>
              </a:rPr>
              <a:t>		; new screen buffer size</a:t>
            </a:r>
          </a:p>
        </p:txBody>
      </p:sp>
    </p:spTree>
    <p:extLst>
      <p:ext uri="{BB962C8B-B14F-4D97-AF65-F5344CB8AC3E}">
        <p14:creationId xmlns:p14="http://schemas.microsoft.com/office/powerpoint/2010/main" xmlns="" val="37890516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r>
              <a:rPr lang="en-US"/>
              <a:t>Controlling the Cursor</a:t>
            </a:r>
          </a:p>
        </p:txBody>
      </p:sp>
      <p:sp>
        <p:nvSpPr>
          <p:cNvPr id="112643" name="Rectangle 3"/>
          <p:cNvSpPr>
            <a:spLocks noGrp="1" noChangeArrowheads="1"/>
          </p:cNvSpPr>
          <p:nvPr>
            <p:ph type="body" idx="1"/>
          </p:nvPr>
        </p:nvSpPr>
        <p:spPr>
          <a:xfrm>
            <a:off x="685800" y="1524000"/>
            <a:ext cx="7772400" cy="4267200"/>
          </a:xfrm>
        </p:spPr>
        <p:txBody>
          <a:bodyPr>
            <a:normAutofit/>
          </a:bodyPr>
          <a:lstStyle/>
          <a:p>
            <a:pPr>
              <a:spcBef>
                <a:spcPts val="2000"/>
              </a:spcBef>
            </a:pPr>
            <a:r>
              <a:rPr lang="en-US" sz="2800" dirty="0"/>
              <a:t>GetConsoleCursorInfo</a:t>
            </a:r>
          </a:p>
          <a:p>
            <a:pPr lvl="1">
              <a:spcBef>
                <a:spcPts val="2000"/>
              </a:spcBef>
            </a:pPr>
            <a:r>
              <a:rPr lang="en-US" sz="2400" dirty="0"/>
              <a:t>returns the size and visibility of the console cursor </a:t>
            </a:r>
          </a:p>
          <a:p>
            <a:pPr>
              <a:spcBef>
                <a:spcPts val="2000"/>
              </a:spcBef>
            </a:pPr>
            <a:r>
              <a:rPr lang="en-US" sz="2800" dirty="0" err="1"/>
              <a:t>SetConsoleCursorInfo</a:t>
            </a:r>
            <a:endParaRPr lang="en-US" sz="2800" dirty="0"/>
          </a:p>
          <a:p>
            <a:pPr lvl="1">
              <a:spcBef>
                <a:spcPts val="2000"/>
              </a:spcBef>
            </a:pPr>
            <a:r>
              <a:rPr lang="en-US" sz="2400" dirty="0"/>
              <a:t>sets the size and visibility of the cursor</a:t>
            </a:r>
          </a:p>
          <a:p>
            <a:pPr>
              <a:spcBef>
                <a:spcPts val="2000"/>
              </a:spcBef>
            </a:pPr>
            <a:r>
              <a:rPr lang="en-US" sz="2800" dirty="0" err="1"/>
              <a:t>SetConsoleCursorPosition</a:t>
            </a:r>
            <a:endParaRPr lang="en-US" sz="2800" dirty="0"/>
          </a:p>
          <a:p>
            <a:pPr lvl="1">
              <a:spcBef>
                <a:spcPts val="2000"/>
              </a:spcBef>
            </a:pPr>
            <a:r>
              <a:rPr lang="en-US" sz="2400" dirty="0"/>
              <a:t>sets the X, Y position of the cursor </a:t>
            </a:r>
          </a:p>
        </p:txBody>
      </p:sp>
    </p:spTree>
    <p:extLst>
      <p:ext uri="{BB962C8B-B14F-4D97-AF65-F5344CB8AC3E}">
        <p14:creationId xmlns:p14="http://schemas.microsoft.com/office/powerpoint/2010/main" xmlns="" val="42906614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r>
              <a:rPr lang="en-US"/>
              <a:t>CONSOLE_CURSOR_INFO </a:t>
            </a:r>
          </a:p>
        </p:txBody>
      </p:sp>
      <p:sp>
        <p:nvSpPr>
          <p:cNvPr id="113667" name="Rectangle 3"/>
          <p:cNvSpPr>
            <a:spLocks noGrp="1" noChangeArrowheads="1"/>
          </p:cNvSpPr>
          <p:nvPr>
            <p:ph type="body" idx="1"/>
          </p:nvPr>
        </p:nvSpPr>
        <p:spPr>
          <a:xfrm>
            <a:off x="685800" y="1295400"/>
            <a:ext cx="7772400" cy="2057400"/>
          </a:xfrm>
        </p:spPr>
        <p:txBody>
          <a:bodyPr/>
          <a:lstStyle/>
          <a:p>
            <a:r>
              <a:rPr lang="en-US"/>
              <a:t>Structure containing information about the console</a:t>
            </a:r>
            <a:r>
              <a:rPr lang="ja-JP" altLang="en-US">
                <a:latin typeface="Arial"/>
              </a:rPr>
              <a:t>’</a:t>
            </a:r>
            <a:r>
              <a:rPr lang="en-US"/>
              <a:t>s cursor size and visibility:</a:t>
            </a:r>
          </a:p>
        </p:txBody>
      </p:sp>
      <p:sp>
        <p:nvSpPr>
          <p:cNvPr id="113668" name="Text Box 4"/>
          <p:cNvSpPr txBox="1">
            <a:spLocks noChangeArrowheads="1"/>
          </p:cNvSpPr>
          <p:nvPr/>
        </p:nvSpPr>
        <p:spPr bwMode="auto">
          <a:xfrm>
            <a:off x="2209800" y="2514600"/>
            <a:ext cx="4267200" cy="1384995"/>
          </a:xfrm>
          <a:prstGeom prst="rect">
            <a:avLst/>
          </a:prstGeom>
          <a:solidFill>
            <a:srgbClr val="FFFFFF"/>
          </a:solidFill>
          <a:ln w="9525">
            <a:solidFill>
              <a:srgbClr val="000000"/>
            </a:solidFill>
            <a:miter lim="800000"/>
            <a:headEnd/>
            <a:tailEnd/>
          </a:ln>
          <a:effectLst/>
          <a:extLst/>
        </p:spPr>
        <p:txBody>
          <a:bodyPr tIns="137160" bIns="137160">
            <a:spAutoFit/>
          </a:bodyPr>
          <a:lstStyle>
            <a:lvl1pPr>
              <a:tabLst>
                <a:tab pos="457200" algn="l"/>
                <a:tab pos="4114800" algn="l"/>
              </a:tabLst>
              <a:defRPr sz="2400">
                <a:solidFill>
                  <a:schemeClr val="tx1"/>
                </a:solidFill>
                <a:latin typeface="Times New Roman" charset="0"/>
                <a:ea typeface="ＭＳ Ｐゴシック" charset="0"/>
              </a:defRPr>
            </a:lvl1pPr>
            <a:lvl2pPr>
              <a:tabLst>
                <a:tab pos="457200" algn="l"/>
                <a:tab pos="4114800" algn="l"/>
              </a:tabLst>
              <a:defRPr sz="2400">
                <a:solidFill>
                  <a:schemeClr val="tx1"/>
                </a:solidFill>
                <a:latin typeface="Times New Roman" charset="0"/>
                <a:ea typeface="ＭＳ Ｐゴシック" charset="0"/>
              </a:defRPr>
            </a:lvl2pPr>
            <a:lvl3pPr>
              <a:tabLst>
                <a:tab pos="457200" algn="l"/>
                <a:tab pos="4114800" algn="l"/>
              </a:tabLst>
              <a:defRPr sz="2400">
                <a:solidFill>
                  <a:schemeClr val="tx1"/>
                </a:solidFill>
                <a:latin typeface="Times New Roman" charset="0"/>
                <a:ea typeface="ＭＳ Ｐゴシック" charset="0"/>
              </a:defRPr>
            </a:lvl3pPr>
            <a:lvl4pPr>
              <a:tabLst>
                <a:tab pos="457200" algn="l"/>
                <a:tab pos="4114800" algn="l"/>
              </a:tabLst>
              <a:defRPr sz="2400">
                <a:solidFill>
                  <a:schemeClr val="tx1"/>
                </a:solidFill>
                <a:latin typeface="Times New Roman" charset="0"/>
                <a:ea typeface="ＭＳ Ｐゴシック" charset="0"/>
              </a:defRPr>
            </a:lvl4pPr>
            <a:lvl5pPr>
              <a:tabLst>
                <a:tab pos="4572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9pPr>
          </a:lstStyle>
          <a:p>
            <a:r>
              <a:rPr lang="en-US" sz="1800" b="1" dirty="0">
                <a:solidFill>
                  <a:srgbClr val="000000"/>
                </a:solidFill>
                <a:latin typeface="Courier New" charset="0"/>
              </a:rPr>
              <a:t>CONSOLE_CURSOR_INFO STRUCT</a:t>
            </a:r>
          </a:p>
          <a:p>
            <a:r>
              <a:rPr lang="en-US" sz="1800" b="1" dirty="0">
                <a:solidFill>
                  <a:srgbClr val="000000"/>
                </a:solidFill>
                <a:latin typeface="Courier New" charset="0"/>
              </a:rPr>
              <a:t>  </a:t>
            </a:r>
            <a:r>
              <a:rPr lang="en-US" sz="1800" b="1" dirty="0" err="1">
                <a:solidFill>
                  <a:srgbClr val="000000"/>
                </a:solidFill>
                <a:latin typeface="Courier New" charset="0"/>
              </a:rPr>
              <a:t>dwSize</a:t>
            </a:r>
            <a:r>
              <a:rPr lang="en-US" sz="1800" b="1" dirty="0">
                <a:solidFill>
                  <a:srgbClr val="000000"/>
                </a:solidFill>
                <a:latin typeface="Courier New" charset="0"/>
              </a:rPr>
              <a:t>   DWORD ?</a:t>
            </a:r>
          </a:p>
          <a:p>
            <a:r>
              <a:rPr lang="en-US" sz="1800" b="1" dirty="0">
                <a:solidFill>
                  <a:srgbClr val="000000"/>
                </a:solidFill>
                <a:latin typeface="Courier New" charset="0"/>
              </a:rPr>
              <a:t>  </a:t>
            </a:r>
            <a:r>
              <a:rPr lang="en-US" sz="1800" b="1" dirty="0" err="1">
                <a:solidFill>
                  <a:srgbClr val="000000"/>
                </a:solidFill>
                <a:latin typeface="Courier New" charset="0"/>
              </a:rPr>
              <a:t>bVisible</a:t>
            </a:r>
            <a:r>
              <a:rPr lang="en-US" sz="1800" b="1" dirty="0">
                <a:solidFill>
                  <a:srgbClr val="000000"/>
                </a:solidFill>
                <a:latin typeface="Courier New" charset="0"/>
              </a:rPr>
              <a:t> DWORD ?</a:t>
            </a:r>
          </a:p>
          <a:p>
            <a:r>
              <a:rPr lang="en-US" sz="1800" b="1" dirty="0">
                <a:solidFill>
                  <a:srgbClr val="000000"/>
                </a:solidFill>
                <a:latin typeface="Courier New" charset="0"/>
              </a:rPr>
              <a:t>CONSOLE_CURSOR_INFO ENDS</a:t>
            </a:r>
          </a:p>
        </p:txBody>
      </p:sp>
    </p:spTree>
    <p:extLst>
      <p:ext uri="{BB962C8B-B14F-4D97-AF65-F5344CB8AC3E}">
        <p14:creationId xmlns:p14="http://schemas.microsoft.com/office/powerpoint/2010/main" xmlns="" val="37992303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n-US" dirty="0"/>
              <a:t>SetConsoleTextAttribute</a:t>
            </a:r>
          </a:p>
        </p:txBody>
      </p:sp>
      <p:sp>
        <p:nvSpPr>
          <p:cNvPr id="114691" name="Rectangle 3"/>
          <p:cNvSpPr>
            <a:spLocks noGrp="1" noChangeArrowheads="1"/>
          </p:cNvSpPr>
          <p:nvPr>
            <p:ph type="body" idx="1"/>
          </p:nvPr>
        </p:nvSpPr>
        <p:spPr>
          <a:xfrm>
            <a:off x="685800" y="1371600"/>
            <a:ext cx="7772400" cy="2057400"/>
          </a:xfrm>
        </p:spPr>
        <p:txBody>
          <a:bodyPr/>
          <a:lstStyle/>
          <a:p>
            <a:pPr marL="0" indent="0">
              <a:buNone/>
            </a:pPr>
            <a:r>
              <a:rPr lang="en-US" dirty="0"/>
              <a:t>Sets the foreground and background colors of all subsequent text written to the console.</a:t>
            </a:r>
          </a:p>
          <a:p>
            <a:pPr marL="0" indent="0">
              <a:buNone/>
            </a:pPr>
            <a:endParaRPr lang="en-US" dirty="0" smtClean="0"/>
          </a:p>
          <a:p>
            <a:pPr marL="0" indent="0">
              <a:buNone/>
            </a:pPr>
            <a:r>
              <a:rPr lang="en-US" dirty="0" smtClean="0"/>
              <a:t>Prototype</a:t>
            </a:r>
            <a:r>
              <a:rPr lang="en-US" dirty="0"/>
              <a:t>:</a:t>
            </a:r>
          </a:p>
        </p:txBody>
      </p:sp>
      <p:sp>
        <p:nvSpPr>
          <p:cNvPr id="114692" name="Text Box 4"/>
          <p:cNvSpPr txBox="1">
            <a:spLocks noChangeArrowheads="1"/>
          </p:cNvSpPr>
          <p:nvPr/>
        </p:nvSpPr>
        <p:spPr bwMode="auto">
          <a:xfrm>
            <a:off x="838200" y="3311604"/>
            <a:ext cx="7467600" cy="1107996"/>
          </a:xfrm>
          <a:prstGeom prst="rect">
            <a:avLst/>
          </a:prstGeom>
          <a:solidFill>
            <a:srgbClr val="FFFFFF"/>
          </a:solidFill>
          <a:ln w="9525">
            <a:solidFill>
              <a:srgbClr val="000000"/>
            </a:solidFill>
            <a:miter lim="800000"/>
            <a:headEnd/>
            <a:tailEnd/>
          </a:ln>
          <a:effectLst/>
          <a:extLst/>
        </p:spPr>
        <p:txBody>
          <a:bodyPr tIns="137160" bIns="137160">
            <a:spAutoFit/>
          </a:bodyPr>
          <a:lstStyle>
            <a:lvl1pPr>
              <a:tabLst>
                <a:tab pos="457200" algn="l"/>
                <a:tab pos="3657600" algn="l"/>
              </a:tabLst>
              <a:defRPr sz="2400">
                <a:solidFill>
                  <a:schemeClr val="tx1"/>
                </a:solidFill>
                <a:latin typeface="Times New Roman" charset="0"/>
                <a:ea typeface="ＭＳ Ｐゴシック" charset="0"/>
              </a:defRPr>
            </a:lvl1pPr>
            <a:lvl2pPr>
              <a:tabLst>
                <a:tab pos="457200" algn="l"/>
                <a:tab pos="3657600" algn="l"/>
              </a:tabLst>
              <a:defRPr sz="2400">
                <a:solidFill>
                  <a:schemeClr val="tx1"/>
                </a:solidFill>
                <a:latin typeface="Times New Roman" charset="0"/>
                <a:ea typeface="ＭＳ Ｐゴシック" charset="0"/>
              </a:defRPr>
            </a:lvl2pPr>
            <a:lvl3pPr>
              <a:tabLst>
                <a:tab pos="457200" algn="l"/>
                <a:tab pos="3657600" algn="l"/>
              </a:tabLst>
              <a:defRPr sz="2400">
                <a:solidFill>
                  <a:schemeClr val="tx1"/>
                </a:solidFill>
                <a:latin typeface="Times New Roman" charset="0"/>
                <a:ea typeface="ＭＳ Ｐゴシック" charset="0"/>
              </a:defRPr>
            </a:lvl3pPr>
            <a:lvl4pPr>
              <a:tabLst>
                <a:tab pos="457200" algn="l"/>
                <a:tab pos="3657600" algn="l"/>
              </a:tabLst>
              <a:defRPr sz="2400">
                <a:solidFill>
                  <a:schemeClr val="tx1"/>
                </a:solidFill>
                <a:latin typeface="Times New Roman" charset="0"/>
                <a:ea typeface="ＭＳ Ｐゴシック" charset="0"/>
              </a:defRPr>
            </a:lvl4pPr>
            <a:lvl5pPr>
              <a:tabLst>
                <a:tab pos="457200" algn="l"/>
                <a:tab pos="36576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Lst>
              <a:defRPr sz="2400">
                <a:solidFill>
                  <a:schemeClr val="tx1"/>
                </a:solidFill>
                <a:latin typeface="Times New Roman" charset="0"/>
                <a:ea typeface="ＭＳ Ｐゴシック" charset="0"/>
              </a:defRPr>
            </a:lvl9pPr>
          </a:lstStyle>
          <a:p>
            <a:r>
              <a:rPr lang="en-US" sz="1800" b="1" dirty="0">
                <a:solidFill>
                  <a:srgbClr val="000000"/>
                </a:solidFill>
                <a:latin typeface="Courier New" charset="0"/>
              </a:rPr>
              <a:t>SetConsoleTextAttribute PROTO,</a:t>
            </a:r>
          </a:p>
          <a:p>
            <a:r>
              <a:rPr lang="en-US" sz="1800" b="1" dirty="0">
                <a:solidFill>
                  <a:srgbClr val="000000"/>
                </a:solidFill>
                <a:latin typeface="Courier New" charset="0"/>
              </a:rPr>
              <a:t>	</a:t>
            </a:r>
            <a:r>
              <a:rPr lang="en-US" sz="1800" b="1" dirty="0" err="1">
                <a:solidFill>
                  <a:srgbClr val="000000"/>
                </a:solidFill>
                <a:latin typeface="Courier New" charset="0"/>
              </a:rPr>
              <a:t>outHandle:DWORD</a:t>
            </a:r>
            <a:r>
              <a:rPr lang="en-US" sz="1800" b="1" dirty="0">
                <a:solidFill>
                  <a:srgbClr val="000000"/>
                </a:solidFill>
                <a:latin typeface="Courier New" charset="0"/>
              </a:rPr>
              <a:t>,	; console output handle</a:t>
            </a:r>
          </a:p>
          <a:p>
            <a:r>
              <a:rPr lang="en-US" sz="1800" b="1" dirty="0">
                <a:solidFill>
                  <a:srgbClr val="000000"/>
                </a:solidFill>
                <a:latin typeface="Courier New" charset="0"/>
              </a:rPr>
              <a:t>	</a:t>
            </a:r>
            <a:r>
              <a:rPr lang="en-US" sz="1800" b="1" dirty="0" err="1">
                <a:solidFill>
                  <a:srgbClr val="000000"/>
                </a:solidFill>
                <a:latin typeface="Courier New" charset="0"/>
              </a:rPr>
              <a:t>nColor:DWORD</a:t>
            </a:r>
            <a:r>
              <a:rPr lang="en-US" sz="1800" b="1" dirty="0">
                <a:solidFill>
                  <a:srgbClr val="000000"/>
                </a:solidFill>
                <a:latin typeface="Courier New" charset="0"/>
              </a:rPr>
              <a:t>	; color attribute</a:t>
            </a:r>
          </a:p>
        </p:txBody>
      </p:sp>
    </p:spTree>
    <p:extLst>
      <p:ext uri="{BB962C8B-B14F-4D97-AF65-F5344CB8AC3E}">
        <p14:creationId xmlns:p14="http://schemas.microsoft.com/office/powerpoint/2010/main" xmlns="" val="8637131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r>
              <a:rPr lang="en-US"/>
              <a:t>WriteConsoleOutputAttribute</a:t>
            </a:r>
          </a:p>
        </p:txBody>
      </p:sp>
      <p:sp>
        <p:nvSpPr>
          <p:cNvPr id="115715" name="Rectangle 3"/>
          <p:cNvSpPr>
            <a:spLocks noGrp="1" noChangeArrowheads="1"/>
          </p:cNvSpPr>
          <p:nvPr>
            <p:ph type="body" idx="1"/>
          </p:nvPr>
        </p:nvSpPr>
        <p:spPr>
          <a:xfrm>
            <a:off x="685800" y="1295400"/>
            <a:ext cx="7772400" cy="1341438"/>
          </a:xfrm>
        </p:spPr>
        <p:txBody>
          <a:bodyPr>
            <a:normAutofit lnSpcReduction="10000"/>
          </a:bodyPr>
          <a:lstStyle/>
          <a:p>
            <a:pPr marL="234950" indent="-234950">
              <a:lnSpc>
                <a:spcPct val="90000"/>
              </a:lnSpc>
            </a:pPr>
            <a:r>
              <a:rPr lang="en-US"/>
              <a:t>Copies an array of attribute values to consecutive cells of the console screen buffer, beginning at a specified location.</a:t>
            </a:r>
          </a:p>
          <a:p>
            <a:pPr marL="234950" indent="-234950">
              <a:lnSpc>
                <a:spcPct val="90000"/>
              </a:lnSpc>
            </a:pPr>
            <a:r>
              <a:rPr lang="en-US"/>
              <a:t>Prototype:</a:t>
            </a:r>
          </a:p>
        </p:txBody>
      </p:sp>
      <p:sp>
        <p:nvSpPr>
          <p:cNvPr id="115716" name="Text Box 4"/>
          <p:cNvSpPr txBox="1">
            <a:spLocks noChangeArrowheads="1"/>
          </p:cNvSpPr>
          <p:nvPr/>
        </p:nvSpPr>
        <p:spPr bwMode="auto">
          <a:xfrm>
            <a:off x="609600" y="3048000"/>
            <a:ext cx="8077200" cy="1938992"/>
          </a:xfrm>
          <a:prstGeom prst="rect">
            <a:avLst/>
          </a:prstGeom>
          <a:solidFill>
            <a:srgbClr val="FFFFFF"/>
          </a:solidFill>
          <a:ln w="9525">
            <a:solidFill>
              <a:srgbClr val="000000"/>
            </a:solidFill>
            <a:miter lim="800000"/>
            <a:headEnd/>
            <a:tailEnd/>
          </a:ln>
          <a:effectLst/>
          <a:extLst/>
        </p:spPr>
        <p:txBody>
          <a:bodyPr tIns="137160" bIns="137160">
            <a:spAutoFit/>
          </a:bodyPr>
          <a:lstStyle>
            <a:lvl1pPr>
              <a:tabLst>
                <a:tab pos="457200" algn="l"/>
                <a:tab pos="4114800" algn="l"/>
              </a:tabLst>
              <a:defRPr sz="2400">
                <a:solidFill>
                  <a:schemeClr val="tx1"/>
                </a:solidFill>
                <a:latin typeface="Times New Roman" charset="0"/>
                <a:ea typeface="ＭＳ Ｐゴシック" charset="0"/>
              </a:defRPr>
            </a:lvl1pPr>
            <a:lvl2pPr>
              <a:tabLst>
                <a:tab pos="457200" algn="l"/>
                <a:tab pos="4114800" algn="l"/>
              </a:tabLst>
              <a:defRPr sz="2400">
                <a:solidFill>
                  <a:schemeClr val="tx1"/>
                </a:solidFill>
                <a:latin typeface="Times New Roman" charset="0"/>
                <a:ea typeface="ＭＳ Ｐゴシック" charset="0"/>
              </a:defRPr>
            </a:lvl2pPr>
            <a:lvl3pPr>
              <a:tabLst>
                <a:tab pos="457200" algn="l"/>
                <a:tab pos="4114800" algn="l"/>
              </a:tabLst>
              <a:defRPr sz="2400">
                <a:solidFill>
                  <a:schemeClr val="tx1"/>
                </a:solidFill>
                <a:latin typeface="Times New Roman" charset="0"/>
                <a:ea typeface="ＭＳ Ｐゴシック" charset="0"/>
              </a:defRPr>
            </a:lvl3pPr>
            <a:lvl4pPr>
              <a:tabLst>
                <a:tab pos="457200" algn="l"/>
                <a:tab pos="4114800" algn="l"/>
              </a:tabLst>
              <a:defRPr sz="2400">
                <a:solidFill>
                  <a:schemeClr val="tx1"/>
                </a:solidFill>
                <a:latin typeface="Times New Roman" charset="0"/>
                <a:ea typeface="ＭＳ Ｐゴシック" charset="0"/>
              </a:defRPr>
            </a:lvl4pPr>
            <a:lvl5pPr>
              <a:tabLst>
                <a:tab pos="4572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9pPr>
          </a:lstStyle>
          <a:p>
            <a:r>
              <a:rPr lang="en-US" sz="1800" b="1" dirty="0">
                <a:solidFill>
                  <a:srgbClr val="000000"/>
                </a:solidFill>
                <a:latin typeface="Courier New" charset="0"/>
              </a:rPr>
              <a:t>WriteConsoleOutputAttribute PROTO,</a:t>
            </a:r>
          </a:p>
          <a:p>
            <a:r>
              <a:rPr lang="en-US" sz="1800" b="1" dirty="0">
                <a:solidFill>
                  <a:srgbClr val="000000"/>
                </a:solidFill>
                <a:latin typeface="Courier New" charset="0"/>
              </a:rPr>
              <a:t>	</a:t>
            </a:r>
            <a:r>
              <a:rPr lang="en-US" sz="1800" b="1" dirty="0" err="1">
                <a:solidFill>
                  <a:srgbClr val="000000"/>
                </a:solidFill>
                <a:latin typeface="Courier New" charset="0"/>
              </a:rPr>
              <a:t>outHandle:DWORD</a:t>
            </a:r>
            <a:r>
              <a:rPr lang="en-US" sz="1800" b="1" dirty="0">
                <a:solidFill>
                  <a:srgbClr val="000000"/>
                </a:solidFill>
                <a:latin typeface="Courier New" charset="0"/>
              </a:rPr>
              <a:t>,	; output handle</a:t>
            </a:r>
          </a:p>
          <a:p>
            <a:r>
              <a:rPr lang="en-US" sz="1800" b="1" dirty="0">
                <a:solidFill>
                  <a:srgbClr val="000000"/>
                </a:solidFill>
                <a:latin typeface="Courier New" charset="0"/>
              </a:rPr>
              <a:t>	</a:t>
            </a:r>
            <a:r>
              <a:rPr lang="en-US" sz="1800" b="1" dirty="0" err="1">
                <a:solidFill>
                  <a:srgbClr val="000000"/>
                </a:solidFill>
                <a:latin typeface="Courier New" charset="0"/>
              </a:rPr>
              <a:t>pAttribute:PTR</a:t>
            </a:r>
            <a:r>
              <a:rPr lang="en-US" sz="1800" b="1" dirty="0">
                <a:solidFill>
                  <a:srgbClr val="000000"/>
                </a:solidFill>
                <a:latin typeface="Courier New" charset="0"/>
              </a:rPr>
              <a:t> WORD,	; write attributes</a:t>
            </a:r>
          </a:p>
          <a:p>
            <a:r>
              <a:rPr lang="en-US" sz="1800" b="1" dirty="0">
                <a:solidFill>
                  <a:srgbClr val="000000"/>
                </a:solidFill>
                <a:latin typeface="Courier New" charset="0"/>
              </a:rPr>
              <a:t>	</a:t>
            </a:r>
            <a:r>
              <a:rPr lang="en-US" sz="1800" b="1" dirty="0" err="1">
                <a:solidFill>
                  <a:srgbClr val="000000"/>
                </a:solidFill>
                <a:latin typeface="Courier New" charset="0"/>
              </a:rPr>
              <a:t>nLength:DWORD</a:t>
            </a:r>
            <a:r>
              <a:rPr lang="en-US" sz="1800" b="1" dirty="0">
                <a:solidFill>
                  <a:srgbClr val="000000"/>
                </a:solidFill>
                <a:latin typeface="Courier New" charset="0"/>
              </a:rPr>
              <a:t>,	; number of cells</a:t>
            </a:r>
          </a:p>
          <a:p>
            <a:r>
              <a:rPr lang="en-US" sz="1800" b="1" dirty="0">
                <a:solidFill>
                  <a:srgbClr val="000000"/>
                </a:solidFill>
                <a:latin typeface="Courier New" charset="0"/>
              </a:rPr>
              <a:t>	</a:t>
            </a:r>
            <a:r>
              <a:rPr lang="en-US" sz="1800" b="1" dirty="0" err="1">
                <a:solidFill>
                  <a:srgbClr val="000000"/>
                </a:solidFill>
                <a:latin typeface="Courier New" charset="0"/>
              </a:rPr>
              <a:t>xyCoord:COORD</a:t>
            </a:r>
            <a:r>
              <a:rPr lang="en-US" sz="1800" b="1" dirty="0">
                <a:solidFill>
                  <a:srgbClr val="000000"/>
                </a:solidFill>
                <a:latin typeface="Courier New" charset="0"/>
              </a:rPr>
              <a:t>,	; first cell coordinates</a:t>
            </a:r>
          </a:p>
          <a:p>
            <a:r>
              <a:rPr lang="en-US" sz="1800" b="1" dirty="0">
                <a:solidFill>
                  <a:srgbClr val="000000"/>
                </a:solidFill>
                <a:latin typeface="Courier New" charset="0"/>
              </a:rPr>
              <a:t>	</a:t>
            </a:r>
            <a:r>
              <a:rPr lang="en-US" sz="1800" b="1" dirty="0" err="1">
                <a:solidFill>
                  <a:srgbClr val="000000"/>
                </a:solidFill>
                <a:latin typeface="Courier New" charset="0"/>
              </a:rPr>
              <a:t>lpCount:PTR</a:t>
            </a:r>
            <a:r>
              <a:rPr lang="en-US" sz="1800" b="1" dirty="0">
                <a:solidFill>
                  <a:srgbClr val="000000"/>
                </a:solidFill>
                <a:latin typeface="Courier New" charset="0"/>
              </a:rPr>
              <a:t> DWORD	; number of cells written</a:t>
            </a:r>
          </a:p>
        </p:txBody>
      </p:sp>
    </p:spTree>
    <p:extLst>
      <p:ext uri="{BB962C8B-B14F-4D97-AF65-F5344CB8AC3E}">
        <p14:creationId xmlns:p14="http://schemas.microsoft.com/office/powerpoint/2010/main" xmlns="" val="195649177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r>
              <a:rPr lang="en-US"/>
              <a:t>WriteColors Program</a:t>
            </a:r>
          </a:p>
        </p:txBody>
      </p:sp>
      <p:sp>
        <p:nvSpPr>
          <p:cNvPr id="116739" name="Text Box 3"/>
          <p:cNvSpPr txBox="1">
            <a:spLocks noChangeArrowheads="1"/>
          </p:cNvSpPr>
          <p:nvPr/>
        </p:nvSpPr>
        <p:spPr bwMode="auto">
          <a:xfrm>
            <a:off x="685800" y="1066800"/>
            <a:ext cx="7696200" cy="30469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lvl1pPr marL="290513" indent="-290513">
              <a:defRPr sz="2400">
                <a:solidFill>
                  <a:schemeClr val="tx1"/>
                </a:solidFill>
                <a:latin typeface="Times New Roman" charset="0"/>
                <a:ea typeface="ＭＳ Ｐゴシック" charset="0"/>
              </a:defRPr>
            </a:lvl1pPr>
            <a:lvl2pPr marL="46037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fontAlgn="base">
              <a:spcBef>
                <a:spcPct val="0"/>
              </a:spcBef>
              <a:spcAft>
                <a:spcPct val="0"/>
              </a:spcAft>
              <a:defRPr sz="2400">
                <a:solidFill>
                  <a:schemeClr val="tx1"/>
                </a:solidFill>
                <a:latin typeface="Times New Roman" charset="0"/>
                <a:ea typeface="ＭＳ Ｐゴシック" charset="0"/>
              </a:defRPr>
            </a:lvl6pPr>
            <a:lvl7pPr fontAlgn="base">
              <a:spcBef>
                <a:spcPct val="0"/>
              </a:spcBef>
              <a:spcAft>
                <a:spcPct val="0"/>
              </a:spcAft>
              <a:defRPr sz="2400">
                <a:solidFill>
                  <a:schemeClr val="tx1"/>
                </a:solidFill>
                <a:latin typeface="Times New Roman" charset="0"/>
                <a:ea typeface="ＭＳ Ｐゴシック" charset="0"/>
              </a:defRPr>
            </a:lvl7pPr>
            <a:lvl8pPr fontAlgn="base">
              <a:spcBef>
                <a:spcPct val="0"/>
              </a:spcBef>
              <a:spcAft>
                <a:spcPct val="0"/>
              </a:spcAft>
              <a:defRPr sz="2400">
                <a:solidFill>
                  <a:schemeClr val="tx1"/>
                </a:solidFill>
                <a:latin typeface="Times New Roman" charset="0"/>
                <a:ea typeface="ＭＳ Ｐゴシック" charset="0"/>
              </a:defRPr>
            </a:lvl8pPr>
            <a:lvl9pPr fontAlgn="base">
              <a:spcBef>
                <a:spcPct val="0"/>
              </a:spcBef>
              <a:spcAft>
                <a:spcPct val="0"/>
              </a:spcAft>
              <a:defRPr sz="2400">
                <a:solidFill>
                  <a:schemeClr val="tx1"/>
                </a:solidFill>
                <a:latin typeface="Times New Roman" charset="0"/>
                <a:ea typeface="ＭＳ Ｐゴシック" charset="0"/>
              </a:defRPr>
            </a:lvl9pPr>
          </a:lstStyle>
          <a:p>
            <a:pPr>
              <a:spcBef>
                <a:spcPts val="1500"/>
              </a:spcBef>
              <a:buFontTx/>
              <a:buChar char="•"/>
            </a:pPr>
            <a:r>
              <a:rPr lang="en-US" dirty="0">
                <a:latin typeface="Arial" charset="0"/>
              </a:rPr>
              <a:t>Creates an array of characters and an array of attributes, one for each character</a:t>
            </a:r>
          </a:p>
          <a:p>
            <a:pPr>
              <a:spcBef>
                <a:spcPts val="1500"/>
              </a:spcBef>
              <a:buFontTx/>
              <a:buChar char="•"/>
            </a:pPr>
            <a:r>
              <a:rPr lang="en-US" dirty="0">
                <a:latin typeface="Arial" charset="0"/>
              </a:rPr>
              <a:t>Copies the attributes to the screen buffer</a:t>
            </a:r>
          </a:p>
          <a:p>
            <a:pPr>
              <a:spcBef>
                <a:spcPts val="1500"/>
              </a:spcBef>
              <a:buFontTx/>
              <a:buChar char="•"/>
            </a:pPr>
            <a:r>
              <a:rPr lang="en-US" dirty="0">
                <a:latin typeface="Arial" charset="0"/>
              </a:rPr>
              <a:t>Copies the characters to the same screen buffer cells as the attributes</a:t>
            </a:r>
          </a:p>
          <a:p>
            <a:pPr>
              <a:spcBef>
                <a:spcPts val="1500"/>
              </a:spcBef>
              <a:buFontTx/>
              <a:buChar char="•"/>
            </a:pPr>
            <a:r>
              <a:rPr lang="en-US" dirty="0">
                <a:latin typeface="Arial" charset="0"/>
              </a:rPr>
              <a:t>Sample output:</a:t>
            </a:r>
          </a:p>
        </p:txBody>
      </p:sp>
      <p:sp>
        <p:nvSpPr>
          <p:cNvPr id="116740" name="Text Box 4"/>
          <p:cNvSpPr txBox="1">
            <a:spLocks noChangeArrowheads="1"/>
          </p:cNvSpPr>
          <p:nvPr/>
        </p:nvSpPr>
        <p:spPr bwMode="auto">
          <a:xfrm>
            <a:off x="762000" y="5334000"/>
            <a:ext cx="4267200" cy="593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a:hlinkClick r:id="rId3"/>
              </a:rPr>
              <a:t>View the source code</a:t>
            </a:r>
            <a:endParaRPr lang="en-US"/>
          </a:p>
        </p:txBody>
      </p:sp>
      <p:pic>
        <p:nvPicPr>
          <p:cNvPr id="116741"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810000" y="3659187"/>
            <a:ext cx="4419600" cy="1987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116742" name="Text Box 6"/>
          <p:cNvSpPr txBox="1">
            <a:spLocks noChangeArrowheads="1"/>
          </p:cNvSpPr>
          <p:nvPr/>
        </p:nvSpPr>
        <p:spPr bwMode="auto">
          <a:xfrm>
            <a:off x="4419600" y="5487987"/>
            <a:ext cx="3200400" cy="5318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lgn="ctr">
              <a:spcBef>
                <a:spcPct val="50000"/>
              </a:spcBef>
            </a:pPr>
            <a:r>
              <a:rPr lang="en-US" sz="1700"/>
              <a:t>(starts in row 2, column 10)</a:t>
            </a:r>
          </a:p>
        </p:txBody>
      </p:sp>
    </p:spTree>
    <p:extLst>
      <p:ext uri="{BB962C8B-B14F-4D97-AF65-F5344CB8AC3E}">
        <p14:creationId xmlns:p14="http://schemas.microsoft.com/office/powerpoint/2010/main" xmlns="" val="29343004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r>
              <a:rPr lang="en-US"/>
              <a:t>Time and Date Functions</a:t>
            </a:r>
          </a:p>
        </p:txBody>
      </p:sp>
      <p:sp>
        <p:nvSpPr>
          <p:cNvPr id="117763" name="Rectangle 3"/>
          <p:cNvSpPr>
            <a:spLocks noGrp="1" noChangeArrowheads="1"/>
          </p:cNvSpPr>
          <p:nvPr>
            <p:ph type="body" idx="1"/>
          </p:nvPr>
        </p:nvSpPr>
        <p:spPr>
          <a:xfrm>
            <a:off x="1828800" y="1676400"/>
            <a:ext cx="6324600" cy="3124200"/>
          </a:xfrm>
        </p:spPr>
        <p:txBody>
          <a:bodyPr/>
          <a:lstStyle/>
          <a:p>
            <a:pPr>
              <a:spcBef>
                <a:spcPts val="1500"/>
              </a:spcBef>
            </a:pPr>
            <a:r>
              <a:rPr lang="en-US" dirty="0"/>
              <a:t>GetLocalTime, </a:t>
            </a:r>
            <a:r>
              <a:rPr lang="en-US" dirty="0" err="1"/>
              <a:t>SetLocalTime</a:t>
            </a:r>
            <a:endParaRPr lang="en-US" dirty="0"/>
          </a:p>
          <a:p>
            <a:pPr>
              <a:spcBef>
                <a:spcPts val="1500"/>
              </a:spcBef>
            </a:pPr>
            <a:r>
              <a:rPr lang="en-US" dirty="0"/>
              <a:t>GetTickCount, Sleep</a:t>
            </a:r>
          </a:p>
          <a:p>
            <a:pPr>
              <a:spcBef>
                <a:spcPts val="1500"/>
              </a:spcBef>
            </a:pPr>
            <a:r>
              <a:rPr lang="en-US" dirty="0" err="1"/>
              <a:t>GetDateTime</a:t>
            </a:r>
            <a:endParaRPr lang="en-US" dirty="0"/>
          </a:p>
          <a:p>
            <a:pPr>
              <a:spcBef>
                <a:spcPts val="1500"/>
              </a:spcBef>
            </a:pPr>
            <a:r>
              <a:rPr lang="en-US" dirty="0"/>
              <a:t>SYSTEMTIME Structure</a:t>
            </a:r>
          </a:p>
          <a:p>
            <a:pPr>
              <a:spcBef>
                <a:spcPts val="1500"/>
              </a:spcBef>
            </a:pPr>
            <a:r>
              <a:rPr lang="en-US" dirty="0"/>
              <a:t>Creating a Stopwatch Timer</a:t>
            </a:r>
          </a:p>
        </p:txBody>
      </p:sp>
    </p:spTree>
    <p:extLst>
      <p:ext uri="{BB962C8B-B14F-4D97-AF65-F5344CB8AC3E}">
        <p14:creationId xmlns:p14="http://schemas.microsoft.com/office/powerpoint/2010/main" xmlns="" val="316638042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r>
              <a:rPr lang="en-US" dirty="0"/>
              <a:t>GetLocalTime, </a:t>
            </a:r>
            <a:r>
              <a:rPr lang="en-US" dirty="0" err="1"/>
              <a:t>SetLocalTime</a:t>
            </a:r>
            <a:endParaRPr lang="en-US" dirty="0"/>
          </a:p>
        </p:txBody>
      </p:sp>
      <p:sp>
        <p:nvSpPr>
          <p:cNvPr id="118787" name="Rectangle 3"/>
          <p:cNvSpPr>
            <a:spLocks noGrp="1" noChangeArrowheads="1"/>
          </p:cNvSpPr>
          <p:nvPr>
            <p:ph type="body" idx="1"/>
          </p:nvPr>
        </p:nvSpPr>
        <p:spPr>
          <a:xfrm>
            <a:off x="685800" y="1143000"/>
            <a:ext cx="7772400" cy="2133600"/>
          </a:xfrm>
        </p:spPr>
        <p:txBody>
          <a:bodyPr/>
          <a:lstStyle/>
          <a:p>
            <a:pPr>
              <a:spcBef>
                <a:spcPts val="2000"/>
              </a:spcBef>
            </a:pPr>
            <a:r>
              <a:rPr lang="en-US" dirty="0">
                <a:solidFill>
                  <a:srgbClr val="0000FF"/>
                </a:solidFill>
              </a:rPr>
              <a:t>GetLocalTime</a:t>
            </a:r>
            <a:r>
              <a:rPr lang="en-US" dirty="0"/>
              <a:t> returns the date and current time of day, according to the system clock.</a:t>
            </a:r>
          </a:p>
          <a:p>
            <a:pPr>
              <a:spcBef>
                <a:spcPts val="2000"/>
              </a:spcBef>
            </a:pPr>
            <a:r>
              <a:rPr lang="en-US" dirty="0" err="1">
                <a:solidFill>
                  <a:srgbClr val="0000FF"/>
                </a:solidFill>
              </a:rPr>
              <a:t>SetLocalTime</a:t>
            </a:r>
            <a:r>
              <a:rPr lang="en-US" dirty="0"/>
              <a:t> sets the system</a:t>
            </a:r>
            <a:r>
              <a:rPr lang="ja-JP" altLang="en-US" dirty="0">
                <a:latin typeface="Arial"/>
              </a:rPr>
              <a:t>’</a:t>
            </a:r>
            <a:r>
              <a:rPr lang="en-US" dirty="0"/>
              <a:t>s local date and time.</a:t>
            </a:r>
          </a:p>
        </p:txBody>
      </p:sp>
      <p:sp>
        <p:nvSpPr>
          <p:cNvPr id="118788" name="Text Box 4"/>
          <p:cNvSpPr txBox="1">
            <a:spLocks noChangeArrowheads="1"/>
          </p:cNvSpPr>
          <p:nvPr/>
        </p:nvSpPr>
        <p:spPr bwMode="auto">
          <a:xfrm>
            <a:off x="2057400" y="3115245"/>
            <a:ext cx="4419600" cy="847155"/>
          </a:xfrm>
          <a:prstGeom prst="rect">
            <a:avLst/>
          </a:prstGeom>
          <a:solidFill>
            <a:srgbClr val="FFFFFF"/>
          </a:solidFill>
          <a:ln w="9525">
            <a:solidFill>
              <a:srgbClr val="000000"/>
            </a:solidFill>
            <a:miter lim="800000"/>
            <a:headEnd/>
            <a:tailEnd/>
          </a:ln>
          <a:effectLst/>
          <a:extLst/>
        </p:spPr>
        <p:txBody>
          <a:bodyPr tIns="137160" bIns="137160">
            <a:spAutoFit/>
          </a:bodyPr>
          <a:lstStyle>
            <a:lvl1pPr>
              <a:tabLst>
                <a:tab pos="457200" algn="l"/>
                <a:tab pos="3713163" algn="l"/>
              </a:tabLst>
              <a:defRPr sz="2400">
                <a:solidFill>
                  <a:schemeClr val="tx1"/>
                </a:solidFill>
                <a:latin typeface="Times New Roman" charset="0"/>
                <a:ea typeface="ＭＳ Ｐゴシック" charset="0"/>
              </a:defRPr>
            </a:lvl1pPr>
            <a:lvl2pPr>
              <a:tabLst>
                <a:tab pos="457200" algn="l"/>
                <a:tab pos="3713163" algn="l"/>
              </a:tabLst>
              <a:defRPr sz="2400">
                <a:solidFill>
                  <a:schemeClr val="tx1"/>
                </a:solidFill>
                <a:latin typeface="Times New Roman" charset="0"/>
                <a:ea typeface="ＭＳ Ｐゴシック" charset="0"/>
              </a:defRPr>
            </a:lvl2pPr>
            <a:lvl3pPr>
              <a:tabLst>
                <a:tab pos="457200" algn="l"/>
                <a:tab pos="3713163" algn="l"/>
              </a:tabLst>
              <a:defRPr sz="2400">
                <a:solidFill>
                  <a:schemeClr val="tx1"/>
                </a:solidFill>
                <a:latin typeface="Times New Roman" charset="0"/>
                <a:ea typeface="ＭＳ Ｐゴシック" charset="0"/>
              </a:defRPr>
            </a:lvl3pPr>
            <a:lvl4pPr>
              <a:tabLst>
                <a:tab pos="457200" algn="l"/>
                <a:tab pos="3713163" algn="l"/>
              </a:tabLst>
              <a:defRPr sz="2400">
                <a:solidFill>
                  <a:schemeClr val="tx1"/>
                </a:solidFill>
                <a:latin typeface="Times New Roman" charset="0"/>
                <a:ea typeface="ＭＳ Ｐゴシック" charset="0"/>
              </a:defRPr>
            </a:lvl4pPr>
            <a:lvl5pPr>
              <a:tabLst>
                <a:tab pos="457200" algn="l"/>
                <a:tab pos="3713163"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713163"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713163"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713163"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713163" algn="l"/>
              </a:tabLst>
              <a:defRPr sz="2400">
                <a:solidFill>
                  <a:schemeClr val="tx1"/>
                </a:solidFill>
                <a:latin typeface="Times New Roman" charset="0"/>
                <a:ea typeface="ＭＳ Ｐゴシック" charset="0"/>
              </a:defRPr>
            </a:lvl9pPr>
          </a:lstStyle>
          <a:p>
            <a:pPr>
              <a:lnSpc>
                <a:spcPct val="70000"/>
              </a:lnSpc>
              <a:spcBef>
                <a:spcPct val="50000"/>
              </a:spcBef>
            </a:pPr>
            <a:r>
              <a:rPr lang="en-US" sz="1900" b="1" dirty="0">
                <a:solidFill>
                  <a:srgbClr val="000000"/>
                </a:solidFill>
                <a:latin typeface="Courier New" charset="0"/>
              </a:rPr>
              <a:t>GetLocalTime PROTO,</a:t>
            </a:r>
          </a:p>
          <a:p>
            <a:pPr>
              <a:lnSpc>
                <a:spcPct val="70000"/>
              </a:lnSpc>
              <a:spcBef>
                <a:spcPct val="50000"/>
              </a:spcBef>
            </a:pPr>
            <a:r>
              <a:rPr lang="en-US" sz="1900" b="1" dirty="0">
                <a:solidFill>
                  <a:srgbClr val="000000"/>
                </a:solidFill>
                <a:latin typeface="Courier New" charset="0"/>
              </a:rPr>
              <a:t>  </a:t>
            </a:r>
            <a:r>
              <a:rPr lang="en-US" sz="1900" b="1" dirty="0" err="1">
                <a:solidFill>
                  <a:srgbClr val="000000"/>
                </a:solidFill>
                <a:latin typeface="Courier New" charset="0"/>
              </a:rPr>
              <a:t>pSystemTime:PTR</a:t>
            </a:r>
            <a:r>
              <a:rPr lang="en-US" sz="1900" b="1" dirty="0">
                <a:solidFill>
                  <a:srgbClr val="000000"/>
                </a:solidFill>
                <a:latin typeface="Courier New" charset="0"/>
              </a:rPr>
              <a:t> SYSTEMTIME</a:t>
            </a:r>
          </a:p>
        </p:txBody>
      </p:sp>
      <p:sp>
        <p:nvSpPr>
          <p:cNvPr id="118789" name="Text Box 5"/>
          <p:cNvSpPr txBox="1">
            <a:spLocks noChangeArrowheads="1"/>
          </p:cNvSpPr>
          <p:nvPr/>
        </p:nvSpPr>
        <p:spPr bwMode="auto">
          <a:xfrm>
            <a:off x="2057400" y="4258245"/>
            <a:ext cx="4419600" cy="847155"/>
          </a:xfrm>
          <a:prstGeom prst="rect">
            <a:avLst/>
          </a:prstGeom>
          <a:solidFill>
            <a:srgbClr val="FFFFFF"/>
          </a:solidFill>
          <a:ln w="9525">
            <a:solidFill>
              <a:srgbClr val="000000"/>
            </a:solidFill>
            <a:miter lim="800000"/>
            <a:headEnd/>
            <a:tailEnd/>
          </a:ln>
          <a:effectLst/>
          <a:extLst/>
        </p:spPr>
        <p:txBody>
          <a:bodyPr tIns="137160" bIns="137160">
            <a:spAutoFit/>
          </a:bodyPr>
          <a:lstStyle>
            <a:lvl1pPr>
              <a:tabLst>
                <a:tab pos="457200" algn="l"/>
                <a:tab pos="3713163" algn="l"/>
              </a:tabLst>
              <a:defRPr sz="2400">
                <a:solidFill>
                  <a:schemeClr val="tx1"/>
                </a:solidFill>
                <a:latin typeface="Times New Roman" charset="0"/>
                <a:ea typeface="ＭＳ Ｐゴシック" charset="0"/>
              </a:defRPr>
            </a:lvl1pPr>
            <a:lvl2pPr>
              <a:tabLst>
                <a:tab pos="457200" algn="l"/>
                <a:tab pos="3713163" algn="l"/>
              </a:tabLst>
              <a:defRPr sz="2400">
                <a:solidFill>
                  <a:schemeClr val="tx1"/>
                </a:solidFill>
                <a:latin typeface="Times New Roman" charset="0"/>
                <a:ea typeface="ＭＳ Ｐゴシック" charset="0"/>
              </a:defRPr>
            </a:lvl2pPr>
            <a:lvl3pPr>
              <a:tabLst>
                <a:tab pos="457200" algn="l"/>
                <a:tab pos="3713163" algn="l"/>
              </a:tabLst>
              <a:defRPr sz="2400">
                <a:solidFill>
                  <a:schemeClr val="tx1"/>
                </a:solidFill>
                <a:latin typeface="Times New Roman" charset="0"/>
                <a:ea typeface="ＭＳ Ｐゴシック" charset="0"/>
              </a:defRPr>
            </a:lvl3pPr>
            <a:lvl4pPr>
              <a:tabLst>
                <a:tab pos="457200" algn="l"/>
                <a:tab pos="3713163" algn="l"/>
              </a:tabLst>
              <a:defRPr sz="2400">
                <a:solidFill>
                  <a:schemeClr val="tx1"/>
                </a:solidFill>
                <a:latin typeface="Times New Roman" charset="0"/>
                <a:ea typeface="ＭＳ Ｐゴシック" charset="0"/>
              </a:defRPr>
            </a:lvl4pPr>
            <a:lvl5pPr>
              <a:tabLst>
                <a:tab pos="457200" algn="l"/>
                <a:tab pos="3713163"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713163"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713163"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713163"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713163" algn="l"/>
              </a:tabLst>
              <a:defRPr sz="2400">
                <a:solidFill>
                  <a:schemeClr val="tx1"/>
                </a:solidFill>
                <a:latin typeface="Times New Roman" charset="0"/>
                <a:ea typeface="ＭＳ Ｐゴシック" charset="0"/>
              </a:defRPr>
            </a:lvl9pPr>
          </a:lstStyle>
          <a:p>
            <a:pPr>
              <a:lnSpc>
                <a:spcPct val="70000"/>
              </a:lnSpc>
              <a:spcBef>
                <a:spcPct val="50000"/>
              </a:spcBef>
            </a:pPr>
            <a:r>
              <a:rPr lang="en-US" sz="1900" b="1" dirty="0" err="1">
                <a:solidFill>
                  <a:srgbClr val="000000"/>
                </a:solidFill>
                <a:latin typeface="Courier New" charset="0"/>
              </a:rPr>
              <a:t>SetLocalTime</a:t>
            </a:r>
            <a:r>
              <a:rPr lang="en-US" sz="1900" b="1" dirty="0">
                <a:solidFill>
                  <a:srgbClr val="000000"/>
                </a:solidFill>
                <a:latin typeface="Courier New" charset="0"/>
              </a:rPr>
              <a:t> PROTO,</a:t>
            </a:r>
          </a:p>
          <a:p>
            <a:pPr>
              <a:lnSpc>
                <a:spcPct val="70000"/>
              </a:lnSpc>
              <a:spcBef>
                <a:spcPct val="50000"/>
              </a:spcBef>
            </a:pPr>
            <a:r>
              <a:rPr lang="en-US" sz="1900" b="1" dirty="0">
                <a:solidFill>
                  <a:srgbClr val="000000"/>
                </a:solidFill>
                <a:latin typeface="Courier New" charset="0"/>
              </a:rPr>
              <a:t>  </a:t>
            </a:r>
            <a:r>
              <a:rPr lang="en-US" sz="1900" b="1" dirty="0" err="1">
                <a:solidFill>
                  <a:srgbClr val="000000"/>
                </a:solidFill>
                <a:latin typeface="Courier New" charset="0"/>
              </a:rPr>
              <a:t>pSystemTime:PTR</a:t>
            </a:r>
            <a:r>
              <a:rPr lang="en-US" sz="1900" b="1" dirty="0">
                <a:solidFill>
                  <a:srgbClr val="000000"/>
                </a:solidFill>
                <a:latin typeface="Courier New" charset="0"/>
              </a:rPr>
              <a:t> SYSTEMTIME</a:t>
            </a:r>
          </a:p>
        </p:txBody>
      </p:sp>
    </p:spTree>
    <p:extLst>
      <p:ext uri="{BB962C8B-B14F-4D97-AF65-F5344CB8AC3E}">
        <p14:creationId xmlns:p14="http://schemas.microsoft.com/office/powerpoint/2010/main" xmlns="" val="131093448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dirty="0"/>
              <a:t>GetTickCount, Sleep</a:t>
            </a:r>
          </a:p>
        </p:txBody>
      </p:sp>
      <p:sp>
        <p:nvSpPr>
          <p:cNvPr id="119811" name="Rectangle 3"/>
          <p:cNvSpPr>
            <a:spLocks noGrp="1" noChangeArrowheads="1"/>
          </p:cNvSpPr>
          <p:nvPr>
            <p:ph type="body" idx="1"/>
          </p:nvPr>
        </p:nvSpPr>
        <p:spPr>
          <a:xfrm>
            <a:off x="685800" y="1143000"/>
            <a:ext cx="7772400" cy="2133600"/>
          </a:xfrm>
        </p:spPr>
        <p:txBody>
          <a:bodyPr/>
          <a:lstStyle/>
          <a:p>
            <a:r>
              <a:rPr lang="en-US" i="1" dirty="0">
                <a:solidFill>
                  <a:srgbClr val="FF0000"/>
                </a:solidFill>
              </a:rPr>
              <a:t>GetTickCount</a:t>
            </a:r>
            <a:r>
              <a:rPr lang="en-US" dirty="0"/>
              <a:t> function returns the number of milliseconds that have elapsed since the system was started.</a:t>
            </a:r>
          </a:p>
          <a:p>
            <a:r>
              <a:rPr lang="en-US" i="1" dirty="0">
                <a:solidFill>
                  <a:srgbClr val="FF0000"/>
                </a:solidFill>
              </a:rPr>
              <a:t>Sleep</a:t>
            </a:r>
            <a:r>
              <a:rPr lang="en-US" dirty="0"/>
              <a:t> pauses the current program for a specified number of milliseconds.</a:t>
            </a:r>
          </a:p>
        </p:txBody>
      </p:sp>
      <p:sp>
        <p:nvSpPr>
          <p:cNvPr id="119812" name="Text Box 4"/>
          <p:cNvSpPr txBox="1">
            <a:spLocks noChangeArrowheads="1"/>
          </p:cNvSpPr>
          <p:nvPr/>
        </p:nvSpPr>
        <p:spPr bwMode="auto">
          <a:xfrm>
            <a:off x="914400" y="3429000"/>
            <a:ext cx="7162800" cy="569387"/>
          </a:xfrm>
          <a:prstGeom prst="rect">
            <a:avLst/>
          </a:prstGeom>
          <a:solidFill>
            <a:srgbClr val="FFFFFF"/>
          </a:solidFill>
          <a:ln w="9525">
            <a:solidFill>
              <a:srgbClr val="000000"/>
            </a:solidFill>
            <a:miter lim="800000"/>
            <a:headEnd/>
            <a:tailEnd/>
          </a:ln>
          <a:effectLst/>
          <a:extLst/>
        </p:spPr>
        <p:txBody>
          <a:bodyPr tIns="137160" bIns="137160">
            <a:spAutoFit/>
          </a:bodyPr>
          <a:lstStyle>
            <a:lvl1pPr>
              <a:tabLst>
                <a:tab pos="457200" algn="l"/>
                <a:tab pos="3206750" algn="l"/>
              </a:tabLst>
              <a:defRPr sz="2400">
                <a:solidFill>
                  <a:schemeClr val="tx1"/>
                </a:solidFill>
                <a:latin typeface="Times New Roman" charset="0"/>
                <a:ea typeface="ＭＳ Ｐゴシック" charset="0"/>
              </a:defRPr>
            </a:lvl1pPr>
            <a:lvl2pPr>
              <a:tabLst>
                <a:tab pos="457200" algn="l"/>
                <a:tab pos="3206750" algn="l"/>
              </a:tabLst>
              <a:defRPr sz="2400">
                <a:solidFill>
                  <a:schemeClr val="tx1"/>
                </a:solidFill>
                <a:latin typeface="Times New Roman" charset="0"/>
                <a:ea typeface="ＭＳ Ｐゴシック" charset="0"/>
              </a:defRPr>
            </a:lvl2pPr>
            <a:lvl3pPr>
              <a:tabLst>
                <a:tab pos="457200" algn="l"/>
                <a:tab pos="3206750" algn="l"/>
              </a:tabLst>
              <a:defRPr sz="2400">
                <a:solidFill>
                  <a:schemeClr val="tx1"/>
                </a:solidFill>
                <a:latin typeface="Times New Roman" charset="0"/>
                <a:ea typeface="ＭＳ Ｐゴシック" charset="0"/>
              </a:defRPr>
            </a:lvl3pPr>
            <a:lvl4pPr>
              <a:tabLst>
                <a:tab pos="457200" algn="l"/>
                <a:tab pos="3206750" algn="l"/>
              </a:tabLst>
              <a:defRPr sz="2400">
                <a:solidFill>
                  <a:schemeClr val="tx1"/>
                </a:solidFill>
                <a:latin typeface="Times New Roman" charset="0"/>
                <a:ea typeface="ＭＳ Ｐゴシック" charset="0"/>
              </a:defRPr>
            </a:lvl4pPr>
            <a:lvl5pPr>
              <a:tabLst>
                <a:tab pos="457200" algn="l"/>
                <a:tab pos="320675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20675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20675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20675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206750" algn="l"/>
              </a:tabLst>
              <a:defRPr sz="2400">
                <a:solidFill>
                  <a:schemeClr val="tx1"/>
                </a:solidFill>
                <a:latin typeface="Times New Roman" charset="0"/>
                <a:ea typeface="ＭＳ Ｐゴシック" charset="0"/>
              </a:defRPr>
            </a:lvl9pPr>
          </a:lstStyle>
          <a:p>
            <a:r>
              <a:rPr lang="en-US" sz="1900" b="1" dirty="0">
                <a:latin typeface="Courier New" charset="0"/>
              </a:rPr>
              <a:t>GetTickCount PROTO	; return value in EAX</a:t>
            </a:r>
          </a:p>
        </p:txBody>
      </p:sp>
      <p:sp>
        <p:nvSpPr>
          <p:cNvPr id="119813" name="Text Box 5"/>
          <p:cNvSpPr txBox="1">
            <a:spLocks noChangeArrowheads="1"/>
          </p:cNvSpPr>
          <p:nvPr/>
        </p:nvSpPr>
        <p:spPr bwMode="auto">
          <a:xfrm>
            <a:off x="914400" y="4267200"/>
            <a:ext cx="4343400" cy="861774"/>
          </a:xfrm>
          <a:prstGeom prst="rect">
            <a:avLst/>
          </a:prstGeom>
          <a:solidFill>
            <a:srgbClr val="FFFFFF"/>
          </a:solidFill>
          <a:ln w="9525">
            <a:solidFill>
              <a:srgbClr val="000000"/>
            </a:solidFill>
            <a:miter lim="800000"/>
            <a:headEnd/>
            <a:tailEnd/>
          </a:ln>
          <a:effectLst/>
          <a:extLst/>
        </p:spPr>
        <p:txBody>
          <a:bodyPr tIns="137160" bIns="137160">
            <a:spAutoFit/>
          </a:bodyPr>
          <a:lstStyle>
            <a:lvl1pPr>
              <a:tabLst>
                <a:tab pos="457200" algn="l"/>
                <a:tab pos="3713163" algn="l"/>
              </a:tabLst>
              <a:defRPr sz="2400">
                <a:solidFill>
                  <a:schemeClr val="tx1"/>
                </a:solidFill>
                <a:latin typeface="Times New Roman" charset="0"/>
                <a:ea typeface="ＭＳ Ｐゴシック" charset="0"/>
              </a:defRPr>
            </a:lvl1pPr>
            <a:lvl2pPr>
              <a:tabLst>
                <a:tab pos="457200" algn="l"/>
                <a:tab pos="3713163" algn="l"/>
              </a:tabLst>
              <a:defRPr sz="2400">
                <a:solidFill>
                  <a:schemeClr val="tx1"/>
                </a:solidFill>
                <a:latin typeface="Times New Roman" charset="0"/>
                <a:ea typeface="ＭＳ Ｐゴシック" charset="0"/>
              </a:defRPr>
            </a:lvl2pPr>
            <a:lvl3pPr>
              <a:tabLst>
                <a:tab pos="457200" algn="l"/>
                <a:tab pos="3713163" algn="l"/>
              </a:tabLst>
              <a:defRPr sz="2400">
                <a:solidFill>
                  <a:schemeClr val="tx1"/>
                </a:solidFill>
                <a:latin typeface="Times New Roman" charset="0"/>
                <a:ea typeface="ＭＳ Ｐゴシック" charset="0"/>
              </a:defRPr>
            </a:lvl3pPr>
            <a:lvl4pPr>
              <a:tabLst>
                <a:tab pos="457200" algn="l"/>
                <a:tab pos="3713163" algn="l"/>
              </a:tabLst>
              <a:defRPr sz="2400">
                <a:solidFill>
                  <a:schemeClr val="tx1"/>
                </a:solidFill>
                <a:latin typeface="Times New Roman" charset="0"/>
                <a:ea typeface="ＭＳ Ｐゴシック" charset="0"/>
              </a:defRPr>
            </a:lvl4pPr>
            <a:lvl5pPr>
              <a:tabLst>
                <a:tab pos="457200" algn="l"/>
                <a:tab pos="3713163"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713163"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713163"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713163"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713163" algn="l"/>
              </a:tabLst>
              <a:defRPr sz="2400">
                <a:solidFill>
                  <a:schemeClr val="tx1"/>
                </a:solidFill>
                <a:latin typeface="Times New Roman" charset="0"/>
                <a:ea typeface="ＭＳ Ｐゴシック" charset="0"/>
              </a:defRPr>
            </a:lvl9pPr>
          </a:lstStyle>
          <a:p>
            <a:r>
              <a:rPr lang="en-US" sz="1900" b="1" dirty="0">
                <a:solidFill>
                  <a:srgbClr val="000000"/>
                </a:solidFill>
                <a:latin typeface="Courier New" charset="0"/>
              </a:rPr>
              <a:t>Sleep PROTO,</a:t>
            </a:r>
          </a:p>
          <a:p>
            <a:r>
              <a:rPr lang="en-US" sz="1900" b="1" dirty="0">
                <a:solidFill>
                  <a:srgbClr val="000000"/>
                </a:solidFill>
                <a:latin typeface="Courier New" charset="0"/>
              </a:rPr>
              <a:t>	</a:t>
            </a:r>
            <a:r>
              <a:rPr lang="en-US" sz="1900" b="1" dirty="0" err="1">
                <a:solidFill>
                  <a:srgbClr val="000000"/>
                </a:solidFill>
                <a:latin typeface="Courier New" charset="0"/>
              </a:rPr>
              <a:t>dwMilliseconds:DWORD</a:t>
            </a:r>
            <a:endParaRPr lang="en-US" sz="1900" b="1" dirty="0">
              <a:solidFill>
                <a:srgbClr val="000000"/>
              </a:solidFill>
              <a:latin typeface="Courier New" charset="0"/>
            </a:endParaRPr>
          </a:p>
        </p:txBody>
      </p:sp>
    </p:spTree>
    <p:extLst>
      <p:ext uri="{BB962C8B-B14F-4D97-AF65-F5344CB8AC3E}">
        <p14:creationId xmlns:p14="http://schemas.microsoft.com/office/powerpoint/2010/main" xmlns="" val="350240192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en-US"/>
              <a:t>SYSTEMTIME Structure</a:t>
            </a:r>
          </a:p>
        </p:txBody>
      </p:sp>
      <p:sp>
        <p:nvSpPr>
          <p:cNvPr id="121859" name="Rectangle 3"/>
          <p:cNvSpPr>
            <a:spLocks noGrp="1" noChangeArrowheads="1"/>
          </p:cNvSpPr>
          <p:nvPr>
            <p:ph type="body" idx="1"/>
          </p:nvPr>
        </p:nvSpPr>
        <p:spPr>
          <a:xfrm>
            <a:off x="685800" y="1143000"/>
            <a:ext cx="7772400" cy="914400"/>
          </a:xfrm>
        </p:spPr>
        <p:txBody>
          <a:bodyPr/>
          <a:lstStyle/>
          <a:p>
            <a:r>
              <a:rPr lang="en-US"/>
              <a:t>SYSTEMTIME is used by date and time-related Windows API functions:</a:t>
            </a:r>
          </a:p>
        </p:txBody>
      </p:sp>
      <p:sp>
        <p:nvSpPr>
          <p:cNvPr id="121860" name="Text Box 4"/>
          <p:cNvSpPr txBox="1">
            <a:spLocks noChangeArrowheads="1"/>
          </p:cNvSpPr>
          <p:nvPr/>
        </p:nvSpPr>
        <p:spPr bwMode="auto">
          <a:xfrm>
            <a:off x="838200" y="2286000"/>
            <a:ext cx="7467600" cy="3046988"/>
          </a:xfrm>
          <a:prstGeom prst="rect">
            <a:avLst/>
          </a:prstGeom>
          <a:solidFill>
            <a:srgbClr val="FFFFFF"/>
          </a:solidFill>
          <a:ln w="9525">
            <a:solidFill>
              <a:srgbClr val="000000"/>
            </a:solidFill>
            <a:miter lim="800000"/>
            <a:headEnd/>
            <a:tailEnd/>
          </a:ln>
          <a:effectLst/>
          <a:extLst/>
        </p:spPr>
        <p:txBody>
          <a:bodyPr tIns="137160" bIns="137160">
            <a:spAutoFit/>
          </a:bodyPr>
          <a:lstStyle>
            <a:lvl1pPr>
              <a:tabLst>
                <a:tab pos="457200" algn="l"/>
                <a:tab pos="3713163" algn="l"/>
              </a:tabLst>
              <a:defRPr sz="2400">
                <a:solidFill>
                  <a:schemeClr val="tx1"/>
                </a:solidFill>
                <a:latin typeface="Times New Roman" charset="0"/>
                <a:ea typeface="ＭＳ Ｐゴシック" charset="0"/>
              </a:defRPr>
            </a:lvl1pPr>
            <a:lvl2pPr>
              <a:tabLst>
                <a:tab pos="457200" algn="l"/>
                <a:tab pos="3713163" algn="l"/>
              </a:tabLst>
              <a:defRPr sz="2400">
                <a:solidFill>
                  <a:schemeClr val="tx1"/>
                </a:solidFill>
                <a:latin typeface="Times New Roman" charset="0"/>
                <a:ea typeface="ＭＳ Ｐゴシック" charset="0"/>
              </a:defRPr>
            </a:lvl2pPr>
            <a:lvl3pPr>
              <a:tabLst>
                <a:tab pos="457200" algn="l"/>
                <a:tab pos="3713163" algn="l"/>
              </a:tabLst>
              <a:defRPr sz="2400">
                <a:solidFill>
                  <a:schemeClr val="tx1"/>
                </a:solidFill>
                <a:latin typeface="Times New Roman" charset="0"/>
                <a:ea typeface="ＭＳ Ｐゴシック" charset="0"/>
              </a:defRPr>
            </a:lvl3pPr>
            <a:lvl4pPr>
              <a:tabLst>
                <a:tab pos="457200" algn="l"/>
                <a:tab pos="3713163" algn="l"/>
              </a:tabLst>
              <a:defRPr sz="2400">
                <a:solidFill>
                  <a:schemeClr val="tx1"/>
                </a:solidFill>
                <a:latin typeface="Times New Roman" charset="0"/>
                <a:ea typeface="ＭＳ Ｐゴシック" charset="0"/>
              </a:defRPr>
            </a:lvl4pPr>
            <a:lvl5pPr>
              <a:tabLst>
                <a:tab pos="457200" algn="l"/>
                <a:tab pos="3713163"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713163"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713163"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713163"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713163" algn="l"/>
              </a:tabLst>
              <a:defRPr sz="2400">
                <a:solidFill>
                  <a:schemeClr val="tx1"/>
                </a:solidFill>
                <a:latin typeface="Times New Roman" charset="0"/>
                <a:ea typeface="ＭＳ Ｐゴシック" charset="0"/>
              </a:defRPr>
            </a:lvl9pPr>
          </a:lstStyle>
          <a:p>
            <a:r>
              <a:rPr lang="en-US" sz="1800" b="1" dirty="0">
                <a:latin typeface="Courier New" charset="0"/>
              </a:rPr>
              <a:t>SYSTEMTIME STRUCT</a:t>
            </a:r>
          </a:p>
          <a:p>
            <a:r>
              <a:rPr lang="en-US" sz="1800" b="1" dirty="0">
                <a:latin typeface="Courier New" charset="0"/>
              </a:rPr>
              <a:t>	</a:t>
            </a:r>
            <a:r>
              <a:rPr lang="en-US" sz="1800" b="1" dirty="0" err="1">
                <a:latin typeface="Courier New" charset="0"/>
              </a:rPr>
              <a:t>wYear</a:t>
            </a:r>
            <a:r>
              <a:rPr lang="en-US" sz="1800" b="1" dirty="0">
                <a:latin typeface="Courier New" charset="0"/>
              </a:rPr>
              <a:t> WORD ?	; year (4 digits)</a:t>
            </a:r>
          </a:p>
          <a:p>
            <a:r>
              <a:rPr lang="en-US" sz="1800" b="1" dirty="0">
                <a:latin typeface="Courier New" charset="0"/>
              </a:rPr>
              <a:t>	</a:t>
            </a:r>
            <a:r>
              <a:rPr lang="en-US" sz="1800" b="1" dirty="0" err="1">
                <a:latin typeface="Courier New" charset="0"/>
              </a:rPr>
              <a:t>wMonth</a:t>
            </a:r>
            <a:r>
              <a:rPr lang="en-US" sz="1800" b="1" dirty="0">
                <a:latin typeface="Courier New" charset="0"/>
              </a:rPr>
              <a:t> WORD ?	; month (1-12)</a:t>
            </a:r>
          </a:p>
          <a:p>
            <a:r>
              <a:rPr lang="en-US" sz="1800" b="1" dirty="0">
                <a:latin typeface="Courier New" charset="0"/>
              </a:rPr>
              <a:t>	</a:t>
            </a:r>
            <a:r>
              <a:rPr lang="en-US" sz="1800" b="1" dirty="0" err="1">
                <a:latin typeface="Courier New" charset="0"/>
              </a:rPr>
              <a:t>wDayOfWeek</a:t>
            </a:r>
            <a:r>
              <a:rPr lang="en-US" sz="1800" b="1" dirty="0">
                <a:latin typeface="Courier New" charset="0"/>
              </a:rPr>
              <a:t> WORD ?	; day of week (0-6)</a:t>
            </a:r>
          </a:p>
          <a:p>
            <a:r>
              <a:rPr lang="en-US" sz="1800" b="1" dirty="0">
                <a:latin typeface="Courier New" charset="0"/>
              </a:rPr>
              <a:t>	</a:t>
            </a:r>
            <a:r>
              <a:rPr lang="en-US" sz="1800" b="1" dirty="0" err="1">
                <a:latin typeface="Courier New" charset="0"/>
              </a:rPr>
              <a:t>wDay</a:t>
            </a:r>
            <a:r>
              <a:rPr lang="en-US" sz="1800" b="1" dirty="0">
                <a:latin typeface="Courier New" charset="0"/>
              </a:rPr>
              <a:t> WORD ?	; day (1-31)</a:t>
            </a:r>
          </a:p>
          <a:p>
            <a:r>
              <a:rPr lang="en-US" sz="1800" b="1" dirty="0">
                <a:latin typeface="Courier New" charset="0"/>
              </a:rPr>
              <a:t>	</a:t>
            </a:r>
            <a:r>
              <a:rPr lang="en-US" sz="1800" b="1" dirty="0" err="1">
                <a:latin typeface="Courier New" charset="0"/>
              </a:rPr>
              <a:t>wHour</a:t>
            </a:r>
            <a:r>
              <a:rPr lang="en-US" sz="1800" b="1" dirty="0">
                <a:latin typeface="Courier New" charset="0"/>
              </a:rPr>
              <a:t> WORD ?	; hours (0-23)</a:t>
            </a:r>
          </a:p>
          <a:p>
            <a:r>
              <a:rPr lang="en-US" sz="1800" b="1" dirty="0">
                <a:latin typeface="Courier New" charset="0"/>
              </a:rPr>
              <a:t>	</a:t>
            </a:r>
            <a:r>
              <a:rPr lang="en-US" sz="1800" b="1" dirty="0" err="1">
                <a:latin typeface="Courier New" charset="0"/>
              </a:rPr>
              <a:t>wMinute</a:t>
            </a:r>
            <a:r>
              <a:rPr lang="en-US" sz="1800" b="1" dirty="0">
                <a:latin typeface="Courier New" charset="0"/>
              </a:rPr>
              <a:t> WORD ?	; minutes (0-59)</a:t>
            </a:r>
          </a:p>
          <a:p>
            <a:r>
              <a:rPr lang="en-US" sz="1800" b="1" dirty="0">
                <a:latin typeface="Courier New" charset="0"/>
              </a:rPr>
              <a:t>	</a:t>
            </a:r>
            <a:r>
              <a:rPr lang="en-US" sz="1800" b="1" dirty="0" err="1">
                <a:latin typeface="Courier New" charset="0"/>
              </a:rPr>
              <a:t>wSecond</a:t>
            </a:r>
            <a:r>
              <a:rPr lang="en-US" sz="1800" b="1" dirty="0">
                <a:latin typeface="Courier New" charset="0"/>
              </a:rPr>
              <a:t> WORD ?	; seconds (0-59)</a:t>
            </a:r>
          </a:p>
          <a:p>
            <a:r>
              <a:rPr lang="en-US" sz="1800" b="1" dirty="0">
                <a:latin typeface="Courier New" charset="0"/>
              </a:rPr>
              <a:t>	</a:t>
            </a:r>
            <a:r>
              <a:rPr lang="en-US" sz="1800" b="1" dirty="0" err="1">
                <a:latin typeface="Courier New" charset="0"/>
              </a:rPr>
              <a:t>wMilliseconds</a:t>
            </a:r>
            <a:r>
              <a:rPr lang="en-US" sz="1800" b="1" dirty="0">
                <a:latin typeface="Courier New" charset="0"/>
              </a:rPr>
              <a:t> WORD ?	; milliseconds (0-999)</a:t>
            </a:r>
          </a:p>
          <a:p>
            <a:r>
              <a:rPr lang="en-US" sz="1800" b="1" dirty="0">
                <a:latin typeface="Courier New" charset="0"/>
              </a:rPr>
              <a:t>SYSTEMTIME ENDS</a:t>
            </a:r>
          </a:p>
        </p:txBody>
      </p:sp>
    </p:spTree>
    <p:extLst>
      <p:ext uri="{BB962C8B-B14F-4D97-AF65-F5344CB8AC3E}">
        <p14:creationId xmlns:p14="http://schemas.microsoft.com/office/powerpoint/2010/main" xmlns="" val="380458267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r>
              <a:rPr lang="en-US"/>
              <a:t>Creating a Stopwatch Timer</a:t>
            </a:r>
          </a:p>
        </p:txBody>
      </p:sp>
      <p:sp>
        <p:nvSpPr>
          <p:cNvPr id="122883" name="Rectangle 3"/>
          <p:cNvSpPr>
            <a:spLocks noGrp="1" noChangeArrowheads="1"/>
          </p:cNvSpPr>
          <p:nvPr>
            <p:ph type="body" idx="1"/>
          </p:nvPr>
        </p:nvSpPr>
        <p:spPr/>
        <p:txBody>
          <a:bodyPr/>
          <a:lstStyle/>
          <a:p>
            <a:pPr>
              <a:spcBef>
                <a:spcPts val="1500"/>
              </a:spcBef>
            </a:pPr>
            <a:r>
              <a:rPr lang="en-US" dirty="0"/>
              <a:t>The </a:t>
            </a:r>
            <a:r>
              <a:rPr lang="en-US" u="sng" dirty="0" err="1">
                <a:solidFill>
                  <a:srgbClr val="FF0000"/>
                </a:solidFill>
              </a:rPr>
              <a:t>Timer.asm</a:t>
            </a:r>
            <a:r>
              <a:rPr lang="en-US" dirty="0"/>
              <a:t> program demonstrates a simple stopwatch timer</a:t>
            </a:r>
          </a:p>
          <a:p>
            <a:pPr>
              <a:spcBef>
                <a:spcPts val="1500"/>
              </a:spcBef>
            </a:pPr>
            <a:r>
              <a:rPr lang="en-US" dirty="0"/>
              <a:t>It has two important functions:</a:t>
            </a:r>
          </a:p>
          <a:p>
            <a:pPr lvl="1">
              <a:spcBef>
                <a:spcPts val="1500"/>
              </a:spcBef>
            </a:pPr>
            <a:r>
              <a:rPr lang="en-US" dirty="0" err="1">
                <a:solidFill>
                  <a:srgbClr val="0000FF"/>
                </a:solidFill>
              </a:rPr>
              <a:t>TimerStart</a:t>
            </a:r>
            <a:r>
              <a:rPr lang="en-US" dirty="0"/>
              <a:t> - receives a pointer to a </a:t>
            </a:r>
            <a:r>
              <a:rPr lang="en-US" u="sng" dirty="0" err="1"/>
              <a:t>doubleword</a:t>
            </a:r>
            <a:r>
              <a:rPr lang="en-US" dirty="0"/>
              <a:t>, into which it saves the current time</a:t>
            </a:r>
          </a:p>
          <a:p>
            <a:pPr lvl="1">
              <a:spcBef>
                <a:spcPts val="1500"/>
              </a:spcBef>
            </a:pPr>
            <a:r>
              <a:rPr lang="en-US" dirty="0" err="1">
                <a:solidFill>
                  <a:srgbClr val="0000FF"/>
                </a:solidFill>
              </a:rPr>
              <a:t>TimerStop</a:t>
            </a:r>
            <a:r>
              <a:rPr lang="en-US" dirty="0"/>
              <a:t> - receives a pointer to the same </a:t>
            </a:r>
            <a:r>
              <a:rPr lang="en-US" u="sng" dirty="0" err="1"/>
              <a:t>doubleword</a:t>
            </a:r>
            <a:r>
              <a:rPr lang="en-US" dirty="0"/>
              <a:t>, and returns the difference (in milliseconds) between the current time and the previously recorded time </a:t>
            </a:r>
          </a:p>
          <a:p>
            <a:pPr>
              <a:spcBef>
                <a:spcPts val="1500"/>
              </a:spcBef>
            </a:pPr>
            <a:r>
              <a:rPr lang="en-US" dirty="0"/>
              <a:t>Calls the Win32 </a:t>
            </a:r>
            <a:r>
              <a:rPr lang="en-US" dirty="0">
                <a:solidFill>
                  <a:srgbClr val="0000FF"/>
                </a:solidFill>
              </a:rPr>
              <a:t>GetTickCount</a:t>
            </a:r>
            <a:r>
              <a:rPr lang="en-US" dirty="0"/>
              <a:t> function</a:t>
            </a:r>
          </a:p>
          <a:p>
            <a:pPr>
              <a:spcBef>
                <a:spcPts val="1500"/>
              </a:spcBef>
            </a:pPr>
            <a:r>
              <a:rPr lang="en-US" dirty="0">
                <a:hlinkClick r:id="rId2" action="ppaction://hlinkfile"/>
              </a:rPr>
              <a:t>View the source code</a:t>
            </a:r>
            <a:endParaRPr lang="en-US" dirty="0"/>
          </a:p>
        </p:txBody>
      </p:sp>
    </p:spTree>
    <p:extLst>
      <p:ext uri="{BB962C8B-B14F-4D97-AF65-F5344CB8AC3E}">
        <p14:creationId xmlns:p14="http://schemas.microsoft.com/office/powerpoint/2010/main" xmlns="" val="77300996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r>
              <a:rPr lang="en-US"/>
              <a:t>Writing a Graphical Windows Application</a:t>
            </a:r>
          </a:p>
        </p:txBody>
      </p:sp>
      <p:sp>
        <p:nvSpPr>
          <p:cNvPr id="123907" name="Rectangle 3"/>
          <p:cNvSpPr>
            <a:spLocks noGrp="1" noChangeArrowheads="1"/>
          </p:cNvSpPr>
          <p:nvPr>
            <p:ph type="body" idx="1"/>
          </p:nvPr>
        </p:nvSpPr>
        <p:spPr>
          <a:xfrm>
            <a:off x="1447800" y="1447800"/>
            <a:ext cx="6705600" cy="5181600"/>
          </a:xfrm>
        </p:spPr>
        <p:txBody>
          <a:bodyPr/>
          <a:lstStyle/>
          <a:p>
            <a:pPr>
              <a:spcBef>
                <a:spcPts val="2000"/>
              </a:spcBef>
            </a:pPr>
            <a:r>
              <a:rPr lang="en-US" dirty="0" smtClean="0"/>
              <a:t>POINT</a:t>
            </a:r>
            <a:r>
              <a:rPr lang="en-US" dirty="0"/>
              <a:t>, RECT Structures</a:t>
            </a:r>
          </a:p>
          <a:p>
            <a:pPr>
              <a:spcBef>
                <a:spcPts val="2000"/>
              </a:spcBef>
            </a:pPr>
            <a:r>
              <a:rPr lang="en-US" dirty="0" err="1"/>
              <a:t>MSGStruct</a:t>
            </a:r>
            <a:r>
              <a:rPr lang="en-US" dirty="0"/>
              <a:t>, WNDCLASS Structures</a:t>
            </a:r>
          </a:p>
          <a:p>
            <a:pPr>
              <a:spcBef>
                <a:spcPts val="2000"/>
              </a:spcBef>
            </a:pPr>
            <a:r>
              <a:rPr lang="en-US" dirty="0"/>
              <a:t>MessageBox Function</a:t>
            </a:r>
          </a:p>
          <a:p>
            <a:pPr>
              <a:spcBef>
                <a:spcPts val="2000"/>
              </a:spcBef>
            </a:pPr>
            <a:r>
              <a:rPr lang="en-US" dirty="0" err="1"/>
              <a:t>WinMain</a:t>
            </a:r>
            <a:r>
              <a:rPr lang="en-US" dirty="0"/>
              <a:t>, </a:t>
            </a:r>
            <a:r>
              <a:rPr lang="en-US" dirty="0" err="1"/>
              <a:t>WinProc</a:t>
            </a:r>
            <a:r>
              <a:rPr lang="en-US" dirty="0"/>
              <a:t> </a:t>
            </a:r>
            <a:r>
              <a:rPr lang="en-US" dirty="0" smtClean="0"/>
              <a:t>Procedures</a:t>
            </a:r>
            <a:endParaRPr lang="en-US" dirty="0"/>
          </a:p>
        </p:txBody>
      </p:sp>
    </p:spTree>
    <p:extLst>
      <p:ext uri="{BB962C8B-B14F-4D97-AF65-F5344CB8AC3E}">
        <p14:creationId xmlns:p14="http://schemas.microsoft.com/office/powerpoint/2010/main" xmlns="" val="71160853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lstStyle/>
          <a:p>
            <a:r>
              <a:rPr lang="en-US"/>
              <a:t>POINT and RECT Structures</a:t>
            </a:r>
          </a:p>
        </p:txBody>
      </p:sp>
      <p:sp>
        <p:nvSpPr>
          <p:cNvPr id="125955" name="Rectangle 3"/>
          <p:cNvSpPr>
            <a:spLocks noGrp="1" noChangeArrowheads="1"/>
          </p:cNvSpPr>
          <p:nvPr>
            <p:ph type="body" idx="1"/>
          </p:nvPr>
        </p:nvSpPr>
        <p:spPr>
          <a:xfrm>
            <a:off x="609600" y="1219200"/>
            <a:ext cx="7467600" cy="2057400"/>
          </a:xfrm>
        </p:spPr>
        <p:txBody>
          <a:bodyPr/>
          <a:lstStyle/>
          <a:p>
            <a:pPr>
              <a:spcBef>
                <a:spcPts val="1500"/>
              </a:spcBef>
            </a:pPr>
            <a:r>
              <a:rPr lang="en-US" dirty="0"/>
              <a:t>POINT - X, Y screen coordinates</a:t>
            </a:r>
          </a:p>
          <a:p>
            <a:pPr>
              <a:spcBef>
                <a:spcPts val="1500"/>
              </a:spcBef>
            </a:pPr>
            <a:r>
              <a:rPr lang="en-US" dirty="0"/>
              <a:t>RECT - Holds the graphical coordinates of two opposing corners of a rectangle</a:t>
            </a:r>
          </a:p>
        </p:txBody>
      </p:sp>
      <p:sp>
        <p:nvSpPr>
          <p:cNvPr id="125956" name="Text Box 4"/>
          <p:cNvSpPr txBox="1">
            <a:spLocks noChangeArrowheads="1"/>
          </p:cNvSpPr>
          <p:nvPr/>
        </p:nvSpPr>
        <p:spPr bwMode="auto">
          <a:xfrm>
            <a:off x="1219200" y="3395008"/>
            <a:ext cx="2514600" cy="1384995"/>
          </a:xfrm>
          <a:prstGeom prst="rect">
            <a:avLst/>
          </a:prstGeom>
          <a:solidFill>
            <a:srgbClr val="FFFFFF"/>
          </a:solidFill>
          <a:ln w="9525">
            <a:solidFill>
              <a:srgbClr val="000000"/>
            </a:solidFill>
            <a:miter lim="800000"/>
            <a:headEnd/>
            <a:tailEnd/>
          </a:ln>
          <a:effectLst/>
          <a:extLst/>
        </p:spPr>
        <p:txBody>
          <a:bodyPr tIns="137160" bIns="137160">
            <a:spAutoFit/>
          </a:bodyPr>
          <a:lstStyle>
            <a:lvl1pPr>
              <a:tabLst>
                <a:tab pos="457200" algn="l"/>
                <a:tab pos="3713163" algn="l"/>
              </a:tabLst>
              <a:defRPr sz="2400">
                <a:solidFill>
                  <a:schemeClr val="tx1"/>
                </a:solidFill>
                <a:latin typeface="Times New Roman" charset="0"/>
                <a:ea typeface="ＭＳ Ｐゴシック" charset="0"/>
              </a:defRPr>
            </a:lvl1pPr>
            <a:lvl2pPr>
              <a:tabLst>
                <a:tab pos="457200" algn="l"/>
                <a:tab pos="3713163" algn="l"/>
              </a:tabLst>
              <a:defRPr sz="2400">
                <a:solidFill>
                  <a:schemeClr val="tx1"/>
                </a:solidFill>
                <a:latin typeface="Times New Roman" charset="0"/>
                <a:ea typeface="ＭＳ Ｐゴシック" charset="0"/>
              </a:defRPr>
            </a:lvl2pPr>
            <a:lvl3pPr>
              <a:tabLst>
                <a:tab pos="457200" algn="l"/>
                <a:tab pos="3713163" algn="l"/>
              </a:tabLst>
              <a:defRPr sz="2400">
                <a:solidFill>
                  <a:schemeClr val="tx1"/>
                </a:solidFill>
                <a:latin typeface="Times New Roman" charset="0"/>
                <a:ea typeface="ＭＳ Ｐゴシック" charset="0"/>
              </a:defRPr>
            </a:lvl3pPr>
            <a:lvl4pPr>
              <a:tabLst>
                <a:tab pos="457200" algn="l"/>
                <a:tab pos="3713163" algn="l"/>
              </a:tabLst>
              <a:defRPr sz="2400">
                <a:solidFill>
                  <a:schemeClr val="tx1"/>
                </a:solidFill>
                <a:latin typeface="Times New Roman" charset="0"/>
                <a:ea typeface="ＭＳ Ｐゴシック" charset="0"/>
              </a:defRPr>
            </a:lvl4pPr>
            <a:lvl5pPr>
              <a:tabLst>
                <a:tab pos="457200" algn="l"/>
                <a:tab pos="3713163"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713163"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713163"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713163"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713163" algn="l"/>
              </a:tabLst>
              <a:defRPr sz="2400">
                <a:solidFill>
                  <a:schemeClr val="tx1"/>
                </a:solidFill>
                <a:latin typeface="Times New Roman" charset="0"/>
                <a:ea typeface="ＭＳ Ｐゴシック" charset="0"/>
              </a:defRPr>
            </a:lvl9pPr>
          </a:lstStyle>
          <a:p>
            <a:r>
              <a:rPr lang="en-US" sz="1800" b="1">
                <a:latin typeface="Courier New" charset="0"/>
              </a:rPr>
              <a:t>POINT STRUCT</a:t>
            </a:r>
          </a:p>
          <a:p>
            <a:r>
              <a:rPr lang="en-US" sz="1800" b="1">
                <a:latin typeface="Courier New" charset="0"/>
              </a:rPr>
              <a:t>  ptX  DWORD ?</a:t>
            </a:r>
          </a:p>
          <a:p>
            <a:r>
              <a:rPr lang="en-US" sz="1800" b="1">
                <a:latin typeface="Courier New" charset="0"/>
              </a:rPr>
              <a:t>  ptY  DWORD ?</a:t>
            </a:r>
          </a:p>
          <a:p>
            <a:r>
              <a:rPr lang="en-US" sz="1800" b="1">
                <a:latin typeface="Courier New" charset="0"/>
              </a:rPr>
              <a:t>POINT ENDS</a:t>
            </a:r>
          </a:p>
        </p:txBody>
      </p:sp>
      <p:sp>
        <p:nvSpPr>
          <p:cNvPr id="125957" name="Text Box 5"/>
          <p:cNvSpPr txBox="1">
            <a:spLocks noChangeArrowheads="1"/>
          </p:cNvSpPr>
          <p:nvPr/>
        </p:nvSpPr>
        <p:spPr bwMode="auto">
          <a:xfrm>
            <a:off x="4191000" y="3395008"/>
            <a:ext cx="2895600" cy="1938992"/>
          </a:xfrm>
          <a:prstGeom prst="rect">
            <a:avLst/>
          </a:prstGeom>
          <a:solidFill>
            <a:srgbClr val="FFFFFF"/>
          </a:solidFill>
          <a:ln w="9525">
            <a:solidFill>
              <a:srgbClr val="000000"/>
            </a:solidFill>
            <a:miter lim="800000"/>
            <a:headEnd/>
            <a:tailEnd/>
          </a:ln>
          <a:effectLst/>
          <a:extLst/>
        </p:spPr>
        <p:txBody>
          <a:bodyPr tIns="137160" bIns="137160">
            <a:spAutoFit/>
          </a:bodyPr>
          <a:lstStyle>
            <a:lvl1pPr>
              <a:tabLst>
                <a:tab pos="457200" algn="l"/>
                <a:tab pos="1482725" algn="l"/>
                <a:tab pos="3713163" algn="l"/>
              </a:tabLst>
              <a:defRPr sz="2400">
                <a:solidFill>
                  <a:schemeClr val="tx1"/>
                </a:solidFill>
                <a:latin typeface="Times New Roman" charset="0"/>
                <a:ea typeface="ＭＳ Ｐゴシック" charset="0"/>
              </a:defRPr>
            </a:lvl1pPr>
            <a:lvl2pPr>
              <a:tabLst>
                <a:tab pos="457200" algn="l"/>
                <a:tab pos="1482725" algn="l"/>
                <a:tab pos="3713163" algn="l"/>
              </a:tabLst>
              <a:defRPr sz="2400">
                <a:solidFill>
                  <a:schemeClr val="tx1"/>
                </a:solidFill>
                <a:latin typeface="Times New Roman" charset="0"/>
                <a:ea typeface="ＭＳ Ｐゴシック" charset="0"/>
              </a:defRPr>
            </a:lvl2pPr>
            <a:lvl3pPr>
              <a:tabLst>
                <a:tab pos="457200" algn="l"/>
                <a:tab pos="1482725" algn="l"/>
                <a:tab pos="3713163" algn="l"/>
              </a:tabLst>
              <a:defRPr sz="2400">
                <a:solidFill>
                  <a:schemeClr val="tx1"/>
                </a:solidFill>
                <a:latin typeface="Times New Roman" charset="0"/>
                <a:ea typeface="ＭＳ Ｐゴシック" charset="0"/>
              </a:defRPr>
            </a:lvl3pPr>
            <a:lvl4pPr>
              <a:tabLst>
                <a:tab pos="457200" algn="l"/>
                <a:tab pos="1482725" algn="l"/>
                <a:tab pos="3713163" algn="l"/>
              </a:tabLst>
              <a:defRPr sz="2400">
                <a:solidFill>
                  <a:schemeClr val="tx1"/>
                </a:solidFill>
                <a:latin typeface="Times New Roman" charset="0"/>
                <a:ea typeface="ＭＳ Ｐゴシック" charset="0"/>
              </a:defRPr>
            </a:lvl4pPr>
            <a:lvl5pPr>
              <a:tabLst>
                <a:tab pos="457200" algn="l"/>
                <a:tab pos="1482725" algn="l"/>
                <a:tab pos="3713163"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1482725" algn="l"/>
                <a:tab pos="3713163"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1482725" algn="l"/>
                <a:tab pos="3713163"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1482725" algn="l"/>
                <a:tab pos="3713163"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1482725" algn="l"/>
                <a:tab pos="3713163" algn="l"/>
              </a:tabLst>
              <a:defRPr sz="2400">
                <a:solidFill>
                  <a:schemeClr val="tx1"/>
                </a:solidFill>
                <a:latin typeface="Times New Roman" charset="0"/>
                <a:ea typeface="ＭＳ Ｐゴシック" charset="0"/>
              </a:defRPr>
            </a:lvl9pPr>
          </a:lstStyle>
          <a:p>
            <a:r>
              <a:rPr lang="en-US" sz="1800" b="1">
                <a:latin typeface="Courier New" charset="0"/>
              </a:rPr>
              <a:t>RECT STRUCT</a:t>
            </a:r>
          </a:p>
          <a:p>
            <a:r>
              <a:rPr lang="en-US" sz="1800" b="1">
                <a:latin typeface="Courier New" charset="0"/>
              </a:rPr>
              <a:t>  left	DWORD ?</a:t>
            </a:r>
          </a:p>
          <a:p>
            <a:r>
              <a:rPr lang="en-US" sz="1800" b="1">
                <a:latin typeface="Courier New" charset="0"/>
              </a:rPr>
              <a:t>  top	DWORD ?</a:t>
            </a:r>
          </a:p>
          <a:p>
            <a:r>
              <a:rPr lang="en-US" sz="1800" b="1">
                <a:latin typeface="Courier New" charset="0"/>
              </a:rPr>
              <a:t>  right	DWORD ?</a:t>
            </a:r>
          </a:p>
          <a:p>
            <a:r>
              <a:rPr lang="en-US" sz="1800" b="1">
                <a:latin typeface="Courier New" charset="0"/>
              </a:rPr>
              <a:t>  bottom	DWORD ?</a:t>
            </a:r>
          </a:p>
          <a:p>
            <a:r>
              <a:rPr lang="en-US" sz="1800" b="1">
                <a:latin typeface="Courier New" charset="0"/>
              </a:rPr>
              <a:t>RECT ENDS</a:t>
            </a:r>
          </a:p>
        </p:txBody>
      </p:sp>
    </p:spTree>
    <p:extLst>
      <p:ext uri="{BB962C8B-B14F-4D97-AF65-F5344CB8AC3E}">
        <p14:creationId xmlns:p14="http://schemas.microsoft.com/office/powerpoint/2010/main" xmlns="" val="344355827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r>
              <a:rPr lang="en-US"/>
              <a:t>MSGStruct Structure</a:t>
            </a:r>
          </a:p>
        </p:txBody>
      </p:sp>
      <p:sp>
        <p:nvSpPr>
          <p:cNvPr id="126979" name="Rectangle 3"/>
          <p:cNvSpPr>
            <a:spLocks noGrp="1" noChangeArrowheads="1"/>
          </p:cNvSpPr>
          <p:nvPr>
            <p:ph type="body" idx="1"/>
          </p:nvPr>
        </p:nvSpPr>
        <p:spPr>
          <a:xfrm>
            <a:off x="685800" y="1143000"/>
            <a:ext cx="7467600" cy="1752600"/>
          </a:xfrm>
        </p:spPr>
        <p:txBody>
          <a:bodyPr/>
          <a:lstStyle/>
          <a:p>
            <a:pPr marL="0" indent="0">
              <a:buFontTx/>
              <a:buNone/>
            </a:pPr>
            <a:r>
              <a:rPr lang="en-US" dirty="0" err="1">
                <a:solidFill>
                  <a:srgbClr val="0000FF"/>
                </a:solidFill>
              </a:rPr>
              <a:t>MSGStruct</a:t>
            </a:r>
            <a:r>
              <a:rPr lang="en-US" dirty="0"/>
              <a:t> - holds data for MS-Windows messages (usually passed by the system and received by your application):</a:t>
            </a:r>
          </a:p>
        </p:txBody>
      </p:sp>
      <p:sp>
        <p:nvSpPr>
          <p:cNvPr id="126980" name="Text Box 4"/>
          <p:cNvSpPr txBox="1">
            <a:spLocks noChangeArrowheads="1"/>
          </p:cNvSpPr>
          <p:nvPr/>
        </p:nvSpPr>
        <p:spPr bwMode="auto">
          <a:xfrm>
            <a:off x="2133600" y="2590800"/>
            <a:ext cx="4495800" cy="2492990"/>
          </a:xfrm>
          <a:prstGeom prst="rect">
            <a:avLst/>
          </a:prstGeom>
          <a:solidFill>
            <a:srgbClr val="FFFFFF"/>
          </a:solidFill>
          <a:ln w="9525">
            <a:solidFill>
              <a:srgbClr val="000000"/>
            </a:solidFill>
            <a:miter lim="800000"/>
            <a:headEnd/>
            <a:tailEnd/>
          </a:ln>
          <a:effectLst/>
          <a:extLst/>
        </p:spPr>
        <p:txBody>
          <a:bodyPr tIns="137160" bIns="137160">
            <a:spAutoFit/>
          </a:bodyPr>
          <a:lstStyle>
            <a:lvl1pPr>
              <a:tabLst>
                <a:tab pos="457200" algn="l"/>
                <a:tab pos="2854325" algn="l"/>
                <a:tab pos="3713163" algn="l"/>
              </a:tabLst>
              <a:defRPr sz="2400">
                <a:solidFill>
                  <a:schemeClr val="tx1"/>
                </a:solidFill>
                <a:latin typeface="Times New Roman" charset="0"/>
                <a:ea typeface="ＭＳ Ｐゴシック" charset="0"/>
              </a:defRPr>
            </a:lvl1pPr>
            <a:lvl2pPr>
              <a:tabLst>
                <a:tab pos="457200" algn="l"/>
                <a:tab pos="2854325" algn="l"/>
                <a:tab pos="3713163" algn="l"/>
              </a:tabLst>
              <a:defRPr sz="2400">
                <a:solidFill>
                  <a:schemeClr val="tx1"/>
                </a:solidFill>
                <a:latin typeface="Times New Roman" charset="0"/>
                <a:ea typeface="ＭＳ Ｐゴシック" charset="0"/>
              </a:defRPr>
            </a:lvl2pPr>
            <a:lvl3pPr>
              <a:tabLst>
                <a:tab pos="457200" algn="l"/>
                <a:tab pos="2854325" algn="l"/>
                <a:tab pos="3713163" algn="l"/>
              </a:tabLst>
              <a:defRPr sz="2400">
                <a:solidFill>
                  <a:schemeClr val="tx1"/>
                </a:solidFill>
                <a:latin typeface="Times New Roman" charset="0"/>
                <a:ea typeface="ＭＳ Ｐゴシック" charset="0"/>
              </a:defRPr>
            </a:lvl3pPr>
            <a:lvl4pPr>
              <a:tabLst>
                <a:tab pos="457200" algn="l"/>
                <a:tab pos="2854325" algn="l"/>
                <a:tab pos="3713163" algn="l"/>
              </a:tabLst>
              <a:defRPr sz="2400">
                <a:solidFill>
                  <a:schemeClr val="tx1"/>
                </a:solidFill>
                <a:latin typeface="Times New Roman" charset="0"/>
                <a:ea typeface="ＭＳ Ｐゴシック" charset="0"/>
              </a:defRPr>
            </a:lvl4pPr>
            <a:lvl5pPr>
              <a:tabLst>
                <a:tab pos="457200" algn="l"/>
                <a:tab pos="2854325" algn="l"/>
                <a:tab pos="3713163"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2854325" algn="l"/>
                <a:tab pos="3713163"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2854325" algn="l"/>
                <a:tab pos="3713163"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2854325" algn="l"/>
                <a:tab pos="3713163"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2854325" algn="l"/>
                <a:tab pos="3713163" algn="l"/>
              </a:tabLst>
              <a:defRPr sz="2400">
                <a:solidFill>
                  <a:schemeClr val="tx1"/>
                </a:solidFill>
                <a:latin typeface="Times New Roman" charset="0"/>
                <a:ea typeface="ＭＳ Ｐゴシック" charset="0"/>
              </a:defRPr>
            </a:lvl9pPr>
          </a:lstStyle>
          <a:p>
            <a:r>
              <a:rPr lang="en-US" sz="1800" b="1" dirty="0" err="1">
                <a:solidFill>
                  <a:srgbClr val="000000"/>
                </a:solidFill>
                <a:latin typeface="Courier New" charset="0"/>
              </a:rPr>
              <a:t>MSGStruct</a:t>
            </a:r>
            <a:r>
              <a:rPr lang="en-US" sz="1800" b="1" dirty="0">
                <a:solidFill>
                  <a:srgbClr val="000000"/>
                </a:solidFill>
                <a:latin typeface="Courier New" charset="0"/>
              </a:rPr>
              <a:t> STRUCT</a:t>
            </a:r>
          </a:p>
          <a:p>
            <a:r>
              <a:rPr lang="en-US" sz="1800" b="1" dirty="0">
                <a:solidFill>
                  <a:srgbClr val="000000"/>
                </a:solidFill>
                <a:latin typeface="Courier New" charset="0"/>
              </a:rPr>
              <a:t>  </a:t>
            </a:r>
            <a:r>
              <a:rPr lang="en-US" sz="1800" b="1" dirty="0" err="1">
                <a:solidFill>
                  <a:srgbClr val="000000"/>
                </a:solidFill>
                <a:latin typeface="Courier New" charset="0"/>
              </a:rPr>
              <a:t>msgWnd</a:t>
            </a:r>
            <a:r>
              <a:rPr lang="en-US" sz="1800" b="1" dirty="0">
                <a:solidFill>
                  <a:srgbClr val="000000"/>
                </a:solidFill>
                <a:latin typeface="Courier New" charset="0"/>
              </a:rPr>
              <a:t>	DWORD ?</a:t>
            </a:r>
          </a:p>
          <a:p>
            <a:r>
              <a:rPr lang="en-US" sz="1800" b="1" dirty="0">
                <a:solidFill>
                  <a:srgbClr val="000000"/>
                </a:solidFill>
                <a:latin typeface="Courier New" charset="0"/>
              </a:rPr>
              <a:t>  </a:t>
            </a:r>
            <a:r>
              <a:rPr lang="en-US" sz="1800" b="1" dirty="0" err="1">
                <a:solidFill>
                  <a:srgbClr val="000000"/>
                </a:solidFill>
                <a:latin typeface="Courier New" charset="0"/>
              </a:rPr>
              <a:t>msgMessage</a:t>
            </a:r>
            <a:r>
              <a:rPr lang="en-US" sz="1800" b="1" dirty="0">
                <a:solidFill>
                  <a:srgbClr val="000000"/>
                </a:solidFill>
                <a:latin typeface="Courier New" charset="0"/>
              </a:rPr>
              <a:t>	DWORD ?</a:t>
            </a:r>
          </a:p>
          <a:p>
            <a:r>
              <a:rPr lang="en-US" sz="1800" b="1" dirty="0">
                <a:solidFill>
                  <a:srgbClr val="000000"/>
                </a:solidFill>
                <a:latin typeface="Courier New" charset="0"/>
              </a:rPr>
              <a:t>  </a:t>
            </a:r>
            <a:r>
              <a:rPr lang="en-US" sz="1800" b="1" dirty="0" err="1">
                <a:solidFill>
                  <a:srgbClr val="000000"/>
                </a:solidFill>
                <a:latin typeface="Courier New" charset="0"/>
              </a:rPr>
              <a:t>msgWparam</a:t>
            </a:r>
            <a:r>
              <a:rPr lang="en-US" sz="1800" b="1" dirty="0">
                <a:solidFill>
                  <a:srgbClr val="000000"/>
                </a:solidFill>
                <a:latin typeface="Courier New" charset="0"/>
              </a:rPr>
              <a:t>	DWORD ?</a:t>
            </a:r>
          </a:p>
          <a:p>
            <a:r>
              <a:rPr lang="en-US" sz="1800" b="1" dirty="0">
                <a:solidFill>
                  <a:srgbClr val="000000"/>
                </a:solidFill>
                <a:latin typeface="Courier New" charset="0"/>
              </a:rPr>
              <a:t>  </a:t>
            </a:r>
            <a:r>
              <a:rPr lang="en-US" sz="1800" b="1" dirty="0" err="1">
                <a:solidFill>
                  <a:srgbClr val="000000"/>
                </a:solidFill>
                <a:latin typeface="Courier New" charset="0"/>
              </a:rPr>
              <a:t>msgLparam</a:t>
            </a:r>
            <a:r>
              <a:rPr lang="en-US" sz="1800" b="1" dirty="0">
                <a:solidFill>
                  <a:srgbClr val="000000"/>
                </a:solidFill>
                <a:latin typeface="Courier New" charset="0"/>
              </a:rPr>
              <a:t>	DWORD ?</a:t>
            </a:r>
          </a:p>
          <a:p>
            <a:r>
              <a:rPr lang="en-US" sz="1800" b="1" dirty="0">
                <a:solidFill>
                  <a:srgbClr val="000000"/>
                </a:solidFill>
                <a:latin typeface="Courier New" charset="0"/>
              </a:rPr>
              <a:t>  </a:t>
            </a:r>
            <a:r>
              <a:rPr lang="en-US" sz="1800" b="1" dirty="0" err="1">
                <a:solidFill>
                  <a:srgbClr val="000000"/>
                </a:solidFill>
                <a:latin typeface="Courier New" charset="0"/>
              </a:rPr>
              <a:t>msgTime</a:t>
            </a:r>
            <a:r>
              <a:rPr lang="en-US" sz="1800" b="1" dirty="0">
                <a:solidFill>
                  <a:srgbClr val="000000"/>
                </a:solidFill>
                <a:latin typeface="Courier New" charset="0"/>
              </a:rPr>
              <a:t>	DWORD ?</a:t>
            </a:r>
          </a:p>
          <a:p>
            <a:r>
              <a:rPr lang="en-US" sz="1800" b="1" dirty="0">
                <a:solidFill>
                  <a:srgbClr val="000000"/>
                </a:solidFill>
                <a:latin typeface="Courier New" charset="0"/>
              </a:rPr>
              <a:t>  </a:t>
            </a:r>
            <a:r>
              <a:rPr lang="en-US" sz="1800" b="1" dirty="0" err="1">
                <a:solidFill>
                  <a:srgbClr val="000000"/>
                </a:solidFill>
                <a:latin typeface="Courier New" charset="0"/>
              </a:rPr>
              <a:t>msgPt</a:t>
            </a:r>
            <a:r>
              <a:rPr lang="en-US" sz="1800" b="1" dirty="0">
                <a:solidFill>
                  <a:srgbClr val="000000"/>
                </a:solidFill>
                <a:latin typeface="Courier New" charset="0"/>
              </a:rPr>
              <a:t>	POINT &lt;&gt;</a:t>
            </a:r>
          </a:p>
          <a:p>
            <a:r>
              <a:rPr lang="en-US" sz="1800" b="1" dirty="0" err="1">
                <a:solidFill>
                  <a:srgbClr val="000000"/>
                </a:solidFill>
                <a:latin typeface="Courier New" charset="0"/>
              </a:rPr>
              <a:t>MSGStruct</a:t>
            </a:r>
            <a:r>
              <a:rPr lang="en-US" sz="1800" b="1" dirty="0">
                <a:solidFill>
                  <a:srgbClr val="000000"/>
                </a:solidFill>
                <a:latin typeface="Courier New" charset="0"/>
              </a:rPr>
              <a:t> ENDS</a:t>
            </a:r>
          </a:p>
        </p:txBody>
      </p:sp>
    </p:spTree>
    <p:extLst>
      <p:ext uri="{BB962C8B-B14F-4D97-AF65-F5344CB8AC3E}">
        <p14:creationId xmlns:p14="http://schemas.microsoft.com/office/powerpoint/2010/main" xmlns="" val="42866298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lstStyle/>
          <a:p>
            <a:r>
              <a:rPr lang="en-US"/>
              <a:t>WNDCLASS Structure</a:t>
            </a:r>
            <a:r>
              <a:rPr lang="en-US" sz="2400"/>
              <a:t> (1 of 2)</a:t>
            </a:r>
            <a:endParaRPr lang="en-US"/>
          </a:p>
        </p:txBody>
      </p:sp>
      <p:sp>
        <p:nvSpPr>
          <p:cNvPr id="128003" name="Rectangle 3"/>
          <p:cNvSpPr>
            <a:spLocks noGrp="1" noChangeArrowheads="1"/>
          </p:cNvSpPr>
          <p:nvPr>
            <p:ph type="body" idx="1"/>
          </p:nvPr>
        </p:nvSpPr>
        <p:spPr>
          <a:xfrm>
            <a:off x="457200" y="1066800"/>
            <a:ext cx="8077200" cy="1219200"/>
          </a:xfrm>
        </p:spPr>
        <p:txBody>
          <a:bodyPr/>
          <a:lstStyle/>
          <a:p>
            <a:pPr marL="0" indent="0">
              <a:buFontTx/>
              <a:buNone/>
            </a:pPr>
            <a:r>
              <a:rPr lang="en-US" sz="2100"/>
              <a:t>Each window in a program belongs to a class, and each program defines a window class for its main window:</a:t>
            </a:r>
          </a:p>
        </p:txBody>
      </p:sp>
      <p:sp>
        <p:nvSpPr>
          <p:cNvPr id="128004" name="Text Box 4"/>
          <p:cNvSpPr txBox="1">
            <a:spLocks noChangeArrowheads="1"/>
          </p:cNvSpPr>
          <p:nvPr/>
        </p:nvSpPr>
        <p:spPr bwMode="auto">
          <a:xfrm>
            <a:off x="533400" y="1981200"/>
            <a:ext cx="7924800" cy="3600986"/>
          </a:xfrm>
          <a:prstGeom prst="rect">
            <a:avLst/>
          </a:prstGeom>
          <a:solidFill>
            <a:srgbClr val="FFFFFF"/>
          </a:solidFill>
          <a:ln w="9525">
            <a:solidFill>
              <a:srgbClr val="000000"/>
            </a:solidFill>
            <a:miter lim="800000"/>
            <a:headEnd/>
            <a:tailEnd/>
          </a:ln>
          <a:effectLst/>
          <a:extLst/>
        </p:spPr>
        <p:txBody>
          <a:bodyPr tIns="137160" bIns="137160">
            <a:spAutoFit/>
          </a:bodyPr>
          <a:lstStyle>
            <a:lvl1pPr>
              <a:tabLst>
                <a:tab pos="457200" algn="l"/>
                <a:tab pos="3713163" algn="l"/>
              </a:tabLst>
              <a:defRPr sz="2400">
                <a:solidFill>
                  <a:schemeClr val="tx1"/>
                </a:solidFill>
                <a:latin typeface="Times New Roman" charset="0"/>
                <a:ea typeface="ＭＳ Ｐゴシック" charset="0"/>
              </a:defRPr>
            </a:lvl1pPr>
            <a:lvl2pPr>
              <a:tabLst>
                <a:tab pos="457200" algn="l"/>
                <a:tab pos="3713163" algn="l"/>
              </a:tabLst>
              <a:defRPr sz="2400">
                <a:solidFill>
                  <a:schemeClr val="tx1"/>
                </a:solidFill>
                <a:latin typeface="Times New Roman" charset="0"/>
                <a:ea typeface="ＭＳ Ｐゴシック" charset="0"/>
              </a:defRPr>
            </a:lvl2pPr>
            <a:lvl3pPr>
              <a:tabLst>
                <a:tab pos="457200" algn="l"/>
                <a:tab pos="3713163" algn="l"/>
              </a:tabLst>
              <a:defRPr sz="2400">
                <a:solidFill>
                  <a:schemeClr val="tx1"/>
                </a:solidFill>
                <a:latin typeface="Times New Roman" charset="0"/>
                <a:ea typeface="ＭＳ Ｐゴシック" charset="0"/>
              </a:defRPr>
            </a:lvl3pPr>
            <a:lvl4pPr>
              <a:tabLst>
                <a:tab pos="457200" algn="l"/>
                <a:tab pos="3713163" algn="l"/>
              </a:tabLst>
              <a:defRPr sz="2400">
                <a:solidFill>
                  <a:schemeClr val="tx1"/>
                </a:solidFill>
                <a:latin typeface="Times New Roman" charset="0"/>
                <a:ea typeface="ＭＳ Ｐゴシック" charset="0"/>
              </a:defRPr>
            </a:lvl4pPr>
            <a:lvl5pPr>
              <a:tabLst>
                <a:tab pos="457200" algn="l"/>
                <a:tab pos="3713163"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713163"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713163"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713163"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713163" algn="l"/>
              </a:tabLst>
              <a:defRPr sz="2400">
                <a:solidFill>
                  <a:schemeClr val="tx1"/>
                </a:solidFill>
                <a:latin typeface="Times New Roman" charset="0"/>
                <a:ea typeface="ＭＳ Ｐゴシック" charset="0"/>
              </a:defRPr>
            </a:lvl9pPr>
          </a:lstStyle>
          <a:p>
            <a:r>
              <a:rPr lang="en-US" sz="1800" b="1" dirty="0">
                <a:latin typeface="Courier New" charset="0"/>
              </a:rPr>
              <a:t>WNDCLASS STRUC</a:t>
            </a:r>
          </a:p>
          <a:p>
            <a:r>
              <a:rPr lang="en-US" sz="1800" b="1" dirty="0">
                <a:latin typeface="Courier New" charset="0"/>
              </a:rPr>
              <a:t>  style         DWORD ?	; window style options</a:t>
            </a:r>
          </a:p>
          <a:p>
            <a:r>
              <a:rPr lang="en-US" sz="1800" b="1" dirty="0">
                <a:latin typeface="Courier New" charset="0"/>
              </a:rPr>
              <a:t>  </a:t>
            </a:r>
            <a:r>
              <a:rPr lang="en-US" sz="1800" b="1" dirty="0" err="1">
                <a:latin typeface="Courier New" charset="0"/>
              </a:rPr>
              <a:t>lpfnWndProc</a:t>
            </a:r>
            <a:r>
              <a:rPr lang="en-US" sz="1800" b="1" dirty="0">
                <a:latin typeface="Courier New" charset="0"/>
              </a:rPr>
              <a:t>   DWORD ?	; </a:t>
            </a:r>
            <a:r>
              <a:rPr lang="en-US" sz="1800" b="1" dirty="0" err="1">
                <a:latin typeface="Courier New" charset="0"/>
              </a:rPr>
              <a:t>WinProc</a:t>
            </a:r>
            <a:r>
              <a:rPr lang="en-US" sz="1800" b="1" dirty="0">
                <a:latin typeface="Courier New" charset="0"/>
              </a:rPr>
              <a:t> function pointer</a:t>
            </a:r>
          </a:p>
          <a:p>
            <a:r>
              <a:rPr lang="en-US" sz="1800" b="1" dirty="0">
                <a:latin typeface="Courier New" charset="0"/>
              </a:rPr>
              <a:t>  </a:t>
            </a:r>
            <a:r>
              <a:rPr lang="en-US" sz="1800" b="1" dirty="0" err="1">
                <a:latin typeface="Courier New" charset="0"/>
              </a:rPr>
              <a:t>cbClsExtra</a:t>
            </a:r>
            <a:r>
              <a:rPr lang="en-US" sz="1800" b="1" dirty="0">
                <a:latin typeface="Courier New" charset="0"/>
              </a:rPr>
              <a:t>    DWORD ?	; shared memory</a:t>
            </a:r>
          </a:p>
          <a:p>
            <a:r>
              <a:rPr lang="en-US" sz="1800" b="1" dirty="0">
                <a:latin typeface="Courier New" charset="0"/>
              </a:rPr>
              <a:t>  </a:t>
            </a:r>
            <a:r>
              <a:rPr lang="en-US" sz="1800" b="1" dirty="0" err="1">
                <a:latin typeface="Courier New" charset="0"/>
              </a:rPr>
              <a:t>cbWndExtra</a:t>
            </a:r>
            <a:r>
              <a:rPr lang="en-US" sz="1800" b="1" dirty="0">
                <a:latin typeface="Courier New" charset="0"/>
              </a:rPr>
              <a:t>    DWORD ?	; number of extra bytes</a:t>
            </a:r>
          </a:p>
          <a:p>
            <a:r>
              <a:rPr lang="en-US" sz="1800" b="1" dirty="0">
                <a:latin typeface="Courier New" charset="0"/>
              </a:rPr>
              <a:t>  </a:t>
            </a:r>
            <a:r>
              <a:rPr lang="en-US" sz="1800" b="1" dirty="0" err="1">
                <a:latin typeface="Courier New" charset="0"/>
              </a:rPr>
              <a:t>hInstance</a:t>
            </a:r>
            <a:r>
              <a:rPr lang="en-US" sz="1800" b="1" dirty="0">
                <a:latin typeface="Courier New" charset="0"/>
              </a:rPr>
              <a:t>     DWORD ?	; handle to current program</a:t>
            </a:r>
          </a:p>
          <a:p>
            <a:r>
              <a:rPr lang="en-US" sz="1800" b="1" dirty="0">
                <a:latin typeface="Courier New" charset="0"/>
              </a:rPr>
              <a:t>  </a:t>
            </a:r>
            <a:r>
              <a:rPr lang="en-US" sz="1800" b="1" dirty="0" err="1">
                <a:latin typeface="Courier New" charset="0"/>
              </a:rPr>
              <a:t>hIcon</a:t>
            </a:r>
            <a:r>
              <a:rPr lang="en-US" sz="1800" b="1" dirty="0">
                <a:latin typeface="Courier New" charset="0"/>
              </a:rPr>
              <a:t>         DWORD ?	; handle to icon</a:t>
            </a:r>
          </a:p>
          <a:p>
            <a:r>
              <a:rPr lang="en-US" sz="1800" b="1" dirty="0">
                <a:latin typeface="Courier New" charset="0"/>
              </a:rPr>
              <a:t>  </a:t>
            </a:r>
            <a:r>
              <a:rPr lang="en-US" sz="1800" b="1" dirty="0" err="1">
                <a:latin typeface="Courier New" charset="0"/>
              </a:rPr>
              <a:t>hCursor</a:t>
            </a:r>
            <a:r>
              <a:rPr lang="en-US" sz="1800" b="1" dirty="0">
                <a:latin typeface="Courier New" charset="0"/>
              </a:rPr>
              <a:t>       DWORD ?	; handle to cursor</a:t>
            </a:r>
          </a:p>
          <a:p>
            <a:r>
              <a:rPr lang="en-US" sz="1800" b="1" dirty="0">
                <a:latin typeface="Courier New" charset="0"/>
              </a:rPr>
              <a:t>  </a:t>
            </a:r>
            <a:r>
              <a:rPr lang="en-US" sz="1800" b="1" dirty="0" err="1">
                <a:latin typeface="Courier New" charset="0"/>
              </a:rPr>
              <a:t>hbrBackground</a:t>
            </a:r>
            <a:r>
              <a:rPr lang="en-US" sz="1800" b="1" dirty="0">
                <a:latin typeface="Courier New" charset="0"/>
              </a:rPr>
              <a:t> DWORD ?	; handle to background brush</a:t>
            </a:r>
          </a:p>
          <a:p>
            <a:r>
              <a:rPr lang="en-US" sz="1800" b="1" dirty="0">
                <a:latin typeface="Courier New" charset="0"/>
              </a:rPr>
              <a:t>  </a:t>
            </a:r>
            <a:r>
              <a:rPr lang="en-US" sz="1800" b="1" dirty="0" err="1">
                <a:latin typeface="Courier New" charset="0"/>
              </a:rPr>
              <a:t>lpszMenuName</a:t>
            </a:r>
            <a:r>
              <a:rPr lang="en-US" sz="1800" b="1" dirty="0">
                <a:latin typeface="Courier New" charset="0"/>
              </a:rPr>
              <a:t>  DWORD ?	; pointer to menu name</a:t>
            </a:r>
          </a:p>
          <a:p>
            <a:r>
              <a:rPr lang="en-US" sz="1800" b="1" dirty="0">
                <a:latin typeface="Courier New" charset="0"/>
              </a:rPr>
              <a:t>  </a:t>
            </a:r>
            <a:r>
              <a:rPr lang="en-US" sz="1800" b="1" dirty="0" err="1">
                <a:latin typeface="Courier New" charset="0"/>
              </a:rPr>
              <a:t>lpszClassName</a:t>
            </a:r>
            <a:r>
              <a:rPr lang="en-US" sz="1800" b="1" dirty="0">
                <a:latin typeface="Courier New" charset="0"/>
              </a:rPr>
              <a:t> DWORD ?	; pointer to </a:t>
            </a:r>
            <a:r>
              <a:rPr lang="en-US" sz="1800" b="1" dirty="0" err="1">
                <a:latin typeface="Courier New" charset="0"/>
              </a:rPr>
              <a:t>WinClass</a:t>
            </a:r>
            <a:r>
              <a:rPr lang="en-US" sz="1800" b="1" dirty="0">
                <a:latin typeface="Courier New" charset="0"/>
              </a:rPr>
              <a:t> name</a:t>
            </a:r>
          </a:p>
          <a:p>
            <a:r>
              <a:rPr lang="en-US" sz="1800" b="1" dirty="0">
                <a:latin typeface="Courier New" charset="0"/>
              </a:rPr>
              <a:t>WNDCLASS ENDS</a:t>
            </a:r>
          </a:p>
        </p:txBody>
      </p:sp>
    </p:spTree>
    <p:extLst>
      <p:ext uri="{BB962C8B-B14F-4D97-AF65-F5344CB8AC3E}">
        <p14:creationId xmlns:p14="http://schemas.microsoft.com/office/powerpoint/2010/main" xmlns="" val="48776445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r>
              <a:rPr lang="en-US"/>
              <a:t>WNDCLASS Structure</a:t>
            </a:r>
            <a:r>
              <a:rPr lang="en-US" sz="2400"/>
              <a:t> (2 of 2)</a:t>
            </a:r>
            <a:endParaRPr lang="en-US"/>
          </a:p>
        </p:txBody>
      </p:sp>
      <p:sp>
        <p:nvSpPr>
          <p:cNvPr id="129027" name="Rectangle 3"/>
          <p:cNvSpPr>
            <a:spLocks noGrp="1" noChangeArrowheads="1"/>
          </p:cNvSpPr>
          <p:nvPr>
            <p:ph type="body" idx="1"/>
          </p:nvPr>
        </p:nvSpPr>
        <p:spPr>
          <a:xfrm>
            <a:off x="457200" y="914400"/>
            <a:ext cx="8382000" cy="5715000"/>
          </a:xfrm>
        </p:spPr>
        <p:txBody>
          <a:bodyPr>
            <a:normAutofit fontScale="92500" lnSpcReduction="10000"/>
          </a:bodyPr>
          <a:lstStyle/>
          <a:p>
            <a:pPr>
              <a:lnSpc>
                <a:spcPct val="110000"/>
              </a:lnSpc>
              <a:spcBef>
                <a:spcPts val="1200"/>
              </a:spcBef>
            </a:pPr>
            <a:r>
              <a:rPr lang="en-US" sz="2000" i="1" dirty="0">
                <a:solidFill>
                  <a:srgbClr val="0000FF"/>
                </a:solidFill>
                <a:latin typeface="Arial" pitchFamily="34" charset="0"/>
                <a:cs typeface="Arial" pitchFamily="34" charset="0"/>
              </a:rPr>
              <a:t>style</a:t>
            </a:r>
            <a:r>
              <a:rPr lang="en-US" sz="2000" dirty="0">
                <a:latin typeface="Arial" pitchFamily="34" charset="0"/>
                <a:cs typeface="Arial" pitchFamily="34" charset="0"/>
              </a:rPr>
              <a:t> is a conglomerate of different style options, such as WS_CAPTION and WS_BORDER, that control the window</a:t>
            </a:r>
            <a:r>
              <a:rPr lang="ja-JP" altLang="en-US" sz="2000" dirty="0">
                <a:latin typeface="Arial" pitchFamily="34" charset="0"/>
                <a:cs typeface="Arial" pitchFamily="34" charset="0"/>
              </a:rPr>
              <a:t>’</a:t>
            </a:r>
            <a:r>
              <a:rPr lang="en-US" sz="2000" dirty="0">
                <a:latin typeface="Arial" pitchFamily="34" charset="0"/>
                <a:cs typeface="Arial" pitchFamily="34" charset="0"/>
              </a:rPr>
              <a:t>s appearance and behavior. </a:t>
            </a:r>
          </a:p>
          <a:p>
            <a:pPr>
              <a:lnSpc>
                <a:spcPct val="110000"/>
              </a:lnSpc>
              <a:spcBef>
                <a:spcPts val="1200"/>
              </a:spcBef>
            </a:pPr>
            <a:r>
              <a:rPr lang="en-US" sz="2000" i="1" dirty="0" err="1">
                <a:solidFill>
                  <a:srgbClr val="0000FF"/>
                </a:solidFill>
                <a:latin typeface="Arial" pitchFamily="34" charset="0"/>
                <a:cs typeface="Arial" pitchFamily="34" charset="0"/>
              </a:rPr>
              <a:t>lpfnWndProc</a:t>
            </a:r>
            <a:r>
              <a:rPr lang="en-US" sz="2000" dirty="0">
                <a:latin typeface="Arial" pitchFamily="34" charset="0"/>
                <a:cs typeface="Arial" pitchFamily="34" charset="0"/>
              </a:rPr>
              <a:t> is a pointer to a function (in our program) that receives and processes event messages triggered by the user. </a:t>
            </a:r>
          </a:p>
          <a:p>
            <a:pPr>
              <a:lnSpc>
                <a:spcPct val="110000"/>
              </a:lnSpc>
              <a:spcBef>
                <a:spcPts val="1200"/>
              </a:spcBef>
            </a:pPr>
            <a:r>
              <a:rPr lang="en-US" sz="2000" i="1" dirty="0" err="1">
                <a:solidFill>
                  <a:srgbClr val="0000FF"/>
                </a:solidFill>
                <a:latin typeface="Arial" pitchFamily="34" charset="0"/>
                <a:cs typeface="Arial" pitchFamily="34" charset="0"/>
              </a:rPr>
              <a:t>cbClsExtra</a:t>
            </a:r>
            <a:r>
              <a:rPr lang="en-US" sz="2000" dirty="0">
                <a:latin typeface="Arial" pitchFamily="34" charset="0"/>
                <a:cs typeface="Arial" pitchFamily="34" charset="0"/>
              </a:rPr>
              <a:t> refers to shared memory used by all windows belonging to the class. Can be null.</a:t>
            </a:r>
          </a:p>
          <a:p>
            <a:pPr>
              <a:lnSpc>
                <a:spcPct val="110000"/>
              </a:lnSpc>
              <a:spcBef>
                <a:spcPts val="1200"/>
              </a:spcBef>
            </a:pPr>
            <a:r>
              <a:rPr lang="en-US" sz="2000" i="1" dirty="0" err="1">
                <a:solidFill>
                  <a:srgbClr val="0000FF"/>
                </a:solidFill>
                <a:latin typeface="Arial" pitchFamily="34" charset="0"/>
                <a:cs typeface="Arial" pitchFamily="34" charset="0"/>
              </a:rPr>
              <a:t>cbWndExtra</a:t>
            </a:r>
            <a:r>
              <a:rPr lang="en-US" sz="2000" dirty="0">
                <a:latin typeface="Arial" pitchFamily="34" charset="0"/>
                <a:cs typeface="Arial" pitchFamily="34" charset="0"/>
              </a:rPr>
              <a:t> specifies the number of extra bytes to allocate following the window instance. </a:t>
            </a:r>
          </a:p>
          <a:p>
            <a:pPr>
              <a:lnSpc>
                <a:spcPct val="110000"/>
              </a:lnSpc>
              <a:spcBef>
                <a:spcPts val="1200"/>
              </a:spcBef>
            </a:pPr>
            <a:r>
              <a:rPr lang="en-US" sz="2000" i="1" dirty="0" err="1">
                <a:solidFill>
                  <a:srgbClr val="0000FF"/>
                </a:solidFill>
                <a:latin typeface="Arial" pitchFamily="34" charset="0"/>
                <a:cs typeface="Arial" pitchFamily="34" charset="0"/>
              </a:rPr>
              <a:t>hInstance</a:t>
            </a:r>
            <a:r>
              <a:rPr lang="en-US" sz="2000" dirty="0">
                <a:latin typeface="Arial" pitchFamily="34" charset="0"/>
                <a:cs typeface="Arial" pitchFamily="34" charset="0"/>
              </a:rPr>
              <a:t> holds a handle to the current program instance. </a:t>
            </a:r>
          </a:p>
          <a:p>
            <a:pPr>
              <a:lnSpc>
                <a:spcPct val="110000"/>
              </a:lnSpc>
              <a:spcBef>
                <a:spcPts val="1200"/>
              </a:spcBef>
            </a:pPr>
            <a:r>
              <a:rPr lang="en-US" sz="2000" i="1" dirty="0" err="1">
                <a:solidFill>
                  <a:srgbClr val="0000FF"/>
                </a:solidFill>
                <a:latin typeface="Arial" pitchFamily="34" charset="0"/>
                <a:cs typeface="Arial" pitchFamily="34" charset="0"/>
              </a:rPr>
              <a:t>hIcon</a:t>
            </a:r>
            <a:r>
              <a:rPr lang="en-US" sz="2000" dirty="0">
                <a:latin typeface="Arial" pitchFamily="34" charset="0"/>
                <a:cs typeface="Arial" pitchFamily="34" charset="0"/>
              </a:rPr>
              <a:t> and </a:t>
            </a:r>
            <a:r>
              <a:rPr lang="en-US" sz="2000" i="1" dirty="0" err="1">
                <a:solidFill>
                  <a:srgbClr val="0000FF"/>
                </a:solidFill>
                <a:latin typeface="Arial" pitchFamily="34" charset="0"/>
                <a:cs typeface="Arial" pitchFamily="34" charset="0"/>
              </a:rPr>
              <a:t>hCursor</a:t>
            </a:r>
            <a:r>
              <a:rPr lang="en-US" sz="2000" dirty="0">
                <a:latin typeface="Arial" pitchFamily="34" charset="0"/>
                <a:cs typeface="Arial" pitchFamily="34" charset="0"/>
              </a:rPr>
              <a:t> hold handles to icon and cursor resources for the current program. </a:t>
            </a:r>
          </a:p>
          <a:p>
            <a:pPr>
              <a:lnSpc>
                <a:spcPct val="110000"/>
              </a:lnSpc>
              <a:spcBef>
                <a:spcPts val="1200"/>
              </a:spcBef>
            </a:pPr>
            <a:r>
              <a:rPr lang="en-US" sz="2000" i="1" dirty="0" err="1">
                <a:solidFill>
                  <a:srgbClr val="0000FF"/>
                </a:solidFill>
                <a:latin typeface="Arial" pitchFamily="34" charset="0"/>
                <a:cs typeface="Arial" pitchFamily="34" charset="0"/>
              </a:rPr>
              <a:t>hbrBackground</a:t>
            </a:r>
            <a:r>
              <a:rPr lang="en-US" sz="2000" dirty="0">
                <a:latin typeface="Arial" pitchFamily="34" charset="0"/>
                <a:cs typeface="Arial" pitchFamily="34" charset="0"/>
              </a:rPr>
              <a:t> holds a background (color) brush.</a:t>
            </a:r>
          </a:p>
          <a:p>
            <a:pPr>
              <a:lnSpc>
                <a:spcPct val="110000"/>
              </a:lnSpc>
              <a:spcBef>
                <a:spcPts val="1200"/>
              </a:spcBef>
            </a:pPr>
            <a:r>
              <a:rPr lang="en-US" sz="2000" i="1" dirty="0" err="1">
                <a:solidFill>
                  <a:srgbClr val="0000FF"/>
                </a:solidFill>
                <a:latin typeface="Arial" pitchFamily="34" charset="0"/>
                <a:cs typeface="Arial" pitchFamily="34" charset="0"/>
              </a:rPr>
              <a:t>lpszMenuName</a:t>
            </a:r>
            <a:r>
              <a:rPr lang="en-US" sz="2000" dirty="0">
                <a:latin typeface="Arial" pitchFamily="34" charset="0"/>
                <a:cs typeface="Arial" pitchFamily="34" charset="0"/>
              </a:rPr>
              <a:t> points to a menu string.</a:t>
            </a:r>
          </a:p>
          <a:p>
            <a:pPr>
              <a:lnSpc>
                <a:spcPct val="110000"/>
              </a:lnSpc>
              <a:spcBef>
                <a:spcPts val="1200"/>
              </a:spcBef>
            </a:pPr>
            <a:r>
              <a:rPr lang="en-US" sz="2000" i="1" dirty="0" err="1">
                <a:solidFill>
                  <a:srgbClr val="0000FF"/>
                </a:solidFill>
                <a:latin typeface="Arial" pitchFamily="34" charset="0"/>
                <a:cs typeface="Arial" pitchFamily="34" charset="0"/>
              </a:rPr>
              <a:t>lpszClassName</a:t>
            </a:r>
            <a:r>
              <a:rPr lang="en-US" sz="2000" dirty="0">
                <a:latin typeface="Arial" pitchFamily="34" charset="0"/>
                <a:cs typeface="Arial" pitchFamily="34" charset="0"/>
              </a:rPr>
              <a:t> points to a null-terminated string containing the window</a:t>
            </a:r>
            <a:r>
              <a:rPr lang="ja-JP" altLang="en-US" sz="2000" dirty="0">
                <a:latin typeface="Arial" pitchFamily="34" charset="0"/>
                <a:cs typeface="Arial" pitchFamily="34" charset="0"/>
              </a:rPr>
              <a:t>’</a:t>
            </a:r>
            <a:r>
              <a:rPr lang="en-US" sz="2000" dirty="0">
                <a:latin typeface="Arial" pitchFamily="34" charset="0"/>
                <a:cs typeface="Arial" pitchFamily="34" charset="0"/>
              </a:rPr>
              <a:t>s class name.</a:t>
            </a:r>
          </a:p>
        </p:txBody>
      </p:sp>
    </p:spTree>
    <p:extLst>
      <p:ext uri="{BB962C8B-B14F-4D97-AF65-F5344CB8AC3E}">
        <p14:creationId xmlns:p14="http://schemas.microsoft.com/office/powerpoint/2010/main" xmlns="" val="136717266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r>
              <a:rPr lang="en-US" dirty="0"/>
              <a:t>MessageBox Function</a:t>
            </a:r>
          </a:p>
        </p:txBody>
      </p:sp>
      <p:sp>
        <p:nvSpPr>
          <p:cNvPr id="130051" name="Rectangle 3"/>
          <p:cNvSpPr>
            <a:spLocks noGrp="1" noChangeArrowheads="1"/>
          </p:cNvSpPr>
          <p:nvPr>
            <p:ph type="body" idx="1"/>
          </p:nvPr>
        </p:nvSpPr>
        <p:spPr>
          <a:xfrm>
            <a:off x="685800" y="1143000"/>
            <a:ext cx="7772400" cy="914400"/>
          </a:xfrm>
        </p:spPr>
        <p:txBody>
          <a:bodyPr/>
          <a:lstStyle/>
          <a:p>
            <a:pPr marL="0" indent="0">
              <a:buFontTx/>
              <a:buNone/>
            </a:pPr>
            <a:r>
              <a:rPr lang="en-US"/>
              <a:t>Displays text in a box that pops up and waits for the user to click on a button:</a:t>
            </a:r>
          </a:p>
        </p:txBody>
      </p:sp>
      <p:sp>
        <p:nvSpPr>
          <p:cNvPr id="130052" name="Text Box 4"/>
          <p:cNvSpPr txBox="1">
            <a:spLocks noChangeArrowheads="1"/>
          </p:cNvSpPr>
          <p:nvPr/>
        </p:nvSpPr>
        <p:spPr bwMode="auto">
          <a:xfrm>
            <a:off x="2819400" y="2057400"/>
            <a:ext cx="3581400" cy="1661993"/>
          </a:xfrm>
          <a:prstGeom prst="rect">
            <a:avLst/>
          </a:prstGeom>
          <a:solidFill>
            <a:srgbClr val="FFFFFF"/>
          </a:solidFill>
          <a:ln w="9525">
            <a:solidFill>
              <a:srgbClr val="000000"/>
            </a:solidFill>
            <a:miter lim="800000"/>
            <a:headEnd/>
            <a:tailEnd/>
          </a:ln>
          <a:effectLst/>
          <a:extLst/>
        </p:spPr>
        <p:txBody>
          <a:bodyPr tIns="137160" bIns="137160">
            <a:spAutoFit/>
          </a:bodyPr>
          <a:lstStyle>
            <a:lvl1pPr>
              <a:tabLst>
                <a:tab pos="457200" algn="l"/>
                <a:tab pos="2854325" algn="l"/>
                <a:tab pos="3713163" algn="l"/>
              </a:tabLst>
              <a:defRPr sz="2400">
                <a:solidFill>
                  <a:schemeClr val="tx1"/>
                </a:solidFill>
                <a:latin typeface="Times New Roman" charset="0"/>
                <a:ea typeface="ＭＳ Ｐゴシック" charset="0"/>
              </a:defRPr>
            </a:lvl1pPr>
            <a:lvl2pPr>
              <a:tabLst>
                <a:tab pos="457200" algn="l"/>
                <a:tab pos="2854325" algn="l"/>
                <a:tab pos="3713163" algn="l"/>
              </a:tabLst>
              <a:defRPr sz="2400">
                <a:solidFill>
                  <a:schemeClr val="tx1"/>
                </a:solidFill>
                <a:latin typeface="Times New Roman" charset="0"/>
                <a:ea typeface="ＭＳ Ｐゴシック" charset="0"/>
              </a:defRPr>
            </a:lvl2pPr>
            <a:lvl3pPr>
              <a:tabLst>
                <a:tab pos="457200" algn="l"/>
                <a:tab pos="2854325" algn="l"/>
                <a:tab pos="3713163" algn="l"/>
              </a:tabLst>
              <a:defRPr sz="2400">
                <a:solidFill>
                  <a:schemeClr val="tx1"/>
                </a:solidFill>
                <a:latin typeface="Times New Roman" charset="0"/>
                <a:ea typeface="ＭＳ Ｐゴシック" charset="0"/>
              </a:defRPr>
            </a:lvl3pPr>
            <a:lvl4pPr>
              <a:tabLst>
                <a:tab pos="457200" algn="l"/>
                <a:tab pos="2854325" algn="l"/>
                <a:tab pos="3713163" algn="l"/>
              </a:tabLst>
              <a:defRPr sz="2400">
                <a:solidFill>
                  <a:schemeClr val="tx1"/>
                </a:solidFill>
                <a:latin typeface="Times New Roman" charset="0"/>
                <a:ea typeface="ＭＳ Ｐゴシック" charset="0"/>
              </a:defRPr>
            </a:lvl4pPr>
            <a:lvl5pPr>
              <a:tabLst>
                <a:tab pos="457200" algn="l"/>
                <a:tab pos="2854325" algn="l"/>
                <a:tab pos="3713163"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2854325" algn="l"/>
                <a:tab pos="3713163"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2854325" algn="l"/>
                <a:tab pos="3713163"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2854325" algn="l"/>
                <a:tab pos="3713163"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2854325" algn="l"/>
                <a:tab pos="3713163" algn="l"/>
              </a:tabLst>
              <a:defRPr sz="2400">
                <a:solidFill>
                  <a:schemeClr val="tx1"/>
                </a:solidFill>
                <a:latin typeface="Times New Roman" charset="0"/>
                <a:ea typeface="ＭＳ Ｐゴシック" charset="0"/>
              </a:defRPr>
            </a:lvl9pPr>
          </a:lstStyle>
          <a:p>
            <a:r>
              <a:rPr lang="en-US" sz="1800" b="1" dirty="0">
                <a:solidFill>
                  <a:srgbClr val="000000"/>
                </a:solidFill>
                <a:latin typeface="Courier New" charset="0"/>
              </a:rPr>
              <a:t>MessageBox PROTO,</a:t>
            </a:r>
          </a:p>
          <a:p>
            <a:r>
              <a:rPr lang="en-US" sz="1800" b="1" dirty="0">
                <a:solidFill>
                  <a:srgbClr val="000000"/>
                </a:solidFill>
                <a:latin typeface="Courier New" charset="0"/>
              </a:rPr>
              <a:t>	</a:t>
            </a:r>
            <a:r>
              <a:rPr lang="en-US" sz="1800" b="1" dirty="0" err="1">
                <a:solidFill>
                  <a:srgbClr val="000000"/>
                </a:solidFill>
                <a:latin typeface="Courier New" charset="0"/>
              </a:rPr>
              <a:t>hWnd:DWORD</a:t>
            </a:r>
            <a:r>
              <a:rPr lang="en-US" sz="1800" b="1" dirty="0">
                <a:solidFill>
                  <a:srgbClr val="000000"/>
                </a:solidFill>
                <a:latin typeface="Courier New" charset="0"/>
              </a:rPr>
              <a:t>,</a:t>
            </a:r>
          </a:p>
          <a:p>
            <a:r>
              <a:rPr lang="en-US" sz="1800" b="1" dirty="0">
                <a:solidFill>
                  <a:srgbClr val="000000"/>
                </a:solidFill>
                <a:latin typeface="Courier New" charset="0"/>
              </a:rPr>
              <a:t>	</a:t>
            </a:r>
            <a:r>
              <a:rPr lang="en-US" sz="1800" b="1" dirty="0" err="1">
                <a:solidFill>
                  <a:srgbClr val="000000"/>
                </a:solidFill>
                <a:latin typeface="Courier New" charset="0"/>
              </a:rPr>
              <a:t>pText:PTR</a:t>
            </a:r>
            <a:r>
              <a:rPr lang="en-US" sz="1800" b="1" dirty="0">
                <a:solidFill>
                  <a:srgbClr val="000000"/>
                </a:solidFill>
                <a:latin typeface="Courier New" charset="0"/>
              </a:rPr>
              <a:t> BYTE,</a:t>
            </a:r>
          </a:p>
          <a:p>
            <a:r>
              <a:rPr lang="en-US" sz="1800" b="1" dirty="0">
                <a:solidFill>
                  <a:srgbClr val="000000"/>
                </a:solidFill>
                <a:latin typeface="Courier New" charset="0"/>
              </a:rPr>
              <a:t>	</a:t>
            </a:r>
            <a:r>
              <a:rPr lang="en-US" sz="1800" b="1" dirty="0" err="1">
                <a:solidFill>
                  <a:srgbClr val="000000"/>
                </a:solidFill>
                <a:latin typeface="Courier New" charset="0"/>
              </a:rPr>
              <a:t>pCaption:PTR</a:t>
            </a:r>
            <a:r>
              <a:rPr lang="en-US" sz="1800" b="1" dirty="0">
                <a:solidFill>
                  <a:srgbClr val="000000"/>
                </a:solidFill>
                <a:latin typeface="Courier New" charset="0"/>
              </a:rPr>
              <a:t> BYTE,</a:t>
            </a:r>
          </a:p>
          <a:p>
            <a:r>
              <a:rPr lang="en-US" sz="1800" b="1" dirty="0">
                <a:solidFill>
                  <a:srgbClr val="000000"/>
                </a:solidFill>
                <a:latin typeface="Courier New" charset="0"/>
              </a:rPr>
              <a:t>	</a:t>
            </a:r>
            <a:r>
              <a:rPr lang="en-US" sz="1800" b="1" dirty="0" err="1">
                <a:solidFill>
                  <a:srgbClr val="000000"/>
                </a:solidFill>
                <a:latin typeface="Courier New" charset="0"/>
              </a:rPr>
              <a:t>style:DWORD</a:t>
            </a:r>
            <a:endParaRPr lang="en-US" sz="1800" b="1" dirty="0">
              <a:solidFill>
                <a:srgbClr val="000000"/>
              </a:solidFill>
              <a:latin typeface="Courier New" charset="0"/>
            </a:endParaRPr>
          </a:p>
        </p:txBody>
      </p:sp>
      <p:sp>
        <p:nvSpPr>
          <p:cNvPr id="130053" name="Text Box 5"/>
          <p:cNvSpPr txBox="1">
            <a:spLocks noChangeArrowheads="1"/>
          </p:cNvSpPr>
          <p:nvPr/>
        </p:nvSpPr>
        <p:spPr bwMode="auto">
          <a:xfrm>
            <a:off x="457200" y="4038600"/>
            <a:ext cx="8382000" cy="2354491"/>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marL="898525" indent="-898525">
              <a:spcBef>
                <a:spcPct val="50000"/>
              </a:spcBef>
            </a:pPr>
            <a:r>
              <a:rPr lang="en-US" dirty="0" err="1">
                <a:solidFill>
                  <a:srgbClr val="0000FF"/>
                </a:solidFill>
                <a:latin typeface="Arial"/>
                <a:cs typeface="Arial"/>
              </a:rPr>
              <a:t>hWnd</a:t>
            </a:r>
            <a:r>
              <a:rPr lang="en-US" dirty="0">
                <a:solidFill>
                  <a:srgbClr val="0000FF"/>
                </a:solidFill>
                <a:latin typeface="Arial"/>
                <a:cs typeface="Arial"/>
              </a:rPr>
              <a:t> </a:t>
            </a:r>
            <a:r>
              <a:rPr lang="en-US" dirty="0" smtClean="0">
                <a:solidFill>
                  <a:srgbClr val="0000FF"/>
                </a:solidFill>
                <a:latin typeface="Arial"/>
                <a:cs typeface="Arial"/>
              </a:rPr>
              <a:t>	</a:t>
            </a:r>
            <a:r>
              <a:rPr lang="en-US" dirty="0" smtClean="0">
                <a:latin typeface="Arial"/>
                <a:cs typeface="Arial"/>
              </a:rPr>
              <a:t>is </a:t>
            </a:r>
            <a:r>
              <a:rPr lang="en-US" dirty="0">
                <a:latin typeface="Arial"/>
                <a:cs typeface="Arial"/>
              </a:rPr>
              <a:t>a handle to the current window. </a:t>
            </a:r>
            <a:endParaRPr lang="en-US" dirty="0" smtClean="0">
              <a:latin typeface="Arial"/>
              <a:cs typeface="Arial"/>
            </a:endParaRPr>
          </a:p>
          <a:p>
            <a:pPr marL="898525" indent="-898525">
              <a:spcBef>
                <a:spcPct val="50000"/>
              </a:spcBef>
            </a:pPr>
            <a:r>
              <a:rPr lang="en-US" dirty="0" err="1" smtClean="0">
                <a:solidFill>
                  <a:srgbClr val="0000FF"/>
                </a:solidFill>
                <a:latin typeface="Arial"/>
                <a:cs typeface="Arial"/>
              </a:rPr>
              <a:t>pText</a:t>
            </a:r>
            <a:r>
              <a:rPr lang="en-US" dirty="0" smtClean="0">
                <a:latin typeface="Arial"/>
                <a:cs typeface="Arial"/>
              </a:rPr>
              <a:t> 	points </a:t>
            </a:r>
            <a:r>
              <a:rPr lang="en-US" dirty="0">
                <a:latin typeface="Arial"/>
                <a:cs typeface="Arial"/>
              </a:rPr>
              <a:t>to a null-terminated string that will appear inside the box. </a:t>
            </a:r>
            <a:endParaRPr lang="en-US" dirty="0" smtClean="0">
              <a:latin typeface="Arial"/>
              <a:cs typeface="Arial"/>
            </a:endParaRPr>
          </a:p>
          <a:p>
            <a:pPr marL="898525" indent="-898525">
              <a:spcBef>
                <a:spcPct val="50000"/>
              </a:spcBef>
            </a:pPr>
            <a:r>
              <a:rPr lang="en-US" dirty="0" err="1" smtClean="0">
                <a:solidFill>
                  <a:srgbClr val="0000FF"/>
                </a:solidFill>
                <a:latin typeface="Arial"/>
                <a:cs typeface="Arial"/>
              </a:rPr>
              <a:t>pCaption</a:t>
            </a:r>
            <a:r>
              <a:rPr lang="en-US" dirty="0" smtClean="0">
                <a:latin typeface="Arial"/>
                <a:cs typeface="Arial"/>
              </a:rPr>
              <a:t> </a:t>
            </a:r>
            <a:r>
              <a:rPr lang="en-US" dirty="0">
                <a:latin typeface="Arial"/>
                <a:cs typeface="Arial"/>
              </a:rPr>
              <a:t>points to a null-terminated string that will appear in the box</a:t>
            </a:r>
            <a:r>
              <a:rPr lang="ja-JP" altLang="en-US" dirty="0">
                <a:latin typeface="Arial"/>
                <a:cs typeface="Arial"/>
              </a:rPr>
              <a:t>’</a:t>
            </a:r>
            <a:r>
              <a:rPr lang="en-US" dirty="0">
                <a:latin typeface="Arial"/>
                <a:cs typeface="Arial"/>
              </a:rPr>
              <a:t>s caption bar</a:t>
            </a:r>
            <a:r>
              <a:rPr lang="en-US" dirty="0" smtClean="0">
                <a:latin typeface="Arial"/>
                <a:cs typeface="Arial"/>
              </a:rPr>
              <a:t>.</a:t>
            </a:r>
          </a:p>
          <a:p>
            <a:pPr marL="898525" indent="-898525">
              <a:spcBef>
                <a:spcPct val="50000"/>
              </a:spcBef>
            </a:pPr>
            <a:r>
              <a:rPr lang="en-US" dirty="0" smtClean="0">
                <a:solidFill>
                  <a:srgbClr val="0000FF"/>
                </a:solidFill>
                <a:latin typeface="Arial"/>
                <a:cs typeface="Arial"/>
              </a:rPr>
              <a:t>style 	</a:t>
            </a:r>
            <a:r>
              <a:rPr lang="en-US" dirty="0" smtClean="0">
                <a:latin typeface="Arial"/>
                <a:cs typeface="Arial"/>
              </a:rPr>
              <a:t>is </a:t>
            </a:r>
            <a:r>
              <a:rPr lang="en-US" dirty="0">
                <a:latin typeface="Arial"/>
                <a:cs typeface="Arial"/>
              </a:rPr>
              <a:t>an integer that describes both the dialog box</a:t>
            </a:r>
            <a:r>
              <a:rPr lang="ja-JP" altLang="en-US" dirty="0">
                <a:latin typeface="Arial"/>
                <a:cs typeface="Arial"/>
              </a:rPr>
              <a:t>’</a:t>
            </a:r>
            <a:r>
              <a:rPr lang="en-US" dirty="0">
                <a:latin typeface="Arial"/>
                <a:cs typeface="Arial"/>
              </a:rPr>
              <a:t>s icon (optional) and the buttons (required). </a:t>
            </a:r>
          </a:p>
        </p:txBody>
      </p:sp>
    </p:spTree>
    <p:extLst>
      <p:ext uri="{BB962C8B-B14F-4D97-AF65-F5344CB8AC3E}">
        <p14:creationId xmlns:p14="http://schemas.microsoft.com/office/powerpoint/2010/main" xmlns="" val="6392985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30053"/>
                                        </p:tgtEl>
                                        <p:attrNameLst>
                                          <p:attrName>style.visibility</p:attrName>
                                        </p:attrNameLst>
                                      </p:cBhvr>
                                      <p:to>
                                        <p:strVal val="visible"/>
                                      </p:to>
                                    </p:set>
                                    <p:animEffect transition="in" filter="box(in)">
                                      <p:cBhvr>
                                        <p:cTn id="7" dur="500"/>
                                        <p:tgtEl>
                                          <p:spTgt spid="130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3" grpId="0" animBg="1"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r>
              <a:rPr lang="en-US" dirty="0"/>
              <a:t>MessageBox Example</a:t>
            </a:r>
          </a:p>
        </p:txBody>
      </p:sp>
      <p:sp>
        <p:nvSpPr>
          <p:cNvPr id="131075" name="Text Box 3"/>
          <p:cNvSpPr txBox="1">
            <a:spLocks noChangeArrowheads="1"/>
          </p:cNvSpPr>
          <p:nvPr/>
        </p:nvSpPr>
        <p:spPr bwMode="auto">
          <a:xfrm>
            <a:off x="990600" y="2209800"/>
            <a:ext cx="7315200" cy="3733800"/>
          </a:xfrm>
          <a:prstGeom prst="rect">
            <a:avLst/>
          </a:prstGeom>
          <a:solidFill>
            <a:srgbClr val="FFFFFF"/>
          </a:solidFill>
          <a:ln>
            <a:solidFill>
              <a:srgbClr val="000000"/>
            </a:solidFill>
          </a:ln>
          <a:effectLs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1800" b="1" dirty="0">
                <a:latin typeface="Courier New" charset="0"/>
              </a:rPr>
              <a:t>.data</a:t>
            </a:r>
          </a:p>
          <a:p>
            <a:r>
              <a:rPr lang="en-US" sz="1800" b="1" dirty="0" err="1">
                <a:latin typeface="Courier New" charset="0"/>
              </a:rPr>
              <a:t>hMainWnd</a:t>
            </a:r>
            <a:r>
              <a:rPr lang="en-US" sz="1800" b="1" dirty="0">
                <a:latin typeface="Courier New" charset="0"/>
              </a:rPr>
              <a:t>      DWORD ?</a:t>
            </a:r>
          </a:p>
          <a:p>
            <a:r>
              <a:rPr lang="en-US" sz="1800" b="1" dirty="0" err="1">
                <a:latin typeface="Courier New" charset="0"/>
              </a:rPr>
              <a:t>QuestionText</a:t>
            </a:r>
            <a:r>
              <a:rPr lang="en-US" sz="1800" b="1" dirty="0">
                <a:latin typeface="Courier New" charset="0"/>
              </a:rPr>
              <a:t>  BYTE "Register this program now?" </a:t>
            </a:r>
          </a:p>
          <a:p>
            <a:r>
              <a:rPr lang="en-US" sz="1800" b="1" dirty="0" err="1">
                <a:latin typeface="Courier New" charset="0"/>
              </a:rPr>
              <a:t>QuestionTitle</a:t>
            </a:r>
            <a:r>
              <a:rPr lang="en-US" sz="1800" b="1" dirty="0">
                <a:latin typeface="Courier New" charset="0"/>
              </a:rPr>
              <a:t> BYTE "Trial Period Has Expired"</a:t>
            </a:r>
          </a:p>
          <a:p>
            <a:endParaRPr lang="en-US" sz="1800" b="1" dirty="0">
              <a:latin typeface="Courier New" charset="0"/>
            </a:endParaRPr>
          </a:p>
          <a:p>
            <a:r>
              <a:rPr lang="en-US" sz="1800" b="1" dirty="0">
                <a:latin typeface="Courier New" charset="0"/>
              </a:rPr>
              <a:t>.code</a:t>
            </a:r>
          </a:p>
          <a:p>
            <a:r>
              <a:rPr lang="en-US" sz="1800" b="1" dirty="0">
                <a:latin typeface="Courier New" charset="0"/>
              </a:rPr>
              <a:t>INVOKE MessageBox, </a:t>
            </a:r>
          </a:p>
          <a:p>
            <a:r>
              <a:rPr lang="en-US" sz="1800" b="1" dirty="0">
                <a:latin typeface="Courier New" charset="0"/>
              </a:rPr>
              <a:t>	</a:t>
            </a:r>
            <a:r>
              <a:rPr lang="en-US" sz="1800" b="1" dirty="0" err="1">
                <a:latin typeface="Courier New" charset="0"/>
              </a:rPr>
              <a:t>hMainWnd</a:t>
            </a:r>
            <a:r>
              <a:rPr lang="en-US" sz="1800" b="1" dirty="0">
                <a:latin typeface="Courier New" charset="0"/>
              </a:rPr>
              <a:t>, </a:t>
            </a:r>
          </a:p>
          <a:p>
            <a:r>
              <a:rPr lang="en-US" sz="1800" b="1" dirty="0">
                <a:latin typeface="Courier New" charset="0"/>
              </a:rPr>
              <a:t>	ADDR </a:t>
            </a:r>
            <a:r>
              <a:rPr lang="en-US" sz="1800" b="1" dirty="0" err="1">
                <a:latin typeface="Courier New" charset="0"/>
              </a:rPr>
              <a:t>QuestionText</a:t>
            </a:r>
            <a:r>
              <a:rPr lang="en-US" sz="1800" b="1" dirty="0">
                <a:latin typeface="Courier New" charset="0"/>
              </a:rPr>
              <a:t>,</a:t>
            </a:r>
          </a:p>
          <a:p>
            <a:r>
              <a:rPr lang="en-US" sz="1800" b="1" dirty="0">
                <a:latin typeface="Courier New" charset="0"/>
              </a:rPr>
              <a:t>	ADDR </a:t>
            </a:r>
            <a:r>
              <a:rPr lang="en-US" sz="1800" b="1" dirty="0" err="1">
                <a:latin typeface="Courier New" charset="0"/>
              </a:rPr>
              <a:t>QuestionTitle</a:t>
            </a:r>
            <a:r>
              <a:rPr lang="en-US" sz="1800" b="1" dirty="0">
                <a:latin typeface="Courier New" charset="0"/>
              </a:rPr>
              <a:t>, </a:t>
            </a:r>
          </a:p>
          <a:p>
            <a:r>
              <a:rPr lang="en-US" sz="1800" b="1" dirty="0">
                <a:latin typeface="Courier New" charset="0"/>
              </a:rPr>
              <a:t>	MB_OK + MB_ICONQUESTION</a:t>
            </a:r>
          </a:p>
        </p:txBody>
      </p:sp>
      <p:sp>
        <p:nvSpPr>
          <p:cNvPr id="131076" name="Text Box 4"/>
          <p:cNvSpPr txBox="1">
            <a:spLocks noChangeArrowheads="1"/>
          </p:cNvSpPr>
          <p:nvPr/>
        </p:nvSpPr>
        <p:spPr bwMode="auto">
          <a:xfrm>
            <a:off x="609600" y="1066800"/>
            <a:ext cx="7848600"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dirty="0">
                <a:latin typeface="Arial"/>
                <a:cs typeface="Arial"/>
              </a:rPr>
              <a:t>Displays a message box that shows a question, including an OK button and a question-mark icon:</a:t>
            </a:r>
          </a:p>
        </p:txBody>
      </p:sp>
    </p:spTree>
    <p:extLst>
      <p:ext uri="{BB962C8B-B14F-4D97-AF65-F5344CB8AC3E}">
        <p14:creationId xmlns:p14="http://schemas.microsoft.com/office/powerpoint/2010/main" xmlns="" val="322532930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lstStyle/>
          <a:p>
            <a:r>
              <a:rPr lang="en-US"/>
              <a:t>WinMain Procedure</a:t>
            </a:r>
          </a:p>
        </p:txBody>
      </p:sp>
      <p:sp>
        <p:nvSpPr>
          <p:cNvPr id="132099" name="Rectangle 3"/>
          <p:cNvSpPr>
            <a:spLocks noGrp="1" noChangeArrowheads="1"/>
          </p:cNvSpPr>
          <p:nvPr>
            <p:ph type="body" idx="1"/>
          </p:nvPr>
        </p:nvSpPr>
        <p:spPr>
          <a:xfrm>
            <a:off x="685800" y="1066800"/>
            <a:ext cx="7772400" cy="1371600"/>
          </a:xfrm>
        </p:spPr>
        <p:txBody>
          <a:bodyPr/>
          <a:lstStyle/>
          <a:p>
            <a:pPr marL="0" indent="0">
              <a:buFontTx/>
              <a:buNone/>
            </a:pPr>
            <a:r>
              <a:rPr lang="en-US" dirty="0"/>
              <a:t>Every Windows application needs a startup procedure, usually named </a:t>
            </a:r>
            <a:r>
              <a:rPr lang="en-US" dirty="0" err="1">
                <a:solidFill>
                  <a:srgbClr val="0000FF"/>
                </a:solidFill>
              </a:rPr>
              <a:t>WinMain</a:t>
            </a:r>
            <a:r>
              <a:rPr lang="en-US" dirty="0"/>
              <a:t>, which is responsible for the following tasks:</a:t>
            </a:r>
          </a:p>
        </p:txBody>
      </p:sp>
      <p:sp>
        <p:nvSpPr>
          <p:cNvPr id="132100" name="Rectangle 4"/>
          <p:cNvSpPr>
            <a:spLocks noChangeArrowheads="1"/>
          </p:cNvSpPr>
          <p:nvPr/>
        </p:nvSpPr>
        <p:spPr bwMode="auto">
          <a:xfrm>
            <a:off x="990600" y="2474163"/>
            <a:ext cx="7772400" cy="33932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marL="234950" indent="-234950">
              <a:spcBef>
                <a:spcPts val="1500"/>
              </a:spcBef>
              <a:buFontTx/>
              <a:buChar char="•"/>
            </a:pPr>
            <a:r>
              <a:rPr lang="en-US" sz="2000" dirty="0">
                <a:latin typeface="Arial"/>
                <a:cs typeface="Arial"/>
              </a:rPr>
              <a:t>Get a handle to the current </a:t>
            </a:r>
            <a:r>
              <a:rPr lang="en-US" sz="2000" dirty="0" smtClean="0">
                <a:latin typeface="Arial"/>
                <a:cs typeface="Arial"/>
              </a:rPr>
              <a:t>program</a:t>
            </a:r>
          </a:p>
          <a:p>
            <a:pPr marL="234950" indent="-234950">
              <a:spcBef>
                <a:spcPts val="1500"/>
              </a:spcBef>
              <a:buFontTx/>
              <a:buChar char="•"/>
            </a:pPr>
            <a:r>
              <a:rPr lang="en-US" sz="2000" dirty="0">
                <a:latin typeface="Arial"/>
                <a:cs typeface="Arial"/>
              </a:rPr>
              <a:t>Load the program</a:t>
            </a:r>
            <a:r>
              <a:rPr lang="ja-JP" altLang="en-US" sz="2000" dirty="0">
                <a:latin typeface="Arial"/>
                <a:cs typeface="Arial"/>
              </a:rPr>
              <a:t>’</a:t>
            </a:r>
            <a:r>
              <a:rPr lang="en-US" sz="2000" dirty="0">
                <a:latin typeface="Arial"/>
                <a:cs typeface="Arial"/>
              </a:rPr>
              <a:t>s icon and mouse cursor</a:t>
            </a:r>
          </a:p>
          <a:p>
            <a:pPr marL="234950" indent="-234950">
              <a:spcBef>
                <a:spcPts val="1500"/>
              </a:spcBef>
              <a:buFontTx/>
              <a:buChar char="•"/>
            </a:pPr>
            <a:r>
              <a:rPr lang="en-US" sz="2000" dirty="0">
                <a:latin typeface="Arial"/>
                <a:cs typeface="Arial"/>
              </a:rPr>
              <a:t>Register the program</a:t>
            </a:r>
            <a:r>
              <a:rPr lang="ja-JP" altLang="en-US" sz="2000" dirty="0">
                <a:latin typeface="Arial"/>
                <a:cs typeface="Arial"/>
              </a:rPr>
              <a:t>’</a:t>
            </a:r>
            <a:r>
              <a:rPr lang="en-US" sz="2000" dirty="0">
                <a:latin typeface="Arial"/>
                <a:cs typeface="Arial"/>
              </a:rPr>
              <a:t>s main window class and identify the procedure that will process event messages for the </a:t>
            </a:r>
            <a:r>
              <a:rPr lang="en-US" sz="2000" dirty="0" smtClean="0">
                <a:latin typeface="Arial"/>
                <a:cs typeface="Arial"/>
              </a:rPr>
              <a:t>window</a:t>
            </a:r>
          </a:p>
          <a:p>
            <a:pPr marL="234950" indent="-234950">
              <a:spcBef>
                <a:spcPts val="1500"/>
              </a:spcBef>
              <a:buFontTx/>
              <a:buChar char="•"/>
            </a:pPr>
            <a:r>
              <a:rPr lang="en-US" sz="2000" dirty="0">
                <a:latin typeface="Arial"/>
                <a:cs typeface="Arial"/>
              </a:rPr>
              <a:t>Create the main </a:t>
            </a:r>
            <a:r>
              <a:rPr lang="en-US" sz="2000" dirty="0" smtClean="0">
                <a:latin typeface="Arial"/>
                <a:cs typeface="Arial"/>
              </a:rPr>
              <a:t>window</a:t>
            </a:r>
          </a:p>
          <a:p>
            <a:pPr marL="234950" indent="-234950">
              <a:spcBef>
                <a:spcPts val="1500"/>
              </a:spcBef>
              <a:buFontTx/>
              <a:buChar char="•"/>
            </a:pPr>
            <a:r>
              <a:rPr lang="en-US" sz="2000" dirty="0">
                <a:latin typeface="Arial"/>
                <a:cs typeface="Arial"/>
              </a:rPr>
              <a:t>Show and update the main window</a:t>
            </a:r>
          </a:p>
          <a:p>
            <a:pPr marL="234950" indent="-234950">
              <a:spcBef>
                <a:spcPts val="1500"/>
              </a:spcBef>
              <a:buFontTx/>
              <a:buChar char="•"/>
            </a:pPr>
            <a:r>
              <a:rPr lang="en-US" sz="2000" dirty="0">
                <a:latin typeface="Arial"/>
                <a:cs typeface="Arial"/>
              </a:rPr>
              <a:t>Begin a loop that receives and dispatches </a:t>
            </a:r>
            <a:r>
              <a:rPr lang="en-US" sz="2000" dirty="0" smtClean="0">
                <a:latin typeface="Arial"/>
                <a:cs typeface="Arial"/>
              </a:rPr>
              <a:t>messages</a:t>
            </a:r>
            <a:endParaRPr lang="en-US" sz="2000" dirty="0">
              <a:latin typeface="Arial"/>
              <a:cs typeface="Arial"/>
            </a:endParaRPr>
          </a:p>
        </p:txBody>
      </p:sp>
    </p:spTree>
    <p:extLst>
      <p:ext uri="{BB962C8B-B14F-4D97-AF65-F5344CB8AC3E}">
        <p14:creationId xmlns:p14="http://schemas.microsoft.com/office/powerpoint/2010/main" xmlns="" val="18778601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2100"/>
                                        </p:tgtEl>
                                        <p:attrNameLst>
                                          <p:attrName>style.visibility</p:attrName>
                                        </p:attrNameLst>
                                      </p:cBhvr>
                                      <p:to>
                                        <p:strVal val="visible"/>
                                      </p:to>
                                    </p:set>
                                    <p:anim calcmode="lin" valueType="num">
                                      <p:cBhvr additive="base">
                                        <p:cTn id="7" dur="500" fill="hold"/>
                                        <p:tgtEl>
                                          <p:spTgt spid="132100"/>
                                        </p:tgtEl>
                                        <p:attrNameLst>
                                          <p:attrName>ppt_x</p:attrName>
                                        </p:attrNameLst>
                                      </p:cBhvr>
                                      <p:tavLst>
                                        <p:tav tm="0">
                                          <p:val>
                                            <p:strVal val="0-#ppt_w/2"/>
                                          </p:val>
                                        </p:tav>
                                        <p:tav tm="100000">
                                          <p:val>
                                            <p:strVal val="#ppt_x"/>
                                          </p:val>
                                        </p:tav>
                                      </p:tavLst>
                                    </p:anim>
                                    <p:anim calcmode="lin" valueType="num">
                                      <p:cBhvr additive="base">
                                        <p:cTn id="8" dur="500" fill="hold"/>
                                        <p:tgtEl>
                                          <p:spTgt spid="1321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00" grpId="0"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r>
              <a:rPr lang="en-US"/>
              <a:t>WinProc Procedure</a:t>
            </a:r>
          </a:p>
        </p:txBody>
      </p:sp>
      <p:sp>
        <p:nvSpPr>
          <p:cNvPr id="133123" name="Rectangle 3"/>
          <p:cNvSpPr>
            <a:spLocks noGrp="1" noChangeArrowheads="1"/>
          </p:cNvSpPr>
          <p:nvPr>
            <p:ph type="body" idx="1"/>
          </p:nvPr>
        </p:nvSpPr>
        <p:spPr>
          <a:xfrm>
            <a:off x="533400" y="1066800"/>
            <a:ext cx="7924800" cy="3581400"/>
          </a:xfrm>
        </p:spPr>
        <p:txBody>
          <a:bodyPr>
            <a:normAutofit/>
          </a:bodyPr>
          <a:lstStyle/>
          <a:p>
            <a:pPr marL="234950" indent="-234950">
              <a:spcBef>
                <a:spcPts val="1500"/>
              </a:spcBef>
            </a:pPr>
            <a:r>
              <a:rPr lang="en-US" dirty="0" err="1"/>
              <a:t>WinProc</a:t>
            </a:r>
            <a:r>
              <a:rPr lang="en-US" dirty="0"/>
              <a:t> receives and processes all event messages relating to a window</a:t>
            </a:r>
          </a:p>
          <a:p>
            <a:pPr lvl="1">
              <a:spcBef>
                <a:spcPts val="1500"/>
              </a:spcBef>
            </a:pPr>
            <a:r>
              <a:rPr lang="en-US" sz="2000" dirty="0"/>
              <a:t>Some events are initiated by clicking and dragging the mouse, pressing keyboard keys, and so on </a:t>
            </a:r>
          </a:p>
          <a:p>
            <a:pPr marL="234950" indent="-234950">
              <a:spcBef>
                <a:spcPts val="1500"/>
              </a:spcBef>
            </a:pPr>
            <a:r>
              <a:rPr lang="en-US" dirty="0" err="1"/>
              <a:t>WinProc</a:t>
            </a:r>
            <a:r>
              <a:rPr lang="en-US" dirty="0"/>
              <a:t> decodes each message, carries out application-oriented tasks related to the message</a:t>
            </a:r>
          </a:p>
        </p:txBody>
      </p:sp>
      <p:sp>
        <p:nvSpPr>
          <p:cNvPr id="133124" name="Text Box 4"/>
          <p:cNvSpPr txBox="1">
            <a:spLocks noChangeArrowheads="1"/>
          </p:cNvSpPr>
          <p:nvPr/>
        </p:nvSpPr>
        <p:spPr bwMode="auto">
          <a:xfrm>
            <a:off x="1219200" y="4063425"/>
            <a:ext cx="6781800" cy="1661993"/>
          </a:xfrm>
          <a:prstGeom prst="rect">
            <a:avLst/>
          </a:prstGeom>
          <a:solidFill>
            <a:srgbClr val="FFFFFF"/>
          </a:solidFill>
          <a:ln w="9525">
            <a:solidFill>
              <a:srgbClr val="000000"/>
            </a:solidFill>
            <a:miter lim="800000"/>
            <a:headEnd/>
            <a:tailEnd/>
          </a:ln>
          <a:effectLst/>
          <a:extLst/>
        </p:spPr>
        <p:txBody>
          <a:bodyPr tIns="137160" bIns="137160">
            <a:spAutoFit/>
          </a:bodyPr>
          <a:lstStyle>
            <a:lvl1pPr>
              <a:tabLst>
                <a:tab pos="457200" algn="l"/>
                <a:tab pos="2854325" algn="l"/>
                <a:tab pos="3713163" algn="l"/>
              </a:tabLst>
              <a:defRPr sz="2400">
                <a:solidFill>
                  <a:schemeClr val="tx1"/>
                </a:solidFill>
                <a:latin typeface="Times New Roman" charset="0"/>
                <a:ea typeface="ＭＳ Ｐゴシック" charset="0"/>
              </a:defRPr>
            </a:lvl1pPr>
            <a:lvl2pPr>
              <a:tabLst>
                <a:tab pos="457200" algn="l"/>
                <a:tab pos="2854325" algn="l"/>
                <a:tab pos="3713163" algn="l"/>
              </a:tabLst>
              <a:defRPr sz="2400">
                <a:solidFill>
                  <a:schemeClr val="tx1"/>
                </a:solidFill>
                <a:latin typeface="Times New Roman" charset="0"/>
                <a:ea typeface="ＭＳ Ｐゴシック" charset="0"/>
              </a:defRPr>
            </a:lvl2pPr>
            <a:lvl3pPr>
              <a:tabLst>
                <a:tab pos="457200" algn="l"/>
                <a:tab pos="2854325" algn="l"/>
                <a:tab pos="3713163" algn="l"/>
              </a:tabLst>
              <a:defRPr sz="2400">
                <a:solidFill>
                  <a:schemeClr val="tx1"/>
                </a:solidFill>
                <a:latin typeface="Times New Roman" charset="0"/>
                <a:ea typeface="ＭＳ Ｐゴシック" charset="0"/>
              </a:defRPr>
            </a:lvl3pPr>
            <a:lvl4pPr>
              <a:tabLst>
                <a:tab pos="457200" algn="l"/>
                <a:tab pos="2854325" algn="l"/>
                <a:tab pos="3713163" algn="l"/>
              </a:tabLst>
              <a:defRPr sz="2400">
                <a:solidFill>
                  <a:schemeClr val="tx1"/>
                </a:solidFill>
                <a:latin typeface="Times New Roman" charset="0"/>
                <a:ea typeface="ＭＳ Ｐゴシック" charset="0"/>
              </a:defRPr>
            </a:lvl4pPr>
            <a:lvl5pPr>
              <a:tabLst>
                <a:tab pos="457200" algn="l"/>
                <a:tab pos="2854325" algn="l"/>
                <a:tab pos="3713163"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2854325" algn="l"/>
                <a:tab pos="3713163"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2854325" algn="l"/>
                <a:tab pos="3713163"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2854325" algn="l"/>
                <a:tab pos="3713163"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2854325" algn="l"/>
                <a:tab pos="3713163" algn="l"/>
              </a:tabLst>
              <a:defRPr sz="2400">
                <a:solidFill>
                  <a:schemeClr val="tx1"/>
                </a:solidFill>
                <a:latin typeface="Times New Roman" charset="0"/>
                <a:ea typeface="ＭＳ Ｐゴシック" charset="0"/>
              </a:defRPr>
            </a:lvl9pPr>
          </a:lstStyle>
          <a:p>
            <a:r>
              <a:rPr lang="en-US" sz="1800" b="1" dirty="0" err="1">
                <a:solidFill>
                  <a:srgbClr val="0000FF"/>
                </a:solidFill>
                <a:latin typeface="Courier New" charset="0"/>
              </a:rPr>
              <a:t>WinProc</a:t>
            </a:r>
            <a:r>
              <a:rPr lang="en-US" sz="1800" b="1" dirty="0">
                <a:solidFill>
                  <a:srgbClr val="0000FF"/>
                </a:solidFill>
                <a:latin typeface="Courier New" charset="0"/>
              </a:rPr>
              <a:t> PROC,</a:t>
            </a:r>
          </a:p>
          <a:p>
            <a:r>
              <a:rPr lang="en-US" sz="1800" b="1" dirty="0">
                <a:solidFill>
                  <a:srgbClr val="0000FF"/>
                </a:solidFill>
                <a:latin typeface="Courier New" charset="0"/>
              </a:rPr>
              <a:t>	</a:t>
            </a:r>
            <a:r>
              <a:rPr lang="en-US" sz="1800" b="1" dirty="0" err="1">
                <a:solidFill>
                  <a:srgbClr val="0000FF"/>
                </a:solidFill>
                <a:latin typeface="Courier New" charset="0"/>
              </a:rPr>
              <a:t>hWnd:DWORD</a:t>
            </a:r>
            <a:r>
              <a:rPr lang="en-US" sz="1800" b="1" dirty="0">
                <a:solidFill>
                  <a:srgbClr val="0000FF"/>
                </a:solidFill>
                <a:latin typeface="Courier New" charset="0"/>
              </a:rPr>
              <a:t>,	; handle to the window</a:t>
            </a:r>
          </a:p>
          <a:p>
            <a:r>
              <a:rPr lang="en-US" sz="1800" b="1" dirty="0">
                <a:solidFill>
                  <a:srgbClr val="0000FF"/>
                </a:solidFill>
                <a:latin typeface="Courier New" charset="0"/>
              </a:rPr>
              <a:t>	</a:t>
            </a:r>
            <a:r>
              <a:rPr lang="en-US" sz="1800" b="1" dirty="0" err="1">
                <a:solidFill>
                  <a:srgbClr val="0000FF"/>
                </a:solidFill>
                <a:latin typeface="Courier New" charset="0"/>
              </a:rPr>
              <a:t>localMsg:DWORD</a:t>
            </a:r>
            <a:r>
              <a:rPr lang="en-US" sz="1800" b="1" dirty="0">
                <a:solidFill>
                  <a:srgbClr val="0000FF"/>
                </a:solidFill>
                <a:latin typeface="Courier New" charset="0"/>
              </a:rPr>
              <a:t>, 	; message ID</a:t>
            </a:r>
          </a:p>
          <a:p>
            <a:r>
              <a:rPr lang="en-US" sz="1800" b="1" dirty="0">
                <a:solidFill>
                  <a:srgbClr val="0000FF"/>
                </a:solidFill>
                <a:latin typeface="Courier New" charset="0"/>
              </a:rPr>
              <a:t>	</a:t>
            </a:r>
            <a:r>
              <a:rPr lang="en-US" sz="1800" b="1" dirty="0" err="1">
                <a:solidFill>
                  <a:srgbClr val="0000FF"/>
                </a:solidFill>
                <a:latin typeface="Courier New" charset="0"/>
              </a:rPr>
              <a:t>wParam:DWORD</a:t>
            </a:r>
            <a:r>
              <a:rPr lang="en-US" sz="1800" b="1" dirty="0">
                <a:solidFill>
                  <a:srgbClr val="0000FF"/>
                </a:solidFill>
                <a:latin typeface="Courier New" charset="0"/>
              </a:rPr>
              <a:t>, 	; parameter 1 (varies)</a:t>
            </a:r>
          </a:p>
          <a:p>
            <a:r>
              <a:rPr lang="en-US" sz="1800" b="1" dirty="0">
                <a:solidFill>
                  <a:srgbClr val="0000FF"/>
                </a:solidFill>
                <a:latin typeface="Courier New" charset="0"/>
              </a:rPr>
              <a:t>	</a:t>
            </a:r>
            <a:r>
              <a:rPr lang="en-US" sz="1800" b="1" dirty="0" err="1">
                <a:solidFill>
                  <a:srgbClr val="0000FF"/>
                </a:solidFill>
                <a:latin typeface="Courier New" charset="0"/>
              </a:rPr>
              <a:t>lParam:DWORD</a:t>
            </a:r>
            <a:r>
              <a:rPr lang="en-US" sz="1800" b="1" dirty="0">
                <a:solidFill>
                  <a:srgbClr val="0000FF"/>
                </a:solidFill>
                <a:latin typeface="Courier New" charset="0"/>
              </a:rPr>
              <a:t>	; parameter 2 (varies)</a:t>
            </a:r>
          </a:p>
        </p:txBody>
      </p:sp>
      <p:sp>
        <p:nvSpPr>
          <p:cNvPr id="133125" name="Text Box 5"/>
          <p:cNvSpPr txBox="1">
            <a:spLocks noChangeArrowheads="1"/>
          </p:cNvSpPr>
          <p:nvPr/>
        </p:nvSpPr>
        <p:spPr bwMode="auto">
          <a:xfrm>
            <a:off x="685800" y="5892225"/>
            <a:ext cx="8229600"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000">
                <a:latin typeface="Arial"/>
                <a:cs typeface="Arial"/>
              </a:rPr>
              <a:t>(Contents of wParam and lParam vary, depending on the message.)</a:t>
            </a:r>
          </a:p>
        </p:txBody>
      </p:sp>
    </p:spTree>
    <p:extLst>
      <p:ext uri="{BB962C8B-B14F-4D97-AF65-F5344CB8AC3E}">
        <p14:creationId xmlns:p14="http://schemas.microsoft.com/office/powerpoint/2010/main" xmlns="" val="16257197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33125"/>
                                        </p:tgtEl>
                                        <p:attrNameLst>
                                          <p:attrName>style.visibility</p:attrName>
                                        </p:attrNameLst>
                                      </p:cBhvr>
                                      <p:to>
                                        <p:strVal val="visible"/>
                                      </p:to>
                                    </p:set>
                                    <p:animEffect transition="in" filter="box(in)">
                                      <p:cBhvr>
                                        <p:cTn id="7" dur="500"/>
                                        <p:tgtEl>
                                          <p:spTgt spid="133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5"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r>
              <a:rPr lang="en-US"/>
              <a:t>Sample WinProc Messages</a:t>
            </a:r>
          </a:p>
        </p:txBody>
      </p:sp>
      <p:sp>
        <p:nvSpPr>
          <p:cNvPr id="134147" name="Rectangle 3"/>
          <p:cNvSpPr>
            <a:spLocks noGrp="1" noChangeArrowheads="1"/>
          </p:cNvSpPr>
          <p:nvPr>
            <p:ph type="body" idx="1"/>
          </p:nvPr>
        </p:nvSpPr>
        <p:spPr>
          <a:xfrm>
            <a:off x="533400" y="1219200"/>
            <a:ext cx="7772400" cy="4800600"/>
          </a:xfrm>
        </p:spPr>
        <p:txBody>
          <a:bodyPr/>
          <a:lstStyle/>
          <a:p>
            <a:pPr>
              <a:spcBef>
                <a:spcPts val="2000"/>
              </a:spcBef>
            </a:pPr>
            <a:r>
              <a:rPr lang="en-US" dirty="0"/>
              <a:t>In the example program from this chapter, the </a:t>
            </a:r>
            <a:r>
              <a:rPr lang="en-US" dirty="0" err="1"/>
              <a:t>WinProc</a:t>
            </a:r>
            <a:r>
              <a:rPr lang="en-US" dirty="0"/>
              <a:t> procedure handles three specific messages:</a:t>
            </a:r>
          </a:p>
          <a:p>
            <a:pPr lvl="1">
              <a:spcBef>
                <a:spcPts val="2000"/>
              </a:spcBef>
            </a:pPr>
            <a:r>
              <a:rPr lang="en-US" b="1" dirty="0">
                <a:solidFill>
                  <a:srgbClr val="0000FF"/>
                </a:solidFill>
              </a:rPr>
              <a:t>WM_LBUTTONDOWN</a:t>
            </a:r>
            <a:r>
              <a:rPr lang="en-US" dirty="0"/>
              <a:t>, generated when the user presses the left mouse button </a:t>
            </a:r>
          </a:p>
          <a:p>
            <a:pPr lvl="1">
              <a:spcBef>
                <a:spcPts val="2000"/>
              </a:spcBef>
            </a:pPr>
            <a:r>
              <a:rPr lang="en-US" b="1" dirty="0">
                <a:solidFill>
                  <a:srgbClr val="0000FF"/>
                </a:solidFill>
              </a:rPr>
              <a:t>WM_CREATE</a:t>
            </a:r>
            <a:r>
              <a:rPr lang="en-US" dirty="0"/>
              <a:t>, indicates that the main window was just created </a:t>
            </a:r>
          </a:p>
          <a:p>
            <a:pPr lvl="1">
              <a:spcBef>
                <a:spcPts val="2000"/>
              </a:spcBef>
            </a:pPr>
            <a:r>
              <a:rPr lang="en-US" b="1" dirty="0">
                <a:solidFill>
                  <a:srgbClr val="0000FF"/>
                </a:solidFill>
              </a:rPr>
              <a:t>WM_CLOSE</a:t>
            </a:r>
            <a:r>
              <a:rPr lang="en-US" dirty="0"/>
              <a:t>, indicates that the application</a:t>
            </a:r>
            <a:r>
              <a:rPr lang="ja-JP" altLang="en-US" dirty="0"/>
              <a:t>’</a:t>
            </a:r>
            <a:r>
              <a:rPr lang="en-US" dirty="0"/>
              <a:t>s main window is about to close</a:t>
            </a:r>
          </a:p>
        </p:txBody>
      </p:sp>
      <p:sp>
        <p:nvSpPr>
          <p:cNvPr id="134148" name="Text Box 4"/>
          <p:cNvSpPr txBox="1">
            <a:spLocks noChangeArrowheads="1"/>
          </p:cNvSpPr>
          <p:nvPr/>
        </p:nvSpPr>
        <p:spPr bwMode="auto">
          <a:xfrm>
            <a:off x="990600" y="4876800"/>
            <a:ext cx="7086600" cy="5539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lgn="ctr">
              <a:spcBef>
                <a:spcPct val="50000"/>
              </a:spcBef>
            </a:pPr>
            <a:r>
              <a:rPr lang="en-US" b="1" dirty="0">
                <a:latin typeface="Arial"/>
                <a:cs typeface="Arial"/>
              </a:rPr>
              <a:t>(many other messages are possible)</a:t>
            </a:r>
          </a:p>
        </p:txBody>
      </p:sp>
    </p:spTree>
    <p:extLst>
      <p:ext uri="{BB962C8B-B14F-4D97-AF65-F5344CB8AC3E}">
        <p14:creationId xmlns:p14="http://schemas.microsoft.com/office/powerpoint/2010/main" xmlns="" val="354661077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r>
              <a:rPr lang="en-US"/>
              <a:t>Message Loop</a:t>
            </a:r>
          </a:p>
        </p:txBody>
      </p:sp>
      <p:sp>
        <p:nvSpPr>
          <p:cNvPr id="137219" name="Text Box 3"/>
          <p:cNvSpPr txBox="1">
            <a:spLocks noChangeArrowheads="1"/>
          </p:cNvSpPr>
          <p:nvPr/>
        </p:nvSpPr>
        <p:spPr bwMode="auto">
          <a:xfrm>
            <a:off x="990600" y="2057400"/>
            <a:ext cx="7620000" cy="3886200"/>
          </a:xfrm>
          <a:prstGeom prst="rect">
            <a:avLst/>
          </a:prstGeom>
          <a:solidFill>
            <a:srgbClr val="FFFFFF"/>
          </a:solidFill>
          <a:ln>
            <a:solidFill>
              <a:srgbClr val="000000"/>
            </a:solidFill>
          </a:ln>
          <a:effectLs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1800" b="1" dirty="0" err="1">
                <a:latin typeface="Courier New" charset="0"/>
              </a:rPr>
              <a:t>Message_Loop</a:t>
            </a:r>
            <a:r>
              <a:rPr lang="en-US" sz="1800" b="1" dirty="0">
                <a:latin typeface="Courier New" charset="0"/>
              </a:rPr>
              <a:t>:</a:t>
            </a:r>
          </a:p>
          <a:p>
            <a:r>
              <a:rPr lang="en-US" sz="1800" b="1" dirty="0">
                <a:latin typeface="Courier New" charset="0"/>
              </a:rPr>
              <a:t>	; Get next message from the queue.</a:t>
            </a:r>
          </a:p>
          <a:p>
            <a:r>
              <a:rPr lang="en-US" sz="1800" b="1" dirty="0">
                <a:latin typeface="Courier New" charset="0"/>
              </a:rPr>
              <a:t>	INVOKE </a:t>
            </a:r>
            <a:r>
              <a:rPr lang="en-US" sz="1800" b="1" dirty="0" err="1">
                <a:latin typeface="Courier New" charset="0"/>
              </a:rPr>
              <a:t>GetMessage</a:t>
            </a:r>
            <a:r>
              <a:rPr lang="en-US" sz="1800" b="1" dirty="0">
                <a:latin typeface="Courier New" charset="0"/>
              </a:rPr>
              <a:t>, ADDR </a:t>
            </a:r>
            <a:r>
              <a:rPr lang="en-US" sz="1800" b="1" dirty="0" err="1">
                <a:latin typeface="Courier New" charset="0"/>
              </a:rPr>
              <a:t>msg</a:t>
            </a:r>
            <a:r>
              <a:rPr lang="en-US" sz="1800" b="1" dirty="0">
                <a:latin typeface="Courier New" charset="0"/>
              </a:rPr>
              <a:t>, NULL,NULL,NULL</a:t>
            </a:r>
          </a:p>
          <a:p>
            <a:endParaRPr lang="en-US" sz="1800" b="1" dirty="0">
              <a:latin typeface="Courier New" charset="0"/>
            </a:endParaRPr>
          </a:p>
          <a:p>
            <a:r>
              <a:rPr lang="en-US" sz="1800" b="1" dirty="0">
                <a:latin typeface="Courier New" charset="0"/>
              </a:rPr>
              <a:t>	; Quit if no more messages.</a:t>
            </a:r>
          </a:p>
          <a:p>
            <a:r>
              <a:rPr lang="en-US" sz="1800" b="1" dirty="0">
                <a:latin typeface="Courier New" charset="0"/>
              </a:rPr>
              <a:t>	.IF </a:t>
            </a:r>
            <a:r>
              <a:rPr lang="en-US" sz="1800" b="1" dirty="0" err="1">
                <a:latin typeface="Courier New" charset="0"/>
              </a:rPr>
              <a:t>eax</a:t>
            </a:r>
            <a:r>
              <a:rPr lang="en-US" sz="1800" b="1" dirty="0">
                <a:latin typeface="Courier New" charset="0"/>
              </a:rPr>
              <a:t> == 0</a:t>
            </a:r>
          </a:p>
          <a:p>
            <a:r>
              <a:rPr lang="en-US" sz="1800" b="1" dirty="0">
                <a:latin typeface="Courier New" charset="0"/>
              </a:rPr>
              <a:t>	  </a:t>
            </a:r>
            <a:r>
              <a:rPr lang="en-US" sz="1800" b="1" dirty="0" err="1">
                <a:latin typeface="Courier New" charset="0"/>
              </a:rPr>
              <a:t>jmp</a:t>
            </a:r>
            <a:r>
              <a:rPr lang="en-US" sz="1800" b="1" dirty="0">
                <a:latin typeface="Courier New" charset="0"/>
              </a:rPr>
              <a:t> </a:t>
            </a:r>
            <a:r>
              <a:rPr lang="en-US" sz="1800" b="1" dirty="0" err="1">
                <a:latin typeface="Courier New" charset="0"/>
              </a:rPr>
              <a:t>Exit_Program</a:t>
            </a:r>
            <a:endParaRPr lang="en-US" sz="1800" b="1" dirty="0">
              <a:latin typeface="Courier New" charset="0"/>
            </a:endParaRPr>
          </a:p>
          <a:p>
            <a:r>
              <a:rPr lang="en-US" sz="1800" b="1" dirty="0">
                <a:latin typeface="Courier New" charset="0"/>
              </a:rPr>
              <a:t>	.ENDIF</a:t>
            </a:r>
          </a:p>
          <a:p>
            <a:endParaRPr lang="en-US" sz="1800" b="1" dirty="0">
              <a:latin typeface="Courier New" charset="0"/>
            </a:endParaRPr>
          </a:p>
          <a:p>
            <a:r>
              <a:rPr lang="en-US" sz="1800" b="1" dirty="0">
                <a:latin typeface="Courier New" charset="0"/>
              </a:rPr>
              <a:t>	; Relay the message to the program's </a:t>
            </a:r>
            <a:r>
              <a:rPr lang="en-US" sz="1800" b="1" dirty="0" err="1">
                <a:latin typeface="Courier New" charset="0"/>
              </a:rPr>
              <a:t>WinProc</a:t>
            </a:r>
            <a:r>
              <a:rPr lang="en-US" sz="1800" b="1" dirty="0">
                <a:latin typeface="Courier New" charset="0"/>
              </a:rPr>
              <a:t>.</a:t>
            </a:r>
          </a:p>
          <a:p>
            <a:r>
              <a:rPr lang="en-US" sz="1800" b="1" dirty="0">
                <a:latin typeface="Courier New" charset="0"/>
              </a:rPr>
              <a:t>	INVOKE </a:t>
            </a:r>
            <a:r>
              <a:rPr lang="en-US" sz="1800" b="1" dirty="0" err="1">
                <a:latin typeface="Courier New" charset="0"/>
              </a:rPr>
              <a:t>DispatchMessage</a:t>
            </a:r>
            <a:r>
              <a:rPr lang="en-US" sz="1800" b="1" dirty="0">
                <a:latin typeface="Courier New" charset="0"/>
              </a:rPr>
              <a:t>, ADDR </a:t>
            </a:r>
            <a:r>
              <a:rPr lang="en-US" sz="1800" b="1" dirty="0" err="1">
                <a:latin typeface="Courier New" charset="0"/>
              </a:rPr>
              <a:t>msg</a:t>
            </a:r>
            <a:endParaRPr lang="en-US" sz="1800" b="1" dirty="0">
              <a:latin typeface="Courier New" charset="0"/>
            </a:endParaRPr>
          </a:p>
          <a:p>
            <a:endParaRPr lang="en-US" sz="1800" b="1" dirty="0">
              <a:latin typeface="Courier New" charset="0"/>
            </a:endParaRPr>
          </a:p>
          <a:p>
            <a:r>
              <a:rPr lang="en-US" sz="1800" b="1" dirty="0">
                <a:latin typeface="Courier New" charset="0"/>
              </a:rPr>
              <a:t>	</a:t>
            </a:r>
            <a:r>
              <a:rPr lang="en-US" sz="1800" b="1" dirty="0" err="1">
                <a:latin typeface="Courier New" charset="0"/>
              </a:rPr>
              <a:t>jmp</a:t>
            </a:r>
            <a:r>
              <a:rPr lang="en-US" sz="1800" b="1" dirty="0">
                <a:latin typeface="Courier New" charset="0"/>
              </a:rPr>
              <a:t> </a:t>
            </a:r>
            <a:r>
              <a:rPr lang="en-US" sz="1800" b="1" dirty="0" err="1">
                <a:latin typeface="Courier New" charset="0"/>
              </a:rPr>
              <a:t>Message_Loop</a:t>
            </a:r>
            <a:endParaRPr lang="en-US" sz="1800" b="1" dirty="0">
              <a:latin typeface="Courier New" charset="0"/>
            </a:endParaRPr>
          </a:p>
        </p:txBody>
      </p:sp>
      <p:sp>
        <p:nvSpPr>
          <p:cNvPr id="137220" name="Text Box 4"/>
          <p:cNvSpPr txBox="1">
            <a:spLocks noChangeArrowheads="1"/>
          </p:cNvSpPr>
          <p:nvPr/>
        </p:nvSpPr>
        <p:spPr bwMode="auto">
          <a:xfrm>
            <a:off x="304800" y="990600"/>
            <a:ext cx="8458200" cy="8925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000" dirty="0">
                <a:latin typeface="Arial"/>
                <a:cs typeface="Arial"/>
              </a:rPr>
              <a:t>In </a:t>
            </a:r>
            <a:r>
              <a:rPr lang="en-US" sz="2000" b="1" dirty="0" err="1">
                <a:solidFill>
                  <a:srgbClr val="0000FF"/>
                </a:solidFill>
                <a:latin typeface="Arial"/>
                <a:cs typeface="Arial"/>
              </a:rPr>
              <a:t>WinMain</a:t>
            </a:r>
            <a:r>
              <a:rPr lang="en-US" sz="2000" dirty="0">
                <a:latin typeface="Arial"/>
                <a:cs typeface="Arial"/>
              </a:rPr>
              <a:t>, the </a:t>
            </a:r>
            <a:r>
              <a:rPr lang="en-US" sz="2000" b="1" dirty="0">
                <a:solidFill>
                  <a:srgbClr val="0000FF"/>
                </a:solidFill>
                <a:latin typeface="Arial"/>
                <a:cs typeface="Arial"/>
              </a:rPr>
              <a:t>message loop </a:t>
            </a:r>
            <a:r>
              <a:rPr lang="en-US" sz="2000" dirty="0">
                <a:latin typeface="Arial"/>
                <a:cs typeface="Arial"/>
              </a:rPr>
              <a:t>receives and dispatches (relays) messages:</a:t>
            </a:r>
          </a:p>
        </p:txBody>
      </p:sp>
    </p:spTree>
    <p:extLst>
      <p:ext uri="{BB962C8B-B14F-4D97-AF65-F5344CB8AC3E}">
        <p14:creationId xmlns:p14="http://schemas.microsoft.com/office/powerpoint/2010/main" xmlns="" val="97982989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a:lstStyle/>
          <a:p>
            <a:r>
              <a:rPr lang="en-US"/>
              <a:t>Processing Messages</a:t>
            </a:r>
          </a:p>
        </p:txBody>
      </p:sp>
      <p:sp>
        <p:nvSpPr>
          <p:cNvPr id="138243" name="Text Box 3"/>
          <p:cNvSpPr txBox="1">
            <a:spLocks noChangeArrowheads="1"/>
          </p:cNvSpPr>
          <p:nvPr/>
        </p:nvSpPr>
        <p:spPr bwMode="auto">
          <a:xfrm>
            <a:off x="609600" y="1905000"/>
            <a:ext cx="7772400" cy="4572000"/>
          </a:xfrm>
          <a:prstGeom prst="rect">
            <a:avLst/>
          </a:prstGeom>
          <a:noFill/>
          <a:ln>
            <a:solidFill>
              <a:srgbClr val="000000"/>
            </a:solidFill>
          </a:ln>
          <a:effec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80000"/>
              </a:lnSpc>
              <a:spcBef>
                <a:spcPct val="50000"/>
              </a:spcBef>
            </a:pPr>
            <a:r>
              <a:rPr lang="en-US" sz="1800" b="1" dirty="0" err="1">
                <a:latin typeface="Courier New" charset="0"/>
              </a:rPr>
              <a:t>WinProc</a:t>
            </a:r>
            <a:r>
              <a:rPr lang="en-US" sz="1800" b="1" dirty="0">
                <a:latin typeface="Courier New" charset="0"/>
              </a:rPr>
              <a:t> PROC, </a:t>
            </a:r>
            <a:r>
              <a:rPr lang="en-US" sz="1800" b="1" dirty="0" err="1">
                <a:latin typeface="Courier New" charset="0"/>
              </a:rPr>
              <a:t>hWnd:DWORD</a:t>
            </a:r>
            <a:r>
              <a:rPr lang="en-US" sz="1800" b="1" dirty="0">
                <a:latin typeface="Courier New" charset="0"/>
              </a:rPr>
              <a:t>, </a:t>
            </a:r>
            <a:r>
              <a:rPr lang="en-US" sz="1800" b="1" dirty="0" err="1">
                <a:latin typeface="Courier New" charset="0"/>
              </a:rPr>
              <a:t>localMsg:DWORD</a:t>
            </a:r>
            <a:r>
              <a:rPr lang="en-US" sz="1800" b="1" dirty="0">
                <a:latin typeface="Courier New" charset="0"/>
              </a:rPr>
              <a:t>, </a:t>
            </a:r>
          </a:p>
          <a:p>
            <a:pPr>
              <a:lnSpc>
                <a:spcPct val="80000"/>
              </a:lnSpc>
              <a:spcBef>
                <a:spcPct val="50000"/>
              </a:spcBef>
            </a:pPr>
            <a:r>
              <a:rPr lang="en-US" sz="1800" b="1" dirty="0">
                <a:latin typeface="Courier New" charset="0"/>
              </a:rPr>
              <a:t>	</a:t>
            </a:r>
            <a:r>
              <a:rPr lang="en-US" sz="1800" b="1" dirty="0" err="1">
                <a:latin typeface="Courier New" charset="0"/>
              </a:rPr>
              <a:t>wParam:DWORD</a:t>
            </a:r>
            <a:r>
              <a:rPr lang="en-US" sz="1800" b="1" dirty="0">
                <a:latin typeface="Courier New" charset="0"/>
              </a:rPr>
              <a:t>, </a:t>
            </a:r>
            <a:r>
              <a:rPr lang="en-US" sz="1800" b="1" dirty="0" err="1">
                <a:latin typeface="Courier New" charset="0"/>
              </a:rPr>
              <a:t>lParam:DWORD</a:t>
            </a:r>
            <a:endParaRPr lang="en-US" sz="1800" b="1" dirty="0">
              <a:latin typeface="Courier New" charset="0"/>
            </a:endParaRPr>
          </a:p>
          <a:p>
            <a:pPr>
              <a:lnSpc>
                <a:spcPct val="80000"/>
              </a:lnSpc>
              <a:spcBef>
                <a:spcPct val="50000"/>
              </a:spcBef>
            </a:pPr>
            <a:r>
              <a:rPr lang="en-US" sz="1800" b="1" dirty="0">
                <a:latin typeface="Courier New" charset="0"/>
              </a:rPr>
              <a:t>	</a:t>
            </a:r>
            <a:r>
              <a:rPr lang="en-US" sz="1800" b="1" dirty="0" err="1">
                <a:latin typeface="Courier New" charset="0"/>
              </a:rPr>
              <a:t>mov</a:t>
            </a:r>
            <a:r>
              <a:rPr lang="en-US" sz="1800" b="1" dirty="0">
                <a:latin typeface="Courier New" charset="0"/>
              </a:rPr>
              <a:t> </a:t>
            </a:r>
            <a:r>
              <a:rPr lang="en-US" sz="1800" b="1" dirty="0" err="1">
                <a:latin typeface="Courier New" charset="0"/>
              </a:rPr>
              <a:t>eax</a:t>
            </a:r>
            <a:r>
              <a:rPr lang="en-US" sz="1800" b="1" dirty="0">
                <a:latin typeface="Courier New" charset="0"/>
              </a:rPr>
              <a:t>, </a:t>
            </a:r>
            <a:r>
              <a:rPr lang="en-US" sz="1800" b="1" dirty="0" err="1">
                <a:latin typeface="Courier New" charset="0"/>
              </a:rPr>
              <a:t>localMsg</a:t>
            </a:r>
            <a:endParaRPr lang="en-US" sz="1800" b="1" dirty="0">
              <a:latin typeface="Courier New" charset="0"/>
            </a:endParaRPr>
          </a:p>
          <a:p>
            <a:pPr>
              <a:lnSpc>
                <a:spcPct val="80000"/>
              </a:lnSpc>
              <a:spcBef>
                <a:spcPct val="50000"/>
              </a:spcBef>
            </a:pPr>
            <a:r>
              <a:rPr lang="en-US" sz="1800" b="1" dirty="0">
                <a:latin typeface="Courier New" charset="0"/>
              </a:rPr>
              <a:t>	.IF </a:t>
            </a:r>
            <a:r>
              <a:rPr lang="en-US" sz="1800" b="1" dirty="0" err="1">
                <a:latin typeface="Courier New" charset="0"/>
              </a:rPr>
              <a:t>eax</a:t>
            </a:r>
            <a:r>
              <a:rPr lang="en-US" sz="1800" b="1" dirty="0">
                <a:latin typeface="Courier New" charset="0"/>
              </a:rPr>
              <a:t> == WM_LBUTTONDOWN		; mouse button?</a:t>
            </a:r>
          </a:p>
          <a:p>
            <a:pPr>
              <a:lnSpc>
                <a:spcPct val="80000"/>
              </a:lnSpc>
              <a:spcBef>
                <a:spcPct val="50000"/>
              </a:spcBef>
            </a:pPr>
            <a:r>
              <a:rPr lang="en-US" sz="1800" b="1" dirty="0">
                <a:latin typeface="Courier New" charset="0"/>
              </a:rPr>
              <a:t>	  INVOKE MessageBox, </a:t>
            </a:r>
            <a:r>
              <a:rPr lang="en-US" sz="1800" b="1" dirty="0" err="1">
                <a:latin typeface="Courier New" charset="0"/>
              </a:rPr>
              <a:t>hWnd</a:t>
            </a:r>
            <a:r>
              <a:rPr lang="en-US" sz="1800" b="1" dirty="0">
                <a:latin typeface="Courier New" charset="0"/>
              </a:rPr>
              <a:t>, ADDR </a:t>
            </a:r>
            <a:r>
              <a:rPr lang="en-US" sz="1800" b="1" dirty="0" err="1">
                <a:latin typeface="Courier New" charset="0"/>
              </a:rPr>
              <a:t>PopupText</a:t>
            </a:r>
            <a:r>
              <a:rPr lang="en-US" sz="1800" b="1" dirty="0">
                <a:latin typeface="Courier New" charset="0"/>
              </a:rPr>
              <a:t>,</a:t>
            </a:r>
          </a:p>
          <a:p>
            <a:pPr>
              <a:lnSpc>
                <a:spcPct val="80000"/>
              </a:lnSpc>
              <a:spcBef>
                <a:spcPct val="50000"/>
              </a:spcBef>
            </a:pPr>
            <a:r>
              <a:rPr lang="en-US" sz="1800" b="1" dirty="0">
                <a:latin typeface="Courier New" charset="0"/>
              </a:rPr>
              <a:t>	         ADDR </a:t>
            </a:r>
            <a:r>
              <a:rPr lang="en-US" sz="1800" b="1" dirty="0" err="1">
                <a:latin typeface="Courier New" charset="0"/>
              </a:rPr>
              <a:t>PopupTitle</a:t>
            </a:r>
            <a:r>
              <a:rPr lang="en-US" sz="1800" b="1" dirty="0">
                <a:latin typeface="Courier New" charset="0"/>
              </a:rPr>
              <a:t>, MB_OK</a:t>
            </a:r>
          </a:p>
          <a:p>
            <a:pPr>
              <a:lnSpc>
                <a:spcPct val="80000"/>
              </a:lnSpc>
              <a:spcBef>
                <a:spcPct val="50000"/>
              </a:spcBef>
            </a:pPr>
            <a:r>
              <a:rPr lang="en-US" sz="1800" b="1" dirty="0">
                <a:latin typeface="Courier New" charset="0"/>
              </a:rPr>
              <a:t>	  </a:t>
            </a:r>
            <a:r>
              <a:rPr lang="en-US" sz="1800" b="1" dirty="0" err="1">
                <a:latin typeface="Courier New" charset="0"/>
              </a:rPr>
              <a:t>jmp</a:t>
            </a:r>
            <a:r>
              <a:rPr lang="en-US" sz="1800" b="1" dirty="0">
                <a:latin typeface="Courier New" charset="0"/>
              </a:rPr>
              <a:t> </a:t>
            </a:r>
            <a:r>
              <a:rPr lang="en-US" sz="1800" b="1" dirty="0" err="1">
                <a:latin typeface="Courier New" charset="0"/>
              </a:rPr>
              <a:t>WinProcExit</a:t>
            </a:r>
            <a:endParaRPr lang="en-US" sz="1800" b="1" dirty="0">
              <a:latin typeface="Courier New" charset="0"/>
            </a:endParaRPr>
          </a:p>
          <a:p>
            <a:pPr>
              <a:lnSpc>
                <a:spcPct val="80000"/>
              </a:lnSpc>
              <a:spcBef>
                <a:spcPct val="50000"/>
              </a:spcBef>
            </a:pPr>
            <a:r>
              <a:rPr lang="en-US" sz="1800" b="1" dirty="0">
                <a:latin typeface="Courier New" charset="0"/>
              </a:rPr>
              <a:t>	.ELSEIF </a:t>
            </a:r>
            <a:r>
              <a:rPr lang="en-US" sz="1800" b="1" dirty="0" err="1">
                <a:latin typeface="Courier New" charset="0"/>
              </a:rPr>
              <a:t>eax</a:t>
            </a:r>
            <a:r>
              <a:rPr lang="en-US" sz="1800" b="1" dirty="0">
                <a:latin typeface="Courier New" charset="0"/>
              </a:rPr>
              <a:t> == WM_CREATE		; create window?</a:t>
            </a:r>
          </a:p>
          <a:p>
            <a:pPr>
              <a:lnSpc>
                <a:spcPct val="80000"/>
              </a:lnSpc>
              <a:spcBef>
                <a:spcPct val="50000"/>
              </a:spcBef>
            </a:pPr>
            <a:r>
              <a:rPr lang="en-US" sz="1800" b="1" dirty="0">
                <a:latin typeface="Courier New" charset="0"/>
              </a:rPr>
              <a:t>	  INVOKE MessageBox, </a:t>
            </a:r>
            <a:r>
              <a:rPr lang="en-US" sz="1800" b="1" dirty="0" err="1">
                <a:latin typeface="Courier New" charset="0"/>
              </a:rPr>
              <a:t>hWnd</a:t>
            </a:r>
            <a:r>
              <a:rPr lang="en-US" sz="1800" b="1" dirty="0">
                <a:latin typeface="Courier New" charset="0"/>
              </a:rPr>
              <a:t>, ADDR </a:t>
            </a:r>
            <a:r>
              <a:rPr lang="en-US" sz="1800" b="1" dirty="0" err="1">
                <a:latin typeface="Courier New" charset="0"/>
              </a:rPr>
              <a:t>AppLoadMsgText</a:t>
            </a:r>
            <a:r>
              <a:rPr lang="en-US" sz="1800" b="1" dirty="0">
                <a:latin typeface="Courier New" charset="0"/>
              </a:rPr>
              <a:t>,</a:t>
            </a:r>
          </a:p>
          <a:p>
            <a:pPr>
              <a:lnSpc>
                <a:spcPct val="80000"/>
              </a:lnSpc>
              <a:spcBef>
                <a:spcPct val="50000"/>
              </a:spcBef>
            </a:pPr>
            <a:r>
              <a:rPr lang="en-US" sz="1800" b="1" dirty="0">
                <a:latin typeface="Courier New" charset="0"/>
              </a:rPr>
              <a:t>	         ADDR </a:t>
            </a:r>
            <a:r>
              <a:rPr lang="en-US" sz="1800" b="1" dirty="0" err="1">
                <a:latin typeface="Courier New" charset="0"/>
              </a:rPr>
              <a:t>AppLoadMsgTitle</a:t>
            </a:r>
            <a:r>
              <a:rPr lang="en-US" sz="1800" b="1" dirty="0">
                <a:latin typeface="Courier New" charset="0"/>
              </a:rPr>
              <a:t>, MB_OK</a:t>
            </a:r>
          </a:p>
          <a:p>
            <a:pPr>
              <a:lnSpc>
                <a:spcPct val="80000"/>
              </a:lnSpc>
              <a:spcBef>
                <a:spcPct val="50000"/>
              </a:spcBef>
            </a:pPr>
            <a:r>
              <a:rPr lang="en-US" sz="1800" b="1" dirty="0">
                <a:latin typeface="Courier New" charset="0"/>
              </a:rPr>
              <a:t>	  </a:t>
            </a:r>
            <a:r>
              <a:rPr lang="en-US" sz="1800" b="1" dirty="0" err="1">
                <a:latin typeface="Courier New" charset="0"/>
              </a:rPr>
              <a:t>jmp</a:t>
            </a:r>
            <a:r>
              <a:rPr lang="en-US" sz="1800" b="1" dirty="0">
                <a:latin typeface="Courier New" charset="0"/>
              </a:rPr>
              <a:t> </a:t>
            </a:r>
            <a:r>
              <a:rPr lang="en-US" sz="1800" b="1" dirty="0" err="1">
                <a:latin typeface="Courier New" charset="0"/>
              </a:rPr>
              <a:t>WinProcExit</a:t>
            </a:r>
            <a:endParaRPr lang="en-US" sz="1800" b="1" dirty="0">
              <a:latin typeface="Courier New" charset="0"/>
            </a:endParaRPr>
          </a:p>
          <a:p>
            <a:pPr>
              <a:lnSpc>
                <a:spcPct val="80000"/>
              </a:lnSpc>
              <a:spcBef>
                <a:spcPct val="50000"/>
              </a:spcBef>
            </a:pPr>
            <a:r>
              <a:rPr lang="en-US" sz="1800" b="1" dirty="0">
                <a:latin typeface="Courier New" charset="0"/>
              </a:rPr>
              <a:t>	(etc.)</a:t>
            </a:r>
          </a:p>
        </p:txBody>
      </p:sp>
      <p:sp>
        <p:nvSpPr>
          <p:cNvPr id="138244" name="Text Box 4"/>
          <p:cNvSpPr txBox="1">
            <a:spLocks noChangeArrowheads="1"/>
          </p:cNvSpPr>
          <p:nvPr/>
        </p:nvSpPr>
        <p:spPr bwMode="auto">
          <a:xfrm>
            <a:off x="533400" y="914400"/>
            <a:ext cx="7924800"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400" dirty="0" err="1">
                <a:latin typeface="Arial"/>
                <a:cs typeface="Arial"/>
              </a:rPr>
              <a:t>WinProc</a:t>
            </a:r>
            <a:r>
              <a:rPr lang="en-US" sz="2400" dirty="0">
                <a:latin typeface="Arial"/>
                <a:cs typeface="Arial"/>
              </a:rPr>
              <a:t> receives each message and decides what to do with it:</a:t>
            </a:r>
          </a:p>
        </p:txBody>
      </p:sp>
    </p:spTree>
    <p:extLst>
      <p:ext uri="{BB962C8B-B14F-4D97-AF65-F5344CB8AC3E}">
        <p14:creationId xmlns:p14="http://schemas.microsoft.com/office/powerpoint/2010/main" xmlns="" val="123500669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457200" y="1219200"/>
            <a:ext cx="8229600" cy="5486400"/>
          </a:xfrm>
        </p:spPr>
        <p:txBody>
          <a:bodyPr>
            <a:normAutofit/>
          </a:bodyPr>
          <a:lstStyle/>
          <a:p>
            <a:pPr>
              <a:spcBef>
                <a:spcPts val="1500"/>
              </a:spcBef>
            </a:pPr>
            <a:r>
              <a:rPr lang="en-US" dirty="0"/>
              <a:t>Win32 API Functions that </a:t>
            </a:r>
            <a:r>
              <a:rPr lang="en-US" i="1" dirty="0">
                <a:solidFill>
                  <a:srgbClr val="0000FF"/>
                </a:solidFill>
              </a:rPr>
              <a:t>create</a:t>
            </a:r>
            <a:r>
              <a:rPr lang="en-US" dirty="0"/>
              <a:t>, </a:t>
            </a:r>
            <a:r>
              <a:rPr lang="en-US" i="1" dirty="0">
                <a:solidFill>
                  <a:srgbClr val="0000FF"/>
                </a:solidFill>
              </a:rPr>
              <a:t>read</a:t>
            </a:r>
            <a:r>
              <a:rPr lang="en-US" dirty="0"/>
              <a:t>, and </a:t>
            </a:r>
            <a:r>
              <a:rPr lang="en-US" i="1" dirty="0">
                <a:solidFill>
                  <a:srgbClr val="0000FF"/>
                </a:solidFill>
              </a:rPr>
              <a:t>write</a:t>
            </a:r>
            <a:r>
              <a:rPr lang="en-US" dirty="0"/>
              <a:t> to files:</a:t>
            </a:r>
          </a:p>
          <a:p>
            <a:pPr lvl="1">
              <a:spcBef>
                <a:spcPts val="1500"/>
              </a:spcBef>
            </a:pPr>
            <a:r>
              <a:rPr lang="en-US" dirty="0" err="1"/>
              <a:t>CreateFile</a:t>
            </a:r>
            <a:endParaRPr lang="en-US" dirty="0"/>
          </a:p>
          <a:p>
            <a:pPr lvl="1">
              <a:spcBef>
                <a:spcPts val="1500"/>
              </a:spcBef>
            </a:pPr>
            <a:r>
              <a:rPr lang="en-US" dirty="0"/>
              <a:t>ReadFile</a:t>
            </a:r>
          </a:p>
          <a:p>
            <a:pPr lvl="1">
              <a:spcBef>
                <a:spcPts val="1500"/>
              </a:spcBef>
            </a:pPr>
            <a:r>
              <a:rPr lang="en-US" dirty="0"/>
              <a:t>WriteFile</a:t>
            </a:r>
          </a:p>
          <a:p>
            <a:pPr lvl="1">
              <a:spcBef>
                <a:spcPts val="1500"/>
              </a:spcBef>
            </a:pPr>
            <a:r>
              <a:rPr lang="en-US" dirty="0"/>
              <a:t>SetFilePointer</a:t>
            </a:r>
          </a:p>
          <a:p>
            <a:pPr>
              <a:spcBef>
                <a:spcPts val="1500"/>
              </a:spcBef>
            </a:pPr>
            <a:r>
              <a:rPr lang="en-US" dirty="0"/>
              <a:t>Console Window Manipulation Functions</a:t>
            </a:r>
          </a:p>
          <a:p>
            <a:pPr lvl="1">
              <a:spcBef>
                <a:spcPts val="1500"/>
              </a:spcBef>
            </a:pPr>
            <a:r>
              <a:rPr lang="en-US" dirty="0"/>
              <a:t>Screen buffer</a:t>
            </a:r>
          </a:p>
          <a:p>
            <a:pPr lvl="1">
              <a:spcBef>
                <a:spcPts val="1500"/>
              </a:spcBef>
            </a:pPr>
            <a:r>
              <a:rPr lang="en-US" dirty="0"/>
              <a:t>Console window</a:t>
            </a:r>
          </a:p>
          <a:p>
            <a:pPr lvl="1">
              <a:spcBef>
                <a:spcPts val="1500"/>
              </a:spcBef>
            </a:pPr>
            <a:r>
              <a:rPr lang="en-US" dirty="0"/>
              <a:t>Controlling the cursor</a:t>
            </a:r>
          </a:p>
          <a:p>
            <a:pPr lvl="1">
              <a:spcBef>
                <a:spcPts val="1500"/>
              </a:spcBef>
            </a:pPr>
            <a:r>
              <a:rPr lang="en-US" dirty="0"/>
              <a:t>Controlling the text </a:t>
            </a:r>
            <a:r>
              <a:rPr lang="en-US" dirty="0" smtClean="0"/>
              <a:t>color</a:t>
            </a:r>
            <a:endParaRPr lang="en-US" dirty="0"/>
          </a:p>
        </p:txBody>
      </p:sp>
    </p:spTree>
    <p:extLst>
      <p:ext uri="{BB962C8B-B14F-4D97-AF65-F5344CB8AC3E}">
        <p14:creationId xmlns:p14="http://schemas.microsoft.com/office/powerpoint/2010/main" xmlns="" val="217051859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457200" y="1219200"/>
            <a:ext cx="8229600" cy="5486400"/>
          </a:xfrm>
        </p:spPr>
        <p:txBody>
          <a:bodyPr>
            <a:normAutofit/>
          </a:bodyPr>
          <a:lstStyle/>
          <a:p>
            <a:pPr>
              <a:spcBef>
                <a:spcPts val="1500"/>
              </a:spcBef>
            </a:pPr>
            <a:r>
              <a:rPr lang="en-US" dirty="0"/>
              <a:t>Time and Date Functions</a:t>
            </a:r>
          </a:p>
          <a:p>
            <a:pPr lvl="1">
              <a:spcBef>
                <a:spcPts val="1500"/>
              </a:spcBef>
            </a:pPr>
            <a:r>
              <a:rPr lang="en-US" dirty="0"/>
              <a:t>GetLocalTime, </a:t>
            </a:r>
            <a:r>
              <a:rPr lang="en-US" dirty="0" err="1"/>
              <a:t>SetLocalTime</a:t>
            </a:r>
            <a:endParaRPr lang="en-US" dirty="0"/>
          </a:p>
          <a:p>
            <a:pPr lvl="1">
              <a:spcBef>
                <a:spcPts val="1500"/>
              </a:spcBef>
            </a:pPr>
            <a:r>
              <a:rPr lang="en-US" dirty="0"/>
              <a:t>GetTickCount, Sleep</a:t>
            </a:r>
          </a:p>
          <a:p>
            <a:pPr lvl="1">
              <a:spcBef>
                <a:spcPts val="1500"/>
              </a:spcBef>
            </a:pPr>
            <a:r>
              <a:rPr lang="en-US" dirty="0" err="1"/>
              <a:t>GetDateTime</a:t>
            </a:r>
            <a:endParaRPr lang="en-US" dirty="0"/>
          </a:p>
          <a:p>
            <a:pPr lvl="1">
              <a:spcBef>
                <a:spcPts val="1500"/>
              </a:spcBef>
            </a:pPr>
            <a:r>
              <a:rPr lang="en-US" dirty="0"/>
              <a:t>SYSTEMTIME Structure</a:t>
            </a:r>
          </a:p>
          <a:p>
            <a:pPr lvl="1">
              <a:spcBef>
                <a:spcPts val="1500"/>
              </a:spcBef>
            </a:pPr>
            <a:r>
              <a:rPr lang="en-US" dirty="0"/>
              <a:t>Creating a Stopwatch Timer</a:t>
            </a:r>
          </a:p>
          <a:p>
            <a:pPr>
              <a:spcBef>
                <a:spcPts val="1500"/>
              </a:spcBef>
            </a:pPr>
            <a:r>
              <a:rPr lang="en-US" dirty="0"/>
              <a:t>Graphical Window Functions</a:t>
            </a:r>
          </a:p>
          <a:p>
            <a:pPr lvl="1">
              <a:spcBef>
                <a:spcPts val="1500"/>
              </a:spcBef>
            </a:pPr>
            <a:r>
              <a:rPr lang="en-US" dirty="0"/>
              <a:t>POINT, RECT Structures</a:t>
            </a:r>
          </a:p>
          <a:p>
            <a:pPr lvl="1">
              <a:spcBef>
                <a:spcPts val="1500"/>
              </a:spcBef>
            </a:pPr>
            <a:r>
              <a:rPr lang="en-US" dirty="0" err="1"/>
              <a:t>MSGStruct</a:t>
            </a:r>
            <a:r>
              <a:rPr lang="en-US" dirty="0"/>
              <a:t>, WNDCLASS Structures</a:t>
            </a:r>
          </a:p>
          <a:p>
            <a:pPr lvl="1">
              <a:spcBef>
                <a:spcPts val="1500"/>
              </a:spcBef>
            </a:pPr>
            <a:r>
              <a:rPr lang="en-US" dirty="0"/>
              <a:t>MessageBox Function</a:t>
            </a:r>
          </a:p>
          <a:p>
            <a:pPr lvl="1">
              <a:spcBef>
                <a:spcPts val="1500"/>
              </a:spcBef>
            </a:pPr>
            <a:r>
              <a:rPr lang="en-US" dirty="0" err="1"/>
              <a:t>WinMain</a:t>
            </a:r>
            <a:r>
              <a:rPr lang="en-US" dirty="0"/>
              <a:t>, </a:t>
            </a:r>
            <a:r>
              <a:rPr lang="en-US" dirty="0" err="1"/>
              <a:t>WinProc</a:t>
            </a:r>
            <a:r>
              <a:rPr lang="en-US" dirty="0"/>
              <a:t> Procedures</a:t>
            </a:r>
          </a:p>
        </p:txBody>
      </p:sp>
      <p:sp>
        <p:nvSpPr>
          <p:cNvPr id="4"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Tree>
    <p:extLst>
      <p:ext uri="{BB962C8B-B14F-4D97-AF65-F5344CB8AC3E}">
        <p14:creationId xmlns:p14="http://schemas.microsoft.com/office/powerpoint/2010/main" xmlns="" val="363859573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a:t>
            </a:r>
            <a:endParaRPr lang="en-US" dirty="0"/>
          </a:p>
        </p:txBody>
      </p:sp>
      <p:sp>
        <p:nvSpPr>
          <p:cNvPr id="3" name="Content Placeholder 2"/>
          <p:cNvSpPr>
            <a:spLocks noGrp="1"/>
          </p:cNvSpPr>
          <p:nvPr>
            <p:ph idx="1"/>
          </p:nvPr>
        </p:nvSpPr>
        <p:spPr/>
        <p:txBody>
          <a:bodyPr>
            <a:normAutofit/>
          </a:bodyPr>
          <a:lstStyle/>
          <a:p>
            <a:pPr marL="0" indent="0" algn="ctr">
              <a:buNone/>
            </a:pPr>
            <a:endParaRPr lang="en-US" dirty="0" smtClean="0"/>
          </a:p>
          <a:p>
            <a:pPr marL="0" indent="0" algn="ctr">
              <a:buNone/>
            </a:pPr>
            <a:r>
              <a:rPr lang="en-US" dirty="0" smtClean="0"/>
              <a:t>Most of the Slides are taken from Presentation:</a:t>
            </a:r>
            <a:endParaRPr lang="en-US" dirty="0"/>
          </a:p>
          <a:p>
            <a:pPr marL="0" indent="0" algn="ctr">
              <a:buNone/>
            </a:pPr>
            <a:endParaRPr lang="en-US" dirty="0" smtClean="0"/>
          </a:p>
          <a:p>
            <a:pPr marL="0" indent="0" algn="ctr">
              <a:buNone/>
            </a:pPr>
            <a:r>
              <a:rPr lang="en-US" dirty="0"/>
              <a:t>Chapter </a:t>
            </a:r>
            <a:r>
              <a:rPr lang="en-US" dirty="0" smtClean="0"/>
              <a:t>11</a:t>
            </a:r>
            <a:endParaRPr lang="en-US" dirty="0"/>
          </a:p>
          <a:p>
            <a:pPr marL="0" indent="0" algn="ctr">
              <a:buNone/>
            </a:pPr>
            <a:endParaRPr lang="en-US" dirty="0" smtClean="0"/>
          </a:p>
          <a:p>
            <a:pPr marL="0" indent="0" algn="ctr">
              <a:buNone/>
            </a:pPr>
            <a:r>
              <a:rPr lang="en-US" dirty="0" smtClean="0"/>
              <a:t>Assembly </a:t>
            </a:r>
            <a:r>
              <a:rPr lang="en-US" dirty="0"/>
              <a:t>Language for </a:t>
            </a:r>
            <a:r>
              <a:rPr lang="en-US" dirty="0" smtClean="0"/>
              <a:t>Intel-Based </a:t>
            </a:r>
            <a:r>
              <a:rPr lang="en-US" dirty="0"/>
              <a:t>Computers, 4</a:t>
            </a:r>
            <a:r>
              <a:rPr lang="en-US" baseline="30000" dirty="0"/>
              <a:t>th</a:t>
            </a:r>
            <a:r>
              <a:rPr lang="en-US" dirty="0"/>
              <a:t> Edition </a:t>
            </a:r>
            <a:endParaRPr lang="en-US" dirty="0" smtClean="0"/>
          </a:p>
          <a:p>
            <a:pPr marL="0" indent="0" algn="ctr">
              <a:buNone/>
            </a:pPr>
            <a:r>
              <a:rPr lang="en-US" dirty="0">
                <a:solidFill>
                  <a:srgbClr val="0000FF"/>
                </a:solidFill>
              </a:rPr>
              <a:t>Kip R. Irvine</a:t>
            </a:r>
          </a:p>
          <a:p>
            <a:pPr marL="0" indent="0" algn="ctr">
              <a:buNone/>
            </a:pPr>
            <a:endParaRPr lang="en-US" dirty="0" smtClean="0"/>
          </a:p>
        </p:txBody>
      </p:sp>
      <p:sp>
        <p:nvSpPr>
          <p:cNvPr id="4" name="Text Box 4"/>
          <p:cNvSpPr txBox="1">
            <a:spLocks noChangeArrowheads="1"/>
          </p:cNvSpPr>
          <p:nvPr/>
        </p:nvSpPr>
        <p:spPr bwMode="auto">
          <a:xfrm>
            <a:off x="381000" y="5687568"/>
            <a:ext cx="8229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1200" dirty="0"/>
              <a:t>(c) Pearson Education, 2002. All rights reserved. You may modify and copy this slide show for your personal use, or for use in the classroom, as long as this copyright statement, the author's name, and the title are not changed.</a:t>
            </a:r>
          </a:p>
        </p:txBody>
      </p:sp>
    </p:spTree>
    <p:extLst>
      <p:ext uri="{BB962C8B-B14F-4D97-AF65-F5344CB8AC3E}">
        <p14:creationId xmlns:p14="http://schemas.microsoft.com/office/powerpoint/2010/main" xmlns="" val="6791107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17484</TotalTime>
  <Words>1949</Words>
  <Application>Microsoft Office PowerPoint</Application>
  <PresentationFormat>On-screen Show (4:3)</PresentationFormat>
  <Paragraphs>449</Paragraphs>
  <Slides>49</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51" baseType="lpstr">
      <vt:lpstr>Office Theme</vt:lpstr>
      <vt:lpstr>VISIO</vt:lpstr>
      <vt:lpstr>CSC 221  Computer Organization and Assembly Language</vt:lpstr>
      <vt:lpstr>Lecture 28: Review</vt:lpstr>
      <vt:lpstr>Lecture Outline</vt:lpstr>
      <vt:lpstr>Lecture Outline</vt:lpstr>
      <vt:lpstr>File Manipulation</vt:lpstr>
      <vt:lpstr>CreateFile (1 of 5)</vt:lpstr>
      <vt:lpstr>CreateFile (2 of 5)</vt:lpstr>
      <vt:lpstr>CreateFile (3a of 5)</vt:lpstr>
      <vt:lpstr>CreateFile (3b of 5)</vt:lpstr>
      <vt:lpstr>CreateFile (4 of 5)</vt:lpstr>
      <vt:lpstr>CreateFile (5 of 5)</vt:lpstr>
      <vt:lpstr>CreateFile Examples  (1 of 3)</vt:lpstr>
      <vt:lpstr>CreateFile Examples  (2 of 3)</vt:lpstr>
      <vt:lpstr>CreateFile Examples  (3 of 3)</vt:lpstr>
      <vt:lpstr>ReadFile</vt:lpstr>
      <vt:lpstr>WriteFile</vt:lpstr>
      <vt:lpstr>SetFilePointer</vt:lpstr>
      <vt:lpstr>Console Window Manipulation</vt:lpstr>
      <vt:lpstr>Screen Buffer and Console Window</vt:lpstr>
      <vt:lpstr>SetConsoleTitle</vt:lpstr>
      <vt:lpstr>GetConsoleScreenBufferInfo</vt:lpstr>
      <vt:lpstr>CONSOLE_SCREEN_BUFFER_INFO</vt:lpstr>
      <vt:lpstr>SetConsoleWindowInfo</vt:lpstr>
      <vt:lpstr>SetConsoleScreenBufferSize </vt:lpstr>
      <vt:lpstr>Controlling the Cursor</vt:lpstr>
      <vt:lpstr>CONSOLE_CURSOR_INFO </vt:lpstr>
      <vt:lpstr>SetConsoleTextAttribute</vt:lpstr>
      <vt:lpstr>WriteConsoleOutputAttribute</vt:lpstr>
      <vt:lpstr>WriteColors Program</vt:lpstr>
      <vt:lpstr>Time and Date Functions</vt:lpstr>
      <vt:lpstr>GetLocalTime, SetLocalTime</vt:lpstr>
      <vt:lpstr>GetTickCount, Sleep</vt:lpstr>
      <vt:lpstr>SYSTEMTIME Structure</vt:lpstr>
      <vt:lpstr>Creating a Stopwatch Timer</vt:lpstr>
      <vt:lpstr>Writing a Graphical Windows Application</vt:lpstr>
      <vt:lpstr>POINT and RECT Structures</vt:lpstr>
      <vt:lpstr>MSGStruct Structure</vt:lpstr>
      <vt:lpstr>WNDCLASS Structure (1 of 2)</vt:lpstr>
      <vt:lpstr>WNDCLASS Structure (2 of 2)</vt:lpstr>
      <vt:lpstr>MessageBox Function</vt:lpstr>
      <vt:lpstr>MessageBox Example</vt:lpstr>
      <vt:lpstr>WinMain Procedure</vt:lpstr>
      <vt:lpstr>WinProc Procedure</vt:lpstr>
      <vt:lpstr>Sample WinProc Messages</vt:lpstr>
      <vt:lpstr>Message Loop</vt:lpstr>
      <vt:lpstr>Processing Messages</vt:lpstr>
      <vt:lpstr>Summary</vt:lpstr>
      <vt:lpstr>Summary</vt:lpstr>
      <vt:lpstr>Reference</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966</cp:revision>
  <dcterms:created xsi:type="dcterms:W3CDTF">2012-02-27T05:45:45Z</dcterms:created>
  <dcterms:modified xsi:type="dcterms:W3CDTF">2012-11-10T06:17:58Z</dcterms:modified>
</cp:coreProperties>
</file>