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sldIdLst>
    <p:sldId id="256" r:id="rId2"/>
    <p:sldId id="642" r:id="rId3"/>
    <p:sldId id="692" r:id="rId4"/>
    <p:sldId id="365" r:id="rId5"/>
    <p:sldId id="693" r:id="rId6"/>
    <p:sldId id="694" r:id="rId7"/>
    <p:sldId id="695" r:id="rId8"/>
    <p:sldId id="696" r:id="rId9"/>
    <p:sldId id="697" r:id="rId10"/>
    <p:sldId id="698" r:id="rId11"/>
    <p:sldId id="699" r:id="rId12"/>
    <p:sldId id="700" r:id="rId13"/>
    <p:sldId id="701" r:id="rId14"/>
    <p:sldId id="702" r:id="rId15"/>
    <p:sldId id="703" r:id="rId16"/>
    <p:sldId id="704" r:id="rId17"/>
    <p:sldId id="705" r:id="rId18"/>
    <p:sldId id="706" r:id="rId19"/>
    <p:sldId id="707" r:id="rId20"/>
    <p:sldId id="708" r:id="rId21"/>
    <p:sldId id="709" r:id="rId22"/>
    <p:sldId id="710" r:id="rId23"/>
    <p:sldId id="711" r:id="rId24"/>
    <p:sldId id="712" r:id="rId25"/>
    <p:sldId id="713" r:id="rId26"/>
    <p:sldId id="714" r:id="rId27"/>
    <p:sldId id="715" r:id="rId28"/>
    <p:sldId id="716" r:id="rId29"/>
    <p:sldId id="717" r:id="rId30"/>
    <p:sldId id="718" r:id="rId31"/>
    <p:sldId id="719" r:id="rId32"/>
    <p:sldId id="720" r:id="rId33"/>
    <p:sldId id="721" r:id="rId34"/>
    <p:sldId id="722" r:id="rId35"/>
    <p:sldId id="723" r:id="rId36"/>
    <p:sldId id="724" r:id="rId37"/>
    <p:sldId id="725" r:id="rId38"/>
    <p:sldId id="726" r:id="rId39"/>
    <p:sldId id="727" r:id="rId40"/>
    <p:sldId id="728" r:id="rId41"/>
    <p:sldId id="729" r:id="rId42"/>
    <p:sldId id="730" r:id="rId43"/>
    <p:sldId id="731" r:id="rId44"/>
    <p:sldId id="732" r:id="rId45"/>
    <p:sldId id="733" r:id="rId46"/>
    <p:sldId id="734" r:id="rId47"/>
    <p:sldId id="735" r:id="rId48"/>
    <p:sldId id="736" r:id="rId49"/>
    <p:sldId id="737" r:id="rId50"/>
    <p:sldId id="738" r:id="rId51"/>
    <p:sldId id="739" r:id="rId52"/>
    <p:sldId id="495" r:id="rId53"/>
    <p:sldId id="634" r:id="rId54"/>
    <p:sldId id="567" r:id="rId5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7638" autoAdjust="0"/>
    <p:restoredTop sz="99074" autoAdjust="0"/>
  </p:normalViewPr>
  <p:slideViewPr>
    <p:cSldViewPr>
      <p:cViewPr>
        <p:scale>
          <a:sx n="85" d="100"/>
          <a:sy n="85" d="100"/>
        </p:scale>
        <p:origin x="-222" y="90"/>
      </p:cViewPr>
      <p:guideLst>
        <p:guide orient="horz" pos="2304"/>
        <p:guide pos="2880"/>
      </p:guideLst>
    </p:cSldViewPr>
  </p:slideViewPr>
  <p:notesTextViewPr>
    <p:cViewPr>
      <p:scale>
        <a:sx n="100" d="100"/>
        <a:sy n="100" d="100"/>
      </p:scale>
      <p:origin x="0" y="0"/>
    </p:cViewPr>
  </p:notesTextViewPr>
  <p:sorterViewPr>
    <p:cViewPr>
      <p:scale>
        <a:sx n="66" d="100"/>
        <a:sy n="66" d="100"/>
      </p:scale>
      <p:origin x="0" y="2048"/>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2.v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image" Target="../media/image1.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1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31C198F-11C8-F740-B84C-94114115E33D}" type="datetimeFigureOut">
              <a:rPr lang="en-US" smtClean="0"/>
              <a:pPr/>
              <a:t>10/11/2012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C10505-DA55-2C4B-835C-BBCA24AD7C78}" type="slidenum">
              <a:rPr lang="en-US" smtClean="0"/>
              <a:pPr/>
              <a:t>‹#›</a:t>
            </a:fld>
            <a:endParaRPr lang="en-US"/>
          </a:p>
        </p:txBody>
      </p:sp>
    </p:spTree>
    <p:extLst>
      <p:ext uri="{BB962C8B-B14F-4D97-AF65-F5344CB8AC3E}">
        <p14:creationId xmlns="" xmlns:p14="http://schemas.microsoft.com/office/powerpoint/2010/main" val="245620428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E5BC2D-A4ED-4241-B4CF-26D3A036D94A}" type="slidenum">
              <a:rPr lang="en-US"/>
              <a:pPr/>
              <a:t>52</a:t>
            </a:fld>
            <a:endParaRPr lang="en-US"/>
          </a:p>
        </p:txBody>
      </p:sp>
      <p:sp>
        <p:nvSpPr>
          <p:cNvPr id="196610"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966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E5BC2D-A4ED-4241-B4CF-26D3A036D94A}" type="slidenum">
              <a:rPr lang="en-US"/>
              <a:pPr/>
              <a:t>53</a:t>
            </a:fld>
            <a:endParaRPr lang="en-US"/>
          </a:p>
        </p:txBody>
      </p:sp>
      <p:sp>
        <p:nvSpPr>
          <p:cNvPr id="196610"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96611"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10/11/2012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10/11/2012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10/11/2012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10/11/2012</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10/11/2012</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10/11/2012</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10/11/2012</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10/11/2012</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10/11/2012</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10/11/2012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10/11/2012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143000"/>
            <a:ext cx="8229600" cy="5143500"/>
          </a:xfrm>
        </p:spPr>
        <p:txBody>
          <a:bodyPr/>
          <a:lstStyle/>
          <a:p>
            <a:pPr lvl="0"/>
            <a:endParaRPr lang="en-US" noProof="0"/>
          </a:p>
        </p:txBody>
      </p:sp>
    </p:spTree>
    <p:extLst>
      <p:ext uri="{BB962C8B-B14F-4D97-AF65-F5344CB8AC3E}">
        <p14:creationId xmlns="" xmlns:p14="http://schemas.microsoft.com/office/powerpoint/2010/main" val="34012819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400"/>
            <a:ext cx="8229600" cy="86836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219200"/>
            <a:ext cx="8229600" cy="49530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ctr" defTabSz="914400" rtl="0" eaLnBrk="1" latinLnBrk="0" hangingPunct="1">
        <a:spcBef>
          <a:spcPct val="0"/>
        </a:spcBef>
        <a:buNone/>
        <a:defRPr sz="3200" b="1" kern="1200">
          <a:solidFill>
            <a:schemeClr val="tx1"/>
          </a:solidFill>
          <a:latin typeface="Arial"/>
          <a:ea typeface="+mj-ea"/>
          <a:cs typeface="Arial"/>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6.xml"/><Relationship Id="rId1" Type="http://schemas.openxmlformats.org/officeDocument/2006/relationships/vmlDrawing" Target="../drawings/vmlDrawing4.v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7.v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0.v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3.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21.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26.v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27.v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8.v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9.v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30.vml"/></Relationships>
</file>

<file path=ppt/slides/_rels/slide3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vmlDrawing" Target="../drawings/vmlDrawing31.v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2.v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33.v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34.vml"/></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35.v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6.v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7.v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8.vml"/></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39.v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0.v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1.v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42.v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295400"/>
            <a:ext cx="8382000" cy="2590799"/>
          </a:xfrm>
        </p:spPr>
        <p:txBody>
          <a:bodyPr>
            <a:normAutofit/>
          </a:bodyPr>
          <a:lstStyle/>
          <a:p>
            <a:r>
              <a:rPr lang="en-US" b="1" dirty="0">
                <a:latin typeface="Arial" pitchFamily="34" charset="0"/>
                <a:cs typeface="Arial" pitchFamily="34" charset="0"/>
              </a:rPr>
              <a:t>CSC 221</a:t>
            </a:r>
            <a:br>
              <a:rPr lang="en-US" b="1" dirty="0">
                <a:latin typeface="Arial" pitchFamily="34" charset="0"/>
                <a:cs typeface="Arial" pitchFamily="34" charset="0"/>
              </a:rPr>
            </a:br>
            <a:r>
              <a:rPr lang="en-US" b="1" dirty="0" smtClean="0">
                <a:latin typeface="Arial" pitchFamily="34" charset="0"/>
                <a:cs typeface="Arial" pitchFamily="34" charset="0"/>
              </a:rPr>
              <a:t/>
            </a:r>
            <a:br>
              <a:rPr lang="en-US" b="1" dirty="0" smtClean="0">
                <a:latin typeface="Arial" pitchFamily="34" charset="0"/>
                <a:cs typeface="Arial" pitchFamily="34" charset="0"/>
              </a:rPr>
            </a:br>
            <a:r>
              <a:rPr lang="en-US" b="1" dirty="0" smtClean="0">
                <a:latin typeface="Arial" pitchFamily="34" charset="0"/>
                <a:cs typeface="Arial" pitchFamily="34" charset="0"/>
              </a:rPr>
              <a:t>Computer </a:t>
            </a:r>
            <a:r>
              <a:rPr lang="en-US" b="1" dirty="0">
                <a:latin typeface="Arial" pitchFamily="34" charset="0"/>
                <a:cs typeface="Arial" pitchFamily="34" charset="0"/>
              </a:rPr>
              <a:t>Organization and Assembly </a:t>
            </a:r>
            <a:r>
              <a:rPr lang="en-US" b="1" dirty="0" smtClean="0">
                <a:latin typeface="Arial" pitchFamily="34" charset="0"/>
                <a:cs typeface="Arial" pitchFamily="34" charset="0"/>
              </a:rPr>
              <a:t>Language</a:t>
            </a:r>
            <a:endParaRPr lang="en-US" dirty="0"/>
          </a:p>
        </p:txBody>
      </p:sp>
      <p:sp>
        <p:nvSpPr>
          <p:cNvPr id="3" name="Subtitle 2"/>
          <p:cNvSpPr>
            <a:spLocks noGrp="1"/>
          </p:cNvSpPr>
          <p:nvPr>
            <p:ph type="subTitle" idx="1"/>
          </p:nvPr>
        </p:nvSpPr>
        <p:spPr>
          <a:xfrm>
            <a:off x="533400" y="4267200"/>
            <a:ext cx="7924800" cy="2286000"/>
          </a:xfrm>
        </p:spPr>
        <p:txBody>
          <a:bodyPr>
            <a:noAutofit/>
          </a:bodyPr>
          <a:lstStyle/>
          <a:p>
            <a:r>
              <a:rPr lang="en-US" sz="3600" b="1" dirty="0" smtClean="0">
                <a:solidFill>
                  <a:srgbClr val="000000"/>
                </a:solidFill>
                <a:latin typeface="Arial" pitchFamily="34" charset="0"/>
                <a:cs typeface="Arial" pitchFamily="34" charset="0"/>
              </a:rPr>
              <a:t>Lecture </a:t>
            </a:r>
            <a:r>
              <a:rPr lang="en-US" sz="3600" b="1" dirty="0" smtClean="0">
                <a:latin typeface="Arial" pitchFamily="34" charset="0"/>
                <a:cs typeface="Arial" pitchFamily="34" charset="0"/>
              </a:rPr>
              <a:t>22</a:t>
            </a:r>
            <a:r>
              <a:rPr lang="en-US" sz="3600" b="1" dirty="0" smtClean="0">
                <a:solidFill>
                  <a:srgbClr val="000000"/>
                </a:solidFill>
                <a:latin typeface="Arial" pitchFamily="34" charset="0"/>
                <a:cs typeface="Arial" pitchFamily="34" charset="0"/>
              </a:rPr>
              <a:t>: </a:t>
            </a:r>
          </a:p>
          <a:p>
            <a:endParaRPr lang="en-US" sz="1100" b="1" dirty="0" smtClean="0">
              <a:solidFill>
                <a:srgbClr val="000000"/>
              </a:solidFill>
              <a:latin typeface="Arial" pitchFamily="34" charset="0"/>
              <a:cs typeface="Arial" pitchFamily="34" charset="0"/>
            </a:endParaRPr>
          </a:p>
          <a:p>
            <a:r>
              <a:rPr lang="en-US" sz="3600" b="1" dirty="0" smtClean="0"/>
              <a:t>Arithmetic Instructions: </a:t>
            </a:r>
          </a:p>
          <a:p>
            <a:r>
              <a:rPr lang="en-US" sz="3600" b="1" dirty="0" smtClean="0"/>
              <a:t>Shift, Rotate, Multi. and Division</a:t>
            </a:r>
            <a:endParaRPr lang="en-US" sz="36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Lecture </a:t>
            </a:r>
            <a:r>
              <a:rPr lang="en-US" dirty="0" smtClean="0"/>
              <a:t>21: </a:t>
            </a:r>
            <a:r>
              <a:rPr lang="en-US" dirty="0"/>
              <a:t>Review</a:t>
            </a:r>
          </a:p>
        </p:txBody>
      </p:sp>
      <p:sp>
        <p:nvSpPr>
          <p:cNvPr id="3" name="Content Placeholder 2"/>
          <p:cNvSpPr>
            <a:spLocks noGrp="1"/>
          </p:cNvSpPr>
          <p:nvPr>
            <p:ph idx="1"/>
          </p:nvPr>
        </p:nvSpPr>
        <p:spPr>
          <a:xfrm>
            <a:off x="457200" y="990600"/>
            <a:ext cx="8382000" cy="5410200"/>
          </a:xfrm>
        </p:spPr>
        <p:txBody>
          <a:bodyPr>
            <a:noAutofit/>
          </a:bodyPr>
          <a:lstStyle/>
          <a:p>
            <a:pPr marL="0" indent="0">
              <a:buNone/>
            </a:pPr>
            <a:r>
              <a:rPr lang="en-US" sz="2800" b="1" dirty="0"/>
              <a:t>ASSEMBLY IMPLEMENTATION OF</a:t>
            </a:r>
            <a:r>
              <a:rPr lang="en-US" sz="2800" b="1" dirty="0" smtClean="0"/>
              <a:t>:</a:t>
            </a:r>
            <a:endParaRPr lang="en-US" sz="2800" dirty="0"/>
          </a:p>
          <a:p>
            <a:r>
              <a:rPr lang="en-US" sz="2800" dirty="0"/>
              <a:t>Bit Test Instruction</a:t>
            </a:r>
          </a:p>
          <a:p>
            <a:pPr lvl="1">
              <a:lnSpc>
                <a:spcPct val="110000"/>
              </a:lnSpc>
              <a:defRPr/>
            </a:pPr>
            <a:r>
              <a:rPr lang="en-US" dirty="0"/>
              <a:t>Copies bit </a:t>
            </a:r>
            <a:r>
              <a:rPr lang="en-US" i="1" dirty="0">
                <a:solidFill>
                  <a:srgbClr val="0000FF"/>
                </a:solidFill>
              </a:rPr>
              <a:t>n</a:t>
            </a:r>
            <a:r>
              <a:rPr lang="en-US" dirty="0"/>
              <a:t> from an operand into the Carry flag</a:t>
            </a:r>
          </a:p>
          <a:p>
            <a:pPr lvl="1">
              <a:lnSpc>
                <a:spcPct val="110000"/>
              </a:lnSpc>
              <a:defRPr/>
            </a:pPr>
            <a:r>
              <a:rPr lang="en-US" dirty="0"/>
              <a:t>Syntax: </a:t>
            </a:r>
            <a:r>
              <a:rPr lang="en-US" dirty="0">
                <a:solidFill>
                  <a:srgbClr val="0000FF"/>
                </a:solidFill>
              </a:rPr>
              <a:t>BT </a:t>
            </a:r>
            <a:r>
              <a:rPr lang="en-US" i="1" dirty="0" err="1">
                <a:solidFill>
                  <a:srgbClr val="0000FF"/>
                </a:solidFill>
              </a:rPr>
              <a:t>bitBase</a:t>
            </a:r>
            <a:r>
              <a:rPr lang="en-US" i="1" dirty="0">
                <a:solidFill>
                  <a:srgbClr val="0000FF"/>
                </a:solidFill>
              </a:rPr>
              <a:t>, </a:t>
            </a:r>
            <a:r>
              <a:rPr lang="en-US" i="1" dirty="0" smtClean="0">
                <a:solidFill>
                  <a:srgbClr val="0000FF"/>
                </a:solidFill>
              </a:rPr>
              <a:t>n</a:t>
            </a:r>
            <a:endParaRPr lang="en-US" sz="2800" dirty="0">
              <a:solidFill>
                <a:srgbClr val="0000FF"/>
              </a:solidFill>
            </a:endParaRPr>
          </a:p>
          <a:p>
            <a:r>
              <a:rPr lang="en-US" sz="2800" dirty="0"/>
              <a:t>Conditional LOOP Instructions</a:t>
            </a:r>
          </a:p>
          <a:p>
            <a:pPr lvl="1"/>
            <a:r>
              <a:rPr lang="en-US" dirty="0"/>
              <a:t>LOOPZ and LOOPE</a:t>
            </a:r>
          </a:p>
          <a:p>
            <a:pPr lvl="2">
              <a:lnSpc>
                <a:spcPct val="90000"/>
              </a:lnSpc>
              <a:buNone/>
              <a:defRPr/>
            </a:pPr>
            <a:r>
              <a:rPr lang="en-US" sz="2200" dirty="0">
                <a:solidFill>
                  <a:srgbClr val="0000FF"/>
                </a:solidFill>
              </a:rPr>
              <a:t>LOOPZ/LOOPE </a:t>
            </a:r>
            <a:r>
              <a:rPr lang="en-US" sz="2200" i="1" dirty="0">
                <a:solidFill>
                  <a:srgbClr val="0000FF"/>
                </a:solidFill>
              </a:rPr>
              <a:t>destination</a:t>
            </a:r>
          </a:p>
          <a:p>
            <a:pPr lvl="2">
              <a:lnSpc>
                <a:spcPct val="90000"/>
              </a:lnSpc>
              <a:defRPr/>
            </a:pPr>
            <a:r>
              <a:rPr lang="en-US" dirty="0"/>
              <a:t>Logic: </a:t>
            </a:r>
          </a:p>
          <a:p>
            <a:pPr lvl="3">
              <a:lnSpc>
                <a:spcPct val="90000"/>
              </a:lnSpc>
              <a:defRPr/>
            </a:pPr>
            <a:r>
              <a:rPr lang="en-US" sz="2000" dirty="0"/>
              <a:t>ECX </a:t>
            </a:r>
            <a:r>
              <a:rPr lang="en-US" dirty="0">
                <a:sym typeface="Symbol" charset="0"/>
              </a:rPr>
              <a:t></a:t>
            </a:r>
            <a:r>
              <a:rPr lang="en-US" sz="2000" dirty="0"/>
              <a:t> ECX – 1</a:t>
            </a:r>
          </a:p>
          <a:p>
            <a:pPr lvl="3">
              <a:lnSpc>
                <a:spcPct val="90000"/>
              </a:lnSpc>
              <a:defRPr/>
            </a:pPr>
            <a:r>
              <a:rPr lang="en-US" sz="2000" dirty="0"/>
              <a:t>if ECX &gt; 0 and ZF=1, jump to </a:t>
            </a:r>
            <a:r>
              <a:rPr lang="en-US" sz="2000" i="1" dirty="0" smtClean="0"/>
              <a:t>destination</a:t>
            </a:r>
            <a:endParaRPr lang="en-US" dirty="0"/>
          </a:p>
          <a:p>
            <a:pPr lvl="1"/>
            <a:r>
              <a:rPr lang="en-US" dirty="0"/>
              <a:t>LOOPNZ and LOOPNE</a:t>
            </a:r>
          </a:p>
          <a:p>
            <a:pPr lvl="2">
              <a:lnSpc>
                <a:spcPct val="90000"/>
              </a:lnSpc>
              <a:buNone/>
              <a:defRPr/>
            </a:pPr>
            <a:r>
              <a:rPr lang="en-US" sz="2200" dirty="0">
                <a:solidFill>
                  <a:srgbClr val="0000FF"/>
                </a:solidFill>
              </a:rPr>
              <a:t>LOOPZ/LOOPE </a:t>
            </a:r>
            <a:r>
              <a:rPr lang="en-US" sz="2200" i="1" dirty="0">
                <a:solidFill>
                  <a:srgbClr val="0000FF"/>
                </a:solidFill>
              </a:rPr>
              <a:t>destination</a:t>
            </a:r>
          </a:p>
          <a:p>
            <a:pPr lvl="2">
              <a:lnSpc>
                <a:spcPct val="90000"/>
              </a:lnSpc>
              <a:defRPr/>
            </a:pPr>
            <a:r>
              <a:rPr lang="en-US" dirty="0"/>
              <a:t>Logic: </a:t>
            </a:r>
          </a:p>
          <a:p>
            <a:pPr lvl="3">
              <a:lnSpc>
                <a:spcPct val="90000"/>
              </a:lnSpc>
              <a:defRPr/>
            </a:pPr>
            <a:r>
              <a:rPr lang="en-US" sz="2000" dirty="0"/>
              <a:t>ECX </a:t>
            </a:r>
            <a:r>
              <a:rPr lang="en-US" dirty="0">
                <a:sym typeface="Symbol" charset="0"/>
              </a:rPr>
              <a:t></a:t>
            </a:r>
            <a:r>
              <a:rPr lang="en-US" sz="2000" dirty="0"/>
              <a:t> ECX – 1</a:t>
            </a:r>
          </a:p>
          <a:p>
            <a:pPr lvl="3">
              <a:lnSpc>
                <a:spcPct val="90000"/>
              </a:lnSpc>
              <a:defRPr/>
            </a:pPr>
            <a:r>
              <a:rPr lang="en-US" sz="2000" dirty="0"/>
              <a:t>if ECX &gt; 0 and ZF=0, jump to </a:t>
            </a:r>
            <a:r>
              <a:rPr lang="en-US" sz="2000" i="1" dirty="0" smtClean="0"/>
              <a:t>destination</a:t>
            </a:r>
            <a:endParaRPr lang="en-US" sz="2000" i="1" dirty="0"/>
          </a:p>
        </p:txBody>
      </p:sp>
    </p:spTree>
    <p:extLst>
      <p:ext uri="{BB962C8B-B14F-4D97-AF65-F5344CB8AC3E}">
        <p14:creationId xmlns="" xmlns:p14="http://schemas.microsoft.com/office/powerpoint/2010/main" val="38116923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Lecture </a:t>
            </a:r>
            <a:r>
              <a:rPr lang="en-US" dirty="0" smtClean="0"/>
              <a:t>21: </a:t>
            </a:r>
            <a:r>
              <a:rPr lang="en-US" dirty="0"/>
              <a:t>Review</a:t>
            </a:r>
          </a:p>
        </p:txBody>
      </p:sp>
      <p:sp>
        <p:nvSpPr>
          <p:cNvPr id="3" name="Content Placeholder 2"/>
          <p:cNvSpPr>
            <a:spLocks noGrp="1"/>
          </p:cNvSpPr>
          <p:nvPr>
            <p:ph idx="1"/>
          </p:nvPr>
        </p:nvSpPr>
        <p:spPr>
          <a:xfrm>
            <a:off x="457200" y="1219200"/>
            <a:ext cx="8382000" cy="5410200"/>
          </a:xfrm>
        </p:spPr>
        <p:txBody>
          <a:bodyPr>
            <a:noAutofit/>
          </a:bodyPr>
          <a:lstStyle/>
          <a:p>
            <a:pPr marL="0" indent="0">
              <a:buNone/>
            </a:pPr>
            <a:r>
              <a:rPr lang="en-US" sz="2800" b="1" dirty="0"/>
              <a:t>ASSEMBLY IMPLEMENTATION OF:</a:t>
            </a:r>
            <a:endParaRPr lang="en-US" sz="2800" dirty="0"/>
          </a:p>
          <a:p>
            <a:pPr marL="0" indent="0">
              <a:buNone/>
            </a:pPr>
            <a:endParaRPr lang="en-US" sz="2800" dirty="0"/>
          </a:p>
          <a:p>
            <a:r>
              <a:rPr lang="en-US" sz="2800" dirty="0"/>
              <a:t>Block Structures</a:t>
            </a:r>
          </a:p>
          <a:p>
            <a:pPr lvl="1">
              <a:spcBef>
                <a:spcPts val="2040"/>
              </a:spcBef>
              <a:defRPr/>
            </a:pPr>
            <a:r>
              <a:rPr lang="en-US" sz="2400" dirty="0"/>
              <a:t>Block-Structured IF Statements</a:t>
            </a:r>
          </a:p>
          <a:p>
            <a:pPr lvl="1">
              <a:spcBef>
                <a:spcPts val="2040"/>
              </a:spcBef>
              <a:defRPr/>
            </a:pPr>
            <a:r>
              <a:rPr lang="en-US" sz="2400" dirty="0"/>
              <a:t>Compound Expressions with AND</a:t>
            </a:r>
          </a:p>
          <a:p>
            <a:pPr lvl="1">
              <a:spcBef>
                <a:spcPts val="2040"/>
              </a:spcBef>
              <a:defRPr/>
            </a:pPr>
            <a:r>
              <a:rPr lang="en-US" sz="2400" dirty="0"/>
              <a:t>Compound Expressions with OR</a:t>
            </a:r>
          </a:p>
          <a:p>
            <a:pPr lvl="1">
              <a:spcBef>
                <a:spcPts val="2040"/>
              </a:spcBef>
              <a:defRPr/>
            </a:pPr>
            <a:r>
              <a:rPr lang="en-US" sz="2400" dirty="0"/>
              <a:t>WHILE Loops</a:t>
            </a:r>
          </a:p>
          <a:p>
            <a:pPr lvl="1">
              <a:spcBef>
                <a:spcPts val="2040"/>
              </a:spcBef>
              <a:defRPr/>
            </a:pPr>
            <a:r>
              <a:rPr lang="en-US" sz="2400" dirty="0"/>
              <a:t>REPEAT </a:t>
            </a:r>
            <a:r>
              <a:rPr lang="en-US" sz="2400" dirty="0" smtClean="0"/>
              <a:t>Loops</a:t>
            </a:r>
            <a:endParaRPr lang="en-US" sz="2400" dirty="0"/>
          </a:p>
        </p:txBody>
      </p:sp>
      <p:sp>
        <p:nvSpPr>
          <p:cNvPr id="4" name="Rectangle 4"/>
          <p:cNvSpPr>
            <a:spLocks noChangeArrowheads="1"/>
          </p:cNvSpPr>
          <p:nvPr/>
        </p:nvSpPr>
        <p:spPr bwMode="auto">
          <a:xfrm>
            <a:off x="7772400" y="457200"/>
            <a:ext cx="1295400" cy="5334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p>
            <a:pPr marL="342900" indent="-342900" eaLnBrk="1" hangingPunct="1">
              <a:spcBef>
                <a:spcPct val="20000"/>
              </a:spcBef>
              <a:buClr>
                <a:srgbClr val="0D4000"/>
              </a:buClr>
            </a:pPr>
            <a:r>
              <a:rPr lang="en-US" sz="2800" dirty="0">
                <a:latin typeface="Arial"/>
                <a:cs typeface="Arial"/>
              </a:rPr>
              <a:t>(</a:t>
            </a:r>
            <a:r>
              <a:rPr lang="en-US" sz="2800" i="1" dirty="0">
                <a:latin typeface="Arial"/>
                <a:cs typeface="Arial"/>
              </a:rPr>
              <a:t>cont.</a:t>
            </a:r>
            <a:r>
              <a:rPr lang="en-US" sz="2800" dirty="0">
                <a:latin typeface="Arial"/>
                <a:cs typeface="Arial"/>
              </a:rPr>
              <a:t>)</a:t>
            </a:r>
          </a:p>
        </p:txBody>
      </p:sp>
    </p:spTree>
    <p:extLst>
      <p:ext uri="{BB962C8B-B14F-4D97-AF65-F5344CB8AC3E}">
        <p14:creationId xmlns="" xmlns:p14="http://schemas.microsoft.com/office/powerpoint/2010/main" val="41877922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Outline</a:t>
            </a:r>
            <a:endParaRPr lang="en-US" dirty="0"/>
          </a:p>
        </p:txBody>
      </p:sp>
      <p:sp>
        <p:nvSpPr>
          <p:cNvPr id="3" name="Content Placeholder 2"/>
          <p:cNvSpPr>
            <a:spLocks noGrp="1"/>
          </p:cNvSpPr>
          <p:nvPr>
            <p:ph idx="1"/>
          </p:nvPr>
        </p:nvSpPr>
        <p:spPr>
          <a:xfrm>
            <a:off x="457200" y="1219200"/>
            <a:ext cx="8229600" cy="5410200"/>
          </a:xfrm>
        </p:spPr>
        <p:txBody>
          <a:bodyPr>
            <a:normAutofit/>
          </a:bodyPr>
          <a:lstStyle/>
          <a:p>
            <a:pPr>
              <a:spcBef>
                <a:spcPts val="1272"/>
              </a:spcBef>
            </a:pPr>
            <a:r>
              <a:rPr lang="en-US" sz="2800" dirty="0" smtClean="0"/>
              <a:t>Shift </a:t>
            </a:r>
            <a:r>
              <a:rPr lang="en-US" sz="2800" dirty="0"/>
              <a:t>and Rotate Instructions </a:t>
            </a:r>
          </a:p>
          <a:p>
            <a:pPr lvl="1">
              <a:spcBef>
                <a:spcPts val="1272"/>
              </a:spcBef>
            </a:pPr>
            <a:r>
              <a:rPr lang="en-US" sz="2400" dirty="0" smtClean="0"/>
              <a:t>Logical </a:t>
            </a:r>
            <a:r>
              <a:rPr lang="en-US" sz="2400" dirty="0"/>
              <a:t>Shifts and Arithmetic Shifts </a:t>
            </a:r>
            <a:endParaRPr lang="en-US" sz="2400" dirty="0" smtClean="0"/>
          </a:p>
          <a:p>
            <a:pPr lvl="1">
              <a:spcBef>
                <a:spcPts val="1272"/>
              </a:spcBef>
            </a:pPr>
            <a:r>
              <a:rPr lang="en-US" sz="2400" dirty="0" smtClean="0"/>
              <a:t>SHL and SHR </a:t>
            </a:r>
            <a:r>
              <a:rPr lang="en-US" sz="2400" dirty="0"/>
              <a:t>Instruction </a:t>
            </a:r>
          </a:p>
          <a:p>
            <a:pPr lvl="1">
              <a:spcBef>
                <a:spcPts val="1272"/>
              </a:spcBef>
            </a:pPr>
            <a:r>
              <a:rPr lang="en-US" sz="2400" dirty="0" smtClean="0"/>
              <a:t>SAL </a:t>
            </a:r>
            <a:r>
              <a:rPr lang="en-US" sz="2400" dirty="0"/>
              <a:t>and SAR Instructions </a:t>
            </a:r>
          </a:p>
          <a:p>
            <a:pPr lvl="1">
              <a:spcBef>
                <a:spcPts val="1272"/>
              </a:spcBef>
            </a:pPr>
            <a:r>
              <a:rPr lang="en-US" sz="2400" dirty="0" smtClean="0"/>
              <a:t>ROL and ROR </a:t>
            </a:r>
            <a:r>
              <a:rPr lang="en-US" sz="2400" dirty="0"/>
              <a:t>Instruction </a:t>
            </a:r>
          </a:p>
          <a:p>
            <a:pPr lvl="1">
              <a:spcBef>
                <a:spcPts val="1272"/>
              </a:spcBef>
            </a:pPr>
            <a:r>
              <a:rPr lang="en-US" sz="2400" dirty="0" smtClean="0"/>
              <a:t>RCL </a:t>
            </a:r>
            <a:r>
              <a:rPr lang="en-US" sz="2400" dirty="0"/>
              <a:t>and RCR Instructions </a:t>
            </a:r>
          </a:p>
          <a:p>
            <a:pPr lvl="1">
              <a:spcBef>
                <a:spcPts val="1272"/>
              </a:spcBef>
            </a:pPr>
            <a:r>
              <a:rPr lang="en-US" sz="2400" dirty="0" smtClean="0"/>
              <a:t>Signed </a:t>
            </a:r>
            <a:r>
              <a:rPr lang="en-US" sz="2400" dirty="0"/>
              <a:t>Overflow </a:t>
            </a:r>
          </a:p>
          <a:p>
            <a:pPr lvl="1">
              <a:spcBef>
                <a:spcPts val="1272"/>
              </a:spcBef>
            </a:pPr>
            <a:r>
              <a:rPr lang="en-US" sz="2400" dirty="0" smtClean="0"/>
              <a:t>SHLD</a:t>
            </a:r>
            <a:r>
              <a:rPr lang="en-US" sz="2400" dirty="0"/>
              <a:t>/SHRD Instructions </a:t>
            </a:r>
          </a:p>
          <a:p>
            <a:pPr>
              <a:spcBef>
                <a:spcPts val="1272"/>
              </a:spcBef>
            </a:pPr>
            <a:r>
              <a:rPr lang="en-US" sz="2800" dirty="0" smtClean="0"/>
              <a:t>Shift </a:t>
            </a:r>
            <a:r>
              <a:rPr lang="en-US" sz="2800" dirty="0"/>
              <a:t>and Rotate Applications </a:t>
            </a:r>
          </a:p>
          <a:p>
            <a:pPr marL="457200" lvl="1" indent="0">
              <a:buNone/>
            </a:pPr>
            <a:endParaRPr lang="en-US" dirty="0">
              <a:effectLst/>
            </a:endParaRPr>
          </a:p>
        </p:txBody>
      </p:sp>
    </p:spTree>
    <p:extLst>
      <p:ext uri="{BB962C8B-B14F-4D97-AF65-F5344CB8AC3E}">
        <p14:creationId xmlns="" xmlns:p14="http://schemas.microsoft.com/office/powerpoint/2010/main" val="22126259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Outline</a:t>
            </a:r>
            <a:endParaRPr lang="en-US" dirty="0"/>
          </a:p>
        </p:txBody>
      </p:sp>
      <p:sp>
        <p:nvSpPr>
          <p:cNvPr id="3" name="Content Placeholder 2"/>
          <p:cNvSpPr>
            <a:spLocks noGrp="1"/>
          </p:cNvSpPr>
          <p:nvPr>
            <p:ph idx="1"/>
          </p:nvPr>
        </p:nvSpPr>
        <p:spPr>
          <a:xfrm>
            <a:off x="457200" y="1219200"/>
            <a:ext cx="8229600" cy="4953000"/>
          </a:xfrm>
        </p:spPr>
        <p:txBody>
          <a:bodyPr>
            <a:normAutofit/>
          </a:bodyPr>
          <a:lstStyle/>
          <a:p>
            <a:pPr>
              <a:spcBef>
                <a:spcPts val="1776"/>
              </a:spcBef>
            </a:pPr>
            <a:r>
              <a:rPr lang="en-US" sz="2800" dirty="0"/>
              <a:t>Multiplication and Division Instructions </a:t>
            </a:r>
            <a:endParaRPr lang="en-US" sz="2800" dirty="0" smtClean="0"/>
          </a:p>
          <a:p>
            <a:pPr lvl="1">
              <a:spcBef>
                <a:spcPts val="1776"/>
              </a:spcBef>
            </a:pPr>
            <a:r>
              <a:rPr lang="en-US" sz="2400" dirty="0" smtClean="0"/>
              <a:t>MUL </a:t>
            </a:r>
            <a:r>
              <a:rPr lang="en-US" sz="2400" dirty="0"/>
              <a:t>Instruction </a:t>
            </a:r>
            <a:endParaRPr lang="en-US" sz="2400" dirty="0" smtClean="0"/>
          </a:p>
          <a:p>
            <a:pPr lvl="1">
              <a:spcBef>
                <a:spcPts val="1776"/>
              </a:spcBef>
            </a:pPr>
            <a:r>
              <a:rPr lang="en-US" sz="2400" dirty="0" smtClean="0"/>
              <a:t>IMUL </a:t>
            </a:r>
            <a:r>
              <a:rPr lang="en-US" sz="2400"/>
              <a:t>Instruction </a:t>
            </a:r>
            <a:endParaRPr lang="en-US" sz="2400" dirty="0" smtClean="0"/>
          </a:p>
          <a:p>
            <a:pPr lvl="1">
              <a:spcBef>
                <a:spcPts val="1776"/>
              </a:spcBef>
            </a:pPr>
            <a:r>
              <a:rPr lang="en-US" sz="2400" dirty="0" smtClean="0"/>
              <a:t>DIV Instruction </a:t>
            </a:r>
          </a:p>
          <a:p>
            <a:pPr lvl="1">
              <a:spcBef>
                <a:spcPts val="1776"/>
              </a:spcBef>
            </a:pPr>
            <a:r>
              <a:rPr lang="en-US" sz="2400" dirty="0" smtClean="0"/>
              <a:t>Signed Integer Division </a:t>
            </a:r>
          </a:p>
          <a:p>
            <a:pPr>
              <a:spcBef>
                <a:spcPts val="1776"/>
              </a:spcBef>
            </a:pPr>
            <a:r>
              <a:rPr lang="en-US" sz="2800" dirty="0" smtClean="0"/>
              <a:t>Implementing Arithmetic </a:t>
            </a:r>
            <a:r>
              <a:rPr lang="en-US" sz="2800" dirty="0" err="1" smtClean="0"/>
              <a:t>Expresisons</a:t>
            </a:r>
            <a:endParaRPr lang="en-US" sz="2800" dirty="0" smtClean="0"/>
          </a:p>
          <a:p>
            <a:pPr marL="457200" lvl="1" indent="0">
              <a:buNone/>
            </a:pPr>
            <a:endParaRPr lang="en-US" dirty="0">
              <a:effectLst/>
            </a:endParaRPr>
          </a:p>
        </p:txBody>
      </p:sp>
    </p:spTree>
    <p:extLst>
      <p:ext uri="{BB962C8B-B14F-4D97-AF65-F5344CB8AC3E}">
        <p14:creationId xmlns="" xmlns:p14="http://schemas.microsoft.com/office/powerpoint/2010/main" val="21657437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r>
              <a:rPr lang="en-US"/>
              <a:t>Logical vs Arithmetic Shifts</a:t>
            </a:r>
          </a:p>
        </p:txBody>
      </p:sp>
      <p:sp>
        <p:nvSpPr>
          <p:cNvPr id="83971" name="Rectangle 3"/>
          <p:cNvSpPr>
            <a:spLocks noGrp="1" noChangeArrowheads="1"/>
          </p:cNvSpPr>
          <p:nvPr>
            <p:ph type="body" idx="1"/>
          </p:nvPr>
        </p:nvSpPr>
        <p:spPr>
          <a:xfrm>
            <a:off x="685800" y="1143000"/>
            <a:ext cx="7772400" cy="914400"/>
          </a:xfrm>
        </p:spPr>
        <p:txBody>
          <a:bodyPr/>
          <a:lstStyle/>
          <a:p>
            <a:r>
              <a:rPr lang="en-US" dirty="0"/>
              <a:t>A logical shift fills the newly created bit position with zero:</a:t>
            </a:r>
          </a:p>
        </p:txBody>
      </p:sp>
      <p:sp>
        <p:nvSpPr>
          <p:cNvPr id="83972" name="Rectangle 4"/>
          <p:cNvSpPr>
            <a:spLocks noChangeArrowheads="1"/>
          </p:cNvSpPr>
          <p:nvPr/>
        </p:nvSpPr>
        <p:spPr bwMode="auto">
          <a:xfrm>
            <a:off x="762000" y="3276600"/>
            <a:ext cx="7772400" cy="990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342900" indent="-342900">
              <a:spcBef>
                <a:spcPct val="20000"/>
              </a:spcBef>
              <a:buClr>
                <a:schemeClr val="tx1"/>
              </a:buClr>
              <a:buFontTx/>
              <a:buChar char="•"/>
            </a:pPr>
            <a:r>
              <a:rPr lang="en-US" sz="2400" dirty="0">
                <a:latin typeface="Arial"/>
                <a:cs typeface="Arial"/>
              </a:rPr>
              <a:t>An arithmetic shift fills the newly created bit position with a copy of the number</a:t>
            </a:r>
            <a:r>
              <a:rPr lang="ja-JP" altLang="en-US" sz="2400" dirty="0">
                <a:latin typeface="Arial"/>
                <a:cs typeface="Arial"/>
              </a:rPr>
              <a:t>’</a:t>
            </a:r>
            <a:r>
              <a:rPr lang="en-US" sz="2400" dirty="0">
                <a:latin typeface="Arial"/>
                <a:cs typeface="Arial"/>
              </a:rPr>
              <a:t>s sign bit:</a:t>
            </a:r>
          </a:p>
        </p:txBody>
      </p:sp>
      <p:graphicFrame>
        <p:nvGraphicFramePr>
          <p:cNvPr id="83973" name="Object 5"/>
          <p:cNvGraphicFramePr>
            <a:graphicFrameLocks noChangeAspect="1"/>
          </p:cNvGraphicFramePr>
          <p:nvPr>
            <p:extLst>
              <p:ext uri="{D42A27DB-BD31-4B8C-83A1-F6EECF244321}">
                <p14:modId xmlns="" xmlns:p14="http://schemas.microsoft.com/office/powerpoint/2010/main" val="18892688"/>
              </p:ext>
            </p:extLst>
          </p:nvPr>
        </p:nvGraphicFramePr>
        <p:xfrm>
          <a:off x="914400" y="2032488"/>
          <a:ext cx="6858000" cy="1121020"/>
        </p:xfrm>
        <a:graphic>
          <a:graphicData uri="http://schemas.openxmlformats.org/presentationml/2006/ole">
            <p:oleObj spid="_x0000_s1277" name="VISIO" r:id="rId3" imgW="3736848" imgH="502920" progId="">
              <p:embed/>
            </p:oleObj>
          </a:graphicData>
        </a:graphic>
      </p:graphicFrame>
      <p:graphicFrame>
        <p:nvGraphicFramePr>
          <p:cNvPr id="83974" name="Object 6"/>
          <p:cNvGraphicFramePr>
            <a:graphicFrameLocks noChangeAspect="1"/>
          </p:cNvGraphicFramePr>
          <p:nvPr>
            <p:extLst>
              <p:ext uri="{D42A27DB-BD31-4B8C-83A1-F6EECF244321}">
                <p14:modId xmlns="" xmlns:p14="http://schemas.microsoft.com/office/powerpoint/2010/main" val="1605821827"/>
              </p:ext>
            </p:extLst>
          </p:nvPr>
        </p:nvGraphicFramePr>
        <p:xfrm>
          <a:off x="838200" y="4419600"/>
          <a:ext cx="6961677" cy="1219200"/>
        </p:xfrm>
        <a:graphic>
          <a:graphicData uri="http://schemas.openxmlformats.org/presentationml/2006/ole">
            <p:oleObj spid="_x0000_s1278" name="VISIO" r:id="rId4" imgW="3838956" imgH="542544" progId="">
              <p:embed/>
            </p:oleObj>
          </a:graphicData>
        </a:graphic>
      </p:graphicFrame>
    </p:spTree>
    <p:extLst>
      <p:ext uri="{BB962C8B-B14F-4D97-AF65-F5344CB8AC3E}">
        <p14:creationId xmlns="" xmlns:p14="http://schemas.microsoft.com/office/powerpoint/2010/main" val="34074107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r>
              <a:rPr lang="en-US"/>
              <a:t>SHL Instruction</a:t>
            </a:r>
          </a:p>
        </p:txBody>
      </p:sp>
      <p:sp>
        <p:nvSpPr>
          <p:cNvPr id="84995" name="Rectangle 3"/>
          <p:cNvSpPr>
            <a:spLocks noGrp="1" noChangeArrowheads="1"/>
          </p:cNvSpPr>
          <p:nvPr>
            <p:ph type="body" idx="1"/>
          </p:nvPr>
        </p:nvSpPr>
        <p:spPr>
          <a:xfrm>
            <a:off x="685800" y="1143000"/>
            <a:ext cx="7772400" cy="1447800"/>
          </a:xfrm>
        </p:spPr>
        <p:txBody>
          <a:bodyPr/>
          <a:lstStyle/>
          <a:p>
            <a:r>
              <a:rPr lang="en-US"/>
              <a:t>The SHL (shift left) instruction performs a logical left shift on the destination operand, filling the lowest bit with 0.</a:t>
            </a:r>
          </a:p>
        </p:txBody>
      </p:sp>
      <p:graphicFrame>
        <p:nvGraphicFramePr>
          <p:cNvPr id="84996" name="Object 4"/>
          <p:cNvGraphicFramePr>
            <a:graphicFrameLocks noChangeAspect="1"/>
          </p:cNvGraphicFramePr>
          <p:nvPr>
            <p:extLst>
              <p:ext uri="{D42A27DB-BD31-4B8C-83A1-F6EECF244321}">
                <p14:modId xmlns="" xmlns:p14="http://schemas.microsoft.com/office/powerpoint/2010/main" val="2359436362"/>
              </p:ext>
            </p:extLst>
          </p:nvPr>
        </p:nvGraphicFramePr>
        <p:xfrm>
          <a:off x="914400" y="2438400"/>
          <a:ext cx="7229372" cy="1143000"/>
        </p:xfrm>
        <a:graphic>
          <a:graphicData uri="http://schemas.openxmlformats.org/presentationml/2006/ole">
            <p:oleObj spid="_x0000_s2176" name="VISIO" r:id="rId3" imgW="3909060" imgH="502920" progId="">
              <p:embed/>
            </p:oleObj>
          </a:graphicData>
        </a:graphic>
      </p:graphicFrame>
      <p:sp>
        <p:nvSpPr>
          <p:cNvPr id="84998" name="Text Box 6"/>
          <p:cNvSpPr txBox="1">
            <a:spLocks noChangeArrowheads="1"/>
          </p:cNvSpPr>
          <p:nvPr/>
        </p:nvSpPr>
        <p:spPr bwMode="auto">
          <a:xfrm>
            <a:off x="762000" y="3657600"/>
            <a:ext cx="7620000" cy="6540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tIns="137160" bIns="137160">
            <a:spAutoFit/>
          </a:bodyPr>
          <a:lstStyle>
            <a:lvl1pPr marL="344488" indent="-344488">
              <a:defRPr sz="2400">
                <a:solidFill>
                  <a:schemeClr val="tx1"/>
                </a:solidFill>
                <a:latin typeface="Times New Roman" charset="0"/>
                <a:ea typeface="ＭＳ Ｐゴシック" charset="0"/>
              </a:defRPr>
            </a:lvl1pPr>
            <a:lvl2pPr marL="458788">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fontAlgn="base">
              <a:spcBef>
                <a:spcPct val="0"/>
              </a:spcBef>
              <a:spcAft>
                <a:spcPct val="0"/>
              </a:spcAft>
              <a:defRPr sz="2400">
                <a:solidFill>
                  <a:schemeClr val="tx1"/>
                </a:solidFill>
                <a:latin typeface="Times New Roman" charset="0"/>
                <a:ea typeface="ＭＳ Ｐゴシック" charset="0"/>
              </a:defRPr>
            </a:lvl6pPr>
            <a:lvl7pPr fontAlgn="base">
              <a:spcBef>
                <a:spcPct val="0"/>
              </a:spcBef>
              <a:spcAft>
                <a:spcPct val="0"/>
              </a:spcAft>
              <a:defRPr sz="2400">
                <a:solidFill>
                  <a:schemeClr val="tx1"/>
                </a:solidFill>
                <a:latin typeface="Times New Roman" charset="0"/>
                <a:ea typeface="ＭＳ Ｐゴシック" charset="0"/>
              </a:defRPr>
            </a:lvl7pPr>
            <a:lvl8pPr fontAlgn="base">
              <a:spcBef>
                <a:spcPct val="0"/>
              </a:spcBef>
              <a:spcAft>
                <a:spcPct val="0"/>
              </a:spcAft>
              <a:defRPr sz="2400">
                <a:solidFill>
                  <a:schemeClr val="tx1"/>
                </a:solidFill>
                <a:latin typeface="Times New Roman" charset="0"/>
                <a:ea typeface="ＭＳ Ｐゴシック" charset="0"/>
              </a:defRPr>
            </a:lvl8pPr>
            <a:lvl9pPr fontAlgn="base">
              <a:spcBef>
                <a:spcPct val="0"/>
              </a:spcBef>
              <a:spcAft>
                <a:spcPct val="0"/>
              </a:spcAft>
              <a:defRPr sz="2400">
                <a:solidFill>
                  <a:schemeClr val="tx1"/>
                </a:solidFill>
                <a:latin typeface="Times New Roman" charset="0"/>
                <a:ea typeface="ＭＳ Ｐゴシック" charset="0"/>
              </a:defRPr>
            </a:lvl9pPr>
          </a:lstStyle>
          <a:p>
            <a:pPr>
              <a:spcBef>
                <a:spcPct val="50000"/>
              </a:spcBef>
              <a:buFontTx/>
              <a:buChar char="•"/>
            </a:pPr>
            <a:r>
              <a:rPr lang="en-US" sz="2500">
                <a:latin typeface="Arial" charset="0"/>
              </a:rPr>
              <a:t>Operand types for SHL:</a:t>
            </a:r>
            <a:endParaRPr lang="en-US" sz="1800" b="1">
              <a:latin typeface="Courier New" charset="0"/>
            </a:endParaRPr>
          </a:p>
        </p:txBody>
      </p:sp>
      <p:sp>
        <p:nvSpPr>
          <p:cNvPr id="84999" name="Text Box 7"/>
          <p:cNvSpPr txBox="1">
            <a:spLocks noChangeArrowheads="1"/>
          </p:cNvSpPr>
          <p:nvPr/>
        </p:nvSpPr>
        <p:spPr bwMode="auto">
          <a:xfrm>
            <a:off x="1524000" y="4343400"/>
            <a:ext cx="3124200" cy="1420902"/>
          </a:xfrm>
          <a:prstGeom prst="rect">
            <a:avLst/>
          </a:prstGeom>
          <a:noFill/>
          <a:ln w="9525">
            <a:solidFill>
              <a:srgbClr val="000000"/>
            </a:solidFill>
            <a:miter lim="800000"/>
            <a:headEnd/>
            <a:tailEnd/>
          </a:ln>
          <a:effectLst/>
        </p:spPr>
        <p:txBody>
          <a:bodyPr wrap="square" tIns="137160" bIns="137160">
            <a:spAutoFit/>
          </a:bodyPr>
          <a:lstStyle>
            <a:lvl1pPr>
              <a:tabLst>
                <a:tab pos="457200" algn="l"/>
                <a:tab pos="3944938" algn="l"/>
              </a:tabLst>
              <a:defRPr sz="2400">
                <a:solidFill>
                  <a:schemeClr val="tx1"/>
                </a:solidFill>
                <a:latin typeface="Times New Roman" charset="0"/>
                <a:ea typeface="ＭＳ Ｐゴシック" charset="0"/>
              </a:defRPr>
            </a:lvl1pPr>
            <a:lvl2pPr>
              <a:tabLst>
                <a:tab pos="457200" algn="l"/>
                <a:tab pos="3944938" algn="l"/>
              </a:tabLst>
              <a:defRPr sz="2400">
                <a:solidFill>
                  <a:schemeClr val="tx1"/>
                </a:solidFill>
                <a:latin typeface="Times New Roman" charset="0"/>
                <a:ea typeface="ＭＳ Ｐゴシック" charset="0"/>
              </a:defRPr>
            </a:lvl2pPr>
            <a:lvl3pPr>
              <a:tabLst>
                <a:tab pos="457200" algn="l"/>
                <a:tab pos="3944938" algn="l"/>
              </a:tabLst>
              <a:defRPr sz="2400">
                <a:solidFill>
                  <a:schemeClr val="tx1"/>
                </a:solidFill>
                <a:latin typeface="Times New Roman" charset="0"/>
                <a:ea typeface="ＭＳ Ｐゴシック" charset="0"/>
              </a:defRPr>
            </a:lvl3pPr>
            <a:lvl4pPr>
              <a:tabLst>
                <a:tab pos="457200" algn="l"/>
                <a:tab pos="3944938" algn="l"/>
              </a:tabLst>
              <a:defRPr sz="2400">
                <a:solidFill>
                  <a:schemeClr val="tx1"/>
                </a:solidFill>
                <a:latin typeface="Times New Roman" charset="0"/>
                <a:ea typeface="ＭＳ Ｐゴシック" charset="0"/>
              </a:defRPr>
            </a:lvl4pPr>
            <a:lvl5pPr>
              <a:tabLst>
                <a:tab pos="457200" algn="l"/>
                <a:tab pos="3944938"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944938"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944938"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944938"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944938" algn="l"/>
              </a:tabLst>
              <a:defRPr sz="2400">
                <a:solidFill>
                  <a:schemeClr val="tx1"/>
                </a:solidFill>
                <a:latin typeface="Times New Roman" charset="0"/>
                <a:ea typeface="ＭＳ Ｐゴシック" charset="0"/>
              </a:defRPr>
            </a:lvl9pPr>
          </a:lstStyle>
          <a:p>
            <a:pPr>
              <a:lnSpc>
                <a:spcPct val="30000"/>
              </a:lnSpc>
              <a:spcBef>
                <a:spcPct val="50000"/>
              </a:spcBef>
            </a:pPr>
            <a:r>
              <a:rPr lang="en-US" sz="2000" b="1" dirty="0">
                <a:solidFill>
                  <a:srgbClr val="0000FF"/>
                </a:solidFill>
                <a:latin typeface="Courier New" charset="0"/>
              </a:rPr>
              <a:t>SHL </a:t>
            </a:r>
            <a:r>
              <a:rPr lang="en-US" sz="2000" b="1" i="1" dirty="0">
                <a:solidFill>
                  <a:srgbClr val="0000FF"/>
                </a:solidFill>
                <a:latin typeface="Courier New" charset="0"/>
              </a:rPr>
              <a:t>reg,imm8</a:t>
            </a:r>
          </a:p>
          <a:p>
            <a:pPr>
              <a:lnSpc>
                <a:spcPct val="30000"/>
              </a:lnSpc>
              <a:spcBef>
                <a:spcPct val="50000"/>
              </a:spcBef>
            </a:pPr>
            <a:r>
              <a:rPr lang="en-US" sz="2000" b="1" dirty="0">
                <a:solidFill>
                  <a:srgbClr val="0000FF"/>
                </a:solidFill>
                <a:latin typeface="Courier New" charset="0"/>
              </a:rPr>
              <a:t>		SHL </a:t>
            </a:r>
            <a:r>
              <a:rPr lang="en-US" sz="2000" b="1" i="1" dirty="0">
                <a:solidFill>
                  <a:srgbClr val="0000FF"/>
                </a:solidFill>
                <a:latin typeface="Courier New" charset="0"/>
              </a:rPr>
              <a:t>mem,imm8</a:t>
            </a:r>
          </a:p>
          <a:p>
            <a:pPr>
              <a:lnSpc>
                <a:spcPct val="30000"/>
              </a:lnSpc>
              <a:spcBef>
                <a:spcPct val="50000"/>
              </a:spcBef>
            </a:pPr>
            <a:r>
              <a:rPr lang="en-US" sz="2000" b="1" dirty="0">
                <a:solidFill>
                  <a:srgbClr val="0000FF"/>
                </a:solidFill>
                <a:latin typeface="Courier New" charset="0"/>
              </a:rPr>
              <a:t>		SHL </a:t>
            </a:r>
            <a:r>
              <a:rPr lang="en-US" sz="2000" b="1" i="1" dirty="0" err="1">
                <a:solidFill>
                  <a:srgbClr val="0000FF"/>
                </a:solidFill>
                <a:latin typeface="Courier New" charset="0"/>
              </a:rPr>
              <a:t>reg</a:t>
            </a:r>
            <a:r>
              <a:rPr lang="en-US" sz="2000" b="1" dirty="0" err="1">
                <a:solidFill>
                  <a:srgbClr val="0000FF"/>
                </a:solidFill>
                <a:latin typeface="Courier New" charset="0"/>
              </a:rPr>
              <a:t>,CL</a:t>
            </a:r>
            <a:endParaRPr lang="en-US" sz="2000" b="1" dirty="0">
              <a:solidFill>
                <a:srgbClr val="0000FF"/>
              </a:solidFill>
              <a:latin typeface="Courier New" charset="0"/>
            </a:endParaRPr>
          </a:p>
          <a:p>
            <a:pPr>
              <a:lnSpc>
                <a:spcPct val="30000"/>
              </a:lnSpc>
              <a:spcBef>
                <a:spcPct val="50000"/>
              </a:spcBef>
            </a:pPr>
            <a:r>
              <a:rPr lang="en-US" sz="2000" b="1" dirty="0">
                <a:solidFill>
                  <a:srgbClr val="0000FF"/>
                </a:solidFill>
                <a:latin typeface="Courier New" charset="0"/>
              </a:rPr>
              <a:t>		SHL </a:t>
            </a:r>
            <a:r>
              <a:rPr lang="en-US" sz="2000" b="1" i="1" dirty="0" err="1">
                <a:solidFill>
                  <a:srgbClr val="0000FF"/>
                </a:solidFill>
                <a:latin typeface="Courier New" charset="0"/>
              </a:rPr>
              <a:t>mem</a:t>
            </a:r>
            <a:r>
              <a:rPr lang="en-US" sz="2000" b="1" dirty="0" err="1">
                <a:solidFill>
                  <a:srgbClr val="0000FF"/>
                </a:solidFill>
                <a:latin typeface="Courier New" charset="0"/>
              </a:rPr>
              <a:t>,CL</a:t>
            </a:r>
            <a:endParaRPr lang="en-US" sz="2000" b="1" dirty="0">
              <a:solidFill>
                <a:srgbClr val="0000FF"/>
              </a:solidFill>
              <a:latin typeface="Courier New" charset="0"/>
            </a:endParaRPr>
          </a:p>
        </p:txBody>
      </p:sp>
      <p:sp>
        <p:nvSpPr>
          <p:cNvPr id="85000" name="Text Box 8"/>
          <p:cNvSpPr txBox="1">
            <a:spLocks noChangeArrowheads="1"/>
          </p:cNvSpPr>
          <p:nvPr/>
        </p:nvSpPr>
        <p:spPr bwMode="auto">
          <a:xfrm>
            <a:off x="5029200" y="4419600"/>
            <a:ext cx="3581400" cy="10156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tIns="137160" bIns="137160">
            <a:spAutoFit/>
          </a:bodyPr>
          <a:lstStyle/>
          <a:p>
            <a:pPr>
              <a:spcBef>
                <a:spcPct val="50000"/>
              </a:spcBef>
            </a:pPr>
            <a:r>
              <a:rPr lang="en-US" sz="2400" dirty="0">
                <a:latin typeface="Arial"/>
                <a:cs typeface="Arial"/>
              </a:rPr>
              <a:t>(Same for all shift and rotate instructions)</a:t>
            </a:r>
          </a:p>
        </p:txBody>
      </p:sp>
    </p:spTree>
    <p:extLst>
      <p:ext uri="{BB962C8B-B14F-4D97-AF65-F5344CB8AC3E}">
        <p14:creationId xmlns="" xmlns:p14="http://schemas.microsoft.com/office/powerpoint/2010/main" val="10276020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r>
              <a:rPr lang="en-US"/>
              <a:t>Fast Multiplication</a:t>
            </a:r>
          </a:p>
        </p:txBody>
      </p:sp>
      <p:sp>
        <p:nvSpPr>
          <p:cNvPr id="76803" name="Text Box 3"/>
          <p:cNvSpPr txBox="1">
            <a:spLocks noChangeArrowheads="1"/>
          </p:cNvSpPr>
          <p:nvPr/>
        </p:nvSpPr>
        <p:spPr bwMode="auto">
          <a:xfrm>
            <a:off x="1066800" y="2057400"/>
            <a:ext cx="2057400" cy="10668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a:latin typeface="Courier New" charset="0"/>
              </a:rPr>
              <a:t>mov dl,5</a:t>
            </a:r>
          </a:p>
          <a:p>
            <a:r>
              <a:rPr lang="en-US" sz="2000" b="1" dirty="0" err="1">
                <a:latin typeface="Courier New" charset="0"/>
              </a:rPr>
              <a:t>shl</a:t>
            </a:r>
            <a:r>
              <a:rPr lang="en-US" sz="2000" b="1" dirty="0">
                <a:latin typeface="Courier New" charset="0"/>
              </a:rPr>
              <a:t> dl,1</a:t>
            </a:r>
          </a:p>
        </p:txBody>
      </p:sp>
      <p:sp>
        <p:nvSpPr>
          <p:cNvPr id="76804" name="Text Box 4"/>
          <p:cNvSpPr txBox="1">
            <a:spLocks noChangeArrowheads="1"/>
          </p:cNvSpPr>
          <p:nvPr/>
        </p:nvSpPr>
        <p:spPr bwMode="auto">
          <a:xfrm>
            <a:off x="685800" y="1066800"/>
            <a:ext cx="7696200" cy="6617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400">
                <a:latin typeface="Arial"/>
                <a:cs typeface="Arial"/>
              </a:rPr>
              <a:t>Shifting left 1 bit multiplies a number by 2</a:t>
            </a:r>
          </a:p>
        </p:txBody>
      </p:sp>
      <p:graphicFrame>
        <p:nvGraphicFramePr>
          <p:cNvPr id="76805" name="Object 5"/>
          <p:cNvGraphicFramePr>
            <a:graphicFrameLocks noChangeAspect="1"/>
          </p:cNvGraphicFramePr>
          <p:nvPr>
            <p:extLst>
              <p:ext uri="{D42A27DB-BD31-4B8C-83A1-F6EECF244321}">
                <p14:modId xmlns="" xmlns:p14="http://schemas.microsoft.com/office/powerpoint/2010/main" val="4148023536"/>
              </p:ext>
            </p:extLst>
          </p:nvPr>
        </p:nvGraphicFramePr>
        <p:xfrm>
          <a:off x="3657600" y="1981200"/>
          <a:ext cx="4314092" cy="1219200"/>
        </p:xfrm>
        <a:graphic>
          <a:graphicData uri="http://schemas.openxmlformats.org/presentationml/2006/ole">
            <p:oleObj spid="_x0000_s3200" name="VISIO" r:id="rId3" imgW="2160479" imgH="419924" progId="">
              <p:embed/>
            </p:oleObj>
          </a:graphicData>
        </a:graphic>
      </p:graphicFrame>
      <p:grpSp>
        <p:nvGrpSpPr>
          <p:cNvPr id="76810" name="Group 10"/>
          <p:cNvGrpSpPr>
            <a:grpSpLocks/>
          </p:cNvGrpSpPr>
          <p:nvPr/>
        </p:nvGrpSpPr>
        <p:grpSpPr bwMode="auto">
          <a:xfrm>
            <a:off x="609600" y="3429000"/>
            <a:ext cx="7696200" cy="2438400"/>
            <a:chOff x="384" y="2160"/>
            <a:chExt cx="4848" cy="1536"/>
          </a:xfrm>
        </p:grpSpPr>
        <p:sp>
          <p:nvSpPr>
            <p:cNvPr id="76806" name="Text Box 6"/>
            <p:cNvSpPr txBox="1">
              <a:spLocks noChangeArrowheads="1"/>
            </p:cNvSpPr>
            <p:nvPr/>
          </p:nvSpPr>
          <p:spPr bwMode="auto">
            <a:xfrm>
              <a:off x="1200" y="3024"/>
              <a:ext cx="3360" cy="672"/>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a:latin typeface="Courier New" charset="0"/>
                </a:rPr>
                <a:t>mov dl,5</a:t>
              </a:r>
            </a:p>
            <a:p>
              <a:r>
                <a:rPr lang="en-US" sz="2000" b="1" dirty="0" err="1">
                  <a:latin typeface="Courier New" charset="0"/>
                </a:rPr>
                <a:t>shl</a:t>
              </a:r>
              <a:r>
                <a:rPr lang="en-US" sz="2000" b="1" dirty="0">
                  <a:latin typeface="Courier New" charset="0"/>
                </a:rPr>
                <a:t> dl,</a:t>
              </a:r>
              <a:r>
                <a:rPr lang="en-US" sz="2000" b="1" dirty="0" smtClean="0">
                  <a:latin typeface="Courier New" charset="0"/>
                </a:rPr>
                <a:t>2           ; </a:t>
              </a:r>
              <a:r>
                <a:rPr lang="en-US" sz="2000" b="1" dirty="0">
                  <a:latin typeface="Courier New" charset="0"/>
                </a:rPr>
                <a:t>DL = 20</a:t>
              </a:r>
            </a:p>
          </p:txBody>
        </p:sp>
        <p:sp>
          <p:nvSpPr>
            <p:cNvPr id="76807" name="Text Box 7"/>
            <p:cNvSpPr txBox="1">
              <a:spLocks noChangeArrowheads="1"/>
            </p:cNvSpPr>
            <p:nvPr/>
          </p:nvSpPr>
          <p:spPr bwMode="auto">
            <a:xfrm>
              <a:off x="384" y="2160"/>
              <a:ext cx="4848" cy="78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400" dirty="0">
                  <a:latin typeface="Arial"/>
                  <a:cs typeface="Arial"/>
                </a:rPr>
                <a:t>Shifting left </a:t>
              </a:r>
              <a:r>
                <a:rPr lang="en-US" sz="2400" i="1" dirty="0">
                  <a:latin typeface="Arial"/>
                  <a:cs typeface="Arial"/>
                </a:rPr>
                <a:t>n</a:t>
              </a:r>
              <a:r>
                <a:rPr lang="en-US" sz="2400" dirty="0">
                  <a:latin typeface="Arial"/>
                  <a:cs typeface="Arial"/>
                </a:rPr>
                <a:t> bits multiplies the operand by 2</a:t>
              </a:r>
              <a:r>
                <a:rPr lang="en-US" sz="2400" i="1" baseline="30000" dirty="0">
                  <a:latin typeface="Arial"/>
                  <a:cs typeface="Arial"/>
                </a:rPr>
                <a:t>n</a:t>
              </a:r>
            </a:p>
            <a:p>
              <a:pPr>
                <a:spcBef>
                  <a:spcPct val="50000"/>
                </a:spcBef>
              </a:pPr>
              <a:r>
                <a:rPr lang="en-US" sz="2400" dirty="0">
                  <a:latin typeface="Arial"/>
                  <a:cs typeface="Arial"/>
                </a:rPr>
                <a:t>For example, 5 * 2</a:t>
              </a:r>
              <a:r>
                <a:rPr lang="en-US" sz="2400" baseline="30000" dirty="0">
                  <a:latin typeface="Arial"/>
                  <a:cs typeface="Arial"/>
                </a:rPr>
                <a:t>2</a:t>
              </a:r>
              <a:r>
                <a:rPr lang="en-US" sz="2400" dirty="0">
                  <a:latin typeface="Arial"/>
                  <a:cs typeface="Arial"/>
                </a:rPr>
                <a:t> = 20</a:t>
              </a:r>
            </a:p>
          </p:txBody>
        </p:sp>
      </p:grpSp>
    </p:spTree>
    <p:extLst>
      <p:ext uri="{BB962C8B-B14F-4D97-AF65-F5344CB8AC3E}">
        <p14:creationId xmlns="" xmlns:p14="http://schemas.microsoft.com/office/powerpoint/2010/main" val="30237974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76810"/>
                                        </p:tgtEl>
                                        <p:attrNameLst>
                                          <p:attrName>style.visibility</p:attrName>
                                        </p:attrNameLst>
                                      </p:cBhvr>
                                      <p:to>
                                        <p:strVal val="visible"/>
                                      </p:to>
                                    </p:set>
                                    <p:animEffect transition="in" filter="box(in)">
                                      <p:cBhvr>
                                        <p:cTn id="7" dur="500"/>
                                        <p:tgtEl>
                                          <p:spTgt spid="768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r>
              <a:rPr lang="en-US"/>
              <a:t>SHR Instruction</a:t>
            </a:r>
          </a:p>
        </p:txBody>
      </p:sp>
      <p:sp>
        <p:nvSpPr>
          <p:cNvPr id="86019" name="Rectangle 3"/>
          <p:cNvSpPr>
            <a:spLocks noGrp="1" noChangeArrowheads="1"/>
          </p:cNvSpPr>
          <p:nvPr>
            <p:ph type="body" idx="1"/>
          </p:nvPr>
        </p:nvSpPr>
        <p:spPr>
          <a:xfrm>
            <a:off x="685800" y="1143000"/>
            <a:ext cx="7772400" cy="1371600"/>
          </a:xfrm>
        </p:spPr>
        <p:txBody>
          <a:bodyPr/>
          <a:lstStyle/>
          <a:p>
            <a:pPr>
              <a:spcBef>
                <a:spcPts val="0"/>
              </a:spcBef>
            </a:pPr>
            <a:r>
              <a:rPr lang="en-US" dirty="0"/>
              <a:t>The SHR (shift right) instruction performs a logical right shift on the destination operand. The highest bit position is filled with a zero.</a:t>
            </a:r>
          </a:p>
        </p:txBody>
      </p:sp>
      <p:graphicFrame>
        <p:nvGraphicFramePr>
          <p:cNvPr id="86020" name="Object 4"/>
          <p:cNvGraphicFramePr>
            <a:graphicFrameLocks noChangeAspect="1"/>
          </p:cNvGraphicFramePr>
          <p:nvPr>
            <p:extLst>
              <p:ext uri="{D42A27DB-BD31-4B8C-83A1-F6EECF244321}">
                <p14:modId xmlns="" xmlns:p14="http://schemas.microsoft.com/office/powerpoint/2010/main" val="2569665827"/>
              </p:ext>
            </p:extLst>
          </p:nvPr>
        </p:nvGraphicFramePr>
        <p:xfrm>
          <a:off x="533400" y="2667000"/>
          <a:ext cx="7848600" cy="1236314"/>
        </p:xfrm>
        <a:graphic>
          <a:graphicData uri="http://schemas.openxmlformats.org/presentationml/2006/ole">
            <p:oleObj spid="_x0000_s4224" name="VISIO" r:id="rId3" imgW="3736848" imgH="502920" progId="">
              <p:embed/>
            </p:oleObj>
          </a:graphicData>
        </a:graphic>
      </p:graphicFrame>
      <p:grpSp>
        <p:nvGrpSpPr>
          <p:cNvPr id="86023" name="Group 7"/>
          <p:cNvGrpSpPr>
            <a:grpSpLocks/>
          </p:cNvGrpSpPr>
          <p:nvPr/>
        </p:nvGrpSpPr>
        <p:grpSpPr bwMode="auto">
          <a:xfrm>
            <a:off x="685800" y="3810000"/>
            <a:ext cx="7696200" cy="2133600"/>
            <a:chOff x="432" y="2400"/>
            <a:chExt cx="4848" cy="1344"/>
          </a:xfrm>
        </p:grpSpPr>
        <p:sp>
          <p:nvSpPr>
            <p:cNvPr id="86021" name="Text Box 5"/>
            <p:cNvSpPr txBox="1">
              <a:spLocks noChangeArrowheads="1"/>
            </p:cNvSpPr>
            <p:nvPr/>
          </p:nvSpPr>
          <p:spPr bwMode="auto">
            <a:xfrm>
              <a:off x="1152" y="2928"/>
              <a:ext cx="3456" cy="816"/>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a:latin typeface="Courier New" charset="0"/>
                </a:rPr>
                <a:t>mov dl,80</a:t>
              </a:r>
            </a:p>
            <a:p>
              <a:r>
                <a:rPr lang="en-US" sz="2000" b="1" dirty="0" err="1">
                  <a:latin typeface="Courier New" charset="0"/>
                </a:rPr>
                <a:t>shr</a:t>
              </a:r>
              <a:r>
                <a:rPr lang="en-US" sz="2000" b="1" dirty="0">
                  <a:latin typeface="Courier New" charset="0"/>
                </a:rPr>
                <a:t> dl,</a:t>
              </a:r>
              <a:r>
                <a:rPr lang="en-US" sz="2000" b="1" dirty="0" smtClean="0">
                  <a:latin typeface="Courier New" charset="0"/>
                </a:rPr>
                <a:t>1          ; </a:t>
              </a:r>
              <a:r>
                <a:rPr lang="en-US" sz="2000" b="1" dirty="0">
                  <a:latin typeface="Courier New" charset="0"/>
                </a:rPr>
                <a:t>DL = 40</a:t>
              </a:r>
            </a:p>
            <a:p>
              <a:r>
                <a:rPr lang="en-US" sz="2000" b="1" dirty="0" err="1">
                  <a:latin typeface="Courier New" charset="0"/>
                </a:rPr>
                <a:t>shr</a:t>
              </a:r>
              <a:r>
                <a:rPr lang="en-US" sz="2000" b="1" dirty="0">
                  <a:latin typeface="Courier New" charset="0"/>
                </a:rPr>
                <a:t> dl,</a:t>
              </a:r>
              <a:r>
                <a:rPr lang="en-US" sz="2000" b="1" dirty="0" smtClean="0">
                  <a:latin typeface="Courier New" charset="0"/>
                </a:rPr>
                <a:t>2          ; </a:t>
              </a:r>
              <a:r>
                <a:rPr lang="en-US" sz="2000" b="1" dirty="0">
                  <a:latin typeface="Courier New" charset="0"/>
                </a:rPr>
                <a:t>DL = 10</a:t>
              </a:r>
            </a:p>
          </p:txBody>
        </p:sp>
        <p:sp>
          <p:nvSpPr>
            <p:cNvPr id="86022" name="Text Box 6"/>
            <p:cNvSpPr txBox="1">
              <a:spLocks noChangeArrowheads="1"/>
            </p:cNvSpPr>
            <p:nvPr/>
          </p:nvSpPr>
          <p:spPr bwMode="auto">
            <a:xfrm>
              <a:off x="432" y="2400"/>
              <a:ext cx="4848" cy="41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400" dirty="0">
                  <a:latin typeface="Arial"/>
                  <a:cs typeface="Arial"/>
                </a:rPr>
                <a:t>Shifting right </a:t>
              </a:r>
              <a:r>
                <a:rPr lang="en-US" sz="2400" i="1" dirty="0">
                  <a:latin typeface="Arial"/>
                  <a:cs typeface="Arial"/>
                </a:rPr>
                <a:t>n</a:t>
              </a:r>
              <a:r>
                <a:rPr lang="en-US" sz="2400" dirty="0">
                  <a:latin typeface="Arial"/>
                  <a:cs typeface="Arial"/>
                </a:rPr>
                <a:t> bits divides the operand by 2</a:t>
              </a:r>
              <a:r>
                <a:rPr lang="en-US" sz="2400" i="1" baseline="30000" dirty="0">
                  <a:latin typeface="Arial"/>
                  <a:cs typeface="Arial"/>
                </a:rPr>
                <a:t>n</a:t>
              </a:r>
            </a:p>
          </p:txBody>
        </p:sp>
      </p:grpSp>
    </p:spTree>
    <p:extLst>
      <p:ext uri="{BB962C8B-B14F-4D97-AF65-F5344CB8AC3E}">
        <p14:creationId xmlns="" xmlns:p14="http://schemas.microsoft.com/office/powerpoint/2010/main" val="189480138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86023"/>
                                        </p:tgtEl>
                                        <p:attrNameLst>
                                          <p:attrName>style.visibility</p:attrName>
                                        </p:attrNameLst>
                                      </p:cBhvr>
                                      <p:to>
                                        <p:strVal val="visible"/>
                                      </p:to>
                                    </p:set>
                                    <p:animEffect transition="in" filter="box(in)">
                                      <p:cBhvr>
                                        <p:cTn id="7" dur="500"/>
                                        <p:tgtEl>
                                          <p:spTgt spid="860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1026"/>
          <p:cNvSpPr>
            <a:spLocks noGrp="1" noChangeArrowheads="1"/>
          </p:cNvSpPr>
          <p:nvPr>
            <p:ph type="title"/>
          </p:nvPr>
        </p:nvSpPr>
        <p:spPr/>
        <p:txBody>
          <a:bodyPr/>
          <a:lstStyle/>
          <a:p>
            <a:r>
              <a:rPr lang="en-US"/>
              <a:t>SAL and SAR Instructions</a:t>
            </a:r>
          </a:p>
        </p:txBody>
      </p:sp>
      <p:sp>
        <p:nvSpPr>
          <p:cNvPr id="87043" name="Rectangle 1027"/>
          <p:cNvSpPr>
            <a:spLocks noGrp="1" noChangeArrowheads="1"/>
          </p:cNvSpPr>
          <p:nvPr>
            <p:ph type="body" idx="1"/>
          </p:nvPr>
        </p:nvSpPr>
        <p:spPr>
          <a:xfrm>
            <a:off x="685800" y="1143000"/>
            <a:ext cx="7772400" cy="1524000"/>
          </a:xfrm>
        </p:spPr>
        <p:txBody>
          <a:bodyPr/>
          <a:lstStyle/>
          <a:p>
            <a:pPr>
              <a:spcBef>
                <a:spcPts val="1776"/>
              </a:spcBef>
            </a:pPr>
            <a:r>
              <a:rPr lang="en-US" dirty="0"/>
              <a:t>SAL (shift arithmetic left) is identical to SHL.</a:t>
            </a:r>
          </a:p>
          <a:p>
            <a:pPr>
              <a:spcBef>
                <a:spcPts val="1776"/>
              </a:spcBef>
            </a:pPr>
            <a:r>
              <a:rPr lang="en-US" dirty="0"/>
              <a:t>SAR (shift arithmetic right) performs a right arithmetic shift on the destination operand.</a:t>
            </a:r>
          </a:p>
        </p:txBody>
      </p:sp>
      <p:graphicFrame>
        <p:nvGraphicFramePr>
          <p:cNvPr id="87044" name="Object 1028"/>
          <p:cNvGraphicFramePr>
            <a:graphicFrameLocks noChangeAspect="1"/>
          </p:cNvGraphicFramePr>
          <p:nvPr>
            <p:extLst>
              <p:ext uri="{D42A27DB-BD31-4B8C-83A1-F6EECF244321}">
                <p14:modId xmlns="" xmlns:p14="http://schemas.microsoft.com/office/powerpoint/2010/main" val="2169579066"/>
              </p:ext>
            </p:extLst>
          </p:nvPr>
        </p:nvGraphicFramePr>
        <p:xfrm>
          <a:off x="609600" y="2667000"/>
          <a:ext cx="7848600" cy="1341641"/>
        </p:xfrm>
        <a:graphic>
          <a:graphicData uri="http://schemas.openxmlformats.org/presentationml/2006/ole">
            <p:oleObj spid="_x0000_s5248" name="VISIO" r:id="rId3" imgW="3838956" imgH="542544" progId="">
              <p:embed/>
            </p:oleObj>
          </a:graphicData>
        </a:graphic>
      </p:graphicFrame>
      <p:grpSp>
        <p:nvGrpSpPr>
          <p:cNvPr id="87048" name="Group 1032"/>
          <p:cNvGrpSpPr>
            <a:grpSpLocks/>
          </p:cNvGrpSpPr>
          <p:nvPr/>
        </p:nvGrpSpPr>
        <p:grpSpPr bwMode="auto">
          <a:xfrm>
            <a:off x="838200" y="3886200"/>
            <a:ext cx="7162800" cy="2057400"/>
            <a:chOff x="576" y="2448"/>
            <a:chExt cx="4512" cy="1296"/>
          </a:xfrm>
        </p:grpSpPr>
        <p:sp>
          <p:nvSpPr>
            <p:cNvPr id="87045" name="Text Box 1029"/>
            <p:cNvSpPr txBox="1">
              <a:spLocks noChangeArrowheads="1"/>
            </p:cNvSpPr>
            <p:nvPr/>
          </p:nvSpPr>
          <p:spPr bwMode="auto">
            <a:xfrm>
              <a:off x="576" y="2448"/>
              <a:ext cx="4512" cy="41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400" dirty="0">
                  <a:latin typeface="Arial"/>
                  <a:cs typeface="Arial"/>
                </a:rPr>
                <a:t>An arithmetic shift preserves the number's sign.</a:t>
              </a:r>
            </a:p>
          </p:txBody>
        </p:sp>
        <p:sp>
          <p:nvSpPr>
            <p:cNvPr id="87046" name="Text Box 1030"/>
            <p:cNvSpPr txBox="1">
              <a:spLocks noChangeArrowheads="1"/>
            </p:cNvSpPr>
            <p:nvPr/>
          </p:nvSpPr>
          <p:spPr bwMode="auto">
            <a:xfrm>
              <a:off x="1200" y="2928"/>
              <a:ext cx="3456" cy="816"/>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a:latin typeface="Courier New" charset="0"/>
                </a:rPr>
                <a:t>mov dl,-80</a:t>
              </a:r>
            </a:p>
            <a:p>
              <a:r>
                <a:rPr lang="en-US" sz="2000" b="1" dirty="0" err="1">
                  <a:latin typeface="Courier New" charset="0"/>
                </a:rPr>
                <a:t>sar</a:t>
              </a:r>
              <a:r>
                <a:rPr lang="en-US" sz="2000" b="1" dirty="0">
                  <a:latin typeface="Courier New" charset="0"/>
                </a:rPr>
                <a:t> dl,</a:t>
              </a:r>
              <a:r>
                <a:rPr lang="en-US" sz="2000" b="1" dirty="0" smtClean="0">
                  <a:latin typeface="Courier New" charset="0"/>
                </a:rPr>
                <a:t>1          ; </a:t>
              </a:r>
              <a:r>
                <a:rPr lang="en-US" sz="2000" b="1" dirty="0">
                  <a:latin typeface="Courier New" charset="0"/>
                </a:rPr>
                <a:t>DL = -40</a:t>
              </a:r>
            </a:p>
            <a:p>
              <a:r>
                <a:rPr lang="en-US" sz="2000" b="1" dirty="0" err="1">
                  <a:latin typeface="Courier New" charset="0"/>
                </a:rPr>
                <a:t>sar</a:t>
              </a:r>
              <a:r>
                <a:rPr lang="en-US" sz="2000" b="1" dirty="0">
                  <a:latin typeface="Courier New" charset="0"/>
                </a:rPr>
                <a:t> dl,</a:t>
              </a:r>
              <a:r>
                <a:rPr lang="en-US" sz="2000" b="1" dirty="0" smtClean="0">
                  <a:latin typeface="Courier New" charset="0"/>
                </a:rPr>
                <a:t>2          ; </a:t>
              </a:r>
              <a:r>
                <a:rPr lang="en-US" sz="2000" b="1" dirty="0">
                  <a:latin typeface="Courier New" charset="0"/>
                </a:rPr>
                <a:t>DL = -10</a:t>
              </a:r>
            </a:p>
          </p:txBody>
        </p:sp>
      </p:grpSp>
    </p:spTree>
    <p:extLst>
      <p:ext uri="{BB962C8B-B14F-4D97-AF65-F5344CB8AC3E}">
        <p14:creationId xmlns="" xmlns:p14="http://schemas.microsoft.com/office/powerpoint/2010/main" val="18912105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87048"/>
                                        </p:tgtEl>
                                        <p:attrNameLst>
                                          <p:attrName>style.visibility</p:attrName>
                                        </p:attrNameLst>
                                      </p:cBhvr>
                                      <p:to>
                                        <p:strVal val="visible"/>
                                      </p:to>
                                    </p:set>
                                    <p:animEffect transition="in" filter="box(in)">
                                      <p:cBhvr>
                                        <p:cTn id="7" dur="500"/>
                                        <p:tgtEl>
                                          <p:spTgt spid="870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p:txBody>
          <a:bodyPr/>
          <a:lstStyle/>
          <a:p>
            <a:r>
              <a:rPr lang="en-US" dirty="0" smtClean="0"/>
              <a:t>Drill . </a:t>
            </a:r>
            <a:r>
              <a:rPr lang="en-US" dirty="0"/>
              <a:t>. .</a:t>
            </a:r>
          </a:p>
        </p:txBody>
      </p:sp>
      <p:sp>
        <p:nvSpPr>
          <p:cNvPr id="146435" name="Text Box 3"/>
          <p:cNvSpPr txBox="1">
            <a:spLocks noChangeArrowheads="1"/>
          </p:cNvSpPr>
          <p:nvPr/>
        </p:nvSpPr>
        <p:spPr bwMode="auto">
          <a:xfrm>
            <a:off x="1143000" y="2057400"/>
            <a:ext cx="5867400" cy="22098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a:latin typeface="Courier New" charset="0"/>
              </a:rPr>
              <a:t>mov al,6Bh</a:t>
            </a:r>
          </a:p>
          <a:p>
            <a:r>
              <a:rPr lang="en-US" sz="2000" b="1" dirty="0" err="1">
                <a:latin typeface="Courier New" charset="0"/>
              </a:rPr>
              <a:t>shr</a:t>
            </a:r>
            <a:r>
              <a:rPr lang="en-US" sz="2000" b="1" dirty="0">
                <a:latin typeface="Courier New" charset="0"/>
              </a:rPr>
              <a:t> al,1	a.</a:t>
            </a:r>
          </a:p>
          <a:p>
            <a:r>
              <a:rPr lang="en-US" sz="2000" b="1" dirty="0" err="1">
                <a:latin typeface="Courier New" charset="0"/>
              </a:rPr>
              <a:t>shl</a:t>
            </a:r>
            <a:r>
              <a:rPr lang="en-US" sz="2000" b="1" dirty="0">
                <a:latin typeface="Courier New" charset="0"/>
              </a:rPr>
              <a:t> al,3	b.</a:t>
            </a:r>
          </a:p>
          <a:p>
            <a:r>
              <a:rPr lang="en-US" sz="2000" b="1" dirty="0">
                <a:latin typeface="Courier New" charset="0"/>
              </a:rPr>
              <a:t>mov al,8Ch</a:t>
            </a:r>
          </a:p>
          <a:p>
            <a:r>
              <a:rPr lang="en-US" sz="2000" b="1" dirty="0" err="1">
                <a:latin typeface="Courier New" charset="0"/>
              </a:rPr>
              <a:t>sar</a:t>
            </a:r>
            <a:r>
              <a:rPr lang="en-US" sz="2000" b="1" dirty="0">
                <a:latin typeface="Courier New" charset="0"/>
              </a:rPr>
              <a:t> al,1	c.</a:t>
            </a:r>
          </a:p>
          <a:p>
            <a:r>
              <a:rPr lang="en-US" sz="2000" b="1" dirty="0" err="1">
                <a:latin typeface="Courier New" charset="0"/>
              </a:rPr>
              <a:t>sar</a:t>
            </a:r>
            <a:r>
              <a:rPr lang="en-US" sz="2000" b="1" dirty="0">
                <a:latin typeface="Courier New" charset="0"/>
              </a:rPr>
              <a:t> al,3	d.</a:t>
            </a:r>
          </a:p>
          <a:p>
            <a:endParaRPr lang="en-US" sz="1800" b="1" dirty="0">
              <a:latin typeface="Courier New" charset="0"/>
            </a:endParaRPr>
          </a:p>
        </p:txBody>
      </p:sp>
      <p:sp>
        <p:nvSpPr>
          <p:cNvPr id="146436" name="Text Box 4"/>
          <p:cNvSpPr txBox="1">
            <a:spLocks noChangeArrowheads="1"/>
          </p:cNvSpPr>
          <p:nvPr/>
        </p:nvSpPr>
        <p:spPr bwMode="auto">
          <a:xfrm>
            <a:off x="685800" y="1219200"/>
            <a:ext cx="7467600" cy="6463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tIns="137160" bIns="137160">
            <a:spAutoFit/>
          </a:bodyPr>
          <a:lstStyle/>
          <a:p>
            <a:pPr>
              <a:spcBef>
                <a:spcPct val="50000"/>
              </a:spcBef>
            </a:pPr>
            <a:r>
              <a:rPr lang="en-US" sz="2400">
                <a:latin typeface="Arial"/>
                <a:cs typeface="Arial"/>
              </a:rPr>
              <a:t>Indicate the hexadecimal value of AL after each shift:</a:t>
            </a:r>
          </a:p>
        </p:txBody>
      </p:sp>
      <p:sp>
        <p:nvSpPr>
          <p:cNvPr id="146437" name="Text Box 5"/>
          <p:cNvSpPr txBox="1">
            <a:spLocks noChangeArrowheads="1"/>
          </p:cNvSpPr>
          <p:nvPr/>
        </p:nvSpPr>
        <p:spPr bwMode="auto">
          <a:xfrm>
            <a:off x="5105400" y="2057400"/>
            <a:ext cx="1066800" cy="1981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endParaRPr lang="en-US" sz="2000" b="1" dirty="0">
              <a:solidFill>
                <a:srgbClr val="0000FF"/>
              </a:solidFill>
              <a:latin typeface="Courier New" charset="0"/>
            </a:endParaRPr>
          </a:p>
          <a:p>
            <a:r>
              <a:rPr lang="en-US" sz="2000" b="1" dirty="0">
                <a:solidFill>
                  <a:srgbClr val="0000FF"/>
                </a:solidFill>
                <a:latin typeface="Courier New" charset="0"/>
              </a:rPr>
              <a:t>35h</a:t>
            </a:r>
          </a:p>
          <a:p>
            <a:r>
              <a:rPr lang="en-US" sz="2000" b="1" dirty="0">
                <a:solidFill>
                  <a:srgbClr val="0000FF"/>
                </a:solidFill>
                <a:latin typeface="Courier New" charset="0"/>
              </a:rPr>
              <a:t>A8h</a:t>
            </a:r>
          </a:p>
          <a:p>
            <a:endParaRPr lang="en-US" sz="2000" b="1" dirty="0">
              <a:solidFill>
                <a:srgbClr val="0000FF"/>
              </a:solidFill>
              <a:latin typeface="Courier New" charset="0"/>
            </a:endParaRPr>
          </a:p>
          <a:p>
            <a:r>
              <a:rPr lang="en-US" sz="2000" b="1" dirty="0">
                <a:solidFill>
                  <a:srgbClr val="0000FF"/>
                </a:solidFill>
                <a:latin typeface="Courier New" charset="0"/>
              </a:rPr>
              <a:t>C6h</a:t>
            </a:r>
          </a:p>
          <a:p>
            <a:r>
              <a:rPr lang="en-US" sz="2000" b="1" dirty="0">
                <a:solidFill>
                  <a:srgbClr val="0000FF"/>
                </a:solidFill>
                <a:latin typeface="Courier New" charset="0"/>
              </a:rPr>
              <a:t>F8h</a:t>
            </a:r>
          </a:p>
          <a:p>
            <a:pPr>
              <a:lnSpc>
                <a:spcPct val="50000"/>
              </a:lnSpc>
              <a:spcBef>
                <a:spcPct val="50000"/>
              </a:spcBef>
            </a:pPr>
            <a:endParaRPr lang="en-US" sz="2000" b="1" dirty="0">
              <a:solidFill>
                <a:srgbClr val="0000FF"/>
              </a:solidFill>
              <a:latin typeface="Courier New" charset="0"/>
            </a:endParaRPr>
          </a:p>
        </p:txBody>
      </p:sp>
    </p:spTree>
    <p:extLst>
      <p:ext uri="{BB962C8B-B14F-4D97-AF65-F5344CB8AC3E}">
        <p14:creationId xmlns="" xmlns:p14="http://schemas.microsoft.com/office/powerpoint/2010/main" val="22533905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6437"/>
                                        </p:tgtEl>
                                        <p:attrNameLst>
                                          <p:attrName>style.visibility</p:attrName>
                                        </p:attrNameLst>
                                      </p:cBhvr>
                                      <p:to>
                                        <p:strVal val="visible"/>
                                      </p:to>
                                    </p:set>
                                    <p:animEffect transition="in" filter="dissolve">
                                      <p:cBhvr>
                                        <p:cTn id="7" dur="500"/>
                                        <p:tgtEl>
                                          <p:spTgt spid="1464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437"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r>
              <a:rPr lang="en-US"/>
              <a:t>ROL Instruction</a:t>
            </a:r>
          </a:p>
        </p:txBody>
      </p:sp>
      <p:sp>
        <p:nvSpPr>
          <p:cNvPr id="88067" name="Rectangle 3"/>
          <p:cNvSpPr>
            <a:spLocks noGrp="1" noChangeArrowheads="1"/>
          </p:cNvSpPr>
          <p:nvPr>
            <p:ph type="body" idx="1"/>
          </p:nvPr>
        </p:nvSpPr>
        <p:spPr>
          <a:xfrm>
            <a:off x="685800" y="990600"/>
            <a:ext cx="7391400" cy="2057400"/>
          </a:xfrm>
        </p:spPr>
        <p:txBody>
          <a:bodyPr>
            <a:normAutofit lnSpcReduction="10000"/>
          </a:bodyPr>
          <a:lstStyle/>
          <a:p>
            <a:pPr>
              <a:lnSpc>
                <a:spcPct val="110000"/>
              </a:lnSpc>
              <a:spcBef>
                <a:spcPts val="1776"/>
              </a:spcBef>
            </a:pPr>
            <a:r>
              <a:rPr lang="en-US" dirty="0"/>
              <a:t>ROL (rotate) shifts each bit to the left</a:t>
            </a:r>
          </a:p>
          <a:p>
            <a:pPr>
              <a:lnSpc>
                <a:spcPct val="110000"/>
              </a:lnSpc>
              <a:spcBef>
                <a:spcPts val="1776"/>
              </a:spcBef>
            </a:pPr>
            <a:r>
              <a:rPr lang="en-US" dirty="0"/>
              <a:t>The highest bit is copied into both the Carry flag and into the lowest bit</a:t>
            </a:r>
          </a:p>
          <a:p>
            <a:pPr>
              <a:lnSpc>
                <a:spcPct val="110000"/>
              </a:lnSpc>
              <a:spcBef>
                <a:spcPts val="1776"/>
              </a:spcBef>
            </a:pPr>
            <a:r>
              <a:rPr lang="en-US" dirty="0"/>
              <a:t>No bits are lost</a:t>
            </a:r>
          </a:p>
        </p:txBody>
      </p:sp>
      <p:graphicFrame>
        <p:nvGraphicFramePr>
          <p:cNvPr id="88068" name="Object 4"/>
          <p:cNvGraphicFramePr>
            <a:graphicFrameLocks noChangeAspect="1"/>
          </p:cNvGraphicFramePr>
          <p:nvPr>
            <p:extLst>
              <p:ext uri="{D42A27DB-BD31-4B8C-83A1-F6EECF244321}">
                <p14:modId xmlns="" xmlns:p14="http://schemas.microsoft.com/office/powerpoint/2010/main" val="4264125961"/>
              </p:ext>
            </p:extLst>
          </p:nvPr>
        </p:nvGraphicFramePr>
        <p:xfrm>
          <a:off x="1083720" y="3103800"/>
          <a:ext cx="7069680" cy="1087200"/>
        </p:xfrm>
        <a:graphic>
          <a:graphicData uri="http://schemas.openxmlformats.org/presentationml/2006/ole">
            <p:oleObj spid="_x0000_s7296" name="VISIO" r:id="rId3" imgW="3538728" imgH="542544" progId="">
              <p:embed/>
            </p:oleObj>
          </a:graphicData>
        </a:graphic>
      </p:graphicFrame>
      <p:sp>
        <p:nvSpPr>
          <p:cNvPr id="88072" name="Text Box 8"/>
          <p:cNvSpPr txBox="1">
            <a:spLocks noChangeArrowheads="1"/>
          </p:cNvSpPr>
          <p:nvPr/>
        </p:nvSpPr>
        <p:spPr bwMode="auto">
          <a:xfrm>
            <a:off x="1447800" y="4267200"/>
            <a:ext cx="6781800" cy="21336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a:latin typeface="Courier New" charset="0"/>
              </a:rPr>
              <a:t>mov al,11110000b</a:t>
            </a:r>
          </a:p>
          <a:p>
            <a:r>
              <a:rPr lang="en-US" sz="2000" b="1" dirty="0" err="1">
                <a:latin typeface="Courier New" charset="0"/>
              </a:rPr>
              <a:t>rol</a:t>
            </a:r>
            <a:r>
              <a:rPr lang="en-US" sz="2000" b="1" dirty="0">
                <a:latin typeface="Courier New" charset="0"/>
              </a:rPr>
              <a:t> al,</a:t>
            </a:r>
            <a:r>
              <a:rPr lang="en-US" sz="2000" b="1" dirty="0" smtClean="0">
                <a:latin typeface="Courier New" charset="0"/>
              </a:rPr>
              <a:t>1               ; </a:t>
            </a:r>
            <a:r>
              <a:rPr lang="en-US" sz="2000" b="1" dirty="0">
                <a:latin typeface="Courier New" charset="0"/>
              </a:rPr>
              <a:t>AL = 11100001b</a:t>
            </a:r>
          </a:p>
          <a:p>
            <a:endParaRPr lang="en-US" sz="2000" b="1" dirty="0">
              <a:latin typeface="Courier New" charset="0"/>
            </a:endParaRPr>
          </a:p>
          <a:p>
            <a:r>
              <a:rPr lang="en-US" sz="2000" b="1" dirty="0">
                <a:latin typeface="Courier New" charset="0"/>
              </a:rPr>
              <a:t>mov dl,3Fh</a:t>
            </a:r>
          </a:p>
          <a:p>
            <a:r>
              <a:rPr lang="en-US" sz="2000" b="1" dirty="0" err="1">
                <a:latin typeface="Courier New" charset="0"/>
              </a:rPr>
              <a:t>rol</a:t>
            </a:r>
            <a:r>
              <a:rPr lang="en-US" sz="2000" b="1" dirty="0">
                <a:latin typeface="Courier New" charset="0"/>
              </a:rPr>
              <a:t> dl,</a:t>
            </a:r>
            <a:r>
              <a:rPr lang="en-US" sz="2000" b="1" dirty="0" smtClean="0">
                <a:latin typeface="Courier New" charset="0"/>
              </a:rPr>
              <a:t>4               ; </a:t>
            </a:r>
            <a:r>
              <a:rPr lang="en-US" sz="2000" b="1" dirty="0">
                <a:latin typeface="Courier New" charset="0"/>
              </a:rPr>
              <a:t>DL = F3h</a:t>
            </a:r>
          </a:p>
        </p:txBody>
      </p:sp>
    </p:spTree>
    <p:extLst>
      <p:ext uri="{BB962C8B-B14F-4D97-AF65-F5344CB8AC3E}">
        <p14:creationId xmlns="" xmlns:p14="http://schemas.microsoft.com/office/powerpoint/2010/main" val="19562903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88072"/>
                                        </p:tgtEl>
                                        <p:attrNameLst>
                                          <p:attrName>style.visibility</p:attrName>
                                        </p:attrNameLst>
                                      </p:cBhvr>
                                      <p:to>
                                        <p:strVal val="visible"/>
                                      </p:to>
                                    </p:set>
                                    <p:animEffect transition="in" filter="box(in)">
                                      <p:cBhvr>
                                        <p:cTn id="7" dur="500"/>
                                        <p:tgtEl>
                                          <p:spTgt spid="880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72" grpId="0" animBg="1"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r>
              <a:rPr lang="en-US"/>
              <a:t>ROR Instruction</a:t>
            </a:r>
          </a:p>
        </p:txBody>
      </p:sp>
      <p:sp>
        <p:nvSpPr>
          <p:cNvPr id="89091" name="Rectangle 3"/>
          <p:cNvSpPr>
            <a:spLocks noGrp="1" noChangeArrowheads="1"/>
          </p:cNvSpPr>
          <p:nvPr>
            <p:ph type="body" idx="1"/>
          </p:nvPr>
        </p:nvSpPr>
        <p:spPr>
          <a:xfrm>
            <a:off x="685800" y="990600"/>
            <a:ext cx="7772400" cy="2133600"/>
          </a:xfrm>
        </p:spPr>
        <p:txBody>
          <a:bodyPr>
            <a:normAutofit/>
          </a:bodyPr>
          <a:lstStyle/>
          <a:p>
            <a:pPr>
              <a:spcBef>
                <a:spcPts val="1800"/>
              </a:spcBef>
            </a:pPr>
            <a:r>
              <a:rPr lang="en-US" dirty="0"/>
              <a:t>ROR (rotate right) shifts each bit to the right</a:t>
            </a:r>
          </a:p>
          <a:p>
            <a:pPr>
              <a:spcBef>
                <a:spcPts val="1800"/>
              </a:spcBef>
            </a:pPr>
            <a:r>
              <a:rPr lang="en-US" dirty="0"/>
              <a:t>The lowest bit is copied into both the Carry flag and into the highest bit</a:t>
            </a:r>
          </a:p>
          <a:p>
            <a:pPr>
              <a:spcBef>
                <a:spcPts val="1800"/>
              </a:spcBef>
            </a:pPr>
            <a:r>
              <a:rPr lang="en-US" dirty="0"/>
              <a:t>No bits are lost</a:t>
            </a:r>
          </a:p>
        </p:txBody>
      </p:sp>
      <p:graphicFrame>
        <p:nvGraphicFramePr>
          <p:cNvPr id="89092" name="Object 4"/>
          <p:cNvGraphicFramePr>
            <a:graphicFrameLocks noChangeAspect="1"/>
          </p:cNvGraphicFramePr>
          <p:nvPr>
            <p:extLst>
              <p:ext uri="{D42A27DB-BD31-4B8C-83A1-F6EECF244321}">
                <p14:modId xmlns="" xmlns:p14="http://schemas.microsoft.com/office/powerpoint/2010/main" val="3379641381"/>
              </p:ext>
            </p:extLst>
          </p:nvPr>
        </p:nvGraphicFramePr>
        <p:xfrm>
          <a:off x="940440" y="3167062"/>
          <a:ext cx="7212960" cy="1087200"/>
        </p:xfrm>
        <a:graphic>
          <a:graphicData uri="http://schemas.openxmlformats.org/presentationml/2006/ole">
            <p:oleObj spid="_x0000_s8320" name="VISIO" r:id="rId3" imgW="3610356" imgH="542544" progId="">
              <p:embed/>
            </p:oleObj>
          </a:graphicData>
        </a:graphic>
      </p:graphicFrame>
      <p:sp>
        <p:nvSpPr>
          <p:cNvPr id="89093" name="Text Box 5"/>
          <p:cNvSpPr txBox="1">
            <a:spLocks noChangeArrowheads="1"/>
          </p:cNvSpPr>
          <p:nvPr/>
        </p:nvSpPr>
        <p:spPr bwMode="auto">
          <a:xfrm>
            <a:off x="1371600" y="4343400"/>
            <a:ext cx="6858000" cy="1905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a:latin typeface="Courier New" charset="0"/>
              </a:rPr>
              <a:t>mov al,11110000b</a:t>
            </a:r>
          </a:p>
          <a:p>
            <a:r>
              <a:rPr lang="en-US" sz="2000" b="1" dirty="0" err="1">
                <a:latin typeface="Courier New" charset="0"/>
              </a:rPr>
              <a:t>ror</a:t>
            </a:r>
            <a:r>
              <a:rPr lang="en-US" sz="2000" b="1" dirty="0">
                <a:latin typeface="Courier New" charset="0"/>
              </a:rPr>
              <a:t> al,</a:t>
            </a:r>
            <a:r>
              <a:rPr lang="en-US" sz="2000" b="1" dirty="0" smtClean="0">
                <a:latin typeface="Courier New" charset="0"/>
              </a:rPr>
              <a:t>1               ; </a:t>
            </a:r>
            <a:r>
              <a:rPr lang="en-US" sz="2000" b="1" dirty="0">
                <a:latin typeface="Courier New" charset="0"/>
              </a:rPr>
              <a:t>AL = 01111000b</a:t>
            </a:r>
          </a:p>
          <a:p>
            <a:endParaRPr lang="en-US" sz="2000" b="1" dirty="0">
              <a:latin typeface="Courier New" charset="0"/>
            </a:endParaRPr>
          </a:p>
          <a:p>
            <a:r>
              <a:rPr lang="en-US" sz="2000" b="1" dirty="0">
                <a:latin typeface="Courier New" charset="0"/>
              </a:rPr>
              <a:t>mov dl,3Fh</a:t>
            </a:r>
          </a:p>
          <a:p>
            <a:r>
              <a:rPr lang="en-US" sz="2000" b="1" dirty="0" err="1">
                <a:latin typeface="Courier New" charset="0"/>
              </a:rPr>
              <a:t>ror</a:t>
            </a:r>
            <a:r>
              <a:rPr lang="en-US" sz="2000" b="1" dirty="0">
                <a:latin typeface="Courier New" charset="0"/>
              </a:rPr>
              <a:t> dl,</a:t>
            </a:r>
            <a:r>
              <a:rPr lang="en-US" sz="2000" b="1" dirty="0" smtClean="0">
                <a:latin typeface="Courier New" charset="0"/>
              </a:rPr>
              <a:t>4               ; </a:t>
            </a:r>
            <a:r>
              <a:rPr lang="en-US" sz="2000" b="1" dirty="0">
                <a:latin typeface="Courier New" charset="0"/>
              </a:rPr>
              <a:t>DL = F3h</a:t>
            </a:r>
          </a:p>
        </p:txBody>
      </p:sp>
    </p:spTree>
    <p:extLst>
      <p:ext uri="{BB962C8B-B14F-4D97-AF65-F5344CB8AC3E}">
        <p14:creationId xmlns="" xmlns:p14="http://schemas.microsoft.com/office/powerpoint/2010/main" val="27184440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89093"/>
                                        </p:tgtEl>
                                        <p:attrNameLst>
                                          <p:attrName>style.visibility</p:attrName>
                                        </p:attrNameLst>
                                      </p:cBhvr>
                                      <p:to>
                                        <p:strVal val="visible"/>
                                      </p:to>
                                    </p:set>
                                    <p:animEffect transition="in" filter="box(in)">
                                      <p:cBhvr>
                                        <p:cTn id="7" dur="500"/>
                                        <p:tgtEl>
                                          <p:spTgt spid="890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93" grpId="0" animBg="1"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p:txBody>
          <a:bodyPr/>
          <a:lstStyle/>
          <a:p>
            <a:r>
              <a:rPr lang="en-US" dirty="0" smtClean="0"/>
              <a:t>Drill . </a:t>
            </a:r>
            <a:r>
              <a:rPr lang="en-US" dirty="0"/>
              <a:t>. .</a:t>
            </a:r>
          </a:p>
        </p:txBody>
      </p:sp>
      <p:sp>
        <p:nvSpPr>
          <p:cNvPr id="144387" name="Text Box 3"/>
          <p:cNvSpPr txBox="1">
            <a:spLocks noChangeArrowheads="1"/>
          </p:cNvSpPr>
          <p:nvPr/>
        </p:nvSpPr>
        <p:spPr bwMode="auto">
          <a:xfrm>
            <a:off x="1143000" y="2057400"/>
            <a:ext cx="5867400" cy="1524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a:latin typeface="Courier New" charset="0"/>
              </a:rPr>
              <a:t>mov al,6Bh</a:t>
            </a:r>
          </a:p>
          <a:p>
            <a:r>
              <a:rPr lang="en-US" sz="2000" b="1" dirty="0" err="1">
                <a:latin typeface="Courier New" charset="0"/>
              </a:rPr>
              <a:t>ror</a:t>
            </a:r>
            <a:r>
              <a:rPr lang="en-US" sz="2000" b="1" dirty="0">
                <a:latin typeface="Courier New" charset="0"/>
              </a:rPr>
              <a:t> al,1	a.</a:t>
            </a:r>
          </a:p>
          <a:p>
            <a:r>
              <a:rPr lang="en-US" sz="2000" b="1" dirty="0" err="1">
                <a:latin typeface="Courier New" charset="0"/>
              </a:rPr>
              <a:t>rol</a:t>
            </a:r>
            <a:r>
              <a:rPr lang="en-US" sz="2000" b="1" dirty="0">
                <a:latin typeface="Courier New" charset="0"/>
              </a:rPr>
              <a:t> al,3	b.</a:t>
            </a:r>
          </a:p>
          <a:p>
            <a:pPr>
              <a:lnSpc>
                <a:spcPct val="50000"/>
              </a:lnSpc>
              <a:spcBef>
                <a:spcPct val="50000"/>
              </a:spcBef>
            </a:pPr>
            <a:endParaRPr lang="en-US" sz="2000" b="1" dirty="0">
              <a:latin typeface="Courier New" charset="0"/>
            </a:endParaRPr>
          </a:p>
        </p:txBody>
      </p:sp>
      <p:sp>
        <p:nvSpPr>
          <p:cNvPr id="144388" name="Text Box 4"/>
          <p:cNvSpPr txBox="1">
            <a:spLocks noChangeArrowheads="1"/>
          </p:cNvSpPr>
          <p:nvPr/>
        </p:nvSpPr>
        <p:spPr bwMode="auto">
          <a:xfrm>
            <a:off x="609600" y="1219200"/>
            <a:ext cx="7924800" cy="6463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tIns="137160" bIns="137160">
            <a:spAutoFit/>
          </a:bodyPr>
          <a:lstStyle/>
          <a:p>
            <a:pPr>
              <a:spcBef>
                <a:spcPct val="50000"/>
              </a:spcBef>
            </a:pPr>
            <a:r>
              <a:rPr lang="en-US" sz="2400" dirty="0">
                <a:latin typeface="Arial"/>
                <a:cs typeface="Arial"/>
              </a:rPr>
              <a:t>Indicate the hexadecimal value of AL after each rotation:</a:t>
            </a:r>
          </a:p>
        </p:txBody>
      </p:sp>
      <p:sp>
        <p:nvSpPr>
          <p:cNvPr id="144389" name="Text Box 5"/>
          <p:cNvSpPr txBox="1">
            <a:spLocks noChangeArrowheads="1"/>
          </p:cNvSpPr>
          <p:nvPr/>
        </p:nvSpPr>
        <p:spPr bwMode="auto">
          <a:xfrm>
            <a:off x="5257800" y="2068513"/>
            <a:ext cx="990600" cy="19700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endParaRPr lang="en-US" sz="2000" b="1" dirty="0">
              <a:solidFill>
                <a:srgbClr val="0000FF"/>
              </a:solidFill>
              <a:latin typeface="Courier New" charset="0"/>
            </a:endParaRPr>
          </a:p>
          <a:p>
            <a:r>
              <a:rPr lang="en-US" sz="2000" b="1" dirty="0">
                <a:solidFill>
                  <a:srgbClr val="0000FF"/>
                </a:solidFill>
                <a:latin typeface="Courier New" charset="0"/>
              </a:rPr>
              <a:t>B5h</a:t>
            </a:r>
          </a:p>
          <a:p>
            <a:r>
              <a:rPr lang="en-US" sz="2000" b="1" dirty="0" err="1">
                <a:solidFill>
                  <a:srgbClr val="0000FF"/>
                </a:solidFill>
                <a:latin typeface="Courier New" charset="0"/>
              </a:rPr>
              <a:t>ADh</a:t>
            </a:r>
            <a:endParaRPr lang="en-US" sz="2000" b="1" dirty="0">
              <a:solidFill>
                <a:srgbClr val="0000FF"/>
              </a:solidFill>
              <a:latin typeface="Courier New" charset="0"/>
            </a:endParaRPr>
          </a:p>
          <a:p>
            <a:endParaRPr lang="en-US" sz="2000" b="1" dirty="0">
              <a:solidFill>
                <a:srgbClr val="0000FF"/>
              </a:solidFill>
              <a:latin typeface="Courier New" charset="0"/>
            </a:endParaRPr>
          </a:p>
        </p:txBody>
      </p:sp>
    </p:spTree>
    <p:extLst>
      <p:ext uri="{BB962C8B-B14F-4D97-AF65-F5344CB8AC3E}">
        <p14:creationId xmlns="" xmlns:p14="http://schemas.microsoft.com/office/powerpoint/2010/main" val="13033247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4389"/>
                                        </p:tgtEl>
                                        <p:attrNameLst>
                                          <p:attrName>style.visibility</p:attrName>
                                        </p:attrNameLst>
                                      </p:cBhvr>
                                      <p:to>
                                        <p:strVal val="visible"/>
                                      </p:to>
                                    </p:set>
                                    <p:animEffect transition="in" filter="dissolve">
                                      <p:cBhvr>
                                        <p:cTn id="7" dur="500"/>
                                        <p:tgtEl>
                                          <p:spTgt spid="1443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89"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t>RCL Instruction</a:t>
            </a:r>
          </a:p>
        </p:txBody>
      </p:sp>
      <p:sp>
        <p:nvSpPr>
          <p:cNvPr id="90115" name="Rectangle 3"/>
          <p:cNvSpPr>
            <a:spLocks noGrp="1" noChangeArrowheads="1"/>
          </p:cNvSpPr>
          <p:nvPr>
            <p:ph type="body" idx="1"/>
          </p:nvPr>
        </p:nvSpPr>
        <p:spPr>
          <a:xfrm>
            <a:off x="685800" y="1143000"/>
            <a:ext cx="7772400" cy="1981200"/>
          </a:xfrm>
        </p:spPr>
        <p:txBody>
          <a:bodyPr>
            <a:normAutofit/>
          </a:bodyPr>
          <a:lstStyle/>
          <a:p>
            <a:pPr>
              <a:spcBef>
                <a:spcPts val="1800"/>
              </a:spcBef>
            </a:pPr>
            <a:r>
              <a:rPr lang="en-US" dirty="0"/>
              <a:t>RCL (rotate carry left) shifts each bit to the left</a:t>
            </a:r>
          </a:p>
          <a:p>
            <a:pPr>
              <a:spcBef>
                <a:spcPts val="1800"/>
              </a:spcBef>
            </a:pPr>
            <a:r>
              <a:rPr lang="en-US" dirty="0"/>
              <a:t>Copies the Carry flag to the least significant bit</a:t>
            </a:r>
          </a:p>
          <a:p>
            <a:pPr>
              <a:spcBef>
                <a:spcPts val="1800"/>
              </a:spcBef>
            </a:pPr>
            <a:r>
              <a:rPr lang="en-US" dirty="0"/>
              <a:t>Copies the most significant bit to the Carry flag</a:t>
            </a:r>
          </a:p>
        </p:txBody>
      </p:sp>
      <p:graphicFrame>
        <p:nvGraphicFramePr>
          <p:cNvPr id="90117" name="Object 5"/>
          <p:cNvGraphicFramePr>
            <a:graphicFrameLocks noChangeAspect="1"/>
          </p:cNvGraphicFramePr>
          <p:nvPr>
            <p:extLst>
              <p:ext uri="{D42A27DB-BD31-4B8C-83A1-F6EECF244321}">
                <p14:modId xmlns="" xmlns:p14="http://schemas.microsoft.com/office/powerpoint/2010/main" val="56258561"/>
              </p:ext>
            </p:extLst>
          </p:nvPr>
        </p:nvGraphicFramePr>
        <p:xfrm>
          <a:off x="762000" y="2743199"/>
          <a:ext cx="7245360" cy="1457280"/>
        </p:xfrm>
        <a:graphic>
          <a:graphicData uri="http://schemas.openxmlformats.org/presentationml/2006/ole">
            <p:oleObj spid="_x0000_s10368" name="VISIO" r:id="rId3" imgW="3625596" imgH="728472" progId="">
              <p:embed/>
            </p:oleObj>
          </a:graphicData>
        </a:graphic>
      </p:graphicFrame>
      <p:sp>
        <p:nvSpPr>
          <p:cNvPr id="90118" name="Text Box 6"/>
          <p:cNvSpPr txBox="1">
            <a:spLocks noChangeArrowheads="1"/>
          </p:cNvSpPr>
          <p:nvPr/>
        </p:nvSpPr>
        <p:spPr bwMode="auto">
          <a:xfrm>
            <a:off x="838200" y="4191000"/>
            <a:ext cx="7696200" cy="1508105"/>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tIns="137160" bIns="137160">
            <a:spAutoFit/>
          </a:bodyPr>
          <a:lstStyle>
            <a:lvl1pPr>
              <a:tabLst>
                <a:tab pos="3205163" algn="l"/>
              </a:tabLst>
              <a:defRPr sz="2400">
                <a:solidFill>
                  <a:schemeClr val="tx1"/>
                </a:solidFill>
                <a:latin typeface="Times New Roman" charset="0"/>
                <a:ea typeface="ＭＳ Ｐゴシック" charset="0"/>
              </a:defRPr>
            </a:lvl1pPr>
            <a:lvl2pPr>
              <a:tabLst>
                <a:tab pos="3205163" algn="l"/>
              </a:tabLst>
              <a:defRPr sz="2400">
                <a:solidFill>
                  <a:schemeClr val="tx1"/>
                </a:solidFill>
                <a:latin typeface="Times New Roman" charset="0"/>
                <a:ea typeface="ＭＳ Ｐゴシック" charset="0"/>
              </a:defRPr>
            </a:lvl2pPr>
            <a:lvl3pPr>
              <a:tabLst>
                <a:tab pos="3205163" algn="l"/>
              </a:tabLst>
              <a:defRPr sz="2400">
                <a:solidFill>
                  <a:schemeClr val="tx1"/>
                </a:solidFill>
                <a:latin typeface="Times New Roman" charset="0"/>
                <a:ea typeface="ＭＳ Ｐゴシック" charset="0"/>
              </a:defRPr>
            </a:lvl3pPr>
            <a:lvl4pPr>
              <a:tabLst>
                <a:tab pos="3205163" algn="l"/>
              </a:tabLst>
              <a:defRPr sz="2400">
                <a:solidFill>
                  <a:schemeClr val="tx1"/>
                </a:solidFill>
                <a:latin typeface="Times New Roman" charset="0"/>
                <a:ea typeface="ＭＳ Ｐゴシック" charset="0"/>
              </a:defRPr>
            </a:lvl4pPr>
            <a:lvl5pPr>
              <a:tabLst>
                <a:tab pos="3205163" algn="l"/>
              </a:tabLst>
              <a:defRPr sz="2400">
                <a:solidFill>
                  <a:schemeClr val="tx1"/>
                </a:solidFill>
                <a:latin typeface="Times New Roman" charset="0"/>
                <a:ea typeface="ＭＳ Ｐゴシック" charset="0"/>
              </a:defRPr>
            </a:lvl5pPr>
            <a:lvl6pPr fontAlgn="base">
              <a:spcBef>
                <a:spcPct val="0"/>
              </a:spcBef>
              <a:spcAft>
                <a:spcPct val="0"/>
              </a:spcAft>
              <a:tabLst>
                <a:tab pos="3205163" algn="l"/>
              </a:tabLst>
              <a:defRPr sz="2400">
                <a:solidFill>
                  <a:schemeClr val="tx1"/>
                </a:solidFill>
                <a:latin typeface="Times New Roman" charset="0"/>
                <a:ea typeface="ＭＳ Ｐゴシック" charset="0"/>
              </a:defRPr>
            </a:lvl6pPr>
            <a:lvl7pPr fontAlgn="base">
              <a:spcBef>
                <a:spcPct val="0"/>
              </a:spcBef>
              <a:spcAft>
                <a:spcPct val="0"/>
              </a:spcAft>
              <a:tabLst>
                <a:tab pos="3205163" algn="l"/>
              </a:tabLst>
              <a:defRPr sz="2400">
                <a:solidFill>
                  <a:schemeClr val="tx1"/>
                </a:solidFill>
                <a:latin typeface="Times New Roman" charset="0"/>
                <a:ea typeface="ＭＳ Ｐゴシック" charset="0"/>
              </a:defRPr>
            </a:lvl7pPr>
            <a:lvl8pPr fontAlgn="base">
              <a:spcBef>
                <a:spcPct val="0"/>
              </a:spcBef>
              <a:spcAft>
                <a:spcPct val="0"/>
              </a:spcAft>
              <a:tabLst>
                <a:tab pos="3205163" algn="l"/>
              </a:tabLst>
              <a:defRPr sz="2400">
                <a:solidFill>
                  <a:schemeClr val="tx1"/>
                </a:solidFill>
                <a:latin typeface="Times New Roman" charset="0"/>
                <a:ea typeface="ＭＳ Ｐゴシック" charset="0"/>
              </a:defRPr>
            </a:lvl8pPr>
            <a:lvl9pPr fontAlgn="base">
              <a:spcBef>
                <a:spcPct val="0"/>
              </a:spcBef>
              <a:spcAft>
                <a:spcPct val="0"/>
              </a:spcAft>
              <a:tabLst>
                <a:tab pos="3205163" algn="l"/>
              </a:tabLst>
              <a:defRPr sz="2400">
                <a:solidFill>
                  <a:schemeClr val="tx1"/>
                </a:solidFill>
                <a:latin typeface="Times New Roman" charset="0"/>
                <a:ea typeface="ＭＳ Ｐゴシック" charset="0"/>
              </a:defRPr>
            </a:lvl9pPr>
          </a:lstStyle>
          <a:p>
            <a:r>
              <a:rPr lang="en-US" sz="2000" b="1" dirty="0" smtClean="0">
                <a:latin typeface="Courier New" charset="0"/>
              </a:rPr>
              <a:t>clc                    ; </a:t>
            </a:r>
            <a:r>
              <a:rPr lang="en-US" sz="2000" b="1" dirty="0">
                <a:latin typeface="Courier New" charset="0"/>
              </a:rPr>
              <a:t>CF = 0</a:t>
            </a:r>
          </a:p>
          <a:p>
            <a:r>
              <a:rPr lang="en-US" sz="2000" b="1" dirty="0">
                <a:latin typeface="Courier New" charset="0"/>
              </a:rPr>
              <a:t>mov bl,</a:t>
            </a:r>
            <a:r>
              <a:rPr lang="en-US" sz="2000" b="1" dirty="0" smtClean="0">
                <a:latin typeface="Courier New" charset="0"/>
              </a:rPr>
              <a:t>88h             ; </a:t>
            </a:r>
            <a:r>
              <a:rPr lang="en-US" sz="2000" b="1" dirty="0">
                <a:latin typeface="Courier New" charset="0"/>
              </a:rPr>
              <a:t>CF,BL = 0 10001000b</a:t>
            </a:r>
          </a:p>
          <a:p>
            <a:r>
              <a:rPr lang="en-US" sz="2000" b="1" dirty="0" err="1">
                <a:latin typeface="Courier New" charset="0"/>
              </a:rPr>
              <a:t>rcl</a:t>
            </a:r>
            <a:r>
              <a:rPr lang="en-US" sz="2000" b="1" dirty="0">
                <a:latin typeface="Courier New" charset="0"/>
              </a:rPr>
              <a:t> bl,</a:t>
            </a:r>
            <a:r>
              <a:rPr lang="en-US" sz="2000" b="1" dirty="0" smtClean="0">
                <a:latin typeface="Courier New" charset="0"/>
              </a:rPr>
              <a:t>1               ; </a:t>
            </a:r>
            <a:r>
              <a:rPr lang="en-US" sz="2000" b="1" dirty="0">
                <a:latin typeface="Courier New" charset="0"/>
              </a:rPr>
              <a:t>CF,BL = 1 00010000b</a:t>
            </a:r>
          </a:p>
          <a:p>
            <a:r>
              <a:rPr lang="en-US" sz="2000" b="1" dirty="0" err="1">
                <a:latin typeface="Courier New" charset="0"/>
              </a:rPr>
              <a:t>rcl</a:t>
            </a:r>
            <a:r>
              <a:rPr lang="en-US" sz="2000" b="1" dirty="0">
                <a:latin typeface="Courier New" charset="0"/>
              </a:rPr>
              <a:t> bl,</a:t>
            </a:r>
            <a:r>
              <a:rPr lang="en-US" sz="2000" b="1" dirty="0" smtClean="0">
                <a:latin typeface="Courier New" charset="0"/>
              </a:rPr>
              <a:t>1               ; </a:t>
            </a:r>
            <a:r>
              <a:rPr lang="en-US" sz="2000" b="1" dirty="0">
                <a:latin typeface="Courier New" charset="0"/>
              </a:rPr>
              <a:t>CF,BL = 0 00100001b</a:t>
            </a:r>
          </a:p>
        </p:txBody>
      </p:sp>
    </p:spTree>
    <p:extLst>
      <p:ext uri="{BB962C8B-B14F-4D97-AF65-F5344CB8AC3E}">
        <p14:creationId xmlns="" xmlns:p14="http://schemas.microsoft.com/office/powerpoint/2010/main" val="5385053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0118"/>
                                        </p:tgtEl>
                                        <p:attrNameLst>
                                          <p:attrName>style.visibility</p:attrName>
                                        </p:attrNameLst>
                                      </p:cBhvr>
                                      <p:to>
                                        <p:strVal val="visible"/>
                                      </p:to>
                                    </p:set>
                                    <p:animEffect transition="in" filter="box(in)">
                                      <p:cBhvr>
                                        <p:cTn id="7" dur="500"/>
                                        <p:tgtEl>
                                          <p:spTgt spid="90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8" grpId="0" animBg="1"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en-US"/>
              <a:t>RCR Instruction</a:t>
            </a:r>
          </a:p>
        </p:txBody>
      </p:sp>
      <p:sp>
        <p:nvSpPr>
          <p:cNvPr id="91140" name="Rectangle 4"/>
          <p:cNvSpPr>
            <a:spLocks noGrp="1" noChangeArrowheads="1"/>
          </p:cNvSpPr>
          <p:nvPr>
            <p:ph type="body" idx="1"/>
          </p:nvPr>
        </p:nvSpPr>
        <p:spPr>
          <a:xfrm>
            <a:off x="685800" y="1143000"/>
            <a:ext cx="7772400" cy="2057400"/>
          </a:xfrm>
          <a:noFill/>
          <a:ln/>
        </p:spPr>
        <p:txBody>
          <a:bodyPr>
            <a:normAutofit/>
          </a:bodyPr>
          <a:lstStyle/>
          <a:p>
            <a:pPr>
              <a:spcBef>
                <a:spcPts val="1800"/>
              </a:spcBef>
            </a:pPr>
            <a:r>
              <a:rPr lang="en-US" dirty="0"/>
              <a:t>RCR (rotate carry right) shifts each bit to the right</a:t>
            </a:r>
          </a:p>
          <a:p>
            <a:pPr>
              <a:spcBef>
                <a:spcPts val="1800"/>
              </a:spcBef>
            </a:pPr>
            <a:r>
              <a:rPr lang="en-US" dirty="0"/>
              <a:t>Copies the Carry flag to the most significant bit</a:t>
            </a:r>
          </a:p>
          <a:p>
            <a:pPr>
              <a:spcBef>
                <a:spcPts val="1800"/>
              </a:spcBef>
            </a:pPr>
            <a:r>
              <a:rPr lang="en-US" dirty="0"/>
              <a:t>Copies the least significant bit to the Carry flag</a:t>
            </a:r>
          </a:p>
        </p:txBody>
      </p:sp>
      <p:sp>
        <p:nvSpPr>
          <p:cNvPr id="91142" name="Text Box 6"/>
          <p:cNvSpPr txBox="1">
            <a:spLocks noChangeArrowheads="1"/>
          </p:cNvSpPr>
          <p:nvPr/>
        </p:nvSpPr>
        <p:spPr bwMode="auto">
          <a:xfrm>
            <a:off x="838200" y="4191000"/>
            <a:ext cx="7696200" cy="1200329"/>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tIns="137160" bIns="137160">
            <a:spAutoFit/>
          </a:bodyPr>
          <a:lstStyle>
            <a:lvl1pPr>
              <a:tabLst>
                <a:tab pos="3205163" algn="l"/>
              </a:tabLst>
              <a:defRPr sz="2400">
                <a:solidFill>
                  <a:schemeClr val="tx1"/>
                </a:solidFill>
                <a:latin typeface="Times New Roman" charset="0"/>
                <a:ea typeface="ＭＳ Ｐゴシック" charset="0"/>
              </a:defRPr>
            </a:lvl1pPr>
            <a:lvl2pPr>
              <a:tabLst>
                <a:tab pos="3205163" algn="l"/>
              </a:tabLst>
              <a:defRPr sz="2400">
                <a:solidFill>
                  <a:schemeClr val="tx1"/>
                </a:solidFill>
                <a:latin typeface="Times New Roman" charset="0"/>
                <a:ea typeface="ＭＳ Ｐゴシック" charset="0"/>
              </a:defRPr>
            </a:lvl2pPr>
            <a:lvl3pPr>
              <a:tabLst>
                <a:tab pos="3205163" algn="l"/>
              </a:tabLst>
              <a:defRPr sz="2400">
                <a:solidFill>
                  <a:schemeClr val="tx1"/>
                </a:solidFill>
                <a:latin typeface="Times New Roman" charset="0"/>
                <a:ea typeface="ＭＳ Ｐゴシック" charset="0"/>
              </a:defRPr>
            </a:lvl3pPr>
            <a:lvl4pPr>
              <a:tabLst>
                <a:tab pos="3205163" algn="l"/>
              </a:tabLst>
              <a:defRPr sz="2400">
                <a:solidFill>
                  <a:schemeClr val="tx1"/>
                </a:solidFill>
                <a:latin typeface="Times New Roman" charset="0"/>
                <a:ea typeface="ＭＳ Ｐゴシック" charset="0"/>
              </a:defRPr>
            </a:lvl4pPr>
            <a:lvl5pPr>
              <a:tabLst>
                <a:tab pos="3205163" algn="l"/>
              </a:tabLst>
              <a:defRPr sz="2400">
                <a:solidFill>
                  <a:schemeClr val="tx1"/>
                </a:solidFill>
                <a:latin typeface="Times New Roman" charset="0"/>
                <a:ea typeface="ＭＳ Ｐゴシック" charset="0"/>
              </a:defRPr>
            </a:lvl5pPr>
            <a:lvl6pPr fontAlgn="base">
              <a:spcBef>
                <a:spcPct val="0"/>
              </a:spcBef>
              <a:spcAft>
                <a:spcPct val="0"/>
              </a:spcAft>
              <a:tabLst>
                <a:tab pos="3205163" algn="l"/>
              </a:tabLst>
              <a:defRPr sz="2400">
                <a:solidFill>
                  <a:schemeClr val="tx1"/>
                </a:solidFill>
                <a:latin typeface="Times New Roman" charset="0"/>
                <a:ea typeface="ＭＳ Ｐゴシック" charset="0"/>
              </a:defRPr>
            </a:lvl6pPr>
            <a:lvl7pPr fontAlgn="base">
              <a:spcBef>
                <a:spcPct val="0"/>
              </a:spcBef>
              <a:spcAft>
                <a:spcPct val="0"/>
              </a:spcAft>
              <a:tabLst>
                <a:tab pos="3205163" algn="l"/>
              </a:tabLst>
              <a:defRPr sz="2400">
                <a:solidFill>
                  <a:schemeClr val="tx1"/>
                </a:solidFill>
                <a:latin typeface="Times New Roman" charset="0"/>
                <a:ea typeface="ＭＳ Ｐゴシック" charset="0"/>
              </a:defRPr>
            </a:lvl7pPr>
            <a:lvl8pPr fontAlgn="base">
              <a:spcBef>
                <a:spcPct val="0"/>
              </a:spcBef>
              <a:spcAft>
                <a:spcPct val="0"/>
              </a:spcAft>
              <a:tabLst>
                <a:tab pos="3205163" algn="l"/>
              </a:tabLst>
              <a:defRPr sz="2400">
                <a:solidFill>
                  <a:schemeClr val="tx1"/>
                </a:solidFill>
                <a:latin typeface="Times New Roman" charset="0"/>
                <a:ea typeface="ＭＳ Ｐゴシック" charset="0"/>
              </a:defRPr>
            </a:lvl8pPr>
            <a:lvl9pPr fontAlgn="base">
              <a:spcBef>
                <a:spcPct val="0"/>
              </a:spcBef>
              <a:spcAft>
                <a:spcPct val="0"/>
              </a:spcAft>
              <a:tabLst>
                <a:tab pos="3205163" algn="l"/>
              </a:tabLst>
              <a:defRPr sz="2400">
                <a:solidFill>
                  <a:schemeClr val="tx1"/>
                </a:solidFill>
                <a:latin typeface="Times New Roman" charset="0"/>
                <a:ea typeface="ＭＳ Ｐゴシック" charset="0"/>
              </a:defRPr>
            </a:lvl9pPr>
          </a:lstStyle>
          <a:p>
            <a:r>
              <a:rPr lang="en-US" sz="2000" b="1" dirty="0" smtClean="0">
                <a:latin typeface="Courier New" charset="0"/>
              </a:rPr>
              <a:t>stc                    ; </a:t>
            </a:r>
            <a:r>
              <a:rPr lang="en-US" sz="2000" b="1" dirty="0">
                <a:latin typeface="Courier New" charset="0"/>
              </a:rPr>
              <a:t>CF = 1</a:t>
            </a:r>
          </a:p>
          <a:p>
            <a:r>
              <a:rPr lang="en-US" sz="2000" b="1" dirty="0">
                <a:latin typeface="Courier New" charset="0"/>
              </a:rPr>
              <a:t>mov ah,</a:t>
            </a:r>
            <a:r>
              <a:rPr lang="en-US" sz="2000" b="1" dirty="0" smtClean="0">
                <a:latin typeface="Courier New" charset="0"/>
              </a:rPr>
              <a:t>10h             ; </a:t>
            </a:r>
            <a:r>
              <a:rPr lang="en-US" sz="2000" b="1" dirty="0">
                <a:latin typeface="Courier New" charset="0"/>
              </a:rPr>
              <a:t>CF,AH = 1 00010000b</a:t>
            </a:r>
          </a:p>
          <a:p>
            <a:r>
              <a:rPr lang="en-US" sz="2000" b="1" dirty="0" err="1">
                <a:latin typeface="Courier New" charset="0"/>
              </a:rPr>
              <a:t>rcr</a:t>
            </a:r>
            <a:r>
              <a:rPr lang="en-US" sz="2000" b="1" dirty="0">
                <a:latin typeface="Courier New" charset="0"/>
              </a:rPr>
              <a:t> ah,</a:t>
            </a:r>
            <a:r>
              <a:rPr lang="en-US" sz="2000" b="1" dirty="0" smtClean="0">
                <a:latin typeface="Courier New" charset="0"/>
              </a:rPr>
              <a:t>1               ; </a:t>
            </a:r>
            <a:r>
              <a:rPr lang="en-US" sz="2000" b="1" dirty="0">
                <a:latin typeface="Courier New" charset="0"/>
              </a:rPr>
              <a:t>CF,AH = 0 10001000b</a:t>
            </a:r>
          </a:p>
        </p:txBody>
      </p:sp>
      <p:graphicFrame>
        <p:nvGraphicFramePr>
          <p:cNvPr id="91144" name="Object 8"/>
          <p:cNvGraphicFramePr>
            <a:graphicFrameLocks noChangeAspect="1"/>
          </p:cNvGraphicFramePr>
          <p:nvPr>
            <p:extLst>
              <p:ext uri="{D42A27DB-BD31-4B8C-83A1-F6EECF244321}">
                <p14:modId xmlns="" xmlns:p14="http://schemas.microsoft.com/office/powerpoint/2010/main" val="222051856"/>
              </p:ext>
            </p:extLst>
          </p:nvPr>
        </p:nvGraphicFramePr>
        <p:xfrm>
          <a:off x="685800" y="2743200"/>
          <a:ext cx="7212960" cy="1457280"/>
        </p:xfrm>
        <a:graphic>
          <a:graphicData uri="http://schemas.openxmlformats.org/presentationml/2006/ole">
            <p:oleObj spid="_x0000_s11392" name="VISIO" r:id="rId3" imgW="3604349" imgH="727260" progId="">
              <p:embed/>
            </p:oleObj>
          </a:graphicData>
        </a:graphic>
      </p:graphicFrame>
    </p:spTree>
    <p:extLst>
      <p:ext uri="{BB962C8B-B14F-4D97-AF65-F5344CB8AC3E}">
        <p14:creationId xmlns="" xmlns:p14="http://schemas.microsoft.com/office/powerpoint/2010/main" val="19936306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1142"/>
                                        </p:tgtEl>
                                        <p:attrNameLst>
                                          <p:attrName>style.visibility</p:attrName>
                                        </p:attrNameLst>
                                      </p:cBhvr>
                                      <p:to>
                                        <p:strVal val="visible"/>
                                      </p:to>
                                    </p:set>
                                    <p:animEffect transition="in" filter="box(in)">
                                      <p:cBhvr>
                                        <p:cTn id="7" dur="500"/>
                                        <p:tgtEl>
                                          <p:spTgt spid="911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42" grpId="0" animBg="1"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1026"/>
          <p:cNvSpPr>
            <a:spLocks noGrp="1" noChangeArrowheads="1"/>
          </p:cNvSpPr>
          <p:nvPr>
            <p:ph type="title"/>
          </p:nvPr>
        </p:nvSpPr>
        <p:spPr/>
        <p:txBody>
          <a:bodyPr/>
          <a:lstStyle/>
          <a:p>
            <a:r>
              <a:rPr lang="en-US" dirty="0" smtClean="0"/>
              <a:t>Drill . </a:t>
            </a:r>
            <a:r>
              <a:rPr lang="en-US" dirty="0"/>
              <a:t>. .</a:t>
            </a:r>
          </a:p>
        </p:txBody>
      </p:sp>
      <p:sp>
        <p:nvSpPr>
          <p:cNvPr id="145411" name="Text Box 1027"/>
          <p:cNvSpPr txBox="1">
            <a:spLocks noChangeArrowheads="1"/>
          </p:cNvSpPr>
          <p:nvPr/>
        </p:nvSpPr>
        <p:spPr bwMode="auto">
          <a:xfrm>
            <a:off x="1600200" y="2057400"/>
            <a:ext cx="5943600" cy="17526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a:latin typeface="Courier New" charset="0"/>
              </a:rPr>
              <a:t>stc</a:t>
            </a:r>
          </a:p>
          <a:p>
            <a:r>
              <a:rPr lang="en-US" sz="2000" b="1" dirty="0">
                <a:latin typeface="Courier New" charset="0"/>
              </a:rPr>
              <a:t>mov al,6Bh</a:t>
            </a:r>
          </a:p>
          <a:p>
            <a:r>
              <a:rPr lang="en-US" sz="2000" b="1" dirty="0" err="1">
                <a:latin typeface="Courier New" charset="0"/>
              </a:rPr>
              <a:t>rcr</a:t>
            </a:r>
            <a:r>
              <a:rPr lang="en-US" sz="2000" b="1" dirty="0">
                <a:latin typeface="Courier New" charset="0"/>
              </a:rPr>
              <a:t> al,</a:t>
            </a:r>
            <a:r>
              <a:rPr lang="en-US" sz="2000" b="1" dirty="0" smtClean="0">
                <a:latin typeface="Courier New" charset="0"/>
              </a:rPr>
              <a:t>1                a</a:t>
            </a:r>
            <a:r>
              <a:rPr lang="en-US" sz="2000" b="1" dirty="0">
                <a:latin typeface="Courier New" charset="0"/>
              </a:rPr>
              <a:t>.</a:t>
            </a:r>
          </a:p>
          <a:p>
            <a:r>
              <a:rPr lang="en-US" sz="2000" b="1" dirty="0" err="1">
                <a:latin typeface="Courier New" charset="0"/>
              </a:rPr>
              <a:t>rcl</a:t>
            </a:r>
            <a:r>
              <a:rPr lang="en-US" sz="2000" b="1" dirty="0">
                <a:latin typeface="Courier New" charset="0"/>
              </a:rPr>
              <a:t> al,</a:t>
            </a:r>
            <a:r>
              <a:rPr lang="en-US" sz="2000" b="1" dirty="0" smtClean="0">
                <a:latin typeface="Courier New" charset="0"/>
              </a:rPr>
              <a:t>3                b</a:t>
            </a:r>
            <a:r>
              <a:rPr lang="en-US" sz="2000" b="1" dirty="0">
                <a:latin typeface="Courier New" charset="0"/>
              </a:rPr>
              <a:t>.</a:t>
            </a:r>
          </a:p>
          <a:p>
            <a:endParaRPr lang="en-US" sz="2000" b="1" dirty="0">
              <a:latin typeface="Courier New" charset="0"/>
            </a:endParaRPr>
          </a:p>
        </p:txBody>
      </p:sp>
      <p:sp>
        <p:nvSpPr>
          <p:cNvPr id="145412" name="Text Box 1028"/>
          <p:cNvSpPr txBox="1">
            <a:spLocks noChangeArrowheads="1"/>
          </p:cNvSpPr>
          <p:nvPr/>
        </p:nvSpPr>
        <p:spPr bwMode="auto">
          <a:xfrm>
            <a:off x="685800" y="1219200"/>
            <a:ext cx="7772400" cy="6463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tIns="137160" bIns="137160">
            <a:spAutoFit/>
          </a:bodyPr>
          <a:lstStyle/>
          <a:p>
            <a:pPr>
              <a:spcBef>
                <a:spcPct val="50000"/>
              </a:spcBef>
            </a:pPr>
            <a:r>
              <a:rPr lang="en-US" sz="2400" dirty="0">
                <a:latin typeface="Arial"/>
                <a:cs typeface="Arial"/>
              </a:rPr>
              <a:t>Indicate the hexadecimal value of AL after each rotation:</a:t>
            </a:r>
          </a:p>
        </p:txBody>
      </p:sp>
      <p:sp>
        <p:nvSpPr>
          <p:cNvPr id="145413" name="Text Box 1029"/>
          <p:cNvSpPr txBox="1">
            <a:spLocks noChangeArrowheads="1"/>
          </p:cNvSpPr>
          <p:nvPr/>
        </p:nvSpPr>
        <p:spPr bwMode="auto">
          <a:xfrm>
            <a:off x="5715000" y="2209800"/>
            <a:ext cx="1371600" cy="1981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endParaRPr lang="en-US" sz="2000" b="1" dirty="0">
              <a:solidFill>
                <a:srgbClr val="0000FF"/>
              </a:solidFill>
              <a:latin typeface="Courier New" charset="0"/>
            </a:endParaRPr>
          </a:p>
          <a:p>
            <a:pPr>
              <a:lnSpc>
                <a:spcPct val="50000"/>
              </a:lnSpc>
              <a:spcBef>
                <a:spcPct val="50000"/>
              </a:spcBef>
            </a:pPr>
            <a:endParaRPr lang="en-US" sz="2000" b="1" dirty="0">
              <a:solidFill>
                <a:srgbClr val="0000FF"/>
              </a:solidFill>
              <a:latin typeface="Courier New" charset="0"/>
            </a:endParaRPr>
          </a:p>
          <a:p>
            <a:r>
              <a:rPr lang="en-US" sz="2000" b="1" dirty="0">
                <a:solidFill>
                  <a:srgbClr val="0000FF"/>
                </a:solidFill>
                <a:latin typeface="Courier New" charset="0"/>
              </a:rPr>
              <a:t>B5h</a:t>
            </a:r>
          </a:p>
          <a:p>
            <a:r>
              <a:rPr lang="en-US" sz="2000" b="1" dirty="0" err="1">
                <a:solidFill>
                  <a:srgbClr val="0000FF"/>
                </a:solidFill>
                <a:latin typeface="Courier New" charset="0"/>
              </a:rPr>
              <a:t>AEh</a:t>
            </a:r>
            <a:endParaRPr lang="en-US" sz="2000" b="1" dirty="0">
              <a:solidFill>
                <a:srgbClr val="0000FF"/>
              </a:solidFill>
              <a:latin typeface="Courier New" charset="0"/>
            </a:endParaRPr>
          </a:p>
          <a:p>
            <a:endParaRPr lang="en-US" sz="2000" b="1" dirty="0">
              <a:solidFill>
                <a:srgbClr val="0000FF"/>
              </a:solidFill>
              <a:latin typeface="Courier New" charset="0"/>
            </a:endParaRPr>
          </a:p>
        </p:txBody>
      </p:sp>
    </p:spTree>
    <p:extLst>
      <p:ext uri="{BB962C8B-B14F-4D97-AF65-F5344CB8AC3E}">
        <p14:creationId xmlns="" xmlns:p14="http://schemas.microsoft.com/office/powerpoint/2010/main" val="14360769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5413"/>
                                        </p:tgtEl>
                                        <p:attrNameLst>
                                          <p:attrName>style.visibility</p:attrName>
                                        </p:attrNameLst>
                                      </p:cBhvr>
                                      <p:to>
                                        <p:strVal val="visible"/>
                                      </p:to>
                                    </p:set>
                                    <p:animEffect transition="in" filter="dissolve">
                                      <p:cBhvr>
                                        <p:cTn id="7" dur="500"/>
                                        <p:tgtEl>
                                          <p:spTgt spid="1454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413"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r>
              <a:rPr lang="en-US"/>
              <a:t>SHLD Instruction</a:t>
            </a:r>
          </a:p>
        </p:txBody>
      </p:sp>
      <p:sp>
        <p:nvSpPr>
          <p:cNvPr id="92163" name="Rectangle 3"/>
          <p:cNvSpPr>
            <a:spLocks noGrp="1" noChangeArrowheads="1"/>
          </p:cNvSpPr>
          <p:nvPr>
            <p:ph type="body" idx="1"/>
          </p:nvPr>
        </p:nvSpPr>
        <p:spPr>
          <a:xfrm>
            <a:off x="685800" y="1143000"/>
            <a:ext cx="7772400" cy="4343400"/>
          </a:xfrm>
        </p:spPr>
        <p:txBody>
          <a:bodyPr>
            <a:normAutofit/>
          </a:bodyPr>
          <a:lstStyle/>
          <a:p>
            <a:pPr>
              <a:spcBef>
                <a:spcPts val="1800"/>
              </a:spcBef>
            </a:pPr>
            <a:r>
              <a:rPr lang="en-US" dirty="0"/>
              <a:t>Shifts a destination operand a given number of bits to the left </a:t>
            </a:r>
          </a:p>
          <a:p>
            <a:pPr>
              <a:spcBef>
                <a:spcPts val="1800"/>
              </a:spcBef>
            </a:pPr>
            <a:r>
              <a:rPr lang="en-US" dirty="0"/>
              <a:t>The bit positions opened up by the shift are filled by the most significant bits of the source operand</a:t>
            </a:r>
          </a:p>
          <a:p>
            <a:pPr>
              <a:spcBef>
                <a:spcPts val="1800"/>
              </a:spcBef>
            </a:pPr>
            <a:r>
              <a:rPr lang="en-US" dirty="0"/>
              <a:t>The source operand is not affected</a:t>
            </a:r>
          </a:p>
          <a:p>
            <a:pPr>
              <a:spcBef>
                <a:spcPts val="1800"/>
              </a:spcBef>
            </a:pPr>
            <a:r>
              <a:rPr lang="en-US" dirty="0"/>
              <a:t>Syntax:</a:t>
            </a:r>
          </a:p>
          <a:p>
            <a:pPr lvl="1">
              <a:spcBef>
                <a:spcPts val="1800"/>
              </a:spcBef>
              <a:buFontTx/>
              <a:buNone/>
            </a:pPr>
            <a:r>
              <a:rPr lang="en-US" dirty="0"/>
              <a:t>	</a:t>
            </a:r>
            <a:r>
              <a:rPr lang="en-US" b="1" dirty="0">
                <a:solidFill>
                  <a:srgbClr val="0000FF"/>
                </a:solidFill>
              </a:rPr>
              <a:t>SHLD </a:t>
            </a:r>
            <a:r>
              <a:rPr lang="en-US" b="1" i="1" dirty="0">
                <a:solidFill>
                  <a:srgbClr val="0000FF"/>
                </a:solidFill>
              </a:rPr>
              <a:t>destination, source, count</a:t>
            </a:r>
          </a:p>
          <a:p>
            <a:pPr>
              <a:spcBef>
                <a:spcPts val="1800"/>
              </a:spcBef>
            </a:pPr>
            <a:r>
              <a:rPr lang="en-US" dirty="0"/>
              <a:t>Operand types:</a:t>
            </a:r>
            <a:endParaRPr lang="en-US" i="1" dirty="0">
              <a:solidFill>
                <a:schemeClr val="tx2"/>
              </a:solidFill>
            </a:endParaRPr>
          </a:p>
        </p:txBody>
      </p:sp>
      <p:sp>
        <p:nvSpPr>
          <p:cNvPr id="92164" name="Text Box 4"/>
          <p:cNvSpPr txBox="1">
            <a:spLocks noChangeArrowheads="1"/>
          </p:cNvSpPr>
          <p:nvPr/>
        </p:nvSpPr>
        <p:spPr bwMode="auto">
          <a:xfrm>
            <a:off x="1828800" y="5523637"/>
            <a:ext cx="5486400" cy="877163"/>
          </a:xfrm>
          <a:prstGeom prst="rect">
            <a:avLst/>
          </a:prstGeom>
          <a:noFill/>
          <a:ln w="9525">
            <a:solidFill>
              <a:srgbClr val="000000"/>
            </a:solidFill>
            <a:miter lim="800000"/>
            <a:headEnd/>
            <a:tailEnd/>
          </a:ln>
          <a:effectLst/>
        </p:spPr>
        <p:txBody>
          <a:bodyPr wrap="square" tIns="137160" bIns="137160">
            <a:spAutoFit/>
          </a:bodyPr>
          <a:lstStyle>
            <a:lvl1pPr>
              <a:tabLst>
                <a:tab pos="457200" algn="l"/>
                <a:tab pos="3944938" algn="l"/>
              </a:tabLst>
              <a:defRPr sz="2400">
                <a:solidFill>
                  <a:schemeClr val="tx1"/>
                </a:solidFill>
                <a:latin typeface="Times New Roman" charset="0"/>
                <a:ea typeface="ＭＳ Ｐゴシック" charset="0"/>
              </a:defRPr>
            </a:lvl1pPr>
            <a:lvl2pPr>
              <a:tabLst>
                <a:tab pos="457200" algn="l"/>
                <a:tab pos="3944938" algn="l"/>
              </a:tabLst>
              <a:defRPr sz="2400">
                <a:solidFill>
                  <a:schemeClr val="tx1"/>
                </a:solidFill>
                <a:latin typeface="Times New Roman" charset="0"/>
                <a:ea typeface="ＭＳ Ｐゴシック" charset="0"/>
              </a:defRPr>
            </a:lvl2pPr>
            <a:lvl3pPr>
              <a:tabLst>
                <a:tab pos="457200" algn="l"/>
                <a:tab pos="3944938" algn="l"/>
              </a:tabLst>
              <a:defRPr sz="2400">
                <a:solidFill>
                  <a:schemeClr val="tx1"/>
                </a:solidFill>
                <a:latin typeface="Times New Roman" charset="0"/>
                <a:ea typeface="ＭＳ Ｐゴシック" charset="0"/>
              </a:defRPr>
            </a:lvl3pPr>
            <a:lvl4pPr>
              <a:tabLst>
                <a:tab pos="457200" algn="l"/>
                <a:tab pos="3944938" algn="l"/>
              </a:tabLst>
              <a:defRPr sz="2400">
                <a:solidFill>
                  <a:schemeClr val="tx1"/>
                </a:solidFill>
                <a:latin typeface="Times New Roman" charset="0"/>
                <a:ea typeface="ＭＳ Ｐゴシック" charset="0"/>
              </a:defRPr>
            </a:lvl4pPr>
            <a:lvl5pPr>
              <a:tabLst>
                <a:tab pos="457200" algn="l"/>
                <a:tab pos="3944938"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944938"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944938"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944938"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944938" algn="l"/>
              </a:tabLst>
              <a:defRPr sz="2400">
                <a:solidFill>
                  <a:schemeClr val="tx1"/>
                </a:solidFill>
                <a:latin typeface="Times New Roman" charset="0"/>
                <a:ea typeface="ＭＳ Ｐゴシック" charset="0"/>
              </a:defRPr>
            </a:lvl9pPr>
          </a:lstStyle>
          <a:p>
            <a:pPr>
              <a:lnSpc>
                <a:spcPct val="70000"/>
              </a:lnSpc>
              <a:spcBef>
                <a:spcPct val="50000"/>
              </a:spcBef>
            </a:pPr>
            <a:r>
              <a:rPr lang="en-US" sz="2000" b="1">
                <a:solidFill>
                  <a:srgbClr val="0000FF"/>
                </a:solidFill>
                <a:latin typeface="Courier New" charset="0"/>
              </a:rPr>
              <a:t>SHLD </a:t>
            </a:r>
            <a:r>
              <a:rPr lang="en-US" sz="2000" b="1" i="1">
                <a:solidFill>
                  <a:srgbClr val="0000FF"/>
                </a:solidFill>
                <a:latin typeface="Courier New" charset="0"/>
              </a:rPr>
              <a:t>reg16/32</a:t>
            </a:r>
            <a:r>
              <a:rPr lang="en-US" sz="2000" b="1">
                <a:solidFill>
                  <a:srgbClr val="0000FF"/>
                </a:solidFill>
                <a:latin typeface="Courier New" charset="0"/>
              </a:rPr>
              <a:t>, </a:t>
            </a:r>
            <a:r>
              <a:rPr lang="en-US" sz="2000" b="1" i="1">
                <a:solidFill>
                  <a:srgbClr val="0000FF"/>
                </a:solidFill>
                <a:latin typeface="Courier New" charset="0"/>
              </a:rPr>
              <a:t>reg16/32, imm8</a:t>
            </a:r>
            <a:r>
              <a:rPr lang="en-US" sz="2000" b="1">
                <a:solidFill>
                  <a:srgbClr val="0000FF"/>
                </a:solidFill>
                <a:latin typeface="Courier New" charset="0"/>
              </a:rPr>
              <a:t>/CL</a:t>
            </a:r>
          </a:p>
          <a:p>
            <a:pPr>
              <a:lnSpc>
                <a:spcPct val="70000"/>
              </a:lnSpc>
              <a:spcBef>
                <a:spcPct val="50000"/>
              </a:spcBef>
            </a:pPr>
            <a:r>
              <a:rPr lang="en-US" sz="2000" b="1">
                <a:solidFill>
                  <a:srgbClr val="0000FF"/>
                </a:solidFill>
                <a:latin typeface="Courier New" charset="0"/>
              </a:rPr>
              <a:t>SHLD </a:t>
            </a:r>
            <a:r>
              <a:rPr lang="en-US" sz="2000" b="1" i="1">
                <a:solidFill>
                  <a:srgbClr val="0000FF"/>
                </a:solidFill>
                <a:latin typeface="Courier New" charset="0"/>
              </a:rPr>
              <a:t>mem16/32, reg16/32, imm8</a:t>
            </a:r>
            <a:r>
              <a:rPr lang="en-US" sz="2000" b="1">
                <a:solidFill>
                  <a:srgbClr val="0000FF"/>
                </a:solidFill>
                <a:latin typeface="Courier New" charset="0"/>
              </a:rPr>
              <a:t>/CL</a:t>
            </a:r>
            <a:endParaRPr lang="en-US" sz="2000" b="1" i="1">
              <a:solidFill>
                <a:srgbClr val="0000FF"/>
              </a:solidFill>
              <a:latin typeface="Courier New" charset="0"/>
            </a:endParaRPr>
          </a:p>
        </p:txBody>
      </p:sp>
    </p:spTree>
    <p:extLst>
      <p:ext uri="{BB962C8B-B14F-4D97-AF65-F5344CB8AC3E}">
        <p14:creationId xmlns="" xmlns:p14="http://schemas.microsoft.com/office/powerpoint/2010/main" val="3864384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1026"/>
          <p:cNvSpPr>
            <a:spLocks noGrp="1" noChangeArrowheads="1"/>
          </p:cNvSpPr>
          <p:nvPr>
            <p:ph type="title"/>
          </p:nvPr>
        </p:nvSpPr>
        <p:spPr/>
        <p:txBody>
          <a:bodyPr/>
          <a:lstStyle/>
          <a:p>
            <a:r>
              <a:rPr lang="en-US"/>
              <a:t>SHLD Example</a:t>
            </a:r>
          </a:p>
        </p:txBody>
      </p:sp>
      <p:sp>
        <p:nvSpPr>
          <p:cNvPr id="115716" name="Text Box 1028"/>
          <p:cNvSpPr txBox="1">
            <a:spLocks noChangeArrowheads="1"/>
          </p:cNvSpPr>
          <p:nvPr/>
        </p:nvSpPr>
        <p:spPr bwMode="auto">
          <a:xfrm>
            <a:off x="1219200" y="2819400"/>
            <a:ext cx="3200400" cy="1815882"/>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tIns="137160" bIns="137160">
            <a:spAutoFit/>
          </a:bodyPr>
          <a:lstStyle>
            <a:lvl1pPr>
              <a:tabLst>
                <a:tab pos="3205163" algn="l"/>
                <a:tab pos="3716338" algn="l"/>
              </a:tabLst>
              <a:defRPr sz="2400">
                <a:solidFill>
                  <a:schemeClr val="tx1"/>
                </a:solidFill>
                <a:latin typeface="Times New Roman" charset="0"/>
                <a:ea typeface="ＭＳ Ｐゴシック" charset="0"/>
              </a:defRPr>
            </a:lvl1pPr>
            <a:lvl2pPr>
              <a:tabLst>
                <a:tab pos="3205163" algn="l"/>
                <a:tab pos="3716338" algn="l"/>
              </a:tabLst>
              <a:defRPr sz="2400">
                <a:solidFill>
                  <a:schemeClr val="tx1"/>
                </a:solidFill>
                <a:latin typeface="Times New Roman" charset="0"/>
                <a:ea typeface="ＭＳ Ｐゴシック" charset="0"/>
              </a:defRPr>
            </a:lvl2pPr>
            <a:lvl3pPr>
              <a:tabLst>
                <a:tab pos="3205163" algn="l"/>
                <a:tab pos="3716338" algn="l"/>
              </a:tabLst>
              <a:defRPr sz="2400">
                <a:solidFill>
                  <a:schemeClr val="tx1"/>
                </a:solidFill>
                <a:latin typeface="Times New Roman" charset="0"/>
                <a:ea typeface="ＭＳ Ｐゴシック" charset="0"/>
              </a:defRPr>
            </a:lvl3pPr>
            <a:lvl4pPr>
              <a:tabLst>
                <a:tab pos="3205163" algn="l"/>
                <a:tab pos="3716338" algn="l"/>
              </a:tabLst>
              <a:defRPr sz="2400">
                <a:solidFill>
                  <a:schemeClr val="tx1"/>
                </a:solidFill>
                <a:latin typeface="Times New Roman" charset="0"/>
                <a:ea typeface="ＭＳ Ｐゴシック" charset="0"/>
              </a:defRPr>
            </a:lvl4pPr>
            <a:lvl5pPr>
              <a:tabLst>
                <a:tab pos="3205163" algn="l"/>
                <a:tab pos="3716338" algn="l"/>
              </a:tabLst>
              <a:defRPr sz="2400">
                <a:solidFill>
                  <a:schemeClr val="tx1"/>
                </a:solidFill>
                <a:latin typeface="Times New Roman" charset="0"/>
                <a:ea typeface="ＭＳ Ｐゴシック" charset="0"/>
              </a:defRPr>
            </a:lvl5pPr>
            <a:lvl6pPr fontAlgn="base">
              <a:spcBef>
                <a:spcPct val="0"/>
              </a:spcBef>
              <a:spcAft>
                <a:spcPct val="0"/>
              </a:spcAft>
              <a:tabLst>
                <a:tab pos="3205163" algn="l"/>
                <a:tab pos="3716338" algn="l"/>
              </a:tabLst>
              <a:defRPr sz="2400">
                <a:solidFill>
                  <a:schemeClr val="tx1"/>
                </a:solidFill>
                <a:latin typeface="Times New Roman" charset="0"/>
                <a:ea typeface="ＭＳ Ｐゴシック" charset="0"/>
              </a:defRPr>
            </a:lvl6pPr>
            <a:lvl7pPr fontAlgn="base">
              <a:spcBef>
                <a:spcPct val="0"/>
              </a:spcBef>
              <a:spcAft>
                <a:spcPct val="0"/>
              </a:spcAft>
              <a:tabLst>
                <a:tab pos="3205163" algn="l"/>
                <a:tab pos="3716338" algn="l"/>
              </a:tabLst>
              <a:defRPr sz="2400">
                <a:solidFill>
                  <a:schemeClr val="tx1"/>
                </a:solidFill>
                <a:latin typeface="Times New Roman" charset="0"/>
                <a:ea typeface="ＭＳ Ｐゴシック" charset="0"/>
              </a:defRPr>
            </a:lvl7pPr>
            <a:lvl8pPr fontAlgn="base">
              <a:spcBef>
                <a:spcPct val="0"/>
              </a:spcBef>
              <a:spcAft>
                <a:spcPct val="0"/>
              </a:spcAft>
              <a:tabLst>
                <a:tab pos="3205163" algn="l"/>
                <a:tab pos="3716338" algn="l"/>
              </a:tabLst>
              <a:defRPr sz="2400">
                <a:solidFill>
                  <a:schemeClr val="tx1"/>
                </a:solidFill>
                <a:latin typeface="Times New Roman" charset="0"/>
                <a:ea typeface="ＭＳ Ｐゴシック" charset="0"/>
              </a:defRPr>
            </a:lvl8pPr>
            <a:lvl9pPr fontAlgn="base">
              <a:spcBef>
                <a:spcPct val="0"/>
              </a:spcBef>
              <a:spcAft>
                <a:spcPct val="0"/>
              </a:spcAft>
              <a:tabLst>
                <a:tab pos="3205163" algn="l"/>
                <a:tab pos="3716338" algn="l"/>
              </a:tabLst>
              <a:defRPr sz="2400">
                <a:solidFill>
                  <a:schemeClr val="tx1"/>
                </a:solidFill>
                <a:latin typeface="Times New Roman" charset="0"/>
                <a:ea typeface="ＭＳ Ｐゴシック" charset="0"/>
              </a:defRPr>
            </a:lvl9pPr>
          </a:lstStyle>
          <a:p>
            <a:r>
              <a:rPr lang="en-US" sz="2000" b="1" dirty="0">
                <a:latin typeface="Courier New" charset="0"/>
              </a:rPr>
              <a:t>.data</a:t>
            </a:r>
          </a:p>
          <a:p>
            <a:r>
              <a:rPr lang="en-US" sz="2000" b="1" dirty="0" err="1">
                <a:latin typeface="Courier New" charset="0"/>
              </a:rPr>
              <a:t>wval</a:t>
            </a:r>
            <a:r>
              <a:rPr lang="en-US" sz="2000" b="1" dirty="0">
                <a:latin typeface="Courier New" charset="0"/>
              </a:rPr>
              <a:t> WORD 9BA6h</a:t>
            </a:r>
          </a:p>
          <a:p>
            <a:r>
              <a:rPr lang="en-US" sz="2000" b="1" dirty="0">
                <a:latin typeface="Courier New" charset="0"/>
              </a:rPr>
              <a:t>.code</a:t>
            </a:r>
          </a:p>
          <a:p>
            <a:r>
              <a:rPr lang="en-US" sz="2000" b="1" dirty="0">
                <a:latin typeface="Courier New" charset="0"/>
              </a:rPr>
              <a:t>mov  ax,0AC36h</a:t>
            </a:r>
          </a:p>
          <a:p>
            <a:r>
              <a:rPr lang="en-US" sz="2000" b="1" dirty="0" err="1">
                <a:latin typeface="Courier New" charset="0"/>
              </a:rPr>
              <a:t>shld</a:t>
            </a:r>
            <a:r>
              <a:rPr lang="en-US" sz="2000" b="1" dirty="0">
                <a:latin typeface="Courier New" charset="0"/>
              </a:rPr>
              <a:t> wval,ax,4</a:t>
            </a:r>
          </a:p>
        </p:txBody>
      </p:sp>
      <p:graphicFrame>
        <p:nvGraphicFramePr>
          <p:cNvPr id="115717" name="Object 1029"/>
          <p:cNvGraphicFramePr>
            <a:graphicFrameLocks noChangeAspect="1"/>
          </p:cNvGraphicFramePr>
          <p:nvPr>
            <p:extLst>
              <p:ext uri="{D42A27DB-BD31-4B8C-83A1-F6EECF244321}">
                <p14:modId xmlns="" xmlns:p14="http://schemas.microsoft.com/office/powerpoint/2010/main" val="2713886309"/>
              </p:ext>
            </p:extLst>
          </p:nvPr>
        </p:nvGraphicFramePr>
        <p:xfrm>
          <a:off x="5562599" y="2819400"/>
          <a:ext cx="3092823" cy="1752600"/>
        </p:xfrm>
        <a:graphic>
          <a:graphicData uri="http://schemas.openxmlformats.org/presentationml/2006/ole">
            <p:oleObj spid="_x0000_s14464" name="VISIO" r:id="rId3" imgW="1229868" imgH="669036" progId="">
              <p:embed/>
            </p:oleObj>
          </a:graphicData>
        </a:graphic>
      </p:graphicFrame>
      <p:sp>
        <p:nvSpPr>
          <p:cNvPr id="115718" name="Text Box 1030"/>
          <p:cNvSpPr txBox="1">
            <a:spLocks noChangeArrowheads="1"/>
          </p:cNvSpPr>
          <p:nvPr/>
        </p:nvSpPr>
        <p:spPr bwMode="auto">
          <a:xfrm>
            <a:off x="838200" y="1371600"/>
            <a:ext cx="7391400" cy="10156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400" dirty="0">
                <a:latin typeface="Arial"/>
                <a:cs typeface="Arial"/>
              </a:rPr>
              <a:t>Shift </a:t>
            </a:r>
            <a:r>
              <a:rPr lang="en-US" sz="2400" i="1" u="sng" dirty="0" err="1" smtClean="0">
                <a:solidFill>
                  <a:srgbClr val="0000FF"/>
                </a:solidFill>
                <a:latin typeface="Arial"/>
                <a:cs typeface="Arial"/>
              </a:rPr>
              <a:t>wval</a:t>
            </a:r>
            <a:r>
              <a:rPr lang="en-US" sz="2400" dirty="0" smtClean="0">
                <a:latin typeface="Arial"/>
                <a:cs typeface="Arial"/>
              </a:rPr>
              <a:t> </a:t>
            </a:r>
            <a:r>
              <a:rPr lang="en-US" sz="2400" dirty="0">
                <a:latin typeface="Arial"/>
                <a:cs typeface="Arial"/>
              </a:rPr>
              <a:t>4 bits to the left and replace its lowest 4 bits with the high 4 bits of AX:</a:t>
            </a:r>
          </a:p>
        </p:txBody>
      </p:sp>
      <p:sp>
        <p:nvSpPr>
          <p:cNvPr id="115719" name="Text Box 1031"/>
          <p:cNvSpPr txBox="1">
            <a:spLocks noChangeArrowheads="1"/>
          </p:cNvSpPr>
          <p:nvPr/>
        </p:nvSpPr>
        <p:spPr bwMode="auto">
          <a:xfrm>
            <a:off x="4495800" y="3200400"/>
            <a:ext cx="1295400" cy="6463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tIns="137160" bIns="137160">
            <a:spAutoFit/>
          </a:bodyPr>
          <a:lstStyle/>
          <a:p>
            <a:pPr algn="r">
              <a:spcBef>
                <a:spcPct val="50000"/>
              </a:spcBef>
            </a:pPr>
            <a:r>
              <a:rPr lang="en-US" sz="2400">
                <a:latin typeface="Arial"/>
                <a:cs typeface="Arial"/>
              </a:rPr>
              <a:t>Before:</a:t>
            </a:r>
          </a:p>
        </p:txBody>
      </p:sp>
      <p:sp>
        <p:nvSpPr>
          <p:cNvPr id="115720" name="Text Box 1032"/>
          <p:cNvSpPr txBox="1">
            <a:spLocks noChangeArrowheads="1"/>
          </p:cNvSpPr>
          <p:nvPr/>
        </p:nvSpPr>
        <p:spPr bwMode="auto">
          <a:xfrm>
            <a:off x="4495800" y="3810000"/>
            <a:ext cx="1295400" cy="6463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tIns="137160" bIns="137160">
            <a:spAutoFit/>
          </a:bodyPr>
          <a:lstStyle/>
          <a:p>
            <a:pPr algn="r">
              <a:spcBef>
                <a:spcPct val="50000"/>
              </a:spcBef>
            </a:pPr>
            <a:r>
              <a:rPr lang="en-US" sz="2400">
                <a:latin typeface="Arial"/>
                <a:cs typeface="Arial"/>
              </a:rPr>
              <a:t>After:</a:t>
            </a:r>
          </a:p>
        </p:txBody>
      </p:sp>
    </p:spTree>
    <p:extLst>
      <p:ext uri="{BB962C8B-B14F-4D97-AF65-F5344CB8AC3E}">
        <p14:creationId xmlns="" xmlns:p14="http://schemas.microsoft.com/office/powerpoint/2010/main" val="11618078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r>
              <a:rPr lang="en-US"/>
              <a:t>SHRD Instruction</a:t>
            </a:r>
          </a:p>
        </p:txBody>
      </p:sp>
      <p:sp>
        <p:nvSpPr>
          <p:cNvPr id="93187" name="Rectangle 3"/>
          <p:cNvSpPr>
            <a:spLocks noGrp="1" noChangeArrowheads="1"/>
          </p:cNvSpPr>
          <p:nvPr>
            <p:ph type="body" idx="1"/>
          </p:nvPr>
        </p:nvSpPr>
        <p:spPr>
          <a:xfrm>
            <a:off x="685800" y="1143000"/>
            <a:ext cx="7772400" cy="4343400"/>
          </a:xfrm>
        </p:spPr>
        <p:txBody>
          <a:bodyPr>
            <a:noAutofit/>
          </a:bodyPr>
          <a:lstStyle/>
          <a:p>
            <a:pPr>
              <a:spcBef>
                <a:spcPts val="1800"/>
              </a:spcBef>
            </a:pPr>
            <a:r>
              <a:rPr lang="en-US" dirty="0"/>
              <a:t>Shifts a destination operand a given number of bits to the </a:t>
            </a:r>
            <a:r>
              <a:rPr lang="en-US" dirty="0" smtClean="0"/>
              <a:t>right.</a:t>
            </a:r>
            <a:endParaRPr lang="en-US" dirty="0"/>
          </a:p>
          <a:p>
            <a:pPr>
              <a:spcBef>
                <a:spcPts val="1800"/>
              </a:spcBef>
            </a:pPr>
            <a:r>
              <a:rPr lang="en-US" dirty="0"/>
              <a:t>The bit positions opened up by the shift are filled by the least significant bits of the source </a:t>
            </a:r>
            <a:r>
              <a:rPr lang="en-US" dirty="0" smtClean="0"/>
              <a:t>operand.</a:t>
            </a:r>
            <a:endParaRPr lang="en-US" dirty="0"/>
          </a:p>
          <a:p>
            <a:pPr>
              <a:spcBef>
                <a:spcPts val="1800"/>
              </a:spcBef>
            </a:pPr>
            <a:r>
              <a:rPr lang="en-US" dirty="0"/>
              <a:t>The source operand is not </a:t>
            </a:r>
            <a:r>
              <a:rPr lang="en-US" dirty="0" smtClean="0"/>
              <a:t>affected.</a:t>
            </a:r>
            <a:endParaRPr lang="en-US" dirty="0"/>
          </a:p>
          <a:p>
            <a:pPr>
              <a:spcBef>
                <a:spcPts val="1800"/>
              </a:spcBef>
            </a:pPr>
            <a:r>
              <a:rPr lang="en-US" dirty="0"/>
              <a:t>Syntax:</a:t>
            </a:r>
          </a:p>
          <a:p>
            <a:pPr lvl="1">
              <a:spcBef>
                <a:spcPts val="1800"/>
              </a:spcBef>
              <a:buFontTx/>
              <a:buNone/>
            </a:pPr>
            <a:r>
              <a:rPr lang="en-US" dirty="0"/>
              <a:t>	</a:t>
            </a:r>
            <a:r>
              <a:rPr lang="en-US" b="1" dirty="0">
                <a:solidFill>
                  <a:srgbClr val="0000FF"/>
                </a:solidFill>
              </a:rPr>
              <a:t>SHRD </a:t>
            </a:r>
            <a:r>
              <a:rPr lang="en-US" b="1" i="1" dirty="0">
                <a:solidFill>
                  <a:srgbClr val="0000FF"/>
                </a:solidFill>
              </a:rPr>
              <a:t>destination, source, count</a:t>
            </a:r>
          </a:p>
          <a:p>
            <a:pPr>
              <a:spcBef>
                <a:spcPts val="1800"/>
              </a:spcBef>
            </a:pPr>
            <a:r>
              <a:rPr lang="en-US" dirty="0"/>
              <a:t>Operand types:</a:t>
            </a:r>
          </a:p>
        </p:txBody>
      </p:sp>
      <p:sp>
        <p:nvSpPr>
          <p:cNvPr id="93189" name="Text Box 5"/>
          <p:cNvSpPr txBox="1">
            <a:spLocks noChangeArrowheads="1"/>
          </p:cNvSpPr>
          <p:nvPr/>
        </p:nvSpPr>
        <p:spPr bwMode="auto">
          <a:xfrm>
            <a:off x="1828800" y="5562600"/>
            <a:ext cx="4876800" cy="817147"/>
          </a:xfrm>
          <a:prstGeom prst="rect">
            <a:avLst/>
          </a:prstGeom>
          <a:noFill/>
          <a:ln w="9525">
            <a:solidFill>
              <a:srgbClr val="000000"/>
            </a:solidFill>
            <a:miter lim="800000"/>
            <a:headEnd/>
            <a:tailEnd/>
          </a:ln>
          <a:effectLst/>
        </p:spPr>
        <p:txBody>
          <a:bodyPr tIns="137160" bIns="137160">
            <a:spAutoFit/>
          </a:bodyPr>
          <a:lstStyle>
            <a:lvl1pPr>
              <a:tabLst>
                <a:tab pos="457200" algn="l"/>
                <a:tab pos="3944938" algn="l"/>
              </a:tabLst>
              <a:defRPr sz="2400">
                <a:solidFill>
                  <a:schemeClr val="tx1"/>
                </a:solidFill>
                <a:latin typeface="Times New Roman" charset="0"/>
                <a:ea typeface="ＭＳ Ｐゴシック" charset="0"/>
              </a:defRPr>
            </a:lvl1pPr>
            <a:lvl2pPr>
              <a:tabLst>
                <a:tab pos="457200" algn="l"/>
                <a:tab pos="3944938" algn="l"/>
              </a:tabLst>
              <a:defRPr sz="2400">
                <a:solidFill>
                  <a:schemeClr val="tx1"/>
                </a:solidFill>
                <a:latin typeface="Times New Roman" charset="0"/>
                <a:ea typeface="ＭＳ Ｐゴシック" charset="0"/>
              </a:defRPr>
            </a:lvl2pPr>
            <a:lvl3pPr>
              <a:tabLst>
                <a:tab pos="457200" algn="l"/>
                <a:tab pos="3944938" algn="l"/>
              </a:tabLst>
              <a:defRPr sz="2400">
                <a:solidFill>
                  <a:schemeClr val="tx1"/>
                </a:solidFill>
                <a:latin typeface="Times New Roman" charset="0"/>
                <a:ea typeface="ＭＳ Ｐゴシック" charset="0"/>
              </a:defRPr>
            </a:lvl3pPr>
            <a:lvl4pPr>
              <a:tabLst>
                <a:tab pos="457200" algn="l"/>
                <a:tab pos="3944938" algn="l"/>
              </a:tabLst>
              <a:defRPr sz="2400">
                <a:solidFill>
                  <a:schemeClr val="tx1"/>
                </a:solidFill>
                <a:latin typeface="Times New Roman" charset="0"/>
                <a:ea typeface="ＭＳ Ｐゴシック" charset="0"/>
              </a:defRPr>
            </a:lvl4pPr>
            <a:lvl5pPr>
              <a:tabLst>
                <a:tab pos="457200" algn="l"/>
                <a:tab pos="3944938"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944938"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944938"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944938"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944938" algn="l"/>
              </a:tabLst>
              <a:defRPr sz="2400">
                <a:solidFill>
                  <a:schemeClr val="tx1"/>
                </a:solidFill>
                <a:latin typeface="Times New Roman" charset="0"/>
                <a:ea typeface="ＭＳ Ｐゴシック" charset="0"/>
              </a:defRPr>
            </a:lvl9pPr>
          </a:lstStyle>
          <a:p>
            <a:pPr>
              <a:lnSpc>
                <a:spcPct val="70000"/>
              </a:lnSpc>
              <a:spcBef>
                <a:spcPct val="50000"/>
              </a:spcBef>
            </a:pPr>
            <a:r>
              <a:rPr lang="en-US" sz="1800" b="1">
                <a:solidFill>
                  <a:srgbClr val="0000FF"/>
                </a:solidFill>
                <a:latin typeface="Courier New" charset="0"/>
              </a:rPr>
              <a:t>SHRD </a:t>
            </a:r>
            <a:r>
              <a:rPr lang="en-US" sz="1800" b="1" i="1">
                <a:solidFill>
                  <a:srgbClr val="0000FF"/>
                </a:solidFill>
                <a:latin typeface="Courier New" charset="0"/>
              </a:rPr>
              <a:t>reg16/32</a:t>
            </a:r>
            <a:r>
              <a:rPr lang="en-US" sz="1800" b="1">
                <a:solidFill>
                  <a:srgbClr val="0000FF"/>
                </a:solidFill>
                <a:latin typeface="Courier New" charset="0"/>
              </a:rPr>
              <a:t>, </a:t>
            </a:r>
            <a:r>
              <a:rPr lang="en-US" sz="1800" b="1" i="1">
                <a:solidFill>
                  <a:srgbClr val="0000FF"/>
                </a:solidFill>
                <a:latin typeface="Courier New" charset="0"/>
              </a:rPr>
              <a:t>reg16/32, imm8</a:t>
            </a:r>
            <a:r>
              <a:rPr lang="en-US" sz="1800" b="1">
                <a:solidFill>
                  <a:srgbClr val="0000FF"/>
                </a:solidFill>
                <a:latin typeface="Courier New" charset="0"/>
              </a:rPr>
              <a:t>/CL</a:t>
            </a:r>
          </a:p>
          <a:p>
            <a:pPr>
              <a:lnSpc>
                <a:spcPct val="70000"/>
              </a:lnSpc>
              <a:spcBef>
                <a:spcPct val="50000"/>
              </a:spcBef>
            </a:pPr>
            <a:r>
              <a:rPr lang="en-US" sz="1800" b="1">
                <a:solidFill>
                  <a:srgbClr val="0000FF"/>
                </a:solidFill>
                <a:latin typeface="Courier New" charset="0"/>
              </a:rPr>
              <a:t>SHRD </a:t>
            </a:r>
            <a:r>
              <a:rPr lang="en-US" sz="1800" b="1" i="1">
                <a:solidFill>
                  <a:srgbClr val="0000FF"/>
                </a:solidFill>
                <a:latin typeface="Courier New" charset="0"/>
              </a:rPr>
              <a:t>mem16/32, reg16/32, imm8</a:t>
            </a:r>
            <a:r>
              <a:rPr lang="en-US" sz="1800" b="1">
                <a:solidFill>
                  <a:srgbClr val="0000FF"/>
                </a:solidFill>
                <a:latin typeface="Courier New" charset="0"/>
              </a:rPr>
              <a:t>/CL</a:t>
            </a:r>
            <a:endParaRPr lang="en-US" sz="1800" b="1" i="1">
              <a:solidFill>
                <a:srgbClr val="0000FF"/>
              </a:solidFill>
              <a:latin typeface="Courier New" charset="0"/>
            </a:endParaRPr>
          </a:p>
        </p:txBody>
      </p:sp>
    </p:spTree>
    <p:extLst>
      <p:ext uri="{BB962C8B-B14F-4D97-AF65-F5344CB8AC3E}">
        <p14:creationId xmlns="" xmlns:p14="http://schemas.microsoft.com/office/powerpoint/2010/main" val="227669697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1026"/>
          <p:cNvSpPr>
            <a:spLocks noGrp="1" noChangeArrowheads="1"/>
          </p:cNvSpPr>
          <p:nvPr>
            <p:ph type="title"/>
          </p:nvPr>
        </p:nvSpPr>
        <p:spPr/>
        <p:txBody>
          <a:bodyPr/>
          <a:lstStyle/>
          <a:p>
            <a:r>
              <a:rPr lang="en-US"/>
              <a:t>SHRD Example</a:t>
            </a:r>
          </a:p>
        </p:txBody>
      </p:sp>
      <p:sp>
        <p:nvSpPr>
          <p:cNvPr id="116739" name="Text Box 1027"/>
          <p:cNvSpPr txBox="1">
            <a:spLocks noChangeArrowheads="1"/>
          </p:cNvSpPr>
          <p:nvPr/>
        </p:nvSpPr>
        <p:spPr bwMode="auto">
          <a:xfrm>
            <a:off x="838200" y="3124200"/>
            <a:ext cx="3581400" cy="1200329"/>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tIns="137160" bIns="137160">
            <a:spAutoFit/>
          </a:bodyPr>
          <a:lstStyle>
            <a:lvl1pPr>
              <a:tabLst>
                <a:tab pos="3205163" algn="l"/>
                <a:tab pos="3716338" algn="l"/>
              </a:tabLst>
              <a:defRPr sz="2400">
                <a:solidFill>
                  <a:schemeClr val="tx1"/>
                </a:solidFill>
                <a:latin typeface="Times New Roman" charset="0"/>
                <a:ea typeface="ＭＳ Ｐゴシック" charset="0"/>
              </a:defRPr>
            </a:lvl1pPr>
            <a:lvl2pPr>
              <a:tabLst>
                <a:tab pos="3205163" algn="l"/>
                <a:tab pos="3716338" algn="l"/>
              </a:tabLst>
              <a:defRPr sz="2400">
                <a:solidFill>
                  <a:schemeClr val="tx1"/>
                </a:solidFill>
                <a:latin typeface="Times New Roman" charset="0"/>
                <a:ea typeface="ＭＳ Ｐゴシック" charset="0"/>
              </a:defRPr>
            </a:lvl2pPr>
            <a:lvl3pPr>
              <a:tabLst>
                <a:tab pos="3205163" algn="l"/>
                <a:tab pos="3716338" algn="l"/>
              </a:tabLst>
              <a:defRPr sz="2400">
                <a:solidFill>
                  <a:schemeClr val="tx1"/>
                </a:solidFill>
                <a:latin typeface="Times New Roman" charset="0"/>
                <a:ea typeface="ＭＳ Ｐゴシック" charset="0"/>
              </a:defRPr>
            </a:lvl3pPr>
            <a:lvl4pPr>
              <a:tabLst>
                <a:tab pos="3205163" algn="l"/>
                <a:tab pos="3716338" algn="l"/>
              </a:tabLst>
              <a:defRPr sz="2400">
                <a:solidFill>
                  <a:schemeClr val="tx1"/>
                </a:solidFill>
                <a:latin typeface="Times New Roman" charset="0"/>
                <a:ea typeface="ＭＳ Ｐゴシック" charset="0"/>
              </a:defRPr>
            </a:lvl4pPr>
            <a:lvl5pPr>
              <a:tabLst>
                <a:tab pos="3205163" algn="l"/>
                <a:tab pos="3716338" algn="l"/>
              </a:tabLst>
              <a:defRPr sz="2400">
                <a:solidFill>
                  <a:schemeClr val="tx1"/>
                </a:solidFill>
                <a:latin typeface="Times New Roman" charset="0"/>
                <a:ea typeface="ＭＳ Ｐゴシック" charset="0"/>
              </a:defRPr>
            </a:lvl5pPr>
            <a:lvl6pPr fontAlgn="base">
              <a:spcBef>
                <a:spcPct val="0"/>
              </a:spcBef>
              <a:spcAft>
                <a:spcPct val="0"/>
              </a:spcAft>
              <a:tabLst>
                <a:tab pos="3205163" algn="l"/>
                <a:tab pos="3716338" algn="l"/>
              </a:tabLst>
              <a:defRPr sz="2400">
                <a:solidFill>
                  <a:schemeClr val="tx1"/>
                </a:solidFill>
                <a:latin typeface="Times New Roman" charset="0"/>
                <a:ea typeface="ＭＳ Ｐゴシック" charset="0"/>
              </a:defRPr>
            </a:lvl6pPr>
            <a:lvl7pPr fontAlgn="base">
              <a:spcBef>
                <a:spcPct val="0"/>
              </a:spcBef>
              <a:spcAft>
                <a:spcPct val="0"/>
              </a:spcAft>
              <a:tabLst>
                <a:tab pos="3205163" algn="l"/>
                <a:tab pos="3716338" algn="l"/>
              </a:tabLst>
              <a:defRPr sz="2400">
                <a:solidFill>
                  <a:schemeClr val="tx1"/>
                </a:solidFill>
                <a:latin typeface="Times New Roman" charset="0"/>
                <a:ea typeface="ＭＳ Ｐゴシック" charset="0"/>
              </a:defRPr>
            </a:lvl7pPr>
            <a:lvl8pPr fontAlgn="base">
              <a:spcBef>
                <a:spcPct val="0"/>
              </a:spcBef>
              <a:spcAft>
                <a:spcPct val="0"/>
              </a:spcAft>
              <a:tabLst>
                <a:tab pos="3205163" algn="l"/>
                <a:tab pos="3716338" algn="l"/>
              </a:tabLst>
              <a:defRPr sz="2400">
                <a:solidFill>
                  <a:schemeClr val="tx1"/>
                </a:solidFill>
                <a:latin typeface="Times New Roman" charset="0"/>
                <a:ea typeface="ＭＳ Ｐゴシック" charset="0"/>
              </a:defRPr>
            </a:lvl8pPr>
            <a:lvl9pPr fontAlgn="base">
              <a:spcBef>
                <a:spcPct val="0"/>
              </a:spcBef>
              <a:spcAft>
                <a:spcPct val="0"/>
              </a:spcAft>
              <a:tabLst>
                <a:tab pos="3205163" algn="l"/>
                <a:tab pos="3716338" algn="l"/>
              </a:tabLst>
              <a:defRPr sz="2400">
                <a:solidFill>
                  <a:schemeClr val="tx1"/>
                </a:solidFill>
                <a:latin typeface="Times New Roman" charset="0"/>
                <a:ea typeface="ＭＳ Ｐゴシック" charset="0"/>
              </a:defRPr>
            </a:lvl9pPr>
          </a:lstStyle>
          <a:p>
            <a:r>
              <a:rPr lang="en-US" sz="2000" b="1" dirty="0">
                <a:latin typeface="Courier New" charset="0"/>
              </a:rPr>
              <a:t>mov  ax,234Bh</a:t>
            </a:r>
          </a:p>
          <a:p>
            <a:r>
              <a:rPr lang="en-US" sz="2000" b="1" dirty="0">
                <a:latin typeface="Courier New" charset="0"/>
              </a:rPr>
              <a:t>mov  dx,7654h</a:t>
            </a:r>
          </a:p>
          <a:p>
            <a:r>
              <a:rPr lang="en-US" sz="2000" b="1" dirty="0" err="1">
                <a:latin typeface="Courier New" charset="0"/>
              </a:rPr>
              <a:t>shrd</a:t>
            </a:r>
            <a:r>
              <a:rPr lang="en-US" sz="2000" b="1" dirty="0">
                <a:latin typeface="Courier New" charset="0"/>
              </a:rPr>
              <a:t> ax,dx,4</a:t>
            </a:r>
          </a:p>
        </p:txBody>
      </p:sp>
      <p:sp>
        <p:nvSpPr>
          <p:cNvPr id="116741" name="Text Box 1029"/>
          <p:cNvSpPr txBox="1">
            <a:spLocks noChangeArrowheads="1"/>
          </p:cNvSpPr>
          <p:nvPr/>
        </p:nvSpPr>
        <p:spPr bwMode="auto">
          <a:xfrm>
            <a:off x="838200" y="1524000"/>
            <a:ext cx="7391400" cy="10156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tIns="137160" bIns="137160">
            <a:spAutoFit/>
          </a:bodyPr>
          <a:lstStyle/>
          <a:p>
            <a:r>
              <a:rPr lang="en-US" sz="2400" dirty="0">
                <a:latin typeface="Arial"/>
                <a:cs typeface="Arial"/>
              </a:rPr>
              <a:t>Shift </a:t>
            </a:r>
            <a:r>
              <a:rPr lang="en-US" sz="2400" b="1" dirty="0">
                <a:solidFill>
                  <a:srgbClr val="0000FF"/>
                </a:solidFill>
                <a:latin typeface="Arial"/>
                <a:cs typeface="Arial"/>
              </a:rPr>
              <a:t>AX</a:t>
            </a:r>
            <a:r>
              <a:rPr lang="en-US" sz="2400" dirty="0">
                <a:latin typeface="Arial"/>
                <a:cs typeface="Arial"/>
              </a:rPr>
              <a:t> 4 bits to the right and replace its highest 4 bits with the low 4 bits of DX:</a:t>
            </a:r>
          </a:p>
        </p:txBody>
      </p:sp>
      <p:sp>
        <p:nvSpPr>
          <p:cNvPr id="116742" name="Text Box 1030"/>
          <p:cNvSpPr txBox="1">
            <a:spLocks noChangeArrowheads="1"/>
          </p:cNvSpPr>
          <p:nvPr/>
        </p:nvSpPr>
        <p:spPr bwMode="auto">
          <a:xfrm>
            <a:off x="4419600" y="3048000"/>
            <a:ext cx="1295400" cy="6463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tIns="137160" bIns="137160">
            <a:spAutoFit/>
          </a:bodyPr>
          <a:lstStyle/>
          <a:p>
            <a:pPr algn="r">
              <a:spcBef>
                <a:spcPct val="50000"/>
              </a:spcBef>
            </a:pPr>
            <a:r>
              <a:rPr lang="en-US" sz="2400">
                <a:latin typeface="Arial"/>
                <a:cs typeface="Arial"/>
              </a:rPr>
              <a:t>Before:</a:t>
            </a:r>
          </a:p>
        </p:txBody>
      </p:sp>
      <p:sp>
        <p:nvSpPr>
          <p:cNvPr id="116743" name="Text Box 1031"/>
          <p:cNvSpPr txBox="1">
            <a:spLocks noChangeArrowheads="1"/>
          </p:cNvSpPr>
          <p:nvPr/>
        </p:nvSpPr>
        <p:spPr bwMode="auto">
          <a:xfrm>
            <a:off x="4419600" y="3697069"/>
            <a:ext cx="1295400" cy="6463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tIns="137160" bIns="137160">
            <a:spAutoFit/>
          </a:bodyPr>
          <a:lstStyle/>
          <a:p>
            <a:pPr algn="r">
              <a:spcBef>
                <a:spcPct val="50000"/>
              </a:spcBef>
            </a:pPr>
            <a:r>
              <a:rPr lang="en-US" sz="2400">
                <a:latin typeface="Arial"/>
                <a:cs typeface="Arial"/>
              </a:rPr>
              <a:t>After:</a:t>
            </a:r>
          </a:p>
        </p:txBody>
      </p:sp>
      <p:graphicFrame>
        <p:nvGraphicFramePr>
          <p:cNvPr id="116744" name="Object 1032"/>
          <p:cNvGraphicFramePr>
            <a:graphicFrameLocks noChangeAspect="1"/>
          </p:cNvGraphicFramePr>
          <p:nvPr>
            <p:extLst>
              <p:ext uri="{D42A27DB-BD31-4B8C-83A1-F6EECF244321}">
                <p14:modId xmlns="" xmlns:p14="http://schemas.microsoft.com/office/powerpoint/2010/main" val="513153232"/>
              </p:ext>
            </p:extLst>
          </p:nvPr>
        </p:nvGraphicFramePr>
        <p:xfrm>
          <a:off x="5714999" y="2743200"/>
          <a:ext cx="2859741" cy="1676400"/>
        </p:xfrm>
        <a:graphic>
          <a:graphicData uri="http://schemas.openxmlformats.org/presentationml/2006/ole">
            <p:oleObj spid="_x0000_s16512" name="VISIO" r:id="rId3" imgW="1283208" imgH="669036" progId="">
              <p:embed/>
            </p:oleObj>
          </a:graphicData>
        </a:graphic>
      </p:graphicFrame>
    </p:spTree>
    <p:extLst>
      <p:ext uri="{BB962C8B-B14F-4D97-AF65-F5344CB8AC3E}">
        <p14:creationId xmlns="" xmlns:p14="http://schemas.microsoft.com/office/powerpoint/2010/main" val="426354621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p:txBody>
          <a:bodyPr/>
          <a:lstStyle/>
          <a:p>
            <a:r>
              <a:rPr lang="en-US" dirty="0" smtClean="0"/>
              <a:t>Drill . </a:t>
            </a:r>
            <a:r>
              <a:rPr lang="en-US" dirty="0"/>
              <a:t>. .</a:t>
            </a:r>
          </a:p>
        </p:txBody>
      </p:sp>
      <p:sp>
        <p:nvSpPr>
          <p:cNvPr id="147459" name="Text Box 3"/>
          <p:cNvSpPr txBox="1">
            <a:spLocks noChangeArrowheads="1"/>
          </p:cNvSpPr>
          <p:nvPr/>
        </p:nvSpPr>
        <p:spPr bwMode="auto">
          <a:xfrm>
            <a:off x="1295400" y="2362200"/>
            <a:ext cx="5486400" cy="1508105"/>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tIns="137160" bIns="137160">
            <a:spAutoFit/>
          </a:bodyPr>
          <a:lstStyle>
            <a:lvl1pPr>
              <a:tabLst>
                <a:tab pos="3205163" algn="l"/>
                <a:tab pos="3716338" algn="l"/>
              </a:tabLst>
              <a:defRPr sz="2400">
                <a:solidFill>
                  <a:schemeClr val="tx1"/>
                </a:solidFill>
                <a:latin typeface="Times New Roman" charset="0"/>
                <a:ea typeface="ＭＳ Ｐゴシック" charset="0"/>
              </a:defRPr>
            </a:lvl1pPr>
            <a:lvl2pPr>
              <a:tabLst>
                <a:tab pos="3205163" algn="l"/>
                <a:tab pos="3716338" algn="l"/>
              </a:tabLst>
              <a:defRPr sz="2400">
                <a:solidFill>
                  <a:schemeClr val="tx1"/>
                </a:solidFill>
                <a:latin typeface="Times New Roman" charset="0"/>
                <a:ea typeface="ＭＳ Ｐゴシック" charset="0"/>
              </a:defRPr>
            </a:lvl2pPr>
            <a:lvl3pPr>
              <a:tabLst>
                <a:tab pos="3205163" algn="l"/>
                <a:tab pos="3716338" algn="l"/>
              </a:tabLst>
              <a:defRPr sz="2400">
                <a:solidFill>
                  <a:schemeClr val="tx1"/>
                </a:solidFill>
                <a:latin typeface="Times New Roman" charset="0"/>
                <a:ea typeface="ＭＳ Ｐゴシック" charset="0"/>
              </a:defRPr>
            </a:lvl3pPr>
            <a:lvl4pPr>
              <a:tabLst>
                <a:tab pos="3205163" algn="l"/>
                <a:tab pos="3716338" algn="l"/>
              </a:tabLst>
              <a:defRPr sz="2400">
                <a:solidFill>
                  <a:schemeClr val="tx1"/>
                </a:solidFill>
                <a:latin typeface="Times New Roman" charset="0"/>
                <a:ea typeface="ＭＳ Ｐゴシック" charset="0"/>
              </a:defRPr>
            </a:lvl4pPr>
            <a:lvl5pPr>
              <a:tabLst>
                <a:tab pos="3205163" algn="l"/>
                <a:tab pos="3716338" algn="l"/>
              </a:tabLst>
              <a:defRPr sz="2400">
                <a:solidFill>
                  <a:schemeClr val="tx1"/>
                </a:solidFill>
                <a:latin typeface="Times New Roman" charset="0"/>
                <a:ea typeface="ＭＳ Ｐゴシック" charset="0"/>
              </a:defRPr>
            </a:lvl5pPr>
            <a:lvl6pPr fontAlgn="base">
              <a:spcBef>
                <a:spcPct val="0"/>
              </a:spcBef>
              <a:spcAft>
                <a:spcPct val="0"/>
              </a:spcAft>
              <a:tabLst>
                <a:tab pos="3205163" algn="l"/>
                <a:tab pos="3716338" algn="l"/>
              </a:tabLst>
              <a:defRPr sz="2400">
                <a:solidFill>
                  <a:schemeClr val="tx1"/>
                </a:solidFill>
                <a:latin typeface="Times New Roman" charset="0"/>
                <a:ea typeface="ＭＳ Ｐゴシック" charset="0"/>
              </a:defRPr>
            </a:lvl6pPr>
            <a:lvl7pPr fontAlgn="base">
              <a:spcBef>
                <a:spcPct val="0"/>
              </a:spcBef>
              <a:spcAft>
                <a:spcPct val="0"/>
              </a:spcAft>
              <a:tabLst>
                <a:tab pos="3205163" algn="l"/>
                <a:tab pos="3716338" algn="l"/>
              </a:tabLst>
              <a:defRPr sz="2400">
                <a:solidFill>
                  <a:schemeClr val="tx1"/>
                </a:solidFill>
                <a:latin typeface="Times New Roman" charset="0"/>
                <a:ea typeface="ＭＳ Ｐゴシック" charset="0"/>
              </a:defRPr>
            </a:lvl7pPr>
            <a:lvl8pPr fontAlgn="base">
              <a:spcBef>
                <a:spcPct val="0"/>
              </a:spcBef>
              <a:spcAft>
                <a:spcPct val="0"/>
              </a:spcAft>
              <a:tabLst>
                <a:tab pos="3205163" algn="l"/>
                <a:tab pos="3716338" algn="l"/>
              </a:tabLst>
              <a:defRPr sz="2400">
                <a:solidFill>
                  <a:schemeClr val="tx1"/>
                </a:solidFill>
                <a:latin typeface="Times New Roman" charset="0"/>
                <a:ea typeface="ＭＳ Ｐゴシック" charset="0"/>
              </a:defRPr>
            </a:lvl8pPr>
            <a:lvl9pPr fontAlgn="base">
              <a:spcBef>
                <a:spcPct val="0"/>
              </a:spcBef>
              <a:spcAft>
                <a:spcPct val="0"/>
              </a:spcAft>
              <a:tabLst>
                <a:tab pos="3205163" algn="l"/>
                <a:tab pos="3716338" algn="l"/>
              </a:tabLst>
              <a:defRPr sz="2400">
                <a:solidFill>
                  <a:schemeClr val="tx1"/>
                </a:solidFill>
                <a:latin typeface="Times New Roman" charset="0"/>
                <a:ea typeface="ＭＳ Ｐゴシック" charset="0"/>
              </a:defRPr>
            </a:lvl9pPr>
          </a:lstStyle>
          <a:p>
            <a:r>
              <a:rPr lang="en-US" sz="2000" b="1" dirty="0">
                <a:latin typeface="Courier New" charset="0"/>
              </a:rPr>
              <a:t>mov  ax,7C36h</a:t>
            </a:r>
          </a:p>
          <a:p>
            <a:r>
              <a:rPr lang="en-US" sz="2000" b="1" dirty="0">
                <a:latin typeface="Courier New" charset="0"/>
              </a:rPr>
              <a:t>mov  dx,9FA6h</a:t>
            </a:r>
          </a:p>
          <a:p>
            <a:r>
              <a:rPr lang="en-US" sz="2000" b="1" dirty="0" err="1">
                <a:latin typeface="Courier New" charset="0"/>
              </a:rPr>
              <a:t>shld</a:t>
            </a:r>
            <a:r>
              <a:rPr lang="en-US" sz="2000" b="1" dirty="0">
                <a:latin typeface="Courier New" charset="0"/>
              </a:rPr>
              <a:t> dx,ax,4	; DX =</a:t>
            </a:r>
          </a:p>
          <a:p>
            <a:r>
              <a:rPr lang="en-US" sz="2000" b="1" dirty="0" err="1">
                <a:latin typeface="Courier New" charset="0"/>
              </a:rPr>
              <a:t>shrd</a:t>
            </a:r>
            <a:r>
              <a:rPr lang="en-US" sz="2000" b="1" dirty="0">
                <a:latin typeface="Courier New" charset="0"/>
              </a:rPr>
              <a:t> dx,ax,8	; DX =</a:t>
            </a:r>
          </a:p>
        </p:txBody>
      </p:sp>
      <p:sp>
        <p:nvSpPr>
          <p:cNvPr id="147461" name="Text Box 5"/>
          <p:cNvSpPr txBox="1">
            <a:spLocks noChangeArrowheads="1"/>
          </p:cNvSpPr>
          <p:nvPr/>
        </p:nvSpPr>
        <p:spPr bwMode="auto">
          <a:xfrm>
            <a:off x="762000" y="1219200"/>
            <a:ext cx="7391400" cy="10156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tIns="137160" bIns="137160">
            <a:spAutoFit/>
          </a:bodyPr>
          <a:lstStyle/>
          <a:p>
            <a:r>
              <a:rPr lang="en-US" sz="2400" dirty="0">
                <a:latin typeface="Arial"/>
                <a:cs typeface="Arial"/>
              </a:rPr>
              <a:t>Indicate the hexadecimal values of each destination operand:</a:t>
            </a:r>
          </a:p>
        </p:txBody>
      </p:sp>
      <p:sp>
        <p:nvSpPr>
          <p:cNvPr id="147464" name="Text Box 8"/>
          <p:cNvSpPr txBox="1">
            <a:spLocks noChangeArrowheads="1"/>
          </p:cNvSpPr>
          <p:nvPr/>
        </p:nvSpPr>
        <p:spPr bwMode="auto">
          <a:xfrm>
            <a:off x="5486400" y="2438400"/>
            <a:ext cx="2133600" cy="137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endParaRPr lang="en-US" sz="2000" b="1" dirty="0">
              <a:solidFill>
                <a:schemeClr val="tx2"/>
              </a:solidFill>
              <a:latin typeface="Courier New" charset="0"/>
            </a:endParaRPr>
          </a:p>
          <a:p>
            <a:pPr>
              <a:lnSpc>
                <a:spcPct val="50000"/>
              </a:lnSpc>
              <a:spcBef>
                <a:spcPct val="50000"/>
              </a:spcBef>
            </a:pPr>
            <a:endParaRPr lang="en-US" sz="2000" b="1" dirty="0">
              <a:solidFill>
                <a:schemeClr val="tx2"/>
              </a:solidFill>
              <a:latin typeface="Courier New" charset="0"/>
            </a:endParaRPr>
          </a:p>
          <a:p>
            <a:r>
              <a:rPr lang="en-US" sz="2000" b="1" dirty="0">
                <a:solidFill>
                  <a:srgbClr val="0000FF"/>
                </a:solidFill>
                <a:latin typeface="Courier New" charset="0"/>
              </a:rPr>
              <a:t>FA67h</a:t>
            </a:r>
          </a:p>
          <a:p>
            <a:r>
              <a:rPr lang="en-US" sz="2000" b="1" dirty="0">
                <a:solidFill>
                  <a:srgbClr val="0000FF"/>
                </a:solidFill>
                <a:latin typeface="Courier New" charset="0"/>
              </a:rPr>
              <a:t>36FAh</a:t>
            </a:r>
          </a:p>
          <a:p>
            <a:pPr>
              <a:lnSpc>
                <a:spcPct val="50000"/>
              </a:lnSpc>
              <a:spcBef>
                <a:spcPct val="50000"/>
              </a:spcBef>
            </a:pPr>
            <a:endParaRPr lang="en-US" sz="2000" b="1" dirty="0">
              <a:solidFill>
                <a:schemeClr val="tx2"/>
              </a:solidFill>
              <a:latin typeface="Courier New" charset="0"/>
            </a:endParaRPr>
          </a:p>
        </p:txBody>
      </p:sp>
    </p:spTree>
    <p:extLst>
      <p:ext uri="{BB962C8B-B14F-4D97-AF65-F5344CB8AC3E}">
        <p14:creationId xmlns="" xmlns:p14="http://schemas.microsoft.com/office/powerpoint/2010/main" val="24282179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7464"/>
                                        </p:tgtEl>
                                        <p:attrNameLst>
                                          <p:attrName>style.visibility</p:attrName>
                                        </p:attrNameLst>
                                      </p:cBhvr>
                                      <p:to>
                                        <p:strVal val="visible"/>
                                      </p:to>
                                    </p:set>
                                    <p:animEffect transition="in" filter="dissolve">
                                      <p:cBhvr>
                                        <p:cTn id="7" dur="500"/>
                                        <p:tgtEl>
                                          <p:spTgt spid="1474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464"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r>
              <a:rPr lang="en-US"/>
              <a:t>Shift and Rotate Applications</a:t>
            </a:r>
          </a:p>
        </p:txBody>
      </p:sp>
      <p:sp>
        <p:nvSpPr>
          <p:cNvPr id="79875" name="Rectangle 3"/>
          <p:cNvSpPr>
            <a:spLocks noGrp="1" noChangeArrowheads="1"/>
          </p:cNvSpPr>
          <p:nvPr>
            <p:ph type="body" idx="1"/>
          </p:nvPr>
        </p:nvSpPr>
        <p:spPr>
          <a:xfrm>
            <a:off x="1828800" y="1600200"/>
            <a:ext cx="6324600" cy="3276600"/>
          </a:xfrm>
        </p:spPr>
        <p:txBody>
          <a:bodyPr/>
          <a:lstStyle/>
          <a:p>
            <a:pPr>
              <a:spcBef>
                <a:spcPts val="1800"/>
              </a:spcBef>
            </a:pPr>
            <a:r>
              <a:rPr lang="en-US" dirty="0"/>
              <a:t>Shifting Multiple </a:t>
            </a:r>
            <a:r>
              <a:rPr lang="en-US" dirty="0" err="1"/>
              <a:t>Doublewords</a:t>
            </a:r>
            <a:r>
              <a:rPr lang="en-US" dirty="0"/>
              <a:t> </a:t>
            </a:r>
          </a:p>
          <a:p>
            <a:pPr>
              <a:spcBef>
                <a:spcPts val="1800"/>
              </a:spcBef>
            </a:pPr>
            <a:r>
              <a:rPr lang="en-US" dirty="0"/>
              <a:t>Binary Multiplication </a:t>
            </a:r>
          </a:p>
          <a:p>
            <a:pPr>
              <a:spcBef>
                <a:spcPts val="1800"/>
              </a:spcBef>
            </a:pPr>
            <a:r>
              <a:rPr lang="en-US" dirty="0"/>
              <a:t>Displaying Binary Bits </a:t>
            </a:r>
          </a:p>
          <a:p>
            <a:pPr>
              <a:spcBef>
                <a:spcPts val="1800"/>
              </a:spcBef>
            </a:pPr>
            <a:r>
              <a:rPr lang="en-US" dirty="0"/>
              <a:t>Isolating a Bit String </a:t>
            </a:r>
          </a:p>
        </p:txBody>
      </p:sp>
    </p:spTree>
    <p:extLst>
      <p:ext uri="{BB962C8B-B14F-4D97-AF65-F5344CB8AC3E}">
        <p14:creationId xmlns="" xmlns:p14="http://schemas.microsoft.com/office/powerpoint/2010/main" val="417835566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r>
              <a:rPr lang="en-US"/>
              <a:t>Shifting Multiple Doublewords</a:t>
            </a:r>
          </a:p>
        </p:txBody>
      </p:sp>
      <p:sp>
        <p:nvSpPr>
          <p:cNvPr id="94211" name="Rectangle 3"/>
          <p:cNvSpPr>
            <a:spLocks noGrp="1" noChangeArrowheads="1"/>
          </p:cNvSpPr>
          <p:nvPr>
            <p:ph type="body" idx="1"/>
          </p:nvPr>
        </p:nvSpPr>
        <p:spPr>
          <a:xfrm>
            <a:off x="685800" y="1143000"/>
            <a:ext cx="7772400" cy="2514600"/>
          </a:xfrm>
        </p:spPr>
        <p:txBody>
          <a:bodyPr>
            <a:normAutofit/>
          </a:bodyPr>
          <a:lstStyle/>
          <a:p>
            <a:pPr>
              <a:spcBef>
                <a:spcPts val="1800"/>
              </a:spcBef>
            </a:pPr>
            <a:r>
              <a:rPr lang="en-US" dirty="0"/>
              <a:t>Programs sometimes need to shift all bits within an array, as one might when moving a bitmapped graphic image from one screen location to another.</a:t>
            </a:r>
          </a:p>
          <a:p>
            <a:pPr>
              <a:spcBef>
                <a:spcPts val="1800"/>
              </a:spcBef>
            </a:pPr>
            <a:r>
              <a:rPr lang="en-US" dirty="0"/>
              <a:t>The following shifts an array of 3 </a:t>
            </a:r>
            <a:r>
              <a:rPr lang="en-US" i="1" dirty="0" err="1"/>
              <a:t>doublewords</a:t>
            </a:r>
            <a:r>
              <a:rPr lang="en-US" dirty="0"/>
              <a:t> 1 bit to the right </a:t>
            </a:r>
            <a:r>
              <a:rPr lang="en-US" dirty="0" smtClean="0"/>
              <a:t>:</a:t>
            </a:r>
            <a:endParaRPr lang="en-US" dirty="0"/>
          </a:p>
        </p:txBody>
      </p:sp>
      <p:sp>
        <p:nvSpPr>
          <p:cNvPr id="94212" name="Text Box 4"/>
          <p:cNvSpPr txBox="1">
            <a:spLocks noChangeArrowheads="1"/>
          </p:cNvSpPr>
          <p:nvPr/>
        </p:nvSpPr>
        <p:spPr bwMode="auto">
          <a:xfrm>
            <a:off x="228600" y="3429000"/>
            <a:ext cx="8839200" cy="2667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2000" b="1" dirty="0">
                <a:latin typeface="Courier New" charset="0"/>
              </a:rPr>
              <a:t>.data</a:t>
            </a:r>
          </a:p>
          <a:p>
            <a:pPr>
              <a:lnSpc>
                <a:spcPct val="50000"/>
              </a:lnSpc>
              <a:spcBef>
                <a:spcPct val="50000"/>
              </a:spcBef>
            </a:pPr>
            <a:r>
              <a:rPr lang="en-US" sz="2000" b="1" dirty="0" err="1">
                <a:latin typeface="Courier New" charset="0"/>
              </a:rPr>
              <a:t>ArraySize</a:t>
            </a:r>
            <a:r>
              <a:rPr lang="en-US" sz="2000" b="1" dirty="0">
                <a:latin typeface="Courier New" charset="0"/>
              </a:rPr>
              <a:t> = 3</a:t>
            </a:r>
          </a:p>
          <a:p>
            <a:pPr>
              <a:lnSpc>
                <a:spcPct val="50000"/>
              </a:lnSpc>
              <a:spcBef>
                <a:spcPct val="50000"/>
              </a:spcBef>
            </a:pPr>
            <a:r>
              <a:rPr lang="en-US" sz="2000" b="1" dirty="0">
                <a:latin typeface="Courier New" charset="0"/>
              </a:rPr>
              <a:t>array DWORD </a:t>
            </a:r>
            <a:r>
              <a:rPr lang="en-US" sz="2000" b="1" dirty="0" err="1">
                <a:latin typeface="Courier New" charset="0"/>
              </a:rPr>
              <a:t>ArraySize</a:t>
            </a:r>
            <a:r>
              <a:rPr lang="en-US" sz="2000" b="1" dirty="0">
                <a:latin typeface="Courier New" charset="0"/>
              </a:rPr>
              <a:t> DUP(99999999h</a:t>
            </a:r>
            <a:r>
              <a:rPr lang="en-US" sz="2000" b="1" dirty="0" smtClean="0">
                <a:latin typeface="Courier New" charset="0"/>
              </a:rPr>
              <a:t>)   ; </a:t>
            </a:r>
            <a:r>
              <a:rPr lang="en-US" sz="2000" b="1" dirty="0">
                <a:latin typeface="Courier New" charset="0"/>
              </a:rPr>
              <a:t>1001 1001...</a:t>
            </a:r>
          </a:p>
          <a:p>
            <a:pPr>
              <a:lnSpc>
                <a:spcPct val="50000"/>
              </a:lnSpc>
              <a:spcBef>
                <a:spcPct val="50000"/>
              </a:spcBef>
            </a:pPr>
            <a:r>
              <a:rPr lang="en-US" sz="2000" b="1" dirty="0">
                <a:latin typeface="Courier New" charset="0"/>
              </a:rPr>
              <a:t>.code</a:t>
            </a:r>
          </a:p>
          <a:p>
            <a:pPr>
              <a:lnSpc>
                <a:spcPct val="50000"/>
              </a:lnSpc>
              <a:spcBef>
                <a:spcPct val="50000"/>
              </a:spcBef>
            </a:pPr>
            <a:r>
              <a:rPr lang="en-US" sz="2000" b="1" dirty="0">
                <a:latin typeface="Courier New" charset="0"/>
              </a:rPr>
              <a:t>mov esi,0</a:t>
            </a:r>
          </a:p>
          <a:p>
            <a:pPr>
              <a:lnSpc>
                <a:spcPct val="50000"/>
              </a:lnSpc>
              <a:spcBef>
                <a:spcPct val="50000"/>
              </a:spcBef>
            </a:pPr>
            <a:r>
              <a:rPr lang="en-US" sz="2000" b="1" dirty="0" err="1">
                <a:latin typeface="Courier New" charset="0"/>
              </a:rPr>
              <a:t>shr</a:t>
            </a:r>
            <a:r>
              <a:rPr lang="en-US" sz="2000" b="1" dirty="0">
                <a:latin typeface="Courier New" charset="0"/>
              </a:rPr>
              <a:t> array[</a:t>
            </a:r>
            <a:r>
              <a:rPr lang="en-US" sz="2000" b="1" dirty="0" err="1">
                <a:latin typeface="Courier New" charset="0"/>
              </a:rPr>
              <a:t>esi</a:t>
            </a:r>
            <a:r>
              <a:rPr lang="en-US" sz="2000" b="1" dirty="0">
                <a:latin typeface="Courier New" charset="0"/>
              </a:rPr>
              <a:t> + 8],</a:t>
            </a:r>
            <a:r>
              <a:rPr lang="en-US" sz="2000" b="1" dirty="0" smtClean="0">
                <a:latin typeface="Courier New" charset="0"/>
              </a:rPr>
              <a:t>1    ; </a:t>
            </a:r>
            <a:r>
              <a:rPr lang="en-US" sz="2000" b="1" dirty="0">
                <a:latin typeface="Courier New" charset="0"/>
              </a:rPr>
              <a:t>high </a:t>
            </a:r>
            <a:r>
              <a:rPr lang="en-US" sz="2000" b="1" dirty="0" err="1">
                <a:latin typeface="Courier New" charset="0"/>
              </a:rPr>
              <a:t>dword</a:t>
            </a:r>
            <a:endParaRPr lang="en-US" sz="2000" b="1" dirty="0">
              <a:latin typeface="Courier New" charset="0"/>
            </a:endParaRPr>
          </a:p>
          <a:p>
            <a:pPr>
              <a:lnSpc>
                <a:spcPct val="50000"/>
              </a:lnSpc>
              <a:spcBef>
                <a:spcPct val="50000"/>
              </a:spcBef>
            </a:pPr>
            <a:r>
              <a:rPr lang="en-US" sz="2000" b="1" dirty="0" err="1">
                <a:latin typeface="Courier New" charset="0"/>
              </a:rPr>
              <a:t>rcr</a:t>
            </a:r>
            <a:r>
              <a:rPr lang="en-US" sz="2000" b="1" dirty="0">
                <a:latin typeface="Courier New" charset="0"/>
              </a:rPr>
              <a:t> array[</a:t>
            </a:r>
            <a:r>
              <a:rPr lang="en-US" sz="2000" b="1" dirty="0" err="1">
                <a:latin typeface="Courier New" charset="0"/>
              </a:rPr>
              <a:t>esi</a:t>
            </a:r>
            <a:r>
              <a:rPr lang="en-US" sz="2000" b="1" dirty="0">
                <a:latin typeface="Courier New" charset="0"/>
              </a:rPr>
              <a:t> + 4],</a:t>
            </a:r>
            <a:r>
              <a:rPr lang="en-US" sz="2000" b="1" dirty="0" smtClean="0">
                <a:latin typeface="Courier New" charset="0"/>
              </a:rPr>
              <a:t>1    ; </a:t>
            </a:r>
            <a:r>
              <a:rPr lang="en-US" sz="2000" b="1" dirty="0">
                <a:latin typeface="Courier New" charset="0"/>
              </a:rPr>
              <a:t>middle </a:t>
            </a:r>
            <a:r>
              <a:rPr lang="en-US" sz="2000" b="1" dirty="0" err="1">
                <a:latin typeface="Courier New" charset="0"/>
              </a:rPr>
              <a:t>dword</a:t>
            </a:r>
            <a:r>
              <a:rPr lang="en-US" sz="2000" b="1" dirty="0">
                <a:latin typeface="Courier New" charset="0"/>
              </a:rPr>
              <a:t>, include Carry</a:t>
            </a:r>
          </a:p>
          <a:p>
            <a:pPr>
              <a:lnSpc>
                <a:spcPct val="50000"/>
              </a:lnSpc>
              <a:spcBef>
                <a:spcPct val="50000"/>
              </a:spcBef>
            </a:pPr>
            <a:r>
              <a:rPr lang="en-US" sz="2000" b="1" dirty="0" err="1">
                <a:latin typeface="Courier New" charset="0"/>
              </a:rPr>
              <a:t>rcr</a:t>
            </a:r>
            <a:r>
              <a:rPr lang="en-US" sz="2000" b="1" dirty="0">
                <a:latin typeface="Courier New" charset="0"/>
              </a:rPr>
              <a:t> array[</a:t>
            </a:r>
            <a:r>
              <a:rPr lang="en-US" sz="2000" b="1" dirty="0" err="1">
                <a:latin typeface="Courier New" charset="0"/>
              </a:rPr>
              <a:t>esi</a:t>
            </a:r>
            <a:r>
              <a:rPr lang="en-US" sz="2000" b="1" dirty="0">
                <a:latin typeface="Courier New" charset="0"/>
              </a:rPr>
              <a:t>],</a:t>
            </a:r>
            <a:r>
              <a:rPr lang="en-US" sz="2000" b="1" dirty="0" smtClean="0">
                <a:latin typeface="Courier New" charset="0"/>
              </a:rPr>
              <a:t>1        ; </a:t>
            </a:r>
            <a:r>
              <a:rPr lang="en-US" sz="2000" b="1" dirty="0">
                <a:latin typeface="Courier New" charset="0"/>
              </a:rPr>
              <a:t>low </a:t>
            </a:r>
            <a:r>
              <a:rPr lang="en-US" sz="2000" b="1" dirty="0" err="1">
                <a:latin typeface="Courier New" charset="0"/>
              </a:rPr>
              <a:t>dword</a:t>
            </a:r>
            <a:r>
              <a:rPr lang="en-US" sz="2000" b="1" dirty="0">
                <a:latin typeface="Courier New" charset="0"/>
              </a:rPr>
              <a:t>, include Carry</a:t>
            </a:r>
          </a:p>
        </p:txBody>
      </p:sp>
    </p:spTree>
    <p:extLst>
      <p:ext uri="{BB962C8B-B14F-4D97-AF65-F5344CB8AC3E}">
        <p14:creationId xmlns="" xmlns:p14="http://schemas.microsoft.com/office/powerpoint/2010/main" val="105617172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lstStyle/>
          <a:p>
            <a:r>
              <a:rPr lang="en-US"/>
              <a:t>Binary Multiplication</a:t>
            </a:r>
          </a:p>
        </p:txBody>
      </p:sp>
      <p:sp>
        <p:nvSpPr>
          <p:cNvPr id="95235" name="Rectangle 3"/>
          <p:cNvSpPr>
            <a:spLocks noGrp="1" noChangeArrowheads="1"/>
          </p:cNvSpPr>
          <p:nvPr>
            <p:ph type="body" idx="1"/>
          </p:nvPr>
        </p:nvSpPr>
        <p:spPr>
          <a:xfrm>
            <a:off x="685800" y="1143000"/>
            <a:ext cx="7772400" cy="3429000"/>
          </a:xfrm>
        </p:spPr>
        <p:txBody>
          <a:bodyPr>
            <a:normAutofit/>
          </a:bodyPr>
          <a:lstStyle/>
          <a:p>
            <a:pPr>
              <a:spcBef>
                <a:spcPts val="1776"/>
              </a:spcBef>
            </a:pPr>
            <a:r>
              <a:rPr lang="en-US" dirty="0"/>
              <a:t>We already know that SHL performs unsigned multiplication efficiently when the multiplier is a power of 2. </a:t>
            </a:r>
          </a:p>
          <a:p>
            <a:pPr>
              <a:spcBef>
                <a:spcPts val="1776"/>
              </a:spcBef>
            </a:pPr>
            <a:r>
              <a:rPr lang="en-US" dirty="0"/>
              <a:t>You can factor any binary number into powers of 2. </a:t>
            </a:r>
          </a:p>
          <a:p>
            <a:pPr lvl="1">
              <a:spcBef>
                <a:spcPts val="1776"/>
              </a:spcBef>
            </a:pPr>
            <a:r>
              <a:rPr lang="en-US" dirty="0"/>
              <a:t>For example, to multiply EAX * 36, factor 36 into 32 + 4 and use the distributive property of multiplication to carry out the operation:</a:t>
            </a:r>
          </a:p>
        </p:txBody>
      </p:sp>
      <p:sp>
        <p:nvSpPr>
          <p:cNvPr id="95236" name="Text Box 4"/>
          <p:cNvSpPr txBox="1">
            <a:spLocks noChangeArrowheads="1"/>
          </p:cNvSpPr>
          <p:nvPr/>
        </p:nvSpPr>
        <p:spPr bwMode="auto">
          <a:xfrm>
            <a:off x="228600" y="4343400"/>
            <a:ext cx="3733800" cy="18288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a:latin typeface="Courier New" charset="0"/>
              </a:rPr>
              <a:t>EAX * 36 </a:t>
            </a:r>
          </a:p>
          <a:p>
            <a:r>
              <a:rPr lang="en-US" sz="2000" b="1" dirty="0">
                <a:latin typeface="Courier New" charset="0"/>
              </a:rPr>
              <a:t>= EAX * (32 + 4)</a:t>
            </a:r>
          </a:p>
          <a:p>
            <a:r>
              <a:rPr lang="en-US" sz="2000" b="1" dirty="0">
                <a:latin typeface="Courier New" charset="0"/>
              </a:rPr>
              <a:t>= (EAX * 32)+(EAX * 4)</a:t>
            </a:r>
          </a:p>
        </p:txBody>
      </p:sp>
      <p:sp>
        <p:nvSpPr>
          <p:cNvPr id="95238" name="Text Box 6"/>
          <p:cNvSpPr txBox="1">
            <a:spLocks noChangeArrowheads="1"/>
          </p:cNvSpPr>
          <p:nvPr/>
        </p:nvSpPr>
        <p:spPr bwMode="auto">
          <a:xfrm>
            <a:off x="4038600" y="4343400"/>
            <a:ext cx="4648200" cy="18288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2286000" algn="l"/>
                <a:tab pos="4114800" algn="l"/>
              </a:tabLst>
              <a:defRPr sz="2400">
                <a:solidFill>
                  <a:schemeClr val="tx1"/>
                </a:solidFill>
                <a:latin typeface="Times New Roman" charset="0"/>
                <a:ea typeface="ＭＳ Ｐゴシック" charset="0"/>
              </a:defRPr>
            </a:lvl1pPr>
            <a:lvl2pPr>
              <a:tabLst>
                <a:tab pos="457200" algn="l"/>
                <a:tab pos="2286000" algn="l"/>
                <a:tab pos="4114800" algn="l"/>
              </a:tabLst>
              <a:defRPr sz="2400">
                <a:solidFill>
                  <a:schemeClr val="tx1"/>
                </a:solidFill>
                <a:latin typeface="Times New Roman" charset="0"/>
                <a:ea typeface="ＭＳ Ｐゴシック" charset="0"/>
              </a:defRPr>
            </a:lvl2pPr>
            <a:lvl3pPr>
              <a:tabLst>
                <a:tab pos="457200" algn="l"/>
                <a:tab pos="2286000" algn="l"/>
                <a:tab pos="4114800" algn="l"/>
              </a:tabLst>
              <a:defRPr sz="2400">
                <a:solidFill>
                  <a:schemeClr val="tx1"/>
                </a:solidFill>
                <a:latin typeface="Times New Roman" charset="0"/>
                <a:ea typeface="ＭＳ Ｐゴシック" charset="0"/>
              </a:defRPr>
            </a:lvl3pPr>
            <a:lvl4pPr>
              <a:tabLst>
                <a:tab pos="457200" algn="l"/>
                <a:tab pos="2286000" algn="l"/>
                <a:tab pos="4114800" algn="l"/>
              </a:tabLst>
              <a:defRPr sz="2400">
                <a:solidFill>
                  <a:schemeClr val="tx1"/>
                </a:solidFill>
                <a:latin typeface="Times New Roman" charset="0"/>
                <a:ea typeface="ＭＳ Ｐゴシック" charset="0"/>
              </a:defRPr>
            </a:lvl4pPr>
            <a:lvl5pPr>
              <a:tabLst>
                <a:tab pos="457200" algn="l"/>
                <a:tab pos="22860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22860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22860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22860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2286000" algn="l"/>
                <a:tab pos="4114800" algn="l"/>
              </a:tabLst>
              <a:defRPr sz="2400">
                <a:solidFill>
                  <a:schemeClr val="tx1"/>
                </a:solidFill>
                <a:latin typeface="Times New Roman" charset="0"/>
                <a:ea typeface="ＭＳ Ｐゴシック" charset="0"/>
              </a:defRPr>
            </a:lvl9pPr>
          </a:lstStyle>
          <a:p>
            <a:r>
              <a:rPr lang="en-US" sz="2000" b="1" dirty="0">
                <a:latin typeface="Courier New" charset="0"/>
              </a:rPr>
              <a:t>mov eax,123</a:t>
            </a:r>
          </a:p>
          <a:p>
            <a:r>
              <a:rPr lang="en-US" sz="2000" b="1" dirty="0">
                <a:latin typeface="Courier New" charset="0"/>
              </a:rPr>
              <a:t>mov </a:t>
            </a:r>
            <a:r>
              <a:rPr lang="en-US" sz="2000" b="1" dirty="0" err="1">
                <a:latin typeface="Courier New" charset="0"/>
              </a:rPr>
              <a:t>ebx,eax</a:t>
            </a:r>
            <a:endParaRPr lang="en-US" sz="2000" b="1" dirty="0">
              <a:latin typeface="Courier New" charset="0"/>
            </a:endParaRPr>
          </a:p>
          <a:p>
            <a:r>
              <a:rPr lang="en-US" sz="2000" b="1" dirty="0" err="1">
                <a:latin typeface="Courier New" charset="0"/>
              </a:rPr>
              <a:t>shl</a:t>
            </a:r>
            <a:r>
              <a:rPr lang="en-US" sz="2000" b="1" dirty="0">
                <a:latin typeface="Courier New" charset="0"/>
              </a:rPr>
              <a:t> eax,5	; </a:t>
            </a:r>
            <a:r>
              <a:rPr lang="en-US" sz="2000" b="1" dirty="0" err="1">
                <a:latin typeface="Courier New" charset="0"/>
              </a:rPr>
              <a:t>mult</a:t>
            </a:r>
            <a:r>
              <a:rPr lang="en-US" sz="2000" b="1" dirty="0">
                <a:latin typeface="Courier New" charset="0"/>
              </a:rPr>
              <a:t> by 2</a:t>
            </a:r>
            <a:r>
              <a:rPr lang="en-US" sz="2000" b="1" baseline="30000" dirty="0">
                <a:latin typeface="Courier New" charset="0"/>
              </a:rPr>
              <a:t>5</a:t>
            </a:r>
          </a:p>
          <a:p>
            <a:r>
              <a:rPr lang="en-US" sz="2000" b="1" dirty="0" err="1">
                <a:latin typeface="Courier New" charset="0"/>
              </a:rPr>
              <a:t>shl</a:t>
            </a:r>
            <a:r>
              <a:rPr lang="en-US" sz="2000" b="1" dirty="0">
                <a:latin typeface="Courier New" charset="0"/>
              </a:rPr>
              <a:t> ebx,2	; </a:t>
            </a:r>
            <a:r>
              <a:rPr lang="en-US" sz="2000" b="1" dirty="0" err="1">
                <a:latin typeface="Courier New" charset="0"/>
              </a:rPr>
              <a:t>mult</a:t>
            </a:r>
            <a:r>
              <a:rPr lang="en-US" sz="2000" b="1" dirty="0">
                <a:latin typeface="Courier New" charset="0"/>
              </a:rPr>
              <a:t> by 2</a:t>
            </a:r>
            <a:r>
              <a:rPr lang="en-US" sz="2000" b="1" baseline="30000" dirty="0">
                <a:latin typeface="Courier New" charset="0"/>
              </a:rPr>
              <a:t>2</a:t>
            </a:r>
          </a:p>
          <a:p>
            <a:r>
              <a:rPr lang="en-US" sz="2000" b="1" dirty="0">
                <a:latin typeface="Courier New" charset="0"/>
              </a:rPr>
              <a:t>add </a:t>
            </a:r>
            <a:r>
              <a:rPr lang="en-US" sz="2000" b="1" dirty="0" err="1">
                <a:latin typeface="Courier New" charset="0"/>
              </a:rPr>
              <a:t>eax,ebx</a:t>
            </a:r>
            <a:endParaRPr lang="en-US" sz="2000" b="1" dirty="0">
              <a:latin typeface="Courier New" charset="0"/>
            </a:endParaRPr>
          </a:p>
        </p:txBody>
      </p:sp>
    </p:spTree>
    <p:extLst>
      <p:ext uri="{BB962C8B-B14F-4D97-AF65-F5344CB8AC3E}">
        <p14:creationId xmlns="" xmlns:p14="http://schemas.microsoft.com/office/powerpoint/2010/main" val="9238082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5238"/>
                                        </p:tgtEl>
                                        <p:attrNameLst>
                                          <p:attrName>style.visibility</p:attrName>
                                        </p:attrNameLst>
                                      </p:cBhvr>
                                      <p:to>
                                        <p:strVal val="visible"/>
                                      </p:to>
                                    </p:set>
                                    <p:animEffect transition="in" filter="box(in)">
                                      <p:cBhvr>
                                        <p:cTn id="7" dur="500"/>
                                        <p:tgtEl>
                                          <p:spTgt spid="952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8" grpId="0" animBg="1"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p:txBody>
          <a:bodyPr/>
          <a:lstStyle/>
          <a:p>
            <a:r>
              <a:rPr lang="en-US" dirty="0" smtClean="0"/>
              <a:t>Drill . </a:t>
            </a:r>
            <a:r>
              <a:rPr lang="en-US" dirty="0"/>
              <a:t>. .</a:t>
            </a:r>
          </a:p>
        </p:txBody>
      </p:sp>
      <p:sp>
        <p:nvSpPr>
          <p:cNvPr id="135171" name="Text Box 3"/>
          <p:cNvSpPr txBox="1">
            <a:spLocks noChangeArrowheads="1"/>
          </p:cNvSpPr>
          <p:nvPr/>
        </p:nvSpPr>
        <p:spPr bwMode="auto">
          <a:xfrm>
            <a:off x="914400" y="2362200"/>
            <a:ext cx="7239000" cy="3810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a:latin typeface="Courier New" charset="0"/>
              </a:rPr>
              <a:t>mov ax,</a:t>
            </a:r>
            <a:r>
              <a:rPr lang="en-US" sz="2000" b="1" dirty="0" smtClean="0">
                <a:latin typeface="Courier New" charset="0"/>
              </a:rPr>
              <a:t>2              ; </a:t>
            </a:r>
            <a:r>
              <a:rPr lang="en-US" sz="2000" b="1" dirty="0">
                <a:latin typeface="Courier New" charset="0"/>
              </a:rPr>
              <a:t>test value</a:t>
            </a:r>
          </a:p>
          <a:p>
            <a:endParaRPr lang="en-US" sz="2000" b="1" dirty="0">
              <a:latin typeface="Courier New" charset="0"/>
            </a:endParaRPr>
          </a:p>
          <a:p>
            <a:r>
              <a:rPr lang="en-US" sz="2000" b="1" dirty="0">
                <a:latin typeface="Courier New" charset="0"/>
              </a:rPr>
              <a:t>mov </a:t>
            </a:r>
            <a:r>
              <a:rPr lang="en-US" sz="2000" b="1" dirty="0" err="1">
                <a:latin typeface="Courier New" charset="0"/>
              </a:rPr>
              <a:t>dx,ax</a:t>
            </a:r>
            <a:endParaRPr lang="en-US" sz="2000" b="1" dirty="0">
              <a:latin typeface="Courier New" charset="0"/>
            </a:endParaRPr>
          </a:p>
          <a:p>
            <a:r>
              <a:rPr lang="en-US" sz="2000" b="1" dirty="0" err="1">
                <a:latin typeface="Courier New" charset="0"/>
              </a:rPr>
              <a:t>shl</a:t>
            </a:r>
            <a:r>
              <a:rPr lang="en-US" sz="2000" b="1" dirty="0">
                <a:latin typeface="Courier New" charset="0"/>
              </a:rPr>
              <a:t> dx,</a:t>
            </a:r>
            <a:r>
              <a:rPr lang="en-US" sz="2000" b="1" dirty="0" smtClean="0">
                <a:latin typeface="Courier New" charset="0"/>
              </a:rPr>
              <a:t>4              ; </a:t>
            </a:r>
            <a:r>
              <a:rPr lang="en-US" sz="2000" b="1" dirty="0">
                <a:latin typeface="Courier New" charset="0"/>
              </a:rPr>
              <a:t>AX * 16</a:t>
            </a:r>
          </a:p>
          <a:p>
            <a:r>
              <a:rPr lang="en-US" sz="2000" b="1" dirty="0">
                <a:latin typeface="Courier New" charset="0"/>
              </a:rPr>
              <a:t>push </a:t>
            </a:r>
            <a:r>
              <a:rPr lang="en-US" sz="2000" b="1" dirty="0" smtClean="0">
                <a:latin typeface="Courier New" charset="0"/>
              </a:rPr>
              <a:t>dx               ; </a:t>
            </a:r>
            <a:r>
              <a:rPr lang="en-US" sz="2000" b="1" dirty="0">
                <a:latin typeface="Courier New" charset="0"/>
              </a:rPr>
              <a:t>save for later</a:t>
            </a:r>
          </a:p>
          <a:p>
            <a:r>
              <a:rPr lang="en-US" sz="2000" b="1" dirty="0">
                <a:latin typeface="Courier New" charset="0"/>
              </a:rPr>
              <a:t>mov </a:t>
            </a:r>
            <a:r>
              <a:rPr lang="en-US" sz="2000" b="1" dirty="0" err="1">
                <a:latin typeface="Courier New" charset="0"/>
              </a:rPr>
              <a:t>dx,ax</a:t>
            </a:r>
            <a:endParaRPr lang="en-US" sz="2000" b="1" dirty="0">
              <a:latin typeface="Courier New" charset="0"/>
            </a:endParaRPr>
          </a:p>
          <a:p>
            <a:r>
              <a:rPr lang="en-US" sz="2000" b="1" dirty="0" err="1">
                <a:latin typeface="Courier New" charset="0"/>
              </a:rPr>
              <a:t>shl</a:t>
            </a:r>
            <a:r>
              <a:rPr lang="en-US" sz="2000" b="1" dirty="0">
                <a:latin typeface="Courier New" charset="0"/>
              </a:rPr>
              <a:t> dx,</a:t>
            </a:r>
            <a:r>
              <a:rPr lang="en-US" sz="2000" b="1" dirty="0" smtClean="0">
                <a:latin typeface="Courier New" charset="0"/>
              </a:rPr>
              <a:t>3              ; </a:t>
            </a:r>
            <a:r>
              <a:rPr lang="en-US" sz="2000" b="1" dirty="0">
                <a:latin typeface="Courier New" charset="0"/>
              </a:rPr>
              <a:t>AX * 8</a:t>
            </a:r>
          </a:p>
          <a:p>
            <a:r>
              <a:rPr lang="en-US" sz="2000" b="1" dirty="0" err="1">
                <a:latin typeface="Courier New" charset="0"/>
              </a:rPr>
              <a:t>shl</a:t>
            </a:r>
            <a:r>
              <a:rPr lang="en-US" sz="2000" b="1" dirty="0">
                <a:latin typeface="Courier New" charset="0"/>
              </a:rPr>
              <a:t> ax,</a:t>
            </a:r>
            <a:r>
              <a:rPr lang="en-US" sz="2000" b="1" dirty="0" smtClean="0">
                <a:latin typeface="Courier New" charset="0"/>
              </a:rPr>
              <a:t>1              ; </a:t>
            </a:r>
            <a:r>
              <a:rPr lang="en-US" sz="2000" b="1" dirty="0">
                <a:latin typeface="Courier New" charset="0"/>
              </a:rPr>
              <a:t>AX * 2</a:t>
            </a:r>
          </a:p>
          <a:p>
            <a:r>
              <a:rPr lang="en-US" sz="2000" b="1" dirty="0">
                <a:latin typeface="Courier New" charset="0"/>
              </a:rPr>
              <a:t>add </a:t>
            </a:r>
            <a:r>
              <a:rPr lang="en-US" sz="2000" b="1" dirty="0" err="1">
                <a:latin typeface="Courier New" charset="0"/>
              </a:rPr>
              <a:t>ax,</a:t>
            </a:r>
            <a:r>
              <a:rPr lang="en-US" sz="2000" b="1" dirty="0" err="1" smtClean="0">
                <a:latin typeface="Courier New" charset="0"/>
              </a:rPr>
              <a:t>dx</a:t>
            </a:r>
            <a:r>
              <a:rPr lang="en-US" sz="2000" b="1" dirty="0" smtClean="0">
                <a:latin typeface="Courier New" charset="0"/>
              </a:rPr>
              <a:t>             ; </a:t>
            </a:r>
            <a:r>
              <a:rPr lang="en-US" sz="2000" b="1" dirty="0">
                <a:latin typeface="Courier New" charset="0"/>
              </a:rPr>
              <a:t>AX * 10</a:t>
            </a:r>
          </a:p>
          <a:p>
            <a:r>
              <a:rPr lang="en-US" sz="2000" b="1" dirty="0">
                <a:latin typeface="Courier New" charset="0"/>
              </a:rPr>
              <a:t>pop </a:t>
            </a:r>
            <a:r>
              <a:rPr lang="en-US" sz="2000" b="1" dirty="0" smtClean="0">
                <a:latin typeface="Courier New" charset="0"/>
              </a:rPr>
              <a:t>dx                ; </a:t>
            </a:r>
            <a:r>
              <a:rPr lang="en-US" sz="2000" b="1" dirty="0">
                <a:latin typeface="Courier New" charset="0"/>
              </a:rPr>
              <a:t>recall AX * 16</a:t>
            </a:r>
          </a:p>
          <a:p>
            <a:r>
              <a:rPr lang="en-US" sz="2000" b="1" dirty="0">
                <a:latin typeface="Courier New" charset="0"/>
              </a:rPr>
              <a:t>add </a:t>
            </a:r>
            <a:r>
              <a:rPr lang="en-US" sz="2000" b="1" dirty="0" err="1">
                <a:latin typeface="Courier New" charset="0"/>
              </a:rPr>
              <a:t>ax,</a:t>
            </a:r>
            <a:r>
              <a:rPr lang="en-US" sz="2000" b="1" dirty="0" err="1" smtClean="0">
                <a:latin typeface="Courier New" charset="0"/>
              </a:rPr>
              <a:t>dx</a:t>
            </a:r>
            <a:r>
              <a:rPr lang="en-US" sz="2000" b="1" dirty="0" smtClean="0">
                <a:latin typeface="Courier New" charset="0"/>
              </a:rPr>
              <a:t>             ; </a:t>
            </a:r>
            <a:r>
              <a:rPr lang="en-US" sz="2000" b="1" dirty="0">
                <a:latin typeface="Courier New" charset="0"/>
              </a:rPr>
              <a:t>AX * 26</a:t>
            </a:r>
          </a:p>
        </p:txBody>
      </p:sp>
      <p:sp>
        <p:nvSpPr>
          <p:cNvPr id="135172" name="Text Box 4"/>
          <p:cNvSpPr txBox="1">
            <a:spLocks noChangeArrowheads="1"/>
          </p:cNvSpPr>
          <p:nvPr/>
        </p:nvSpPr>
        <p:spPr bwMode="auto">
          <a:xfrm>
            <a:off x="457200" y="1219200"/>
            <a:ext cx="8229600" cy="10156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tIns="137160" bIns="137160">
            <a:spAutoFit/>
          </a:bodyPr>
          <a:lstStyle/>
          <a:p>
            <a:r>
              <a:rPr lang="en-US" sz="2400" dirty="0">
                <a:latin typeface="Arial"/>
                <a:cs typeface="Arial"/>
              </a:rPr>
              <a:t>Multiply AX by 26, using shifting and addition instructions. </a:t>
            </a:r>
            <a:endParaRPr lang="en-US" sz="2400" dirty="0" smtClean="0">
              <a:latin typeface="Arial"/>
              <a:cs typeface="Arial"/>
            </a:endParaRPr>
          </a:p>
          <a:p>
            <a:pPr algn="ctr"/>
            <a:r>
              <a:rPr lang="en-US" sz="2400" i="1" dirty="0" smtClean="0">
                <a:solidFill>
                  <a:srgbClr val="0000FF"/>
                </a:solidFill>
                <a:latin typeface="Arial"/>
                <a:cs typeface="Arial"/>
              </a:rPr>
              <a:t>Hint</a:t>
            </a:r>
            <a:r>
              <a:rPr lang="en-US" sz="2400" i="1" dirty="0">
                <a:latin typeface="Arial"/>
                <a:cs typeface="Arial"/>
              </a:rPr>
              <a:t>:</a:t>
            </a:r>
            <a:r>
              <a:rPr lang="en-US" sz="2400" dirty="0">
                <a:latin typeface="Arial"/>
                <a:cs typeface="Arial"/>
              </a:rPr>
              <a:t> 26 = 16 + 8 + 2.</a:t>
            </a:r>
          </a:p>
        </p:txBody>
      </p:sp>
    </p:spTree>
    <p:extLst>
      <p:ext uri="{BB962C8B-B14F-4D97-AF65-F5344CB8AC3E}">
        <p14:creationId xmlns="" xmlns:p14="http://schemas.microsoft.com/office/powerpoint/2010/main" val="26647356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5171"/>
                                        </p:tgtEl>
                                        <p:attrNameLst>
                                          <p:attrName>style.visibility</p:attrName>
                                        </p:attrNameLst>
                                      </p:cBhvr>
                                      <p:to>
                                        <p:strVal val="visible"/>
                                      </p:to>
                                    </p:set>
                                    <p:animEffect transition="in" filter="dissolve">
                                      <p:cBhvr>
                                        <p:cTn id="7" dur="500"/>
                                        <p:tgtEl>
                                          <p:spTgt spid="1351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171" grpId="0" animBg="1"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r>
              <a:rPr lang="en-US"/>
              <a:t>Displaying Binary Bits</a:t>
            </a:r>
          </a:p>
        </p:txBody>
      </p:sp>
      <p:sp>
        <p:nvSpPr>
          <p:cNvPr id="96259" name="Rectangle 3"/>
          <p:cNvSpPr>
            <a:spLocks noGrp="1" noChangeArrowheads="1"/>
          </p:cNvSpPr>
          <p:nvPr>
            <p:ph type="body" idx="1"/>
          </p:nvPr>
        </p:nvSpPr>
        <p:spPr>
          <a:xfrm>
            <a:off x="685800" y="1066800"/>
            <a:ext cx="7924800" cy="1371600"/>
          </a:xfrm>
        </p:spPr>
        <p:txBody>
          <a:bodyPr>
            <a:normAutofit/>
          </a:bodyPr>
          <a:lstStyle/>
          <a:p>
            <a:pPr marL="0" indent="0">
              <a:spcBef>
                <a:spcPts val="0"/>
              </a:spcBef>
              <a:buFontTx/>
              <a:buNone/>
            </a:pPr>
            <a:r>
              <a:rPr lang="en-US" i="1" dirty="0">
                <a:solidFill>
                  <a:srgbClr val="0000FF"/>
                </a:solidFill>
              </a:rPr>
              <a:t>Algorithm</a:t>
            </a:r>
            <a:r>
              <a:rPr lang="en-US" i="1" dirty="0"/>
              <a:t>:</a:t>
            </a:r>
            <a:r>
              <a:rPr lang="en-US" dirty="0"/>
              <a:t> Shift MSB into the Carry flag; If CF = 1, append a "1" character to a string; otherwise, append a "0" character. Repeat in a loop, 32 times.</a:t>
            </a:r>
          </a:p>
        </p:txBody>
      </p:sp>
      <p:sp>
        <p:nvSpPr>
          <p:cNvPr id="96260" name="Text Box 4"/>
          <p:cNvSpPr txBox="1">
            <a:spLocks noChangeArrowheads="1"/>
          </p:cNvSpPr>
          <p:nvPr/>
        </p:nvSpPr>
        <p:spPr bwMode="auto">
          <a:xfrm>
            <a:off x="1600200" y="2667000"/>
            <a:ext cx="6096000" cy="3810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a:latin typeface="Courier New" charset="0"/>
              </a:rPr>
              <a:t>.data</a:t>
            </a:r>
          </a:p>
          <a:p>
            <a:r>
              <a:rPr lang="en-US" sz="2000" b="1" dirty="0" smtClean="0">
                <a:latin typeface="Courier New" charset="0"/>
              </a:rPr>
              <a:t>    buffer </a:t>
            </a:r>
            <a:r>
              <a:rPr lang="en-US" sz="2000" b="1" dirty="0">
                <a:latin typeface="Courier New" charset="0"/>
              </a:rPr>
              <a:t>BYTE 32 DUP(0),0</a:t>
            </a:r>
          </a:p>
          <a:p>
            <a:r>
              <a:rPr lang="en-US" sz="2000" b="1" dirty="0">
                <a:latin typeface="Courier New" charset="0"/>
              </a:rPr>
              <a:t>.code</a:t>
            </a:r>
          </a:p>
          <a:p>
            <a:r>
              <a:rPr lang="en-US" sz="2000" b="1" dirty="0" smtClean="0">
                <a:latin typeface="Courier New" charset="0"/>
              </a:rPr>
              <a:t>    mov </a:t>
            </a:r>
            <a:r>
              <a:rPr lang="en-US" sz="2000" b="1" dirty="0">
                <a:latin typeface="Courier New" charset="0"/>
              </a:rPr>
              <a:t>ecx,32</a:t>
            </a:r>
          </a:p>
          <a:p>
            <a:r>
              <a:rPr lang="en-US" sz="2000" b="1" dirty="0" smtClean="0">
                <a:latin typeface="Courier New" charset="0"/>
              </a:rPr>
              <a:t>    mov </a:t>
            </a:r>
            <a:r>
              <a:rPr lang="en-US" sz="2000" b="1" dirty="0" err="1">
                <a:latin typeface="Courier New" charset="0"/>
              </a:rPr>
              <a:t>esi,OFFSET</a:t>
            </a:r>
            <a:r>
              <a:rPr lang="en-US" sz="2000" b="1" dirty="0">
                <a:latin typeface="Courier New" charset="0"/>
              </a:rPr>
              <a:t> buffer</a:t>
            </a:r>
          </a:p>
          <a:p>
            <a:r>
              <a:rPr lang="en-US" sz="2000" b="1" dirty="0">
                <a:latin typeface="Courier New" charset="0"/>
              </a:rPr>
              <a:t>L1</a:t>
            </a:r>
            <a:r>
              <a:rPr lang="en-US" sz="2000" b="1" dirty="0" smtClean="0">
                <a:latin typeface="Courier New" charset="0"/>
              </a:rPr>
              <a:t>: </a:t>
            </a:r>
            <a:r>
              <a:rPr lang="en-US" sz="2000" b="1" dirty="0" err="1" smtClean="0">
                <a:latin typeface="Courier New" charset="0"/>
              </a:rPr>
              <a:t>shl</a:t>
            </a:r>
            <a:r>
              <a:rPr lang="en-US" sz="2000" b="1" dirty="0" smtClean="0">
                <a:latin typeface="Courier New" charset="0"/>
              </a:rPr>
              <a:t> </a:t>
            </a:r>
            <a:r>
              <a:rPr lang="en-US" sz="2000" b="1" dirty="0">
                <a:latin typeface="Courier New" charset="0"/>
              </a:rPr>
              <a:t>eax,1</a:t>
            </a:r>
          </a:p>
          <a:p>
            <a:r>
              <a:rPr lang="en-US" sz="2000" b="1" dirty="0" smtClean="0">
                <a:latin typeface="Courier New" charset="0"/>
              </a:rPr>
              <a:t>    mov </a:t>
            </a:r>
            <a:r>
              <a:rPr lang="en-US" sz="2000" b="1" dirty="0">
                <a:latin typeface="Courier New" charset="0"/>
              </a:rPr>
              <a:t>BYTE PTR [</a:t>
            </a:r>
            <a:r>
              <a:rPr lang="en-US" sz="2000" b="1" dirty="0" err="1">
                <a:latin typeface="Courier New" charset="0"/>
              </a:rPr>
              <a:t>esi</a:t>
            </a:r>
            <a:r>
              <a:rPr lang="en-US" sz="2000" b="1" dirty="0">
                <a:latin typeface="Courier New" charset="0"/>
              </a:rPr>
              <a:t>],'</a:t>
            </a:r>
            <a:r>
              <a:rPr lang="en-US" sz="2000" b="1" dirty="0" smtClean="0">
                <a:latin typeface="Courier New" charset="0"/>
              </a:rPr>
              <a:t>0’</a:t>
            </a:r>
            <a:endParaRPr lang="en-US" sz="2000" b="1" dirty="0">
              <a:latin typeface="Courier New" charset="0"/>
            </a:endParaRPr>
          </a:p>
          <a:p>
            <a:r>
              <a:rPr lang="en-US" sz="2000" b="1" dirty="0" smtClean="0">
                <a:latin typeface="Courier New" charset="0"/>
              </a:rPr>
              <a:t>    </a:t>
            </a:r>
            <a:r>
              <a:rPr lang="en-US" sz="2000" b="1" dirty="0" err="1" smtClean="0">
                <a:latin typeface="Courier New" charset="0"/>
              </a:rPr>
              <a:t>jnc</a:t>
            </a:r>
            <a:r>
              <a:rPr lang="en-US" sz="2000" b="1" dirty="0" smtClean="0">
                <a:latin typeface="Courier New" charset="0"/>
              </a:rPr>
              <a:t> </a:t>
            </a:r>
            <a:r>
              <a:rPr lang="en-US" sz="2000" b="1" dirty="0">
                <a:latin typeface="Courier New" charset="0"/>
              </a:rPr>
              <a:t>L2</a:t>
            </a:r>
          </a:p>
          <a:p>
            <a:r>
              <a:rPr lang="en-US" sz="2000" b="1" dirty="0" smtClean="0">
                <a:latin typeface="Courier New" charset="0"/>
              </a:rPr>
              <a:t>    mov </a:t>
            </a:r>
            <a:r>
              <a:rPr lang="en-US" sz="2000" b="1" dirty="0">
                <a:latin typeface="Courier New" charset="0"/>
              </a:rPr>
              <a:t>BYTE PTR [</a:t>
            </a:r>
            <a:r>
              <a:rPr lang="en-US" sz="2000" b="1" dirty="0" err="1">
                <a:latin typeface="Courier New" charset="0"/>
              </a:rPr>
              <a:t>esi</a:t>
            </a:r>
            <a:r>
              <a:rPr lang="en-US" sz="2000" b="1" dirty="0">
                <a:latin typeface="Courier New" charset="0"/>
              </a:rPr>
              <a:t>],'1'</a:t>
            </a:r>
          </a:p>
          <a:p>
            <a:r>
              <a:rPr lang="en-US" sz="2000" b="1" dirty="0">
                <a:latin typeface="Courier New" charset="0"/>
              </a:rPr>
              <a:t>L2</a:t>
            </a:r>
            <a:r>
              <a:rPr lang="en-US" sz="2000" b="1" dirty="0" smtClean="0">
                <a:latin typeface="Courier New" charset="0"/>
              </a:rPr>
              <a:t>: </a:t>
            </a:r>
            <a:r>
              <a:rPr lang="en-US" sz="2000" b="1" dirty="0" err="1" smtClean="0">
                <a:latin typeface="Courier New" charset="0"/>
              </a:rPr>
              <a:t>inc</a:t>
            </a:r>
            <a:r>
              <a:rPr lang="en-US" sz="2000" b="1" dirty="0" smtClean="0">
                <a:latin typeface="Courier New" charset="0"/>
              </a:rPr>
              <a:t> </a:t>
            </a:r>
            <a:r>
              <a:rPr lang="en-US" sz="2000" b="1" dirty="0" err="1" smtClean="0">
                <a:latin typeface="Courier New" charset="0"/>
              </a:rPr>
              <a:t>esi</a:t>
            </a:r>
            <a:endParaRPr lang="en-US" sz="2000" b="1" dirty="0" smtClean="0">
              <a:latin typeface="Courier New" charset="0"/>
            </a:endParaRPr>
          </a:p>
          <a:p>
            <a:r>
              <a:rPr lang="en-US" sz="2000" b="1" dirty="0">
                <a:latin typeface="Courier New" charset="0"/>
              </a:rPr>
              <a:t> </a:t>
            </a:r>
            <a:r>
              <a:rPr lang="en-US" sz="2000" b="1" dirty="0" smtClean="0">
                <a:latin typeface="Courier New" charset="0"/>
              </a:rPr>
              <a:t>   loop </a:t>
            </a:r>
            <a:r>
              <a:rPr lang="en-US" sz="2000" b="1" dirty="0">
                <a:latin typeface="Courier New" charset="0"/>
              </a:rPr>
              <a:t>L1</a:t>
            </a:r>
          </a:p>
        </p:txBody>
      </p:sp>
    </p:spTree>
    <p:extLst>
      <p:ext uri="{BB962C8B-B14F-4D97-AF65-F5344CB8AC3E}">
        <p14:creationId xmlns="" xmlns:p14="http://schemas.microsoft.com/office/powerpoint/2010/main" val="161011962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r>
              <a:rPr lang="en-US"/>
              <a:t>Isolating a Bit String</a:t>
            </a:r>
          </a:p>
        </p:txBody>
      </p:sp>
      <p:sp>
        <p:nvSpPr>
          <p:cNvPr id="97283" name="Rectangle 3"/>
          <p:cNvSpPr>
            <a:spLocks noGrp="1" noChangeArrowheads="1"/>
          </p:cNvSpPr>
          <p:nvPr>
            <p:ph type="body" idx="1"/>
          </p:nvPr>
        </p:nvSpPr>
        <p:spPr>
          <a:xfrm>
            <a:off x="685800" y="1143000"/>
            <a:ext cx="7772400" cy="990600"/>
          </a:xfrm>
        </p:spPr>
        <p:txBody>
          <a:bodyPr/>
          <a:lstStyle/>
          <a:p>
            <a:pPr>
              <a:spcBef>
                <a:spcPts val="0"/>
              </a:spcBef>
            </a:pPr>
            <a:r>
              <a:rPr lang="en-US" dirty="0"/>
              <a:t>The MS-DOS file date field packs the year, month, and day into 16 bits:</a:t>
            </a:r>
          </a:p>
        </p:txBody>
      </p:sp>
      <p:graphicFrame>
        <p:nvGraphicFramePr>
          <p:cNvPr id="97284" name="Object 4"/>
          <p:cNvGraphicFramePr>
            <a:graphicFrameLocks noChangeAspect="1"/>
          </p:cNvGraphicFramePr>
          <p:nvPr>
            <p:extLst>
              <p:ext uri="{D42A27DB-BD31-4B8C-83A1-F6EECF244321}">
                <p14:modId xmlns="" xmlns:p14="http://schemas.microsoft.com/office/powerpoint/2010/main" val="4257578492"/>
              </p:ext>
            </p:extLst>
          </p:nvPr>
        </p:nvGraphicFramePr>
        <p:xfrm>
          <a:off x="1371600" y="1981200"/>
          <a:ext cx="6569872" cy="2147690"/>
        </p:xfrm>
        <a:graphic>
          <a:graphicData uri="http://schemas.openxmlformats.org/presentationml/2006/ole">
            <p:oleObj spid="_x0000_s23680" name="VISIO" r:id="rId3" imgW="3745992" imgH="1094232" progId="">
              <p:embed/>
            </p:oleObj>
          </a:graphicData>
        </a:graphic>
      </p:graphicFrame>
      <p:grpSp>
        <p:nvGrpSpPr>
          <p:cNvPr id="97287" name="Group 7"/>
          <p:cNvGrpSpPr>
            <a:grpSpLocks/>
          </p:cNvGrpSpPr>
          <p:nvPr/>
        </p:nvGrpSpPr>
        <p:grpSpPr bwMode="auto">
          <a:xfrm>
            <a:off x="457200" y="4321175"/>
            <a:ext cx="8077200" cy="2079625"/>
            <a:chOff x="288" y="2496"/>
            <a:chExt cx="5088" cy="1310"/>
          </a:xfrm>
        </p:grpSpPr>
        <p:sp>
          <p:nvSpPr>
            <p:cNvPr id="97285" name="Text Box 5"/>
            <p:cNvSpPr txBox="1">
              <a:spLocks noChangeArrowheads="1"/>
            </p:cNvSpPr>
            <p:nvPr/>
          </p:nvSpPr>
          <p:spPr bwMode="auto">
            <a:xfrm>
              <a:off x="624" y="2846"/>
              <a:ext cx="4752" cy="96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a:latin typeface="Courier New" charset="0"/>
                </a:rPr>
                <a:t>mov </a:t>
              </a:r>
              <a:r>
                <a:rPr lang="en-US" sz="2000" b="1" dirty="0" err="1">
                  <a:latin typeface="Courier New" charset="0"/>
                </a:rPr>
                <a:t>ax,</a:t>
              </a:r>
              <a:r>
                <a:rPr lang="en-US" sz="2000" b="1" dirty="0" err="1" smtClean="0">
                  <a:latin typeface="Courier New" charset="0"/>
                </a:rPr>
                <a:t>dx</a:t>
              </a:r>
              <a:r>
                <a:rPr lang="en-US" sz="2000" b="1" dirty="0" smtClean="0">
                  <a:latin typeface="Courier New" charset="0"/>
                </a:rPr>
                <a:t>            ; </a:t>
              </a:r>
              <a:r>
                <a:rPr lang="en-US" sz="2000" b="1" dirty="0">
                  <a:latin typeface="Courier New" charset="0"/>
                </a:rPr>
                <a:t>make a copy of DX</a:t>
              </a:r>
            </a:p>
            <a:p>
              <a:r>
                <a:rPr lang="en-US" sz="2000" b="1" dirty="0" err="1">
                  <a:latin typeface="Courier New" charset="0"/>
                </a:rPr>
                <a:t>shr</a:t>
              </a:r>
              <a:r>
                <a:rPr lang="en-US" sz="2000" b="1" dirty="0">
                  <a:latin typeface="Courier New" charset="0"/>
                </a:rPr>
                <a:t> ax,</a:t>
              </a:r>
              <a:r>
                <a:rPr lang="en-US" sz="2000" b="1" dirty="0" smtClean="0">
                  <a:latin typeface="Courier New" charset="0"/>
                </a:rPr>
                <a:t>5             ; </a:t>
              </a:r>
              <a:r>
                <a:rPr lang="en-US" sz="2000" b="1" dirty="0">
                  <a:latin typeface="Courier New" charset="0"/>
                </a:rPr>
                <a:t>shift right 5 bits</a:t>
              </a:r>
            </a:p>
            <a:p>
              <a:r>
                <a:rPr lang="en-US" sz="2000" b="1" dirty="0">
                  <a:latin typeface="Courier New" charset="0"/>
                </a:rPr>
                <a:t>and al,</a:t>
              </a:r>
              <a:r>
                <a:rPr lang="en-US" sz="2000" b="1" dirty="0" smtClean="0">
                  <a:latin typeface="Courier New" charset="0"/>
                </a:rPr>
                <a:t>00001111b     ; </a:t>
              </a:r>
              <a:r>
                <a:rPr lang="en-US" sz="2000" b="1" dirty="0">
                  <a:latin typeface="Courier New" charset="0"/>
                </a:rPr>
                <a:t>clear bits 4-7</a:t>
              </a:r>
            </a:p>
            <a:p>
              <a:r>
                <a:rPr lang="en-US" sz="2000" b="1" dirty="0">
                  <a:latin typeface="Courier New" charset="0"/>
                </a:rPr>
                <a:t>mov </a:t>
              </a:r>
              <a:r>
                <a:rPr lang="en-US" sz="2000" b="1" dirty="0" err="1">
                  <a:latin typeface="Courier New" charset="0"/>
                </a:rPr>
                <a:t>month,</a:t>
              </a:r>
              <a:r>
                <a:rPr lang="en-US" sz="2000" b="1" dirty="0" err="1" smtClean="0">
                  <a:latin typeface="Courier New" charset="0"/>
                </a:rPr>
                <a:t>al</a:t>
              </a:r>
              <a:r>
                <a:rPr lang="en-US" sz="2000" b="1" dirty="0" smtClean="0">
                  <a:latin typeface="Courier New" charset="0"/>
                </a:rPr>
                <a:t>         ; </a:t>
              </a:r>
              <a:r>
                <a:rPr lang="en-US" sz="2000" b="1" dirty="0">
                  <a:latin typeface="Courier New" charset="0"/>
                </a:rPr>
                <a:t>save in month variable</a:t>
              </a:r>
            </a:p>
          </p:txBody>
        </p:sp>
        <p:sp>
          <p:nvSpPr>
            <p:cNvPr id="97286" name="Text Box 6"/>
            <p:cNvSpPr txBox="1">
              <a:spLocks noChangeArrowheads="1"/>
            </p:cNvSpPr>
            <p:nvPr/>
          </p:nvSpPr>
          <p:spPr bwMode="auto">
            <a:xfrm>
              <a:off x="288" y="2496"/>
              <a:ext cx="2160" cy="40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400" dirty="0"/>
                <a:t>Isolate the Month field:</a:t>
              </a:r>
            </a:p>
          </p:txBody>
        </p:sp>
      </p:grpSp>
    </p:spTree>
    <p:extLst>
      <p:ext uri="{BB962C8B-B14F-4D97-AF65-F5344CB8AC3E}">
        <p14:creationId xmlns="" xmlns:p14="http://schemas.microsoft.com/office/powerpoint/2010/main" val="25274849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97287"/>
                                        </p:tgtEl>
                                        <p:attrNameLst>
                                          <p:attrName>style.visibility</p:attrName>
                                        </p:attrNameLst>
                                      </p:cBhvr>
                                      <p:to>
                                        <p:strVal val="visible"/>
                                      </p:to>
                                    </p:set>
                                    <p:animEffect transition="in" filter="box(in)">
                                      <p:cBhvr>
                                        <p:cTn id="7" dur="500"/>
                                        <p:tgtEl>
                                          <p:spTgt spid="972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r>
              <a:rPr lang="en-US"/>
              <a:t>Multiplication and Division Instructions</a:t>
            </a:r>
          </a:p>
        </p:txBody>
      </p:sp>
      <p:sp>
        <p:nvSpPr>
          <p:cNvPr id="80899" name="Rectangle 3"/>
          <p:cNvSpPr>
            <a:spLocks noGrp="1" noChangeArrowheads="1"/>
          </p:cNvSpPr>
          <p:nvPr>
            <p:ph type="body" idx="1"/>
          </p:nvPr>
        </p:nvSpPr>
        <p:spPr>
          <a:xfrm>
            <a:off x="1295400" y="1371600"/>
            <a:ext cx="6477000" cy="4648200"/>
          </a:xfrm>
        </p:spPr>
        <p:txBody>
          <a:bodyPr>
            <a:noAutofit/>
          </a:bodyPr>
          <a:lstStyle/>
          <a:p>
            <a:pPr>
              <a:spcBef>
                <a:spcPts val="1800"/>
              </a:spcBef>
            </a:pPr>
            <a:r>
              <a:rPr lang="en-US" dirty="0"/>
              <a:t>MUL Instruction </a:t>
            </a:r>
          </a:p>
          <a:p>
            <a:pPr>
              <a:spcBef>
                <a:spcPts val="1800"/>
              </a:spcBef>
            </a:pPr>
            <a:r>
              <a:rPr lang="en-US" dirty="0"/>
              <a:t>IMUL Instruction </a:t>
            </a:r>
          </a:p>
          <a:p>
            <a:pPr>
              <a:spcBef>
                <a:spcPts val="1800"/>
              </a:spcBef>
            </a:pPr>
            <a:r>
              <a:rPr lang="en-US" dirty="0"/>
              <a:t>DIV Instruction </a:t>
            </a:r>
          </a:p>
          <a:p>
            <a:pPr>
              <a:spcBef>
                <a:spcPts val="1800"/>
              </a:spcBef>
            </a:pPr>
            <a:r>
              <a:rPr lang="en-US" dirty="0"/>
              <a:t>Signed Integer Division</a:t>
            </a:r>
          </a:p>
          <a:p>
            <a:pPr>
              <a:spcBef>
                <a:spcPts val="1800"/>
              </a:spcBef>
            </a:pPr>
            <a:r>
              <a:rPr lang="en-US" dirty="0"/>
              <a:t>CBW, CWD, CDQ Instructions</a:t>
            </a:r>
          </a:p>
          <a:p>
            <a:pPr>
              <a:spcBef>
                <a:spcPts val="1800"/>
              </a:spcBef>
            </a:pPr>
            <a:r>
              <a:rPr lang="en-US" dirty="0"/>
              <a:t>IDIV Instruction </a:t>
            </a:r>
          </a:p>
          <a:p>
            <a:pPr>
              <a:spcBef>
                <a:spcPts val="1800"/>
              </a:spcBef>
            </a:pPr>
            <a:r>
              <a:rPr lang="en-US" dirty="0"/>
              <a:t>Implementing Arithmetic Expressions </a:t>
            </a:r>
          </a:p>
        </p:txBody>
      </p:sp>
    </p:spTree>
    <p:extLst>
      <p:ext uri="{BB962C8B-B14F-4D97-AF65-F5344CB8AC3E}">
        <p14:creationId xmlns="" xmlns:p14="http://schemas.microsoft.com/office/powerpoint/2010/main" val="240503688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lstStyle/>
          <a:p>
            <a:r>
              <a:rPr lang="en-US"/>
              <a:t>MUL Instruction</a:t>
            </a:r>
          </a:p>
        </p:txBody>
      </p:sp>
      <p:sp>
        <p:nvSpPr>
          <p:cNvPr id="98307" name="Rectangle 3"/>
          <p:cNvSpPr>
            <a:spLocks noGrp="1" noChangeArrowheads="1"/>
          </p:cNvSpPr>
          <p:nvPr>
            <p:ph type="body" idx="1"/>
          </p:nvPr>
        </p:nvSpPr>
        <p:spPr>
          <a:xfrm>
            <a:off x="609600" y="1143000"/>
            <a:ext cx="7772400" cy="2895600"/>
          </a:xfrm>
        </p:spPr>
        <p:txBody>
          <a:bodyPr>
            <a:normAutofit fontScale="92500" lnSpcReduction="10000"/>
          </a:bodyPr>
          <a:lstStyle/>
          <a:p>
            <a:pPr>
              <a:spcBef>
                <a:spcPts val="1800"/>
              </a:spcBef>
            </a:pPr>
            <a:r>
              <a:rPr lang="en-US" sz="2800" dirty="0"/>
              <a:t>The MUL (unsigned multiply) instruction multiplies an 8-, 16-, or 32-bit operand by either AL, AX, or EAX. </a:t>
            </a:r>
          </a:p>
          <a:p>
            <a:pPr>
              <a:spcBef>
                <a:spcPts val="1800"/>
              </a:spcBef>
            </a:pPr>
            <a:r>
              <a:rPr lang="en-US" sz="2800" dirty="0"/>
              <a:t>The instruction formats are:</a:t>
            </a:r>
          </a:p>
          <a:p>
            <a:pPr lvl="2">
              <a:buFontTx/>
              <a:buNone/>
            </a:pPr>
            <a:r>
              <a:rPr lang="en-US" sz="2200" b="1" dirty="0">
                <a:latin typeface="Courier New" charset="0"/>
              </a:rPr>
              <a:t>MUL r/m8</a:t>
            </a:r>
          </a:p>
          <a:p>
            <a:pPr lvl="2">
              <a:buFontTx/>
              <a:buNone/>
            </a:pPr>
            <a:r>
              <a:rPr lang="en-US" sz="2200" b="1" dirty="0">
                <a:latin typeface="Courier New" charset="0"/>
              </a:rPr>
              <a:t>MUL r/m16</a:t>
            </a:r>
          </a:p>
          <a:p>
            <a:pPr lvl="2">
              <a:buFontTx/>
              <a:buNone/>
            </a:pPr>
            <a:r>
              <a:rPr lang="en-US" sz="2200" b="1" dirty="0">
                <a:latin typeface="Courier New" charset="0"/>
              </a:rPr>
              <a:t>MUL r/</a:t>
            </a:r>
            <a:r>
              <a:rPr lang="en-US" sz="2200" b="1" dirty="0" smtClean="0">
                <a:latin typeface="Courier New" charset="0"/>
              </a:rPr>
              <a:t>m32s</a:t>
            </a:r>
            <a:endParaRPr lang="en-US" sz="2200" b="1" dirty="0">
              <a:latin typeface="Courier New" charset="0"/>
            </a:endParaRPr>
          </a:p>
        </p:txBody>
      </p:sp>
      <p:grpSp>
        <p:nvGrpSpPr>
          <p:cNvPr id="98314" name="Group 10"/>
          <p:cNvGrpSpPr>
            <a:grpSpLocks/>
          </p:cNvGrpSpPr>
          <p:nvPr/>
        </p:nvGrpSpPr>
        <p:grpSpPr bwMode="auto">
          <a:xfrm>
            <a:off x="1752600" y="4038601"/>
            <a:ext cx="5410200" cy="2362200"/>
            <a:chOff x="1488" y="2350"/>
            <a:chExt cx="2880" cy="1250"/>
          </a:xfrm>
        </p:grpSpPr>
        <p:pic>
          <p:nvPicPr>
            <p:cNvPr id="98308" name="Picture 4"/>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1488" y="2686"/>
              <a:ext cx="2880" cy="91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
          <p:nvSpPr>
            <p:cNvPr id="98310" name="Text Box 6"/>
            <p:cNvSpPr txBox="1">
              <a:spLocks noChangeArrowheads="1"/>
            </p:cNvSpPr>
            <p:nvPr/>
          </p:nvSpPr>
          <p:spPr bwMode="auto">
            <a:xfrm>
              <a:off x="1872" y="2350"/>
              <a:ext cx="2304" cy="40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tIns="137160" bIns="137160">
              <a:spAutoFit/>
            </a:bodyPr>
            <a:lstStyle/>
            <a:p>
              <a:pPr algn="ctr">
                <a:spcBef>
                  <a:spcPct val="50000"/>
                </a:spcBef>
              </a:pPr>
              <a:r>
                <a:rPr lang="en-US" sz="2400" dirty="0">
                  <a:latin typeface="Arial"/>
                  <a:cs typeface="Arial"/>
                </a:rPr>
                <a:t>Implied operands:</a:t>
              </a:r>
            </a:p>
          </p:txBody>
        </p:sp>
      </p:grpSp>
    </p:spTree>
    <p:extLst>
      <p:ext uri="{BB962C8B-B14F-4D97-AF65-F5344CB8AC3E}">
        <p14:creationId xmlns="" xmlns:p14="http://schemas.microsoft.com/office/powerpoint/2010/main" val="13975003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98314"/>
                                        </p:tgtEl>
                                        <p:attrNameLst>
                                          <p:attrName>style.visibility</p:attrName>
                                        </p:attrNameLst>
                                      </p:cBhvr>
                                      <p:to>
                                        <p:strVal val="visible"/>
                                      </p:to>
                                    </p:set>
                                    <p:animEffect transition="in" filter="dissolve">
                                      <p:cBhvr>
                                        <p:cTn id="7" dur="500"/>
                                        <p:tgtEl>
                                          <p:spTgt spid="983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p:txBody>
          <a:bodyPr/>
          <a:lstStyle/>
          <a:p>
            <a:r>
              <a:rPr lang="en-US"/>
              <a:t>MUL Examples</a:t>
            </a:r>
          </a:p>
        </p:txBody>
      </p:sp>
      <p:sp>
        <p:nvSpPr>
          <p:cNvPr id="117772" name="Rectangle 12"/>
          <p:cNvSpPr>
            <a:spLocks noChangeArrowheads="1"/>
          </p:cNvSpPr>
          <p:nvPr/>
        </p:nvSpPr>
        <p:spPr bwMode="auto">
          <a:xfrm>
            <a:off x="685800" y="1219200"/>
            <a:ext cx="7772400" cy="533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342900" indent="-342900">
              <a:spcBef>
                <a:spcPct val="20000"/>
              </a:spcBef>
              <a:buClr>
                <a:schemeClr val="tx1"/>
              </a:buClr>
            </a:pPr>
            <a:r>
              <a:rPr lang="en-US" sz="2400" dirty="0" smtClean="0">
                <a:latin typeface="Arial"/>
                <a:cs typeface="Arial"/>
              </a:rPr>
              <a:t>100h * 2000h, using 16-bit operands:</a:t>
            </a:r>
            <a:endParaRPr lang="en-US" sz="2400" dirty="0">
              <a:latin typeface="Arial"/>
              <a:cs typeface="Arial"/>
            </a:endParaRPr>
          </a:p>
        </p:txBody>
      </p:sp>
      <p:sp>
        <p:nvSpPr>
          <p:cNvPr id="117773" name="Text Box 13"/>
          <p:cNvSpPr txBox="1">
            <a:spLocks noChangeArrowheads="1"/>
          </p:cNvSpPr>
          <p:nvPr/>
        </p:nvSpPr>
        <p:spPr bwMode="auto">
          <a:xfrm>
            <a:off x="685800" y="1752600"/>
            <a:ext cx="7696200" cy="22098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137160" tIns="0" rIns="137160" bIns="0"/>
          <a:lstStyle>
            <a:lvl1pPr>
              <a:tabLst>
                <a:tab pos="457200" algn="l"/>
                <a:tab pos="1830388" algn="l"/>
              </a:tabLst>
              <a:defRPr sz="2400">
                <a:solidFill>
                  <a:schemeClr val="tx1"/>
                </a:solidFill>
                <a:latin typeface="Times New Roman" charset="0"/>
                <a:ea typeface="ＭＳ Ｐゴシック" charset="0"/>
              </a:defRPr>
            </a:lvl1pPr>
            <a:lvl2pPr>
              <a:tabLst>
                <a:tab pos="457200" algn="l"/>
                <a:tab pos="1830388" algn="l"/>
              </a:tabLst>
              <a:defRPr sz="2400">
                <a:solidFill>
                  <a:schemeClr val="tx1"/>
                </a:solidFill>
                <a:latin typeface="Times New Roman" charset="0"/>
                <a:ea typeface="ＭＳ Ｐゴシック" charset="0"/>
              </a:defRPr>
            </a:lvl2pPr>
            <a:lvl3pPr>
              <a:tabLst>
                <a:tab pos="457200" algn="l"/>
                <a:tab pos="1830388" algn="l"/>
              </a:tabLst>
              <a:defRPr sz="2400">
                <a:solidFill>
                  <a:schemeClr val="tx1"/>
                </a:solidFill>
                <a:latin typeface="Times New Roman" charset="0"/>
                <a:ea typeface="ＭＳ Ｐゴシック" charset="0"/>
              </a:defRPr>
            </a:lvl3pPr>
            <a:lvl4pPr>
              <a:tabLst>
                <a:tab pos="457200" algn="l"/>
                <a:tab pos="1830388" algn="l"/>
              </a:tabLst>
              <a:defRPr sz="2400">
                <a:solidFill>
                  <a:schemeClr val="tx1"/>
                </a:solidFill>
                <a:latin typeface="Times New Roman" charset="0"/>
                <a:ea typeface="ＭＳ Ｐゴシック" charset="0"/>
              </a:defRPr>
            </a:lvl4pPr>
            <a:lvl5pPr>
              <a:tabLst>
                <a:tab pos="457200" algn="l"/>
                <a:tab pos="1830388"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1830388"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1830388"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1830388"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1830388" algn="l"/>
              </a:tabLst>
              <a:defRPr sz="2400">
                <a:solidFill>
                  <a:schemeClr val="tx1"/>
                </a:solidFill>
                <a:latin typeface="Times New Roman" charset="0"/>
                <a:ea typeface="ＭＳ Ｐゴシック" charset="0"/>
              </a:defRPr>
            </a:lvl9pPr>
          </a:lstStyle>
          <a:p>
            <a:r>
              <a:rPr lang="en-US" sz="2000" b="1" dirty="0">
                <a:latin typeface="Courier New" charset="0"/>
              </a:rPr>
              <a:t>.data</a:t>
            </a:r>
          </a:p>
          <a:p>
            <a:pPr lvl="1"/>
            <a:r>
              <a:rPr lang="en-US" sz="2000" b="1" dirty="0">
                <a:latin typeface="Courier New" charset="0"/>
              </a:rPr>
              <a:t>val1 WORD 2000h</a:t>
            </a:r>
          </a:p>
          <a:p>
            <a:pPr lvl="1"/>
            <a:r>
              <a:rPr lang="en-US" sz="2000" b="1" dirty="0">
                <a:latin typeface="Courier New" charset="0"/>
              </a:rPr>
              <a:t>val2 WORD 100h</a:t>
            </a:r>
          </a:p>
          <a:p>
            <a:r>
              <a:rPr lang="en-US" sz="2000" b="1" dirty="0">
                <a:latin typeface="Courier New" charset="0"/>
              </a:rPr>
              <a:t>.code</a:t>
            </a:r>
          </a:p>
          <a:p>
            <a:r>
              <a:rPr lang="en-US" sz="2000" b="1" dirty="0" smtClean="0">
                <a:latin typeface="Courier New" charset="0"/>
              </a:rPr>
              <a:t>   mov </a:t>
            </a:r>
            <a:r>
              <a:rPr lang="en-US" sz="2000" b="1" dirty="0">
                <a:latin typeface="Courier New" charset="0"/>
              </a:rPr>
              <a:t>ax,val1</a:t>
            </a:r>
          </a:p>
          <a:p>
            <a:r>
              <a:rPr lang="en-US" sz="2000" b="1" dirty="0" smtClean="0">
                <a:latin typeface="Courier New" charset="0"/>
              </a:rPr>
              <a:t>   </a:t>
            </a:r>
            <a:r>
              <a:rPr lang="en-US" sz="2000" b="1" dirty="0" err="1" smtClean="0">
                <a:latin typeface="Courier New" charset="0"/>
              </a:rPr>
              <a:t>mul</a:t>
            </a:r>
            <a:r>
              <a:rPr lang="en-US" sz="2000" b="1" dirty="0" smtClean="0">
                <a:latin typeface="Courier New" charset="0"/>
              </a:rPr>
              <a:t> val2   ;DX:AX </a:t>
            </a:r>
            <a:r>
              <a:rPr lang="en-US" sz="2000" b="1" dirty="0">
                <a:latin typeface="Courier New" charset="0"/>
              </a:rPr>
              <a:t>= 00200000h, CF=1</a:t>
            </a:r>
          </a:p>
        </p:txBody>
      </p:sp>
      <p:sp>
        <p:nvSpPr>
          <p:cNvPr id="117777" name="Text Box 17"/>
          <p:cNvSpPr txBox="1">
            <a:spLocks noChangeArrowheads="1"/>
          </p:cNvSpPr>
          <p:nvPr/>
        </p:nvSpPr>
        <p:spPr bwMode="auto">
          <a:xfrm>
            <a:off x="3733800" y="1828800"/>
            <a:ext cx="4572000" cy="1292661"/>
          </a:xfrm>
          <a:prstGeom prst="rect">
            <a:avLst/>
          </a:prstGeom>
          <a:noFill/>
          <a:ln w="9525">
            <a:solidFill>
              <a:schemeClr val="tx2"/>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tIns="137160" bIns="137160">
            <a:spAutoFit/>
          </a:bodyPr>
          <a:lstStyle/>
          <a:p>
            <a:pPr>
              <a:spcBef>
                <a:spcPct val="50000"/>
              </a:spcBef>
            </a:pPr>
            <a:r>
              <a:rPr lang="en-US" sz="2200" dirty="0">
                <a:solidFill>
                  <a:srgbClr val="0000FF"/>
                </a:solidFill>
                <a:latin typeface="Arial"/>
                <a:cs typeface="Arial"/>
              </a:rPr>
              <a:t>The Carry flag indicates whether or not the upper half of the product contains significant digits.</a:t>
            </a:r>
          </a:p>
        </p:txBody>
      </p:sp>
      <p:grpSp>
        <p:nvGrpSpPr>
          <p:cNvPr id="117779" name="Group 19"/>
          <p:cNvGrpSpPr>
            <a:grpSpLocks/>
          </p:cNvGrpSpPr>
          <p:nvPr/>
        </p:nvGrpSpPr>
        <p:grpSpPr bwMode="auto">
          <a:xfrm>
            <a:off x="609600" y="4114800"/>
            <a:ext cx="7848600" cy="2438400"/>
            <a:chOff x="384" y="2592"/>
            <a:chExt cx="4512" cy="1536"/>
          </a:xfrm>
        </p:grpSpPr>
        <p:sp>
          <p:nvSpPr>
            <p:cNvPr id="117776" name="Text Box 16"/>
            <p:cNvSpPr txBox="1">
              <a:spLocks noChangeArrowheads="1"/>
            </p:cNvSpPr>
            <p:nvPr/>
          </p:nvSpPr>
          <p:spPr bwMode="auto">
            <a:xfrm>
              <a:off x="432" y="3072"/>
              <a:ext cx="4420" cy="1056"/>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1766888" algn="l"/>
                </a:tabLst>
                <a:defRPr sz="2400">
                  <a:solidFill>
                    <a:schemeClr val="tx1"/>
                  </a:solidFill>
                  <a:latin typeface="Times New Roman" charset="0"/>
                  <a:ea typeface="ＭＳ Ｐゴシック" charset="0"/>
                </a:defRPr>
              </a:lvl1pPr>
              <a:lvl2pPr>
                <a:tabLst>
                  <a:tab pos="457200" algn="l"/>
                  <a:tab pos="1766888" algn="l"/>
                </a:tabLst>
                <a:defRPr sz="2400">
                  <a:solidFill>
                    <a:schemeClr val="tx1"/>
                  </a:solidFill>
                  <a:latin typeface="Times New Roman" charset="0"/>
                  <a:ea typeface="ＭＳ Ｐゴシック" charset="0"/>
                </a:defRPr>
              </a:lvl2pPr>
              <a:lvl3pPr>
                <a:tabLst>
                  <a:tab pos="457200" algn="l"/>
                  <a:tab pos="1766888" algn="l"/>
                </a:tabLst>
                <a:defRPr sz="2400">
                  <a:solidFill>
                    <a:schemeClr val="tx1"/>
                  </a:solidFill>
                  <a:latin typeface="Times New Roman" charset="0"/>
                  <a:ea typeface="ＭＳ Ｐゴシック" charset="0"/>
                </a:defRPr>
              </a:lvl3pPr>
              <a:lvl4pPr>
                <a:tabLst>
                  <a:tab pos="457200" algn="l"/>
                  <a:tab pos="1766888" algn="l"/>
                </a:tabLst>
                <a:defRPr sz="2400">
                  <a:solidFill>
                    <a:schemeClr val="tx1"/>
                  </a:solidFill>
                  <a:latin typeface="Times New Roman" charset="0"/>
                  <a:ea typeface="ＭＳ Ｐゴシック" charset="0"/>
                </a:defRPr>
              </a:lvl4pPr>
              <a:lvl5pPr>
                <a:tabLst>
                  <a:tab pos="457200" algn="l"/>
                  <a:tab pos="1766888"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1766888"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1766888"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1766888"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1766888" algn="l"/>
                </a:tabLst>
                <a:defRPr sz="2400">
                  <a:solidFill>
                    <a:schemeClr val="tx1"/>
                  </a:solidFill>
                  <a:latin typeface="Times New Roman" charset="0"/>
                  <a:ea typeface="ＭＳ Ｐゴシック" charset="0"/>
                </a:defRPr>
              </a:lvl9pPr>
            </a:lstStyle>
            <a:p>
              <a:r>
                <a:rPr lang="en-US" sz="2000" b="1" dirty="0">
                  <a:latin typeface="Courier New" charset="0"/>
                </a:rPr>
                <a:t>mov eax,12345h</a:t>
              </a:r>
            </a:p>
            <a:p>
              <a:r>
                <a:rPr lang="en-US" sz="2000" b="1" dirty="0">
                  <a:latin typeface="Courier New" charset="0"/>
                </a:rPr>
                <a:t>mov ebx,1000h</a:t>
              </a:r>
            </a:p>
            <a:p>
              <a:r>
                <a:rPr lang="en-US" sz="2000" b="1" dirty="0" err="1">
                  <a:latin typeface="Courier New" charset="0"/>
                </a:rPr>
                <a:t>mul</a:t>
              </a:r>
              <a:r>
                <a:rPr lang="en-US" sz="2000" b="1" dirty="0">
                  <a:latin typeface="Courier New" charset="0"/>
                </a:rPr>
                <a:t> </a:t>
              </a:r>
              <a:r>
                <a:rPr lang="en-US" sz="2000" b="1" dirty="0" err="1">
                  <a:latin typeface="Courier New" charset="0"/>
                </a:rPr>
                <a:t>ebx</a:t>
              </a:r>
              <a:r>
                <a:rPr lang="en-US" sz="2000" b="1" dirty="0">
                  <a:latin typeface="Courier New" charset="0"/>
                </a:rPr>
                <a:t>	</a:t>
              </a:r>
              <a:r>
                <a:rPr lang="en-US" sz="1800" b="1" dirty="0">
                  <a:latin typeface="Courier New" charset="0"/>
                </a:rPr>
                <a:t>; EDX:EAX = 0000000012345000h, CF=0</a:t>
              </a:r>
            </a:p>
          </p:txBody>
        </p:sp>
        <p:sp>
          <p:nvSpPr>
            <p:cNvPr id="117778" name="Text Box 18"/>
            <p:cNvSpPr txBox="1">
              <a:spLocks noChangeArrowheads="1"/>
            </p:cNvSpPr>
            <p:nvPr/>
          </p:nvSpPr>
          <p:spPr bwMode="auto">
            <a:xfrm>
              <a:off x="384" y="2592"/>
              <a:ext cx="4512" cy="40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400" dirty="0">
                  <a:latin typeface="Arial"/>
                  <a:cs typeface="Arial"/>
                </a:rPr>
                <a:t>12345h * 1000h, using 32-bit operands:</a:t>
              </a:r>
            </a:p>
          </p:txBody>
        </p:sp>
      </p:grpSp>
    </p:spTree>
    <p:extLst>
      <p:ext uri="{BB962C8B-B14F-4D97-AF65-F5344CB8AC3E}">
        <p14:creationId xmlns="" xmlns:p14="http://schemas.microsoft.com/office/powerpoint/2010/main" val="41815545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17777"/>
                                        </p:tgtEl>
                                        <p:attrNameLst>
                                          <p:attrName>style.visibility</p:attrName>
                                        </p:attrNameLst>
                                      </p:cBhvr>
                                      <p:to>
                                        <p:strVal val="visible"/>
                                      </p:to>
                                    </p:set>
                                    <p:animEffect transition="in" filter="box(in)">
                                      <p:cBhvr>
                                        <p:cTn id="7" dur="500"/>
                                        <p:tgtEl>
                                          <p:spTgt spid="11777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117779"/>
                                        </p:tgtEl>
                                        <p:attrNameLst>
                                          <p:attrName>style.visibility</p:attrName>
                                        </p:attrNameLst>
                                      </p:cBhvr>
                                      <p:to>
                                        <p:strVal val="visible"/>
                                      </p:to>
                                    </p:set>
                                    <p:animEffect transition="in" filter="box(in)">
                                      <p:cBhvr>
                                        <p:cTn id="12" dur="500"/>
                                        <p:tgtEl>
                                          <p:spTgt spid="1177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77" grpId="0" animBg="1"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a:lstStyle/>
          <a:p>
            <a:r>
              <a:rPr lang="en-US" dirty="0" smtClean="0"/>
              <a:t>Drill . </a:t>
            </a:r>
            <a:r>
              <a:rPr lang="en-US" dirty="0"/>
              <a:t>. .</a:t>
            </a:r>
          </a:p>
        </p:txBody>
      </p:sp>
      <p:sp>
        <p:nvSpPr>
          <p:cNvPr id="134147" name="Text Box 3"/>
          <p:cNvSpPr txBox="1">
            <a:spLocks noChangeArrowheads="1"/>
          </p:cNvSpPr>
          <p:nvPr/>
        </p:nvSpPr>
        <p:spPr bwMode="auto">
          <a:xfrm>
            <a:off x="2057400" y="2743200"/>
            <a:ext cx="4572000" cy="13716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a:latin typeface="Courier New" charset="0"/>
              </a:rPr>
              <a:t>mov ax,1234h</a:t>
            </a:r>
          </a:p>
          <a:p>
            <a:r>
              <a:rPr lang="en-US" sz="2000" b="1" dirty="0">
                <a:latin typeface="Courier New" charset="0"/>
              </a:rPr>
              <a:t>mov bx,100h</a:t>
            </a:r>
          </a:p>
          <a:p>
            <a:r>
              <a:rPr lang="en-US" sz="2000" b="1" dirty="0" err="1">
                <a:latin typeface="Courier New" charset="0"/>
              </a:rPr>
              <a:t>mul</a:t>
            </a:r>
            <a:r>
              <a:rPr lang="en-US" sz="2000" b="1" dirty="0">
                <a:latin typeface="Courier New" charset="0"/>
              </a:rPr>
              <a:t> </a:t>
            </a:r>
            <a:r>
              <a:rPr lang="en-US" sz="2000" b="1" dirty="0" err="1">
                <a:latin typeface="Courier New" charset="0"/>
              </a:rPr>
              <a:t>bx</a:t>
            </a:r>
            <a:r>
              <a:rPr lang="en-US" sz="2000" b="1" dirty="0">
                <a:latin typeface="Courier New" charset="0"/>
              </a:rPr>
              <a:t>	</a:t>
            </a:r>
          </a:p>
        </p:txBody>
      </p:sp>
      <p:sp>
        <p:nvSpPr>
          <p:cNvPr id="134148" name="Text Box 4"/>
          <p:cNvSpPr txBox="1">
            <a:spLocks noChangeArrowheads="1"/>
          </p:cNvSpPr>
          <p:nvPr/>
        </p:nvSpPr>
        <p:spPr bwMode="auto">
          <a:xfrm>
            <a:off x="685800" y="1194137"/>
            <a:ext cx="7696200" cy="10156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tIns="137160" bIns="137160">
            <a:spAutoFit/>
          </a:bodyPr>
          <a:lstStyle/>
          <a:p>
            <a:r>
              <a:rPr lang="en-US" sz="2400" dirty="0">
                <a:latin typeface="Arial"/>
                <a:cs typeface="Arial"/>
              </a:rPr>
              <a:t>What will be the hexadecimal values of DX, AX, and the Carry flag after the following instructions execute?</a:t>
            </a:r>
          </a:p>
        </p:txBody>
      </p:sp>
      <p:sp>
        <p:nvSpPr>
          <p:cNvPr id="134149" name="Text Box 5"/>
          <p:cNvSpPr txBox="1">
            <a:spLocks noChangeArrowheads="1"/>
          </p:cNvSpPr>
          <p:nvPr/>
        </p:nvSpPr>
        <p:spPr bwMode="auto">
          <a:xfrm>
            <a:off x="1066800" y="4382869"/>
            <a:ext cx="6400800" cy="6463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tIns="137160" bIns="137160">
            <a:spAutoFit/>
          </a:bodyPr>
          <a:lstStyle/>
          <a:p>
            <a:pPr algn="ctr">
              <a:spcBef>
                <a:spcPct val="50000"/>
              </a:spcBef>
            </a:pPr>
            <a:r>
              <a:rPr lang="en-US" sz="2400">
                <a:solidFill>
                  <a:srgbClr val="0000FF"/>
                </a:solidFill>
                <a:latin typeface="Arial"/>
                <a:cs typeface="Arial"/>
              </a:rPr>
              <a:t>DX = 0012h, AX = 3400h, CF = 1</a:t>
            </a:r>
          </a:p>
        </p:txBody>
      </p:sp>
    </p:spTree>
    <p:extLst>
      <p:ext uri="{BB962C8B-B14F-4D97-AF65-F5344CB8AC3E}">
        <p14:creationId xmlns="" xmlns:p14="http://schemas.microsoft.com/office/powerpoint/2010/main" val="22653656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4149"/>
                                        </p:tgtEl>
                                        <p:attrNameLst>
                                          <p:attrName>style.visibility</p:attrName>
                                        </p:attrNameLst>
                                      </p:cBhvr>
                                      <p:to>
                                        <p:strVal val="visible"/>
                                      </p:to>
                                    </p:set>
                                    <p:animEffect transition="in" filter="dissolve">
                                      <p:cBhvr>
                                        <p:cTn id="7" dur="500"/>
                                        <p:tgtEl>
                                          <p:spTgt spid="134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49" grpId="0"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p:txBody>
          <a:bodyPr/>
          <a:lstStyle/>
          <a:p>
            <a:r>
              <a:rPr lang="en-US" dirty="0" smtClean="0"/>
              <a:t>Drill . </a:t>
            </a:r>
            <a:r>
              <a:rPr lang="en-US" dirty="0"/>
              <a:t>. .</a:t>
            </a:r>
          </a:p>
        </p:txBody>
      </p:sp>
      <p:sp>
        <p:nvSpPr>
          <p:cNvPr id="139267" name="Text Box 3"/>
          <p:cNvSpPr txBox="1">
            <a:spLocks noChangeArrowheads="1"/>
          </p:cNvSpPr>
          <p:nvPr/>
        </p:nvSpPr>
        <p:spPr bwMode="auto">
          <a:xfrm>
            <a:off x="1905000" y="2514600"/>
            <a:ext cx="4572000" cy="12954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a:latin typeface="Courier New" charset="0"/>
              </a:rPr>
              <a:t>mov eax,00128765h</a:t>
            </a:r>
          </a:p>
          <a:p>
            <a:r>
              <a:rPr lang="en-US" sz="2000" b="1" dirty="0">
                <a:latin typeface="Courier New" charset="0"/>
              </a:rPr>
              <a:t>mov ecx,10000h</a:t>
            </a:r>
          </a:p>
          <a:p>
            <a:r>
              <a:rPr lang="en-US" sz="2000" b="1" dirty="0" err="1">
                <a:latin typeface="Courier New" charset="0"/>
              </a:rPr>
              <a:t>mul</a:t>
            </a:r>
            <a:r>
              <a:rPr lang="en-US" sz="2000" b="1" dirty="0">
                <a:latin typeface="Courier New" charset="0"/>
              </a:rPr>
              <a:t> </a:t>
            </a:r>
            <a:r>
              <a:rPr lang="en-US" sz="2000" b="1" dirty="0" err="1">
                <a:latin typeface="Courier New" charset="0"/>
              </a:rPr>
              <a:t>ecx</a:t>
            </a:r>
            <a:endParaRPr lang="en-US" sz="2000" b="1" dirty="0">
              <a:latin typeface="Courier New" charset="0"/>
            </a:endParaRPr>
          </a:p>
        </p:txBody>
      </p:sp>
      <p:sp>
        <p:nvSpPr>
          <p:cNvPr id="139268" name="Text Box 4"/>
          <p:cNvSpPr txBox="1">
            <a:spLocks noChangeArrowheads="1"/>
          </p:cNvSpPr>
          <p:nvPr/>
        </p:nvSpPr>
        <p:spPr bwMode="auto">
          <a:xfrm>
            <a:off x="685800" y="1066800"/>
            <a:ext cx="7696200" cy="10156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400" dirty="0">
                <a:latin typeface="Arial"/>
                <a:cs typeface="Arial"/>
              </a:rPr>
              <a:t>What will be the hexadecimal values of EDX, EAX, and the Carry flag after the following instructions execute?</a:t>
            </a:r>
          </a:p>
        </p:txBody>
      </p:sp>
      <p:sp>
        <p:nvSpPr>
          <p:cNvPr id="139269" name="Text Box 5"/>
          <p:cNvSpPr txBox="1">
            <a:spLocks noChangeArrowheads="1"/>
          </p:cNvSpPr>
          <p:nvPr/>
        </p:nvSpPr>
        <p:spPr bwMode="auto">
          <a:xfrm>
            <a:off x="762000" y="4038600"/>
            <a:ext cx="7315200" cy="6463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tIns="137160" bIns="137160">
            <a:spAutoFit/>
          </a:bodyPr>
          <a:lstStyle/>
          <a:p>
            <a:pPr algn="ctr">
              <a:spcBef>
                <a:spcPct val="50000"/>
              </a:spcBef>
            </a:pPr>
            <a:r>
              <a:rPr lang="en-US" sz="2400" dirty="0">
                <a:solidFill>
                  <a:srgbClr val="0000FF"/>
                </a:solidFill>
                <a:latin typeface="Arial"/>
                <a:cs typeface="Arial"/>
              </a:rPr>
              <a:t>EDX = 00000012h, EAX = 87650000h, CF = 1</a:t>
            </a:r>
          </a:p>
        </p:txBody>
      </p:sp>
    </p:spTree>
    <p:extLst>
      <p:ext uri="{BB962C8B-B14F-4D97-AF65-F5344CB8AC3E}">
        <p14:creationId xmlns="" xmlns:p14="http://schemas.microsoft.com/office/powerpoint/2010/main" val="1343658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9269"/>
                                        </p:tgtEl>
                                        <p:attrNameLst>
                                          <p:attrName>style.visibility</p:attrName>
                                        </p:attrNameLst>
                                      </p:cBhvr>
                                      <p:to>
                                        <p:strVal val="visible"/>
                                      </p:to>
                                    </p:set>
                                    <p:animEffect transition="in" filter="dissolve">
                                      <p:cBhvr>
                                        <p:cTn id="7" dur="500"/>
                                        <p:tgtEl>
                                          <p:spTgt spid="1392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269" grpId="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r>
              <a:rPr lang="en-US"/>
              <a:t>IMUL Instruction</a:t>
            </a:r>
          </a:p>
        </p:txBody>
      </p:sp>
      <p:sp>
        <p:nvSpPr>
          <p:cNvPr id="99331" name="Rectangle 3"/>
          <p:cNvSpPr>
            <a:spLocks noGrp="1" noChangeArrowheads="1"/>
          </p:cNvSpPr>
          <p:nvPr>
            <p:ph type="body" idx="1"/>
          </p:nvPr>
        </p:nvSpPr>
        <p:spPr>
          <a:xfrm>
            <a:off x="685800" y="1143000"/>
            <a:ext cx="7772400" cy="2057400"/>
          </a:xfrm>
        </p:spPr>
        <p:txBody>
          <a:bodyPr>
            <a:normAutofit/>
          </a:bodyPr>
          <a:lstStyle/>
          <a:p>
            <a:pPr>
              <a:spcBef>
                <a:spcPts val="1800"/>
              </a:spcBef>
            </a:pPr>
            <a:r>
              <a:rPr lang="en-US" dirty="0"/>
              <a:t>IMUL (signed integer multiply ) multiplies an 8-, 16-, or 32-bit signed operand by either AL, AX, or EAX</a:t>
            </a:r>
          </a:p>
          <a:p>
            <a:pPr>
              <a:spcBef>
                <a:spcPts val="1800"/>
              </a:spcBef>
            </a:pPr>
            <a:r>
              <a:rPr lang="en-US" dirty="0"/>
              <a:t>Preserves the sign of the product by sign-extending it into the upper half of the destination register</a:t>
            </a:r>
          </a:p>
        </p:txBody>
      </p:sp>
      <p:sp>
        <p:nvSpPr>
          <p:cNvPr id="99332" name="Rectangle 4"/>
          <p:cNvSpPr>
            <a:spLocks noChangeArrowheads="1"/>
          </p:cNvSpPr>
          <p:nvPr/>
        </p:nvSpPr>
        <p:spPr bwMode="auto">
          <a:xfrm>
            <a:off x="685800" y="3352800"/>
            <a:ext cx="7772400" cy="533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342900" indent="-342900">
              <a:spcBef>
                <a:spcPct val="20000"/>
              </a:spcBef>
              <a:buClr>
                <a:schemeClr val="tx1"/>
              </a:buClr>
            </a:pPr>
            <a:r>
              <a:rPr lang="en-US" sz="2400" dirty="0">
                <a:latin typeface="Arial"/>
                <a:cs typeface="Arial"/>
              </a:rPr>
              <a:t>Example: multiply 48 * 4, using 8-bit operands:</a:t>
            </a:r>
          </a:p>
        </p:txBody>
      </p:sp>
      <p:sp>
        <p:nvSpPr>
          <p:cNvPr id="99333" name="Text Box 5"/>
          <p:cNvSpPr txBox="1">
            <a:spLocks noChangeArrowheads="1"/>
          </p:cNvSpPr>
          <p:nvPr/>
        </p:nvSpPr>
        <p:spPr bwMode="auto">
          <a:xfrm>
            <a:off x="1524000" y="4038600"/>
            <a:ext cx="5562600" cy="13716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2286000" algn="l"/>
              </a:tabLst>
              <a:defRPr sz="2400">
                <a:solidFill>
                  <a:schemeClr val="tx1"/>
                </a:solidFill>
                <a:latin typeface="Times New Roman" charset="0"/>
                <a:ea typeface="ＭＳ Ｐゴシック" charset="0"/>
              </a:defRPr>
            </a:lvl1pPr>
            <a:lvl2pPr>
              <a:tabLst>
                <a:tab pos="457200" algn="l"/>
                <a:tab pos="2286000" algn="l"/>
              </a:tabLst>
              <a:defRPr sz="2400">
                <a:solidFill>
                  <a:schemeClr val="tx1"/>
                </a:solidFill>
                <a:latin typeface="Times New Roman" charset="0"/>
                <a:ea typeface="ＭＳ Ｐゴシック" charset="0"/>
              </a:defRPr>
            </a:lvl2pPr>
            <a:lvl3pPr>
              <a:tabLst>
                <a:tab pos="457200" algn="l"/>
                <a:tab pos="2286000" algn="l"/>
              </a:tabLst>
              <a:defRPr sz="2400">
                <a:solidFill>
                  <a:schemeClr val="tx1"/>
                </a:solidFill>
                <a:latin typeface="Times New Roman" charset="0"/>
                <a:ea typeface="ＭＳ Ｐゴシック" charset="0"/>
              </a:defRPr>
            </a:lvl3pPr>
            <a:lvl4pPr>
              <a:tabLst>
                <a:tab pos="457200" algn="l"/>
                <a:tab pos="2286000" algn="l"/>
              </a:tabLst>
              <a:defRPr sz="2400">
                <a:solidFill>
                  <a:schemeClr val="tx1"/>
                </a:solidFill>
                <a:latin typeface="Times New Roman" charset="0"/>
                <a:ea typeface="ＭＳ Ｐゴシック" charset="0"/>
              </a:defRPr>
            </a:lvl4pPr>
            <a:lvl5pPr>
              <a:tabLst>
                <a:tab pos="457200" algn="l"/>
                <a:tab pos="22860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22860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22860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22860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2286000" algn="l"/>
              </a:tabLst>
              <a:defRPr sz="2400">
                <a:solidFill>
                  <a:schemeClr val="tx1"/>
                </a:solidFill>
                <a:latin typeface="Times New Roman" charset="0"/>
                <a:ea typeface="ＭＳ Ｐゴシック" charset="0"/>
              </a:defRPr>
            </a:lvl9pPr>
          </a:lstStyle>
          <a:p>
            <a:r>
              <a:rPr lang="en-US" sz="2000" b="1" dirty="0">
                <a:latin typeface="Courier New" charset="0"/>
              </a:rPr>
              <a:t>mov  al,48</a:t>
            </a:r>
          </a:p>
          <a:p>
            <a:r>
              <a:rPr lang="en-US" sz="2000" b="1" dirty="0">
                <a:latin typeface="Courier New" charset="0"/>
              </a:rPr>
              <a:t>mov  bl,4</a:t>
            </a:r>
          </a:p>
          <a:p>
            <a:r>
              <a:rPr lang="en-US" sz="2000" b="1" dirty="0" err="1">
                <a:latin typeface="Courier New" charset="0"/>
              </a:rPr>
              <a:t>imul</a:t>
            </a:r>
            <a:r>
              <a:rPr lang="en-US" sz="2000" b="1" dirty="0">
                <a:latin typeface="Courier New" charset="0"/>
              </a:rPr>
              <a:t> </a:t>
            </a:r>
            <a:r>
              <a:rPr lang="en-US" sz="2000" b="1" dirty="0" err="1" smtClean="0">
                <a:latin typeface="Courier New" charset="0"/>
              </a:rPr>
              <a:t>bl</a:t>
            </a:r>
            <a:r>
              <a:rPr lang="en-US" sz="2000" b="1" dirty="0">
                <a:latin typeface="Courier New" charset="0"/>
              </a:rPr>
              <a:t> </a:t>
            </a:r>
            <a:r>
              <a:rPr lang="en-US" sz="2000" b="1" dirty="0" smtClean="0">
                <a:latin typeface="Courier New" charset="0"/>
              </a:rPr>
              <a:t>    ; </a:t>
            </a:r>
            <a:r>
              <a:rPr lang="en-US" sz="2000" b="1" dirty="0">
                <a:latin typeface="Courier New" charset="0"/>
              </a:rPr>
              <a:t>AX = 00C0h, OF=1</a:t>
            </a:r>
          </a:p>
        </p:txBody>
      </p:sp>
      <p:sp>
        <p:nvSpPr>
          <p:cNvPr id="99334" name="Text Box 6"/>
          <p:cNvSpPr txBox="1">
            <a:spLocks noChangeArrowheads="1"/>
          </p:cNvSpPr>
          <p:nvPr/>
        </p:nvSpPr>
        <p:spPr bwMode="auto">
          <a:xfrm>
            <a:off x="685800" y="5578475"/>
            <a:ext cx="7391400" cy="6463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tIns="137160" bIns="137160">
            <a:spAutoFit/>
          </a:bodyPr>
          <a:lstStyle/>
          <a:p>
            <a:pPr>
              <a:spcBef>
                <a:spcPct val="50000"/>
              </a:spcBef>
            </a:pPr>
            <a:r>
              <a:rPr lang="en-US" sz="2400">
                <a:latin typeface="Arial"/>
                <a:cs typeface="Arial"/>
              </a:rPr>
              <a:t>OF=1 because AH is not a sign extension of AL.</a:t>
            </a:r>
          </a:p>
        </p:txBody>
      </p:sp>
    </p:spTree>
    <p:extLst>
      <p:ext uri="{BB962C8B-B14F-4D97-AF65-F5344CB8AC3E}">
        <p14:creationId xmlns="" xmlns:p14="http://schemas.microsoft.com/office/powerpoint/2010/main" val="243950330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a:lstStyle/>
          <a:p>
            <a:r>
              <a:rPr lang="en-US"/>
              <a:t>IMUL Examples</a:t>
            </a:r>
          </a:p>
        </p:txBody>
      </p:sp>
      <p:sp>
        <p:nvSpPr>
          <p:cNvPr id="118788" name="Rectangle 4"/>
          <p:cNvSpPr>
            <a:spLocks noChangeArrowheads="1"/>
          </p:cNvSpPr>
          <p:nvPr/>
        </p:nvSpPr>
        <p:spPr bwMode="auto">
          <a:xfrm>
            <a:off x="761999" y="1219200"/>
            <a:ext cx="7398327" cy="533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342900" indent="-342900">
              <a:buClr>
                <a:schemeClr val="tx1"/>
              </a:buClr>
            </a:pPr>
            <a:r>
              <a:rPr lang="en-US" sz="2400" dirty="0">
                <a:latin typeface="Arial"/>
                <a:cs typeface="Arial"/>
              </a:rPr>
              <a:t>Multiply 4,823,424 *  -423:</a:t>
            </a:r>
          </a:p>
        </p:txBody>
      </p:sp>
      <p:sp>
        <p:nvSpPr>
          <p:cNvPr id="118789" name="Text Box 5"/>
          <p:cNvSpPr txBox="1">
            <a:spLocks noChangeArrowheads="1"/>
          </p:cNvSpPr>
          <p:nvPr/>
        </p:nvSpPr>
        <p:spPr bwMode="auto">
          <a:xfrm>
            <a:off x="533400" y="1981200"/>
            <a:ext cx="8229600" cy="14478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2286000" algn="l"/>
              </a:tabLst>
              <a:defRPr sz="2400">
                <a:solidFill>
                  <a:schemeClr val="tx1"/>
                </a:solidFill>
                <a:latin typeface="Times New Roman" charset="0"/>
                <a:ea typeface="ＭＳ Ｐゴシック" charset="0"/>
              </a:defRPr>
            </a:lvl1pPr>
            <a:lvl2pPr>
              <a:tabLst>
                <a:tab pos="457200" algn="l"/>
                <a:tab pos="2286000" algn="l"/>
              </a:tabLst>
              <a:defRPr sz="2400">
                <a:solidFill>
                  <a:schemeClr val="tx1"/>
                </a:solidFill>
                <a:latin typeface="Times New Roman" charset="0"/>
                <a:ea typeface="ＭＳ Ｐゴシック" charset="0"/>
              </a:defRPr>
            </a:lvl2pPr>
            <a:lvl3pPr>
              <a:tabLst>
                <a:tab pos="457200" algn="l"/>
                <a:tab pos="2286000" algn="l"/>
              </a:tabLst>
              <a:defRPr sz="2400">
                <a:solidFill>
                  <a:schemeClr val="tx1"/>
                </a:solidFill>
                <a:latin typeface="Times New Roman" charset="0"/>
                <a:ea typeface="ＭＳ Ｐゴシック" charset="0"/>
              </a:defRPr>
            </a:lvl3pPr>
            <a:lvl4pPr>
              <a:tabLst>
                <a:tab pos="457200" algn="l"/>
                <a:tab pos="2286000" algn="l"/>
              </a:tabLst>
              <a:defRPr sz="2400">
                <a:solidFill>
                  <a:schemeClr val="tx1"/>
                </a:solidFill>
                <a:latin typeface="Times New Roman" charset="0"/>
                <a:ea typeface="ＭＳ Ｐゴシック" charset="0"/>
              </a:defRPr>
            </a:lvl4pPr>
            <a:lvl5pPr>
              <a:tabLst>
                <a:tab pos="457200" algn="l"/>
                <a:tab pos="22860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22860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22860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22860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2286000" algn="l"/>
              </a:tabLst>
              <a:defRPr sz="2400">
                <a:solidFill>
                  <a:schemeClr val="tx1"/>
                </a:solidFill>
                <a:latin typeface="Times New Roman" charset="0"/>
                <a:ea typeface="ＭＳ Ｐゴシック" charset="0"/>
              </a:defRPr>
            </a:lvl9pPr>
          </a:lstStyle>
          <a:p>
            <a:r>
              <a:rPr lang="en-US" sz="2000" b="1" dirty="0">
                <a:latin typeface="Courier New" charset="0"/>
              </a:rPr>
              <a:t>mov eax,4823424</a:t>
            </a:r>
          </a:p>
          <a:p>
            <a:r>
              <a:rPr lang="en-US" sz="2000" b="1" dirty="0">
                <a:latin typeface="Courier New" charset="0"/>
              </a:rPr>
              <a:t>mov ebx,-423</a:t>
            </a:r>
          </a:p>
          <a:p>
            <a:r>
              <a:rPr lang="en-US" sz="2000" b="1" dirty="0" err="1">
                <a:latin typeface="Courier New" charset="0"/>
              </a:rPr>
              <a:t>imul</a:t>
            </a:r>
            <a:r>
              <a:rPr lang="en-US" sz="2000" b="1" dirty="0">
                <a:latin typeface="Courier New" charset="0"/>
              </a:rPr>
              <a:t> </a:t>
            </a:r>
            <a:r>
              <a:rPr lang="en-US" sz="2000" b="1" dirty="0" err="1" smtClean="0">
                <a:latin typeface="Courier New" charset="0"/>
              </a:rPr>
              <a:t>ebx</a:t>
            </a:r>
            <a:r>
              <a:rPr lang="en-US" sz="2000" b="1" dirty="0">
                <a:latin typeface="Courier New" charset="0"/>
              </a:rPr>
              <a:t> </a:t>
            </a:r>
            <a:r>
              <a:rPr lang="en-US" sz="2000" b="1" dirty="0" smtClean="0">
                <a:latin typeface="Courier New" charset="0"/>
              </a:rPr>
              <a:t>    ; </a:t>
            </a:r>
            <a:r>
              <a:rPr lang="en-US" sz="2000" b="1" dirty="0">
                <a:latin typeface="Courier New" charset="0"/>
              </a:rPr>
              <a:t>EDX:EAX = FFFFFFFF86635D80h, OF=0</a:t>
            </a:r>
          </a:p>
        </p:txBody>
      </p:sp>
      <p:sp>
        <p:nvSpPr>
          <p:cNvPr id="118790" name="Text Box 6"/>
          <p:cNvSpPr txBox="1">
            <a:spLocks noChangeArrowheads="1"/>
          </p:cNvSpPr>
          <p:nvPr/>
        </p:nvSpPr>
        <p:spPr bwMode="auto">
          <a:xfrm>
            <a:off x="762000" y="3620869"/>
            <a:ext cx="7239000" cy="6463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tIns="137160" bIns="137160">
            <a:spAutoFit/>
          </a:bodyPr>
          <a:lstStyle/>
          <a:p>
            <a:r>
              <a:rPr lang="en-US" sz="2400" dirty="0">
                <a:latin typeface="Arial"/>
                <a:cs typeface="Arial"/>
              </a:rPr>
              <a:t>OF=0 because EDX is a sign extension of EAX.</a:t>
            </a:r>
          </a:p>
        </p:txBody>
      </p:sp>
    </p:spTree>
    <p:extLst>
      <p:ext uri="{BB962C8B-B14F-4D97-AF65-F5344CB8AC3E}">
        <p14:creationId xmlns="" xmlns:p14="http://schemas.microsoft.com/office/powerpoint/2010/main" val="316959630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p:txBody>
          <a:bodyPr/>
          <a:lstStyle/>
          <a:p>
            <a:r>
              <a:rPr lang="en-US" dirty="0" smtClean="0"/>
              <a:t>Drill </a:t>
            </a:r>
            <a:r>
              <a:rPr lang="en-US" dirty="0"/>
              <a:t>. . .</a:t>
            </a:r>
          </a:p>
        </p:txBody>
      </p:sp>
      <p:sp>
        <p:nvSpPr>
          <p:cNvPr id="140291" name="Text Box 3"/>
          <p:cNvSpPr txBox="1">
            <a:spLocks noChangeArrowheads="1"/>
          </p:cNvSpPr>
          <p:nvPr/>
        </p:nvSpPr>
        <p:spPr bwMode="auto">
          <a:xfrm>
            <a:off x="2057400" y="2514600"/>
            <a:ext cx="4572000" cy="12954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a:latin typeface="Courier New" charset="0"/>
              </a:rPr>
              <a:t>mov ax,8760h</a:t>
            </a:r>
          </a:p>
          <a:p>
            <a:r>
              <a:rPr lang="en-US" sz="2000" b="1" dirty="0">
                <a:latin typeface="Courier New" charset="0"/>
              </a:rPr>
              <a:t>mov bx,100h</a:t>
            </a:r>
          </a:p>
          <a:p>
            <a:r>
              <a:rPr lang="en-US" sz="2000" b="1" dirty="0" err="1">
                <a:latin typeface="Courier New" charset="0"/>
              </a:rPr>
              <a:t>imul</a:t>
            </a:r>
            <a:r>
              <a:rPr lang="en-US" sz="2000" b="1" dirty="0">
                <a:latin typeface="Courier New" charset="0"/>
              </a:rPr>
              <a:t> </a:t>
            </a:r>
            <a:r>
              <a:rPr lang="en-US" sz="2000" b="1" dirty="0" err="1">
                <a:latin typeface="Courier New" charset="0"/>
              </a:rPr>
              <a:t>bx</a:t>
            </a:r>
            <a:r>
              <a:rPr lang="en-US" sz="2000" b="1" dirty="0">
                <a:latin typeface="Courier New" charset="0"/>
              </a:rPr>
              <a:t>	</a:t>
            </a:r>
          </a:p>
        </p:txBody>
      </p:sp>
      <p:sp>
        <p:nvSpPr>
          <p:cNvPr id="140292" name="Text Box 4"/>
          <p:cNvSpPr txBox="1">
            <a:spLocks noChangeArrowheads="1"/>
          </p:cNvSpPr>
          <p:nvPr/>
        </p:nvSpPr>
        <p:spPr bwMode="auto">
          <a:xfrm>
            <a:off x="685800" y="1117937"/>
            <a:ext cx="7696200" cy="10156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tIns="137160" bIns="137160">
            <a:spAutoFit/>
          </a:bodyPr>
          <a:lstStyle/>
          <a:p>
            <a:r>
              <a:rPr lang="en-US" sz="2400">
                <a:latin typeface="Arial"/>
                <a:cs typeface="Arial"/>
              </a:rPr>
              <a:t>What will be the hexadecimal values of DX, AX, and the Carry flag after the following instructions execute?</a:t>
            </a:r>
          </a:p>
        </p:txBody>
      </p:sp>
      <p:sp>
        <p:nvSpPr>
          <p:cNvPr id="140293" name="Text Box 5"/>
          <p:cNvSpPr txBox="1">
            <a:spLocks noChangeArrowheads="1"/>
          </p:cNvSpPr>
          <p:nvPr/>
        </p:nvSpPr>
        <p:spPr bwMode="auto">
          <a:xfrm>
            <a:off x="1066800" y="4154269"/>
            <a:ext cx="6400800" cy="6463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tIns="137160" bIns="137160">
            <a:spAutoFit/>
          </a:bodyPr>
          <a:lstStyle/>
          <a:p>
            <a:pPr algn="ctr"/>
            <a:r>
              <a:rPr lang="en-US" sz="2400" dirty="0">
                <a:solidFill>
                  <a:srgbClr val="0000FF"/>
                </a:solidFill>
                <a:latin typeface="Arial"/>
                <a:cs typeface="Arial"/>
              </a:rPr>
              <a:t>DX = FF87h, AX = 6000h, OF = 1</a:t>
            </a:r>
          </a:p>
        </p:txBody>
      </p:sp>
    </p:spTree>
    <p:extLst>
      <p:ext uri="{BB962C8B-B14F-4D97-AF65-F5344CB8AC3E}">
        <p14:creationId xmlns="" xmlns:p14="http://schemas.microsoft.com/office/powerpoint/2010/main" val="10278525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0293"/>
                                        </p:tgtEl>
                                        <p:attrNameLst>
                                          <p:attrName>style.visibility</p:attrName>
                                        </p:attrNameLst>
                                      </p:cBhvr>
                                      <p:to>
                                        <p:strVal val="visible"/>
                                      </p:to>
                                    </p:set>
                                    <p:animEffect transition="in" filter="dissolve">
                                      <p:cBhvr>
                                        <p:cTn id="7" dur="500"/>
                                        <p:tgtEl>
                                          <p:spTgt spid="1402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293" grpId="0"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r>
              <a:rPr lang="en-US"/>
              <a:t>DIV Instruction</a:t>
            </a:r>
          </a:p>
        </p:txBody>
      </p:sp>
      <p:sp>
        <p:nvSpPr>
          <p:cNvPr id="100355" name="Rectangle 3"/>
          <p:cNvSpPr>
            <a:spLocks noGrp="1" noChangeArrowheads="1"/>
          </p:cNvSpPr>
          <p:nvPr>
            <p:ph type="body" idx="1"/>
          </p:nvPr>
        </p:nvSpPr>
        <p:spPr/>
        <p:txBody>
          <a:bodyPr/>
          <a:lstStyle/>
          <a:p>
            <a:pPr>
              <a:spcBef>
                <a:spcPts val="1800"/>
              </a:spcBef>
            </a:pPr>
            <a:r>
              <a:rPr lang="en-US" dirty="0"/>
              <a:t>The DIV (unsigned divide) instruction performs 8-bit, 16-bit, and 32-bit division on unsigned integers</a:t>
            </a:r>
          </a:p>
          <a:p>
            <a:pPr>
              <a:spcBef>
                <a:spcPts val="1800"/>
              </a:spcBef>
            </a:pPr>
            <a:r>
              <a:rPr lang="en-US" dirty="0"/>
              <a:t>A single operand is supplied (register or memory operand), which is assumed to be the divisor </a:t>
            </a:r>
          </a:p>
          <a:p>
            <a:pPr>
              <a:spcBef>
                <a:spcPts val="1800"/>
              </a:spcBef>
            </a:pPr>
            <a:r>
              <a:rPr lang="en-US" dirty="0"/>
              <a:t>Instruction formats:</a:t>
            </a:r>
          </a:p>
          <a:p>
            <a:pPr lvl="2">
              <a:spcBef>
                <a:spcPts val="0"/>
              </a:spcBef>
              <a:buFontTx/>
              <a:buNone/>
            </a:pPr>
            <a:r>
              <a:rPr lang="en-US" sz="2000" b="1" dirty="0">
                <a:latin typeface="Courier New" charset="0"/>
              </a:rPr>
              <a:t>DIV </a:t>
            </a:r>
            <a:r>
              <a:rPr lang="en-US" sz="2000" b="1" i="1" dirty="0">
                <a:latin typeface="Courier New" charset="0"/>
              </a:rPr>
              <a:t>r/m8</a:t>
            </a:r>
          </a:p>
          <a:p>
            <a:pPr lvl="2">
              <a:spcBef>
                <a:spcPts val="0"/>
              </a:spcBef>
              <a:buFontTx/>
              <a:buNone/>
            </a:pPr>
            <a:r>
              <a:rPr lang="en-US" sz="2000" b="1" dirty="0">
                <a:latin typeface="Courier New" charset="0"/>
              </a:rPr>
              <a:t>DIV </a:t>
            </a:r>
            <a:r>
              <a:rPr lang="en-US" sz="2000" b="1" i="1" dirty="0">
                <a:latin typeface="Courier New" charset="0"/>
              </a:rPr>
              <a:t>r/m16</a:t>
            </a:r>
          </a:p>
          <a:p>
            <a:pPr lvl="2">
              <a:spcBef>
                <a:spcPts val="0"/>
              </a:spcBef>
              <a:buFontTx/>
              <a:buNone/>
            </a:pPr>
            <a:r>
              <a:rPr lang="en-US" sz="2000" b="1" dirty="0">
                <a:latin typeface="Courier New" charset="0"/>
              </a:rPr>
              <a:t>DIV </a:t>
            </a:r>
            <a:r>
              <a:rPr lang="en-US" sz="2000" b="1" i="1" dirty="0">
                <a:latin typeface="Courier New" charset="0"/>
              </a:rPr>
              <a:t>r/m32</a:t>
            </a:r>
          </a:p>
        </p:txBody>
      </p:sp>
      <p:grpSp>
        <p:nvGrpSpPr>
          <p:cNvPr id="100358" name="Group 6"/>
          <p:cNvGrpSpPr>
            <a:grpSpLocks/>
          </p:cNvGrpSpPr>
          <p:nvPr/>
        </p:nvGrpSpPr>
        <p:grpSpPr bwMode="auto">
          <a:xfrm>
            <a:off x="3657600" y="3809470"/>
            <a:ext cx="4953000" cy="2438930"/>
            <a:chOff x="2112" y="2454"/>
            <a:chExt cx="3120" cy="1335"/>
          </a:xfrm>
        </p:grpSpPr>
        <p:pic>
          <p:nvPicPr>
            <p:cNvPr id="100356" name="Picture 4"/>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2112" y="2832"/>
              <a:ext cx="3120" cy="95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
          <p:nvSpPr>
            <p:cNvPr id="100357" name="Text Box 5"/>
            <p:cNvSpPr txBox="1">
              <a:spLocks noChangeArrowheads="1"/>
            </p:cNvSpPr>
            <p:nvPr/>
          </p:nvSpPr>
          <p:spPr bwMode="auto">
            <a:xfrm>
              <a:off x="2880" y="2454"/>
              <a:ext cx="1728" cy="40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tIns="137160" bIns="137160">
              <a:spAutoFit/>
            </a:bodyPr>
            <a:lstStyle/>
            <a:p>
              <a:pPr algn="ctr">
                <a:spcBef>
                  <a:spcPct val="50000"/>
                </a:spcBef>
              </a:pPr>
              <a:r>
                <a:rPr lang="en-US" sz="2400" dirty="0">
                  <a:latin typeface="Arial"/>
                  <a:cs typeface="Arial"/>
                </a:rPr>
                <a:t>Default Operands:</a:t>
              </a:r>
            </a:p>
          </p:txBody>
        </p:sp>
      </p:grpSp>
    </p:spTree>
    <p:extLst>
      <p:ext uri="{BB962C8B-B14F-4D97-AF65-F5344CB8AC3E}">
        <p14:creationId xmlns="" xmlns:p14="http://schemas.microsoft.com/office/powerpoint/2010/main" val="40381894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00358"/>
                                        </p:tgtEl>
                                        <p:attrNameLst>
                                          <p:attrName>style.visibility</p:attrName>
                                        </p:attrNameLst>
                                      </p:cBhvr>
                                      <p:to>
                                        <p:strVal val="visible"/>
                                      </p:to>
                                    </p:set>
                                    <p:animEffect transition="in" filter="dissolve">
                                      <p:cBhvr>
                                        <p:cTn id="7" dur="500"/>
                                        <p:tgtEl>
                                          <p:spTgt spid="1003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r>
              <a:rPr lang="en-US"/>
              <a:t>DIV Examples</a:t>
            </a:r>
          </a:p>
        </p:txBody>
      </p:sp>
      <p:sp>
        <p:nvSpPr>
          <p:cNvPr id="119815" name="Rectangle 7"/>
          <p:cNvSpPr>
            <a:spLocks noChangeArrowheads="1"/>
          </p:cNvSpPr>
          <p:nvPr/>
        </p:nvSpPr>
        <p:spPr bwMode="auto">
          <a:xfrm>
            <a:off x="762000" y="1219200"/>
            <a:ext cx="7315200" cy="533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342900" indent="-342900">
              <a:buClr>
                <a:schemeClr val="tx1"/>
              </a:buClr>
            </a:pPr>
            <a:r>
              <a:rPr lang="en-US" sz="2400" dirty="0">
                <a:latin typeface="Arial"/>
                <a:cs typeface="Arial"/>
              </a:rPr>
              <a:t>Divide 8003h by 100h, using 16-bit operands:</a:t>
            </a:r>
          </a:p>
        </p:txBody>
      </p:sp>
      <p:sp>
        <p:nvSpPr>
          <p:cNvPr id="119816" name="Text Box 8"/>
          <p:cNvSpPr txBox="1">
            <a:spLocks noChangeArrowheads="1"/>
          </p:cNvSpPr>
          <p:nvPr/>
        </p:nvSpPr>
        <p:spPr bwMode="auto">
          <a:xfrm>
            <a:off x="762000" y="1828800"/>
            <a:ext cx="7086600" cy="16764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205163" algn="l"/>
              </a:tabLst>
              <a:defRPr sz="2400">
                <a:solidFill>
                  <a:schemeClr val="tx1"/>
                </a:solidFill>
                <a:latin typeface="Times New Roman" charset="0"/>
                <a:ea typeface="ＭＳ Ｐゴシック" charset="0"/>
              </a:defRPr>
            </a:lvl1pPr>
            <a:lvl2pPr>
              <a:tabLst>
                <a:tab pos="457200" algn="l"/>
                <a:tab pos="3205163" algn="l"/>
              </a:tabLst>
              <a:defRPr sz="2400">
                <a:solidFill>
                  <a:schemeClr val="tx1"/>
                </a:solidFill>
                <a:latin typeface="Times New Roman" charset="0"/>
                <a:ea typeface="ＭＳ Ｐゴシック" charset="0"/>
              </a:defRPr>
            </a:lvl2pPr>
            <a:lvl3pPr>
              <a:tabLst>
                <a:tab pos="457200" algn="l"/>
                <a:tab pos="3205163" algn="l"/>
              </a:tabLst>
              <a:defRPr sz="2400">
                <a:solidFill>
                  <a:schemeClr val="tx1"/>
                </a:solidFill>
                <a:latin typeface="Times New Roman" charset="0"/>
                <a:ea typeface="ＭＳ Ｐゴシック" charset="0"/>
              </a:defRPr>
            </a:lvl3pPr>
            <a:lvl4pPr>
              <a:tabLst>
                <a:tab pos="457200" algn="l"/>
                <a:tab pos="3205163" algn="l"/>
              </a:tabLst>
              <a:defRPr sz="2400">
                <a:solidFill>
                  <a:schemeClr val="tx1"/>
                </a:solidFill>
                <a:latin typeface="Times New Roman" charset="0"/>
                <a:ea typeface="ＭＳ Ｐゴシック" charset="0"/>
              </a:defRPr>
            </a:lvl4pPr>
            <a:lvl5pPr>
              <a:tabLst>
                <a:tab pos="457200" algn="l"/>
                <a:tab pos="3205163"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205163"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205163"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205163"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205163" algn="l"/>
              </a:tabLst>
              <a:defRPr sz="2400">
                <a:solidFill>
                  <a:schemeClr val="tx1"/>
                </a:solidFill>
                <a:latin typeface="Times New Roman" charset="0"/>
                <a:ea typeface="ＭＳ Ｐゴシック" charset="0"/>
              </a:defRPr>
            </a:lvl9pPr>
          </a:lstStyle>
          <a:p>
            <a:r>
              <a:rPr lang="en-US" sz="2000" b="1" dirty="0">
                <a:latin typeface="Courier New" charset="0"/>
              </a:rPr>
              <a:t>mov dx,</a:t>
            </a:r>
            <a:r>
              <a:rPr lang="en-US" sz="2000" b="1" dirty="0" smtClean="0">
                <a:latin typeface="Courier New" charset="0"/>
              </a:rPr>
              <a:t>0        ; </a:t>
            </a:r>
            <a:r>
              <a:rPr lang="en-US" sz="2000" b="1" dirty="0">
                <a:latin typeface="Courier New" charset="0"/>
              </a:rPr>
              <a:t>clear dividend, high</a:t>
            </a:r>
          </a:p>
          <a:p>
            <a:r>
              <a:rPr lang="en-US" sz="2000" b="1" dirty="0">
                <a:latin typeface="Courier New" charset="0"/>
              </a:rPr>
              <a:t>mov ax,</a:t>
            </a:r>
            <a:r>
              <a:rPr lang="en-US" sz="2000" b="1" dirty="0" smtClean="0">
                <a:latin typeface="Courier New" charset="0"/>
              </a:rPr>
              <a:t>8003h    ; </a:t>
            </a:r>
            <a:r>
              <a:rPr lang="en-US" sz="2000" b="1" dirty="0">
                <a:latin typeface="Courier New" charset="0"/>
              </a:rPr>
              <a:t>dividend, low</a:t>
            </a:r>
          </a:p>
          <a:p>
            <a:r>
              <a:rPr lang="en-US" sz="2000" b="1" dirty="0">
                <a:latin typeface="Courier New" charset="0"/>
              </a:rPr>
              <a:t>mov cx,</a:t>
            </a:r>
            <a:r>
              <a:rPr lang="en-US" sz="2000" b="1" dirty="0" smtClean="0">
                <a:latin typeface="Courier New" charset="0"/>
              </a:rPr>
              <a:t>100h     ; </a:t>
            </a:r>
            <a:r>
              <a:rPr lang="en-US" sz="2000" b="1" dirty="0">
                <a:latin typeface="Courier New" charset="0"/>
              </a:rPr>
              <a:t>divisor</a:t>
            </a:r>
          </a:p>
          <a:p>
            <a:r>
              <a:rPr lang="en-US" sz="2000" b="1" dirty="0">
                <a:latin typeface="Courier New" charset="0"/>
              </a:rPr>
              <a:t>div </a:t>
            </a:r>
            <a:r>
              <a:rPr lang="en-US" sz="2000" b="1" dirty="0" smtClean="0">
                <a:latin typeface="Courier New" charset="0"/>
              </a:rPr>
              <a:t>cx          ; </a:t>
            </a:r>
            <a:r>
              <a:rPr lang="en-US" sz="2000" b="1" dirty="0">
                <a:latin typeface="Courier New" charset="0"/>
              </a:rPr>
              <a:t>AX = 0080h, DX = 3</a:t>
            </a:r>
          </a:p>
        </p:txBody>
      </p:sp>
      <p:grpSp>
        <p:nvGrpSpPr>
          <p:cNvPr id="119819" name="Group 11"/>
          <p:cNvGrpSpPr>
            <a:grpSpLocks/>
          </p:cNvGrpSpPr>
          <p:nvPr/>
        </p:nvGrpSpPr>
        <p:grpSpPr bwMode="auto">
          <a:xfrm>
            <a:off x="762000" y="3810000"/>
            <a:ext cx="7391400" cy="2362200"/>
            <a:chOff x="480" y="2304"/>
            <a:chExt cx="4656" cy="1488"/>
          </a:xfrm>
        </p:grpSpPr>
        <p:sp>
          <p:nvSpPr>
            <p:cNvPr id="119817" name="Rectangle 9"/>
            <p:cNvSpPr>
              <a:spLocks noChangeArrowheads="1"/>
            </p:cNvSpPr>
            <p:nvPr/>
          </p:nvSpPr>
          <p:spPr bwMode="auto">
            <a:xfrm>
              <a:off x="528" y="2304"/>
              <a:ext cx="4608" cy="33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342900" indent="-342900">
                <a:buClr>
                  <a:schemeClr val="tx1"/>
                </a:buClr>
              </a:pPr>
              <a:r>
                <a:rPr lang="en-US" sz="2400" dirty="0">
                  <a:latin typeface="Arial"/>
                  <a:cs typeface="Arial"/>
                </a:rPr>
                <a:t>Same division, using 32-bit operands:</a:t>
              </a:r>
            </a:p>
          </p:txBody>
        </p:sp>
        <p:sp>
          <p:nvSpPr>
            <p:cNvPr id="119818" name="Text Box 10"/>
            <p:cNvSpPr txBox="1">
              <a:spLocks noChangeArrowheads="1"/>
            </p:cNvSpPr>
            <p:nvPr/>
          </p:nvSpPr>
          <p:spPr bwMode="auto">
            <a:xfrm>
              <a:off x="480" y="2736"/>
              <a:ext cx="4512" cy="1056"/>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205163" algn="l"/>
                </a:tabLst>
                <a:defRPr sz="2400">
                  <a:solidFill>
                    <a:schemeClr val="tx1"/>
                  </a:solidFill>
                  <a:latin typeface="Times New Roman" charset="0"/>
                  <a:ea typeface="ＭＳ Ｐゴシック" charset="0"/>
                </a:defRPr>
              </a:lvl1pPr>
              <a:lvl2pPr>
                <a:tabLst>
                  <a:tab pos="457200" algn="l"/>
                  <a:tab pos="3205163" algn="l"/>
                </a:tabLst>
                <a:defRPr sz="2400">
                  <a:solidFill>
                    <a:schemeClr val="tx1"/>
                  </a:solidFill>
                  <a:latin typeface="Times New Roman" charset="0"/>
                  <a:ea typeface="ＭＳ Ｐゴシック" charset="0"/>
                </a:defRPr>
              </a:lvl2pPr>
              <a:lvl3pPr>
                <a:tabLst>
                  <a:tab pos="457200" algn="l"/>
                  <a:tab pos="3205163" algn="l"/>
                </a:tabLst>
                <a:defRPr sz="2400">
                  <a:solidFill>
                    <a:schemeClr val="tx1"/>
                  </a:solidFill>
                  <a:latin typeface="Times New Roman" charset="0"/>
                  <a:ea typeface="ＭＳ Ｐゴシック" charset="0"/>
                </a:defRPr>
              </a:lvl3pPr>
              <a:lvl4pPr>
                <a:tabLst>
                  <a:tab pos="457200" algn="l"/>
                  <a:tab pos="3205163" algn="l"/>
                </a:tabLst>
                <a:defRPr sz="2400">
                  <a:solidFill>
                    <a:schemeClr val="tx1"/>
                  </a:solidFill>
                  <a:latin typeface="Times New Roman" charset="0"/>
                  <a:ea typeface="ＭＳ Ｐゴシック" charset="0"/>
                </a:defRPr>
              </a:lvl4pPr>
              <a:lvl5pPr>
                <a:tabLst>
                  <a:tab pos="457200" algn="l"/>
                  <a:tab pos="3205163"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205163"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205163"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205163"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205163" algn="l"/>
                </a:tabLst>
                <a:defRPr sz="2400">
                  <a:solidFill>
                    <a:schemeClr val="tx1"/>
                  </a:solidFill>
                  <a:latin typeface="Times New Roman" charset="0"/>
                  <a:ea typeface="ＭＳ Ｐゴシック" charset="0"/>
                </a:defRPr>
              </a:lvl9pPr>
            </a:lstStyle>
            <a:p>
              <a:r>
                <a:rPr lang="en-US" sz="2000" b="1" dirty="0">
                  <a:latin typeface="Courier New" charset="0"/>
                </a:rPr>
                <a:t>mov edx,</a:t>
              </a:r>
              <a:r>
                <a:rPr lang="en-US" sz="2000" b="1" dirty="0" smtClean="0">
                  <a:latin typeface="Courier New" charset="0"/>
                </a:rPr>
                <a:t>0       ; </a:t>
              </a:r>
              <a:r>
                <a:rPr lang="en-US" sz="2000" b="1" dirty="0">
                  <a:latin typeface="Courier New" charset="0"/>
                </a:rPr>
                <a:t>clear dividend, high</a:t>
              </a:r>
            </a:p>
            <a:p>
              <a:r>
                <a:rPr lang="en-US" sz="2000" b="1" dirty="0">
                  <a:latin typeface="Courier New" charset="0"/>
                </a:rPr>
                <a:t>mov eax,</a:t>
              </a:r>
              <a:r>
                <a:rPr lang="en-US" sz="2000" b="1" dirty="0" smtClean="0">
                  <a:latin typeface="Courier New" charset="0"/>
                </a:rPr>
                <a:t>8003h   ; </a:t>
              </a:r>
              <a:r>
                <a:rPr lang="en-US" sz="2000" b="1" dirty="0">
                  <a:latin typeface="Courier New" charset="0"/>
                </a:rPr>
                <a:t>dividend, low</a:t>
              </a:r>
            </a:p>
            <a:p>
              <a:r>
                <a:rPr lang="en-US" sz="2000" b="1" dirty="0">
                  <a:latin typeface="Courier New" charset="0"/>
                </a:rPr>
                <a:t>mov ecx,</a:t>
              </a:r>
              <a:r>
                <a:rPr lang="en-US" sz="2000" b="1" dirty="0" smtClean="0">
                  <a:latin typeface="Courier New" charset="0"/>
                </a:rPr>
                <a:t>100h    ; </a:t>
              </a:r>
              <a:r>
                <a:rPr lang="en-US" sz="2000" b="1" dirty="0">
                  <a:latin typeface="Courier New" charset="0"/>
                </a:rPr>
                <a:t>divisor</a:t>
              </a:r>
            </a:p>
            <a:p>
              <a:r>
                <a:rPr lang="en-US" sz="2000" b="1" dirty="0">
                  <a:latin typeface="Courier New" charset="0"/>
                </a:rPr>
                <a:t>div </a:t>
              </a:r>
              <a:r>
                <a:rPr lang="en-US" sz="2000" b="1" dirty="0" err="1" smtClean="0">
                  <a:latin typeface="Courier New" charset="0"/>
                </a:rPr>
                <a:t>ecx</a:t>
              </a:r>
              <a:r>
                <a:rPr lang="en-US" sz="2000" b="1" dirty="0">
                  <a:latin typeface="Courier New" charset="0"/>
                </a:rPr>
                <a:t> </a:t>
              </a:r>
              <a:r>
                <a:rPr lang="en-US" sz="2000" b="1" dirty="0" smtClean="0">
                  <a:latin typeface="Courier New" charset="0"/>
                </a:rPr>
                <a:t>        ; </a:t>
              </a:r>
              <a:r>
                <a:rPr lang="en-US" sz="2000" b="1" dirty="0">
                  <a:latin typeface="Courier New" charset="0"/>
                </a:rPr>
                <a:t>EAX = 00000080h, DX = 3</a:t>
              </a:r>
            </a:p>
          </p:txBody>
        </p:sp>
      </p:grpSp>
    </p:spTree>
    <p:extLst>
      <p:ext uri="{BB962C8B-B14F-4D97-AF65-F5344CB8AC3E}">
        <p14:creationId xmlns="" xmlns:p14="http://schemas.microsoft.com/office/powerpoint/2010/main" val="17681889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19819"/>
                                        </p:tgtEl>
                                        <p:attrNameLst>
                                          <p:attrName>style.visibility</p:attrName>
                                        </p:attrNameLst>
                                      </p:cBhvr>
                                      <p:to>
                                        <p:strVal val="visible"/>
                                      </p:to>
                                    </p:set>
                                    <p:animEffect transition="in" filter="box(in)">
                                      <p:cBhvr>
                                        <p:cTn id="7" dur="500"/>
                                        <p:tgtEl>
                                          <p:spTgt spid="1198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p:txBody>
          <a:bodyPr/>
          <a:lstStyle/>
          <a:p>
            <a:r>
              <a:rPr lang="en-US" dirty="0" smtClean="0"/>
              <a:t>Drill </a:t>
            </a:r>
            <a:r>
              <a:rPr lang="en-US" dirty="0"/>
              <a:t>. . .</a:t>
            </a:r>
          </a:p>
        </p:txBody>
      </p:sp>
      <p:sp>
        <p:nvSpPr>
          <p:cNvPr id="141315" name="Text Box 3"/>
          <p:cNvSpPr txBox="1">
            <a:spLocks noChangeArrowheads="1"/>
          </p:cNvSpPr>
          <p:nvPr/>
        </p:nvSpPr>
        <p:spPr bwMode="auto">
          <a:xfrm>
            <a:off x="2895600" y="3063874"/>
            <a:ext cx="3657600" cy="1584326"/>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a:latin typeface="Courier New" charset="0"/>
              </a:rPr>
              <a:t>mov dx,0087h</a:t>
            </a:r>
          </a:p>
          <a:p>
            <a:r>
              <a:rPr lang="en-US" sz="2000" b="1" dirty="0">
                <a:latin typeface="Courier New" charset="0"/>
              </a:rPr>
              <a:t>mov ax,6000h</a:t>
            </a:r>
          </a:p>
          <a:p>
            <a:r>
              <a:rPr lang="en-US" sz="2000" b="1" dirty="0">
                <a:latin typeface="Courier New" charset="0"/>
              </a:rPr>
              <a:t>mov bx,100h</a:t>
            </a:r>
          </a:p>
          <a:p>
            <a:r>
              <a:rPr lang="en-US" sz="2000" b="1" dirty="0">
                <a:latin typeface="Courier New" charset="0"/>
              </a:rPr>
              <a:t>div </a:t>
            </a:r>
            <a:r>
              <a:rPr lang="en-US" sz="2000" b="1" dirty="0" err="1">
                <a:latin typeface="Courier New" charset="0"/>
              </a:rPr>
              <a:t>bx</a:t>
            </a:r>
            <a:endParaRPr lang="en-US" sz="2000" b="1" dirty="0">
              <a:latin typeface="Courier New" charset="0"/>
            </a:endParaRPr>
          </a:p>
        </p:txBody>
      </p:sp>
      <p:sp>
        <p:nvSpPr>
          <p:cNvPr id="141316" name="Text Box 4"/>
          <p:cNvSpPr txBox="1">
            <a:spLocks noChangeArrowheads="1"/>
          </p:cNvSpPr>
          <p:nvPr/>
        </p:nvSpPr>
        <p:spPr bwMode="auto">
          <a:xfrm>
            <a:off x="685800" y="1143000"/>
            <a:ext cx="7696200" cy="138499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tIns="137160" bIns="137160">
            <a:spAutoFit/>
          </a:bodyPr>
          <a:lstStyle/>
          <a:p>
            <a:r>
              <a:rPr lang="en-US" sz="2400" dirty="0">
                <a:latin typeface="Arial"/>
                <a:cs typeface="Arial"/>
              </a:rPr>
              <a:t>What will be the hexadecimal values of DX and AX after the following instructions execute? Or, if divide overflow occurs, you can indicate that as your answer:</a:t>
            </a:r>
          </a:p>
        </p:txBody>
      </p:sp>
      <p:sp>
        <p:nvSpPr>
          <p:cNvPr id="141317" name="Text Box 5"/>
          <p:cNvSpPr txBox="1">
            <a:spLocks noChangeArrowheads="1"/>
          </p:cNvSpPr>
          <p:nvPr/>
        </p:nvSpPr>
        <p:spPr bwMode="auto">
          <a:xfrm>
            <a:off x="2057400" y="4916269"/>
            <a:ext cx="5334000" cy="6463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tIns="137160" bIns="137160">
            <a:spAutoFit/>
          </a:bodyPr>
          <a:lstStyle/>
          <a:p>
            <a:pPr algn="ctr">
              <a:spcBef>
                <a:spcPct val="50000"/>
              </a:spcBef>
            </a:pPr>
            <a:r>
              <a:rPr lang="en-US" sz="2400">
                <a:solidFill>
                  <a:srgbClr val="0000FF"/>
                </a:solidFill>
                <a:latin typeface="Arial"/>
                <a:cs typeface="Arial"/>
              </a:rPr>
              <a:t>DX = 0000h, AX = 8760h</a:t>
            </a:r>
          </a:p>
        </p:txBody>
      </p:sp>
    </p:spTree>
    <p:extLst>
      <p:ext uri="{BB962C8B-B14F-4D97-AF65-F5344CB8AC3E}">
        <p14:creationId xmlns="" xmlns:p14="http://schemas.microsoft.com/office/powerpoint/2010/main" val="4840990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1317"/>
                                        </p:tgtEl>
                                        <p:attrNameLst>
                                          <p:attrName>style.visibility</p:attrName>
                                        </p:attrNameLst>
                                      </p:cBhvr>
                                      <p:to>
                                        <p:strVal val="visible"/>
                                      </p:to>
                                    </p:set>
                                    <p:animEffect transition="in" filter="dissolve">
                                      <p:cBhvr>
                                        <p:cTn id="7" dur="500"/>
                                        <p:tgtEl>
                                          <p:spTgt spid="1413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317" grpId="0"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p:txBody>
          <a:bodyPr/>
          <a:lstStyle/>
          <a:p>
            <a:r>
              <a:rPr lang="en-US" dirty="0" smtClean="0"/>
              <a:t>Drill </a:t>
            </a:r>
            <a:r>
              <a:rPr lang="en-US" dirty="0"/>
              <a:t>. . .</a:t>
            </a:r>
          </a:p>
        </p:txBody>
      </p:sp>
      <p:sp>
        <p:nvSpPr>
          <p:cNvPr id="142339" name="Text Box 3"/>
          <p:cNvSpPr txBox="1">
            <a:spLocks noChangeArrowheads="1"/>
          </p:cNvSpPr>
          <p:nvPr/>
        </p:nvSpPr>
        <p:spPr bwMode="auto">
          <a:xfrm>
            <a:off x="2895600" y="3064809"/>
            <a:ext cx="3657600" cy="164465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a:latin typeface="Courier New" charset="0"/>
              </a:rPr>
              <a:t>mov dx,0087h</a:t>
            </a:r>
          </a:p>
          <a:p>
            <a:r>
              <a:rPr lang="en-US" sz="2000" b="1" dirty="0">
                <a:latin typeface="Courier New" charset="0"/>
              </a:rPr>
              <a:t>mov ax,6002h</a:t>
            </a:r>
          </a:p>
          <a:p>
            <a:r>
              <a:rPr lang="en-US" sz="2000" b="1" dirty="0">
                <a:latin typeface="Courier New" charset="0"/>
              </a:rPr>
              <a:t>mov bx,10h</a:t>
            </a:r>
          </a:p>
          <a:p>
            <a:r>
              <a:rPr lang="en-US" sz="2000" b="1" dirty="0">
                <a:latin typeface="Courier New" charset="0"/>
              </a:rPr>
              <a:t>div </a:t>
            </a:r>
            <a:r>
              <a:rPr lang="en-US" sz="2000" b="1" dirty="0" err="1">
                <a:latin typeface="Courier New" charset="0"/>
              </a:rPr>
              <a:t>bx</a:t>
            </a:r>
            <a:endParaRPr lang="en-US" sz="2000" b="1" dirty="0">
              <a:latin typeface="Courier New" charset="0"/>
            </a:endParaRPr>
          </a:p>
        </p:txBody>
      </p:sp>
      <p:sp>
        <p:nvSpPr>
          <p:cNvPr id="142340" name="Text Box 4"/>
          <p:cNvSpPr txBox="1">
            <a:spLocks noChangeArrowheads="1"/>
          </p:cNvSpPr>
          <p:nvPr/>
        </p:nvSpPr>
        <p:spPr bwMode="auto">
          <a:xfrm>
            <a:off x="609600" y="1066800"/>
            <a:ext cx="7696200" cy="198515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tIns="137160" bIns="137160">
            <a:spAutoFit/>
          </a:bodyPr>
          <a:lstStyle/>
          <a:p>
            <a:pPr>
              <a:spcBef>
                <a:spcPts val="1800"/>
              </a:spcBef>
            </a:pPr>
            <a:r>
              <a:rPr lang="en-US" sz="2400" dirty="0">
                <a:latin typeface="Arial"/>
                <a:cs typeface="Arial"/>
              </a:rPr>
              <a:t>What will be the hexadecimal values of DX and AX after the following instructions execute? </a:t>
            </a:r>
            <a:endParaRPr lang="en-US" sz="2400" dirty="0" smtClean="0">
              <a:latin typeface="Arial"/>
              <a:cs typeface="Arial"/>
            </a:endParaRPr>
          </a:p>
          <a:p>
            <a:pPr>
              <a:spcBef>
                <a:spcPts val="1800"/>
              </a:spcBef>
            </a:pPr>
            <a:r>
              <a:rPr lang="en-US" sz="2400" dirty="0" smtClean="0">
                <a:latin typeface="Arial"/>
                <a:cs typeface="Arial"/>
              </a:rPr>
              <a:t>Or</a:t>
            </a:r>
            <a:r>
              <a:rPr lang="en-US" sz="2400" dirty="0">
                <a:latin typeface="Arial"/>
                <a:cs typeface="Arial"/>
              </a:rPr>
              <a:t>, if divide overflow occurs, you can indicate that as your answer:</a:t>
            </a:r>
          </a:p>
        </p:txBody>
      </p:sp>
      <p:sp>
        <p:nvSpPr>
          <p:cNvPr id="142341" name="Text Box 5"/>
          <p:cNvSpPr txBox="1">
            <a:spLocks noChangeArrowheads="1"/>
          </p:cNvSpPr>
          <p:nvPr/>
        </p:nvSpPr>
        <p:spPr bwMode="auto">
          <a:xfrm>
            <a:off x="2209800" y="5105400"/>
            <a:ext cx="4800600" cy="6463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tIns="137160" bIns="137160">
            <a:spAutoFit/>
          </a:bodyPr>
          <a:lstStyle/>
          <a:p>
            <a:pPr algn="ctr">
              <a:spcBef>
                <a:spcPct val="50000"/>
              </a:spcBef>
            </a:pPr>
            <a:r>
              <a:rPr lang="en-US" sz="2400">
                <a:solidFill>
                  <a:srgbClr val="0000FF"/>
                </a:solidFill>
                <a:latin typeface="Arial"/>
                <a:cs typeface="Arial"/>
              </a:rPr>
              <a:t>Divide Overflow</a:t>
            </a:r>
          </a:p>
        </p:txBody>
      </p:sp>
    </p:spTree>
    <p:extLst>
      <p:ext uri="{BB962C8B-B14F-4D97-AF65-F5344CB8AC3E}">
        <p14:creationId xmlns="" xmlns:p14="http://schemas.microsoft.com/office/powerpoint/2010/main" val="14569129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2341"/>
                                        </p:tgtEl>
                                        <p:attrNameLst>
                                          <p:attrName>style.visibility</p:attrName>
                                        </p:attrNameLst>
                                      </p:cBhvr>
                                      <p:to>
                                        <p:strVal val="visible"/>
                                      </p:to>
                                    </p:set>
                                    <p:animEffect transition="in" filter="dissolve">
                                      <p:cBhvr>
                                        <p:cTn id="7" dur="500"/>
                                        <p:tgtEl>
                                          <p:spTgt spid="1423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341" grpId="0"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r>
              <a:rPr lang="en-US"/>
              <a:t>Signed Integer Division</a:t>
            </a:r>
          </a:p>
        </p:txBody>
      </p:sp>
      <p:sp>
        <p:nvSpPr>
          <p:cNvPr id="101379" name="Rectangle 3"/>
          <p:cNvSpPr>
            <a:spLocks noGrp="1" noChangeArrowheads="1"/>
          </p:cNvSpPr>
          <p:nvPr>
            <p:ph type="body" idx="1"/>
          </p:nvPr>
        </p:nvSpPr>
        <p:spPr>
          <a:xfrm>
            <a:off x="685800" y="1066800"/>
            <a:ext cx="7620000" cy="3048000"/>
          </a:xfrm>
        </p:spPr>
        <p:txBody>
          <a:bodyPr>
            <a:normAutofit/>
          </a:bodyPr>
          <a:lstStyle/>
          <a:p>
            <a:pPr>
              <a:lnSpc>
                <a:spcPct val="110000"/>
              </a:lnSpc>
              <a:spcBef>
                <a:spcPts val="1800"/>
              </a:spcBef>
              <a:tabLst>
                <a:tab pos="3768725" algn="l"/>
              </a:tabLst>
            </a:pPr>
            <a:r>
              <a:rPr lang="en-US" dirty="0"/>
              <a:t>Signed integers must be sign-extended before division takes place</a:t>
            </a:r>
          </a:p>
          <a:p>
            <a:pPr lvl="1">
              <a:lnSpc>
                <a:spcPct val="110000"/>
              </a:lnSpc>
              <a:spcBef>
                <a:spcPts val="1800"/>
              </a:spcBef>
              <a:tabLst>
                <a:tab pos="3768725" algn="l"/>
              </a:tabLst>
            </a:pPr>
            <a:r>
              <a:rPr lang="en-US" dirty="0"/>
              <a:t>fill high </a:t>
            </a:r>
            <a:r>
              <a:rPr lang="en-US" dirty="0" smtClean="0"/>
              <a:t>BYTE/WORD/DOUBLEWORD </a:t>
            </a:r>
            <a:r>
              <a:rPr lang="en-US" dirty="0"/>
              <a:t>with a copy of the low BYTE/WORD/DOUBLEWORD's sign </a:t>
            </a:r>
            <a:r>
              <a:rPr lang="en-US" dirty="0" smtClean="0"/>
              <a:t>bit.</a:t>
            </a:r>
            <a:endParaRPr lang="en-US" dirty="0"/>
          </a:p>
          <a:p>
            <a:pPr>
              <a:lnSpc>
                <a:spcPct val="110000"/>
              </a:lnSpc>
              <a:spcBef>
                <a:spcPts val="1800"/>
              </a:spcBef>
              <a:tabLst>
                <a:tab pos="3768725" algn="l"/>
              </a:tabLst>
            </a:pPr>
            <a:r>
              <a:rPr lang="en-US" dirty="0"/>
              <a:t>For example, the high byte contains a copy of the sign bit from the low byte:</a:t>
            </a:r>
          </a:p>
        </p:txBody>
      </p:sp>
      <p:graphicFrame>
        <p:nvGraphicFramePr>
          <p:cNvPr id="101381" name="Object 5"/>
          <p:cNvGraphicFramePr>
            <a:graphicFrameLocks noChangeAspect="1"/>
          </p:cNvGraphicFramePr>
          <p:nvPr>
            <p:extLst>
              <p:ext uri="{D42A27DB-BD31-4B8C-83A1-F6EECF244321}">
                <p14:modId xmlns="" xmlns:p14="http://schemas.microsoft.com/office/powerpoint/2010/main" val="563850354"/>
              </p:ext>
            </p:extLst>
          </p:nvPr>
        </p:nvGraphicFramePr>
        <p:xfrm>
          <a:off x="2286000" y="3862753"/>
          <a:ext cx="4800600" cy="2769577"/>
        </p:xfrm>
        <a:graphic>
          <a:graphicData uri="http://schemas.openxmlformats.org/presentationml/2006/ole">
            <p:oleObj spid="_x0000_s36992" name="VISIO" r:id="rId3" imgW="2093976" imgH="1176528" progId="">
              <p:embed/>
            </p:oleObj>
          </a:graphicData>
        </a:graphic>
      </p:graphicFrame>
    </p:spTree>
    <p:extLst>
      <p:ext uri="{BB962C8B-B14F-4D97-AF65-F5344CB8AC3E}">
        <p14:creationId xmlns="" xmlns:p14="http://schemas.microsoft.com/office/powerpoint/2010/main" val="150096777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a:lstStyle/>
          <a:p>
            <a:r>
              <a:rPr lang="en-US"/>
              <a:t>CBW, CWD, CDQ Instructions</a:t>
            </a:r>
          </a:p>
        </p:txBody>
      </p:sp>
      <p:sp>
        <p:nvSpPr>
          <p:cNvPr id="123907" name="Rectangle 3"/>
          <p:cNvSpPr>
            <a:spLocks noGrp="1" noChangeArrowheads="1"/>
          </p:cNvSpPr>
          <p:nvPr>
            <p:ph type="body" idx="1"/>
          </p:nvPr>
        </p:nvSpPr>
        <p:spPr>
          <a:xfrm>
            <a:off x="533400" y="1371600"/>
            <a:ext cx="8305800" cy="4191000"/>
          </a:xfrm>
        </p:spPr>
        <p:txBody>
          <a:bodyPr>
            <a:normAutofit/>
          </a:bodyPr>
          <a:lstStyle/>
          <a:p>
            <a:pPr>
              <a:spcBef>
                <a:spcPts val="1800"/>
              </a:spcBef>
              <a:tabLst>
                <a:tab pos="2743200" algn="l"/>
              </a:tabLst>
            </a:pPr>
            <a:r>
              <a:rPr lang="en-US" dirty="0"/>
              <a:t>The CBW, CWD, and CDQ instructions provide important sign-extension operations:</a:t>
            </a:r>
            <a:endParaRPr lang="en-US" sz="2600" dirty="0"/>
          </a:p>
          <a:p>
            <a:pPr lvl="1">
              <a:spcBef>
                <a:spcPts val="1800"/>
              </a:spcBef>
              <a:tabLst>
                <a:tab pos="2743200" algn="l"/>
              </a:tabLst>
            </a:pPr>
            <a:r>
              <a:rPr lang="en-US" sz="2000" dirty="0"/>
              <a:t>CBW (convert byte to word) extends AL into AH</a:t>
            </a:r>
          </a:p>
          <a:p>
            <a:pPr lvl="1">
              <a:spcBef>
                <a:spcPts val="1800"/>
              </a:spcBef>
              <a:tabLst>
                <a:tab pos="2743200" algn="l"/>
              </a:tabLst>
            </a:pPr>
            <a:r>
              <a:rPr lang="en-US" sz="2000" dirty="0"/>
              <a:t>CWD (convert word to </a:t>
            </a:r>
            <a:r>
              <a:rPr lang="en-US" sz="2000" dirty="0" err="1"/>
              <a:t>doubleword</a:t>
            </a:r>
            <a:r>
              <a:rPr lang="en-US" sz="2000" dirty="0"/>
              <a:t>) extends AX into DX</a:t>
            </a:r>
          </a:p>
          <a:p>
            <a:pPr lvl="1">
              <a:spcBef>
                <a:spcPts val="1800"/>
              </a:spcBef>
              <a:tabLst>
                <a:tab pos="2743200" algn="l"/>
              </a:tabLst>
            </a:pPr>
            <a:r>
              <a:rPr lang="en-US" sz="2000" dirty="0"/>
              <a:t>CDQ (convert </a:t>
            </a:r>
            <a:r>
              <a:rPr lang="en-US" sz="2000" dirty="0" err="1"/>
              <a:t>doubleword</a:t>
            </a:r>
            <a:r>
              <a:rPr lang="en-US" sz="2000" dirty="0"/>
              <a:t> to </a:t>
            </a:r>
            <a:r>
              <a:rPr lang="en-US" sz="2000" dirty="0" err="1"/>
              <a:t>quadword</a:t>
            </a:r>
            <a:r>
              <a:rPr lang="en-US" sz="2000" dirty="0"/>
              <a:t>) extends EAX into EDX</a:t>
            </a:r>
          </a:p>
          <a:p>
            <a:pPr>
              <a:spcBef>
                <a:spcPts val="1800"/>
              </a:spcBef>
              <a:tabLst>
                <a:tab pos="2743200" algn="l"/>
              </a:tabLst>
            </a:pPr>
            <a:r>
              <a:rPr lang="en-US" dirty="0"/>
              <a:t>Example: </a:t>
            </a:r>
            <a:endParaRPr lang="en-US" sz="1800" dirty="0"/>
          </a:p>
          <a:p>
            <a:pPr lvl="2">
              <a:lnSpc>
                <a:spcPct val="90000"/>
              </a:lnSpc>
              <a:buFontTx/>
              <a:buNone/>
              <a:tabLst>
                <a:tab pos="2743200" algn="l"/>
              </a:tabLst>
            </a:pPr>
            <a:r>
              <a:rPr lang="en-US" sz="2000" b="1" dirty="0">
                <a:latin typeface="Courier New" charset="0"/>
              </a:rPr>
              <a:t>mov eax,</a:t>
            </a:r>
            <a:r>
              <a:rPr lang="en-US" sz="2000" b="1" dirty="0" smtClean="0">
                <a:latin typeface="Courier New" charset="0"/>
              </a:rPr>
              <a:t>0FFFFFF9Bh  ; </a:t>
            </a:r>
            <a:r>
              <a:rPr lang="en-US" sz="2000" b="1" dirty="0">
                <a:latin typeface="Courier New" charset="0"/>
              </a:rPr>
              <a:t>(-101)</a:t>
            </a:r>
          </a:p>
          <a:p>
            <a:pPr lvl="2">
              <a:lnSpc>
                <a:spcPct val="90000"/>
              </a:lnSpc>
              <a:buFontTx/>
              <a:buNone/>
              <a:tabLst>
                <a:tab pos="2743200" algn="l"/>
              </a:tabLst>
            </a:pPr>
            <a:r>
              <a:rPr lang="en-US" sz="2000" b="1" dirty="0" err="1" smtClean="0">
                <a:latin typeface="Courier New" charset="0"/>
              </a:rPr>
              <a:t>cdq</a:t>
            </a:r>
            <a:r>
              <a:rPr lang="en-US" sz="2000" b="1" dirty="0" smtClean="0">
                <a:latin typeface="Courier New" charset="0"/>
              </a:rPr>
              <a:t>            ; </a:t>
            </a:r>
            <a:r>
              <a:rPr lang="en-US" sz="2000" b="1" dirty="0">
                <a:latin typeface="Courier New" charset="0"/>
              </a:rPr>
              <a:t>EDX:EAX = FFFFFFFFFFFFFF9Bh</a:t>
            </a:r>
          </a:p>
        </p:txBody>
      </p:sp>
    </p:spTree>
    <p:extLst>
      <p:ext uri="{BB962C8B-B14F-4D97-AF65-F5344CB8AC3E}">
        <p14:creationId xmlns="" xmlns:p14="http://schemas.microsoft.com/office/powerpoint/2010/main" val="322596929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lstStyle/>
          <a:p>
            <a:r>
              <a:rPr lang="en-US"/>
              <a:t>IDIV Instruction</a:t>
            </a:r>
          </a:p>
        </p:txBody>
      </p:sp>
      <p:sp>
        <p:nvSpPr>
          <p:cNvPr id="122883" name="Rectangle 3"/>
          <p:cNvSpPr>
            <a:spLocks noGrp="1" noChangeArrowheads="1"/>
          </p:cNvSpPr>
          <p:nvPr>
            <p:ph type="body" idx="1"/>
          </p:nvPr>
        </p:nvSpPr>
        <p:spPr>
          <a:xfrm>
            <a:off x="457200" y="1295400"/>
            <a:ext cx="7772400" cy="1295400"/>
          </a:xfrm>
        </p:spPr>
        <p:txBody>
          <a:bodyPr/>
          <a:lstStyle/>
          <a:p>
            <a:pPr>
              <a:spcBef>
                <a:spcPts val="1800"/>
              </a:spcBef>
            </a:pPr>
            <a:r>
              <a:rPr lang="en-US" dirty="0"/>
              <a:t>IDIV (signed divide) performs signed integer division</a:t>
            </a:r>
          </a:p>
          <a:p>
            <a:pPr>
              <a:spcBef>
                <a:spcPts val="1800"/>
              </a:spcBef>
            </a:pPr>
            <a:r>
              <a:rPr lang="en-US" dirty="0"/>
              <a:t>Same syntax and operands as DIV instruction</a:t>
            </a:r>
          </a:p>
        </p:txBody>
      </p:sp>
      <p:sp>
        <p:nvSpPr>
          <p:cNvPr id="122884" name="Rectangle 4"/>
          <p:cNvSpPr>
            <a:spLocks noChangeArrowheads="1"/>
          </p:cNvSpPr>
          <p:nvPr/>
        </p:nvSpPr>
        <p:spPr bwMode="auto">
          <a:xfrm>
            <a:off x="762000" y="2590800"/>
            <a:ext cx="7315200" cy="533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342900" indent="-342900">
              <a:spcBef>
                <a:spcPct val="20000"/>
              </a:spcBef>
              <a:buClr>
                <a:schemeClr val="tx1"/>
              </a:buClr>
            </a:pPr>
            <a:r>
              <a:rPr lang="en-US" sz="2400" dirty="0">
                <a:latin typeface="Arial"/>
                <a:cs typeface="Arial"/>
              </a:rPr>
              <a:t>Example: 8-bit division of –48 by 5</a:t>
            </a:r>
          </a:p>
        </p:txBody>
      </p:sp>
      <p:sp>
        <p:nvSpPr>
          <p:cNvPr id="122885" name="Text Box 5"/>
          <p:cNvSpPr txBox="1">
            <a:spLocks noChangeArrowheads="1"/>
          </p:cNvSpPr>
          <p:nvPr/>
        </p:nvSpPr>
        <p:spPr bwMode="auto">
          <a:xfrm>
            <a:off x="1447800" y="3581400"/>
            <a:ext cx="6400800" cy="16764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2286000" algn="l"/>
              </a:tabLst>
              <a:defRPr sz="2400">
                <a:solidFill>
                  <a:schemeClr val="tx1"/>
                </a:solidFill>
                <a:latin typeface="Times New Roman" charset="0"/>
                <a:ea typeface="ＭＳ Ｐゴシック" charset="0"/>
              </a:defRPr>
            </a:lvl1pPr>
            <a:lvl2pPr>
              <a:tabLst>
                <a:tab pos="457200" algn="l"/>
                <a:tab pos="2286000" algn="l"/>
              </a:tabLst>
              <a:defRPr sz="2400">
                <a:solidFill>
                  <a:schemeClr val="tx1"/>
                </a:solidFill>
                <a:latin typeface="Times New Roman" charset="0"/>
                <a:ea typeface="ＭＳ Ｐゴシック" charset="0"/>
              </a:defRPr>
            </a:lvl2pPr>
            <a:lvl3pPr>
              <a:tabLst>
                <a:tab pos="457200" algn="l"/>
                <a:tab pos="2286000" algn="l"/>
              </a:tabLst>
              <a:defRPr sz="2400">
                <a:solidFill>
                  <a:schemeClr val="tx1"/>
                </a:solidFill>
                <a:latin typeface="Times New Roman" charset="0"/>
                <a:ea typeface="ＭＳ Ｐゴシック" charset="0"/>
              </a:defRPr>
            </a:lvl3pPr>
            <a:lvl4pPr>
              <a:tabLst>
                <a:tab pos="457200" algn="l"/>
                <a:tab pos="2286000" algn="l"/>
              </a:tabLst>
              <a:defRPr sz="2400">
                <a:solidFill>
                  <a:schemeClr val="tx1"/>
                </a:solidFill>
                <a:latin typeface="Times New Roman" charset="0"/>
                <a:ea typeface="ＭＳ Ｐゴシック" charset="0"/>
              </a:defRPr>
            </a:lvl4pPr>
            <a:lvl5pPr>
              <a:tabLst>
                <a:tab pos="457200" algn="l"/>
                <a:tab pos="22860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22860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22860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22860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2286000" algn="l"/>
              </a:tabLst>
              <a:defRPr sz="2400">
                <a:solidFill>
                  <a:schemeClr val="tx1"/>
                </a:solidFill>
                <a:latin typeface="Times New Roman" charset="0"/>
                <a:ea typeface="ＭＳ Ｐゴシック" charset="0"/>
              </a:defRPr>
            </a:lvl9pPr>
          </a:lstStyle>
          <a:p>
            <a:r>
              <a:rPr lang="en-US" sz="2000" b="1" dirty="0">
                <a:latin typeface="Courier New" charset="0"/>
              </a:rPr>
              <a:t>mov  al,-48</a:t>
            </a:r>
          </a:p>
          <a:p>
            <a:r>
              <a:rPr lang="en-US" sz="2000" b="1" dirty="0" err="1" smtClean="0">
                <a:latin typeface="Courier New" charset="0"/>
              </a:rPr>
              <a:t>Cbw</a:t>
            </a:r>
            <a:r>
              <a:rPr lang="en-US" sz="2000" b="1" dirty="0">
                <a:latin typeface="Courier New" charset="0"/>
              </a:rPr>
              <a:t> </a:t>
            </a:r>
            <a:r>
              <a:rPr lang="en-US" sz="2000" b="1" dirty="0" smtClean="0">
                <a:latin typeface="Courier New" charset="0"/>
              </a:rPr>
              <a:t>           ; </a:t>
            </a:r>
            <a:r>
              <a:rPr lang="en-US" sz="2000" b="1" dirty="0">
                <a:latin typeface="Courier New" charset="0"/>
              </a:rPr>
              <a:t>extend AL into AH</a:t>
            </a:r>
          </a:p>
          <a:p>
            <a:r>
              <a:rPr lang="en-US" sz="2000" b="1" dirty="0">
                <a:latin typeface="Courier New" charset="0"/>
              </a:rPr>
              <a:t>mov  bl,5</a:t>
            </a:r>
          </a:p>
          <a:p>
            <a:r>
              <a:rPr lang="en-US" sz="2000" b="1" dirty="0" err="1">
                <a:latin typeface="Courier New" charset="0"/>
              </a:rPr>
              <a:t>idiv</a:t>
            </a:r>
            <a:r>
              <a:rPr lang="en-US" sz="2000" b="1" dirty="0">
                <a:latin typeface="Courier New" charset="0"/>
              </a:rPr>
              <a:t> </a:t>
            </a:r>
            <a:r>
              <a:rPr lang="en-US" sz="2000" b="1" dirty="0" err="1" smtClean="0">
                <a:latin typeface="Courier New" charset="0"/>
              </a:rPr>
              <a:t>bl</a:t>
            </a:r>
            <a:r>
              <a:rPr lang="en-US" sz="2000" b="1" dirty="0">
                <a:latin typeface="Courier New" charset="0"/>
              </a:rPr>
              <a:t> </a:t>
            </a:r>
            <a:r>
              <a:rPr lang="en-US" sz="2000" b="1" dirty="0" smtClean="0">
                <a:latin typeface="Courier New" charset="0"/>
              </a:rPr>
              <a:t>       ; </a:t>
            </a:r>
            <a:r>
              <a:rPr lang="en-US" sz="2000" b="1" dirty="0">
                <a:latin typeface="Courier New" charset="0"/>
              </a:rPr>
              <a:t>AL = -9,  AH = -3</a:t>
            </a:r>
          </a:p>
        </p:txBody>
      </p:sp>
    </p:spTree>
    <p:extLst>
      <p:ext uri="{BB962C8B-B14F-4D97-AF65-F5344CB8AC3E}">
        <p14:creationId xmlns="" xmlns:p14="http://schemas.microsoft.com/office/powerpoint/2010/main" val="207874681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a:lstStyle/>
          <a:p>
            <a:r>
              <a:rPr lang="en-US"/>
              <a:t>IDIV Examples</a:t>
            </a:r>
          </a:p>
        </p:txBody>
      </p:sp>
      <p:grpSp>
        <p:nvGrpSpPr>
          <p:cNvPr id="124937" name="Group 9"/>
          <p:cNvGrpSpPr>
            <a:grpSpLocks/>
          </p:cNvGrpSpPr>
          <p:nvPr/>
        </p:nvGrpSpPr>
        <p:grpSpPr bwMode="auto">
          <a:xfrm>
            <a:off x="762000" y="3657601"/>
            <a:ext cx="7315200" cy="2532063"/>
            <a:chOff x="480" y="2304"/>
            <a:chExt cx="4608" cy="1305"/>
          </a:xfrm>
        </p:grpSpPr>
        <p:sp>
          <p:nvSpPr>
            <p:cNvPr id="124932" name="Rectangle 4"/>
            <p:cNvSpPr>
              <a:spLocks noChangeArrowheads="1"/>
            </p:cNvSpPr>
            <p:nvPr/>
          </p:nvSpPr>
          <p:spPr bwMode="auto">
            <a:xfrm>
              <a:off x="480" y="2304"/>
              <a:ext cx="4608" cy="33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342900" indent="-342900">
                <a:buClr>
                  <a:schemeClr val="tx1"/>
                </a:buClr>
              </a:pPr>
              <a:r>
                <a:rPr lang="en-US" sz="2400" dirty="0">
                  <a:latin typeface="Arial"/>
                  <a:cs typeface="Arial"/>
                </a:rPr>
                <a:t>Example: 32-bit division of –48 by 5</a:t>
              </a:r>
            </a:p>
          </p:txBody>
        </p:sp>
        <p:sp>
          <p:nvSpPr>
            <p:cNvPr id="124933" name="Text Box 5"/>
            <p:cNvSpPr txBox="1">
              <a:spLocks noChangeArrowheads="1"/>
            </p:cNvSpPr>
            <p:nvPr/>
          </p:nvSpPr>
          <p:spPr bwMode="auto">
            <a:xfrm>
              <a:off x="840" y="2697"/>
              <a:ext cx="4080" cy="912"/>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2286000" algn="l"/>
                </a:tabLst>
                <a:defRPr sz="2400">
                  <a:solidFill>
                    <a:schemeClr val="tx1"/>
                  </a:solidFill>
                  <a:latin typeface="Times New Roman" charset="0"/>
                  <a:ea typeface="ＭＳ Ｐゴシック" charset="0"/>
                </a:defRPr>
              </a:lvl1pPr>
              <a:lvl2pPr>
                <a:tabLst>
                  <a:tab pos="457200" algn="l"/>
                  <a:tab pos="2286000" algn="l"/>
                </a:tabLst>
                <a:defRPr sz="2400">
                  <a:solidFill>
                    <a:schemeClr val="tx1"/>
                  </a:solidFill>
                  <a:latin typeface="Times New Roman" charset="0"/>
                  <a:ea typeface="ＭＳ Ｐゴシック" charset="0"/>
                </a:defRPr>
              </a:lvl2pPr>
              <a:lvl3pPr>
                <a:tabLst>
                  <a:tab pos="457200" algn="l"/>
                  <a:tab pos="2286000" algn="l"/>
                </a:tabLst>
                <a:defRPr sz="2400">
                  <a:solidFill>
                    <a:schemeClr val="tx1"/>
                  </a:solidFill>
                  <a:latin typeface="Times New Roman" charset="0"/>
                  <a:ea typeface="ＭＳ Ｐゴシック" charset="0"/>
                </a:defRPr>
              </a:lvl3pPr>
              <a:lvl4pPr>
                <a:tabLst>
                  <a:tab pos="457200" algn="l"/>
                  <a:tab pos="2286000" algn="l"/>
                </a:tabLst>
                <a:defRPr sz="2400">
                  <a:solidFill>
                    <a:schemeClr val="tx1"/>
                  </a:solidFill>
                  <a:latin typeface="Times New Roman" charset="0"/>
                  <a:ea typeface="ＭＳ Ｐゴシック" charset="0"/>
                </a:defRPr>
              </a:lvl4pPr>
              <a:lvl5pPr>
                <a:tabLst>
                  <a:tab pos="457200" algn="l"/>
                  <a:tab pos="22860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22860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22860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22860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2286000" algn="l"/>
                </a:tabLst>
                <a:defRPr sz="2400">
                  <a:solidFill>
                    <a:schemeClr val="tx1"/>
                  </a:solidFill>
                  <a:latin typeface="Times New Roman" charset="0"/>
                  <a:ea typeface="ＭＳ Ｐゴシック" charset="0"/>
                </a:defRPr>
              </a:lvl9pPr>
            </a:lstStyle>
            <a:p>
              <a:r>
                <a:rPr lang="en-US" sz="2000" b="1" dirty="0">
                  <a:latin typeface="Courier New" charset="0"/>
                </a:rPr>
                <a:t>mov  eax,-48</a:t>
              </a:r>
            </a:p>
            <a:p>
              <a:r>
                <a:rPr lang="en-US" sz="2000" b="1" dirty="0" err="1" smtClean="0">
                  <a:latin typeface="Courier New" charset="0"/>
                </a:rPr>
                <a:t>cdq</a:t>
              </a:r>
              <a:r>
                <a:rPr lang="en-US" sz="2000" b="1" dirty="0">
                  <a:latin typeface="Courier New" charset="0"/>
                </a:rPr>
                <a:t> </a:t>
              </a:r>
              <a:r>
                <a:rPr lang="en-US" sz="2000" b="1" dirty="0" smtClean="0">
                  <a:latin typeface="Courier New" charset="0"/>
                </a:rPr>
                <a:t>           ; </a:t>
              </a:r>
              <a:r>
                <a:rPr lang="en-US" sz="2000" b="1" dirty="0">
                  <a:latin typeface="Courier New" charset="0"/>
                </a:rPr>
                <a:t>extend EAX into EDX</a:t>
              </a:r>
            </a:p>
            <a:p>
              <a:r>
                <a:rPr lang="en-US" sz="2000" b="1" dirty="0">
                  <a:latin typeface="Courier New" charset="0"/>
                </a:rPr>
                <a:t>mov  ebx,5</a:t>
              </a:r>
            </a:p>
            <a:p>
              <a:r>
                <a:rPr lang="en-US" sz="2000" b="1" dirty="0" err="1">
                  <a:latin typeface="Courier New" charset="0"/>
                </a:rPr>
                <a:t>idiv</a:t>
              </a:r>
              <a:r>
                <a:rPr lang="en-US" sz="2000" b="1" dirty="0">
                  <a:latin typeface="Courier New" charset="0"/>
                </a:rPr>
                <a:t> </a:t>
              </a:r>
              <a:r>
                <a:rPr lang="en-US" sz="2000" b="1" dirty="0" err="1" smtClean="0">
                  <a:latin typeface="Courier New" charset="0"/>
                </a:rPr>
                <a:t>ebx</a:t>
              </a:r>
              <a:r>
                <a:rPr lang="en-US" sz="2000" b="1" dirty="0">
                  <a:latin typeface="Courier New" charset="0"/>
                </a:rPr>
                <a:t> </a:t>
              </a:r>
              <a:r>
                <a:rPr lang="en-US" sz="2000" b="1" dirty="0" smtClean="0">
                  <a:latin typeface="Courier New" charset="0"/>
                </a:rPr>
                <a:t>      ; </a:t>
              </a:r>
              <a:r>
                <a:rPr lang="en-US" sz="2000" b="1" dirty="0">
                  <a:latin typeface="Courier New" charset="0"/>
                </a:rPr>
                <a:t>EAX = -9,  EDX = -3</a:t>
              </a:r>
            </a:p>
          </p:txBody>
        </p:sp>
      </p:grpSp>
      <p:sp>
        <p:nvSpPr>
          <p:cNvPr id="124935" name="Rectangle 7"/>
          <p:cNvSpPr>
            <a:spLocks noChangeArrowheads="1"/>
          </p:cNvSpPr>
          <p:nvPr/>
        </p:nvSpPr>
        <p:spPr bwMode="auto">
          <a:xfrm>
            <a:off x="762000" y="1219200"/>
            <a:ext cx="7315200" cy="533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342900" indent="-342900">
              <a:buClr>
                <a:schemeClr val="tx1"/>
              </a:buClr>
            </a:pPr>
            <a:r>
              <a:rPr lang="en-US" sz="2400" dirty="0">
                <a:latin typeface="Arial"/>
                <a:cs typeface="Arial"/>
              </a:rPr>
              <a:t>Example: 16-bit division of –48 by 5</a:t>
            </a:r>
          </a:p>
        </p:txBody>
      </p:sp>
      <p:sp>
        <p:nvSpPr>
          <p:cNvPr id="124936" name="Text Box 8"/>
          <p:cNvSpPr txBox="1">
            <a:spLocks noChangeArrowheads="1"/>
          </p:cNvSpPr>
          <p:nvPr/>
        </p:nvSpPr>
        <p:spPr bwMode="auto">
          <a:xfrm>
            <a:off x="1341718" y="1828800"/>
            <a:ext cx="6477000" cy="14478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2286000" algn="l"/>
              </a:tabLst>
              <a:defRPr sz="2400">
                <a:solidFill>
                  <a:schemeClr val="tx1"/>
                </a:solidFill>
                <a:latin typeface="Times New Roman" charset="0"/>
                <a:ea typeface="ＭＳ Ｐゴシック" charset="0"/>
              </a:defRPr>
            </a:lvl1pPr>
            <a:lvl2pPr>
              <a:tabLst>
                <a:tab pos="457200" algn="l"/>
                <a:tab pos="2286000" algn="l"/>
              </a:tabLst>
              <a:defRPr sz="2400">
                <a:solidFill>
                  <a:schemeClr val="tx1"/>
                </a:solidFill>
                <a:latin typeface="Times New Roman" charset="0"/>
                <a:ea typeface="ＭＳ Ｐゴシック" charset="0"/>
              </a:defRPr>
            </a:lvl2pPr>
            <a:lvl3pPr>
              <a:tabLst>
                <a:tab pos="457200" algn="l"/>
                <a:tab pos="2286000" algn="l"/>
              </a:tabLst>
              <a:defRPr sz="2400">
                <a:solidFill>
                  <a:schemeClr val="tx1"/>
                </a:solidFill>
                <a:latin typeface="Times New Roman" charset="0"/>
                <a:ea typeface="ＭＳ Ｐゴシック" charset="0"/>
              </a:defRPr>
            </a:lvl3pPr>
            <a:lvl4pPr>
              <a:tabLst>
                <a:tab pos="457200" algn="l"/>
                <a:tab pos="2286000" algn="l"/>
              </a:tabLst>
              <a:defRPr sz="2400">
                <a:solidFill>
                  <a:schemeClr val="tx1"/>
                </a:solidFill>
                <a:latin typeface="Times New Roman" charset="0"/>
                <a:ea typeface="ＭＳ Ｐゴシック" charset="0"/>
              </a:defRPr>
            </a:lvl4pPr>
            <a:lvl5pPr>
              <a:tabLst>
                <a:tab pos="457200" algn="l"/>
                <a:tab pos="22860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22860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22860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22860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2286000" algn="l"/>
              </a:tabLst>
              <a:defRPr sz="2400">
                <a:solidFill>
                  <a:schemeClr val="tx1"/>
                </a:solidFill>
                <a:latin typeface="Times New Roman" charset="0"/>
                <a:ea typeface="ＭＳ Ｐゴシック" charset="0"/>
              </a:defRPr>
            </a:lvl9pPr>
          </a:lstStyle>
          <a:p>
            <a:r>
              <a:rPr lang="en-US" sz="2000" b="1" dirty="0">
                <a:latin typeface="Courier New" charset="0"/>
              </a:rPr>
              <a:t>mov  ax,-48</a:t>
            </a:r>
          </a:p>
          <a:p>
            <a:r>
              <a:rPr lang="en-US" sz="2000" b="1" dirty="0" err="1" smtClean="0">
                <a:latin typeface="Courier New" charset="0"/>
              </a:rPr>
              <a:t>cwd</a:t>
            </a:r>
            <a:r>
              <a:rPr lang="en-US" sz="2000" b="1" dirty="0">
                <a:latin typeface="Courier New" charset="0"/>
              </a:rPr>
              <a:t> </a:t>
            </a:r>
            <a:r>
              <a:rPr lang="en-US" sz="2000" b="1" dirty="0" smtClean="0">
                <a:latin typeface="Courier New" charset="0"/>
              </a:rPr>
              <a:t>           ; </a:t>
            </a:r>
            <a:r>
              <a:rPr lang="en-US" sz="2000" b="1" dirty="0">
                <a:latin typeface="Courier New" charset="0"/>
              </a:rPr>
              <a:t>extend AX into DX</a:t>
            </a:r>
          </a:p>
          <a:p>
            <a:r>
              <a:rPr lang="en-US" sz="2000" b="1" dirty="0">
                <a:latin typeface="Courier New" charset="0"/>
              </a:rPr>
              <a:t>mov  bx,5	</a:t>
            </a:r>
          </a:p>
          <a:p>
            <a:r>
              <a:rPr lang="en-US" sz="2000" b="1" dirty="0" err="1">
                <a:latin typeface="Courier New" charset="0"/>
              </a:rPr>
              <a:t>idiv</a:t>
            </a:r>
            <a:r>
              <a:rPr lang="en-US" sz="2000" b="1" dirty="0">
                <a:latin typeface="Courier New" charset="0"/>
              </a:rPr>
              <a:t> </a:t>
            </a:r>
            <a:r>
              <a:rPr lang="en-US" sz="2000" b="1" dirty="0" err="1" smtClean="0">
                <a:latin typeface="Courier New" charset="0"/>
              </a:rPr>
              <a:t>bx</a:t>
            </a:r>
            <a:r>
              <a:rPr lang="en-US" sz="2000" b="1" dirty="0">
                <a:latin typeface="Courier New" charset="0"/>
              </a:rPr>
              <a:t> </a:t>
            </a:r>
            <a:r>
              <a:rPr lang="en-US" sz="2000" b="1" dirty="0" smtClean="0">
                <a:latin typeface="Courier New" charset="0"/>
              </a:rPr>
              <a:t>       ; </a:t>
            </a:r>
            <a:r>
              <a:rPr lang="en-US" sz="2000" b="1" dirty="0">
                <a:latin typeface="Courier New" charset="0"/>
              </a:rPr>
              <a:t>AX = -9,  DX = -3</a:t>
            </a:r>
          </a:p>
        </p:txBody>
      </p:sp>
    </p:spTree>
    <p:extLst>
      <p:ext uri="{BB962C8B-B14F-4D97-AF65-F5344CB8AC3E}">
        <p14:creationId xmlns="" xmlns:p14="http://schemas.microsoft.com/office/powerpoint/2010/main" val="14399637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24937"/>
                                        </p:tgtEl>
                                        <p:attrNameLst>
                                          <p:attrName>style.visibility</p:attrName>
                                        </p:attrNameLst>
                                      </p:cBhvr>
                                      <p:to>
                                        <p:strVal val="visible"/>
                                      </p:to>
                                    </p:set>
                                    <p:animEffect transition="in" filter="box(in)">
                                      <p:cBhvr>
                                        <p:cTn id="7" dur="500"/>
                                        <p:tgtEl>
                                          <p:spTgt spid="1249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050"/>
          <p:cNvSpPr>
            <a:spLocks noGrp="1" noChangeArrowheads="1"/>
          </p:cNvSpPr>
          <p:nvPr>
            <p:ph type="title"/>
          </p:nvPr>
        </p:nvSpPr>
        <p:spPr/>
        <p:txBody>
          <a:bodyPr/>
          <a:lstStyle/>
          <a:p>
            <a:r>
              <a:rPr lang="en-US" dirty="0" smtClean="0"/>
              <a:t>Drill </a:t>
            </a:r>
            <a:r>
              <a:rPr lang="en-US" dirty="0"/>
              <a:t>. . .</a:t>
            </a:r>
          </a:p>
        </p:txBody>
      </p:sp>
      <p:sp>
        <p:nvSpPr>
          <p:cNvPr id="143363" name="Text Box 2051"/>
          <p:cNvSpPr txBox="1">
            <a:spLocks noChangeArrowheads="1"/>
          </p:cNvSpPr>
          <p:nvPr/>
        </p:nvSpPr>
        <p:spPr bwMode="auto">
          <a:xfrm>
            <a:off x="1905000" y="3505200"/>
            <a:ext cx="5105400" cy="1660525"/>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a:latin typeface="Courier New" charset="0"/>
              </a:rPr>
              <a:t>mov  ax,</a:t>
            </a:r>
            <a:r>
              <a:rPr lang="en-US" sz="2000" b="1" dirty="0" smtClean="0">
                <a:latin typeface="Courier New" charset="0"/>
              </a:rPr>
              <a:t>0FDFFh    ; </a:t>
            </a:r>
            <a:r>
              <a:rPr lang="en-US" sz="2000" b="1" dirty="0">
                <a:latin typeface="Courier New" charset="0"/>
              </a:rPr>
              <a:t>-513</a:t>
            </a:r>
          </a:p>
          <a:p>
            <a:r>
              <a:rPr lang="en-US" sz="2000" b="1" dirty="0" err="1">
                <a:latin typeface="Courier New" charset="0"/>
              </a:rPr>
              <a:t>cwd</a:t>
            </a:r>
            <a:endParaRPr lang="en-US" sz="2000" b="1" dirty="0">
              <a:latin typeface="Courier New" charset="0"/>
            </a:endParaRPr>
          </a:p>
          <a:p>
            <a:r>
              <a:rPr lang="en-US" sz="2000" b="1" dirty="0">
                <a:latin typeface="Courier New" charset="0"/>
              </a:rPr>
              <a:t>mov  bx,100h</a:t>
            </a:r>
          </a:p>
          <a:p>
            <a:r>
              <a:rPr lang="en-US" sz="2000" b="1" dirty="0" err="1">
                <a:latin typeface="Courier New" charset="0"/>
              </a:rPr>
              <a:t>idiv</a:t>
            </a:r>
            <a:r>
              <a:rPr lang="en-US" sz="2000" b="1" dirty="0">
                <a:latin typeface="Courier New" charset="0"/>
              </a:rPr>
              <a:t> </a:t>
            </a:r>
            <a:r>
              <a:rPr lang="en-US" sz="2000" b="1" dirty="0" err="1">
                <a:latin typeface="Courier New" charset="0"/>
              </a:rPr>
              <a:t>bx</a:t>
            </a:r>
            <a:endParaRPr lang="en-US" sz="2000" b="1" dirty="0">
              <a:latin typeface="Courier New" charset="0"/>
            </a:endParaRPr>
          </a:p>
        </p:txBody>
      </p:sp>
      <p:sp>
        <p:nvSpPr>
          <p:cNvPr id="143364" name="Text Box 2052"/>
          <p:cNvSpPr txBox="1">
            <a:spLocks noChangeArrowheads="1"/>
          </p:cNvSpPr>
          <p:nvPr/>
        </p:nvSpPr>
        <p:spPr bwMode="auto">
          <a:xfrm>
            <a:off x="685800" y="1066800"/>
            <a:ext cx="7696200" cy="198515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tIns="137160" bIns="137160">
            <a:spAutoFit/>
          </a:bodyPr>
          <a:lstStyle/>
          <a:p>
            <a:pPr>
              <a:spcBef>
                <a:spcPts val="1800"/>
              </a:spcBef>
            </a:pPr>
            <a:r>
              <a:rPr lang="en-US" sz="2400" dirty="0">
                <a:latin typeface="Arial"/>
                <a:cs typeface="Arial"/>
              </a:rPr>
              <a:t>What will be the hexadecimal values of DX and AX after the following instructions execute? </a:t>
            </a:r>
            <a:endParaRPr lang="en-US" sz="2400" dirty="0" smtClean="0">
              <a:latin typeface="Arial"/>
              <a:cs typeface="Arial"/>
            </a:endParaRPr>
          </a:p>
          <a:p>
            <a:pPr>
              <a:spcBef>
                <a:spcPts val="1800"/>
              </a:spcBef>
            </a:pPr>
            <a:r>
              <a:rPr lang="en-US" sz="2400" dirty="0" smtClean="0">
                <a:latin typeface="Arial"/>
                <a:cs typeface="Arial"/>
              </a:rPr>
              <a:t>Or</a:t>
            </a:r>
            <a:r>
              <a:rPr lang="en-US" sz="2400" dirty="0">
                <a:latin typeface="Arial"/>
                <a:cs typeface="Arial"/>
              </a:rPr>
              <a:t>, if divide overflow occurs, you can indicate that as your answer:</a:t>
            </a:r>
          </a:p>
        </p:txBody>
      </p:sp>
      <p:sp>
        <p:nvSpPr>
          <p:cNvPr id="143365" name="Text Box 2053"/>
          <p:cNvSpPr txBox="1">
            <a:spLocks noChangeArrowheads="1"/>
          </p:cNvSpPr>
          <p:nvPr/>
        </p:nvSpPr>
        <p:spPr bwMode="auto">
          <a:xfrm>
            <a:off x="1653241" y="5373469"/>
            <a:ext cx="5829300" cy="6463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tIns="137160" bIns="137160">
            <a:spAutoFit/>
          </a:bodyPr>
          <a:lstStyle/>
          <a:p>
            <a:pPr algn="ctr">
              <a:spcBef>
                <a:spcPct val="50000"/>
              </a:spcBef>
            </a:pPr>
            <a:r>
              <a:rPr lang="en-US" sz="2400" dirty="0">
                <a:solidFill>
                  <a:srgbClr val="0000FF"/>
                </a:solidFill>
                <a:latin typeface="Arial"/>
                <a:cs typeface="Arial"/>
              </a:rPr>
              <a:t>DX = </a:t>
            </a:r>
            <a:r>
              <a:rPr lang="en-US" sz="2400" dirty="0" err="1">
                <a:solidFill>
                  <a:srgbClr val="0000FF"/>
                </a:solidFill>
                <a:latin typeface="Arial"/>
                <a:cs typeface="Arial"/>
              </a:rPr>
              <a:t>FFFFh</a:t>
            </a:r>
            <a:r>
              <a:rPr lang="en-US" sz="2400" dirty="0">
                <a:solidFill>
                  <a:srgbClr val="0000FF"/>
                </a:solidFill>
                <a:latin typeface="Arial"/>
                <a:cs typeface="Arial"/>
              </a:rPr>
              <a:t> (-1),  AX = </a:t>
            </a:r>
            <a:r>
              <a:rPr lang="en-US" sz="2400" dirty="0" err="1">
                <a:solidFill>
                  <a:srgbClr val="0000FF"/>
                </a:solidFill>
                <a:latin typeface="Arial"/>
                <a:cs typeface="Arial"/>
              </a:rPr>
              <a:t>FFFEh</a:t>
            </a:r>
            <a:r>
              <a:rPr lang="en-US" sz="2400" dirty="0">
                <a:solidFill>
                  <a:srgbClr val="0000FF"/>
                </a:solidFill>
                <a:latin typeface="Arial"/>
                <a:cs typeface="Arial"/>
              </a:rPr>
              <a:t> (-2)</a:t>
            </a:r>
          </a:p>
        </p:txBody>
      </p:sp>
    </p:spTree>
    <p:extLst>
      <p:ext uri="{BB962C8B-B14F-4D97-AF65-F5344CB8AC3E}">
        <p14:creationId xmlns="" xmlns:p14="http://schemas.microsoft.com/office/powerpoint/2010/main" val="24926248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3365"/>
                                        </p:tgtEl>
                                        <p:attrNameLst>
                                          <p:attrName>style.visibility</p:attrName>
                                        </p:attrNameLst>
                                      </p:cBhvr>
                                      <p:to>
                                        <p:strVal val="visible"/>
                                      </p:to>
                                    </p:set>
                                    <p:animEffect transition="in" filter="dissolve">
                                      <p:cBhvr>
                                        <p:cTn id="7" dur="500"/>
                                        <p:tgtEl>
                                          <p:spTgt spid="1433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65" grpId="0"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533400" y="228600"/>
            <a:ext cx="8001000" cy="609600"/>
          </a:xfrm>
        </p:spPr>
        <p:txBody>
          <a:bodyPr/>
          <a:lstStyle/>
          <a:p>
            <a:r>
              <a:rPr lang="en-US"/>
              <a:t>Unsigned Arithmetic Expressions</a:t>
            </a:r>
          </a:p>
        </p:txBody>
      </p:sp>
      <p:sp>
        <p:nvSpPr>
          <p:cNvPr id="102403" name="Rectangle 3"/>
          <p:cNvSpPr>
            <a:spLocks noGrp="1" noChangeArrowheads="1"/>
          </p:cNvSpPr>
          <p:nvPr>
            <p:ph type="body" idx="1"/>
          </p:nvPr>
        </p:nvSpPr>
        <p:spPr>
          <a:xfrm>
            <a:off x="609600" y="990600"/>
            <a:ext cx="7772400" cy="2667000"/>
          </a:xfrm>
        </p:spPr>
        <p:txBody>
          <a:bodyPr>
            <a:normAutofit/>
          </a:bodyPr>
          <a:lstStyle/>
          <a:p>
            <a:pPr>
              <a:spcBef>
                <a:spcPts val="1800"/>
              </a:spcBef>
            </a:pPr>
            <a:r>
              <a:rPr lang="en-US" dirty="0"/>
              <a:t>Some good reasons to learn how to implement integer expressions:</a:t>
            </a:r>
          </a:p>
          <a:p>
            <a:pPr lvl="1">
              <a:spcBef>
                <a:spcPts val="1800"/>
              </a:spcBef>
            </a:pPr>
            <a:r>
              <a:rPr lang="en-US" dirty="0"/>
              <a:t>Learn how do compilers do it</a:t>
            </a:r>
          </a:p>
          <a:p>
            <a:pPr lvl="1">
              <a:spcBef>
                <a:spcPts val="1800"/>
              </a:spcBef>
            </a:pPr>
            <a:r>
              <a:rPr lang="en-US" dirty="0"/>
              <a:t>Test your understanding of MUL, IMUL, DIV, IDIV</a:t>
            </a:r>
          </a:p>
          <a:p>
            <a:pPr lvl="1">
              <a:spcBef>
                <a:spcPts val="1800"/>
              </a:spcBef>
            </a:pPr>
            <a:r>
              <a:rPr lang="en-US" dirty="0"/>
              <a:t>Check for overflow (Carry and Overflow flags)</a:t>
            </a:r>
          </a:p>
        </p:txBody>
      </p:sp>
      <p:grpSp>
        <p:nvGrpSpPr>
          <p:cNvPr id="102410" name="Group 10"/>
          <p:cNvGrpSpPr>
            <a:grpSpLocks/>
          </p:cNvGrpSpPr>
          <p:nvPr/>
        </p:nvGrpSpPr>
        <p:grpSpPr bwMode="auto">
          <a:xfrm>
            <a:off x="884518" y="3657600"/>
            <a:ext cx="7391400" cy="2819676"/>
            <a:chOff x="384" y="2086"/>
            <a:chExt cx="4656" cy="1459"/>
          </a:xfrm>
        </p:grpSpPr>
        <p:sp>
          <p:nvSpPr>
            <p:cNvPr id="102404" name="Rectangle 4"/>
            <p:cNvSpPr>
              <a:spLocks noChangeArrowheads="1"/>
            </p:cNvSpPr>
            <p:nvPr/>
          </p:nvSpPr>
          <p:spPr bwMode="auto">
            <a:xfrm>
              <a:off x="384" y="2086"/>
              <a:ext cx="4656" cy="29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342900" indent="-342900">
                <a:buClr>
                  <a:schemeClr val="tx1"/>
                </a:buClr>
              </a:pPr>
              <a:r>
                <a:rPr lang="en-US" sz="2400" dirty="0">
                  <a:latin typeface="Arial"/>
                  <a:cs typeface="Arial"/>
                </a:rPr>
                <a:t>Example:   </a:t>
              </a:r>
              <a:r>
                <a:rPr lang="en-US" sz="2000" b="1" dirty="0">
                  <a:solidFill>
                    <a:srgbClr val="0000FF"/>
                  </a:solidFill>
                  <a:latin typeface="Courier New" charset="0"/>
                </a:rPr>
                <a:t>var4 = (var1 + var2) * var3</a:t>
              </a:r>
            </a:p>
          </p:txBody>
        </p:sp>
        <p:sp>
          <p:nvSpPr>
            <p:cNvPr id="102405" name="Text Box 5"/>
            <p:cNvSpPr txBox="1">
              <a:spLocks noChangeArrowheads="1"/>
            </p:cNvSpPr>
            <p:nvPr/>
          </p:nvSpPr>
          <p:spPr bwMode="auto">
            <a:xfrm>
              <a:off x="643" y="2400"/>
              <a:ext cx="4109" cy="1145"/>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2744788" algn="l"/>
                </a:tabLst>
                <a:defRPr sz="2400">
                  <a:solidFill>
                    <a:schemeClr val="tx1"/>
                  </a:solidFill>
                  <a:latin typeface="Times New Roman" charset="0"/>
                  <a:ea typeface="ＭＳ Ｐゴシック" charset="0"/>
                </a:defRPr>
              </a:lvl1pPr>
              <a:lvl2pPr>
                <a:tabLst>
                  <a:tab pos="457200" algn="l"/>
                  <a:tab pos="2744788" algn="l"/>
                </a:tabLst>
                <a:defRPr sz="2400">
                  <a:solidFill>
                    <a:schemeClr val="tx1"/>
                  </a:solidFill>
                  <a:latin typeface="Times New Roman" charset="0"/>
                  <a:ea typeface="ＭＳ Ｐゴシック" charset="0"/>
                </a:defRPr>
              </a:lvl2pPr>
              <a:lvl3pPr>
                <a:tabLst>
                  <a:tab pos="457200" algn="l"/>
                  <a:tab pos="2744788" algn="l"/>
                </a:tabLst>
                <a:defRPr sz="2400">
                  <a:solidFill>
                    <a:schemeClr val="tx1"/>
                  </a:solidFill>
                  <a:latin typeface="Times New Roman" charset="0"/>
                  <a:ea typeface="ＭＳ Ｐゴシック" charset="0"/>
                </a:defRPr>
              </a:lvl3pPr>
              <a:lvl4pPr>
                <a:tabLst>
                  <a:tab pos="457200" algn="l"/>
                  <a:tab pos="2744788" algn="l"/>
                </a:tabLst>
                <a:defRPr sz="2400">
                  <a:solidFill>
                    <a:schemeClr val="tx1"/>
                  </a:solidFill>
                  <a:latin typeface="Times New Roman" charset="0"/>
                  <a:ea typeface="ＭＳ Ｐゴシック" charset="0"/>
                </a:defRPr>
              </a:lvl4pPr>
              <a:lvl5pPr>
                <a:tabLst>
                  <a:tab pos="457200" algn="l"/>
                  <a:tab pos="2744788"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2744788"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2744788"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2744788"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2744788" algn="l"/>
                </a:tabLst>
                <a:defRPr sz="2400">
                  <a:solidFill>
                    <a:schemeClr val="tx1"/>
                  </a:solidFill>
                  <a:latin typeface="Times New Roman" charset="0"/>
                  <a:ea typeface="ＭＳ Ｐゴシック" charset="0"/>
                </a:defRPr>
              </a:lvl9pPr>
            </a:lstStyle>
            <a:p>
              <a:r>
                <a:rPr lang="en-US" sz="2000" b="1" dirty="0">
                  <a:latin typeface="Courier New" charset="0"/>
                </a:rPr>
                <a:t>; Assume unsigned operands</a:t>
              </a:r>
            </a:p>
            <a:p>
              <a:r>
                <a:rPr lang="en-US" sz="2000" b="1" dirty="0">
                  <a:latin typeface="Courier New" charset="0"/>
                </a:rPr>
                <a:t>mov  eax,var1</a:t>
              </a:r>
            </a:p>
            <a:p>
              <a:r>
                <a:rPr lang="en-US" sz="2000" b="1" dirty="0">
                  <a:latin typeface="Courier New" charset="0"/>
                </a:rPr>
                <a:t>add  eax,</a:t>
              </a:r>
              <a:r>
                <a:rPr lang="en-US" sz="2000" b="1" dirty="0" smtClean="0">
                  <a:latin typeface="Courier New" charset="0"/>
                </a:rPr>
                <a:t>var2     ; </a:t>
              </a:r>
              <a:r>
                <a:rPr lang="en-US" sz="2000" b="1" dirty="0">
                  <a:latin typeface="Courier New" charset="0"/>
                </a:rPr>
                <a:t>EAX = var1 + var2</a:t>
              </a:r>
            </a:p>
            <a:p>
              <a:r>
                <a:rPr lang="en-US" sz="2000" b="1" dirty="0" err="1">
                  <a:latin typeface="Courier New" charset="0"/>
                </a:rPr>
                <a:t>mul</a:t>
              </a:r>
              <a:r>
                <a:rPr lang="en-US" sz="2000" b="1" dirty="0">
                  <a:latin typeface="Courier New" charset="0"/>
                </a:rPr>
                <a:t>  </a:t>
              </a:r>
              <a:r>
                <a:rPr lang="en-US" sz="2000" b="1" dirty="0" smtClean="0">
                  <a:latin typeface="Courier New" charset="0"/>
                </a:rPr>
                <a:t>var3         ; </a:t>
              </a:r>
              <a:r>
                <a:rPr lang="en-US" sz="2000" b="1" dirty="0">
                  <a:latin typeface="Courier New" charset="0"/>
                </a:rPr>
                <a:t>EAX = EAX * var3</a:t>
              </a:r>
            </a:p>
            <a:p>
              <a:r>
                <a:rPr lang="en-US" sz="2000" b="1" dirty="0" err="1">
                  <a:latin typeface="Courier New" charset="0"/>
                </a:rPr>
                <a:t>jc</a:t>
              </a:r>
              <a:r>
                <a:rPr lang="en-US" sz="2000" b="1" dirty="0">
                  <a:latin typeface="Courier New" charset="0"/>
                </a:rPr>
                <a:t>   </a:t>
              </a:r>
              <a:r>
                <a:rPr lang="en-US" sz="2000" b="1" dirty="0" err="1" smtClean="0">
                  <a:latin typeface="Courier New" charset="0"/>
                </a:rPr>
                <a:t>TooBig</a:t>
              </a:r>
              <a:r>
                <a:rPr lang="en-US" sz="2000" b="1" dirty="0">
                  <a:latin typeface="Courier New" charset="0"/>
                </a:rPr>
                <a:t> </a:t>
              </a:r>
              <a:r>
                <a:rPr lang="en-US" sz="2000" b="1" dirty="0" smtClean="0">
                  <a:latin typeface="Courier New" charset="0"/>
                </a:rPr>
                <a:t>      ; </a:t>
              </a:r>
              <a:r>
                <a:rPr lang="en-US" sz="2000" b="1" dirty="0">
                  <a:latin typeface="Courier New" charset="0"/>
                </a:rPr>
                <a:t>check for carry</a:t>
              </a:r>
            </a:p>
            <a:p>
              <a:r>
                <a:rPr lang="en-US" sz="2000" b="1" dirty="0">
                  <a:latin typeface="Courier New" charset="0"/>
                </a:rPr>
                <a:t>mov  var4,</a:t>
              </a:r>
              <a:r>
                <a:rPr lang="en-US" sz="2000" b="1" dirty="0" smtClean="0">
                  <a:latin typeface="Courier New" charset="0"/>
                </a:rPr>
                <a:t>eax     ; </a:t>
              </a:r>
              <a:r>
                <a:rPr lang="en-US" sz="2000" b="1" dirty="0">
                  <a:latin typeface="Courier New" charset="0"/>
                </a:rPr>
                <a:t>save product</a:t>
              </a:r>
              <a:endParaRPr lang="en-US" sz="2000" b="1" baseline="30000" dirty="0">
                <a:latin typeface="Courier New" charset="0"/>
              </a:endParaRPr>
            </a:p>
          </p:txBody>
        </p:sp>
      </p:grpSp>
    </p:spTree>
    <p:extLst>
      <p:ext uri="{BB962C8B-B14F-4D97-AF65-F5344CB8AC3E}">
        <p14:creationId xmlns="" xmlns:p14="http://schemas.microsoft.com/office/powerpoint/2010/main" val="23893946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024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533400" y="228600"/>
            <a:ext cx="8229600" cy="609600"/>
          </a:xfrm>
        </p:spPr>
        <p:txBody>
          <a:bodyPr/>
          <a:lstStyle/>
          <a:p>
            <a:r>
              <a:rPr lang="en-US"/>
              <a:t>Signed Arithmetic Expressions</a:t>
            </a:r>
            <a:r>
              <a:rPr lang="en-US" sz="2400"/>
              <a:t>  (1 of 2)</a:t>
            </a:r>
          </a:p>
        </p:txBody>
      </p:sp>
      <p:sp>
        <p:nvSpPr>
          <p:cNvPr id="125956" name="Rectangle 4"/>
          <p:cNvSpPr>
            <a:spLocks noChangeArrowheads="1"/>
          </p:cNvSpPr>
          <p:nvPr/>
        </p:nvSpPr>
        <p:spPr bwMode="auto">
          <a:xfrm>
            <a:off x="609600" y="990600"/>
            <a:ext cx="7315200" cy="533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342900" indent="-342900">
              <a:buClr>
                <a:schemeClr val="tx1"/>
              </a:buClr>
            </a:pPr>
            <a:r>
              <a:rPr lang="en-US" sz="2400" dirty="0">
                <a:latin typeface="Arial"/>
                <a:cs typeface="Arial"/>
              </a:rPr>
              <a:t>Example:   </a:t>
            </a:r>
            <a:r>
              <a:rPr lang="en-US" sz="2000" b="1" dirty="0" err="1">
                <a:solidFill>
                  <a:srgbClr val="0000FF"/>
                </a:solidFill>
                <a:latin typeface="Courier New" charset="0"/>
              </a:rPr>
              <a:t>eax</a:t>
            </a:r>
            <a:r>
              <a:rPr lang="en-US" sz="2000" b="1" dirty="0">
                <a:solidFill>
                  <a:srgbClr val="0000FF"/>
                </a:solidFill>
                <a:latin typeface="Courier New" charset="0"/>
              </a:rPr>
              <a:t> = (-var1 * var2) + var3</a:t>
            </a:r>
          </a:p>
        </p:txBody>
      </p:sp>
      <p:sp>
        <p:nvSpPr>
          <p:cNvPr id="125957" name="Text Box 5"/>
          <p:cNvSpPr txBox="1">
            <a:spLocks noChangeArrowheads="1"/>
          </p:cNvSpPr>
          <p:nvPr/>
        </p:nvSpPr>
        <p:spPr bwMode="auto">
          <a:xfrm>
            <a:off x="1265518" y="1524000"/>
            <a:ext cx="6629400" cy="22098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2744788" algn="l"/>
              </a:tabLst>
              <a:defRPr sz="2400">
                <a:solidFill>
                  <a:schemeClr val="tx1"/>
                </a:solidFill>
                <a:latin typeface="Times New Roman" charset="0"/>
                <a:ea typeface="ＭＳ Ｐゴシック" charset="0"/>
              </a:defRPr>
            </a:lvl1pPr>
            <a:lvl2pPr>
              <a:tabLst>
                <a:tab pos="457200" algn="l"/>
                <a:tab pos="2744788" algn="l"/>
              </a:tabLst>
              <a:defRPr sz="2400">
                <a:solidFill>
                  <a:schemeClr val="tx1"/>
                </a:solidFill>
                <a:latin typeface="Times New Roman" charset="0"/>
                <a:ea typeface="ＭＳ Ｐゴシック" charset="0"/>
              </a:defRPr>
            </a:lvl2pPr>
            <a:lvl3pPr>
              <a:tabLst>
                <a:tab pos="457200" algn="l"/>
                <a:tab pos="2744788" algn="l"/>
              </a:tabLst>
              <a:defRPr sz="2400">
                <a:solidFill>
                  <a:schemeClr val="tx1"/>
                </a:solidFill>
                <a:latin typeface="Times New Roman" charset="0"/>
                <a:ea typeface="ＭＳ Ｐゴシック" charset="0"/>
              </a:defRPr>
            </a:lvl3pPr>
            <a:lvl4pPr>
              <a:tabLst>
                <a:tab pos="457200" algn="l"/>
                <a:tab pos="2744788" algn="l"/>
              </a:tabLst>
              <a:defRPr sz="2400">
                <a:solidFill>
                  <a:schemeClr val="tx1"/>
                </a:solidFill>
                <a:latin typeface="Times New Roman" charset="0"/>
                <a:ea typeface="ＭＳ Ｐゴシック" charset="0"/>
              </a:defRPr>
            </a:lvl4pPr>
            <a:lvl5pPr>
              <a:tabLst>
                <a:tab pos="457200" algn="l"/>
                <a:tab pos="2744788"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2744788"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2744788"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2744788"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2744788" algn="l"/>
              </a:tabLst>
              <a:defRPr sz="2400">
                <a:solidFill>
                  <a:schemeClr val="tx1"/>
                </a:solidFill>
                <a:latin typeface="Times New Roman" charset="0"/>
                <a:ea typeface="ＭＳ Ｐゴシック" charset="0"/>
              </a:defRPr>
            </a:lvl9pPr>
          </a:lstStyle>
          <a:p>
            <a:r>
              <a:rPr lang="en-US" sz="2000" b="1" dirty="0">
                <a:latin typeface="Courier New" charset="0"/>
              </a:rPr>
              <a:t>mov  eax,var1</a:t>
            </a:r>
          </a:p>
          <a:p>
            <a:r>
              <a:rPr lang="en-US" sz="2000" b="1" dirty="0" err="1">
                <a:latin typeface="Courier New" charset="0"/>
              </a:rPr>
              <a:t>neg</a:t>
            </a:r>
            <a:r>
              <a:rPr lang="en-US" sz="2000" b="1" dirty="0">
                <a:latin typeface="Courier New" charset="0"/>
              </a:rPr>
              <a:t>  </a:t>
            </a:r>
            <a:r>
              <a:rPr lang="en-US" sz="2000" b="1" dirty="0" err="1">
                <a:latin typeface="Courier New" charset="0"/>
              </a:rPr>
              <a:t>eax</a:t>
            </a:r>
            <a:endParaRPr lang="en-US" sz="2000" b="1" dirty="0">
              <a:latin typeface="Courier New" charset="0"/>
            </a:endParaRPr>
          </a:p>
          <a:p>
            <a:r>
              <a:rPr lang="en-US" sz="2000" b="1" dirty="0" err="1">
                <a:latin typeface="Courier New" charset="0"/>
              </a:rPr>
              <a:t>imul</a:t>
            </a:r>
            <a:r>
              <a:rPr lang="en-US" sz="2000" b="1" dirty="0">
                <a:latin typeface="Courier New" charset="0"/>
              </a:rPr>
              <a:t> var2</a:t>
            </a:r>
          </a:p>
          <a:p>
            <a:r>
              <a:rPr lang="en-US" sz="2000" b="1" dirty="0" err="1">
                <a:latin typeface="Courier New" charset="0"/>
              </a:rPr>
              <a:t>jo</a:t>
            </a:r>
            <a:r>
              <a:rPr lang="en-US" sz="2000" b="1" dirty="0">
                <a:latin typeface="Courier New" charset="0"/>
              </a:rPr>
              <a:t>   </a:t>
            </a:r>
            <a:r>
              <a:rPr lang="en-US" sz="2000" b="1" dirty="0" err="1" smtClean="0">
                <a:latin typeface="Courier New" charset="0"/>
              </a:rPr>
              <a:t>TooBig</a:t>
            </a:r>
            <a:r>
              <a:rPr lang="en-US" sz="2000" b="1" dirty="0">
                <a:latin typeface="Courier New" charset="0"/>
              </a:rPr>
              <a:t> </a:t>
            </a:r>
            <a:r>
              <a:rPr lang="en-US" sz="2000" b="1" dirty="0" smtClean="0">
                <a:latin typeface="Courier New" charset="0"/>
              </a:rPr>
              <a:t>      ; </a:t>
            </a:r>
            <a:r>
              <a:rPr lang="en-US" sz="2000" b="1" dirty="0">
                <a:latin typeface="Courier New" charset="0"/>
              </a:rPr>
              <a:t>check for overflow</a:t>
            </a:r>
          </a:p>
          <a:p>
            <a:r>
              <a:rPr lang="en-US" sz="2000" b="1" dirty="0">
                <a:latin typeface="Courier New" charset="0"/>
              </a:rPr>
              <a:t>add  eax,var3</a:t>
            </a:r>
          </a:p>
          <a:p>
            <a:r>
              <a:rPr lang="en-US" sz="2000" b="1" dirty="0" err="1">
                <a:latin typeface="Courier New" charset="0"/>
              </a:rPr>
              <a:t>jo</a:t>
            </a:r>
            <a:r>
              <a:rPr lang="en-US" sz="2000" b="1" dirty="0">
                <a:latin typeface="Courier New" charset="0"/>
              </a:rPr>
              <a:t>   </a:t>
            </a:r>
            <a:r>
              <a:rPr lang="en-US" sz="2000" b="1" dirty="0" err="1" smtClean="0">
                <a:latin typeface="Courier New" charset="0"/>
              </a:rPr>
              <a:t>TooBig</a:t>
            </a:r>
            <a:r>
              <a:rPr lang="en-US" sz="2000" b="1" dirty="0">
                <a:latin typeface="Courier New" charset="0"/>
              </a:rPr>
              <a:t> </a:t>
            </a:r>
            <a:r>
              <a:rPr lang="en-US" sz="2000" b="1" dirty="0" smtClean="0">
                <a:latin typeface="Courier New" charset="0"/>
              </a:rPr>
              <a:t>      ; </a:t>
            </a:r>
            <a:r>
              <a:rPr lang="en-US" sz="2000" b="1" dirty="0">
                <a:latin typeface="Courier New" charset="0"/>
              </a:rPr>
              <a:t>check for overflow</a:t>
            </a:r>
          </a:p>
        </p:txBody>
      </p:sp>
      <p:grpSp>
        <p:nvGrpSpPr>
          <p:cNvPr id="125961" name="Group 9"/>
          <p:cNvGrpSpPr>
            <a:grpSpLocks/>
          </p:cNvGrpSpPr>
          <p:nvPr/>
        </p:nvGrpSpPr>
        <p:grpSpPr bwMode="auto">
          <a:xfrm>
            <a:off x="685800" y="3810000"/>
            <a:ext cx="7315200" cy="2819400"/>
            <a:chOff x="432" y="2256"/>
            <a:chExt cx="4608" cy="1776"/>
          </a:xfrm>
        </p:grpSpPr>
        <p:sp>
          <p:nvSpPr>
            <p:cNvPr id="125959" name="Rectangle 7"/>
            <p:cNvSpPr>
              <a:spLocks noChangeArrowheads="1"/>
            </p:cNvSpPr>
            <p:nvPr/>
          </p:nvSpPr>
          <p:spPr bwMode="auto">
            <a:xfrm>
              <a:off x="432" y="2256"/>
              <a:ext cx="4608" cy="33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342900" indent="-342900">
                <a:spcBef>
                  <a:spcPct val="20000"/>
                </a:spcBef>
                <a:buClr>
                  <a:schemeClr val="tx1"/>
                </a:buClr>
              </a:pPr>
              <a:r>
                <a:rPr lang="en-US" sz="2400" dirty="0">
                  <a:latin typeface="Arial"/>
                  <a:cs typeface="Arial"/>
                </a:rPr>
                <a:t>Example:   </a:t>
              </a:r>
              <a:r>
                <a:rPr lang="en-US" sz="2000" b="1" dirty="0">
                  <a:solidFill>
                    <a:srgbClr val="0000FF"/>
                  </a:solidFill>
                  <a:latin typeface="Courier New" charset="0"/>
                </a:rPr>
                <a:t>var4 = (var1 * 5) / (var2 – 3)</a:t>
              </a:r>
            </a:p>
          </p:txBody>
        </p:sp>
        <p:sp>
          <p:nvSpPr>
            <p:cNvPr id="125960" name="Text Box 8"/>
            <p:cNvSpPr txBox="1">
              <a:spLocks noChangeArrowheads="1"/>
            </p:cNvSpPr>
            <p:nvPr/>
          </p:nvSpPr>
          <p:spPr bwMode="auto">
            <a:xfrm>
              <a:off x="768" y="2592"/>
              <a:ext cx="4224" cy="144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205163" algn="l"/>
                </a:tabLst>
                <a:defRPr sz="2400">
                  <a:solidFill>
                    <a:schemeClr val="tx1"/>
                  </a:solidFill>
                  <a:latin typeface="Times New Roman" charset="0"/>
                  <a:ea typeface="ＭＳ Ｐゴシック" charset="0"/>
                </a:defRPr>
              </a:lvl1pPr>
              <a:lvl2pPr>
                <a:tabLst>
                  <a:tab pos="457200" algn="l"/>
                  <a:tab pos="3205163" algn="l"/>
                </a:tabLst>
                <a:defRPr sz="2400">
                  <a:solidFill>
                    <a:schemeClr val="tx1"/>
                  </a:solidFill>
                  <a:latin typeface="Times New Roman" charset="0"/>
                  <a:ea typeface="ＭＳ Ｐゴシック" charset="0"/>
                </a:defRPr>
              </a:lvl2pPr>
              <a:lvl3pPr>
                <a:tabLst>
                  <a:tab pos="457200" algn="l"/>
                  <a:tab pos="3205163" algn="l"/>
                </a:tabLst>
                <a:defRPr sz="2400">
                  <a:solidFill>
                    <a:schemeClr val="tx1"/>
                  </a:solidFill>
                  <a:latin typeface="Times New Roman" charset="0"/>
                  <a:ea typeface="ＭＳ Ｐゴシック" charset="0"/>
                </a:defRPr>
              </a:lvl3pPr>
              <a:lvl4pPr>
                <a:tabLst>
                  <a:tab pos="457200" algn="l"/>
                  <a:tab pos="3205163" algn="l"/>
                </a:tabLst>
                <a:defRPr sz="2400">
                  <a:solidFill>
                    <a:schemeClr val="tx1"/>
                  </a:solidFill>
                  <a:latin typeface="Times New Roman" charset="0"/>
                  <a:ea typeface="ＭＳ Ｐゴシック" charset="0"/>
                </a:defRPr>
              </a:lvl4pPr>
              <a:lvl5pPr>
                <a:tabLst>
                  <a:tab pos="457200" algn="l"/>
                  <a:tab pos="3205163"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205163"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205163"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205163"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205163" algn="l"/>
                </a:tabLst>
                <a:defRPr sz="2400">
                  <a:solidFill>
                    <a:schemeClr val="tx1"/>
                  </a:solidFill>
                  <a:latin typeface="Times New Roman" charset="0"/>
                  <a:ea typeface="ＭＳ Ｐゴシック" charset="0"/>
                </a:defRPr>
              </a:lvl9pPr>
            </a:lstStyle>
            <a:p>
              <a:r>
                <a:rPr lang="en-US" sz="2000" b="1" dirty="0">
                  <a:latin typeface="Courier New" charset="0"/>
                </a:rPr>
                <a:t>mov  eax,</a:t>
              </a:r>
              <a:r>
                <a:rPr lang="en-US" sz="2000" b="1" dirty="0" smtClean="0">
                  <a:latin typeface="Courier New" charset="0"/>
                </a:rPr>
                <a:t>var1     ; </a:t>
              </a:r>
              <a:r>
                <a:rPr lang="en-US" sz="2000" b="1" dirty="0">
                  <a:latin typeface="Courier New" charset="0"/>
                </a:rPr>
                <a:t>left side</a:t>
              </a:r>
            </a:p>
            <a:p>
              <a:r>
                <a:rPr lang="en-US" sz="2000" b="1" dirty="0">
                  <a:latin typeface="Courier New" charset="0"/>
                </a:rPr>
                <a:t>mov  ebx,5</a:t>
              </a:r>
            </a:p>
            <a:p>
              <a:r>
                <a:rPr lang="en-US" sz="2000" b="1" dirty="0" err="1">
                  <a:latin typeface="Courier New" charset="0"/>
                </a:rPr>
                <a:t>imul</a:t>
              </a:r>
              <a:r>
                <a:rPr lang="en-US" sz="2000" b="1" dirty="0">
                  <a:latin typeface="Courier New" charset="0"/>
                </a:rPr>
                <a:t> </a:t>
              </a:r>
              <a:r>
                <a:rPr lang="en-US" sz="2000" b="1" dirty="0" err="1">
                  <a:latin typeface="Courier New" charset="0"/>
                </a:rPr>
                <a:t>ebx</a:t>
              </a:r>
              <a:r>
                <a:rPr lang="en-US" sz="2000" b="1" dirty="0">
                  <a:latin typeface="Courier New" charset="0"/>
                </a:rPr>
                <a:t> </a:t>
              </a:r>
              <a:r>
                <a:rPr lang="en-US" sz="2000" b="1" dirty="0" smtClean="0">
                  <a:latin typeface="Courier New" charset="0"/>
                </a:rPr>
                <a:t>         ; </a:t>
              </a:r>
              <a:r>
                <a:rPr lang="en-US" sz="2000" b="1" dirty="0">
                  <a:latin typeface="Courier New" charset="0"/>
                </a:rPr>
                <a:t>EDX:EAX = product</a:t>
              </a:r>
            </a:p>
            <a:p>
              <a:r>
                <a:rPr lang="en-US" sz="2000" b="1" dirty="0">
                  <a:latin typeface="Courier New" charset="0"/>
                </a:rPr>
                <a:t>mov  ebx,</a:t>
              </a:r>
              <a:r>
                <a:rPr lang="en-US" sz="2000" b="1" dirty="0" smtClean="0">
                  <a:latin typeface="Courier New" charset="0"/>
                </a:rPr>
                <a:t>var2     ; </a:t>
              </a:r>
              <a:r>
                <a:rPr lang="en-US" sz="2000" b="1" dirty="0">
                  <a:latin typeface="Courier New" charset="0"/>
                </a:rPr>
                <a:t>right side</a:t>
              </a:r>
            </a:p>
            <a:p>
              <a:r>
                <a:rPr lang="en-US" sz="2000" b="1" dirty="0">
                  <a:latin typeface="Courier New" charset="0"/>
                </a:rPr>
                <a:t>sub  ebx,3</a:t>
              </a:r>
            </a:p>
            <a:p>
              <a:r>
                <a:rPr lang="en-US" sz="2000" b="1" dirty="0" err="1">
                  <a:latin typeface="Courier New" charset="0"/>
                </a:rPr>
                <a:t>idiv</a:t>
              </a:r>
              <a:r>
                <a:rPr lang="en-US" sz="2000" b="1" dirty="0">
                  <a:latin typeface="Courier New" charset="0"/>
                </a:rPr>
                <a:t> </a:t>
              </a:r>
              <a:r>
                <a:rPr lang="en-US" sz="2000" b="1" dirty="0" err="1">
                  <a:latin typeface="Courier New" charset="0"/>
                </a:rPr>
                <a:t>ebx</a:t>
              </a:r>
              <a:r>
                <a:rPr lang="en-US" sz="2000" b="1" dirty="0">
                  <a:latin typeface="Courier New" charset="0"/>
                </a:rPr>
                <a:t> </a:t>
              </a:r>
              <a:r>
                <a:rPr lang="en-US" sz="2000" b="1" dirty="0" smtClean="0">
                  <a:latin typeface="Courier New" charset="0"/>
                </a:rPr>
                <a:t>         ; </a:t>
              </a:r>
              <a:r>
                <a:rPr lang="en-US" sz="2000" b="1" dirty="0">
                  <a:latin typeface="Courier New" charset="0"/>
                </a:rPr>
                <a:t>EAX = quotient</a:t>
              </a:r>
            </a:p>
            <a:p>
              <a:r>
                <a:rPr lang="en-US" sz="2000" b="1" dirty="0">
                  <a:latin typeface="Courier New" charset="0"/>
                </a:rPr>
                <a:t>mov  var4,eax</a:t>
              </a:r>
            </a:p>
          </p:txBody>
        </p:sp>
      </p:grpSp>
    </p:spTree>
    <p:extLst>
      <p:ext uri="{BB962C8B-B14F-4D97-AF65-F5344CB8AC3E}">
        <p14:creationId xmlns="" xmlns:p14="http://schemas.microsoft.com/office/powerpoint/2010/main" val="17789830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25961"/>
                                        </p:tgtEl>
                                        <p:attrNameLst>
                                          <p:attrName>style.visibility</p:attrName>
                                        </p:attrNameLst>
                                      </p:cBhvr>
                                      <p:to>
                                        <p:strVal val="visible"/>
                                      </p:to>
                                    </p:set>
                                    <p:animEffect transition="in" filter="box(in)">
                                      <p:cBhvr>
                                        <p:cTn id="7" dur="500"/>
                                        <p:tgtEl>
                                          <p:spTgt spid="1259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a:xfrm>
            <a:off x="533400" y="228600"/>
            <a:ext cx="8077200" cy="609600"/>
          </a:xfrm>
        </p:spPr>
        <p:txBody>
          <a:bodyPr/>
          <a:lstStyle/>
          <a:p>
            <a:r>
              <a:rPr lang="en-US"/>
              <a:t>Signed Arithmetic Expressions</a:t>
            </a:r>
            <a:r>
              <a:rPr lang="en-US" sz="2400"/>
              <a:t>  (2 of 2)</a:t>
            </a:r>
          </a:p>
        </p:txBody>
      </p:sp>
      <p:sp>
        <p:nvSpPr>
          <p:cNvPr id="126979" name="Rectangle 3"/>
          <p:cNvSpPr>
            <a:spLocks noChangeArrowheads="1"/>
          </p:cNvSpPr>
          <p:nvPr/>
        </p:nvSpPr>
        <p:spPr bwMode="auto">
          <a:xfrm>
            <a:off x="609600" y="1143000"/>
            <a:ext cx="7543800" cy="533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342900" indent="-342900">
              <a:spcBef>
                <a:spcPct val="20000"/>
              </a:spcBef>
              <a:buClr>
                <a:schemeClr val="tx1"/>
              </a:buClr>
            </a:pPr>
            <a:r>
              <a:rPr lang="en-US" sz="2400" dirty="0">
                <a:latin typeface="Arial"/>
                <a:cs typeface="Arial"/>
              </a:rPr>
              <a:t>Example:   </a:t>
            </a:r>
            <a:r>
              <a:rPr lang="en-US" sz="2000" b="1" dirty="0">
                <a:solidFill>
                  <a:srgbClr val="0000FF"/>
                </a:solidFill>
                <a:latin typeface="Courier New" charset="0"/>
              </a:rPr>
              <a:t>var4 = (var1 * -5) / (-var2 % var3);</a:t>
            </a:r>
          </a:p>
        </p:txBody>
      </p:sp>
      <p:sp>
        <p:nvSpPr>
          <p:cNvPr id="126980" name="Text Box 4"/>
          <p:cNvSpPr txBox="1">
            <a:spLocks noChangeArrowheads="1"/>
          </p:cNvSpPr>
          <p:nvPr/>
        </p:nvSpPr>
        <p:spPr bwMode="auto">
          <a:xfrm>
            <a:off x="990600" y="1828800"/>
            <a:ext cx="7162800" cy="31242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205163" algn="l"/>
              </a:tabLst>
              <a:defRPr sz="2400">
                <a:solidFill>
                  <a:schemeClr val="tx1"/>
                </a:solidFill>
                <a:latin typeface="Times New Roman" charset="0"/>
                <a:ea typeface="ＭＳ Ｐゴシック" charset="0"/>
              </a:defRPr>
            </a:lvl1pPr>
            <a:lvl2pPr>
              <a:tabLst>
                <a:tab pos="457200" algn="l"/>
                <a:tab pos="3205163" algn="l"/>
              </a:tabLst>
              <a:defRPr sz="2400">
                <a:solidFill>
                  <a:schemeClr val="tx1"/>
                </a:solidFill>
                <a:latin typeface="Times New Roman" charset="0"/>
                <a:ea typeface="ＭＳ Ｐゴシック" charset="0"/>
              </a:defRPr>
            </a:lvl2pPr>
            <a:lvl3pPr>
              <a:tabLst>
                <a:tab pos="457200" algn="l"/>
                <a:tab pos="3205163" algn="l"/>
              </a:tabLst>
              <a:defRPr sz="2400">
                <a:solidFill>
                  <a:schemeClr val="tx1"/>
                </a:solidFill>
                <a:latin typeface="Times New Roman" charset="0"/>
                <a:ea typeface="ＭＳ Ｐゴシック" charset="0"/>
              </a:defRPr>
            </a:lvl3pPr>
            <a:lvl4pPr>
              <a:tabLst>
                <a:tab pos="457200" algn="l"/>
                <a:tab pos="3205163" algn="l"/>
              </a:tabLst>
              <a:defRPr sz="2400">
                <a:solidFill>
                  <a:schemeClr val="tx1"/>
                </a:solidFill>
                <a:latin typeface="Times New Roman" charset="0"/>
                <a:ea typeface="ＭＳ Ｐゴシック" charset="0"/>
              </a:defRPr>
            </a:lvl4pPr>
            <a:lvl5pPr>
              <a:tabLst>
                <a:tab pos="457200" algn="l"/>
                <a:tab pos="3205163"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205163"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205163"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205163"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205163" algn="l"/>
              </a:tabLst>
              <a:defRPr sz="2400">
                <a:solidFill>
                  <a:schemeClr val="tx1"/>
                </a:solidFill>
                <a:latin typeface="Times New Roman" charset="0"/>
                <a:ea typeface="ＭＳ Ｐゴシック" charset="0"/>
              </a:defRPr>
            </a:lvl9pPr>
          </a:lstStyle>
          <a:p>
            <a:r>
              <a:rPr lang="en-US" sz="2000" b="1" dirty="0">
                <a:latin typeface="Courier New" charset="0"/>
              </a:rPr>
              <a:t>mov  eax,</a:t>
            </a:r>
            <a:r>
              <a:rPr lang="en-US" sz="2000" b="1" dirty="0" smtClean="0">
                <a:latin typeface="Courier New" charset="0"/>
              </a:rPr>
              <a:t>var2       ; </a:t>
            </a:r>
            <a:r>
              <a:rPr lang="en-US" sz="2000" b="1" dirty="0">
                <a:latin typeface="Courier New" charset="0"/>
              </a:rPr>
              <a:t>begin right side</a:t>
            </a:r>
          </a:p>
          <a:p>
            <a:r>
              <a:rPr lang="en-US" sz="2000" b="1" dirty="0" err="1">
                <a:latin typeface="Courier New" charset="0"/>
              </a:rPr>
              <a:t>neg</a:t>
            </a:r>
            <a:r>
              <a:rPr lang="en-US" sz="2000" b="1" dirty="0">
                <a:latin typeface="Courier New" charset="0"/>
              </a:rPr>
              <a:t>  </a:t>
            </a:r>
            <a:r>
              <a:rPr lang="en-US" sz="2000" b="1" dirty="0" err="1">
                <a:latin typeface="Courier New" charset="0"/>
              </a:rPr>
              <a:t>eax</a:t>
            </a:r>
            <a:endParaRPr lang="en-US" sz="2000" b="1" dirty="0">
              <a:latin typeface="Courier New" charset="0"/>
            </a:endParaRPr>
          </a:p>
          <a:p>
            <a:r>
              <a:rPr lang="en-US" sz="2000" b="1" dirty="0" err="1" smtClean="0">
                <a:latin typeface="Courier New" charset="0"/>
              </a:rPr>
              <a:t>cdq</a:t>
            </a:r>
            <a:r>
              <a:rPr lang="en-US" sz="2000" b="1" dirty="0">
                <a:latin typeface="Courier New" charset="0"/>
              </a:rPr>
              <a:t> </a:t>
            </a:r>
            <a:r>
              <a:rPr lang="en-US" sz="2000" b="1" dirty="0" smtClean="0">
                <a:latin typeface="Courier New" charset="0"/>
              </a:rPr>
              <a:t>                ; </a:t>
            </a:r>
            <a:r>
              <a:rPr lang="en-US" sz="2000" b="1" dirty="0">
                <a:latin typeface="Courier New" charset="0"/>
              </a:rPr>
              <a:t>sign-extend dividend</a:t>
            </a:r>
          </a:p>
          <a:p>
            <a:r>
              <a:rPr lang="en-US" sz="2000" b="1" dirty="0" err="1">
                <a:latin typeface="Courier New" charset="0"/>
              </a:rPr>
              <a:t>idiv</a:t>
            </a:r>
            <a:r>
              <a:rPr lang="en-US" sz="2000" b="1" dirty="0">
                <a:latin typeface="Courier New" charset="0"/>
              </a:rPr>
              <a:t> </a:t>
            </a:r>
            <a:r>
              <a:rPr lang="en-US" sz="2000" b="1" dirty="0" smtClean="0">
                <a:latin typeface="Courier New" charset="0"/>
              </a:rPr>
              <a:t>var3           ; </a:t>
            </a:r>
            <a:r>
              <a:rPr lang="en-US" sz="2000" b="1" dirty="0">
                <a:latin typeface="Courier New" charset="0"/>
              </a:rPr>
              <a:t>EDX = remainder</a:t>
            </a:r>
          </a:p>
          <a:p>
            <a:r>
              <a:rPr lang="en-US" sz="2000" b="1" dirty="0">
                <a:latin typeface="Courier New" charset="0"/>
              </a:rPr>
              <a:t>mov  </a:t>
            </a:r>
            <a:r>
              <a:rPr lang="en-US" sz="2000" b="1" dirty="0" err="1">
                <a:latin typeface="Courier New" charset="0"/>
              </a:rPr>
              <a:t>ebx,</a:t>
            </a:r>
            <a:r>
              <a:rPr lang="en-US" sz="2000" b="1" dirty="0" err="1" smtClean="0">
                <a:latin typeface="Courier New" charset="0"/>
              </a:rPr>
              <a:t>edx</a:t>
            </a:r>
            <a:r>
              <a:rPr lang="en-US" sz="2000" b="1" dirty="0">
                <a:latin typeface="Courier New" charset="0"/>
              </a:rPr>
              <a:t> </a:t>
            </a:r>
            <a:r>
              <a:rPr lang="en-US" sz="2000" b="1" dirty="0" smtClean="0">
                <a:latin typeface="Courier New" charset="0"/>
              </a:rPr>
              <a:t>       ; </a:t>
            </a:r>
            <a:r>
              <a:rPr lang="en-US" sz="2000" b="1" dirty="0">
                <a:latin typeface="Courier New" charset="0"/>
              </a:rPr>
              <a:t>EBX = right side</a:t>
            </a:r>
          </a:p>
          <a:p>
            <a:r>
              <a:rPr lang="en-US" sz="2000" b="1" dirty="0">
                <a:latin typeface="Courier New" charset="0"/>
              </a:rPr>
              <a:t>mov  eax,-</a:t>
            </a:r>
            <a:r>
              <a:rPr lang="en-US" sz="2000" b="1" dirty="0" smtClean="0">
                <a:latin typeface="Courier New" charset="0"/>
              </a:rPr>
              <a:t>5         ; </a:t>
            </a:r>
            <a:r>
              <a:rPr lang="en-US" sz="2000" b="1" dirty="0">
                <a:latin typeface="Courier New" charset="0"/>
              </a:rPr>
              <a:t>begin left side</a:t>
            </a:r>
          </a:p>
          <a:p>
            <a:r>
              <a:rPr lang="en-US" sz="2000" b="1" dirty="0" err="1">
                <a:latin typeface="Courier New" charset="0"/>
              </a:rPr>
              <a:t>imul</a:t>
            </a:r>
            <a:r>
              <a:rPr lang="en-US" sz="2000" b="1" dirty="0">
                <a:latin typeface="Courier New" charset="0"/>
              </a:rPr>
              <a:t> </a:t>
            </a:r>
            <a:r>
              <a:rPr lang="en-US" sz="2000" b="1" dirty="0" smtClean="0">
                <a:latin typeface="Courier New" charset="0"/>
              </a:rPr>
              <a:t>var1           ; </a:t>
            </a:r>
            <a:r>
              <a:rPr lang="en-US" sz="2000" b="1" dirty="0">
                <a:latin typeface="Courier New" charset="0"/>
              </a:rPr>
              <a:t>EDX:EAX = left side</a:t>
            </a:r>
          </a:p>
          <a:p>
            <a:r>
              <a:rPr lang="en-US" sz="2000" b="1" dirty="0" err="1">
                <a:latin typeface="Courier New" charset="0"/>
              </a:rPr>
              <a:t>idiv</a:t>
            </a:r>
            <a:r>
              <a:rPr lang="en-US" sz="2000" b="1" dirty="0">
                <a:latin typeface="Courier New" charset="0"/>
              </a:rPr>
              <a:t> </a:t>
            </a:r>
            <a:r>
              <a:rPr lang="en-US" sz="2000" b="1" dirty="0" err="1" smtClean="0">
                <a:latin typeface="Courier New" charset="0"/>
              </a:rPr>
              <a:t>ebx</a:t>
            </a:r>
            <a:r>
              <a:rPr lang="en-US" sz="2000" b="1" dirty="0">
                <a:latin typeface="Courier New" charset="0"/>
              </a:rPr>
              <a:t> </a:t>
            </a:r>
            <a:r>
              <a:rPr lang="en-US" sz="2000" b="1" dirty="0" smtClean="0">
                <a:latin typeface="Courier New" charset="0"/>
              </a:rPr>
              <a:t>           ; </a:t>
            </a:r>
            <a:r>
              <a:rPr lang="en-US" sz="2000" b="1" dirty="0">
                <a:latin typeface="Courier New" charset="0"/>
              </a:rPr>
              <a:t>final division</a:t>
            </a:r>
          </a:p>
          <a:p>
            <a:r>
              <a:rPr lang="en-US" sz="2000" b="1" dirty="0">
                <a:latin typeface="Courier New" charset="0"/>
              </a:rPr>
              <a:t>mov  var4,</a:t>
            </a:r>
            <a:r>
              <a:rPr lang="en-US" sz="2000" b="1" dirty="0" smtClean="0">
                <a:latin typeface="Courier New" charset="0"/>
              </a:rPr>
              <a:t>eax       ; </a:t>
            </a:r>
            <a:r>
              <a:rPr lang="en-US" sz="2000" b="1" dirty="0">
                <a:latin typeface="Courier New" charset="0"/>
              </a:rPr>
              <a:t>quotient</a:t>
            </a:r>
          </a:p>
        </p:txBody>
      </p:sp>
      <p:sp>
        <p:nvSpPr>
          <p:cNvPr id="126984" name="Text Box 8"/>
          <p:cNvSpPr txBox="1">
            <a:spLocks noChangeArrowheads="1"/>
          </p:cNvSpPr>
          <p:nvPr/>
        </p:nvSpPr>
        <p:spPr bwMode="auto">
          <a:xfrm>
            <a:off x="762000" y="5308937"/>
            <a:ext cx="7620000" cy="1015663"/>
          </a:xfrm>
          <a:prstGeom prst="rect">
            <a:avLst/>
          </a:prstGeom>
          <a:noFill/>
          <a:ln w="9525">
            <a:solidFill>
              <a:srgbClr val="0000FF"/>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400" dirty="0">
                <a:solidFill>
                  <a:srgbClr val="0000FF"/>
                </a:solidFill>
                <a:latin typeface="Arial"/>
                <a:cs typeface="Arial"/>
              </a:rPr>
              <a:t>Sometimes it's easiest to calculate the right-hand term of an expression first.</a:t>
            </a:r>
          </a:p>
        </p:txBody>
      </p:sp>
    </p:spTree>
    <p:extLst>
      <p:ext uri="{BB962C8B-B14F-4D97-AF65-F5344CB8AC3E}">
        <p14:creationId xmlns="" xmlns:p14="http://schemas.microsoft.com/office/powerpoint/2010/main" val="23516449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26984"/>
                                        </p:tgtEl>
                                        <p:attrNameLst>
                                          <p:attrName>style.visibility</p:attrName>
                                        </p:attrNameLst>
                                      </p:cBhvr>
                                      <p:to>
                                        <p:strVal val="visible"/>
                                      </p:to>
                                    </p:set>
                                    <p:animEffect transition="in" filter="box(in)">
                                      <p:cBhvr>
                                        <p:cTn id="7" dur="500"/>
                                        <p:tgtEl>
                                          <p:spTgt spid="1269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984" grpId="0" animBg="1" autoUpdateAnimBg="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p:txBody>
          <a:bodyPr/>
          <a:lstStyle/>
          <a:p>
            <a:r>
              <a:rPr lang="en-US" dirty="0" smtClean="0"/>
              <a:t>Drill . </a:t>
            </a:r>
            <a:r>
              <a:rPr lang="en-US" dirty="0"/>
              <a:t>. .</a:t>
            </a:r>
          </a:p>
        </p:txBody>
      </p:sp>
      <p:sp>
        <p:nvSpPr>
          <p:cNvPr id="111619" name="Text Box 3"/>
          <p:cNvSpPr txBox="1">
            <a:spLocks noChangeArrowheads="1"/>
          </p:cNvSpPr>
          <p:nvPr/>
        </p:nvSpPr>
        <p:spPr bwMode="auto">
          <a:xfrm>
            <a:off x="2895600" y="3400612"/>
            <a:ext cx="3352800" cy="1399988"/>
          </a:xfrm>
          <a:prstGeom prst="rect">
            <a:avLst/>
          </a:prstGeom>
          <a:noFill/>
          <a:ln w="28575" cmpd="sng">
            <a:solidFill>
              <a:srgbClr val="0000FF"/>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a:solidFill>
                  <a:srgbClr val="0000FF"/>
                </a:solidFill>
                <a:latin typeface="Courier New" charset="0"/>
              </a:rPr>
              <a:t>mov eax,20</a:t>
            </a:r>
          </a:p>
          <a:p>
            <a:r>
              <a:rPr lang="en-US" sz="2000" b="1" dirty="0" err="1">
                <a:solidFill>
                  <a:srgbClr val="0000FF"/>
                </a:solidFill>
                <a:latin typeface="Courier New" charset="0"/>
              </a:rPr>
              <a:t>imul</a:t>
            </a:r>
            <a:r>
              <a:rPr lang="en-US" sz="2000" b="1" dirty="0">
                <a:solidFill>
                  <a:srgbClr val="0000FF"/>
                </a:solidFill>
                <a:latin typeface="Courier New" charset="0"/>
              </a:rPr>
              <a:t> </a:t>
            </a:r>
            <a:r>
              <a:rPr lang="en-US" sz="2000" b="1" dirty="0" err="1">
                <a:solidFill>
                  <a:srgbClr val="0000FF"/>
                </a:solidFill>
                <a:latin typeface="Courier New" charset="0"/>
              </a:rPr>
              <a:t>ebx</a:t>
            </a:r>
            <a:endParaRPr lang="en-US" sz="2000" b="1" dirty="0">
              <a:solidFill>
                <a:srgbClr val="0000FF"/>
              </a:solidFill>
              <a:latin typeface="Courier New" charset="0"/>
            </a:endParaRPr>
          </a:p>
          <a:p>
            <a:r>
              <a:rPr lang="en-US" sz="2000" b="1" dirty="0" err="1">
                <a:solidFill>
                  <a:srgbClr val="0000FF"/>
                </a:solidFill>
                <a:latin typeface="Courier New" charset="0"/>
              </a:rPr>
              <a:t>idiv</a:t>
            </a:r>
            <a:r>
              <a:rPr lang="en-US" sz="2000" b="1" dirty="0">
                <a:solidFill>
                  <a:srgbClr val="0000FF"/>
                </a:solidFill>
                <a:latin typeface="Courier New" charset="0"/>
              </a:rPr>
              <a:t> </a:t>
            </a:r>
            <a:r>
              <a:rPr lang="en-US" sz="2000" b="1" dirty="0" err="1">
                <a:solidFill>
                  <a:srgbClr val="0000FF"/>
                </a:solidFill>
                <a:latin typeface="Courier New" charset="0"/>
              </a:rPr>
              <a:t>ecx</a:t>
            </a:r>
            <a:endParaRPr lang="en-US" sz="2000" b="1" dirty="0">
              <a:solidFill>
                <a:srgbClr val="0000FF"/>
              </a:solidFill>
              <a:latin typeface="Courier New" charset="0"/>
            </a:endParaRPr>
          </a:p>
        </p:txBody>
      </p:sp>
      <p:sp>
        <p:nvSpPr>
          <p:cNvPr id="111620" name="Text Box 4"/>
          <p:cNvSpPr txBox="1">
            <a:spLocks noChangeArrowheads="1"/>
          </p:cNvSpPr>
          <p:nvPr/>
        </p:nvSpPr>
        <p:spPr bwMode="auto">
          <a:xfrm>
            <a:off x="685800" y="1066800"/>
            <a:ext cx="7696200" cy="155427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tIns="137160" bIns="137160">
            <a:spAutoFit/>
          </a:bodyPr>
          <a:lstStyle/>
          <a:p>
            <a:pPr>
              <a:spcBef>
                <a:spcPts val="1800"/>
              </a:spcBef>
            </a:pPr>
            <a:r>
              <a:rPr lang="en-US" sz="2400" dirty="0">
                <a:latin typeface="Arial"/>
                <a:cs typeface="Arial"/>
              </a:rPr>
              <a:t>Implement the following expression using signed 32-bit integers:</a:t>
            </a:r>
          </a:p>
          <a:p>
            <a:pPr>
              <a:spcBef>
                <a:spcPts val="1800"/>
              </a:spcBef>
            </a:pPr>
            <a:r>
              <a:rPr lang="en-US" sz="2000" b="1" dirty="0">
                <a:latin typeface="Courier New" charset="0"/>
              </a:rPr>
              <a:t>	</a:t>
            </a:r>
            <a:r>
              <a:rPr lang="en-US" sz="2000" b="1" dirty="0" err="1">
                <a:latin typeface="Courier New" charset="0"/>
              </a:rPr>
              <a:t>eax</a:t>
            </a:r>
            <a:r>
              <a:rPr lang="en-US" sz="2000" b="1" dirty="0">
                <a:latin typeface="Courier New" charset="0"/>
              </a:rPr>
              <a:t> = (</a:t>
            </a:r>
            <a:r>
              <a:rPr lang="en-US" sz="2000" b="1" dirty="0" err="1">
                <a:latin typeface="Courier New" charset="0"/>
              </a:rPr>
              <a:t>ebx</a:t>
            </a:r>
            <a:r>
              <a:rPr lang="en-US" sz="2000" b="1" dirty="0">
                <a:latin typeface="Courier New" charset="0"/>
              </a:rPr>
              <a:t> * 20) / </a:t>
            </a:r>
            <a:r>
              <a:rPr lang="en-US" sz="2000" b="1" dirty="0" err="1">
                <a:latin typeface="Courier New" charset="0"/>
              </a:rPr>
              <a:t>ecx</a:t>
            </a:r>
            <a:endParaRPr lang="en-US" sz="2000" b="1" dirty="0">
              <a:latin typeface="Courier New" charset="0"/>
            </a:endParaRPr>
          </a:p>
        </p:txBody>
      </p:sp>
    </p:spTree>
    <p:extLst>
      <p:ext uri="{BB962C8B-B14F-4D97-AF65-F5344CB8AC3E}">
        <p14:creationId xmlns="" xmlns:p14="http://schemas.microsoft.com/office/powerpoint/2010/main" val="8915622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1619"/>
                                        </p:tgtEl>
                                        <p:attrNameLst>
                                          <p:attrName>style.visibility</p:attrName>
                                        </p:attrNameLst>
                                      </p:cBhvr>
                                      <p:to>
                                        <p:strVal val="visible"/>
                                      </p:to>
                                    </p:set>
                                    <p:animEffect transition="in" filter="dissolve">
                                      <p:cBhvr>
                                        <p:cTn id="7" dur="500"/>
                                        <p:tgtEl>
                                          <p:spTgt spid="1116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19" grpId="0" animBg="1"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1026"/>
          <p:cNvSpPr>
            <a:spLocks noGrp="1" noChangeArrowheads="1"/>
          </p:cNvSpPr>
          <p:nvPr>
            <p:ph type="title"/>
          </p:nvPr>
        </p:nvSpPr>
        <p:spPr/>
        <p:txBody>
          <a:bodyPr/>
          <a:lstStyle/>
          <a:p>
            <a:r>
              <a:rPr lang="en-US" dirty="0" smtClean="0"/>
              <a:t>Drill </a:t>
            </a:r>
            <a:r>
              <a:rPr lang="en-US" dirty="0"/>
              <a:t>. . .</a:t>
            </a:r>
          </a:p>
        </p:txBody>
      </p:sp>
      <p:sp>
        <p:nvSpPr>
          <p:cNvPr id="138243" name="Text Box 1027"/>
          <p:cNvSpPr txBox="1">
            <a:spLocks noChangeArrowheads="1"/>
          </p:cNvSpPr>
          <p:nvPr/>
        </p:nvSpPr>
        <p:spPr bwMode="auto">
          <a:xfrm>
            <a:off x="1036918" y="2819400"/>
            <a:ext cx="7086600" cy="2590800"/>
          </a:xfrm>
          <a:prstGeom prst="rect">
            <a:avLst/>
          </a:prstGeom>
          <a:noFill/>
          <a:ln w="19050" cmpd="sng">
            <a:solidFill>
              <a:srgbClr val="0000FF"/>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143250" algn="l"/>
              </a:tabLst>
              <a:defRPr sz="2400">
                <a:solidFill>
                  <a:schemeClr val="tx1"/>
                </a:solidFill>
                <a:latin typeface="Times New Roman" charset="0"/>
                <a:ea typeface="ＭＳ Ｐゴシック" charset="0"/>
              </a:defRPr>
            </a:lvl1pPr>
            <a:lvl2pPr>
              <a:tabLst>
                <a:tab pos="457200" algn="l"/>
                <a:tab pos="3143250" algn="l"/>
              </a:tabLst>
              <a:defRPr sz="2400">
                <a:solidFill>
                  <a:schemeClr val="tx1"/>
                </a:solidFill>
                <a:latin typeface="Times New Roman" charset="0"/>
                <a:ea typeface="ＭＳ Ｐゴシック" charset="0"/>
              </a:defRPr>
            </a:lvl2pPr>
            <a:lvl3pPr>
              <a:tabLst>
                <a:tab pos="457200" algn="l"/>
                <a:tab pos="3143250" algn="l"/>
              </a:tabLst>
              <a:defRPr sz="2400">
                <a:solidFill>
                  <a:schemeClr val="tx1"/>
                </a:solidFill>
                <a:latin typeface="Times New Roman" charset="0"/>
                <a:ea typeface="ＭＳ Ｐゴシック" charset="0"/>
              </a:defRPr>
            </a:lvl3pPr>
            <a:lvl4pPr>
              <a:tabLst>
                <a:tab pos="457200" algn="l"/>
                <a:tab pos="3143250" algn="l"/>
              </a:tabLst>
              <a:defRPr sz="2400">
                <a:solidFill>
                  <a:schemeClr val="tx1"/>
                </a:solidFill>
                <a:latin typeface="Times New Roman" charset="0"/>
                <a:ea typeface="ＭＳ Ｐゴシック" charset="0"/>
              </a:defRPr>
            </a:lvl4pPr>
            <a:lvl5pPr>
              <a:tabLst>
                <a:tab pos="457200" algn="l"/>
                <a:tab pos="314325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14325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14325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14325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143250" algn="l"/>
              </a:tabLst>
              <a:defRPr sz="2400">
                <a:solidFill>
                  <a:schemeClr val="tx1"/>
                </a:solidFill>
                <a:latin typeface="Times New Roman" charset="0"/>
                <a:ea typeface="ＭＳ Ｐゴシック" charset="0"/>
              </a:defRPr>
            </a:lvl9pPr>
          </a:lstStyle>
          <a:p>
            <a:r>
              <a:rPr lang="en-US" sz="2000" b="1" dirty="0">
                <a:solidFill>
                  <a:srgbClr val="0000FF"/>
                </a:solidFill>
                <a:latin typeface="Courier New" charset="0"/>
              </a:rPr>
              <a:t>push  </a:t>
            </a:r>
            <a:r>
              <a:rPr lang="en-US" sz="2000" b="1" dirty="0" err="1">
                <a:solidFill>
                  <a:srgbClr val="0000FF"/>
                </a:solidFill>
                <a:latin typeface="Courier New" charset="0"/>
              </a:rPr>
              <a:t>edx</a:t>
            </a:r>
            <a:endParaRPr lang="en-US" sz="2000" b="1" dirty="0">
              <a:solidFill>
                <a:srgbClr val="0000FF"/>
              </a:solidFill>
              <a:latin typeface="Courier New" charset="0"/>
            </a:endParaRPr>
          </a:p>
          <a:p>
            <a:r>
              <a:rPr lang="en-US" sz="2000" b="1" dirty="0">
                <a:solidFill>
                  <a:srgbClr val="0000FF"/>
                </a:solidFill>
                <a:latin typeface="Courier New" charset="0"/>
              </a:rPr>
              <a:t>push  </a:t>
            </a:r>
            <a:r>
              <a:rPr lang="en-US" sz="2000" b="1" dirty="0" err="1" smtClean="0">
                <a:solidFill>
                  <a:srgbClr val="0000FF"/>
                </a:solidFill>
                <a:latin typeface="Courier New" charset="0"/>
              </a:rPr>
              <a:t>eax</a:t>
            </a:r>
            <a:r>
              <a:rPr lang="en-US" sz="2000" b="1" dirty="0">
                <a:solidFill>
                  <a:srgbClr val="0000FF"/>
                </a:solidFill>
                <a:latin typeface="Courier New" charset="0"/>
              </a:rPr>
              <a:t> </a:t>
            </a:r>
            <a:r>
              <a:rPr lang="en-US" sz="2000" b="1" dirty="0" smtClean="0">
                <a:solidFill>
                  <a:srgbClr val="0000FF"/>
                </a:solidFill>
                <a:latin typeface="Courier New" charset="0"/>
              </a:rPr>
              <a:t>          ; </a:t>
            </a:r>
            <a:r>
              <a:rPr lang="en-US" sz="2000" b="1" dirty="0">
                <a:solidFill>
                  <a:srgbClr val="0000FF"/>
                </a:solidFill>
                <a:latin typeface="Courier New" charset="0"/>
              </a:rPr>
              <a:t>EAX needed later</a:t>
            </a:r>
          </a:p>
          <a:p>
            <a:r>
              <a:rPr lang="en-US" sz="2000" b="1" dirty="0">
                <a:solidFill>
                  <a:srgbClr val="0000FF"/>
                </a:solidFill>
                <a:latin typeface="Courier New" charset="0"/>
              </a:rPr>
              <a:t>mov   </a:t>
            </a:r>
            <a:r>
              <a:rPr lang="en-US" sz="2000" b="1" dirty="0" err="1">
                <a:solidFill>
                  <a:srgbClr val="0000FF"/>
                </a:solidFill>
                <a:latin typeface="Courier New" charset="0"/>
              </a:rPr>
              <a:t>eax,ecx</a:t>
            </a:r>
            <a:endParaRPr lang="en-US" sz="2000" b="1" dirty="0">
              <a:solidFill>
                <a:srgbClr val="0000FF"/>
              </a:solidFill>
              <a:latin typeface="Courier New" charset="0"/>
            </a:endParaRPr>
          </a:p>
          <a:p>
            <a:r>
              <a:rPr lang="en-US" sz="2000" b="1" dirty="0" err="1">
                <a:solidFill>
                  <a:srgbClr val="0000FF"/>
                </a:solidFill>
                <a:latin typeface="Courier New" charset="0"/>
              </a:rPr>
              <a:t>imul</a:t>
            </a:r>
            <a:r>
              <a:rPr lang="en-US" sz="2000" b="1" dirty="0">
                <a:solidFill>
                  <a:srgbClr val="0000FF"/>
                </a:solidFill>
                <a:latin typeface="Courier New" charset="0"/>
              </a:rPr>
              <a:t>  </a:t>
            </a:r>
            <a:r>
              <a:rPr lang="en-US" sz="2000" b="1" dirty="0" err="1" smtClean="0">
                <a:solidFill>
                  <a:srgbClr val="0000FF"/>
                </a:solidFill>
                <a:latin typeface="Courier New" charset="0"/>
              </a:rPr>
              <a:t>edx</a:t>
            </a:r>
            <a:r>
              <a:rPr lang="en-US" sz="2000" b="1" dirty="0">
                <a:solidFill>
                  <a:srgbClr val="0000FF"/>
                </a:solidFill>
                <a:latin typeface="Courier New" charset="0"/>
              </a:rPr>
              <a:t> </a:t>
            </a:r>
            <a:r>
              <a:rPr lang="en-US" sz="2000" b="1" dirty="0" smtClean="0">
                <a:solidFill>
                  <a:srgbClr val="0000FF"/>
                </a:solidFill>
                <a:latin typeface="Courier New" charset="0"/>
              </a:rPr>
              <a:t>          ; </a:t>
            </a:r>
            <a:r>
              <a:rPr lang="en-US" sz="2000" b="1" dirty="0">
                <a:solidFill>
                  <a:srgbClr val="0000FF"/>
                </a:solidFill>
                <a:latin typeface="Courier New" charset="0"/>
              </a:rPr>
              <a:t>left side: EDX:EAX</a:t>
            </a:r>
          </a:p>
          <a:p>
            <a:r>
              <a:rPr lang="en-US" sz="2000" b="1" dirty="0">
                <a:solidFill>
                  <a:srgbClr val="0000FF"/>
                </a:solidFill>
                <a:latin typeface="Courier New" charset="0"/>
              </a:rPr>
              <a:t>pop   </a:t>
            </a:r>
            <a:r>
              <a:rPr lang="en-US" sz="2000" b="1" dirty="0" err="1" smtClean="0">
                <a:solidFill>
                  <a:srgbClr val="0000FF"/>
                </a:solidFill>
                <a:latin typeface="Courier New" charset="0"/>
              </a:rPr>
              <a:t>ebx</a:t>
            </a:r>
            <a:r>
              <a:rPr lang="en-US" sz="2000" b="1" dirty="0">
                <a:solidFill>
                  <a:srgbClr val="0000FF"/>
                </a:solidFill>
                <a:latin typeface="Courier New" charset="0"/>
              </a:rPr>
              <a:t> </a:t>
            </a:r>
            <a:r>
              <a:rPr lang="en-US" sz="2000" b="1" dirty="0" smtClean="0">
                <a:solidFill>
                  <a:srgbClr val="0000FF"/>
                </a:solidFill>
                <a:latin typeface="Courier New" charset="0"/>
              </a:rPr>
              <a:t>          ; </a:t>
            </a:r>
            <a:r>
              <a:rPr lang="en-US" sz="2000" b="1" dirty="0">
                <a:solidFill>
                  <a:srgbClr val="0000FF"/>
                </a:solidFill>
                <a:latin typeface="Courier New" charset="0"/>
              </a:rPr>
              <a:t>saved value of EAX</a:t>
            </a:r>
          </a:p>
          <a:p>
            <a:r>
              <a:rPr lang="en-US" sz="2000" b="1" dirty="0" err="1">
                <a:solidFill>
                  <a:srgbClr val="0000FF"/>
                </a:solidFill>
                <a:latin typeface="Courier New" charset="0"/>
              </a:rPr>
              <a:t>idiv</a:t>
            </a:r>
            <a:r>
              <a:rPr lang="en-US" sz="2000" b="1" dirty="0">
                <a:solidFill>
                  <a:srgbClr val="0000FF"/>
                </a:solidFill>
                <a:latin typeface="Courier New" charset="0"/>
              </a:rPr>
              <a:t>  </a:t>
            </a:r>
            <a:r>
              <a:rPr lang="en-US" sz="2000" b="1" dirty="0" err="1" smtClean="0">
                <a:solidFill>
                  <a:srgbClr val="0000FF"/>
                </a:solidFill>
                <a:latin typeface="Courier New" charset="0"/>
              </a:rPr>
              <a:t>ebx</a:t>
            </a:r>
            <a:r>
              <a:rPr lang="en-US" sz="2000" b="1" dirty="0">
                <a:solidFill>
                  <a:srgbClr val="0000FF"/>
                </a:solidFill>
                <a:latin typeface="Courier New" charset="0"/>
              </a:rPr>
              <a:t> </a:t>
            </a:r>
            <a:r>
              <a:rPr lang="en-US" sz="2000" b="1" dirty="0" smtClean="0">
                <a:solidFill>
                  <a:srgbClr val="0000FF"/>
                </a:solidFill>
                <a:latin typeface="Courier New" charset="0"/>
              </a:rPr>
              <a:t>          ; </a:t>
            </a:r>
            <a:r>
              <a:rPr lang="en-US" sz="2000" b="1" dirty="0">
                <a:solidFill>
                  <a:srgbClr val="0000FF"/>
                </a:solidFill>
                <a:latin typeface="Courier New" charset="0"/>
              </a:rPr>
              <a:t>EAX = quotient</a:t>
            </a:r>
          </a:p>
          <a:p>
            <a:r>
              <a:rPr lang="en-US" sz="2000" b="1" dirty="0">
                <a:solidFill>
                  <a:srgbClr val="0000FF"/>
                </a:solidFill>
                <a:latin typeface="Courier New" charset="0"/>
              </a:rPr>
              <a:t>pop   </a:t>
            </a:r>
            <a:r>
              <a:rPr lang="en-US" sz="2000" b="1" dirty="0" err="1" smtClean="0">
                <a:solidFill>
                  <a:srgbClr val="0000FF"/>
                </a:solidFill>
                <a:latin typeface="Courier New" charset="0"/>
              </a:rPr>
              <a:t>edx</a:t>
            </a:r>
            <a:r>
              <a:rPr lang="en-US" sz="2000" b="1" dirty="0">
                <a:solidFill>
                  <a:srgbClr val="0000FF"/>
                </a:solidFill>
                <a:latin typeface="Courier New" charset="0"/>
              </a:rPr>
              <a:t> </a:t>
            </a:r>
            <a:r>
              <a:rPr lang="en-US" sz="2000" b="1" dirty="0" smtClean="0">
                <a:solidFill>
                  <a:srgbClr val="0000FF"/>
                </a:solidFill>
                <a:latin typeface="Courier New" charset="0"/>
              </a:rPr>
              <a:t>          ; </a:t>
            </a:r>
            <a:r>
              <a:rPr lang="en-US" sz="2000" b="1" dirty="0">
                <a:solidFill>
                  <a:srgbClr val="0000FF"/>
                </a:solidFill>
                <a:latin typeface="Courier New" charset="0"/>
              </a:rPr>
              <a:t>restore EDX, ECX</a:t>
            </a:r>
          </a:p>
        </p:txBody>
      </p:sp>
      <p:sp>
        <p:nvSpPr>
          <p:cNvPr id="138244" name="Text Box 1028"/>
          <p:cNvSpPr txBox="1">
            <a:spLocks noChangeArrowheads="1"/>
          </p:cNvSpPr>
          <p:nvPr/>
        </p:nvSpPr>
        <p:spPr bwMode="auto">
          <a:xfrm>
            <a:off x="685800" y="1066800"/>
            <a:ext cx="7696200" cy="155427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tIns="137160" bIns="137160">
            <a:spAutoFit/>
          </a:bodyPr>
          <a:lstStyle/>
          <a:p>
            <a:pPr>
              <a:spcBef>
                <a:spcPts val="1800"/>
              </a:spcBef>
            </a:pPr>
            <a:r>
              <a:rPr lang="en-US" sz="2400" dirty="0"/>
              <a:t>I</a:t>
            </a:r>
            <a:r>
              <a:rPr lang="en-US" sz="2400" dirty="0">
                <a:latin typeface="Arial"/>
                <a:cs typeface="Arial"/>
              </a:rPr>
              <a:t>mplement the following expression using signed 32-bit integers. Save and restore ECX and EDX:</a:t>
            </a:r>
          </a:p>
          <a:p>
            <a:pPr>
              <a:spcBef>
                <a:spcPts val="1800"/>
              </a:spcBef>
            </a:pPr>
            <a:r>
              <a:rPr lang="en-US" sz="2000" b="1" dirty="0">
                <a:latin typeface="Courier New" charset="0"/>
              </a:rPr>
              <a:t>	</a:t>
            </a:r>
            <a:r>
              <a:rPr lang="en-US" sz="2000" b="1" dirty="0" err="1">
                <a:latin typeface="Courier New" charset="0"/>
              </a:rPr>
              <a:t>eax</a:t>
            </a:r>
            <a:r>
              <a:rPr lang="en-US" sz="2000" b="1" dirty="0">
                <a:latin typeface="Courier New" charset="0"/>
              </a:rPr>
              <a:t> = (</a:t>
            </a:r>
            <a:r>
              <a:rPr lang="en-US" sz="2000" b="1" dirty="0" err="1">
                <a:latin typeface="Courier New" charset="0"/>
              </a:rPr>
              <a:t>ecx</a:t>
            </a:r>
            <a:r>
              <a:rPr lang="en-US" sz="2000" b="1" dirty="0">
                <a:latin typeface="Courier New" charset="0"/>
              </a:rPr>
              <a:t> * </a:t>
            </a:r>
            <a:r>
              <a:rPr lang="en-US" sz="2000" b="1" dirty="0" err="1">
                <a:latin typeface="Courier New" charset="0"/>
              </a:rPr>
              <a:t>edx</a:t>
            </a:r>
            <a:r>
              <a:rPr lang="en-US" sz="2000" b="1" dirty="0">
                <a:latin typeface="Courier New" charset="0"/>
              </a:rPr>
              <a:t>) / </a:t>
            </a:r>
            <a:r>
              <a:rPr lang="en-US" sz="2000" b="1" dirty="0" err="1">
                <a:latin typeface="Courier New" charset="0"/>
              </a:rPr>
              <a:t>eax</a:t>
            </a:r>
            <a:endParaRPr lang="en-US" sz="2000" b="1" dirty="0">
              <a:latin typeface="Courier New" charset="0"/>
            </a:endParaRPr>
          </a:p>
        </p:txBody>
      </p:sp>
    </p:spTree>
    <p:extLst>
      <p:ext uri="{BB962C8B-B14F-4D97-AF65-F5344CB8AC3E}">
        <p14:creationId xmlns="" xmlns:p14="http://schemas.microsoft.com/office/powerpoint/2010/main" val="11026595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8243"/>
                                        </p:tgtEl>
                                        <p:attrNameLst>
                                          <p:attrName>style.visibility</p:attrName>
                                        </p:attrNameLst>
                                      </p:cBhvr>
                                      <p:to>
                                        <p:strVal val="visible"/>
                                      </p:to>
                                    </p:set>
                                    <p:animEffect transition="in" filter="dissolve">
                                      <p:cBhvr>
                                        <p:cTn id="7" dur="500"/>
                                        <p:tgtEl>
                                          <p:spTgt spid="138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243" grpId="0" animBg="1" autoUpdateAnimBg="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1026"/>
          <p:cNvSpPr>
            <a:spLocks noGrp="1" noChangeArrowheads="1"/>
          </p:cNvSpPr>
          <p:nvPr>
            <p:ph type="title"/>
          </p:nvPr>
        </p:nvSpPr>
        <p:spPr/>
        <p:txBody>
          <a:bodyPr/>
          <a:lstStyle/>
          <a:p>
            <a:r>
              <a:rPr lang="en-US" dirty="0" smtClean="0"/>
              <a:t>Drill </a:t>
            </a:r>
            <a:r>
              <a:rPr lang="en-US" dirty="0"/>
              <a:t>. . .</a:t>
            </a:r>
          </a:p>
        </p:txBody>
      </p:sp>
      <p:sp>
        <p:nvSpPr>
          <p:cNvPr id="137219" name="Text Box 1027"/>
          <p:cNvSpPr txBox="1">
            <a:spLocks noChangeArrowheads="1"/>
          </p:cNvSpPr>
          <p:nvPr/>
        </p:nvSpPr>
        <p:spPr bwMode="auto">
          <a:xfrm>
            <a:off x="1051859" y="2819400"/>
            <a:ext cx="7086600" cy="2667000"/>
          </a:xfrm>
          <a:prstGeom prst="rect">
            <a:avLst/>
          </a:prstGeom>
          <a:noFill/>
          <a:ln w="19050" cmpd="sng">
            <a:solidFill>
              <a:srgbClr val="0000FF"/>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2687638" algn="l"/>
              </a:tabLst>
              <a:defRPr sz="2400">
                <a:solidFill>
                  <a:schemeClr val="tx1"/>
                </a:solidFill>
                <a:latin typeface="Times New Roman" charset="0"/>
                <a:ea typeface="ＭＳ Ｐゴシック" charset="0"/>
              </a:defRPr>
            </a:lvl1pPr>
            <a:lvl2pPr>
              <a:tabLst>
                <a:tab pos="457200" algn="l"/>
                <a:tab pos="2687638" algn="l"/>
              </a:tabLst>
              <a:defRPr sz="2400">
                <a:solidFill>
                  <a:schemeClr val="tx1"/>
                </a:solidFill>
                <a:latin typeface="Times New Roman" charset="0"/>
                <a:ea typeface="ＭＳ Ｐゴシック" charset="0"/>
              </a:defRPr>
            </a:lvl2pPr>
            <a:lvl3pPr>
              <a:tabLst>
                <a:tab pos="457200" algn="l"/>
                <a:tab pos="2687638" algn="l"/>
              </a:tabLst>
              <a:defRPr sz="2400">
                <a:solidFill>
                  <a:schemeClr val="tx1"/>
                </a:solidFill>
                <a:latin typeface="Times New Roman" charset="0"/>
                <a:ea typeface="ＭＳ Ｐゴシック" charset="0"/>
              </a:defRPr>
            </a:lvl3pPr>
            <a:lvl4pPr>
              <a:tabLst>
                <a:tab pos="457200" algn="l"/>
                <a:tab pos="2687638" algn="l"/>
              </a:tabLst>
              <a:defRPr sz="2400">
                <a:solidFill>
                  <a:schemeClr val="tx1"/>
                </a:solidFill>
                <a:latin typeface="Times New Roman" charset="0"/>
                <a:ea typeface="ＭＳ Ｐゴシック" charset="0"/>
              </a:defRPr>
            </a:lvl4pPr>
            <a:lvl5pPr>
              <a:tabLst>
                <a:tab pos="457200" algn="l"/>
                <a:tab pos="2687638"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2687638"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2687638"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2687638"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2687638" algn="l"/>
              </a:tabLst>
              <a:defRPr sz="2400">
                <a:solidFill>
                  <a:schemeClr val="tx1"/>
                </a:solidFill>
                <a:latin typeface="Times New Roman" charset="0"/>
                <a:ea typeface="ＭＳ Ｐゴシック" charset="0"/>
              </a:defRPr>
            </a:lvl9pPr>
          </a:lstStyle>
          <a:p>
            <a:pPr>
              <a:lnSpc>
                <a:spcPct val="50000"/>
              </a:lnSpc>
              <a:spcBef>
                <a:spcPct val="50000"/>
              </a:spcBef>
            </a:pPr>
            <a:r>
              <a:rPr lang="en-US" sz="2000" b="1" dirty="0">
                <a:solidFill>
                  <a:srgbClr val="0000FF"/>
                </a:solidFill>
                <a:latin typeface="Courier New" charset="0"/>
              </a:rPr>
              <a:t>mov  eax,var1</a:t>
            </a:r>
          </a:p>
          <a:p>
            <a:pPr>
              <a:lnSpc>
                <a:spcPct val="50000"/>
              </a:lnSpc>
              <a:spcBef>
                <a:spcPct val="50000"/>
              </a:spcBef>
            </a:pPr>
            <a:r>
              <a:rPr lang="en-US" sz="2000" b="1" dirty="0">
                <a:solidFill>
                  <a:srgbClr val="0000FF"/>
                </a:solidFill>
                <a:latin typeface="Courier New" charset="0"/>
              </a:rPr>
              <a:t>mov  edx,var2</a:t>
            </a:r>
          </a:p>
          <a:p>
            <a:pPr>
              <a:lnSpc>
                <a:spcPct val="50000"/>
              </a:lnSpc>
              <a:spcBef>
                <a:spcPct val="50000"/>
              </a:spcBef>
            </a:pPr>
            <a:r>
              <a:rPr lang="en-US" sz="2000" b="1" dirty="0" err="1">
                <a:solidFill>
                  <a:srgbClr val="0000FF"/>
                </a:solidFill>
                <a:latin typeface="Courier New" charset="0"/>
              </a:rPr>
              <a:t>neg</a:t>
            </a:r>
            <a:r>
              <a:rPr lang="en-US" sz="2000" b="1" dirty="0">
                <a:solidFill>
                  <a:srgbClr val="0000FF"/>
                </a:solidFill>
                <a:latin typeface="Courier New" charset="0"/>
              </a:rPr>
              <a:t>  </a:t>
            </a:r>
            <a:r>
              <a:rPr lang="en-US" sz="2000" b="1" dirty="0" err="1">
                <a:solidFill>
                  <a:srgbClr val="0000FF"/>
                </a:solidFill>
                <a:latin typeface="Courier New" charset="0"/>
              </a:rPr>
              <a:t>edx</a:t>
            </a:r>
            <a:endParaRPr lang="en-US" sz="2000" b="1" dirty="0">
              <a:solidFill>
                <a:srgbClr val="0000FF"/>
              </a:solidFill>
              <a:latin typeface="Courier New" charset="0"/>
            </a:endParaRPr>
          </a:p>
          <a:p>
            <a:pPr>
              <a:lnSpc>
                <a:spcPct val="50000"/>
              </a:lnSpc>
              <a:spcBef>
                <a:spcPct val="50000"/>
              </a:spcBef>
            </a:pPr>
            <a:r>
              <a:rPr lang="en-US" sz="2000" b="1" dirty="0" err="1">
                <a:solidFill>
                  <a:srgbClr val="0000FF"/>
                </a:solidFill>
                <a:latin typeface="Courier New" charset="0"/>
              </a:rPr>
              <a:t>imul</a:t>
            </a:r>
            <a:r>
              <a:rPr lang="en-US" sz="2000" b="1" dirty="0">
                <a:solidFill>
                  <a:srgbClr val="0000FF"/>
                </a:solidFill>
                <a:latin typeface="Courier New" charset="0"/>
              </a:rPr>
              <a:t> </a:t>
            </a:r>
            <a:r>
              <a:rPr lang="en-US" sz="2000" b="1" dirty="0" err="1" smtClean="0">
                <a:solidFill>
                  <a:srgbClr val="0000FF"/>
                </a:solidFill>
                <a:latin typeface="Courier New" charset="0"/>
              </a:rPr>
              <a:t>edx</a:t>
            </a:r>
            <a:r>
              <a:rPr lang="en-US" sz="2000" b="1" dirty="0">
                <a:solidFill>
                  <a:srgbClr val="0000FF"/>
                </a:solidFill>
                <a:latin typeface="Courier New" charset="0"/>
              </a:rPr>
              <a:t> </a:t>
            </a:r>
            <a:r>
              <a:rPr lang="en-US" sz="2000" b="1" dirty="0" smtClean="0">
                <a:solidFill>
                  <a:srgbClr val="0000FF"/>
                </a:solidFill>
                <a:latin typeface="Courier New" charset="0"/>
              </a:rPr>
              <a:t>          ; </a:t>
            </a:r>
            <a:r>
              <a:rPr lang="en-US" sz="2000" b="1" dirty="0">
                <a:solidFill>
                  <a:srgbClr val="0000FF"/>
                </a:solidFill>
                <a:latin typeface="Courier New" charset="0"/>
              </a:rPr>
              <a:t>left side: EDX:EAX</a:t>
            </a:r>
          </a:p>
          <a:p>
            <a:pPr>
              <a:lnSpc>
                <a:spcPct val="50000"/>
              </a:lnSpc>
              <a:spcBef>
                <a:spcPct val="50000"/>
              </a:spcBef>
            </a:pPr>
            <a:r>
              <a:rPr lang="en-US" sz="2000" b="1" dirty="0">
                <a:solidFill>
                  <a:srgbClr val="0000FF"/>
                </a:solidFill>
                <a:latin typeface="Courier New" charset="0"/>
              </a:rPr>
              <a:t>mov  ecx,var3</a:t>
            </a:r>
          </a:p>
          <a:p>
            <a:pPr>
              <a:lnSpc>
                <a:spcPct val="50000"/>
              </a:lnSpc>
              <a:spcBef>
                <a:spcPct val="50000"/>
              </a:spcBef>
            </a:pPr>
            <a:r>
              <a:rPr lang="en-US" sz="2000" b="1" dirty="0">
                <a:solidFill>
                  <a:srgbClr val="0000FF"/>
                </a:solidFill>
                <a:latin typeface="Courier New" charset="0"/>
              </a:rPr>
              <a:t>sub  </a:t>
            </a:r>
            <a:r>
              <a:rPr lang="en-US" sz="2000" b="1" dirty="0" err="1">
                <a:solidFill>
                  <a:srgbClr val="0000FF"/>
                </a:solidFill>
                <a:latin typeface="Courier New" charset="0"/>
              </a:rPr>
              <a:t>ecx,ebx</a:t>
            </a:r>
            <a:endParaRPr lang="en-US" sz="2000" b="1" dirty="0">
              <a:solidFill>
                <a:srgbClr val="0000FF"/>
              </a:solidFill>
              <a:latin typeface="Courier New" charset="0"/>
            </a:endParaRPr>
          </a:p>
          <a:p>
            <a:pPr>
              <a:lnSpc>
                <a:spcPct val="50000"/>
              </a:lnSpc>
              <a:spcBef>
                <a:spcPct val="50000"/>
              </a:spcBef>
            </a:pPr>
            <a:r>
              <a:rPr lang="en-US" sz="2000" b="1" dirty="0" err="1">
                <a:solidFill>
                  <a:srgbClr val="0000FF"/>
                </a:solidFill>
                <a:latin typeface="Courier New" charset="0"/>
              </a:rPr>
              <a:t>idiv</a:t>
            </a:r>
            <a:r>
              <a:rPr lang="en-US" sz="2000" b="1" dirty="0">
                <a:solidFill>
                  <a:srgbClr val="0000FF"/>
                </a:solidFill>
                <a:latin typeface="Courier New" charset="0"/>
              </a:rPr>
              <a:t> </a:t>
            </a:r>
            <a:r>
              <a:rPr lang="en-US" sz="2000" b="1" dirty="0" err="1" smtClean="0">
                <a:solidFill>
                  <a:srgbClr val="0000FF"/>
                </a:solidFill>
                <a:latin typeface="Courier New" charset="0"/>
              </a:rPr>
              <a:t>ecx</a:t>
            </a:r>
            <a:r>
              <a:rPr lang="en-US" sz="2000" b="1" dirty="0">
                <a:solidFill>
                  <a:srgbClr val="0000FF"/>
                </a:solidFill>
                <a:latin typeface="Courier New" charset="0"/>
              </a:rPr>
              <a:t> </a:t>
            </a:r>
            <a:r>
              <a:rPr lang="en-US" sz="2000" b="1" dirty="0" smtClean="0">
                <a:solidFill>
                  <a:srgbClr val="0000FF"/>
                </a:solidFill>
                <a:latin typeface="Courier New" charset="0"/>
              </a:rPr>
              <a:t>          ; </a:t>
            </a:r>
            <a:r>
              <a:rPr lang="en-US" sz="2000" b="1" dirty="0">
                <a:solidFill>
                  <a:srgbClr val="0000FF"/>
                </a:solidFill>
                <a:latin typeface="Courier New" charset="0"/>
              </a:rPr>
              <a:t>EAX = quotient</a:t>
            </a:r>
          </a:p>
          <a:p>
            <a:pPr>
              <a:lnSpc>
                <a:spcPct val="50000"/>
              </a:lnSpc>
              <a:spcBef>
                <a:spcPct val="50000"/>
              </a:spcBef>
            </a:pPr>
            <a:r>
              <a:rPr lang="en-US" sz="2000" b="1" dirty="0">
                <a:solidFill>
                  <a:srgbClr val="0000FF"/>
                </a:solidFill>
                <a:latin typeface="Courier New" charset="0"/>
              </a:rPr>
              <a:t>mov  var3,eax</a:t>
            </a:r>
          </a:p>
        </p:txBody>
      </p:sp>
      <p:sp>
        <p:nvSpPr>
          <p:cNvPr id="137220" name="Text Box 1028"/>
          <p:cNvSpPr txBox="1">
            <a:spLocks noChangeArrowheads="1"/>
          </p:cNvSpPr>
          <p:nvPr/>
        </p:nvSpPr>
        <p:spPr bwMode="auto">
          <a:xfrm>
            <a:off x="685800" y="1066800"/>
            <a:ext cx="7696200" cy="155427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tIns="137160" bIns="137160">
            <a:spAutoFit/>
          </a:bodyPr>
          <a:lstStyle/>
          <a:p>
            <a:pPr>
              <a:spcBef>
                <a:spcPts val="1800"/>
              </a:spcBef>
            </a:pPr>
            <a:r>
              <a:rPr lang="en-US" sz="2400" dirty="0">
                <a:latin typeface="Arial"/>
                <a:cs typeface="Arial"/>
              </a:rPr>
              <a:t>Implement the following expression using signed 32-bit integers. Do not modify any variables other than var3:</a:t>
            </a:r>
          </a:p>
          <a:p>
            <a:pPr>
              <a:spcBef>
                <a:spcPts val="1800"/>
              </a:spcBef>
            </a:pPr>
            <a:r>
              <a:rPr lang="en-US" sz="2000" b="1" dirty="0">
                <a:latin typeface="Courier New" charset="0"/>
              </a:rPr>
              <a:t>	var3 = (var1 * -var2) / (var3 – </a:t>
            </a:r>
            <a:r>
              <a:rPr lang="en-US" sz="2000" b="1" dirty="0" err="1">
                <a:latin typeface="Courier New" charset="0"/>
              </a:rPr>
              <a:t>ebx</a:t>
            </a:r>
            <a:r>
              <a:rPr lang="en-US" sz="2000" b="1" dirty="0">
                <a:latin typeface="Courier New" charset="0"/>
              </a:rPr>
              <a:t>)</a:t>
            </a:r>
          </a:p>
        </p:txBody>
      </p:sp>
    </p:spTree>
    <p:extLst>
      <p:ext uri="{BB962C8B-B14F-4D97-AF65-F5344CB8AC3E}">
        <p14:creationId xmlns="" xmlns:p14="http://schemas.microsoft.com/office/powerpoint/2010/main" val="18914009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7219"/>
                                        </p:tgtEl>
                                        <p:attrNameLst>
                                          <p:attrName>style.visibility</p:attrName>
                                        </p:attrNameLst>
                                      </p:cBhvr>
                                      <p:to>
                                        <p:strVal val="visible"/>
                                      </p:to>
                                    </p:set>
                                    <p:animEffect transition="in" filter="dissolve">
                                      <p:cBhvr>
                                        <p:cTn id="7" dur="500"/>
                                        <p:tgtEl>
                                          <p:spTgt spid="1372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19" grpId="0" animBg="1" autoUpdateAnimBg="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4" name="Content Placeholder 3"/>
          <p:cNvSpPr>
            <a:spLocks noGrp="1"/>
          </p:cNvSpPr>
          <p:nvPr>
            <p:ph idx="1"/>
          </p:nvPr>
        </p:nvSpPr>
        <p:spPr>
          <a:xfrm>
            <a:off x="457200" y="1066800"/>
            <a:ext cx="8229600" cy="5410200"/>
          </a:xfrm>
        </p:spPr>
        <p:txBody>
          <a:bodyPr>
            <a:normAutofit/>
          </a:bodyPr>
          <a:lstStyle/>
          <a:p>
            <a:pPr>
              <a:spcBef>
                <a:spcPts val="1272"/>
              </a:spcBef>
            </a:pPr>
            <a:r>
              <a:rPr lang="en-US" sz="2800" dirty="0"/>
              <a:t>Shift and Rotate Instructions </a:t>
            </a:r>
          </a:p>
          <a:p>
            <a:pPr lvl="1">
              <a:spcBef>
                <a:spcPts val="1272"/>
              </a:spcBef>
            </a:pPr>
            <a:r>
              <a:rPr lang="en-US" sz="2400" dirty="0"/>
              <a:t>Logical Shifts and Arithmetic Shifts </a:t>
            </a:r>
          </a:p>
          <a:p>
            <a:pPr lvl="1">
              <a:spcBef>
                <a:spcPts val="1272"/>
              </a:spcBef>
            </a:pPr>
            <a:r>
              <a:rPr lang="en-US" sz="2400" dirty="0"/>
              <a:t>SHL and SHR Instruction </a:t>
            </a:r>
          </a:p>
          <a:p>
            <a:pPr lvl="1">
              <a:spcBef>
                <a:spcPts val="1272"/>
              </a:spcBef>
            </a:pPr>
            <a:r>
              <a:rPr lang="en-US" sz="2400" dirty="0"/>
              <a:t>SAL and SAR Instructions </a:t>
            </a:r>
          </a:p>
          <a:p>
            <a:pPr lvl="1">
              <a:spcBef>
                <a:spcPts val="1272"/>
              </a:spcBef>
            </a:pPr>
            <a:r>
              <a:rPr lang="en-US" sz="2400" dirty="0"/>
              <a:t>ROL and ROR Instruction </a:t>
            </a:r>
          </a:p>
          <a:p>
            <a:pPr lvl="1">
              <a:spcBef>
                <a:spcPts val="1272"/>
              </a:spcBef>
            </a:pPr>
            <a:r>
              <a:rPr lang="en-US" sz="2400" dirty="0"/>
              <a:t>RCL and RCR Instructions </a:t>
            </a:r>
          </a:p>
          <a:p>
            <a:pPr lvl="1">
              <a:spcBef>
                <a:spcPts val="1272"/>
              </a:spcBef>
            </a:pPr>
            <a:r>
              <a:rPr lang="en-US" sz="2400" dirty="0"/>
              <a:t>Signed Overflow </a:t>
            </a:r>
          </a:p>
          <a:p>
            <a:pPr lvl="1">
              <a:spcBef>
                <a:spcPts val="1272"/>
              </a:spcBef>
            </a:pPr>
            <a:r>
              <a:rPr lang="en-US" sz="2400" dirty="0"/>
              <a:t>SHLD/SHRD Instructions </a:t>
            </a:r>
          </a:p>
          <a:p>
            <a:pPr>
              <a:spcBef>
                <a:spcPts val="1272"/>
              </a:spcBef>
            </a:pPr>
            <a:r>
              <a:rPr lang="en-US" sz="2800" dirty="0"/>
              <a:t>Shift and Rotate Applications </a:t>
            </a:r>
          </a:p>
        </p:txBody>
      </p:sp>
    </p:spTree>
    <p:extLst>
      <p:ext uri="{BB962C8B-B14F-4D97-AF65-F5344CB8AC3E}">
        <p14:creationId xmlns="" xmlns:p14="http://schemas.microsoft.com/office/powerpoint/2010/main" val="217051859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4" name="Content Placeholder 3"/>
          <p:cNvSpPr>
            <a:spLocks noGrp="1"/>
          </p:cNvSpPr>
          <p:nvPr>
            <p:ph idx="1"/>
          </p:nvPr>
        </p:nvSpPr>
        <p:spPr>
          <a:xfrm>
            <a:off x="457200" y="1066800"/>
            <a:ext cx="8229600" cy="5410200"/>
          </a:xfrm>
        </p:spPr>
        <p:txBody>
          <a:bodyPr>
            <a:normAutofit/>
          </a:bodyPr>
          <a:lstStyle/>
          <a:p>
            <a:pPr>
              <a:spcBef>
                <a:spcPts val="1776"/>
              </a:spcBef>
            </a:pPr>
            <a:r>
              <a:rPr lang="en-US" sz="2800" dirty="0"/>
              <a:t>Multiplication and Division Instructions </a:t>
            </a:r>
          </a:p>
          <a:p>
            <a:pPr lvl="1">
              <a:spcBef>
                <a:spcPts val="1776"/>
              </a:spcBef>
            </a:pPr>
            <a:r>
              <a:rPr lang="en-US" sz="2400" dirty="0"/>
              <a:t>MUL Instruction </a:t>
            </a:r>
          </a:p>
          <a:p>
            <a:pPr lvl="1">
              <a:spcBef>
                <a:spcPts val="1776"/>
              </a:spcBef>
            </a:pPr>
            <a:r>
              <a:rPr lang="en-US" sz="2400" dirty="0"/>
              <a:t>IMUL Instruction </a:t>
            </a:r>
          </a:p>
          <a:p>
            <a:pPr lvl="1">
              <a:spcBef>
                <a:spcPts val="1776"/>
              </a:spcBef>
            </a:pPr>
            <a:r>
              <a:rPr lang="en-US" sz="2400" dirty="0"/>
              <a:t>Measuring Program Execution Times </a:t>
            </a:r>
          </a:p>
          <a:p>
            <a:pPr lvl="1">
              <a:spcBef>
                <a:spcPts val="1776"/>
              </a:spcBef>
            </a:pPr>
            <a:r>
              <a:rPr lang="en-US" sz="2400" dirty="0"/>
              <a:t>DIV Instruction </a:t>
            </a:r>
          </a:p>
          <a:p>
            <a:pPr lvl="1">
              <a:spcBef>
                <a:spcPts val="1776"/>
              </a:spcBef>
            </a:pPr>
            <a:r>
              <a:rPr lang="en-US" sz="2400" dirty="0"/>
              <a:t>Signed Integer Division </a:t>
            </a:r>
            <a:endParaRPr lang="en-US" sz="2400" dirty="0" smtClean="0"/>
          </a:p>
          <a:p>
            <a:pPr>
              <a:spcBef>
                <a:spcPts val="1776"/>
              </a:spcBef>
            </a:pPr>
            <a:r>
              <a:rPr lang="en-US" sz="2800" dirty="0" smtClean="0"/>
              <a:t>Implementing Arithmetic Expressions</a:t>
            </a:r>
            <a:endParaRPr lang="en-US" sz="2800" dirty="0"/>
          </a:p>
          <a:p>
            <a:pPr marL="0" indent="0">
              <a:buNone/>
            </a:pPr>
            <a:endParaRPr lang="en-US" sz="2400" dirty="0"/>
          </a:p>
        </p:txBody>
      </p:sp>
      <p:sp>
        <p:nvSpPr>
          <p:cNvPr id="5" name="Rectangle 4"/>
          <p:cNvSpPr>
            <a:spLocks noChangeArrowheads="1"/>
          </p:cNvSpPr>
          <p:nvPr/>
        </p:nvSpPr>
        <p:spPr bwMode="auto">
          <a:xfrm>
            <a:off x="7772400" y="457200"/>
            <a:ext cx="1295400" cy="5334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p>
            <a:pPr marL="342900" indent="-342900" eaLnBrk="1" hangingPunct="1">
              <a:spcBef>
                <a:spcPct val="20000"/>
              </a:spcBef>
              <a:buClr>
                <a:srgbClr val="0D4000"/>
              </a:buClr>
            </a:pPr>
            <a:r>
              <a:rPr lang="en-US" sz="2800" dirty="0">
                <a:latin typeface="Arial"/>
                <a:cs typeface="Arial"/>
              </a:rPr>
              <a:t>(</a:t>
            </a:r>
            <a:r>
              <a:rPr lang="en-US" sz="2800" i="1" dirty="0">
                <a:latin typeface="Arial"/>
                <a:cs typeface="Arial"/>
              </a:rPr>
              <a:t>cont.</a:t>
            </a:r>
            <a:r>
              <a:rPr lang="en-US" sz="2800" dirty="0">
                <a:latin typeface="Arial"/>
                <a:cs typeface="Arial"/>
              </a:rPr>
              <a:t>)</a:t>
            </a:r>
          </a:p>
        </p:txBody>
      </p:sp>
    </p:spTree>
    <p:extLst>
      <p:ext uri="{BB962C8B-B14F-4D97-AF65-F5344CB8AC3E}">
        <p14:creationId xmlns="" xmlns:p14="http://schemas.microsoft.com/office/powerpoint/2010/main" val="14780257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a:t>
            </a:r>
            <a:endParaRPr lang="en-US" dirty="0"/>
          </a:p>
        </p:txBody>
      </p:sp>
      <p:sp>
        <p:nvSpPr>
          <p:cNvPr id="3" name="Content Placeholder 2"/>
          <p:cNvSpPr>
            <a:spLocks noGrp="1"/>
          </p:cNvSpPr>
          <p:nvPr>
            <p:ph idx="1"/>
          </p:nvPr>
        </p:nvSpPr>
        <p:spPr/>
        <p:txBody>
          <a:bodyPr>
            <a:normAutofit/>
          </a:bodyPr>
          <a:lstStyle/>
          <a:p>
            <a:pPr marL="0" indent="0" algn="ctr">
              <a:buNone/>
            </a:pPr>
            <a:endParaRPr lang="en-US" dirty="0" smtClean="0"/>
          </a:p>
          <a:p>
            <a:pPr marL="0" indent="0" algn="ctr">
              <a:buNone/>
            </a:pPr>
            <a:r>
              <a:rPr lang="en-US" dirty="0" smtClean="0"/>
              <a:t>Most of the Slides are taken from Presentation:</a:t>
            </a:r>
            <a:endParaRPr lang="en-US" dirty="0"/>
          </a:p>
          <a:p>
            <a:pPr marL="0" indent="0" algn="ctr">
              <a:buNone/>
            </a:pPr>
            <a:endParaRPr lang="en-US" dirty="0" smtClean="0"/>
          </a:p>
          <a:p>
            <a:pPr marL="0" indent="0" algn="ctr">
              <a:buNone/>
            </a:pPr>
            <a:r>
              <a:rPr lang="en-US" dirty="0"/>
              <a:t>Chapter 7</a:t>
            </a:r>
          </a:p>
          <a:p>
            <a:pPr marL="0" indent="0" algn="ctr">
              <a:buNone/>
            </a:pPr>
            <a:endParaRPr lang="en-US" dirty="0" smtClean="0"/>
          </a:p>
          <a:p>
            <a:pPr marL="0" indent="0" algn="ctr">
              <a:buNone/>
            </a:pPr>
            <a:r>
              <a:rPr lang="en-US" dirty="0" smtClean="0"/>
              <a:t>Assembly </a:t>
            </a:r>
            <a:r>
              <a:rPr lang="en-US" dirty="0"/>
              <a:t>Language for </a:t>
            </a:r>
            <a:r>
              <a:rPr lang="en-US" dirty="0" smtClean="0"/>
              <a:t>Intel-Based </a:t>
            </a:r>
            <a:r>
              <a:rPr lang="en-US" dirty="0"/>
              <a:t>Computers, 4</a:t>
            </a:r>
            <a:r>
              <a:rPr lang="en-US" baseline="30000" dirty="0"/>
              <a:t>th</a:t>
            </a:r>
            <a:r>
              <a:rPr lang="en-US" dirty="0"/>
              <a:t> Edition </a:t>
            </a:r>
            <a:endParaRPr lang="en-US" dirty="0" smtClean="0"/>
          </a:p>
          <a:p>
            <a:pPr marL="0" indent="0" algn="ctr">
              <a:buNone/>
            </a:pPr>
            <a:r>
              <a:rPr lang="en-US" dirty="0">
                <a:solidFill>
                  <a:schemeClr val="tx2"/>
                </a:solidFill>
              </a:rPr>
              <a:t>Kip R. Irvine</a:t>
            </a:r>
          </a:p>
          <a:p>
            <a:pPr marL="0" indent="0" algn="ctr">
              <a:buNone/>
            </a:pPr>
            <a:endParaRPr lang="en-US" dirty="0" smtClean="0"/>
          </a:p>
        </p:txBody>
      </p:sp>
      <p:sp>
        <p:nvSpPr>
          <p:cNvPr id="4" name="Text Box 4"/>
          <p:cNvSpPr txBox="1">
            <a:spLocks noChangeArrowheads="1"/>
          </p:cNvSpPr>
          <p:nvPr/>
        </p:nvSpPr>
        <p:spPr bwMode="auto">
          <a:xfrm>
            <a:off x="381000" y="5687568"/>
            <a:ext cx="82296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1200" dirty="0"/>
              <a:t>(c) Pearson Education, 2002. All rights reserved. You may modify and copy this slide show for your personal use, or for use in the classroom, as long as this copyright statement, the author's name, and the title are not changed.</a:t>
            </a:r>
          </a:p>
        </p:txBody>
      </p:sp>
    </p:spTree>
    <p:extLst>
      <p:ext uri="{BB962C8B-B14F-4D97-AF65-F5344CB8AC3E}">
        <p14:creationId xmlns="" xmlns:p14="http://schemas.microsoft.com/office/powerpoint/2010/main" val="67911075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13539</TotalTime>
  <Words>2653</Words>
  <Application>Microsoft Macintosh PowerPoint</Application>
  <PresentationFormat>On-screen Show (4:3)</PresentationFormat>
  <Paragraphs>481</Paragraphs>
  <Slides>54</Slides>
  <Notes>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54</vt:i4>
      </vt:variant>
    </vt:vector>
  </HeadingPairs>
  <TitlesOfParts>
    <vt:vector size="56" baseType="lpstr">
      <vt:lpstr>Office Theme</vt:lpstr>
      <vt:lpstr>VISIO</vt:lpstr>
      <vt:lpstr>CSC 221  Computer Organization and Assembly Language</vt:lpstr>
      <vt:lpstr>Lecture 21: Review</vt:lpstr>
      <vt:lpstr>Lecture 21: Review</vt:lpstr>
      <vt:lpstr>Lecture Outline</vt:lpstr>
      <vt:lpstr>Lecture Outline</vt:lpstr>
      <vt:lpstr>Logical vs Arithmetic Shifts</vt:lpstr>
      <vt:lpstr>SHL Instruction</vt:lpstr>
      <vt:lpstr>Fast Multiplication</vt:lpstr>
      <vt:lpstr>SHR Instruction</vt:lpstr>
      <vt:lpstr>SAL and SAR Instructions</vt:lpstr>
      <vt:lpstr>Drill . . .</vt:lpstr>
      <vt:lpstr>ROL Instruction</vt:lpstr>
      <vt:lpstr>ROR Instruction</vt:lpstr>
      <vt:lpstr>Drill . . .</vt:lpstr>
      <vt:lpstr>RCL Instruction</vt:lpstr>
      <vt:lpstr>RCR Instruction</vt:lpstr>
      <vt:lpstr>Drill . . .</vt:lpstr>
      <vt:lpstr>SHLD Instruction</vt:lpstr>
      <vt:lpstr>SHLD Example</vt:lpstr>
      <vt:lpstr>SHRD Instruction</vt:lpstr>
      <vt:lpstr>SHRD Example</vt:lpstr>
      <vt:lpstr>Drill . . .</vt:lpstr>
      <vt:lpstr>Shift and Rotate Applications</vt:lpstr>
      <vt:lpstr>Shifting Multiple Doublewords</vt:lpstr>
      <vt:lpstr>Binary Multiplication</vt:lpstr>
      <vt:lpstr>Drill . . .</vt:lpstr>
      <vt:lpstr>Displaying Binary Bits</vt:lpstr>
      <vt:lpstr>Isolating a Bit String</vt:lpstr>
      <vt:lpstr>Multiplication and Division Instructions</vt:lpstr>
      <vt:lpstr>MUL Instruction</vt:lpstr>
      <vt:lpstr>MUL Examples</vt:lpstr>
      <vt:lpstr>Drill . . .</vt:lpstr>
      <vt:lpstr>Drill . . .</vt:lpstr>
      <vt:lpstr>IMUL Instruction</vt:lpstr>
      <vt:lpstr>IMUL Examples</vt:lpstr>
      <vt:lpstr>Drill . . .</vt:lpstr>
      <vt:lpstr>DIV Instruction</vt:lpstr>
      <vt:lpstr>DIV Examples</vt:lpstr>
      <vt:lpstr>Drill . . .</vt:lpstr>
      <vt:lpstr>Drill . . .</vt:lpstr>
      <vt:lpstr>Signed Integer Division</vt:lpstr>
      <vt:lpstr>CBW, CWD, CDQ Instructions</vt:lpstr>
      <vt:lpstr>IDIV Instruction</vt:lpstr>
      <vt:lpstr>IDIV Examples</vt:lpstr>
      <vt:lpstr>Drill . . .</vt:lpstr>
      <vt:lpstr>Unsigned Arithmetic Expressions</vt:lpstr>
      <vt:lpstr>Signed Arithmetic Expressions  (1 of 2)</vt:lpstr>
      <vt:lpstr>Signed Arithmetic Expressions  (2 of 2)</vt:lpstr>
      <vt:lpstr>Drill . . .</vt:lpstr>
      <vt:lpstr>Drill . . .</vt:lpstr>
      <vt:lpstr>Drill . . .</vt:lpstr>
      <vt:lpstr>Summary</vt:lpstr>
      <vt:lpstr>Summary</vt:lpstr>
      <vt:lpstr>Reference</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NTS</cp:lastModifiedBy>
  <cp:revision>642</cp:revision>
  <dcterms:created xsi:type="dcterms:W3CDTF">2012-02-27T05:45:45Z</dcterms:created>
  <dcterms:modified xsi:type="dcterms:W3CDTF">2012-10-11T12:44:12Z</dcterms:modified>
</cp:coreProperties>
</file>