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642" r:id="rId3"/>
    <p:sldId id="692" r:id="rId4"/>
    <p:sldId id="365" r:id="rId5"/>
    <p:sldId id="693" r:id="rId6"/>
    <p:sldId id="694" r:id="rId7"/>
    <p:sldId id="695" r:id="rId8"/>
    <p:sldId id="696" r:id="rId9"/>
    <p:sldId id="707" r:id="rId10"/>
    <p:sldId id="697" r:id="rId11"/>
    <p:sldId id="698" r:id="rId12"/>
    <p:sldId id="699" r:id="rId13"/>
    <p:sldId id="709" r:id="rId14"/>
    <p:sldId id="710" r:id="rId15"/>
    <p:sldId id="711" r:id="rId16"/>
    <p:sldId id="712" r:id="rId17"/>
    <p:sldId id="713" r:id="rId18"/>
    <p:sldId id="714" r:id="rId19"/>
    <p:sldId id="715" r:id="rId20"/>
    <p:sldId id="716" r:id="rId21"/>
    <p:sldId id="717" r:id="rId22"/>
    <p:sldId id="718" r:id="rId23"/>
    <p:sldId id="719" r:id="rId24"/>
    <p:sldId id="720" r:id="rId25"/>
    <p:sldId id="721" r:id="rId26"/>
    <p:sldId id="722" r:id="rId27"/>
    <p:sldId id="723" r:id="rId28"/>
    <p:sldId id="724" r:id="rId29"/>
    <p:sldId id="725" r:id="rId30"/>
    <p:sldId id="726" r:id="rId31"/>
    <p:sldId id="727" r:id="rId32"/>
    <p:sldId id="728" r:id="rId33"/>
    <p:sldId id="741" r:id="rId34"/>
    <p:sldId id="729" r:id="rId35"/>
    <p:sldId id="732" r:id="rId36"/>
    <p:sldId id="733" r:id="rId37"/>
    <p:sldId id="734" r:id="rId38"/>
    <p:sldId id="735" r:id="rId39"/>
    <p:sldId id="736" r:id="rId40"/>
    <p:sldId id="737" r:id="rId41"/>
    <p:sldId id="738" r:id="rId42"/>
    <p:sldId id="739" r:id="rId43"/>
    <p:sldId id="740" r:id="rId44"/>
    <p:sldId id="495" r:id="rId45"/>
    <p:sldId id="634" r:id="rId46"/>
    <p:sldId id="567"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7638" autoAdjust="0"/>
    <p:restoredTop sz="99074" autoAdjust="0"/>
  </p:normalViewPr>
  <p:slideViewPr>
    <p:cSldViewPr>
      <p:cViewPr varScale="1">
        <p:scale>
          <a:sx n="79" d="100"/>
          <a:sy n="79" d="100"/>
        </p:scale>
        <p:origin x="-948" y="-90"/>
      </p:cViewPr>
      <p:guideLst>
        <p:guide orient="horz" pos="4272"/>
        <p:guide pos="480"/>
      </p:guideLst>
    </p:cSldViewPr>
  </p:slideViewPr>
  <p:notesTextViewPr>
    <p:cViewPr>
      <p:scale>
        <a:sx n="100" d="100"/>
        <a:sy n="100" d="100"/>
      </p:scale>
      <p:origin x="0" y="0"/>
    </p:cViewPr>
  </p:notesTextViewPr>
  <p:sorterViewPr>
    <p:cViewPr>
      <p:scale>
        <a:sx n="66" d="100"/>
        <a:sy n="66" d="100"/>
      </p:scale>
      <p:origin x="0" y="204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1C198F-11C8-F740-B84C-94114115E33D}" type="datetimeFigureOut">
              <a:rPr lang="en-US" smtClean="0"/>
              <a:pPr/>
              <a:t>10/23/2012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C10505-DA55-2C4B-835C-BBCA24AD7C78}" type="slidenum">
              <a:rPr lang="en-US" smtClean="0"/>
              <a:pPr/>
              <a:t>‹#›</a:t>
            </a:fld>
            <a:endParaRPr lang="en-US"/>
          </a:p>
        </p:txBody>
      </p:sp>
    </p:spTree>
    <p:extLst>
      <p:ext uri="{BB962C8B-B14F-4D97-AF65-F5344CB8AC3E}">
        <p14:creationId xmlns:p14="http://schemas.microsoft.com/office/powerpoint/2010/main" xmlns="" val="24562042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44</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45</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10/23/2012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10/23/2012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10/23/2012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10/23/2012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10/23/2012</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10/23/2012</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10/23/2012</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10/23/2012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10/23/2012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10/23/2012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10/23/2012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43000"/>
            <a:ext cx="8229600" cy="5143500"/>
          </a:xfrm>
        </p:spPr>
        <p:txBody>
          <a:bodyPr/>
          <a:lstStyle/>
          <a:p>
            <a:pPr lvl="0"/>
            <a:endParaRPr lang="en-US" noProof="0"/>
          </a:p>
        </p:txBody>
      </p:sp>
    </p:spTree>
    <p:extLst>
      <p:ext uri="{BB962C8B-B14F-4D97-AF65-F5344CB8AC3E}">
        <p14:creationId xmlns:p14="http://schemas.microsoft.com/office/powerpoint/2010/main" xmlns="" val="3401281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868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0"/>
            <a:ext cx="8229600" cy="49530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3200" b="1" kern="1200">
          <a:solidFill>
            <a:schemeClr val="tx1"/>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7.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8.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9.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0.v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4.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7.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32.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34.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5.v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6.v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37.v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8.v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39.v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40.v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41.v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0"/>
            <a:ext cx="8382000" cy="2590799"/>
          </a:xfrm>
        </p:spPr>
        <p:txBody>
          <a:bodyPr>
            <a:normAutofit/>
          </a:bodyPr>
          <a:lstStyle/>
          <a:p>
            <a:r>
              <a:rPr lang="en-US" b="1" dirty="0">
                <a:latin typeface="Arial" pitchFamily="34" charset="0"/>
                <a:cs typeface="Arial" pitchFamily="34" charset="0"/>
              </a:rPr>
              <a:t>CSC 221</a:t>
            </a:r>
            <a:br>
              <a:rPr lang="en-US" b="1" dirty="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Computer </a:t>
            </a:r>
            <a:r>
              <a:rPr lang="en-US" b="1" dirty="0">
                <a:latin typeface="Arial" pitchFamily="34" charset="0"/>
                <a:cs typeface="Arial" pitchFamily="34" charset="0"/>
              </a:rPr>
              <a:t>Organization and Assembly </a:t>
            </a:r>
            <a:r>
              <a:rPr lang="en-US" b="1" dirty="0" smtClean="0">
                <a:latin typeface="Arial" pitchFamily="34" charset="0"/>
                <a:cs typeface="Arial" pitchFamily="34" charset="0"/>
              </a:rPr>
              <a:t>Language</a:t>
            </a:r>
            <a:endParaRPr lang="en-US" dirty="0"/>
          </a:p>
        </p:txBody>
      </p:sp>
      <p:sp>
        <p:nvSpPr>
          <p:cNvPr id="3" name="Subtitle 2"/>
          <p:cNvSpPr>
            <a:spLocks noGrp="1"/>
          </p:cNvSpPr>
          <p:nvPr>
            <p:ph type="subTitle" idx="1"/>
          </p:nvPr>
        </p:nvSpPr>
        <p:spPr>
          <a:xfrm>
            <a:off x="533400" y="4267200"/>
            <a:ext cx="7924800" cy="2286000"/>
          </a:xfrm>
        </p:spPr>
        <p:txBody>
          <a:bodyPr>
            <a:noAutofit/>
          </a:bodyPr>
          <a:lstStyle/>
          <a:p>
            <a:r>
              <a:rPr lang="en-US" sz="3600" b="1" dirty="0" smtClean="0">
                <a:solidFill>
                  <a:srgbClr val="000000"/>
                </a:solidFill>
                <a:latin typeface="Arial" pitchFamily="34" charset="0"/>
                <a:cs typeface="Arial" pitchFamily="34" charset="0"/>
              </a:rPr>
              <a:t>Lecture </a:t>
            </a:r>
            <a:r>
              <a:rPr lang="en-US" sz="3600" b="1" dirty="0" smtClean="0">
                <a:latin typeface="Arial" pitchFamily="34" charset="0"/>
                <a:cs typeface="Arial" pitchFamily="34" charset="0"/>
              </a:rPr>
              <a:t>26</a:t>
            </a:r>
            <a:r>
              <a:rPr lang="en-US" sz="3600" b="1" dirty="0" smtClean="0">
                <a:solidFill>
                  <a:srgbClr val="000000"/>
                </a:solidFill>
                <a:latin typeface="Arial" pitchFamily="34" charset="0"/>
                <a:cs typeface="Arial" pitchFamily="34" charset="0"/>
              </a:rPr>
              <a:t>: </a:t>
            </a:r>
          </a:p>
          <a:p>
            <a:endParaRPr lang="en-US" sz="1100" b="1" dirty="0" smtClean="0">
              <a:solidFill>
                <a:srgbClr val="000000"/>
              </a:solidFill>
              <a:latin typeface="Arial" pitchFamily="34" charset="0"/>
              <a:cs typeface="Arial" pitchFamily="34" charset="0"/>
            </a:endParaRPr>
          </a:p>
          <a:p>
            <a:r>
              <a:rPr lang="en-US" sz="3600" b="1" dirty="0" smtClean="0"/>
              <a:t>Recursion and String  Operations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a:t>
            </a:r>
            <a:r>
              <a:rPr lang="en-US" dirty="0" smtClean="0"/>
              <a:t>25: </a:t>
            </a:r>
            <a:r>
              <a:rPr lang="en-US" dirty="0"/>
              <a:t>Review</a:t>
            </a:r>
          </a:p>
        </p:txBody>
      </p:sp>
      <p:sp>
        <p:nvSpPr>
          <p:cNvPr id="3" name="Content Placeholder 2"/>
          <p:cNvSpPr>
            <a:spLocks noGrp="1"/>
          </p:cNvSpPr>
          <p:nvPr>
            <p:ph idx="1"/>
          </p:nvPr>
        </p:nvSpPr>
        <p:spPr>
          <a:xfrm>
            <a:off x="1066800" y="1066800"/>
            <a:ext cx="7543800" cy="5410200"/>
          </a:xfrm>
        </p:spPr>
        <p:txBody>
          <a:bodyPr>
            <a:noAutofit/>
          </a:bodyPr>
          <a:lstStyle/>
          <a:p>
            <a:pPr marL="0" indent="0">
              <a:spcBef>
                <a:spcPts val="1272"/>
              </a:spcBef>
              <a:buNone/>
            </a:pPr>
            <a:r>
              <a:rPr lang="en-US" sz="2800" b="1" dirty="0"/>
              <a:t>Assembly Implementation of</a:t>
            </a:r>
            <a:r>
              <a:rPr lang="en-US" sz="2800" b="1" dirty="0" smtClean="0"/>
              <a:t>:</a:t>
            </a:r>
          </a:p>
          <a:p>
            <a:pPr>
              <a:spcBef>
                <a:spcPts val="1272"/>
              </a:spcBef>
            </a:pPr>
            <a:r>
              <a:rPr lang="en-US" sz="2800" dirty="0" smtClean="0"/>
              <a:t>Stack </a:t>
            </a:r>
            <a:r>
              <a:rPr lang="en-US" sz="2800" dirty="0"/>
              <a:t>Parameters</a:t>
            </a:r>
          </a:p>
          <a:p>
            <a:pPr lvl="1">
              <a:spcBef>
                <a:spcPts val="1272"/>
              </a:spcBef>
            </a:pPr>
            <a:r>
              <a:rPr lang="en-US" sz="2400" dirty="0" smtClean="0"/>
              <a:t>INVOKE </a:t>
            </a:r>
            <a:r>
              <a:rPr lang="en-US" sz="2400" dirty="0"/>
              <a:t>Directive</a:t>
            </a:r>
          </a:p>
          <a:p>
            <a:pPr lvl="1">
              <a:spcBef>
                <a:spcPts val="1272"/>
              </a:spcBef>
            </a:pPr>
            <a:r>
              <a:rPr lang="en-US" sz="2400" dirty="0"/>
              <a:t>PROC Directive</a:t>
            </a:r>
          </a:p>
          <a:p>
            <a:pPr lvl="1">
              <a:spcBef>
                <a:spcPts val="1272"/>
              </a:spcBef>
            </a:pPr>
            <a:r>
              <a:rPr lang="en-US" sz="2400" dirty="0"/>
              <a:t>PROTO Directive</a:t>
            </a:r>
          </a:p>
          <a:p>
            <a:pPr lvl="1">
              <a:spcBef>
                <a:spcPts val="1272"/>
              </a:spcBef>
            </a:pPr>
            <a:r>
              <a:rPr lang="en-US" sz="2400" dirty="0"/>
              <a:t>Passing by Value or by Reference</a:t>
            </a:r>
          </a:p>
          <a:p>
            <a:pPr lvl="1">
              <a:spcBef>
                <a:spcPts val="1272"/>
              </a:spcBef>
            </a:pPr>
            <a:r>
              <a:rPr lang="en-US" sz="2400" dirty="0" smtClean="0"/>
              <a:t>Example</a:t>
            </a:r>
            <a:r>
              <a:rPr lang="en-US" sz="2400" dirty="0"/>
              <a:t>: Exchanging Two </a:t>
            </a:r>
            <a:r>
              <a:rPr lang="en-US" sz="2400" dirty="0" smtClean="0"/>
              <a:t>Integers</a:t>
            </a:r>
            <a:endParaRPr lang="en-US" sz="2400" dirty="0"/>
          </a:p>
        </p:txBody>
      </p:sp>
    </p:spTree>
    <p:extLst>
      <p:ext uri="{BB962C8B-B14F-4D97-AF65-F5344CB8AC3E}">
        <p14:creationId xmlns:p14="http://schemas.microsoft.com/office/powerpoint/2010/main" xmlns="" val="38116923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a:t>
            </a:r>
            <a:r>
              <a:rPr lang="en-US" dirty="0" smtClean="0"/>
              <a:t>25: </a:t>
            </a:r>
            <a:r>
              <a:rPr lang="en-US" dirty="0"/>
              <a:t>Review</a:t>
            </a:r>
          </a:p>
        </p:txBody>
      </p:sp>
      <p:sp>
        <p:nvSpPr>
          <p:cNvPr id="3" name="Content Placeholder 2"/>
          <p:cNvSpPr>
            <a:spLocks noGrp="1"/>
          </p:cNvSpPr>
          <p:nvPr>
            <p:ph idx="1"/>
          </p:nvPr>
        </p:nvSpPr>
        <p:spPr>
          <a:xfrm>
            <a:off x="1066800" y="1066800"/>
            <a:ext cx="7772400" cy="5410200"/>
          </a:xfrm>
        </p:spPr>
        <p:txBody>
          <a:bodyPr>
            <a:noAutofit/>
          </a:bodyPr>
          <a:lstStyle/>
          <a:p>
            <a:pPr marL="0" indent="0">
              <a:spcBef>
                <a:spcPts val="1776"/>
              </a:spcBef>
              <a:buNone/>
            </a:pPr>
            <a:r>
              <a:rPr lang="en-US" sz="2800" b="1" dirty="0"/>
              <a:t>Assembly Implementation of</a:t>
            </a:r>
            <a:r>
              <a:rPr lang="en-US" sz="2800" b="1" dirty="0" smtClean="0"/>
              <a:t>:</a:t>
            </a:r>
          </a:p>
          <a:p>
            <a:pPr>
              <a:spcBef>
                <a:spcPts val="1872"/>
              </a:spcBef>
            </a:pPr>
            <a:r>
              <a:rPr lang="en-US" sz="2800" dirty="0"/>
              <a:t>Stack Frames</a:t>
            </a:r>
          </a:p>
          <a:p>
            <a:pPr lvl="1">
              <a:spcBef>
                <a:spcPts val="1872"/>
              </a:spcBef>
            </a:pPr>
            <a:r>
              <a:rPr lang="en-US" sz="2400" dirty="0" smtClean="0"/>
              <a:t>Explicit </a:t>
            </a:r>
            <a:r>
              <a:rPr lang="en-US" sz="2400" dirty="0"/>
              <a:t>Access to Stack Parameters</a:t>
            </a:r>
          </a:p>
          <a:p>
            <a:pPr lvl="1">
              <a:spcBef>
                <a:spcPts val="1872"/>
              </a:spcBef>
            </a:pPr>
            <a:r>
              <a:rPr lang="en-US" sz="2400" dirty="0"/>
              <a:t>Passing Arguments by Reference</a:t>
            </a:r>
          </a:p>
          <a:p>
            <a:pPr marL="0" indent="0">
              <a:spcBef>
                <a:spcPts val="1776"/>
              </a:spcBef>
              <a:buNone/>
            </a:pPr>
            <a:endParaRPr lang="en-US" sz="2800" dirty="0"/>
          </a:p>
        </p:txBody>
      </p:sp>
      <p:sp>
        <p:nvSpPr>
          <p:cNvPr id="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p14="http://schemas.microsoft.com/office/powerpoint/2010/main" xmlns="" val="41877922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3" name="Content Placeholder 2"/>
          <p:cNvSpPr>
            <a:spLocks noGrp="1"/>
          </p:cNvSpPr>
          <p:nvPr>
            <p:ph idx="1"/>
          </p:nvPr>
        </p:nvSpPr>
        <p:spPr>
          <a:xfrm>
            <a:off x="457200" y="990600"/>
            <a:ext cx="8229600" cy="5638800"/>
          </a:xfrm>
        </p:spPr>
        <p:txBody>
          <a:bodyPr>
            <a:normAutofit/>
          </a:bodyPr>
          <a:lstStyle/>
          <a:p>
            <a:pPr>
              <a:spcBef>
                <a:spcPts val="1400"/>
              </a:spcBef>
            </a:pPr>
            <a:r>
              <a:rPr lang="en-US" sz="2400" dirty="0" smtClean="0"/>
              <a:t>Advanced Procedures:</a:t>
            </a:r>
          </a:p>
          <a:p>
            <a:pPr>
              <a:spcBef>
                <a:spcPts val="1400"/>
              </a:spcBef>
            </a:pPr>
            <a:r>
              <a:rPr lang="en-US" dirty="0" smtClean="0"/>
              <a:t>Recursion</a:t>
            </a:r>
          </a:p>
          <a:p>
            <a:pPr lvl="1">
              <a:spcBef>
                <a:spcPts val="1400"/>
              </a:spcBef>
              <a:defRPr/>
            </a:pPr>
            <a:r>
              <a:rPr lang="en-US" dirty="0"/>
              <a:t>What is recursion?</a:t>
            </a:r>
          </a:p>
          <a:p>
            <a:pPr lvl="1">
              <a:spcBef>
                <a:spcPts val="1400"/>
              </a:spcBef>
              <a:defRPr/>
            </a:pPr>
            <a:r>
              <a:rPr lang="en-US" dirty="0"/>
              <a:t>Recursively Calculating a Sum</a:t>
            </a:r>
          </a:p>
          <a:p>
            <a:pPr lvl="1">
              <a:spcBef>
                <a:spcPts val="1400"/>
              </a:spcBef>
              <a:defRPr/>
            </a:pPr>
            <a:r>
              <a:rPr lang="en-US" dirty="0"/>
              <a:t>Calculating a Factorial</a:t>
            </a:r>
          </a:p>
          <a:p>
            <a:pPr>
              <a:spcBef>
                <a:spcPts val="1400"/>
              </a:spcBef>
            </a:pPr>
            <a:r>
              <a:rPr lang="en-US" dirty="0"/>
              <a:t>String Primitive </a:t>
            </a:r>
            <a:r>
              <a:rPr lang="en-US" dirty="0" smtClean="0"/>
              <a:t>Instructions</a:t>
            </a:r>
          </a:p>
          <a:p>
            <a:pPr lvl="1">
              <a:spcBef>
                <a:spcPts val="1400"/>
              </a:spcBef>
            </a:pPr>
            <a:r>
              <a:rPr lang="en-US" dirty="0"/>
              <a:t>MOVSB, MOVSW, and MOVSD</a:t>
            </a:r>
          </a:p>
          <a:p>
            <a:pPr lvl="1">
              <a:spcBef>
                <a:spcPts val="1400"/>
              </a:spcBef>
            </a:pPr>
            <a:r>
              <a:rPr lang="en-US" dirty="0"/>
              <a:t>CMPSB, CMPSW, and CMPSD</a:t>
            </a:r>
          </a:p>
          <a:p>
            <a:pPr lvl="1">
              <a:spcBef>
                <a:spcPts val="1400"/>
              </a:spcBef>
            </a:pPr>
            <a:r>
              <a:rPr lang="en-US" dirty="0"/>
              <a:t>SCASB, SCASW, and SCASD</a:t>
            </a:r>
          </a:p>
          <a:p>
            <a:pPr lvl="1">
              <a:spcBef>
                <a:spcPts val="1400"/>
              </a:spcBef>
            </a:pPr>
            <a:r>
              <a:rPr lang="en-US" dirty="0"/>
              <a:t>STOSB, STOSW, and STOSD</a:t>
            </a:r>
          </a:p>
          <a:p>
            <a:pPr lvl="1">
              <a:spcBef>
                <a:spcPts val="1400"/>
              </a:spcBef>
            </a:pPr>
            <a:r>
              <a:rPr lang="en-US" dirty="0"/>
              <a:t>LODSB, LODSW, and </a:t>
            </a:r>
            <a:r>
              <a:rPr lang="en-US" dirty="0" smtClean="0"/>
              <a:t>LODSD</a:t>
            </a:r>
            <a:endParaRPr lang="en-US" dirty="0"/>
          </a:p>
        </p:txBody>
      </p:sp>
    </p:spTree>
    <p:extLst>
      <p:ext uri="{BB962C8B-B14F-4D97-AF65-F5344CB8AC3E}">
        <p14:creationId xmlns:p14="http://schemas.microsoft.com/office/powerpoint/2010/main" xmlns="" val="22126259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3" name="Content Placeholder 2"/>
          <p:cNvSpPr>
            <a:spLocks noGrp="1"/>
          </p:cNvSpPr>
          <p:nvPr>
            <p:ph idx="1"/>
          </p:nvPr>
        </p:nvSpPr>
        <p:spPr>
          <a:xfrm>
            <a:off x="457200" y="1219200"/>
            <a:ext cx="8229600" cy="4953000"/>
          </a:xfrm>
        </p:spPr>
        <p:txBody>
          <a:bodyPr>
            <a:normAutofit/>
          </a:bodyPr>
          <a:lstStyle/>
          <a:p>
            <a:pPr>
              <a:spcBef>
                <a:spcPts val="2000"/>
              </a:spcBef>
            </a:pPr>
            <a:r>
              <a:rPr lang="en-US" dirty="0"/>
              <a:t>Selected String Procedures</a:t>
            </a:r>
          </a:p>
          <a:p>
            <a:pPr lvl="1">
              <a:spcBef>
                <a:spcPts val="2000"/>
              </a:spcBef>
            </a:pPr>
            <a:r>
              <a:rPr lang="en-US" dirty="0" err="1" smtClean="0"/>
              <a:t>Str_length</a:t>
            </a:r>
            <a:r>
              <a:rPr lang="en-US" dirty="0" smtClean="0"/>
              <a:t> </a:t>
            </a:r>
            <a:r>
              <a:rPr lang="en-US" dirty="0"/>
              <a:t>Procedure</a:t>
            </a:r>
          </a:p>
          <a:p>
            <a:pPr lvl="1">
              <a:spcBef>
                <a:spcPts val="2000"/>
              </a:spcBef>
            </a:pPr>
            <a:r>
              <a:rPr lang="en-US" dirty="0" err="1"/>
              <a:t>Str_copy</a:t>
            </a:r>
            <a:r>
              <a:rPr lang="en-US" dirty="0"/>
              <a:t> Procedure</a:t>
            </a:r>
          </a:p>
          <a:p>
            <a:pPr lvl="1">
              <a:spcBef>
                <a:spcPts val="2000"/>
              </a:spcBef>
            </a:pPr>
            <a:r>
              <a:rPr lang="en-US" dirty="0" err="1"/>
              <a:t>Str_trim</a:t>
            </a:r>
            <a:r>
              <a:rPr lang="en-US" dirty="0"/>
              <a:t> Procedure</a:t>
            </a:r>
          </a:p>
          <a:p>
            <a:pPr lvl="1">
              <a:spcBef>
                <a:spcPts val="2000"/>
              </a:spcBef>
            </a:pPr>
            <a:r>
              <a:rPr lang="en-US" dirty="0" err="1"/>
              <a:t>Str_ucase</a:t>
            </a:r>
            <a:r>
              <a:rPr lang="en-US" dirty="0"/>
              <a:t> Procedure</a:t>
            </a:r>
          </a:p>
          <a:p>
            <a:endParaRPr lang="en-US" dirty="0" smtClean="0"/>
          </a:p>
        </p:txBody>
      </p:sp>
    </p:spTree>
    <p:extLst>
      <p:ext uri="{BB962C8B-B14F-4D97-AF65-F5344CB8AC3E}">
        <p14:creationId xmlns:p14="http://schemas.microsoft.com/office/powerpoint/2010/main" xmlns="" val="21657437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defRPr/>
            </a:pPr>
            <a:r>
              <a:rPr lang="en-US" smtClean="0">
                <a:cs typeface="+mj-cs"/>
              </a:rPr>
              <a:t>Recursion</a:t>
            </a:r>
          </a:p>
        </p:txBody>
      </p:sp>
      <p:sp>
        <p:nvSpPr>
          <p:cNvPr id="81923" name="Rectangle 3"/>
          <p:cNvSpPr>
            <a:spLocks noGrp="1" noChangeArrowheads="1"/>
          </p:cNvSpPr>
          <p:nvPr>
            <p:ph type="body" idx="1"/>
          </p:nvPr>
        </p:nvSpPr>
        <p:spPr>
          <a:xfrm>
            <a:off x="1828800" y="1600200"/>
            <a:ext cx="6477000" cy="3810000"/>
          </a:xfrm>
        </p:spPr>
        <p:txBody>
          <a:bodyPr>
            <a:noAutofit/>
          </a:bodyPr>
          <a:lstStyle/>
          <a:p>
            <a:pPr eaLnBrk="1" hangingPunct="1">
              <a:spcBef>
                <a:spcPts val="2000"/>
              </a:spcBef>
              <a:defRPr/>
            </a:pPr>
            <a:r>
              <a:rPr lang="en-US" sz="2800" dirty="0" smtClean="0">
                <a:cs typeface="+mn-cs"/>
              </a:rPr>
              <a:t>What is recursion?</a:t>
            </a:r>
          </a:p>
          <a:p>
            <a:pPr eaLnBrk="1" hangingPunct="1">
              <a:spcBef>
                <a:spcPts val="2000"/>
              </a:spcBef>
              <a:defRPr/>
            </a:pPr>
            <a:r>
              <a:rPr lang="en-US" sz="2800" dirty="0" smtClean="0">
                <a:cs typeface="+mn-cs"/>
              </a:rPr>
              <a:t>Recursively Calculating a Sum</a:t>
            </a:r>
          </a:p>
          <a:p>
            <a:pPr eaLnBrk="1" hangingPunct="1">
              <a:spcBef>
                <a:spcPts val="2000"/>
              </a:spcBef>
              <a:defRPr/>
            </a:pPr>
            <a:r>
              <a:rPr lang="en-US" sz="2800" dirty="0" smtClean="0">
                <a:cs typeface="+mn-cs"/>
              </a:rPr>
              <a:t>Calculating a Factorial</a:t>
            </a:r>
          </a:p>
        </p:txBody>
      </p:sp>
    </p:spTree>
    <p:extLst>
      <p:ext uri="{BB962C8B-B14F-4D97-AF65-F5344CB8AC3E}">
        <p14:creationId xmlns:p14="http://schemas.microsoft.com/office/powerpoint/2010/main" xmlns="" val="23198071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pPr eaLnBrk="1" hangingPunct="1">
              <a:defRPr/>
            </a:pPr>
            <a:r>
              <a:rPr lang="en-US" smtClean="0">
                <a:cs typeface="+mj-cs"/>
              </a:rPr>
              <a:t>What is Recursion?</a:t>
            </a:r>
          </a:p>
        </p:txBody>
      </p:sp>
      <p:sp>
        <p:nvSpPr>
          <p:cNvPr id="126979" name="Rectangle 3"/>
          <p:cNvSpPr>
            <a:spLocks noGrp="1" noChangeArrowheads="1"/>
          </p:cNvSpPr>
          <p:nvPr>
            <p:ph type="body" idx="1"/>
          </p:nvPr>
        </p:nvSpPr>
        <p:spPr>
          <a:xfrm>
            <a:off x="609600" y="1219200"/>
            <a:ext cx="8077200" cy="4191000"/>
          </a:xfrm>
        </p:spPr>
        <p:txBody>
          <a:bodyPr>
            <a:normAutofit/>
          </a:bodyPr>
          <a:lstStyle/>
          <a:p>
            <a:pPr eaLnBrk="1" hangingPunct="1">
              <a:spcBef>
                <a:spcPts val="2000"/>
              </a:spcBef>
              <a:defRPr/>
            </a:pPr>
            <a:r>
              <a:rPr lang="en-US" dirty="0" smtClean="0">
                <a:cs typeface="+mn-cs"/>
              </a:rPr>
              <a:t>The process created when . . .</a:t>
            </a:r>
          </a:p>
          <a:p>
            <a:pPr lvl="1" eaLnBrk="1" hangingPunct="1">
              <a:spcBef>
                <a:spcPts val="2000"/>
              </a:spcBef>
              <a:defRPr/>
            </a:pPr>
            <a:r>
              <a:rPr lang="en-US" dirty="0" smtClean="0"/>
              <a:t>A procedure calls itself</a:t>
            </a:r>
          </a:p>
          <a:p>
            <a:pPr lvl="1" eaLnBrk="1" hangingPunct="1">
              <a:spcBef>
                <a:spcPts val="2000"/>
              </a:spcBef>
              <a:defRPr/>
            </a:pPr>
            <a:r>
              <a:rPr lang="en-US" dirty="0" smtClean="0"/>
              <a:t>Procedure A calls procedure B, which in turn calls procedure A</a:t>
            </a:r>
          </a:p>
          <a:p>
            <a:pPr eaLnBrk="1" hangingPunct="1">
              <a:spcBef>
                <a:spcPts val="2000"/>
              </a:spcBef>
              <a:defRPr/>
            </a:pPr>
            <a:r>
              <a:rPr lang="en-US" dirty="0" smtClean="0">
                <a:cs typeface="+mn-cs"/>
              </a:rPr>
              <a:t>Using a graph in which each node is a procedure and each edge is a procedure call, recursion forms a </a:t>
            </a:r>
            <a:r>
              <a:rPr lang="en-US" dirty="0" smtClean="0">
                <a:solidFill>
                  <a:schemeClr val="tx2"/>
                </a:solidFill>
                <a:cs typeface="+mn-cs"/>
              </a:rPr>
              <a:t>cycle</a:t>
            </a:r>
            <a:r>
              <a:rPr lang="en-US" dirty="0" smtClean="0">
                <a:cs typeface="+mn-cs"/>
              </a:rPr>
              <a:t>:</a:t>
            </a:r>
          </a:p>
        </p:txBody>
      </p:sp>
      <p:graphicFrame>
        <p:nvGraphicFramePr>
          <p:cNvPr id="48133" name="Object 5"/>
          <p:cNvGraphicFramePr>
            <a:graphicFrameLocks noChangeAspect="1"/>
          </p:cNvGraphicFramePr>
          <p:nvPr>
            <p:extLst>
              <p:ext uri="{D42A27DB-BD31-4B8C-83A1-F6EECF244321}">
                <p14:modId xmlns:p14="http://schemas.microsoft.com/office/powerpoint/2010/main" xmlns="" val="1818561619"/>
              </p:ext>
            </p:extLst>
          </p:nvPr>
        </p:nvGraphicFramePr>
        <p:xfrm>
          <a:off x="3124200" y="3733801"/>
          <a:ext cx="3273778" cy="3048000"/>
        </p:xfrm>
        <a:graphic>
          <a:graphicData uri="http://schemas.openxmlformats.org/presentationml/2006/ole">
            <p:oleObj spid="_x0000_s76868" name="VISIO" r:id="rId3" imgW="1293876" imgH="1176528" progId="">
              <p:embed/>
            </p:oleObj>
          </a:graphicData>
        </a:graphic>
      </p:graphicFrame>
    </p:spTree>
    <p:extLst>
      <p:ext uri="{BB962C8B-B14F-4D97-AF65-F5344CB8AC3E}">
        <p14:creationId xmlns:p14="http://schemas.microsoft.com/office/powerpoint/2010/main" xmlns="" val="31026527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defRPr/>
            </a:pPr>
            <a:r>
              <a:rPr lang="en-US" smtClean="0">
                <a:cs typeface="+mj-cs"/>
              </a:rPr>
              <a:t>Recursively Calculating a Sum</a:t>
            </a:r>
          </a:p>
        </p:txBody>
      </p:sp>
      <p:sp>
        <p:nvSpPr>
          <p:cNvPr id="100356" name="Text Box 4"/>
          <p:cNvSpPr txBox="1">
            <a:spLocks noChangeArrowheads="1"/>
          </p:cNvSpPr>
          <p:nvPr/>
        </p:nvSpPr>
        <p:spPr bwMode="auto">
          <a:xfrm>
            <a:off x="838200" y="1905000"/>
            <a:ext cx="7543800" cy="266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defRPr/>
            </a:pPr>
            <a:r>
              <a:rPr lang="en-US" sz="2000" b="1" dirty="0" err="1" smtClean="0">
                <a:latin typeface="Courier New" charset="0"/>
                <a:cs typeface="+mn-cs"/>
              </a:rPr>
              <a:t>CalcSum</a:t>
            </a:r>
            <a:r>
              <a:rPr lang="en-US" sz="2000" b="1" dirty="0" smtClean="0">
                <a:latin typeface="Courier New" charset="0"/>
                <a:cs typeface="+mn-cs"/>
              </a:rPr>
              <a:t> PROC</a:t>
            </a:r>
          </a:p>
          <a:p>
            <a:pPr>
              <a:defRPr/>
            </a:pPr>
            <a:r>
              <a:rPr lang="en-US" sz="2000" b="1" dirty="0" smtClean="0">
                <a:latin typeface="Courier New" charset="0"/>
                <a:cs typeface="+mn-cs"/>
              </a:rPr>
              <a:t>	</a:t>
            </a:r>
            <a:r>
              <a:rPr lang="en-US" sz="2000" b="1" dirty="0" err="1" smtClean="0">
                <a:latin typeface="Courier New" charset="0"/>
                <a:cs typeface="+mn-cs"/>
              </a:rPr>
              <a:t>cmp</a:t>
            </a:r>
            <a:r>
              <a:rPr lang="en-US" sz="2000" b="1" dirty="0" smtClean="0">
                <a:latin typeface="Courier New" charset="0"/>
                <a:cs typeface="+mn-cs"/>
              </a:rPr>
              <a:t> ecx,0	; check counter value</a:t>
            </a:r>
          </a:p>
          <a:p>
            <a:pPr lvl="1">
              <a:defRPr/>
            </a:pPr>
            <a:r>
              <a:rPr lang="en-US" sz="2000" b="1" dirty="0" err="1" smtClean="0">
                <a:latin typeface="Courier New" charset="0"/>
                <a:cs typeface="+mn-cs"/>
              </a:rPr>
              <a:t>jz</a:t>
            </a:r>
            <a:r>
              <a:rPr lang="en-US" sz="2000" b="1" dirty="0" smtClean="0">
                <a:latin typeface="Courier New" charset="0"/>
                <a:cs typeface="+mn-cs"/>
              </a:rPr>
              <a:t> L2	; quit if zero</a:t>
            </a:r>
          </a:p>
          <a:p>
            <a:pPr lvl="1">
              <a:defRPr/>
            </a:pPr>
            <a:r>
              <a:rPr lang="en-US" sz="2000" b="1" dirty="0" smtClean="0">
                <a:latin typeface="Courier New" charset="0"/>
                <a:cs typeface="+mn-cs"/>
              </a:rPr>
              <a:t>add </a:t>
            </a:r>
            <a:r>
              <a:rPr lang="en-US" sz="2000" b="1" dirty="0" err="1" smtClean="0">
                <a:latin typeface="Courier New" charset="0"/>
                <a:cs typeface="+mn-cs"/>
              </a:rPr>
              <a:t>eax,ecx</a:t>
            </a:r>
            <a:r>
              <a:rPr lang="en-US" sz="2000" b="1" dirty="0" smtClean="0">
                <a:latin typeface="Courier New" charset="0"/>
                <a:cs typeface="+mn-cs"/>
              </a:rPr>
              <a:t>	; otherwise, add to sum</a:t>
            </a:r>
          </a:p>
          <a:p>
            <a:pPr lvl="1">
              <a:defRPr/>
            </a:pPr>
            <a:r>
              <a:rPr lang="en-US" sz="2000" b="1" dirty="0" err="1" smtClean="0">
                <a:latin typeface="Courier New" charset="0"/>
                <a:cs typeface="+mn-cs"/>
              </a:rPr>
              <a:t>dec</a:t>
            </a:r>
            <a:r>
              <a:rPr lang="en-US" sz="2000" b="1" dirty="0" smtClean="0">
                <a:latin typeface="Courier New" charset="0"/>
                <a:cs typeface="+mn-cs"/>
              </a:rPr>
              <a:t> </a:t>
            </a:r>
            <a:r>
              <a:rPr lang="en-US" sz="2000" b="1" dirty="0" err="1" smtClean="0">
                <a:latin typeface="Courier New" charset="0"/>
                <a:cs typeface="+mn-cs"/>
              </a:rPr>
              <a:t>ecx</a:t>
            </a:r>
            <a:r>
              <a:rPr lang="en-US" sz="2000" b="1" dirty="0" smtClean="0">
                <a:latin typeface="Courier New" charset="0"/>
                <a:cs typeface="+mn-cs"/>
              </a:rPr>
              <a:t>	; decrement counter</a:t>
            </a:r>
          </a:p>
          <a:p>
            <a:pPr lvl="1">
              <a:defRPr/>
            </a:pPr>
            <a:r>
              <a:rPr lang="en-US" sz="2000" b="1" dirty="0" smtClean="0">
                <a:solidFill>
                  <a:srgbClr val="0000FF"/>
                </a:solidFill>
                <a:latin typeface="Courier New" charset="0"/>
                <a:cs typeface="+mn-cs"/>
              </a:rPr>
              <a:t>call </a:t>
            </a:r>
            <a:r>
              <a:rPr lang="en-US" sz="2000" b="1" dirty="0" err="1" smtClean="0">
                <a:solidFill>
                  <a:srgbClr val="0000FF"/>
                </a:solidFill>
                <a:latin typeface="Courier New" charset="0"/>
                <a:cs typeface="+mn-cs"/>
              </a:rPr>
              <a:t>CalcSum</a:t>
            </a:r>
            <a:r>
              <a:rPr lang="en-US" sz="2000" b="1" dirty="0" smtClean="0">
                <a:latin typeface="Courier New" charset="0"/>
                <a:cs typeface="+mn-cs"/>
              </a:rPr>
              <a:t>	; recursive call</a:t>
            </a:r>
          </a:p>
          <a:p>
            <a:pPr>
              <a:defRPr/>
            </a:pPr>
            <a:r>
              <a:rPr lang="en-US" sz="2000" b="1" dirty="0" smtClean="0">
                <a:latin typeface="Courier New" charset="0"/>
                <a:cs typeface="+mn-cs"/>
              </a:rPr>
              <a:t>L2: ret</a:t>
            </a:r>
          </a:p>
          <a:p>
            <a:pPr>
              <a:defRPr/>
            </a:pPr>
            <a:r>
              <a:rPr lang="en-US" sz="2000" b="1" dirty="0" err="1" smtClean="0">
                <a:latin typeface="Courier New" charset="0"/>
                <a:cs typeface="+mn-cs"/>
              </a:rPr>
              <a:t>CalcSum</a:t>
            </a:r>
            <a:r>
              <a:rPr lang="en-US" sz="2000" b="1" dirty="0" smtClean="0">
                <a:latin typeface="Courier New" charset="0"/>
                <a:cs typeface="+mn-cs"/>
              </a:rPr>
              <a:t> ENDP</a:t>
            </a:r>
          </a:p>
        </p:txBody>
      </p:sp>
      <p:sp>
        <p:nvSpPr>
          <p:cNvPr id="100357" name="Text Box 5"/>
          <p:cNvSpPr txBox="1">
            <a:spLocks noChangeArrowheads="1"/>
          </p:cNvSpPr>
          <p:nvPr/>
        </p:nvSpPr>
        <p:spPr bwMode="auto">
          <a:xfrm>
            <a:off x="457200" y="838200"/>
            <a:ext cx="8458200" cy="9848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defRPr/>
            </a:pPr>
            <a:r>
              <a:rPr lang="en-US" sz="2300" b="0" dirty="0">
                <a:latin typeface="Arial"/>
                <a:cs typeface="Arial"/>
              </a:rPr>
              <a:t>The </a:t>
            </a:r>
            <a:r>
              <a:rPr lang="en-US" sz="2300" b="0" dirty="0" err="1">
                <a:solidFill>
                  <a:srgbClr val="0000FF"/>
                </a:solidFill>
                <a:latin typeface="Arial"/>
                <a:cs typeface="Arial"/>
              </a:rPr>
              <a:t>CalcSum</a:t>
            </a:r>
            <a:r>
              <a:rPr lang="en-US" sz="2300" b="0" dirty="0">
                <a:latin typeface="Arial"/>
                <a:cs typeface="Arial"/>
              </a:rPr>
              <a:t> procedure recursively calculates the sum of an array of integers. </a:t>
            </a:r>
            <a:r>
              <a:rPr lang="en-US" sz="2300" b="0" i="1" dirty="0" smtClean="0">
                <a:latin typeface="Arial"/>
                <a:cs typeface="Arial"/>
              </a:rPr>
              <a:t>Receives</a:t>
            </a:r>
            <a:r>
              <a:rPr lang="en-US" sz="2300" b="0" dirty="0" smtClean="0">
                <a:latin typeface="Arial"/>
                <a:cs typeface="Arial"/>
              </a:rPr>
              <a:t>: </a:t>
            </a:r>
            <a:r>
              <a:rPr lang="en-US" sz="2300" b="0" dirty="0">
                <a:latin typeface="Arial"/>
                <a:cs typeface="Arial"/>
              </a:rPr>
              <a:t>ECX = count. </a:t>
            </a:r>
            <a:r>
              <a:rPr lang="en-US" sz="2300" b="0" i="1" dirty="0">
                <a:latin typeface="Arial"/>
                <a:cs typeface="Arial"/>
              </a:rPr>
              <a:t>Returns</a:t>
            </a:r>
            <a:r>
              <a:rPr lang="en-US" sz="2300" b="0" dirty="0">
                <a:latin typeface="Arial"/>
                <a:cs typeface="Arial"/>
              </a:rPr>
              <a:t>: EAX = sum</a:t>
            </a:r>
          </a:p>
        </p:txBody>
      </p:sp>
      <p:grpSp>
        <p:nvGrpSpPr>
          <p:cNvPr id="100360" name="Group 8"/>
          <p:cNvGrpSpPr>
            <a:grpSpLocks/>
          </p:cNvGrpSpPr>
          <p:nvPr/>
        </p:nvGrpSpPr>
        <p:grpSpPr bwMode="auto">
          <a:xfrm>
            <a:off x="2218217" y="4038599"/>
            <a:ext cx="6011383" cy="2743201"/>
            <a:chOff x="720" y="2211"/>
            <a:chExt cx="4523" cy="1728"/>
          </a:xfrm>
        </p:grpSpPr>
        <p:pic>
          <p:nvPicPr>
            <p:cNvPr id="100358"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325" y="2211"/>
              <a:ext cx="2918" cy="17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00359" name="Text Box 7"/>
            <p:cNvSpPr txBox="1">
              <a:spLocks noChangeArrowheads="1"/>
            </p:cNvSpPr>
            <p:nvPr/>
          </p:nvSpPr>
          <p:spPr bwMode="auto">
            <a:xfrm>
              <a:off x="720" y="2976"/>
              <a:ext cx="1536" cy="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gn="r">
                <a:spcBef>
                  <a:spcPct val="50000"/>
                </a:spcBef>
                <a:defRPr/>
              </a:pPr>
              <a:r>
                <a:rPr lang="en-US" sz="2400" b="0" dirty="0">
                  <a:latin typeface="Arial"/>
                  <a:cs typeface="Arial"/>
                </a:rPr>
                <a:t>Stack frame:</a:t>
              </a:r>
            </a:p>
          </p:txBody>
        </p:sp>
      </p:grpSp>
    </p:spTree>
    <p:extLst>
      <p:ext uri="{BB962C8B-B14F-4D97-AF65-F5344CB8AC3E}">
        <p14:creationId xmlns:p14="http://schemas.microsoft.com/office/powerpoint/2010/main" xmlns="" val="13335947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00360"/>
                                        </p:tgtEl>
                                        <p:attrNameLst>
                                          <p:attrName>style.visibility</p:attrName>
                                        </p:attrNameLst>
                                      </p:cBhvr>
                                      <p:to>
                                        <p:strVal val="visible"/>
                                      </p:to>
                                    </p:set>
                                    <p:animEffect transition="in" filter="box(in)">
                                      <p:cBhvr>
                                        <p:cTn id="7" dur="500"/>
                                        <p:tgtEl>
                                          <p:spTgt spid="1003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defRPr/>
            </a:pPr>
            <a:r>
              <a:rPr lang="en-US" smtClean="0">
                <a:cs typeface="+mj-cs"/>
              </a:rPr>
              <a:t>Recursively Calculating a Sum</a:t>
            </a:r>
          </a:p>
        </p:txBody>
      </p:sp>
      <p:sp>
        <p:nvSpPr>
          <p:cNvPr id="100356" name="Text Box 4"/>
          <p:cNvSpPr txBox="1">
            <a:spLocks noChangeArrowheads="1"/>
          </p:cNvSpPr>
          <p:nvPr/>
        </p:nvSpPr>
        <p:spPr bwMode="auto">
          <a:xfrm>
            <a:off x="533400" y="838200"/>
            <a:ext cx="7543800" cy="5943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0" rIns="137160" bIns="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defRPr/>
            </a:pPr>
            <a:r>
              <a:rPr lang="en-US" sz="1700" b="1" dirty="0" smtClean="0">
                <a:latin typeface="Courier New" charset="0"/>
              </a:rPr>
              <a:t>.</a:t>
            </a:r>
            <a:r>
              <a:rPr lang="en-US" sz="1700" b="1" dirty="0">
                <a:latin typeface="Courier New" charset="0"/>
              </a:rPr>
              <a:t>code</a:t>
            </a:r>
          </a:p>
          <a:p>
            <a:pPr>
              <a:defRPr/>
            </a:pPr>
            <a:r>
              <a:rPr lang="en-US" sz="1700" b="1" dirty="0" smtClean="0">
                <a:latin typeface="Courier New" charset="0"/>
              </a:rPr>
              <a:t>main </a:t>
            </a:r>
            <a:r>
              <a:rPr lang="en-US" sz="1700" b="1" dirty="0">
                <a:latin typeface="Courier New" charset="0"/>
              </a:rPr>
              <a:t>PROC</a:t>
            </a:r>
          </a:p>
          <a:p>
            <a:pPr>
              <a:defRPr/>
            </a:pPr>
            <a:r>
              <a:rPr lang="en-US" sz="1700" b="1" dirty="0">
                <a:latin typeface="Courier New" charset="0"/>
              </a:rPr>
              <a:t>	</a:t>
            </a:r>
            <a:r>
              <a:rPr lang="en-US" sz="1700" b="1" dirty="0" err="1">
                <a:latin typeface="Courier New" charset="0"/>
              </a:rPr>
              <a:t>mov</a:t>
            </a:r>
            <a:r>
              <a:rPr lang="en-US" sz="1700" b="1" dirty="0">
                <a:latin typeface="Courier New" charset="0"/>
              </a:rPr>
              <a:t>  ecx,</a:t>
            </a:r>
            <a:r>
              <a:rPr lang="en-US" sz="1700" b="1" dirty="0" smtClean="0">
                <a:latin typeface="Courier New" charset="0"/>
              </a:rPr>
              <a:t>10      ; </a:t>
            </a:r>
            <a:r>
              <a:rPr lang="en-US" sz="1700" b="1" dirty="0">
                <a:latin typeface="Courier New" charset="0"/>
              </a:rPr>
              <a:t>count = </a:t>
            </a:r>
            <a:r>
              <a:rPr lang="en-US" sz="1700" b="1" dirty="0" smtClean="0">
                <a:latin typeface="Courier New" charset="0"/>
              </a:rPr>
              <a:t>10</a:t>
            </a:r>
            <a:endParaRPr lang="en-US" sz="1700" b="1" dirty="0">
              <a:latin typeface="Courier New" charset="0"/>
            </a:endParaRPr>
          </a:p>
          <a:p>
            <a:pPr>
              <a:defRPr/>
            </a:pPr>
            <a:r>
              <a:rPr lang="en-US" sz="1700" b="1" dirty="0">
                <a:latin typeface="Courier New" charset="0"/>
              </a:rPr>
              <a:t>	</a:t>
            </a:r>
            <a:r>
              <a:rPr lang="en-US" sz="1700" b="1" dirty="0" err="1">
                <a:latin typeface="Courier New" charset="0"/>
              </a:rPr>
              <a:t>mov</a:t>
            </a:r>
            <a:r>
              <a:rPr lang="en-US" sz="1700" b="1" dirty="0">
                <a:latin typeface="Courier New" charset="0"/>
              </a:rPr>
              <a:t>  eax,</a:t>
            </a:r>
            <a:r>
              <a:rPr lang="en-US" sz="1700" b="1" dirty="0" smtClean="0">
                <a:latin typeface="Courier New" charset="0"/>
              </a:rPr>
              <a:t>0       ; </a:t>
            </a:r>
            <a:r>
              <a:rPr lang="en-US" sz="1700" b="1" dirty="0">
                <a:latin typeface="Courier New" charset="0"/>
              </a:rPr>
              <a:t>holds the sum</a:t>
            </a:r>
          </a:p>
          <a:p>
            <a:pPr>
              <a:defRPr/>
            </a:pPr>
            <a:r>
              <a:rPr lang="en-US" sz="1700" b="1" dirty="0">
                <a:latin typeface="Courier New" charset="0"/>
              </a:rPr>
              <a:t>	call </a:t>
            </a:r>
            <a:r>
              <a:rPr lang="en-US" sz="1700" b="1" dirty="0" err="1" smtClean="0">
                <a:latin typeface="Courier New" charset="0"/>
              </a:rPr>
              <a:t>CalcSum</a:t>
            </a:r>
            <a:r>
              <a:rPr lang="en-US" sz="1700" b="1" dirty="0" smtClean="0">
                <a:latin typeface="Courier New" charset="0"/>
              </a:rPr>
              <a:t>     ; </a:t>
            </a:r>
            <a:r>
              <a:rPr lang="en-US" sz="1700" b="1" dirty="0">
                <a:latin typeface="Courier New" charset="0"/>
              </a:rPr>
              <a:t>calculate </a:t>
            </a:r>
            <a:r>
              <a:rPr lang="en-US" sz="1700" b="1" dirty="0" smtClean="0">
                <a:latin typeface="Courier New" charset="0"/>
              </a:rPr>
              <a:t>sum</a:t>
            </a:r>
            <a:endParaRPr lang="en-US" sz="1700" b="1" dirty="0">
              <a:latin typeface="Courier New" charset="0"/>
            </a:endParaRPr>
          </a:p>
          <a:p>
            <a:pPr>
              <a:defRPr/>
            </a:pPr>
            <a:r>
              <a:rPr lang="en-US" sz="1700" b="1" dirty="0">
                <a:latin typeface="Courier New" charset="0"/>
              </a:rPr>
              <a:t>L1:	</a:t>
            </a:r>
            <a:r>
              <a:rPr lang="en-US" sz="1700" b="1" dirty="0" smtClean="0">
                <a:latin typeface="Courier New" charset="0"/>
              </a:rPr>
              <a:t>invoke </a:t>
            </a:r>
            <a:r>
              <a:rPr lang="en-US" sz="1700" b="1" dirty="0" err="1" smtClean="0">
                <a:latin typeface="Courier New" charset="0"/>
              </a:rPr>
              <a:t>dwtoa</a:t>
            </a:r>
            <a:r>
              <a:rPr lang="en-US" sz="1700" b="1" dirty="0" smtClean="0">
                <a:latin typeface="Courier New" charset="0"/>
              </a:rPr>
              <a:t>, </a:t>
            </a:r>
            <a:r>
              <a:rPr lang="en-US" sz="1700" b="1" dirty="0" err="1" smtClean="0">
                <a:latin typeface="Courier New" charset="0"/>
              </a:rPr>
              <a:t>eax</a:t>
            </a:r>
            <a:r>
              <a:rPr lang="en-US" sz="1700" b="1" dirty="0" smtClean="0">
                <a:latin typeface="Courier New" charset="0"/>
              </a:rPr>
              <a:t>, </a:t>
            </a:r>
            <a:r>
              <a:rPr lang="en-US" sz="1700" b="1" dirty="0" err="1" smtClean="0">
                <a:latin typeface="Courier New" charset="0"/>
              </a:rPr>
              <a:t>addr</a:t>
            </a:r>
            <a:r>
              <a:rPr lang="en-US" sz="1700" b="1" dirty="0" smtClean="0">
                <a:latin typeface="Courier New" charset="0"/>
              </a:rPr>
              <a:t> disp1    ; </a:t>
            </a:r>
            <a:r>
              <a:rPr lang="en-US" sz="1700" b="1" dirty="0">
                <a:latin typeface="Courier New" charset="0"/>
              </a:rPr>
              <a:t>display </a:t>
            </a:r>
            <a:r>
              <a:rPr lang="en-US" sz="1700" b="1" dirty="0" err="1">
                <a:latin typeface="Courier New" charset="0"/>
              </a:rPr>
              <a:t>eax</a:t>
            </a:r>
            <a:endParaRPr lang="en-US" sz="1700" b="1" dirty="0">
              <a:latin typeface="Courier New" charset="0"/>
            </a:endParaRPr>
          </a:p>
          <a:p>
            <a:pPr>
              <a:defRPr/>
            </a:pPr>
            <a:r>
              <a:rPr lang="en-US" sz="1700" b="1" dirty="0">
                <a:latin typeface="Courier New" charset="0"/>
              </a:rPr>
              <a:t>	</a:t>
            </a:r>
            <a:r>
              <a:rPr lang="en-US" sz="1700" b="1" dirty="0" smtClean="0">
                <a:latin typeface="Courier New" charset="0"/>
              </a:rPr>
              <a:t>invoke </a:t>
            </a:r>
            <a:r>
              <a:rPr lang="en-US" sz="1700" b="1" dirty="0" err="1" smtClean="0">
                <a:latin typeface="Courier New" charset="0"/>
              </a:rPr>
              <a:t>StdOut</a:t>
            </a:r>
            <a:r>
              <a:rPr lang="en-US" sz="1700" b="1" dirty="0" smtClean="0">
                <a:latin typeface="Courier New" charset="0"/>
              </a:rPr>
              <a:t>, </a:t>
            </a:r>
            <a:r>
              <a:rPr lang="en-US" sz="1700" b="1" dirty="0" err="1" smtClean="0">
                <a:latin typeface="Courier New" charset="0"/>
              </a:rPr>
              <a:t>addr</a:t>
            </a:r>
            <a:r>
              <a:rPr lang="en-US" sz="1700" b="1" dirty="0" smtClean="0">
                <a:latin typeface="Courier New" charset="0"/>
              </a:rPr>
              <a:t> disp1</a:t>
            </a:r>
          </a:p>
          <a:p>
            <a:pPr>
              <a:defRPr/>
            </a:pPr>
            <a:r>
              <a:rPr lang="en-US" sz="1700" b="1" dirty="0">
                <a:latin typeface="Courier New" charset="0"/>
              </a:rPr>
              <a:t>	</a:t>
            </a:r>
            <a:r>
              <a:rPr lang="en-US" sz="1700" b="1" dirty="0" smtClean="0">
                <a:latin typeface="Courier New" charset="0"/>
              </a:rPr>
              <a:t>invoke ExitProcess,0</a:t>
            </a:r>
            <a:endParaRPr lang="en-US" sz="1700" b="1" dirty="0">
              <a:latin typeface="Courier New" charset="0"/>
            </a:endParaRPr>
          </a:p>
          <a:p>
            <a:pPr>
              <a:defRPr/>
            </a:pPr>
            <a:r>
              <a:rPr lang="en-US" sz="1700" b="1" dirty="0">
                <a:latin typeface="Courier New" charset="0"/>
              </a:rPr>
              <a:t>main </a:t>
            </a:r>
            <a:r>
              <a:rPr lang="en-US" sz="1700" b="1" dirty="0" smtClean="0">
                <a:latin typeface="Courier New" charset="0"/>
              </a:rPr>
              <a:t>ENDP</a:t>
            </a:r>
            <a:endParaRPr lang="en-US" sz="1700" b="1" dirty="0">
              <a:latin typeface="Courier New" charset="0"/>
            </a:endParaRPr>
          </a:p>
          <a:p>
            <a:pPr>
              <a:defRPr/>
            </a:pPr>
            <a:r>
              <a:rPr lang="en-US" sz="1700" b="1" dirty="0">
                <a:latin typeface="Courier New" charset="0"/>
              </a:rPr>
              <a:t>;-------</a:t>
            </a:r>
            <a:r>
              <a:rPr lang="en-US" sz="1700" b="1" dirty="0" smtClean="0">
                <a:latin typeface="Courier New" charset="0"/>
              </a:rPr>
              <a:t>--</a:t>
            </a:r>
            <a:r>
              <a:rPr lang="en-US" sz="1700" b="1" dirty="0">
                <a:latin typeface="Courier New" charset="0"/>
              </a:rPr>
              <a:t>---------------------------------</a:t>
            </a:r>
          </a:p>
          <a:p>
            <a:pPr>
              <a:defRPr/>
            </a:pPr>
            <a:r>
              <a:rPr lang="en-US" sz="1700" b="1" dirty="0" err="1" smtClean="0">
                <a:latin typeface="Courier New" charset="0"/>
              </a:rPr>
              <a:t>CalcSum</a:t>
            </a:r>
            <a:r>
              <a:rPr lang="en-US" sz="1700" b="1" dirty="0" smtClean="0">
                <a:latin typeface="Courier New" charset="0"/>
              </a:rPr>
              <a:t> </a:t>
            </a:r>
            <a:r>
              <a:rPr lang="en-US" sz="1700" b="1" dirty="0">
                <a:latin typeface="Courier New" charset="0"/>
              </a:rPr>
              <a:t>PROC</a:t>
            </a:r>
          </a:p>
          <a:p>
            <a:pPr>
              <a:defRPr/>
            </a:pPr>
            <a:r>
              <a:rPr lang="en-US" sz="1700" b="1" dirty="0" smtClean="0">
                <a:latin typeface="Courier New" charset="0"/>
              </a:rPr>
              <a:t>; </a:t>
            </a:r>
            <a:r>
              <a:rPr lang="en-US" sz="1700" b="1" dirty="0">
                <a:latin typeface="Courier New" charset="0"/>
              </a:rPr>
              <a:t>Calculates the sum of a list of integers</a:t>
            </a:r>
          </a:p>
          <a:p>
            <a:pPr>
              <a:defRPr/>
            </a:pPr>
            <a:r>
              <a:rPr lang="en-US" sz="1700" b="1" dirty="0" smtClean="0">
                <a:latin typeface="Courier New" charset="0"/>
              </a:rPr>
              <a:t>; </a:t>
            </a:r>
            <a:r>
              <a:rPr lang="en-US" sz="1700" b="1" dirty="0">
                <a:latin typeface="Courier New" charset="0"/>
              </a:rPr>
              <a:t>Receives: ECX = </a:t>
            </a:r>
            <a:r>
              <a:rPr lang="en-US" sz="1700" b="1" dirty="0" smtClean="0">
                <a:latin typeface="Courier New" charset="0"/>
              </a:rPr>
              <a:t>count | Returns</a:t>
            </a:r>
            <a:r>
              <a:rPr lang="en-US" sz="1700" b="1" dirty="0">
                <a:latin typeface="Courier New" charset="0"/>
              </a:rPr>
              <a:t>: EAX = sum</a:t>
            </a:r>
          </a:p>
          <a:p>
            <a:pPr>
              <a:defRPr/>
            </a:pPr>
            <a:r>
              <a:rPr lang="en-US" sz="1700" b="1" dirty="0" smtClean="0">
                <a:latin typeface="Courier New" charset="0"/>
              </a:rPr>
              <a:t>;-----</a:t>
            </a:r>
            <a:r>
              <a:rPr lang="en-US" sz="1700" b="1" dirty="0">
                <a:latin typeface="Courier New" charset="0"/>
              </a:rPr>
              <a:t>-------------------------------------</a:t>
            </a:r>
          </a:p>
          <a:p>
            <a:pPr>
              <a:defRPr/>
            </a:pPr>
            <a:r>
              <a:rPr lang="en-US" sz="1700" b="1" dirty="0">
                <a:latin typeface="Courier New" charset="0"/>
              </a:rPr>
              <a:t>	</a:t>
            </a:r>
            <a:r>
              <a:rPr lang="en-US" sz="1700" b="1" dirty="0" err="1">
                <a:latin typeface="Courier New" charset="0"/>
              </a:rPr>
              <a:t>cmp</a:t>
            </a:r>
            <a:r>
              <a:rPr lang="en-US" sz="1700" b="1" dirty="0">
                <a:latin typeface="Courier New" charset="0"/>
              </a:rPr>
              <a:t>  ecx,</a:t>
            </a:r>
            <a:r>
              <a:rPr lang="en-US" sz="1700" b="1" dirty="0" smtClean="0">
                <a:latin typeface="Courier New" charset="0"/>
              </a:rPr>
              <a:t>0       ; </a:t>
            </a:r>
            <a:r>
              <a:rPr lang="en-US" sz="1700" b="1" dirty="0">
                <a:latin typeface="Courier New" charset="0"/>
              </a:rPr>
              <a:t>check counter </a:t>
            </a:r>
            <a:r>
              <a:rPr lang="en-US" sz="1700" b="1" dirty="0" smtClean="0">
                <a:latin typeface="Courier New" charset="0"/>
              </a:rPr>
              <a:t>value</a:t>
            </a:r>
            <a:endParaRPr lang="en-US" sz="1700" b="1" dirty="0">
              <a:latin typeface="Courier New" charset="0"/>
            </a:endParaRPr>
          </a:p>
          <a:p>
            <a:pPr>
              <a:defRPr/>
            </a:pPr>
            <a:r>
              <a:rPr lang="en-US" sz="1700" b="1" dirty="0">
                <a:latin typeface="Courier New" charset="0"/>
              </a:rPr>
              <a:t>	</a:t>
            </a:r>
            <a:r>
              <a:rPr lang="en-US" sz="1700" b="1" dirty="0" err="1">
                <a:latin typeface="Courier New" charset="0"/>
              </a:rPr>
              <a:t>jz</a:t>
            </a:r>
            <a:r>
              <a:rPr lang="en-US" sz="1700" b="1" dirty="0">
                <a:latin typeface="Courier New" charset="0"/>
              </a:rPr>
              <a:t>   </a:t>
            </a:r>
            <a:r>
              <a:rPr lang="en-US" sz="1700" b="1" dirty="0" smtClean="0">
                <a:latin typeface="Courier New" charset="0"/>
              </a:rPr>
              <a:t>L2          ; </a:t>
            </a:r>
            <a:r>
              <a:rPr lang="en-US" sz="1700" b="1" dirty="0">
                <a:latin typeface="Courier New" charset="0"/>
              </a:rPr>
              <a:t>quit if </a:t>
            </a:r>
            <a:r>
              <a:rPr lang="en-US" sz="1700" b="1" dirty="0" smtClean="0">
                <a:latin typeface="Courier New" charset="0"/>
              </a:rPr>
              <a:t>zero</a:t>
            </a:r>
            <a:endParaRPr lang="en-US" sz="1700" b="1" dirty="0">
              <a:latin typeface="Courier New" charset="0"/>
            </a:endParaRPr>
          </a:p>
          <a:p>
            <a:pPr>
              <a:defRPr/>
            </a:pPr>
            <a:r>
              <a:rPr lang="en-US" sz="1700" b="1" dirty="0">
                <a:latin typeface="Courier New" charset="0"/>
              </a:rPr>
              <a:t>	add  </a:t>
            </a:r>
            <a:r>
              <a:rPr lang="en-US" sz="1700" b="1" dirty="0" err="1">
                <a:latin typeface="Courier New" charset="0"/>
              </a:rPr>
              <a:t>eax,</a:t>
            </a:r>
            <a:r>
              <a:rPr lang="en-US" sz="1700" b="1" dirty="0" err="1" smtClean="0">
                <a:latin typeface="Courier New" charset="0"/>
              </a:rPr>
              <a:t>ecx</a:t>
            </a:r>
            <a:r>
              <a:rPr lang="en-US" sz="1700" b="1" dirty="0" smtClean="0">
                <a:latin typeface="Courier New" charset="0"/>
              </a:rPr>
              <a:t>     ; </a:t>
            </a:r>
            <a:r>
              <a:rPr lang="en-US" sz="1700" b="1" dirty="0">
                <a:latin typeface="Courier New" charset="0"/>
              </a:rPr>
              <a:t>otherwise, add to sum</a:t>
            </a:r>
          </a:p>
          <a:p>
            <a:pPr>
              <a:defRPr/>
            </a:pPr>
            <a:r>
              <a:rPr lang="en-US" sz="1700" b="1" dirty="0">
                <a:latin typeface="Courier New" charset="0"/>
              </a:rPr>
              <a:t>	</a:t>
            </a:r>
            <a:r>
              <a:rPr lang="en-US" sz="1700" b="1" dirty="0" err="1">
                <a:latin typeface="Courier New" charset="0"/>
              </a:rPr>
              <a:t>dec</a:t>
            </a:r>
            <a:r>
              <a:rPr lang="en-US" sz="1700" b="1" dirty="0">
                <a:latin typeface="Courier New" charset="0"/>
              </a:rPr>
              <a:t>  </a:t>
            </a:r>
            <a:r>
              <a:rPr lang="en-US" sz="1700" b="1" dirty="0" err="1" smtClean="0">
                <a:latin typeface="Courier New" charset="0"/>
              </a:rPr>
              <a:t>ecx</a:t>
            </a:r>
            <a:r>
              <a:rPr lang="en-US" sz="1700" b="1" dirty="0" smtClean="0">
                <a:latin typeface="Courier New" charset="0"/>
              </a:rPr>
              <a:t>         ; </a:t>
            </a:r>
            <a:r>
              <a:rPr lang="en-US" sz="1700" b="1" dirty="0">
                <a:latin typeface="Courier New" charset="0"/>
              </a:rPr>
              <a:t>decrement </a:t>
            </a:r>
            <a:r>
              <a:rPr lang="en-US" sz="1700" b="1" dirty="0" smtClean="0">
                <a:latin typeface="Courier New" charset="0"/>
              </a:rPr>
              <a:t>counter</a:t>
            </a:r>
            <a:endParaRPr lang="en-US" sz="1700" b="1" dirty="0">
              <a:latin typeface="Courier New" charset="0"/>
            </a:endParaRPr>
          </a:p>
          <a:p>
            <a:pPr>
              <a:defRPr/>
            </a:pPr>
            <a:r>
              <a:rPr lang="en-US" sz="1700" b="1" dirty="0">
                <a:latin typeface="Courier New" charset="0"/>
              </a:rPr>
              <a:t>	call </a:t>
            </a:r>
            <a:r>
              <a:rPr lang="en-US" sz="1700" b="1" dirty="0" err="1" smtClean="0">
                <a:latin typeface="Courier New" charset="0"/>
              </a:rPr>
              <a:t>CalcSum</a:t>
            </a:r>
            <a:r>
              <a:rPr lang="en-US" sz="1700" b="1" dirty="0" smtClean="0">
                <a:latin typeface="Courier New" charset="0"/>
              </a:rPr>
              <a:t>     ; </a:t>
            </a:r>
            <a:r>
              <a:rPr lang="en-US" sz="1700" b="1" dirty="0">
                <a:latin typeface="Courier New" charset="0"/>
              </a:rPr>
              <a:t>recursive call</a:t>
            </a:r>
          </a:p>
          <a:p>
            <a:pPr>
              <a:defRPr/>
            </a:pPr>
            <a:r>
              <a:rPr lang="en-US" sz="1700" b="1" dirty="0" smtClean="0">
                <a:latin typeface="Courier New" charset="0"/>
              </a:rPr>
              <a:t>L2</a:t>
            </a:r>
            <a:r>
              <a:rPr lang="en-US" sz="1700" b="1" dirty="0">
                <a:latin typeface="Courier New" charset="0"/>
              </a:rPr>
              <a:t>:	</a:t>
            </a:r>
            <a:r>
              <a:rPr lang="en-US" sz="1700" b="1" dirty="0" smtClean="0">
                <a:latin typeface="Courier New" charset="0"/>
              </a:rPr>
              <a:t>ret</a:t>
            </a:r>
            <a:endParaRPr lang="en-US" sz="1700" b="1" dirty="0">
              <a:latin typeface="Courier New" charset="0"/>
            </a:endParaRPr>
          </a:p>
          <a:p>
            <a:pPr>
              <a:defRPr/>
            </a:pPr>
            <a:r>
              <a:rPr lang="en-US" sz="1700" b="1" dirty="0" err="1">
                <a:latin typeface="Courier New" charset="0"/>
              </a:rPr>
              <a:t>CalcSum</a:t>
            </a:r>
            <a:r>
              <a:rPr lang="en-US" sz="1700" b="1" dirty="0">
                <a:latin typeface="Courier New" charset="0"/>
              </a:rPr>
              <a:t> </a:t>
            </a:r>
            <a:r>
              <a:rPr lang="en-US" sz="1700" b="1" dirty="0" smtClean="0">
                <a:latin typeface="Courier New" charset="0"/>
              </a:rPr>
              <a:t>ENDP</a:t>
            </a:r>
          </a:p>
          <a:p>
            <a:pPr>
              <a:defRPr/>
            </a:pPr>
            <a:r>
              <a:rPr lang="en-US" sz="1700" b="1" dirty="0" smtClean="0">
                <a:latin typeface="Courier New" charset="0"/>
              </a:rPr>
              <a:t>END </a:t>
            </a:r>
            <a:r>
              <a:rPr lang="en-US" sz="1700" b="1" dirty="0">
                <a:latin typeface="Courier New" charset="0"/>
              </a:rPr>
              <a:t>Main</a:t>
            </a:r>
            <a:endParaRPr lang="en-US" sz="1700" b="1" dirty="0" smtClean="0">
              <a:latin typeface="Courier New" charset="0"/>
            </a:endParaRPr>
          </a:p>
        </p:txBody>
      </p:sp>
    </p:spTree>
    <p:extLst>
      <p:ext uri="{BB962C8B-B14F-4D97-AF65-F5344CB8AC3E}">
        <p14:creationId xmlns:p14="http://schemas.microsoft.com/office/powerpoint/2010/main" xmlns="" val="13209114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defRPr/>
            </a:pPr>
            <a:r>
              <a:rPr lang="en-US" smtClean="0">
                <a:cs typeface="+mj-cs"/>
              </a:rPr>
              <a:t>Calculating a Factorial</a:t>
            </a:r>
            <a:r>
              <a:rPr lang="en-US" sz="2400" smtClean="0">
                <a:cs typeface="+mj-cs"/>
              </a:rPr>
              <a:t>  (1 of 3)</a:t>
            </a:r>
            <a:endParaRPr lang="en-US" smtClean="0">
              <a:cs typeface="+mj-cs"/>
            </a:endParaRPr>
          </a:p>
        </p:txBody>
      </p:sp>
      <p:sp>
        <p:nvSpPr>
          <p:cNvPr id="101380" name="Text Box 4"/>
          <p:cNvSpPr txBox="1">
            <a:spLocks noChangeArrowheads="1"/>
          </p:cNvSpPr>
          <p:nvPr/>
        </p:nvSpPr>
        <p:spPr bwMode="auto">
          <a:xfrm>
            <a:off x="304800" y="2667000"/>
            <a:ext cx="50292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defRPr/>
            </a:pPr>
            <a:r>
              <a:rPr lang="en-US" sz="2000" b="1" dirty="0" err="1" smtClean="0">
                <a:latin typeface="Courier New" charset="0"/>
                <a:cs typeface="+mn-cs"/>
              </a:rPr>
              <a:t>int</a:t>
            </a:r>
            <a:r>
              <a:rPr lang="en-US" sz="2000" b="1" dirty="0" smtClean="0">
                <a:latin typeface="Courier New" charset="0"/>
                <a:cs typeface="+mn-cs"/>
              </a:rPr>
              <a:t> function factorial(</a:t>
            </a:r>
            <a:r>
              <a:rPr lang="en-US" sz="2000" b="1" dirty="0" err="1" smtClean="0">
                <a:latin typeface="Courier New" charset="0"/>
                <a:cs typeface="+mn-cs"/>
              </a:rPr>
              <a:t>int</a:t>
            </a:r>
            <a:r>
              <a:rPr lang="en-US" sz="2000" b="1" dirty="0" smtClean="0">
                <a:latin typeface="Courier New" charset="0"/>
                <a:cs typeface="+mn-cs"/>
              </a:rPr>
              <a:t> n)</a:t>
            </a:r>
          </a:p>
          <a:p>
            <a:pPr>
              <a:defRPr/>
            </a:pPr>
            <a:r>
              <a:rPr lang="en-US" sz="2000" b="1" dirty="0" smtClean="0">
                <a:latin typeface="Courier New" charset="0"/>
                <a:cs typeface="+mn-cs"/>
              </a:rPr>
              <a:t>{</a:t>
            </a:r>
          </a:p>
          <a:p>
            <a:pPr>
              <a:defRPr/>
            </a:pPr>
            <a:r>
              <a:rPr lang="en-US" sz="2000" b="1" dirty="0" smtClean="0">
                <a:latin typeface="Courier New" charset="0"/>
                <a:cs typeface="+mn-cs"/>
              </a:rPr>
              <a:t>	if(n == 0)</a:t>
            </a:r>
          </a:p>
          <a:p>
            <a:pPr>
              <a:defRPr/>
            </a:pPr>
            <a:r>
              <a:rPr lang="en-US" sz="2000" b="1" dirty="0" smtClean="0">
                <a:latin typeface="Courier New" charset="0"/>
                <a:cs typeface="+mn-cs"/>
              </a:rPr>
              <a:t>	  return 1;</a:t>
            </a:r>
          </a:p>
          <a:p>
            <a:pPr>
              <a:defRPr/>
            </a:pPr>
            <a:r>
              <a:rPr lang="en-US" sz="2000" b="1" dirty="0" smtClean="0">
                <a:latin typeface="Courier New" charset="0"/>
                <a:cs typeface="+mn-cs"/>
              </a:rPr>
              <a:t>	else</a:t>
            </a:r>
          </a:p>
          <a:p>
            <a:pPr>
              <a:defRPr/>
            </a:pPr>
            <a:r>
              <a:rPr lang="en-US" sz="2000" b="1" dirty="0" smtClean="0">
                <a:latin typeface="Courier New" charset="0"/>
                <a:cs typeface="+mn-cs"/>
              </a:rPr>
              <a:t>	  return n * factorial(n-1);</a:t>
            </a:r>
          </a:p>
          <a:p>
            <a:pPr>
              <a:defRPr/>
            </a:pPr>
            <a:r>
              <a:rPr lang="en-US" sz="2000" b="1" dirty="0" smtClean="0">
                <a:latin typeface="Courier New" charset="0"/>
                <a:cs typeface="+mn-cs"/>
              </a:rPr>
              <a:t>}</a:t>
            </a:r>
          </a:p>
        </p:txBody>
      </p:sp>
      <p:graphicFrame>
        <p:nvGraphicFramePr>
          <p:cNvPr id="101381" name="Object 5"/>
          <p:cNvGraphicFramePr>
            <a:graphicFrameLocks noChangeAspect="1"/>
          </p:cNvGraphicFramePr>
          <p:nvPr>
            <p:extLst>
              <p:ext uri="{D42A27DB-BD31-4B8C-83A1-F6EECF244321}">
                <p14:modId xmlns:p14="http://schemas.microsoft.com/office/powerpoint/2010/main" xmlns="" val="900110005"/>
              </p:ext>
            </p:extLst>
          </p:nvPr>
        </p:nvGraphicFramePr>
        <p:xfrm>
          <a:off x="5128418" y="1656262"/>
          <a:ext cx="3786982" cy="4744538"/>
        </p:xfrm>
        <a:graphic>
          <a:graphicData uri="http://schemas.openxmlformats.org/presentationml/2006/ole">
            <p:oleObj spid="_x0000_s78916" name="VISIO" r:id="rId3" imgW="1792224" imgH="2240280" progId="">
              <p:embed/>
            </p:oleObj>
          </a:graphicData>
        </a:graphic>
      </p:graphicFrame>
      <p:sp>
        <p:nvSpPr>
          <p:cNvPr id="101382" name="Text Box 6"/>
          <p:cNvSpPr txBox="1">
            <a:spLocks noChangeArrowheads="1"/>
          </p:cNvSpPr>
          <p:nvPr/>
        </p:nvSpPr>
        <p:spPr bwMode="auto">
          <a:xfrm>
            <a:off x="304800" y="1129606"/>
            <a:ext cx="4953000" cy="13849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defRPr/>
            </a:pPr>
            <a:r>
              <a:rPr lang="en-US" sz="2400" b="0" dirty="0">
                <a:latin typeface="Arial"/>
                <a:cs typeface="Arial"/>
              </a:rPr>
              <a:t>This function calculates the factorial of integer </a:t>
            </a:r>
            <a:r>
              <a:rPr lang="en-US" sz="2400" b="0" i="1" dirty="0">
                <a:latin typeface="Arial"/>
                <a:cs typeface="Arial"/>
              </a:rPr>
              <a:t>n</a:t>
            </a:r>
            <a:r>
              <a:rPr lang="en-US" sz="2400" b="0" dirty="0">
                <a:latin typeface="Arial"/>
                <a:cs typeface="Arial"/>
              </a:rPr>
              <a:t>. A new value of </a:t>
            </a:r>
            <a:r>
              <a:rPr lang="en-US" sz="2400" b="0" i="1" dirty="0">
                <a:latin typeface="Arial"/>
                <a:cs typeface="Arial"/>
              </a:rPr>
              <a:t>n</a:t>
            </a:r>
            <a:r>
              <a:rPr lang="en-US" sz="2400" b="0" dirty="0">
                <a:latin typeface="Arial"/>
                <a:cs typeface="Arial"/>
              </a:rPr>
              <a:t> is saved in each stack frame:</a:t>
            </a:r>
          </a:p>
        </p:txBody>
      </p:sp>
      <p:sp>
        <p:nvSpPr>
          <p:cNvPr id="101383" name="Text Box 7"/>
          <p:cNvSpPr txBox="1">
            <a:spLocks noChangeArrowheads="1"/>
          </p:cNvSpPr>
          <p:nvPr/>
        </p:nvSpPr>
        <p:spPr bwMode="auto">
          <a:xfrm>
            <a:off x="304800" y="5092006"/>
            <a:ext cx="4953000" cy="13849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defRPr/>
            </a:pPr>
            <a:r>
              <a:rPr lang="en-US" sz="2400" b="0" dirty="0">
                <a:latin typeface="Arial"/>
                <a:cs typeface="Arial"/>
              </a:rPr>
              <a:t>As each call instance returns, the product it returns is multiplied by the previous value of n.</a:t>
            </a:r>
          </a:p>
        </p:txBody>
      </p:sp>
    </p:spTree>
    <p:extLst>
      <p:ext uri="{BB962C8B-B14F-4D97-AF65-F5344CB8AC3E}">
        <p14:creationId xmlns:p14="http://schemas.microsoft.com/office/powerpoint/2010/main" xmlns="" val="28576977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1383"/>
                                        </p:tgtEl>
                                        <p:attrNameLst>
                                          <p:attrName>style.visibility</p:attrName>
                                        </p:attrNameLst>
                                      </p:cBhvr>
                                      <p:to>
                                        <p:strVal val="visible"/>
                                      </p:to>
                                    </p:set>
                                    <p:animEffect transition="in" filter="box(in)">
                                      <p:cBhvr>
                                        <p:cTn id="7" dur="500"/>
                                        <p:tgtEl>
                                          <p:spTgt spid="1013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01381"/>
                                        </p:tgtEl>
                                        <p:attrNameLst>
                                          <p:attrName>style.visibility</p:attrName>
                                        </p:attrNameLst>
                                      </p:cBhvr>
                                      <p:to>
                                        <p:strVal val="visible"/>
                                      </p:to>
                                    </p:set>
                                    <p:animEffect transition="in" filter="box(in)">
                                      <p:cBhvr>
                                        <p:cTn id="12" dur="500"/>
                                        <p:tgtEl>
                                          <p:spTgt spid="1013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3"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pPr eaLnBrk="1" hangingPunct="1">
              <a:defRPr/>
            </a:pPr>
            <a:r>
              <a:rPr lang="en-US" smtClean="0">
                <a:cs typeface="+mj-cs"/>
              </a:rPr>
              <a:t>Calculating a Factorial</a:t>
            </a:r>
            <a:r>
              <a:rPr lang="en-US" sz="2400" smtClean="0">
                <a:cs typeface="+mj-cs"/>
              </a:rPr>
              <a:t>  (2 of 3)</a:t>
            </a:r>
            <a:endParaRPr lang="en-US" smtClean="0">
              <a:cs typeface="+mj-cs"/>
            </a:endParaRPr>
          </a:p>
        </p:txBody>
      </p:sp>
      <p:sp>
        <p:nvSpPr>
          <p:cNvPr id="128003" name="Text Box 3"/>
          <p:cNvSpPr txBox="1">
            <a:spLocks noChangeArrowheads="1"/>
          </p:cNvSpPr>
          <p:nvPr/>
        </p:nvSpPr>
        <p:spPr bwMode="auto">
          <a:xfrm>
            <a:off x="533400" y="914400"/>
            <a:ext cx="8382000" cy="5867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0" rIns="137160" bIns="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defRPr/>
            </a:pPr>
            <a:r>
              <a:rPr lang="en-US" sz="2000" b="1" dirty="0" smtClean="0">
                <a:latin typeface="Courier New" charset="0"/>
                <a:cs typeface="+mn-cs"/>
              </a:rPr>
              <a:t>Factorial PROC</a:t>
            </a:r>
          </a:p>
          <a:p>
            <a:pPr>
              <a:defRPr/>
            </a:pPr>
            <a:r>
              <a:rPr lang="en-US" sz="2000" b="1" dirty="0" smtClean="0">
                <a:latin typeface="Courier New" charset="0"/>
                <a:cs typeface="+mn-cs"/>
              </a:rPr>
              <a:t>	push </a:t>
            </a:r>
            <a:r>
              <a:rPr lang="en-US" sz="2000" b="1" dirty="0" err="1" smtClean="0">
                <a:latin typeface="Courier New" charset="0"/>
                <a:cs typeface="+mn-cs"/>
              </a:rPr>
              <a:t>ebp</a:t>
            </a:r>
            <a:endParaRPr lang="en-US" sz="2000" b="1" dirty="0" smtClean="0">
              <a:latin typeface="Courier New" charset="0"/>
              <a:cs typeface="+mn-cs"/>
            </a:endParaRPr>
          </a:p>
          <a:p>
            <a:pPr>
              <a:defRPr/>
            </a:pPr>
            <a:r>
              <a:rPr lang="en-US" sz="2000" b="1" dirty="0" smtClean="0">
                <a:latin typeface="Courier New" charset="0"/>
                <a:cs typeface="+mn-cs"/>
              </a:rPr>
              <a:t>	</a:t>
            </a:r>
            <a:r>
              <a:rPr lang="en-US" sz="2000" b="1" dirty="0" err="1" smtClean="0">
                <a:latin typeface="Courier New" charset="0"/>
                <a:cs typeface="+mn-cs"/>
              </a:rPr>
              <a:t>mov</a:t>
            </a:r>
            <a:r>
              <a:rPr lang="en-US" sz="2000" b="1" dirty="0" smtClean="0">
                <a:latin typeface="Courier New" charset="0"/>
                <a:cs typeface="+mn-cs"/>
              </a:rPr>
              <a:t>  </a:t>
            </a:r>
            <a:r>
              <a:rPr lang="en-US" sz="2000" b="1" dirty="0" err="1" smtClean="0">
                <a:latin typeface="Courier New" charset="0"/>
                <a:cs typeface="+mn-cs"/>
              </a:rPr>
              <a:t>ebp,esp</a:t>
            </a:r>
            <a:endParaRPr lang="en-US" sz="2000" b="1" dirty="0" smtClean="0">
              <a:latin typeface="Courier New" charset="0"/>
              <a:cs typeface="+mn-cs"/>
            </a:endParaRPr>
          </a:p>
          <a:p>
            <a:pPr>
              <a:defRPr/>
            </a:pPr>
            <a:r>
              <a:rPr lang="en-US" sz="2000" b="1" dirty="0" smtClean="0">
                <a:latin typeface="Courier New" charset="0"/>
                <a:cs typeface="+mn-cs"/>
              </a:rPr>
              <a:t>	</a:t>
            </a:r>
            <a:r>
              <a:rPr lang="en-US" sz="2000" b="1" dirty="0" err="1" smtClean="0">
                <a:latin typeface="Courier New" charset="0"/>
                <a:cs typeface="+mn-cs"/>
              </a:rPr>
              <a:t>mov</a:t>
            </a:r>
            <a:r>
              <a:rPr lang="en-US" sz="2000" b="1" dirty="0" smtClean="0">
                <a:latin typeface="Courier New" charset="0"/>
                <a:cs typeface="+mn-cs"/>
              </a:rPr>
              <a:t>  </a:t>
            </a:r>
            <a:r>
              <a:rPr lang="en-US" sz="2000" b="1" dirty="0" err="1" smtClean="0">
                <a:latin typeface="Courier New" charset="0"/>
                <a:cs typeface="+mn-cs"/>
              </a:rPr>
              <a:t>eax</a:t>
            </a:r>
            <a:r>
              <a:rPr lang="en-US" sz="2000" b="1" dirty="0" smtClean="0">
                <a:latin typeface="Courier New" charset="0"/>
                <a:cs typeface="+mn-cs"/>
              </a:rPr>
              <a:t>,[ebp+8]</a:t>
            </a:r>
            <a:r>
              <a:rPr lang="en-US" sz="2000" b="1" dirty="0">
                <a:latin typeface="Courier New" charset="0"/>
              </a:rPr>
              <a:t> </a:t>
            </a:r>
            <a:r>
              <a:rPr lang="en-US" sz="2000" b="1" dirty="0" smtClean="0">
                <a:latin typeface="Courier New" charset="0"/>
              </a:rPr>
              <a:t>       </a:t>
            </a:r>
            <a:r>
              <a:rPr lang="en-US" sz="2000" b="1" dirty="0" smtClean="0">
                <a:latin typeface="Courier New" charset="0"/>
                <a:cs typeface="+mn-cs"/>
              </a:rPr>
              <a:t>; get n</a:t>
            </a:r>
          </a:p>
          <a:p>
            <a:pPr>
              <a:defRPr/>
            </a:pPr>
            <a:r>
              <a:rPr lang="en-US" sz="2000" b="1" dirty="0" smtClean="0">
                <a:latin typeface="Courier New" charset="0"/>
                <a:cs typeface="+mn-cs"/>
              </a:rPr>
              <a:t>	</a:t>
            </a:r>
            <a:r>
              <a:rPr lang="en-US" sz="2000" b="1" dirty="0" err="1" smtClean="0">
                <a:latin typeface="Courier New" charset="0"/>
                <a:cs typeface="+mn-cs"/>
              </a:rPr>
              <a:t>cmp</a:t>
            </a:r>
            <a:r>
              <a:rPr lang="en-US" sz="2000" b="1" dirty="0" smtClean="0">
                <a:latin typeface="Courier New" charset="0"/>
                <a:cs typeface="+mn-cs"/>
              </a:rPr>
              <a:t>  eax,0</a:t>
            </a:r>
            <a:r>
              <a:rPr lang="en-US" sz="2000" b="1" dirty="0">
                <a:latin typeface="Courier New" charset="0"/>
              </a:rPr>
              <a:t> </a:t>
            </a:r>
            <a:r>
              <a:rPr lang="en-US" sz="2000" b="1" dirty="0" smtClean="0">
                <a:latin typeface="Courier New" charset="0"/>
              </a:rPr>
              <a:t>             </a:t>
            </a:r>
            <a:r>
              <a:rPr lang="en-US" sz="2000" b="1" dirty="0" smtClean="0">
                <a:latin typeface="Courier New" charset="0"/>
                <a:cs typeface="+mn-cs"/>
              </a:rPr>
              <a:t>; n &lt; 0?</a:t>
            </a:r>
          </a:p>
          <a:p>
            <a:pPr>
              <a:defRPr/>
            </a:pPr>
            <a:r>
              <a:rPr lang="en-US" sz="2000" b="1" dirty="0" smtClean="0">
                <a:latin typeface="Courier New" charset="0"/>
                <a:cs typeface="+mn-cs"/>
              </a:rPr>
              <a:t>	</a:t>
            </a:r>
            <a:r>
              <a:rPr lang="en-US" sz="2000" b="1" dirty="0" err="1" smtClean="0">
                <a:latin typeface="Courier New" charset="0"/>
                <a:cs typeface="+mn-cs"/>
              </a:rPr>
              <a:t>ja</a:t>
            </a:r>
            <a:r>
              <a:rPr lang="en-US" sz="2000" b="1" dirty="0" smtClean="0">
                <a:latin typeface="Courier New" charset="0"/>
                <a:cs typeface="+mn-cs"/>
              </a:rPr>
              <a:t>   L1</a:t>
            </a:r>
            <a:r>
              <a:rPr lang="en-US" sz="2000" b="1" dirty="0">
                <a:latin typeface="Courier New" charset="0"/>
              </a:rPr>
              <a:t> </a:t>
            </a:r>
            <a:r>
              <a:rPr lang="en-US" sz="2000" b="1" dirty="0" smtClean="0">
                <a:latin typeface="Courier New" charset="0"/>
              </a:rPr>
              <a:t>                </a:t>
            </a:r>
            <a:r>
              <a:rPr lang="en-US" sz="2000" b="1" dirty="0" smtClean="0">
                <a:latin typeface="Courier New" charset="0"/>
                <a:cs typeface="+mn-cs"/>
              </a:rPr>
              <a:t>; yes: continue</a:t>
            </a:r>
          </a:p>
          <a:p>
            <a:pPr>
              <a:defRPr/>
            </a:pPr>
            <a:r>
              <a:rPr lang="en-US" sz="2000" b="1" dirty="0" smtClean="0">
                <a:latin typeface="Courier New" charset="0"/>
                <a:cs typeface="+mn-cs"/>
              </a:rPr>
              <a:t>	</a:t>
            </a:r>
            <a:r>
              <a:rPr lang="en-US" sz="2000" b="1" dirty="0" err="1" smtClean="0">
                <a:latin typeface="Courier New" charset="0"/>
                <a:cs typeface="+mn-cs"/>
              </a:rPr>
              <a:t>mov</a:t>
            </a:r>
            <a:r>
              <a:rPr lang="en-US" sz="2000" b="1" dirty="0" smtClean="0">
                <a:latin typeface="Courier New" charset="0"/>
                <a:cs typeface="+mn-cs"/>
              </a:rPr>
              <a:t>  eax,1</a:t>
            </a:r>
            <a:r>
              <a:rPr lang="en-US" sz="2000" b="1" dirty="0">
                <a:latin typeface="Courier New" charset="0"/>
              </a:rPr>
              <a:t> </a:t>
            </a:r>
            <a:r>
              <a:rPr lang="en-US" sz="2000" b="1" dirty="0" smtClean="0">
                <a:latin typeface="Courier New" charset="0"/>
              </a:rPr>
              <a:t>             </a:t>
            </a:r>
            <a:r>
              <a:rPr lang="en-US" sz="2000" b="1" dirty="0" smtClean="0">
                <a:latin typeface="Courier New" charset="0"/>
                <a:cs typeface="+mn-cs"/>
              </a:rPr>
              <a:t>; no: return 1</a:t>
            </a:r>
          </a:p>
          <a:p>
            <a:pPr>
              <a:defRPr/>
            </a:pPr>
            <a:r>
              <a:rPr lang="en-US" sz="2000" b="1" dirty="0" smtClean="0">
                <a:latin typeface="Courier New" charset="0"/>
                <a:cs typeface="+mn-cs"/>
              </a:rPr>
              <a:t>	</a:t>
            </a:r>
            <a:r>
              <a:rPr lang="en-US" sz="2000" b="1" dirty="0" err="1" smtClean="0">
                <a:latin typeface="Courier New" charset="0"/>
                <a:cs typeface="+mn-cs"/>
              </a:rPr>
              <a:t>jmp</a:t>
            </a:r>
            <a:r>
              <a:rPr lang="en-US" sz="2000" b="1" dirty="0" smtClean="0">
                <a:latin typeface="Courier New" charset="0"/>
                <a:cs typeface="+mn-cs"/>
              </a:rPr>
              <a:t>  L2</a:t>
            </a:r>
          </a:p>
          <a:p>
            <a:pPr>
              <a:defRPr/>
            </a:pPr>
            <a:r>
              <a:rPr lang="en-US" sz="2000" b="1" dirty="0" smtClean="0">
                <a:latin typeface="Courier New" charset="0"/>
                <a:cs typeface="+mn-cs"/>
              </a:rPr>
              <a:t>L1: </a:t>
            </a:r>
            <a:r>
              <a:rPr lang="en-US" sz="2000" b="1" dirty="0" err="1" smtClean="0">
                <a:latin typeface="Courier New" charset="0"/>
                <a:cs typeface="+mn-cs"/>
              </a:rPr>
              <a:t>dec</a:t>
            </a:r>
            <a:r>
              <a:rPr lang="en-US" sz="2000" b="1" dirty="0" smtClean="0">
                <a:latin typeface="Courier New" charset="0"/>
                <a:cs typeface="+mn-cs"/>
              </a:rPr>
              <a:t>  </a:t>
            </a:r>
            <a:r>
              <a:rPr lang="en-US" sz="2000" b="1" dirty="0" err="1" smtClean="0">
                <a:latin typeface="Courier New" charset="0"/>
                <a:cs typeface="+mn-cs"/>
              </a:rPr>
              <a:t>eax</a:t>
            </a:r>
            <a:endParaRPr lang="en-US" sz="2000" b="1" dirty="0" smtClean="0">
              <a:latin typeface="Courier New" charset="0"/>
              <a:cs typeface="+mn-cs"/>
            </a:endParaRPr>
          </a:p>
          <a:p>
            <a:pPr>
              <a:defRPr/>
            </a:pPr>
            <a:r>
              <a:rPr lang="en-US" sz="2000" b="1" dirty="0" smtClean="0">
                <a:latin typeface="Courier New" charset="0"/>
                <a:cs typeface="+mn-cs"/>
              </a:rPr>
              <a:t>	push </a:t>
            </a:r>
            <a:r>
              <a:rPr lang="en-US" sz="2000" b="1" dirty="0" err="1" smtClean="0">
                <a:latin typeface="Courier New" charset="0"/>
                <a:cs typeface="+mn-cs"/>
              </a:rPr>
              <a:t>eax</a:t>
            </a:r>
            <a:r>
              <a:rPr lang="en-US" sz="2000" b="1" dirty="0">
                <a:latin typeface="Courier New" charset="0"/>
              </a:rPr>
              <a:t> </a:t>
            </a:r>
            <a:r>
              <a:rPr lang="en-US" sz="2000" b="1" dirty="0" smtClean="0">
                <a:latin typeface="Courier New" charset="0"/>
              </a:rPr>
              <a:t>               </a:t>
            </a:r>
            <a:r>
              <a:rPr lang="en-US" sz="2000" b="1" dirty="0" smtClean="0">
                <a:latin typeface="Courier New" charset="0"/>
                <a:cs typeface="+mn-cs"/>
              </a:rPr>
              <a:t>; Factorial(n-1)</a:t>
            </a:r>
          </a:p>
          <a:p>
            <a:pPr>
              <a:defRPr/>
            </a:pPr>
            <a:r>
              <a:rPr lang="en-US" sz="2000" b="1" dirty="0" smtClean="0">
                <a:latin typeface="Courier New" charset="0"/>
                <a:cs typeface="+mn-cs"/>
              </a:rPr>
              <a:t>	</a:t>
            </a:r>
            <a:r>
              <a:rPr lang="en-US" sz="2000" b="1" dirty="0" smtClean="0">
                <a:solidFill>
                  <a:srgbClr val="0000FF"/>
                </a:solidFill>
                <a:latin typeface="Courier New" charset="0"/>
                <a:cs typeface="+mn-cs"/>
              </a:rPr>
              <a:t>call Factorial</a:t>
            </a:r>
            <a:endParaRPr lang="en-US" sz="2000" b="1" dirty="0" smtClean="0">
              <a:solidFill>
                <a:schemeClr val="tx2"/>
              </a:solidFill>
              <a:latin typeface="Courier New" charset="0"/>
              <a:cs typeface="+mn-cs"/>
            </a:endParaRPr>
          </a:p>
          <a:p>
            <a:pPr>
              <a:defRPr/>
            </a:pPr>
            <a:r>
              <a:rPr lang="en-US" sz="2000" b="1" dirty="0" smtClean="0">
                <a:latin typeface="Courier New" charset="0"/>
                <a:cs typeface="+mn-cs"/>
              </a:rPr>
              <a:t>; Instructions from this point on execute when each</a:t>
            </a:r>
          </a:p>
          <a:p>
            <a:pPr>
              <a:defRPr/>
            </a:pPr>
            <a:r>
              <a:rPr lang="en-US" sz="2000" b="1" dirty="0" smtClean="0">
                <a:latin typeface="Courier New" charset="0"/>
                <a:cs typeface="+mn-cs"/>
              </a:rPr>
              <a:t>; recursive call returns.</a:t>
            </a:r>
          </a:p>
          <a:p>
            <a:pPr>
              <a:defRPr/>
            </a:pPr>
            <a:r>
              <a:rPr lang="en-US" sz="2000" b="1" dirty="0" err="1" smtClean="0">
                <a:latin typeface="Courier New" charset="0"/>
                <a:cs typeface="+mn-cs"/>
              </a:rPr>
              <a:t>ReturnFact</a:t>
            </a:r>
            <a:r>
              <a:rPr lang="en-US" sz="2000" b="1" dirty="0" smtClean="0">
                <a:latin typeface="Courier New" charset="0"/>
                <a:cs typeface="+mn-cs"/>
              </a:rPr>
              <a:t>:</a:t>
            </a:r>
          </a:p>
          <a:p>
            <a:pPr>
              <a:defRPr/>
            </a:pPr>
            <a:r>
              <a:rPr lang="en-US" sz="2000" b="1" dirty="0" smtClean="0">
                <a:latin typeface="Courier New" charset="0"/>
                <a:cs typeface="+mn-cs"/>
              </a:rPr>
              <a:t>	</a:t>
            </a:r>
            <a:r>
              <a:rPr lang="en-US" sz="2000" b="1" dirty="0" err="1" smtClean="0">
                <a:latin typeface="Courier New" charset="0"/>
                <a:cs typeface="+mn-cs"/>
              </a:rPr>
              <a:t>mov</a:t>
            </a:r>
            <a:r>
              <a:rPr lang="en-US" sz="2000" b="1" dirty="0" smtClean="0">
                <a:latin typeface="Courier New" charset="0"/>
                <a:cs typeface="+mn-cs"/>
              </a:rPr>
              <a:t>  </a:t>
            </a:r>
            <a:r>
              <a:rPr lang="en-US" sz="2000" b="1" dirty="0" err="1" smtClean="0">
                <a:latin typeface="Courier New" charset="0"/>
                <a:cs typeface="+mn-cs"/>
              </a:rPr>
              <a:t>ebx</a:t>
            </a:r>
            <a:r>
              <a:rPr lang="en-US" sz="2000" b="1" dirty="0" smtClean="0">
                <a:latin typeface="Courier New" charset="0"/>
                <a:cs typeface="+mn-cs"/>
              </a:rPr>
              <a:t>,[ebp+8]        ; get n</a:t>
            </a:r>
          </a:p>
          <a:p>
            <a:pPr>
              <a:defRPr/>
            </a:pPr>
            <a:r>
              <a:rPr lang="en-US" sz="2000" b="1" dirty="0" smtClean="0">
                <a:latin typeface="Courier New" charset="0"/>
                <a:cs typeface="+mn-cs"/>
              </a:rPr>
              <a:t>	</a:t>
            </a:r>
            <a:r>
              <a:rPr lang="en-US" sz="2000" b="1" dirty="0" err="1" smtClean="0">
                <a:latin typeface="Courier New" charset="0"/>
                <a:cs typeface="+mn-cs"/>
              </a:rPr>
              <a:t>mul</a:t>
            </a:r>
            <a:r>
              <a:rPr lang="en-US" sz="2000" b="1" dirty="0" smtClean="0">
                <a:latin typeface="Courier New" charset="0"/>
                <a:cs typeface="+mn-cs"/>
              </a:rPr>
              <a:t>  </a:t>
            </a:r>
            <a:r>
              <a:rPr lang="en-US" sz="2000" b="1" dirty="0" err="1" smtClean="0">
                <a:latin typeface="Courier New" charset="0"/>
                <a:cs typeface="+mn-cs"/>
              </a:rPr>
              <a:t>ebx</a:t>
            </a:r>
            <a:r>
              <a:rPr lang="en-US" sz="2000" b="1" dirty="0">
                <a:latin typeface="Courier New" charset="0"/>
              </a:rPr>
              <a:t> </a:t>
            </a:r>
            <a:r>
              <a:rPr lang="en-US" sz="2000" b="1" dirty="0" smtClean="0">
                <a:latin typeface="Courier New" charset="0"/>
              </a:rPr>
              <a:t>               </a:t>
            </a:r>
            <a:r>
              <a:rPr lang="en-US" sz="2000" b="1" dirty="0" smtClean="0">
                <a:latin typeface="Courier New" charset="0"/>
                <a:cs typeface="+mn-cs"/>
              </a:rPr>
              <a:t>; </a:t>
            </a:r>
            <a:r>
              <a:rPr lang="en-US" sz="2000" b="1" dirty="0" err="1" smtClean="0">
                <a:latin typeface="Courier New" charset="0"/>
                <a:cs typeface="+mn-cs"/>
              </a:rPr>
              <a:t>eax</a:t>
            </a:r>
            <a:r>
              <a:rPr lang="en-US" sz="2000" b="1" dirty="0" smtClean="0">
                <a:latin typeface="Courier New" charset="0"/>
                <a:cs typeface="+mn-cs"/>
              </a:rPr>
              <a:t> = </a:t>
            </a:r>
            <a:r>
              <a:rPr lang="en-US" sz="2000" b="1" dirty="0" err="1" smtClean="0">
                <a:latin typeface="Courier New" charset="0"/>
                <a:cs typeface="+mn-cs"/>
              </a:rPr>
              <a:t>eax</a:t>
            </a:r>
            <a:r>
              <a:rPr lang="en-US" sz="2000" b="1" dirty="0" smtClean="0">
                <a:latin typeface="Courier New" charset="0"/>
                <a:cs typeface="+mn-cs"/>
              </a:rPr>
              <a:t> * </a:t>
            </a:r>
            <a:r>
              <a:rPr lang="en-US" sz="2000" b="1" dirty="0" err="1" smtClean="0">
                <a:latin typeface="Courier New" charset="0"/>
                <a:cs typeface="+mn-cs"/>
              </a:rPr>
              <a:t>ebx</a:t>
            </a:r>
            <a:endParaRPr lang="en-US" sz="2000" b="1" dirty="0" smtClean="0">
              <a:latin typeface="Courier New" charset="0"/>
              <a:cs typeface="+mn-cs"/>
            </a:endParaRPr>
          </a:p>
          <a:p>
            <a:pPr>
              <a:defRPr/>
            </a:pPr>
            <a:r>
              <a:rPr lang="en-US" sz="2000" b="1" dirty="0" smtClean="0">
                <a:latin typeface="Courier New" charset="0"/>
                <a:cs typeface="+mn-cs"/>
              </a:rPr>
              <a:t>L2:pop  </a:t>
            </a:r>
            <a:r>
              <a:rPr lang="en-US" sz="2000" b="1" dirty="0" err="1" smtClean="0">
                <a:latin typeface="Courier New" charset="0"/>
                <a:cs typeface="+mn-cs"/>
              </a:rPr>
              <a:t>ebp</a:t>
            </a:r>
            <a:r>
              <a:rPr lang="en-US" sz="2000" b="1" dirty="0">
                <a:latin typeface="Courier New" charset="0"/>
              </a:rPr>
              <a:t> </a:t>
            </a:r>
            <a:r>
              <a:rPr lang="en-US" sz="2000" b="1" dirty="0" smtClean="0">
                <a:latin typeface="Courier New" charset="0"/>
              </a:rPr>
              <a:t>               </a:t>
            </a:r>
            <a:r>
              <a:rPr lang="en-US" sz="2000" b="1" dirty="0" smtClean="0">
                <a:latin typeface="Courier New" charset="0"/>
                <a:cs typeface="+mn-cs"/>
              </a:rPr>
              <a:t>; return EAX</a:t>
            </a:r>
          </a:p>
          <a:p>
            <a:pPr>
              <a:defRPr/>
            </a:pPr>
            <a:r>
              <a:rPr lang="en-US" sz="2000" b="1" dirty="0" smtClean="0">
                <a:latin typeface="Courier New" charset="0"/>
                <a:cs typeface="+mn-cs"/>
              </a:rPr>
              <a:t>	ret  4</a:t>
            </a:r>
            <a:r>
              <a:rPr lang="en-US" sz="2000" b="1" dirty="0">
                <a:latin typeface="Courier New" charset="0"/>
              </a:rPr>
              <a:t> </a:t>
            </a:r>
            <a:r>
              <a:rPr lang="en-US" sz="2000" b="1" dirty="0" smtClean="0">
                <a:latin typeface="Courier New" charset="0"/>
              </a:rPr>
              <a:t>                 </a:t>
            </a:r>
            <a:r>
              <a:rPr lang="en-US" sz="2000" b="1" dirty="0" smtClean="0">
                <a:latin typeface="Courier New" charset="0"/>
                <a:cs typeface="+mn-cs"/>
              </a:rPr>
              <a:t>; clean up stack</a:t>
            </a:r>
          </a:p>
          <a:p>
            <a:pPr>
              <a:defRPr/>
            </a:pPr>
            <a:r>
              <a:rPr lang="en-US" sz="2000" b="1" dirty="0" smtClean="0">
                <a:latin typeface="Courier New" charset="0"/>
                <a:cs typeface="+mn-cs"/>
              </a:rPr>
              <a:t>Factorial ENDP</a:t>
            </a:r>
          </a:p>
        </p:txBody>
      </p:sp>
    </p:spTree>
    <p:extLst>
      <p:ext uri="{BB962C8B-B14F-4D97-AF65-F5344CB8AC3E}">
        <p14:creationId xmlns:p14="http://schemas.microsoft.com/office/powerpoint/2010/main" xmlns="" val="22428682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pPr eaLnBrk="1" hangingPunct="1">
              <a:defRPr/>
            </a:pPr>
            <a:r>
              <a:rPr lang="en-US" smtClean="0">
                <a:cs typeface="+mj-cs"/>
              </a:rPr>
              <a:t>Calculating a Factorial</a:t>
            </a:r>
            <a:r>
              <a:rPr lang="en-US" sz="2400" smtClean="0">
                <a:cs typeface="+mj-cs"/>
              </a:rPr>
              <a:t>  (3 of 3)</a:t>
            </a:r>
            <a:endParaRPr lang="en-US" smtClean="0">
              <a:cs typeface="+mj-cs"/>
            </a:endParaRPr>
          </a:p>
        </p:txBody>
      </p:sp>
      <p:graphicFrame>
        <p:nvGraphicFramePr>
          <p:cNvPr id="52228" name="Object 5"/>
          <p:cNvGraphicFramePr>
            <a:graphicFrameLocks noChangeAspect="1"/>
          </p:cNvGraphicFramePr>
          <p:nvPr>
            <p:extLst>
              <p:ext uri="{D42A27DB-BD31-4B8C-83A1-F6EECF244321}">
                <p14:modId xmlns:p14="http://schemas.microsoft.com/office/powerpoint/2010/main" xmlns="" val="2256377833"/>
              </p:ext>
            </p:extLst>
          </p:nvPr>
        </p:nvGraphicFramePr>
        <p:xfrm>
          <a:off x="4800600" y="914399"/>
          <a:ext cx="3124200" cy="5788959"/>
        </p:xfrm>
        <a:graphic>
          <a:graphicData uri="http://schemas.openxmlformats.org/presentationml/2006/ole">
            <p:oleObj spid="_x0000_s80964" name="VISIO" r:id="rId3" imgW="2042160" imgH="3110484" progId="">
              <p:embed/>
            </p:oleObj>
          </a:graphicData>
        </a:graphic>
      </p:graphicFrame>
      <p:sp>
        <p:nvSpPr>
          <p:cNvPr id="129030" name="Text Box 6"/>
          <p:cNvSpPr txBox="1">
            <a:spLocks noChangeArrowheads="1"/>
          </p:cNvSpPr>
          <p:nvPr/>
        </p:nvSpPr>
        <p:spPr bwMode="auto">
          <a:xfrm>
            <a:off x="304800" y="1752600"/>
            <a:ext cx="4419600" cy="33752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marL="342900" indent="-342900">
              <a:spcBef>
                <a:spcPts val="2000"/>
              </a:spcBef>
              <a:buFont typeface="Arial"/>
              <a:buChar char="•"/>
              <a:defRPr/>
            </a:pPr>
            <a:r>
              <a:rPr lang="en-US" sz="2400" b="0" dirty="0">
                <a:latin typeface="Arial"/>
                <a:cs typeface="Arial"/>
              </a:rPr>
              <a:t>Suppose we want to calculate 12! </a:t>
            </a:r>
          </a:p>
          <a:p>
            <a:pPr marL="342900" indent="-342900">
              <a:spcBef>
                <a:spcPts val="2000"/>
              </a:spcBef>
              <a:buFont typeface="Arial"/>
              <a:buChar char="•"/>
              <a:defRPr/>
            </a:pPr>
            <a:r>
              <a:rPr lang="en-US" sz="2400" b="0" dirty="0">
                <a:latin typeface="Arial"/>
                <a:cs typeface="Arial"/>
              </a:rPr>
              <a:t>This diagram shows the first few stack frames created by recursive calls to Factorial</a:t>
            </a:r>
          </a:p>
          <a:p>
            <a:pPr marL="342900" indent="-342900">
              <a:spcBef>
                <a:spcPts val="2000"/>
              </a:spcBef>
              <a:buFont typeface="Arial"/>
              <a:buChar char="•"/>
              <a:defRPr/>
            </a:pPr>
            <a:r>
              <a:rPr lang="en-US" sz="2400" b="0" dirty="0">
                <a:latin typeface="Arial"/>
                <a:cs typeface="Arial"/>
              </a:rPr>
              <a:t>Each recursive call uses 12 bytes of stack space.</a:t>
            </a:r>
          </a:p>
        </p:txBody>
      </p:sp>
    </p:spTree>
    <p:extLst>
      <p:ext uri="{BB962C8B-B14F-4D97-AF65-F5344CB8AC3E}">
        <p14:creationId xmlns:p14="http://schemas.microsoft.com/office/powerpoint/2010/main" xmlns="" val="30968553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a:t>String Primitive Instructions</a:t>
            </a:r>
          </a:p>
        </p:txBody>
      </p:sp>
      <p:sp>
        <p:nvSpPr>
          <p:cNvPr id="78851" name="Rectangle 3"/>
          <p:cNvSpPr>
            <a:spLocks noGrp="1" noChangeArrowheads="1"/>
          </p:cNvSpPr>
          <p:nvPr>
            <p:ph type="body" idx="1"/>
          </p:nvPr>
        </p:nvSpPr>
        <p:spPr>
          <a:xfrm>
            <a:off x="1828800" y="1600200"/>
            <a:ext cx="5638800" cy="3352800"/>
          </a:xfrm>
        </p:spPr>
        <p:txBody>
          <a:bodyPr/>
          <a:lstStyle/>
          <a:p>
            <a:pPr>
              <a:spcBef>
                <a:spcPts val="2000"/>
              </a:spcBef>
            </a:pPr>
            <a:r>
              <a:rPr lang="en-US" dirty="0"/>
              <a:t>MOVSB, MOVSW, and MOVSD</a:t>
            </a:r>
          </a:p>
          <a:p>
            <a:pPr>
              <a:spcBef>
                <a:spcPts val="2000"/>
              </a:spcBef>
            </a:pPr>
            <a:r>
              <a:rPr lang="en-US" dirty="0"/>
              <a:t>CMPSB, CMPSW, and CMPSD</a:t>
            </a:r>
          </a:p>
          <a:p>
            <a:pPr>
              <a:spcBef>
                <a:spcPts val="2000"/>
              </a:spcBef>
            </a:pPr>
            <a:r>
              <a:rPr lang="en-US" dirty="0"/>
              <a:t>SCASB, SCASW, and SCASD</a:t>
            </a:r>
          </a:p>
          <a:p>
            <a:pPr>
              <a:spcBef>
                <a:spcPts val="2000"/>
              </a:spcBef>
            </a:pPr>
            <a:r>
              <a:rPr lang="en-US" dirty="0"/>
              <a:t>STOSB, STOSW, and STOSD</a:t>
            </a:r>
          </a:p>
          <a:p>
            <a:pPr>
              <a:spcBef>
                <a:spcPts val="2000"/>
              </a:spcBef>
            </a:pPr>
            <a:r>
              <a:rPr lang="en-US" dirty="0"/>
              <a:t>LODSB, LODSW, and LODSD</a:t>
            </a:r>
          </a:p>
        </p:txBody>
      </p:sp>
    </p:spTree>
    <p:extLst>
      <p:ext uri="{BB962C8B-B14F-4D97-AF65-F5344CB8AC3E}">
        <p14:creationId xmlns:p14="http://schemas.microsoft.com/office/powerpoint/2010/main" xmlns="" val="11138251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t>MOVSB, MOVSW, and MOVSD</a:t>
            </a:r>
            <a:r>
              <a:rPr lang="en-US" sz="2400"/>
              <a:t>  (1 of 2)</a:t>
            </a:r>
            <a:endParaRPr lang="en-US"/>
          </a:p>
        </p:txBody>
      </p:sp>
      <p:sp>
        <p:nvSpPr>
          <p:cNvPr id="79875" name="Rectangle 3"/>
          <p:cNvSpPr>
            <a:spLocks noGrp="1" noChangeArrowheads="1"/>
          </p:cNvSpPr>
          <p:nvPr>
            <p:ph type="body" idx="1"/>
          </p:nvPr>
        </p:nvSpPr>
        <p:spPr>
          <a:xfrm>
            <a:off x="685800" y="1143000"/>
            <a:ext cx="7467600" cy="1524000"/>
          </a:xfrm>
        </p:spPr>
        <p:txBody>
          <a:bodyPr/>
          <a:lstStyle/>
          <a:p>
            <a:pPr>
              <a:spcBef>
                <a:spcPts val="0"/>
              </a:spcBef>
            </a:pPr>
            <a:r>
              <a:rPr lang="en-US" dirty="0"/>
              <a:t>The MOVSB, MOVSW, and MOVSD instructions copy data from the memory location pointed to by ESI to the memory location pointed to by EDI.</a:t>
            </a:r>
          </a:p>
        </p:txBody>
      </p:sp>
      <p:sp>
        <p:nvSpPr>
          <p:cNvPr id="79876" name="Text Box 4"/>
          <p:cNvSpPr txBox="1">
            <a:spLocks noChangeArrowheads="1"/>
          </p:cNvSpPr>
          <p:nvPr/>
        </p:nvSpPr>
        <p:spPr bwMode="auto">
          <a:xfrm>
            <a:off x="1676400" y="2667000"/>
            <a:ext cx="6172200" cy="2743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.data</a:t>
            </a:r>
          </a:p>
          <a:p>
            <a:r>
              <a:rPr lang="en-US" sz="2000" b="1" dirty="0">
                <a:latin typeface="Courier New" charset="0"/>
              </a:rPr>
              <a:t>source DWORD 0FFFFFFFFh</a:t>
            </a:r>
          </a:p>
          <a:p>
            <a:r>
              <a:rPr lang="en-US" sz="2000" b="1" dirty="0">
                <a:latin typeface="Courier New" charset="0"/>
              </a:rPr>
              <a:t>target DWORD </a:t>
            </a:r>
            <a:r>
              <a:rPr lang="en-US" sz="2000" b="1" dirty="0" smtClean="0">
                <a:latin typeface="Courier New" charset="0"/>
              </a:rPr>
              <a:t>?</a:t>
            </a:r>
          </a:p>
          <a:p>
            <a:endParaRPr lang="en-US" sz="2000" b="1" dirty="0">
              <a:latin typeface="Courier New" charset="0"/>
            </a:endParaRPr>
          </a:p>
          <a:p>
            <a:r>
              <a:rPr lang="en-US" sz="2000" b="1" dirty="0">
                <a:latin typeface="Courier New" charset="0"/>
              </a:rPr>
              <a:t>.code</a:t>
            </a:r>
          </a:p>
          <a:p>
            <a:r>
              <a:rPr lang="en-US" sz="2000" b="1" dirty="0" err="1">
                <a:latin typeface="Courier New" charset="0"/>
              </a:rPr>
              <a:t>mov</a:t>
            </a:r>
            <a:r>
              <a:rPr lang="en-US" sz="2000" b="1" dirty="0">
                <a:latin typeface="Courier New" charset="0"/>
              </a:rPr>
              <a:t> </a:t>
            </a:r>
            <a:r>
              <a:rPr lang="en-US" sz="2000" b="1" dirty="0" err="1">
                <a:latin typeface="Courier New" charset="0"/>
              </a:rPr>
              <a:t>esi,OFFSET</a:t>
            </a:r>
            <a:r>
              <a:rPr lang="en-US" sz="2000" b="1" dirty="0">
                <a:latin typeface="Courier New" charset="0"/>
              </a:rPr>
              <a:t> source</a:t>
            </a:r>
          </a:p>
          <a:p>
            <a:r>
              <a:rPr lang="en-US" sz="2000" b="1" dirty="0" err="1">
                <a:latin typeface="Courier New" charset="0"/>
              </a:rPr>
              <a:t>mov</a:t>
            </a:r>
            <a:r>
              <a:rPr lang="en-US" sz="2000" b="1" dirty="0">
                <a:latin typeface="Courier New" charset="0"/>
              </a:rPr>
              <a:t> </a:t>
            </a:r>
            <a:r>
              <a:rPr lang="en-US" sz="2000" b="1" dirty="0" err="1">
                <a:latin typeface="Courier New" charset="0"/>
              </a:rPr>
              <a:t>edi,OFFSET</a:t>
            </a:r>
            <a:r>
              <a:rPr lang="en-US" sz="2000" b="1" dirty="0">
                <a:latin typeface="Courier New" charset="0"/>
              </a:rPr>
              <a:t> target</a:t>
            </a:r>
          </a:p>
          <a:p>
            <a:r>
              <a:rPr lang="en-US" sz="2000" b="1" dirty="0" err="1">
                <a:latin typeface="Courier New" charset="0"/>
              </a:rPr>
              <a:t>movsd</a:t>
            </a:r>
            <a:endParaRPr lang="en-US" sz="2000" b="1" dirty="0">
              <a:latin typeface="Courier New" charset="0"/>
            </a:endParaRPr>
          </a:p>
        </p:txBody>
      </p:sp>
    </p:spTree>
    <p:extLst>
      <p:ext uri="{BB962C8B-B14F-4D97-AF65-F5344CB8AC3E}">
        <p14:creationId xmlns:p14="http://schemas.microsoft.com/office/powerpoint/2010/main" xmlns="" val="28572657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1026"/>
          <p:cNvSpPr>
            <a:spLocks noGrp="1" noChangeArrowheads="1"/>
          </p:cNvSpPr>
          <p:nvPr>
            <p:ph type="title"/>
          </p:nvPr>
        </p:nvSpPr>
        <p:spPr/>
        <p:txBody>
          <a:bodyPr/>
          <a:lstStyle/>
          <a:p>
            <a:r>
              <a:rPr lang="en-US"/>
              <a:t>MOVSB, MOVSW, and MOVSD</a:t>
            </a:r>
            <a:r>
              <a:rPr lang="en-US" sz="2400"/>
              <a:t>  (2 of 2)</a:t>
            </a:r>
            <a:endParaRPr lang="en-US"/>
          </a:p>
        </p:txBody>
      </p:sp>
      <p:sp>
        <p:nvSpPr>
          <p:cNvPr id="105475" name="Rectangle 1027"/>
          <p:cNvSpPr>
            <a:spLocks noGrp="1" noChangeArrowheads="1"/>
          </p:cNvSpPr>
          <p:nvPr>
            <p:ph type="body" idx="1"/>
          </p:nvPr>
        </p:nvSpPr>
        <p:spPr>
          <a:xfrm>
            <a:off x="838200" y="1752600"/>
            <a:ext cx="7772400" cy="2971800"/>
          </a:xfrm>
        </p:spPr>
        <p:txBody>
          <a:bodyPr/>
          <a:lstStyle/>
          <a:p>
            <a:pPr>
              <a:spcBef>
                <a:spcPts val="2000"/>
              </a:spcBef>
            </a:pPr>
            <a:r>
              <a:rPr lang="en-US" dirty="0"/>
              <a:t>ESI and EDI are automatically incremented or decremented:</a:t>
            </a:r>
          </a:p>
          <a:p>
            <a:pPr lvl="1">
              <a:spcBef>
                <a:spcPts val="2000"/>
              </a:spcBef>
            </a:pPr>
            <a:r>
              <a:rPr lang="en-US" dirty="0"/>
              <a:t>MOVSB increments/decrements by 1</a:t>
            </a:r>
          </a:p>
          <a:p>
            <a:pPr lvl="1">
              <a:spcBef>
                <a:spcPts val="2000"/>
              </a:spcBef>
            </a:pPr>
            <a:r>
              <a:rPr lang="en-US" dirty="0"/>
              <a:t>MOVSW increments/decrements by 2</a:t>
            </a:r>
          </a:p>
          <a:p>
            <a:pPr lvl="1">
              <a:spcBef>
                <a:spcPts val="2000"/>
              </a:spcBef>
            </a:pPr>
            <a:r>
              <a:rPr lang="en-US" dirty="0"/>
              <a:t>MOVSD increments/decrements by 4</a:t>
            </a:r>
          </a:p>
        </p:txBody>
      </p:sp>
    </p:spTree>
    <p:extLst>
      <p:ext uri="{BB962C8B-B14F-4D97-AF65-F5344CB8AC3E}">
        <p14:creationId xmlns:p14="http://schemas.microsoft.com/office/powerpoint/2010/main" xmlns="" val="12192846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Direction Flag</a:t>
            </a:r>
          </a:p>
        </p:txBody>
      </p:sp>
      <p:sp>
        <p:nvSpPr>
          <p:cNvPr id="106499" name="Rectangle 3"/>
          <p:cNvSpPr>
            <a:spLocks noGrp="1" noChangeArrowheads="1"/>
          </p:cNvSpPr>
          <p:nvPr>
            <p:ph type="body" idx="1"/>
          </p:nvPr>
        </p:nvSpPr>
        <p:spPr>
          <a:xfrm>
            <a:off x="685800" y="1371600"/>
            <a:ext cx="7848600" cy="2133600"/>
          </a:xfrm>
        </p:spPr>
        <p:txBody>
          <a:bodyPr/>
          <a:lstStyle/>
          <a:p>
            <a:pPr>
              <a:spcBef>
                <a:spcPts val="2000"/>
              </a:spcBef>
            </a:pPr>
            <a:r>
              <a:rPr lang="en-US" dirty="0"/>
              <a:t>The Direction flag controls the incrementing or decrementing of ESI and EDI.</a:t>
            </a:r>
          </a:p>
          <a:p>
            <a:pPr lvl="1">
              <a:spcBef>
                <a:spcPts val="2000"/>
              </a:spcBef>
            </a:pPr>
            <a:r>
              <a:rPr lang="en-US" dirty="0"/>
              <a:t>DF = clear (0): increment ESI and EDI</a:t>
            </a:r>
          </a:p>
          <a:p>
            <a:pPr lvl="1">
              <a:spcBef>
                <a:spcPts val="2000"/>
              </a:spcBef>
            </a:pPr>
            <a:r>
              <a:rPr lang="en-US" dirty="0"/>
              <a:t>DF = set (1): decrement ESI and EDI</a:t>
            </a:r>
          </a:p>
        </p:txBody>
      </p:sp>
      <p:sp>
        <p:nvSpPr>
          <p:cNvPr id="106500" name="Text Box 4"/>
          <p:cNvSpPr txBox="1">
            <a:spLocks noChangeArrowheads="1"/>
          </p:cNvSpPr>
          <p:nvPr/>
        </p:nvSpPr>
        <p:spPr bwMode="auto">
          <a:xfrm>
            <a:off x="1066800" y="3711575"/>
            <a:ext cx="6858000" cy="2118529"/>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a:tabLst>
                <a:tab pos="452438" algn="l"/>
                <a:tab pos="2286000" algn="l"/>
              </a:tabLst>
              <a:defRPr sz="2400">
                <a:solidFill>
                  <a:schemeClr val="tx1"/>
                </a:solidFill>
                <a:latin typeface="Times New Roman" charset="0"/>
                <a:ea typeface="ＭＳ Ｐゴシック" charset="0"/>
              </a:defRPr>
            </a:lvl1pPr>
            <a:lvl2pPr>
              <a:tabLst>
                <a:tab pos="452438" algn="l"/>
                <a:tab pos="2286000" algn="l"/>
              </a:tabLst>
              <a:defRPr sz="2400">
                <a:solidFill>
                  <a:schemeClr val="tx1"/>
                </a:solidFill>
                <a:latin typeface="Times New Roman" charset="0"/>
                <a:ea typeface="ＭＳ Ｐゴシック" charset="0"/>
              </a:defRPr>
            </a:lvl2pPr>
            <a:lvl3pPr>
              <a:tabLst>
                <a:tab pos="452438" algn="l"/>
                <a:tab pos="2286000" algn="l"/>
              </a:tabLst>
              <a:defRPr sz="2400">
                <a:solidFill>
                  <a:schemeClr val="tx1"/>
                </a:solidFill>
                <a:latin typeface="Times New Roman" charset="0"/>
                <a:ea typeface="ＭＳ Ｐゴシック" charset="0"/>
              </a:defRPr>
            </a:lvl3pPr>
            <a:lvl4pPr>
              <a:tabLst>
                <a:tab pos="452438" algn="l"/>
                <a:tab pos="2286000" algn="l"/>
              </a:tabLst>
              <a:defRPr sz="2400">
                <a:solidFill>
                  <a:schemeClr val="tx1"/>
                </a:solidFill>
                <a:latin typeface="Times New Roman" charset="0"/>
                <a:ea typeface="ＭＳ Ｐゴシック" charset="0"/>
              </a:defRPr>
            </a:lvl4pPr>
            <a:lvl5pPr>
              <a:tabLst>
                <a:tab pos="452438" algn="l"/>
                <a:tab pos="2286000" algn="l"/>
              </a:tabLst>
              <a:defRPr sz="2400">
                <a:solidFill>
                  <a:schemeClr val="tx1"/>
                </a:solidFill>
                <a:latin typeface="Times New Roman" charset="0"/>
                <a:ea typeface="ＭＳ Ｐゴシック" charset="0"/>
              </a:defRPr>
            </a:lvl5pPr>
            <a:lvl6pPr fontAlgn="base">
              <a:spcBef>
                <a:spcPct val="0"/>
              </a:spcBef>
              <a:spcAft>
                <a:spcPct val="0"/>
              </a:spcAft>
              <a:tabLst>
                <a:tab pos="452438" algn="l"/>
                <a:tab pos="2286000" algn="l"/>
              </a:tabLst>
              <a:defRPr sz="2400">
                <a:solidFill>
                  <a:schemeClr val="tx1"/>
                </a:solidFill>
                <a:latin typeface="Times New Roman" charset="0"/>
                <a:ea typeface="ＭＳ Ｐゴシック" charset="0"/>
              </a:defRPr>
            </a:lvl6pPr>
            <a:lvl7pPr fontAlgn="base">
              <a:spcBef>
                <a:spcPct val="0"/>
              </a:spcBef>
              <a:spcAft>
                <a:spcPct val="0"/>
              </a:spcAft>
              <a:tabLst>
                <a:tab pos="452438" algn="l"/>
                <a:tab pos="2286000" algn="l"/>
              </a:tabLst>
              <a:defRPr sz="2400">
                <a:solidFill>
                  <a:schemeClr val="tx1"/>
                </a:solidFill>
                <a:latin typeface="Times New Roman" charset="0"/>
                <a:ea typeface="ＭＳ Ｐゴシック" charset="0"/>
              </a:defRPr>
            </a:lvl7pPr>
            <a:lvl8pPr fontAlgn="base">
              <a:spcBef>
                <a:spcPct val="0"/>
              </a:spcBef>
              <a:spcAft>
                <a:spcPct val="0"/>
              </a:spcAft>
              <a:tabLst>
                <a:tab pos="452438" algn="l"/>
                <a:tab pos="2286000" algn="l"/>
              </a:tabLst>
              <a:defRPr sz="2400">
                <a:solidFill>
                  <a:schemeClr val="tx1"/>
                </a:solidFill>
                <a:latin typeface="Times New Roman" charset="0"/>
                <a:ea typeface="ＭＳ Ｐゴシック" charset="0"/>
              </a:defRPr>
            </a:lvl8pPr>
            <a:lvl9pPr fontAlgn="base">
              <a:spcBef>
                <a:spcPct val="0"/>
              </a:spcBef>
              <a:spcAft>
                <a:spcPct val="0"/>
              </a:spcAft>
              <a:tabLst>
                <a:tab pos="452438" algn="l"/>
                <a:tab pos="2286000" algn="l"/>
              </a:tabLst>
              <a:defRPr sz="2400">
                <a:solidFill>
                  <a:schemeClr val="tx1"/>
                </a:solidFill>
                <a:latin typeface="Times New Roman" charset="0"/>
                <a:ea typeface="ＭＳ Ｐゴシック" charset="0"/>
              </a:defRPr>
            </a:lvl9pPr>
          </a:lstStyle>
          <a:p>
            <a:pPr>
              <a:spcBef>
                <a:spcPts val="2000"/>
              </a:spcBef>
            </a:pPr>
            <a:r>
              <a:rPr lang="en-US" sz="2100" dirty="0">
                <a:latin typeface="Arial" charset="0"/>
              </a:rPr>
              <a:t>The Direction flag can be explicitly changed using the CLD and STD instructions</a:t>
            </a:r>
            <a:r>
              <a:rPr lang="en-US" sz="2100" dirty="0" smtClean="0">
                <a:latin typeface="Arial" charset="0"/>
              </a:rPr>
              <a:t>:</a:t>
            </a:r>
          </a:p>
          <a:p>
            <a:pPr>
              <a:spcBef>
                <a:spcPts val="2000"/>
              </a:spcBef>
            </a:pPr>
            <a:endParaRPr lang="en-US" sz="2100" dirty="0">
              <a:latin typeface="Arial" charset="0"/>
            </a:endParaRPr>
          </a:p>
          <a:p>
            <a:r>
              <a:rPr lang="en-US" sz="1700" b="1" dirty="0">
                <a:latin typeface="Courier New" charset="0"/>
              </a:rPr>
              <a:t>	</a:t>
            </a:r>
            <a:r>
              <a:rPr lang="en-US" sz="2000" b="1" dirty="0">
                <a:latin typeface="Courier New" charset="0"/>
              </a:rPr>
              <a:t>CLD 	; clear Direction flag</a:t>
            </a:r>
          </a:p>
          <a:p>
            <a:r>
              <a:rPr lang="en-US" sz="2000" b="1" dirty="0">
                <a:latin typeface="Courier New" charset="0"/>
              </a:rPr>
              <a:t>	STD 	; set Direction flag</a:t>
            </a:r>
          </a:p>
        </p:txBody>
      </p:sp>
    </p:spTree>
    <p:extLst>
      <p:ext uri="{BB962C8B-B14F-4D97-AF65-F5344CB8AC3E}">
        <p14:creationId xmlns:p14="http://schemas.microsoft.com/office/powerpoint/2010/main" xmlns="" val="39948159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6500"/>
                                        </p:tgtEl>
                                        <p:attrNameLst>
                                          <p:attrName>style.visibility</p:attrName>
                                        </p:attrNameLst>
                                      </p:cBhvr>
                                      <p:to>
                                        <p:strVal val="visible"/>
                                      </p:to>
                                    </p:set>
                                    <p:animEffect transition="in" filter="box(in)">
                                      <p:cBhvr>
                                        <p:cTn id="7" dur="500"/>
                                        <p:tgtEl>
                                          <p:spTgt spid="1065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0"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1026"/>
          <p:cNvSpPr>
            <a:spLocks noGrp="1" noChangeArrowheads="1"/>
          </p:cNvSpPr>
          <p:nvPr>
            <p:ph type="title"/>
          </p:nvPr>
        </p:nvSpPr>
        <p:spPr/>
        <p:txBody>
          <a:bodyPr/>
          <a:lstStyle/>
          <a:p>
            <a:r>
              <a:rPr lang="en-US"/>
              <a:t>Using a Repeat Prefix</a:t>
            </a:r>
          </a:p>
        </p:txBody>
      </p:sp>
      <p:sp>
        <p:nvSpPr>
          <p:cNvPr id="104451" name="Rectangle 1027"/>
          <p:cNvSpPr>
            <a:spLocks noGrp="1" noChangeArrowheads="1"/>
          </p:cNvSpPr>
          <p:nvPr>
            <p:ph type="body" idx="1"/>
          </p:nvPr>
        </p:nvSpPr>
        <p:spPr>
          <a:xfrm>
            <a:off x="533400" y="1143000"/>
            <a:ext cx="8229600" cy="2438400"/>
          </a:xfrm>
        </p:spPr>
        <p:txBody>
          <a:bodyPr>
            <a:normAutofit/>
          </a:bodyPr>
          <a:lstStyle/>
          <a:p>
            <a:pPr>
              <a:spcBef>
                <a:spcPts val="2000"/>
              </a:spcBef>
            </a:pPr>
            <a:r>
              <a:rPr lang="en-US" dirty="0"/>
              <a:t>REP (a repeat prefix) can be inserted just before MOVSB, MOVSW, or MOVSD. </a:t>
            </a:r>
          </a:p>
          <a:p>
            <a:pPr>
              <a:spcBef>
                <a:spcPts val="2000"/>
              </a:spcBef>
            </a:pPr>
            <a:r>
              <a:rPr lang="en-US" dirty="0"/>
              <a:t>ECX controls the number of repetitions</a:t>
            </a:r>
          </a:p>
          <a:p>
            <a:pPr>
              <a:spcBef>
                <a:spcPts val="2000"/>
              </a:spcBef>
            </a:pPr>
            <a:r>
              <a:rPr lang="en-US" dirty="0"/>
              <a:t>Example: Copy 20 </a:t>
            </a:r>
            <a:r>
              <a:rPr lang="en-US" dirty="0" err="1"/>
              <a:t>doublewords</a:t>
            </a:r>
            <a:r>
              <a:rPr lang="en-US" dirty="0"/>
              <a:t> from source to target</a:t>
            </a:r>
          </a:p>
        </p:txBody>
      </p:sp>
      <p:sp>
        <p:nvSpPr>
          <p:cNvPr id="104452" name="Text Box 1028"/>
          <p:cNvSpPr txBox="1">
            <a:spLocks noChangeArrowheads="1"/>
          </p:cNvSpPr>
          <p:nvPr/>
        </p:nvSpPr>
        <p:spPr bwMode="auto">
          <a:xfrm>
            <a:off x="762000" y="3505200"/>
            <a:ext cx="7696200" cy="3048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.data</a:t>
            </a:r>
          </a:p>
          <a:p>
            <a:r>
              <a:rPr lang="en-US" sz="2000" b="1" dirty="0">
                <a:latin typeface="Courier New" charset="0"/>
              </a:rPr>
              <a:t>source DWORD 20 DUP(?)</a:t>
            </a:r>
          </a:p>
          <a:p>
            <a:r>
              <a:rPr lang="en-US" sz="2000" b="1" dirty="0">
                <a:latin typeface="Courier New" charset="0"/>
              </a:rPr>
              <a:t>target DWORD 20 DUP(?)</a:t>
            </a:r>
          </a:p>
          <a:p>
            <a:r>
              <a:rPr lang="en-US" sz="2000" b="1" dirty="0">
                <a:latin typeface="Courier New" charset="0"/>
              </a:rPr>
              <a:t>.code</a:t>
            </a:r>
          </a:p>
          <a:p>
            <a:r>
              <a:rPr lang="en-US" sz="2000" b="1" dirty="0" err="1">
                <a:latin typeface="Courier New" charset="0"/>
              </a:rPr>
              <a:t>c</a:t>
            </a:r>
            <a:r>
              <a:rPr lang="en-US" sz="2000" b="1" dirty="0" err="1" smtClean="0">
                <a:latin typeface="Courier New" charset="0"/>
              </a:rPr>
              <a:t>ld</a:t>
            </a:r>
            <a:r>
              <a:rPr lang="en-US" sz="2000" b="1" dirty="0" smtClean="0">
                <a:latin typeface="Courier New" charset="0"/>
              </a:rPr>
              <a:t>                     ; </a:t>
            </a:r>
            <a:r>
              <a:rPr lang="en-US" sz="2000" b="1" dirty="0">
                <a:latin typeface="Courier New" charset="0"/>
              </a:rPr>
              <a:t>direction = forward</a:t>
            </a:r>
          </a:p>
          <a:p>
            <a:r>
              <a:rPr lang="en-US" sz="2000" b="1" dirty="0" err="1">
                <a:latin typeface="Courier New" charset="0"/>
              </a:rPr>
              <a:t>mov</a:t>
            </a:r>
            <a:r>
              <a:rPr lang="en-US" sz="2000" b="1" dirty="0">
                <a:latin typeface="Courier New" charset="0"/>
              </a:rPr>
              <a:t> </a:t>
            </a:r>
            <a:r>
              <a:rPr lang="en-US" sz="2000" b="1" dirty="0" err="1">
                <a:latin typeface="Courier New" charset="0"/>
              </a:rPr>
              <a:t>ecx,LENGTHOF</a:t>
            </a:r>
            <a:r>
              <a:rPr lang="en-US" sz="2000" b="1" dirty="0">
                <a:latin typeface="Courier New" charset="0"/>
              </a:rPr>
              <a:t> </a:t>
            </a:r>
            <a:r>
              <a:rPr lang="en-US" sz="2000" b="1" dirty="0" smtClean="0">
                <a:latin typeface="Courier New" charset="0"/>
              </a:rPr>
              <a:t>source ; </a:t>
            </a:r>
            <a:r>
              <a:rPr lang="en-US" sz="2000" b="1" dirty="0">
                <a:latin typeface="Courier New" charset="0"/>
              </a:rPr>
              <a:t>set REP counter</a:t>
            </a:r>
          </a:p>
          <a:p>
            <a:r>
              <a:rPr lang="en-US" sz="2000" b="1" dirty="0" err="1">
                <a:latin typeface="Courier New" charset="0"/>
              </a:rPr>
              <a:t>mov</a:t>
            </a:r>
            <a:r>
              <a:rPr lang="en-US" sz="2000" b="1" dirty="0">
                <a:latin typeface="Courier New" charset="0"/>
              </a:rPr>
              <a:t> </a:t>
            </a:r>
            <a:r>
              <a:rPr lang="en-US" sz="2000" b="1" dirty="0" err="1">
                <a:latin typeface="Courier New" charset="0"/>
              </a:rPr>
              <a:t>esi,OFFSET</a:t>
            </a:r>
            <a:r>
              <a:rPr lang="en-US" sz="2000" b="1" dirty="0">
                <a:latin typeface="Courier New" charset="0"/>
              </a:rPr>
              <a:t> source</a:t>
            </a:r>
          </a:p>
          <a:p>
            <a:r>
              <a:rPr lang="en-US" sz="2000" b="1" dirty="0" err="1">
                <a:latin typeface="Courier New" charset="0"/>
              </a:rPr>
              <a:t>mov</a:t>
            </a:r>
            <a:r>
              <a:rPr lang="en-US" sz="2000" b="1" dirty="0">
                <a:latin typeface="Courier New" charset="0"/>
              </a:rPr>
              <a:t> </a:t>
            </a:r>
            <a:r>
              <a:rPr lang="en-US" sz="2000" b="1" dirty="0" err="1">
                <a:latin typeface="Courier New" charset="0"/>
              </a:rPr>
              <a:t>edi,OFFSET</a:t>
            </a:r>
            <a:r>
              <a:rPr lang="en-US" sz="2000" b="1" dirty="0">
                <a:latin typeface="Courier New" charset="0"/>
              </a:rPr>
              <a:t> target</a:t>
            </a:r>
          </a:p>
          <a:p>
            <a:r>
              <a:rPr lang="en-US" sz="2000" b="1" dirty="0">
                <a:solidFill>
                  <a:schemeClr val="tx2"/>
                </a:solidFill>
                <a:latin typeface="Courier New" charset="0"/>
              </a:rPr>
              <a:t>rep </a:t>
            </a:r>
            <a:r>
              <a:rPr lang="en-US" sz="2000" b="1" dirty="0" err="1">
                <a:solidFill>
                  <a:schemeClr val="tx2"/>
                </a:solidFill>
                <a:latin typeface="Courier New" charset="0"/>
              </a:rPr>
              <a:t>movsd</a:t>
            </a:r>
            <a:endParaRPr lang="en-US" sz="2000" b="1" dirty="0">
              <a:solidFill>
                <a:schemeClr val="tx2"/>
              </a:solidFill>
              <a:latin typeface="Courier New" charset="0"/>
            </a:endParaRPr>
          </a:p>
        </p:txBody>
      </p:sp>
    </p:spTree>
    <p:extLst>
      <p:ext uri="{BB962C8B-B14F-4D97-AF65-F5344CB8AC3E}">
        <p14:creationId xmlns:p14="http://schemas.microsoft.com/office/powerpoint/2010/main" xmlns="" val="22211999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dirty="0" smtClean="0"/>
              <a:t>Drill . </a:t>
            </a:r>
            <a:r>
              <a:rPr lang="en-US" dirty="0"/>
              <a:t>. .</a:t>
            </a:r>
          </a:p>
        </p:txBody>
      </p:sp>
      <p:sp>
        <p:nvSpPr>
          <p:cNvPr id="112643" name="Rectangle 3"/>
          <p:cNvSpPr>
            <a:spLocks noGrp="1" noChangeArrowheads="1"/>
          </p:cNvSpPr>
          <p:nvPr>
            <p:ph type="body" idx="1"/>
          </p:nvPr>
        </p:nvSpPr>
        <p:spPr>
          <a:xfrm>
            <a:off x="457200" y="1066800"/>
            <a:ext cx="8153400" cy="2286000"/>
          </a:xfrm>
        </p:spPr>
        <p:txBody>
          <a:bodyPr/>
          <a:lstStyle/>
          <a:p>
            <a:pPr>
              <a:spcBef>
                <a:spcPts val="0"/>
              </a:spcBef>
            </a:pPr>
            <a:r>
              <a:rPr lang="en-US" dirty="0"/>
              <a:t>Use MOVSD to delete the first element of the following </a:t>
            </a:r>
            <a:r>
              <a:rPr lang="en-US" dirty="0" err="1"/>
              <a:t>doubleword</a:t>
            </a:r>
            <a:r>
              <a:rPr lang="en-US" dirty="0"/>
              <a:t> array. All subsequent array values must be moved one position forward toward the beginning of the array</a:t>
            </a:r>
            <a:r>
              <a:rPr lang="en-US" dirty="0" smtClean="0"/>
              <a:t>:</a:t>
            </a:r>
          </a:p>
          <a:p>
            <a:pPr>
              <a:spcBef>
                <a:spcPts val="0"/>
              </a:spcBef>
            </a:pPr>
            <a:endParaRPr lang="en-US" dirty="0"/>
          </a:p>
          <a:p>
            <a:pPr lvl="1">
              <a:spcBef>
                <a:spcPts val="0"/>
              </a:spcBef>
              <a:buFontTx/>
              <a:buNone/>
            </a:pPr>
            <a:r>
              <a:rPr lang="en-US" b="1" dirty="0">
                <a:latin typeface="Courier New" charset="0"/>
              </a:rPr>
              <a:t>	array DWORD 1,1,2,3,4,5,6,7,8,9,10</a:t>
            </a:r>
          </a:p>
        </p:txBody>
      </p:sp>
      <p:sp>
        <p:nvSpPr>
          <p:cNvPr id="112644" name="Text Box 4"/>
          <p:cNvSpPr txBox="1">
            <a:spLocks noChangeArrowheads="1"/>
          </p:cNvSpPr>
          <p:nvPr/>
        </p:nvSpPr>
        <p:spPr bwMode="auto">
          <a:xfrm>
            <a:off x="1752600" y="3505200"/>
            <a:ext cx="6172200" cy="28194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solidFill>
                  <a:srgbClr val="0000FF"/>
                </a:solidFill>
                <a:latin typeface="Courier New" charset="0"/>
              </a:rPr>
              <a:t>.data</a:t>
            </a:r>
          </a:p>
          <a:p>
            <a:r>
              <a:rPr lang="en-US" sz="2000" b="1" dirty="0">
                <a:solidFill>
                  <a:srgbClr val="0000FF"/>
                </a:solidFill>
                <a:latin typeface="Courier New" charset="0"/>
              </a:rPr>
              <a:t>array DWORD 1,1,2,3,4,5,6,7,8,9,10</a:t>
            </a:r>
          </a:p>
          <a:p>
            <a:r>
              <a:rPr lang="en-US" sz="2000" b="1" dirty="0">
                <a:solidFill>
                  <a:srgbClr val="0000FF"/>
                </a:solidFill>
                <a:latin typeface="Courier New" charset="0"/>
              </a:rPr>
              <a:t>.code</a:t>
            </a:r>
          </a:p>
          <a:p>
            <a:r>
              <a:rPr lang="en-US" sz="2000" b="1" dirty="0" err="1">
                <a:solidFill>
                  <a:srgbClr val="0000FF"/>
                </a:solidFill>
                <a:latin typeface="Courier New" charset="0"/>
              </a:rPr>
              <a:t>cld</a:t>
            </a:r>
            <a:r>
              <a:rPr lang="en-US" sz="2000" b="1" dirty="0">
                <a:solidFill>
                  <a:srgbClr val="0000FF"/>
                </a:solidFill>
                <a:latin typeface="Courier New" charset="0"/>
              </a:rPr>
              <a:t>	</a:t>
            </a:r>
          </a:p>
          <a:p>
            <a:r>
              <a:rPr lang="en-US" sz="2000" b="1" dirty="0" err="1">
                <a:solidFill>
                  <a:srgbClr val="0000FF"/>
                </a:solidFill>
                <a:latin typeface="Courier New" charset="0"/>
              </a:rPr>
              <a:t>mov</a:t>
            </a:r>
            <a:r>
              <a:rPr lang="en-US" sz="2000" b="1" dirty="0">
                <a:solidFill>
                  <a:srgbClr val="0000FF"/>
                </a:solidFill>
                <a:latin typeface="Courier New" charset="0"/>
              </a:rPr>
              <a:t> </a:t>
            </a:r>
            <a:r>
              <a:rPr lang="en-US" sz="2000" b="1" dirty="0" err="1">
                <a:solidFill>
                  <a:srgbClr val="0000FF"/>
                </a:solidFill>
                <a:latin typeface="Courier New" charset="0"/>
              </a:rPr>
              <a:t>ecx</a:t>
            </a:r>
            <a:r>
              <a:rPr lang="en-US" sz="2000" b="1" dirty="0">
                <a:solidFill>
                  <a:srgbClr val="0000FF"/>
                </a:solidFill>
                <a:latin typeface="Courier New" charset="0"/>
              </a:rPr>
              <a:t>,(LENGTHOF array) - 1</a:t>
            </a:r>
          </a:p>
          <a:p>
            <a:r>
              <a:rPr lang="en-US" sz="2000" b="1" dirty="0" err="1">
                <a:solidFill>
                  <a:srgbClr val="0000FF"/>
                </a:solidFill>
                <a:latin typeface="Courier New" charset="0"/>
              </a:rPr>
              <a:t>mov</a:t>
            </a:r>
            <a:r>
              <a:rPr lang="en-US" sz="2000" b="1" dirty="0">
                <a:solidFill>
                  <a:srgbClr val="0000FF"/>
                </a:solidFill>
                <a:latin typeface="Courier New" charset="0"/>
              </a:rPr>
              <a:t> </a:t>
            </a:r>
            <a:r>
              <a:rPr lang="en-US" sz="2000" b="1" dirty="0" err="1">
                <a:solidFill>
                  <a:srgbClr val="0000FF"/>
                </a:solidFill>
                <a:latin typeface="Courier New" charset="0"/>
              </a:rPr>
              <a:t>esi,OFFSET</a:t>
            </a:r>
            <a:r>
              <a:rPr lang="en-US" sz="2000" b="1" dirty="0">
                <a:solidFill>
                  <a:srgbClr val="0000FF"/>
                </a:solidFill>
                <a:latin typeface="Courier New" charset="0"/>
              </a:rPr>
              <a:t> array+4</a:t>
            </a:r>
          </a:p>
          <a:p>
            <a:r>
              <a:rPr lang="en-US" sz="2000" b="1" dirty="0" err="1">
                <a:solidFill>
                  <a:srgbClr val="0000FF"/>
                </a:solidFill>
                <a:latin typeface="Courier New" charset="0"/>
              </a:rPr>
              <a:t>mov</a:t>
            </a:r>
            <a:r>
              <a:rPr lang="en-US" sz="2000" b="1" dirty="0">
                <a:solidFill>
                  <a:srgbClr val="0000FF"/>
                </a:solidFill>
                <a:latin typeface="Courier New" charset="0"/>
              </a:rPr>
              <a:t> </a:t>
            </a:r>
            <a:r>
              <a:rPr lang="en-US" sz="2000" b="1" dirty="0" err="1">
                <a:solidFill>
                  <a:srgbClr val="0000FF"/>
                </a:solidFill>
                <a:latin typeface="Courier New" charset="0"/>
              </a:rPr>
              <a:t>edi,OFFSET</a:t>
            </a:r>
            <a:r>
              <a:rPr lang="en-US" sz="2000" b="1" dirty="0">
                <a:solidFill>
                  <a:srgbClr val="0000FF"/>
                </a:solidFill>
                <a:latin typeface="Courier New" charset="0"/>
              </a:rPr>
              <a:t> array</a:t>
            </a:r>
          </a:p>
          <a:p>
            <a:r>
              <a:rPr lang="en-US" sz="2000" b="1" dirty="0">
                <a:solidFill>
                  <a:srgbClr val="0000FF"/>
                </a:solidFill>
                <a:latin typeface="Courier New" charset="0"/>
              </a:rPr>
              <a:t>rep </a:t>
            </a:r>
            <a:r>
              <a:rPr lang="en-US" sz="2000" b="1" dirty="0" err="1">
                <a:solidFill>
                  <a:srgbClr val="0000FF"/>
                </a:solidFill>
                <a:latin typeface="Courier New" charset="0"/>
              </a:rPr>
              <a:t>movsd</a:t>
            </a:r>
            <a:endParaRPr lang="en-US" sz="2000" b="1" dirty="0">
              <a:solidFill>
                <a:srgbClr val="0000FF"/>
              </a:solidFill>
              <a:latin typeface="Courier New" charset="0"/>
            </a:endParaRPr>
          </a:p>
        </p:txBody>
      </p:sp>
    </p:spTree>
    <p:extLst>
      <p:ext uri="{BB962C8B-B14F-4D97-AF65-F5344CB8AC3E}">
        <p14:creationId xmlns:p14="http://schemas.microsoft.com/office/powerpoint/2010/main" xmlns="" val="6669117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2644"/>
                                        </p:tgtEl>
                                        <p:attrNameLst>
                                          <p:attrName>style.visibility</p:attrName>
                                        </p:attrNameLst>
                                      </p:cBhvr>
                                      <p:to>
                                        <p:strVal val="visible"/>
                                      </p:to>
                                    </p:set>
                                    <p:animEffect transition="in" filter="dissolve">
                                      <p:cBhvr>
                                        <p:cTn id="7" dur="500"/>
                                        <p:tgtEl>
                                          <p:spTgt spid="1126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4"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a:t>CMPSB, CMPSW, and CMPSD</a:t>
            </a:r>
          </a:p>
        </p:txBody>
      </p:sp>
      <p:sp>
        <p:nvSpPr>
          <p:cNvPr id="80899" name="Rectangle 3"/>
          <p:cNvSpPr>
            <a:spLocks noGrp="1" noChangeArrowheads="1"/>
          </p:cNvSpPr>
          <p:nvPr>
            <p:ph type="body" idx="1"/>
          </p:nvPr>
        </p:nvSpPr>
        <p:spPr>
          <a:xfrm>
            <a:off x="685800" y="1524000"/>
            <a:ext cx="7696200" cy="5029200"/>
          </a:xfrm>
        </p:spPr>
        <p:txBody>
          <a:bodyPr>
            <a:normAutofit/>
          </a:bodyPr>
          <a:lstStyle/>
          <a:p>
            <a:pPr>
              <a:spcBef>
                <a:spcPts val="2000"/>
              </a:spcBef>
            </a:pPr>
            <a:r>
              <a:rPr lang="en-US" dirty="0"/>
              <a:t>The CMPSB, CMPSW, and CMPSD instructions each compare a memory operand pointed to by ESI to a memory operand pointed to by EDI.</a:t>
            </a:r>
          </a:p>
          <a:p>
            <a:pPr lvl="1">
              <a:spcBef>
                <a:spcPts val="2000"/>
              </a:spcBef>
            </a:pPr>
            <a:r>
              <a:rPr lang="en-US" dirty="0"/>
              <a:t>CMPSB compares bytes</a:t>
            </a:r>
          </a:p>
          <a:p>
            <a:pPr lvl="1">
              <a:spcBef>
                <a:spcPts val="2000"/>
              </a:spcBef>
            </a:pPr>
            <a:r>
              <a:rPr lang="en-US" dirty="0"/>
              <a:t>CMPSW compares words</a:t>
            </a:r>
          </a:p>
          <a:p>
            <a:pPr lvl="1">
              <a:spcBef>
                <a:spcPts val="2000"/>
              </a:spcBef>
            </a:pPr>
            <a:r>
              <a:rPr lang="en-US" dirty="0"/>
              <a:t>CMPSD compares </a:t>
            </a:r>
            <a:r>
              <a:rPr lang="en-US" dirty="0" err="1"/>
              <a:t>doublewords</a:t>
            </a:r>
            <a:endParaRPr lang="en-US" dirty="0"/>
          </a:p>
          <a:p>
            <a:pPr>
              <a:spcBef>
                <a:spcPts val="2000"/>
              </a:spcBef>
            </a:pPr>
            <a:r>
              <a:rPr lang="en-US" dirty="0"/>
              <a:t>Repeat prefix often used</a:t>
            </a:r>
          </a:p>
          <a:p>
            <a:pPr lvl="1">
              <a:spcBef>
                <a:spcPts val="2000"/>
              </a:spcBef>
            </a:pPr>
            <a:r>
              <a:rPr lang="en-US" dirty="0"/>
              <a:t>REPE (REPZ)</a:t>
            </a:r>
          </a:p>
          <a:p>
            <a:pPr lvl="1">
              <a:spcBef>
                <a:spcPts val="2000"/>
              </a:spcBef>
            </a:pPr>
            <a:r>
              <a:rPr lang="en-US" dirty="0"/>
              <a:t>REPNE (REPNZ)</a:t>
            </a:r>
          </a:p>
        </p:txBody>
      </p:sp>
    </p:spTree>
    <p:extLst>
      <p:ext uri="{BB962C8B-B14F-4D97-AF65-F5344CB8AC3E}">
        <p14:creationId xmlns:p14="http://schemas.microsoft.com/office/powerpoint/2010/main" xmlns="" val="3367277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a:t>Comparing a Pair of Doublewords</a:t>
            </a:r>
          </a:p>
        </p:txBody>
      </p:sp>
      <p:sp>
        <p:nvSpPr>
          <p:cNvPr id="76803" name="Text Box 3"/>
          <p:cNvSpPr txBox="1">
            <a:spLocks noChangeArrowheads="1"/>
          </p:cNvSpPr>
          <p:nvPr/>
        </p:nvSpPr>
        <p:spPr bwMode="auto">
          <a:xfrm>
            <a:off x="1295400" y="2362200"/>
            <a:ext cx="6858000" cy="3505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2286000" algn="l"/>
              </a:tabLst>
              <a:defRPr sz="2400">
                <a:solidFill>
                  <a:schemeClr val="tx1"/>
                </a:solidFill>
                <a:latin typeface="Times New Roman" charset="0"/>
                <a:ea typeface="ＭＳ Ｐゴシック" charset="0"/>
              </a:defRPr>
            </a:lvl1pPr>
            <a:lvl2pPr>
              <a:tabLst>
                <a:tab pos="457200" algn="l"/>
                <a:tab pos="2286000" algn="l"/>
              </a:tabLst>
              <a:defRPr sz="2400">
                <a:solidFill>
                  <a:schemeClr val="tx1"/>
                </a:solidFill>
                <a:latin typeface="Times New Roman" charset="0"/>
                <a:ea typeface="ＭＳ Ｐゴシック" charset="0"/>
              </a:defRPr>
            </a:lvl2pPr>
            <a:lvl3pPr>
              <a:tabLst>
                <a:tab pos="457200" algn="l"/>
                <a:tab pos="2286000" algn="l"/>
              </a:tabLst>
              <a:defRPr sz="2400">
                <a:solidFill>
                  <a:schemeClr val="tx1"/>
                </a:solidFill>
                <a:latin typeface="Times New Roman" charset="0"/>
                <a:ea typeface="ＭＳ Ｐゴシック" charset="0"/>
              </a:defRPr>
            </a:lvl3pPr>
            <a:lvl4pPr>
              <a:tabLst>
                <a:tab pos="457200" algn="l"/>
                <a:tab pos="2286000" algn="l"/>
              </a:tabLst>
              <a:defRPr sz="2400">
                <a:solidFill>
                  <a:schemeClr val="tx1"/>
                </a:solidFill>
                <a:latin typeface="Times New Roman" charset="0"/>
                <a:ea typeface="ＭＳ Ｐゴシック" charset="0"/>
              </a:defRPr>
            </a:lvl4pPr>
            <a:lvl5pPr>
              <a:tabLst>
                <a:tab pos="457200" algn="l"/>
                <a:tab pos="22860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2860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2860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2860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286000" algn="l"/>
              </a:tabLst>
              <a:defRPr sz="2400">
                <a:solidFill>
                  <a:schemeClr val="tx1"/>
                </a:solidFill>
                <a:latin typeface="Times New Roman" charset="0"/>
                <a:ea typeface="ＭＳ Ｐゴシック" charset="0"/>
              </a:defRPr>
            </a:lvl9pPr>
          </a:lstStyle>
          <a:p>
            <a:r>
              <a:rPr lang="en-US" sz="2000" b="1" dirty="0">
                <a:latin typeface="Courier New" charset="0"/>
              </a:rPr>
              <a:t>.data</a:t>
            </a:r>
          </a:p>
          <a:p>
            <a:r>
              <a:rPr lang="en-US" sz="2000" b="1" dirty="0">
                <a:latin typeface="Courier New" charset="0"/>
              </a:rPr>
              <a:t>source DWORD 1234h</a:t>
            </a:r>
          </a:p>
          <a:p>
            <a:r>
              <a:rPr lang="en-US" sz="2000" b="1" dirty="0">
                <a:latin typeface="Courier New" charset="0"/>
              </a:rPr>
              <a:t>target DWORD 5678h</a:t>
            </a:r>
          </a:p>
          <a:p>
            <a:endParaRPr lang="en-US" sz="2000" b="1" dirty="0">
              <a:latin typeface="Courier New" charset="0"/>
            </a:endParaRPr>
          </a:p>
          <a:p>
            <a:r>
              <a:rPr lang="en-US" sz="2000" b="1" dirty="0">
                <a:latin typeface="Courier New" charset="0"/>
              </a:rPr>
              <a:t>.code</a:t>
            </a:r>
          </a:p>
          <a:p>
            <a:r>
              <a:rPr lang="en-US" sz="2000" b="1" dirty="0" err="1">
                <a:latin typeface="Courier New" charset="0"/>
              </a:rPr>
              <a:t>mov</a:t>
            </a:r>
            <a:r>
              <a:rPr lang="en-US" sz="2000" b="1" dirty="0">
                <a:latin typeface="Courier New" charset="0"/>
              </a:rPr>
              <a:t> </a:t>
            </a:r>
            <a:r>
              <a:rPr lang="en-US" sz="2000" b="1" dirty="0" err="1">
                <a:latin typeface="Courier New" charset="0"/>
              </a:rPr>
              <a:t>esi,OFFSET</a:t>
            </a:r>
            <a:r>
              <a:rPr lang="en-US" sz="2000" b="1" dirty="0">
                <a:latin typeface="Courier New" charset="0"/>
              </a:rPr>
              <a:t> source</a:t>
            </a:r>
          </a:p>
          <a:p>
            <a:r>
              <a:rPr lang="en-US" sz="2000" b="1" dirty="0" err="1">
                <a:latin typeface="Courier New" charset="0"/>
              </a:rPr>
              <a:t>mov</a:t>
            </a:r>
            <a:r>
              <a:rPr lang="en-US" sz="2000" b="1" dirty="0">
                <a:latin typeface="Courier New" charset="0"/>
              </a:rPr>
              <a:t> </a:t>
            </a:r>
            <a:r>
              <a:rPr lang="en-US" sz="2000" b="1" dirty="0" err="1">
                <a:latin typeface="Courier New" charset="0"/>
              </a:rPr>
              <a:t>edi,OFFSET</a:t>
            </a:r>
            <a:r>
              <a:rPr lang="en-US" sz="2000" b="1" dirty="0">
                <a:latin typeface="Courier New" charset="0"/>
              </a:rPr>
              <a:t> target</a:t>
            </a:r>
          </a:p>
          <a:p>
            <a:r>
              <a:rPr lang="en-US" sz="2000" b="1" dirty="0" err="1" smtClean="0">
                <a:latin typeface="Courier New" charset="0"/>
              </a:rPr>
              <a:t>cmpsd</a:t>
            </a:r>
            <a:r>
              <a:rPr lang="en-US" sz="2000" b="1" dirty="0">
                <a:latin typeface="Courier New" charset="0"/>
              </a:rPr>
              <a:t> </a:t>
            </a:r>
            <a:r>
              <a:rPr lang="en-US" sz="2000" b="1" dirty="0" smtClean="0">
                <a:latin typeface="Courier New" charset="0"/>
              </a:rPr>
              <a:t>         ; </a:t>
            </a:r>
            <a:r>
              <a:rPr lang="en-US" sz="2000" b="1" dirty="0">
                <a:latin typeface="Courier New" charset="0"/>
              </a:rPr>
              <a:t>compare </a:t>
            </a:r>
            <a:r>
              <a:rPr lang="en-US" sz="2000" b="1" dirty="0" err="1">
                <a:latin typeface="Courier New" charset="0"/>
              </a:rPr>
              <a:t>doublewords</a:t>
            </a:r>
            <a:endParaRPr lang="en-US" sz="2000" b="1" dirty="0">
              <a:latin typeface="Courier New" charset="0"/>
            </a:endParaRPr>
          </a:p>
          <a:p>
            <a:r>
              <a:rPr lang="en-US" sz="2000" b="1" dirty="0" err="1">
                <a:latin typeface="Courier New" charset="0"/>
              </a:rPr>
              <a:t>ja</a:t>
            </a:r>
            <a:r>
              <a:rPr lang="en-US" sz="2000" b="1" dirty="0">
                <a:latin typeface="Courier New" charset="0"/>
              </a:rPr>
              <a:t> </a:t>
            </a:r>
            <a:r>
              <a:rPr lang="en-US" sz="2000" b="1" dirty="0" smtClean="0">
                <a:latin typeface="Courier New" charset="0"/>
              </a:rPr>
              <a:t>L1          ; </a:t>
            </a:r>
            <a:r>
              <a:rPr lang="en-US" sz="2000" b="1" dirty="0">
                <a:latin typeface="Courier New" charset="0"/>
              </a:rPr>
              <a:t>jump if source &gt; target</a:t>
            </a:r>
          </a:p>
          <a:p>
            <a:r>
              <a:rPr lang="en-US" sz="2000" b="1" dirty="0" err="1">
                <a:latin typeface="Courier New" charset="0"/>
              </a:rPr>
              <a:t>jmp</a:t>
            </a:r>
            <a:r>
              <a:rPr lang="en-US" sz="2000" b="1" dirty="0">
                <a:latin typeface="Courier New" charset="0"/>
              </a:rPr>
              <a:t> </a:t>
            </a:r>
            <a:r>
              <a:rPr lang="en-US" sz="2000" b="1" dirty="0" smtClean="0">
                <a:latin typeface="Courier New" charset="0"/>
              </a:rPr>
              <a:t>L2         ; </a:t>
            </a:r>
            <a:r>
              <a:rPr lang="en-US" sz="2000" b="1" dirty="0">
                <a:latin typeface="Courier New" charset="0"/>
              </a:rPr>
              <a:t>jump if source &lt;= target</a:t>
            </a:r>
          </a:p>
        </p:txBody>
      </p:sp>
      <p:sp>
        <p:nvSpPr>
          <p:cNvPr id="76804" name="Text Box 4"/>
          <p:cNvSpPr txBox="1">
            <a:spLocks noChangeArrowheads="1"/>
          </p:cNvSpPr>
          <p:nvPr/>
        </p:nvSpPr>
        <p:spPr bwMode="auto">
          <a:xfrm>
            <a:off x="685800" y="1066800"/>
            <a:ext cx="76962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r>
              <a:rPr lang="en-US" sz="2400" dirty="0">
                <a:latin typeface="Arial"/>
                <a:cs typeface="Arial"/>
              </a:rPr>
              <a:t>If source &gt; target, the code jumps to label L1; otherwise, it jumps to label L2</a:t>
            </a:r>
          </a:p>
        </p:txBody>
      </p:sp>
    </p:spTree>
    <p:extLst>
      <p:ext uri="{BB962C8B-B14F-4D97-AF65-F5344CB8AC3E}">
        <p14:creationId xmlns:p14="http://schemas.microsoft.com/office/powerpoint/2010/main" xmlns="" val="34199119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US" dirty="0" smtClean="0"/>
              <a:t>Drill . </a:t>
            </a:r>
            <a:r>
              <a:rPr lang="en-US" dirty="0"/>
              <a:t>. .</a:t>
            </a:r>
          </a:p>
        </p:txBody>
      </p:sp>
      <p:sp>
        <p:nvSpPr>
          <p:cNvPr id="110595" name="Rectangle 3"/>
          <p:cNvSpPr>
            <a:spLocks noGrp="1" noChangeArrowheads="1"/>
          </p:cNvSpPr>
          <p:nvPr>
            <p:ph type="body" idx="1"/>
          </p:nvPr>
        </p:nvSpPr>
        <p:spPr>
          <a:xfrm>
            <a:off x="609600" y="2057400"/>
            <a:ext cx="7772400" cy="1752600"/>
          </a:xfrm>
        </p:spPr>
        <p:txBody>
          <a:bodyPr/>
          <a:lstStyle/>
          <a:p>
            <a:pPr>
              <a:spcBef>
                <a:spcPts val="0"/>
              </a:spcBef>
            </a:pPr>
            <a:r>
              <a:rPr lang="en-US" dirty="0"/>
              <a:t>Modify the program in the previous slide by declaring both source and target as WORD variables. Make any other necessary changes.</a:t>
            </a:r>
          </a:p>
        </p:txBody>
      </p:sp>
    </p:spTree>
    <p:extLst>
      <p:ext uri="{BB962C8B-B14F-4D97-AF65-F5344CB8AC3E}">
        <p14:creationId xmlns:p14="http://schemas.microsoft.com/office/powerpoint/2010/main" xmlns="" val="34607228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a:t>Comparing Arrays</a:t>
            </a:r>
          </a:p>
        </p:txBody>
      </p:sp>
      <p:sp>
        <p:nvSpPr>
          <p:cNvPr id="101379" name="Text Box 3"/>
          <p:cNvSpPr txBox="1">
            <a:spLocks noChangeArrowheads="1"/>
          </p:cNvSpPr>
          <p:nvPr/>
        </p:nvSpPr>
        <p:spPr bwMode="auto">
          <a:xfrm>
            <a:off x="914400" y="2286000"/>
            <a:ext cx="7620000" cy="35814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.data</a:t>
            </a:r>
          </a:p>
          <a:p>
            <a:r>
              <a:rPr lang="en-US" sz="2000" b="1" dirty="0">
                <a:latin typeface="Courier New" charset="0"/>
              </a:rPr>
              <a:t>source DWORD COUNT DUP(?)</a:t>
            </a:r>
          </a:p>
          <a:p>
            <a:r>
              <a:rPr lang="en-US" sz="2000" b="1" dirty="0">
                <a:latin typeface="Courier New" charset="0"/>
              </a:rPr>
              <a:t>target DWORD COUNT DUP(?)</a:t>
            </a:r>
          </a:p>
          <a:p>
            <a:r>
              <a:rPr lang="en-US" sz="2000" b="1" dirty="0">
                <a:latin typeface="Courier New" charset="0"/>
              </a:rPr>
              <a:t>.code</a:t>
            </a:r>
          </a:p>
          <a:p>
            <a:r>
              <a:rPr lang="en-US" sz="2000" b="1" dirty="0" err="1">
                <a:latin typeface="Courier New" charset="0"/>
              </a:rPr>
              <a:t>mov</a:t>
            </a:r>
            <a:r>
              <a:rPr lang="en-US" sz="2000" b="1" dirty="0">
                <a:latin typeface="Courier New" charset="0"/>
              </a:rPr>
              <a:t> </a:t>
            </a:r>
            <a:r>
              <a:rPr lang="en-US" sz="2000" b="1" dirty="0" err="1">
                <a:latin typeface="Courier New" charset="0"/>
              </a:rPr>
              <a:t>ecx,</a:t>
            </a:r>
            <a:r>
              <a:rPr lang="en-US" sz="2000" b="1" dirty="0" err="1" smtClean="0">
                <a:latin typeface="Courier New" charset="0"/>
              </a:rPr>
              <a:t>COUNT</a:t>
            </a:r>
            <a:r>
              <a:rPr lang="en-US" sz="2000" b="1" dirty="0" smtClean="0">
                <a:latin typeface="Courier New" charset="0"/>
              </a:rPr>
              <a:t>             ; </a:t>
            </a:r>
            <a:r>
              <a:rPr lang="en-US" sz="2000" b="1" dirty="0">
                <a:latin typeface="Courier New" charset="0"/>
              </a:rPr>
              <a:t>repetition count</a:t>
            </a:r>
          </a:p>
          <a:p>
            <a:r>
              <a:rPr lang="en-US" sz="2000" b="1" dirty="0" err="1">
                <a:latin typeface="Courier New" charset="0"/>
              </a:rPr>
              <a:t>mov</a:t>
            </a:r>
            <a:r>
              <a:rPr lang="en-US" sz="2000" b="1" dirty="0">
                <a:latin typeface="Courier New" charset="0"/>
              </a:rPr>
              <a:t> </a:t>
            </a:r>
            <a:r>
              <a:rPr lang="en-US" sz="2000" b="1" dirty="0" err="1">
                <a:latin typeface="Courier New" charset="0"/>
              </a:rPr>
              <a:t>esi,OFFSET</a:t>
            </a:r>
            <a:r>
              <a:rPr lang="en-US" sz="2000" b="1" dirty="0">
                <a:latin typeface="Courier New" charset="0"/>
              </a:rPr>
              <a:t> source</a:t>
            </a:r>
          </a:p>
          <a:p>
            <a:r>
              <a:rPr lang="en-US" sz="2000" b="1" dirty="0" err="1">
                <a:latin typeface="Courier New" charset="0"/>
              </a:rPr>
              <a:t>mov</a:t>
            </a:r>
            <a:r>
              <a:rPr lang="en-US" sz="2000" b="1" dirty="0">
                <a:latin typeface="Courier New" charset="0"/>
              </a:rPr>
              <a:t> </a:t>
            </a:r>
            <a:r>
              <a:rPr lang="en-US" sz="2000" b="1" dirty="0" err="1">
                <a:latin typeface="Courier New" charset="0"/>
              </a:rPr>
              <a:t>edi,OFFSET</a:t>
            </a:r>
            <a:r>
              <a:rPr lang="en-US" sz="2000" b="1" dirty="0">
                <a:latin typeface="Courier New" charset="0"/>
              </a:rPr>
              <a:t> target</a:t>
            </a:r>
          </a:p>
          <a:p>
            <a:r>
              <a:rPr lang="en-US" sz="2000" b="1" dirty="0" err="1" smtClean="0">
                <a:latin typeface="Courier New" charset="0"/>
              </a:rPr>
              <a:t>cld</a:t>
            </a:r>
            <a:r>
              <a:rPr lang="en-US" sz="2000" b="1" dirty="0" smtClean="0">
                <a:latin typeface="Courier New" charset="0"/>
              </a:rPr>
              <a:t>                       ; </a:t>
            </a:r>
            <a:r>
              <a:rPr lang="en-US" sz="2000" b="1" dirty="0">
                <a:latin typeface="Courier New" charset="0"/>
              </a:rPr>
              <a:t>direction = forward</a:t>
            </a:r>
          </a:p>
          <a:p>
            <a:r>
              <a:rPr lang="en-US" sz="2000" b="1" dirty="0" err="1">
                <a:latin typeface="Courier New" charset="0"/>
              </a:rPr>
              <a:t>repe</a:t>
            </a:r>
            <a:r>
              <a:rPr lang="en-US" sz="2000" b="1" dirty="0">
                <a:latin typeface="Courier New" charset="0"/>
              </a:rPr>
              <a:t> </a:t>
            </a:r>
            <a:r>
              <a:rPr lang="en-US" sz="2000" b="1" dirty="0" err="1" smtClean="0">
                <a:latin typeface="Courier New" charset="0"/>
              </a:rPr>
              <a:t>cmpsd</a:t>
            </a:r>
            <a:r>
              <a:rPr lang="en-US" sz="2000" b="1" dirty="0" smtClean="0">
                <a:latin typeface="Courier New" charset="0"/>
              </a:rPr>
              <a:t>                ; </a:t>
            </a:r>
            <a:r>
              <a:rPr lang="en-US" sz="2000" b="1" dirty="0">
                <a:latin typeface="Courier New" charset="0"/>
              </a:rPr>
              <a:t>repeat while equal</a:t>
            </a:r>
          </a:p>
        </p:txBody>
      </p:sp>
      <p:sp>
        <p:nvSpPr>
          <p:cNvPr id="101380" name="Text Box 4"/>
          <p:cNvSpPr txBox="1">
            <a:spLocks noChangeArrowheads="1"/>
          </p:cNvSpPr>
          <p:nvPr/>
        </p:nvSpPr>
        <p:spPr bwMode="auto">
          <a:xfrm>
            <a:off x="685800" y="1066800"/>
            <a:ext cx="76962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latin typeface="Arial"/>
                <a:cs typeface="Arial"/>
              </a:rPr>
              <a:t>Use a REPE (repeat while equal) prefix to compare corresponding elements of two arrays.</a:t>
            </a:r>
          </a:p>
        </p:txBody>
      </p:sp>
    </p:spTree>
    <p:extLst>
      <p:ext uri="{BB962C8B-B14F-4D97-AF65-F5344CB8AC3E}">
        <p14:creationId xmlns:p14="http://schemas.microsoft.com/office/powerpoint/2010/main" xmlns="" val="31602246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US"/>
              <a:t>Example: Comparing Two Strings</a:t>
            </a:r>
            <a:r>
              <a:rPr lang="en-US" sz="2400"/>
              <a:t>  (1 of 3)</a:t>
            </a:r>
          </a:p>
        </p:txBody>
      </p:sp>
      <p:sp>
        <p:nvSpPr>
          <p:cNvPr id="102403" name="Text Box 3"/>
          <p:cNvSpPr txBox="1">
            <a:spLocks noChangeArrowheads="1"/>
          </p:cNvSpPr>
          <p:nvPr/>
        </p:nvSpPr>
        <p:spPr bwMode="auto">
          <a:xfrm>
            <a:off x="1219200" y="2895600"/>
            <a:ext cx="6705600" cy="1828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1800" b="1" dirty="0">
                <a:latin typeface="Courier New" charset="0"/>
              </a:rPr>
              <a:t>.data</a:t>
            </a:r>
          </a:p>
          <a:p>
            <a:r>
              <a:rPr lang="en-US" sz="1800" b="1" dirty="0">
                <a:latin typeface="Courier New" charset="0"/>
              </a:rPr>
              <a:t>source BYTE "MARTIN "</a:t>
            </a:r>
          </a:p>
          <a:p>
            <a:r>
              <a:rPr lang="en-US" sz="1800" b="1" dirty="0" err="1">
                <a:latin typeface="Courier New" charset="0"/>
              </a:rPr>
              <a:t>dest</a:t>
            </a:r>
            <a:r>
              <a:rPr lang="en-US" sz="1800" b="1" dirty="0">
                <a:latin typeface="Courier New" charset="0"/>
              </a:rPr>
              <a:t> BYTE "MARTINEZ"</a:t>
            </a:r>
          </a:p>
          <a:p>
            <a:r>
              <a:rPr lang="en-US" sz="1800" b="1" dirty="0">
                <a:latin typeface="Courier New" charset="0"/>
              </a:rPr>
              <a:t>str1 BYTE "Source is smaller",0dh,0ah,0</a:t>
            </a:r>
          </a:p>
          <a:p>
            <a:r>
              <a:rPr lang="en-US" sz="1800" b="1" dirty="0">
                <a:latin typeface="Courier New" charset="0"/>
              </a:rPr>
              <a:t>str2 BYTE "Source is not smaller",0dh,0ah,0</a:t>
            </a:r>
          </a:p>
        </p:txBody>
      </p:sp>
      <p:sp>
        <p:nvSpPr>
          <p:cNvPr id="102404" name="Text Box 4"/>
          <p:cNvSpPr txBox="1">
            <a:spLocks noChangeArrowheads="1"/>
          </p:cNvSpPr>
          <p:nvPr/>
        </p:nvSpPr>
        <p:spPr bwMode="auto">
          <a:xfrm>
            <a:off x="609600" y="1066800"/>
            <a:ext cx="8001000" cy="17543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r>
              <a:rPr lang="en-US" sz="2400" dirty="0">
                <a:latin typeface="Arial"/>
                <a:cs typeface="Arial"/>
              </a:rPr>
              <a:t>This program compares two strings (source and destination). It displays a message indicating whether the lexical value of the source string is less than the destination string.</a:t>
            </a:r>
          </a:p>
        </p:txBody>
      </p:sp>
      <p:grpSp>
        <p:nvGrpSpPr>
          <p:cNvPr id="102407" name="Group 7"/>
          <p:cNvGrpSpPr>
            <a:grpSpLocks/>
          </p:cNvGrpSpPr>
          <p:nvPr/>
        </p:nvGrpSpPr>
        <p:grpSpPr bwMode="auto">
          <a:xfrm>
            <a:off x="1143000" y="5029200"/>
            <a:ext cx="6705600" cy="1219200"/>
            <a:chOff x="720" y="3168"/>
            <a:chExt cx="4224" cy="768"/>
          </a:xfrm>
        </p:grpSpPr>
        <p:sp>
          <p:nvSpPr>
            <p:cNvPr id="102405" name="Text Box 5"/>
            <p:cNvSpPr txBox="1">
              <a:spLocks noChangeArrowheads="1"/>
            </p:cNvSpPr>
            <p:nvPr/>
          </p:nvSpPr>
          <p:spPr bwMode="auto">
            <a:xfrm>
              <a:off x="1632" y="3168"/>
              <a:ext cx="3312" cy="768"/>
            </a:xfrm>
            <a:prstGeom prst="rect">
              <a:avLst/>
            </a:prstGeom>
            <a:solidFill>
              <a:schemeClr val="bg2"/>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b="1">
                  <a:latin typeface="Courier New" charset="0"/>
                </a:rPr>
                <a:t>Source is smaller</a:t>
              </a:r>
            </a:p>
          </p:txBody>
        </p:sp>
        <p:sp>
          <p:nvSpPr>
            <p:cNvPr id="102406" name="Text Box 6"/>
            <p:cNvSpPr txBox="1">
              <a:spLocks noChangeArrowheads="1"/>
            </p:cNvSpPr>
            <p:nvPr/>
          </p:nvSpPr>
          <p:spPr bwMode="auto">
            <a:xfrm>
              <a:off x="720" y="3264"/>
              <a:ext cx="1008" cy="6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t>Screen output:</a:t>
              </a:r>
            </a:p>
          </p:txBody>
        </p:sp>
      </p:grpSp>
    </p:spTree>
    <p:extLst>
      <p:ext uri="{BB962C8B-B14F-4D97-AF65-F5344CB8AC3E}">
        <p14:creationId xmlns:p14="http://schemas.microsoft.com/office/powerpoint/2010/main" xmlns="" val="1259823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02407"/>
                                        </p:tgtEl>
                                        <p:attrNameLst>
                                          <p:attrName>style.visibility</p:attrName>
                                        </p:attrNameLst>
                                      </p:cBhvr>
                                      <p:to>
                                        <p:strVal val="visible"/>
                                      </p:to>
                                    </p:set>
                                    <p:animEffect transition="in" filter="dissolve">
                                      <p:cBhvr>
                                        <p:cTn id="7" dur="500"/>
                                        <p:tgtEl>
                                          <p:spTgt spid="1024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US"/>
              <a:t>Example: Comparing Two Strings</a:t>
            </a:r>
            <a:r>
              <a:rPr lang="en-US" sz="2400"/>
              <a:t>  (2 of 3)</a:t>
            </a:r>
            <a:endParaRPr lang="en-US"/>
          </a:p>
        </p:txBody>
      </p:sp>
      <p:sp>
        <p:nvSpPr>
          <p:cNvPr id="107523" name="Text Box 3"/>
          <p:cNvSpPr txBox="1">
            <a:spLocks noChangeArrowheads="1"/>
          </p:cNvSpPr>
          <p:nvPr/>
        </p:nvSpPr>
        <p:spPr bwMode="auto">
          <a:xfrm>
            <a:off x="533400" y="990600"/>
            <a:ext cx="8153400" cy="5562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6013" algn="l"/>
              </a:tabLst>
              <a:defRPr sz="2400">
                <a:solidFill>
                  <a:schemeClr val="tx1"/>
                </a:solidFill>
                <a:latin typeface="Times New Roman" charset="0"/>
                <a:ea typeface="ＭＳ Ｐゴシック" charset="0"/>
              </a:defRPr>
            </a:lvl1pPr>
            <a:lvl2pPr>
              <a:tabLst>
                <a:tab pos="457200" algn="l"/>
                <a:tab pos="3656013" algn="l"/>
              </a:tabLst>
              <a:defRPr sz="2400">
                <a:solidFill>
                  <a:schemeClr val="tx1"/>
                </a:solidFill>
                <a:latin typeface="Times New Roman" charset="0"/>
                <a:ea typeface="ＭＳ Ｐゴシック" charset="0"/>
              </a:defRPr>
            </a:lvl2pPr>
            <a:lvl3pPr>
              <a:tabLst>
                <a:tab pos="457200" algn="l"/>
                <a:tab pos="3656013" algn="l"/>
              </a:tabLst>
              <a:defRPr sz="2400">
                <a:solidFill>
                  <a:schemeClr val="tx1"/>
                </a:solidFill>
                <a:latin typeface="Times New Roman" charset="0"/>
                <a:ea typeface="ＭＳ Ｐゴシック" charset="0"/>
              </a:defRPr>
            </a:lvl3pPr>
            <a:lvl4pPr>
              <a:tabLst>
                <a:tab pos="457200" algn="l"/>
                <a:tab pos="3656013" algn="l"/>
              </a:tabLst>
              <a:defRPr sz="2400">
                <a:solidFill>
                  <a:schemeClr val="tx1"/>
                </a:solidFill>
                <a:latin typeface="Times New Roman" charset="0"/>
                <a:ea typeface="ＭＳ Ｐゴシック" charset="0"/>
              </a:defRPr>
            </a:lvl4pPr>
            <a:lvl5pPr>
              <a:tabLst>
                <a:tab pos="457200" algn="l"/>
                <a:tab pos="3656013"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6013"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6013"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6013"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6013" algn="l"/>
              </a:tabLst>
              <a:defRPr sz="2400">
                <a:solidFill>
                  <a:schemeClr val="tx1"/>
                </a:solidFill>
                <a:latin typeface="Times New Roman" charset="0"/>
                <a:ea typeface="ＭＳ Ｐゴシック" charset="0"/>
              </a:defRPr>
            </a:lvl9pPr>
          </a:lstStyle>
          <a:p>
            <a:r>
              <a:rPr lang="en-US" sz="2000" b="1" dirty="0">
                <a:latin typeface="Courier New" charset="0"/>
              </a:rPr>
              <a:t>.code</a:t>
            </a:r>
          </a:p>
          <a:p>
            <a:r>
              <a:rPr lang="en-US" sz="2000" b="1" dirty="0">
                <a:latin typeface="Courier New" charset="0"/>
              </a:rPr>
              <a:t>main PROC</a:t>
            </a:r>
          </a:p>
          <a:p>
            <a:pPr lvl="1"/>
            <a:r>
              <a:rPr lang="en-US" sz="2000" b="1" dirty="0" err="1" smtClean="0">
                <a:latin typeface="Courier New" charset="0"/>
              </a:rPr>
              <a:t>cld</a:t>
            </a:r>
            <a:r>
              <a:rPr lang="en-US" sz="2000" b="1" dirty="0" smtClean="0">
                <a:latin typeface="Courier New" charset="0"/>
              </a:rPr>
              <a:t>                  ; </a:t>
            </a:r>
            <a:r>
              <a:rPr lang="en-US" sz="2000" b="1" dirty="0">
                <a:latin typeface="Courier New" charset="0"/>
              </a:rPr>
              <a:t>direction = forward</a:t>
            </a:r>
          </a:p>
          <a:p>
            <a:pPr lvl="1"/>
            <a:r>
              <a:rPr lang="en-US" sz="2000" b="1" dirty="0" err="1">
                <a:latin typeface="Courier New" charset="0"/>
              </a:rPr>
              <a:t>mov</a:t>
            </a:r>
            <a:r>
              <a:rPr lang="en-US" sz="2000" b="1" dirty="0">
                <a:latin typeface="Courier New" charset="0"/>
              </a:rPr>
              <a:t> </a:t>
            </a:r>
            <a:r>
              <a:rPr lang="en-US" sz="2000" b="1" dirty="0" err="1">
                <a:latin typeface="Courier New" charset="0"/>
              </a:rPr>
              <a:t>esi,OFFSET</a:t>
            </a:r>
            <a:r>
              <a:rPr lang="en-US" sz="2000" b="1" dirty="0">
                <a:latin typeface="Courier New" charset="0"/>
              </a:rPr>
              <a:t> source</a:t>
            </a:r>
          </a:p>
          <a:p>
            <a:pPr lvl="1"/>
            <a:r>
              <a:rPr lang="en-US" sz="2000" b="1" dirty="0" err="1">
                <a:latin typeface="Courier New" charset="0"/>
              </a:rPr>
              <a:t>mov</a:t>
            </a:r>
            <a:r>
              <a:rPr lang="en-US" sz="2000" b="1" dirty="0">
                <a:latin typeface="Courier New" charset="0"/>
              </a:rPr>
              <a:t> </a:t>
            </a:r>
            <a:r>
              <a:rPr lang="en-US" sz="2000" b="1" dirty="0" err="1">
                <a:latin typeface="Courier New" charset="0"/>
              </a:rPr>
              <a:t>edi,OFFSET</a:t>
            </a:r>
            <a:r>
              <a:rPr lang="en-US" sz="2000" b="1" dirty="0">
                <a:latin typeface="Courier New" charset="0"/>
              </a:rPr>
              <a:t> </a:t>
            </a:r>
            <a:r>
              <a:rPr lang="en-US" sz="2000" b="1" dirty="0" err="1">
                <a:latin typeface="Courier New" charset="0"/>
              </a:rPr>
              <a:t>dest</a:t>
            </a:r>
            <a:endParaRPr lang="en-US" sz="2000" b="1" dirty="0">
              <a:latin typeface="Courier New" charset="0"/>
            </a:endParaRPr>
          </a:p>
          <a:p>
            <a:pPr lvl="1"/>
            <a:r>
              <a:rPr lang="en-US" sz="2000" b="1" dirty="0" err="1">
                <a:latin typeface="Courier New" charset="0"/>
              </a:rPr>
              <a:t>mov</a:t>
            </a:r>
            <a:r>
              <a:rPr lang="en-US" sz="2000" b="1" dirty="0">
                <a:latin typeface="Courier New" charset="0"/>
              </a:rPr>
              <a:t> </a:t>
            </a:r>
            <a:r>
              <a:rPr lang="en-US" sz="2000" b="1" dirty="0" err="1">
                <a:latin typeface="Courier New" charset="0"/>
              </a:rPr>
              <a:t>ecx,LENGTHOF</a:t>
            </a:r>
            <a:r>
              <a:rPr lang="en-US" sz="2000" b="1" dirty="0">
                <a:latin typeface="Courier New" charset="0"/>
              </a:rPr>
              <a:t> source</a:t>
            </a:r>
          </a:p>
          <a:p>
            <a:pPr lvl="1"/>
            <a:r>
              <a:rPr lang="en-US" sz="2000" b="1" dirty="0" err="1">
                <a:latin typeface="Courier New" charset="0"/>
              </a:rPr>
              <a:t>repe</a:t>
            </a:r>
            <a:r>
              <a:rPr lang="en-US" sz="2000" b="1" dirty="0">
                <a:latin typeface="Courier New" charset="0"/>
              </a:rPr>
              <a:t> </a:t>
            </a:r>
            <a:r>
              <a:rPr lang="en-US" sz="2000" b="1" dirty="0" err="1">
                <a:latin typeface="Courier New" charset="0"/>
              </a:rPr>
              <a:t>cmpsb</a:t>
            </a:r>
            <a:endParaRPr lang="en-US" sz="2000" b="1" dirty="0">
              <a:latin typeface="Courier New" charset="0"/>
            </a:endParaRPr>
          </a:p>
          <a:p>
            <a:pPr lvl="1"/>
            <a:r>
              <a:rPr lang="en-US" sz="2000" b="1" dirty="0" err="1">
                <a:latin typeface="Courier New" charset="0"/>
              </a:rPr>
              <a:t>jb</a:t>
            </a:r>
            <a:r>
              <a:rPr lang="en-US" sz="2000" b="1" dirty="0">
                <a:latin typeface="Courier New" charset="0"/>
              </a:rPr>
              <a:t> </a:t>
            </a:r>
            <a:r>
              <a:rPr lang="en-US" sz="2000" b="1" dirty="0" err="1">
                <a:latin typeface="Courier New" charset="0"/>
              </a:rPr>
              <a:t>source_smaller</a:t>
            </a:r>
            <a:endParaRPr lang="en-US" sz="2000" b="1" dirty="0">
              <a:latin typeface="Courier New" charset="0"/>
            </a:endParaRPr>
          </a:p>
          <a:p>
            <a:pPr lvl="1"/>
            <a:r>
              <a:rPr lang="en-US" sz="2000" b="1" dirty="0" err="1">
                <a:latin typeface="Courier New" charset="0"/>
              </a:rPr>
              <a:t>mov</a:t>
            </a:r>
            <a:r>
              <a:rPr lang="en-US" sz="2000" b="1" dirty="0">
                <a:latin typeface="Courier New" charset="0"/>
              </a:rPr>
              <a:t> </a:t>
            </a:r>
            <a:r>
              <a:rPr lang="en-US" sz="2000" b="1" dirty="0" err="1">
                <a:latin typeface="Courier New" charset="0"/>
              </a:rPr>
              <a:t>edx,OFFSET</a:t>
            </a:r>
            <a:r>
              <a:rPr lang="en-US" sz="2000" b="1" dirty="0">
                <a:latin typeface="Courier New" charset="0"/>
              </a:rPr>
              <a:t> </a:t>
            </a:r>
            <a:r>
              <a:rPr lang="en-US" sz="2000" b="1" dirty="0" smtClean="0">
                <a:latin typeface="Courier New" charset="0"/>
              </a:rPr>
              <a:t>str2  ; </a:t>
            </a:r>
            <a:r>
              <a:rPr lang="en-US" sz="2000" b="1" dirty="0">
                <a:latin typeface="Courier New" charset="0"/>
              </a:rPr>
              <a:t>"source is not smaller"</a:t>
            </a:r>
          </a:p>
          <a:p>
            <a:pPr lvl="1"/>
            <a:r>
              <a:rPr lang="en-US" sz="2000" b="1" dirty="0" err="1">
                <a:latin typeface="Courier New" charset="0"/>
              </a:rPr>
              <a:t>jmp</a:t>
            </a:r>
            <a:r>
              <a:rPr lang="en-US" sz="2000" b="1" dirty="0">
                <a:latin typeface="Courier New" charset="0"/>
              </a:rPr>
              <a:t> done</a:t>
            </a:r>
          </a:p>
          <a:p>
            <a:r>
              <a:rPr lang="en-US" sz="2000" b="1" dirty="0" err="1">
                <a:latin typeface="Courier New" charset="0"/>
              </a:rPr>
              <a:t>source_smaller</a:t>
            </a:r>
            <a:r>
              <a:rPr lang="en-US" sz="2000" b="1" dirty="0">
                <a:latin typeface="Courier New" charset="0"/>
              </a:rPr>
              <a:t>:</a:t>
            </a:r>
          </a:p>
          <a:p>
            <a:pPr lvl="1"/>
            <a:r>
              <a:rPr lang="en-US" sz="2000" b="1" dirty="0" err="1">
                <a:latin typeface="Courier New" charset="0"/>
              </a:rPr>
              <a:t>mov</a:t>
            </a:r>
            <a:r>
              <a:rPr lang="en-US" sz="2000" b="1" dirty="0">
                <a:latin typeface="Courier New" charset="0"/>
              </a:rPr>
              <a:t> </a:t>
            </a:r>
            <a:r>
              <a:rPr lang="en-US" sz="2000" b="1" dirty="0" err="1">
                <a:latin typeface="Courier New" charset="0"/>
              </a:rPr>
              <a:t>edx,OFFSET</a:t>
            </a:r>
            <a:r>
              <a:rPr lang="en-US" sz="2000" b="1" dirty="0">
                <a:latin typeface="Courier New" charset="0"/>
              </a:rPr>
              <a:t> </a:t>
            </a:r>
            <a:r>
              <a:rPr lang="en-US" sz="2000" b="1" dirty="0" smtClean="0">
                <a:latin typeface="Courier New" charset="0"/>
              </a:rPr>
              <a:t>str1  ; </a:t>
            </a:r>
            <a:r>
              <a:rPr lang="en-US" sz="2000" b="1" dirty="0">
                <a:latin typeface="Courier New" charset="0"/>
              </a:rPr>
              <a:t>"source is smaller"</a:t>
            </a:r>
          </a:p>
          <a:p>
            <a:r>
              <a:rPr lang="en-US" sz="2000" b="1" dirty="0">
                <a:latin typeface="Courier New" charset="0"/>
              </a:rPr>
              <a:t>done:</a:t>
            </a:r>
          </a:p>
          <a:p>
            <a:pPr lvl="1"/>
            <a:r>
              <a:rPr lang="en-US" sz="2000" b="1" dirty="0">
                <a:latin typeface="Courier New" charset="0"/>
              </a:rPr>
              <a:t>call </a:t>
            </a:r>
            <a:r>
              <a:rPr lang="en-US" sz="2000" b="1" dirty="0" err="1">
                <a:latin typeface="Courier New" charset="0"/>
              </a:rPr>
              <a:t>WriteString</a:t>
            </a:r>
            <a:endParaRPr lang="en-US" sz="2000" b="1" dirty="0">
              <a:latin typeface="Courier New" charset="0"/>
            </a:endParaRPr>
          </a:p>
          <a:p>
            <a:pPr lvl="1"/>
            <a:r>
              <a:rPr lang="en-US" sz="2000" b="1" dirty="0">
                <a:latin typeface="Courier New" charset="0"/>
              </a:rPr>
              <a:t>exit</a:t>
            </a:r>
          </a:p>
          <a:p>
            <a:r>
              <a:rPr lang="en-US" sz="2000" b="1" dirty="0">
                <a:latin typeface="Courier New" charset="0"/>
              </a:rPr>
              <a:t>main ENDP</a:t>
            </a:r>
          </a:p>
          <a:p>
            <a:r>
              <a:rPr lang="en-US" sz="2000" b="1" dirty="0">
                <a:latin typeface="Courier New" charset="0"/>
              </a:rPr>
              <a:t>END main</a:t>
            </a:r>
          </a:p>
        </p:txBody>
      </p:sp>
    </p:spTree>
    <p:extLst>
      <p:ext uri="{BB962C8B-B14F-4D97-AF65-F5344CB8AC3E}">
        <p14:creationId xmlns:p14="http://schemas.microsoft.com/office/powerpoint/2010/main" xmlns="" val="31580988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en-US"/>
              <a:t>Example: Comparing Two Strings</a:t>
            </a:r>
            <a:r>
              <a:rPr lang="en-US" sz="2400"/>
              <a:t>  (3 of 3)</a:t>
            </a:r>
          </a:p>
        </p:txBody>
      </p:sp>
      <p:sp>
        <p:nvSpPr>
          <p:cNvPr id="113667" name="Rectangle 3"/>
          <p:cNvSpPr>
            <a:spLocks noGrp="1" noChangeArrowheads="1"/>
          </p:cNvSpPr>
          <p:nvPr>
            <p:ph type="body" idx="1"/>
          </p:nvPr>
        </p:nvSpPr>
        <p:spPr>
          <a:xfrm>
            <a:off x="685800" y="1143000"/>
            <a:ext cx="7772400" cy="990600"/>
          </a:xfrm>
        </p:spPr>
        <p:txBody>
          <a:bodyPr/>
          <a:lstStyle/>
          <a:p>
            <a:pPr>
              <a:lnSpc>
                <a:spcPct val="110000"/>
              </a:lnSpc>
            </a:pPr>
            <a:r>
              <a:rPr lang="en-US" dirty="0"/>
              <a:t>The following diagram shows the final values of ESI and EDI after comparing the strings:</a:t>
            </a:r>
          </a:p>
        </p:txBody>
      </p:sp>
      <p:graphicFrame>
        <p:nvGraphicFramePr>
          <p:cNvPr id="113668" name="Object 4"/>
          <p:cNvGraphicFramePr>
            <a:graphicFrameLocks noChangeAspect="1"/>
          </p:cNvGraphicFramePr>
          <p:nvPr>
            <p:extLst>
              <p:ext uri="{D42A27DB-BD31-4B8C-83A1-F6EECF244321}">
                <p14:modId xmlns:p14="http://schemas.microsoft.com/office/powerpoint/2010/main" xmlns="" val="553341304"/>
              </p:ext>
            </p:extLst>
          </p:nvPr>
        </p:nvGraphicFramePr>
        <p:xfrm>
          <a:off x="38931" y="2438400"/>
          <a:ext cx="9105144" cy="2819400"/>
        </p:xfrm>
        <a:graphic>
          <a:graphicData uri="http://schemas.openxmlformats.org/presentationml/2006/ole">
            <p:oleObj spid="_x0000_s98351" name="VISIO" r:id="rId3" imgW="4582668" imgH="1417320" progId="">
              <p:embed/>
            </p:oleObj>
          </a:graphicData>
        </a:graphic>
      </p:graphicFrame>
    </p:spTree>
    <p:extLst>
      <p:ext uri="{BB962C8B-B14F-4D97-AF65-F5344CB8AC3E}">
        <p14:creationId xmlns:p14="http://schemas.microsoft.com/office/powerpoint/2010/main" xmlns="" val="26031866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dirty="0" smtClean="0"/>
              <a:t>Drill . </a:t>
            </a:r>
            <a:r>
              <a:rPr lang="en-US" dirty="0"/>
              <a:t>. .</a:t>
            </a:r>
          </a:p>
        </p:txBody>
      </p:sp>
      <p:sp>
        <p:nvSpPr>
          <p:cNvPr id="109571" name="Rectangle 3"/>
          <p:cNvSpPr>
            <a:spLocks noGrp="1" noChangeArrowheads="1"/>
          </p:cNvSpPr>
          <p:nvPr>
            <p:ph type="body" idx="1"/>
          </p:nvPr>
        </p:nvSpPr>
        <p:spPr>
          <a:xfrm>
            <a:off x="685800" y="1143000"/>
            <a:ext cx="7772400" cy="2438400"/>
          </a:xfrm>
        </p:spPr>
        <p:txBody>
          <a:bodyPr>
            <a:normAutofit/>
          </a:bodyPr>
          <a:lstStyle/>
          <a:p>
            <a:pPr>
              <a:lnSpc>
                <a:spcPct val="110000"/>
              </a:lnSpc>
              <a:spcBef>
                <a:spcPts val="2400"/>
              </a:spcBef>
            </a:pPr>
            <a:r>
              <a:rPr lang="en-US" dirty="0"/>
              <a:t>Modify the String Comparison program from the previous two slides. Prompt the user for both the source and destination strings.</a:t>
            </a:r>
          </a:p>
          <a:p>
            <a:pPr>
              <a:lnSpc>
                <a:spcPct val="110000"/>
              </a:lnSpc>
              <a:spcBef>
                <a:spcPts val="2400"/>
              </a:spcBef>
            </a:pPr>
            <a:r>
              <a:rPr lang="en-US" dirty="0"/>
              <a:t>Sample output:</a:t>
            </a:r>
          </a:p>
        </p:txBody>
      </p:sp>
      <p:sp>
        <p:nvSpPr>
          <p:cNvPr id="109572" name="Text Box 4"/>
          <p:cNvSpPr txBox="1">
            <a:spLocks noChangeArrowheads="1"/>
          </p:cNvSpPr>
          <p:nvPr/>
        </p:nvSpPr>
        <p:spPr bwMode="auto">
          <a:xfrm>
            <a:off x="1143000" y="3810000"/>
            <a:ext cx="7010400" cy="1828800"/>
          </a:xfrm>
          <a:prstGeom prst="rect">
            <a:avLst/>
          </a:prstGeom>
          <a:solidFill>
            <a:schemeClr val="bg2"/>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Input first string:  ABCDEFG</a:t>
            </a:r>
          </a:p>
          <a:p>
            <a:r>
              <a:rPr lang="en-US" sz="2000" b="1" dirty="0">
                <a:latin typeface="Courier New" charset="0"/>
              </a:rPr>
              <a:t>Input second string: ABCDDG</a:t>
            </a:r>
          </a:p>
          <a:p>
            <a:endParaRPr lang="en-US" sz="2000" b="1" dirty="0">
              <a:latin typeface="Courier New" charset="0"/>
            </a:endParaRPr>
          </a:p>
          <a:p>
            <a:r>
              <a:rPr lang="en-US" sz="2000" b="1" dirty="0">
                <a:latin typeface="Courier New" charset="0"/>
              </a:rPr>
              <a:t>The first string is not smaller.</a:t>
            </a:r>
          </a:p>
        </p:txBody>
      </p:sp>
    </p:spTree>
    <p:extLst>
      <p:ext uri="{BB962C8B-B14F-4D97-AF65-F5344CB8AC3E}">
        <p14:creationId xmlns:p14="http://schemas.microsoft.com/office/powerpoint/2010/main" xmlns="" val="6869530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t>SCASB, SCASW, and SCASD</a:t>
            </a:r>
          </a:p>
        </p:txBody>
      </p:sp>
      <p:sp>
        <p:nvSpPr>
          <p:cNvPr id="81923" name="Rectangle 3"/>
          <p:cNvSpPr>
            <a:spLocks noGrp="1" noChangeArrowheads="1"/>
          </p:cNvSpPr>
          <p:nvPr>
            <p:ph type="body" idx="1"/>
          </p:nvPr>
        </p:nvSpPr>
        <p:spPr>
          <a:xfrm>
            <a:off x="609600" y="1371600"/>
            <a:ext cx="8001000" cy="4267200"/>
          </a:xfrm>
        </p:spPr>
        <p:txBody>
          <a:bodyPr>
            <a:normAutofit/>
          </a:bodyPr>
          <a:lstStyle/>
          <a:p>
            <a:pPr>
              <a:spcBef>
                <a:spcPts val="2000"/>
              </a:spcBef>
            </a:pPr>
            <a:r>
              <a:rPr lang="en-US" dirty="0"/>
              <a:t>The SCASB, SCASW, and SCASD instructions compare a value in AL/AX/EAX to a byte, word, or </a:t>
            </a:r>
            <a:r>
              <a:rPr lang="en-US" dirty="0" err="1"/>
              <a:t>doubleword</a:t>
            </a:r>
            <a:r>
              <a:rPr lang="en-US" dirty="0"/>
              <a:t>, respectively, addressed by EDI.</a:t>
            </a:r>
          </a:p>
          <a:p>
            <a:pPr>
              <a:spcBef>
                <a:spcPts val="2000"/>
              </a:spcBef>
            </a:pPr>
            <a:r>
              <a:rPr lang="en-US" dirty="0"/>
              <a:t>Useful types of searches:</a:t>
            </a:r>
          </a:p>
          <a:p>
            <a:pPr lvl="1">
              <a:spcBef>
                <a:spcPts val="2000"/>
              </a:spcBef>
            </a:pPr>
            <a:r>
              <a:rPr lang="en-US" dirty="0"/>
              <a:t>Search for a specific element in a long string or array.</a:t>
            </a:r>
          </a:p>
          <a:p>
            <a:pPr lvl="1">
              <a:spcBef>
                <a:spcPts val="2000"/>
              </a:spcBef>
            </a:pPr>
            <a:r>
              <a:rPr lang="en-US" dirty="0"/>
              <a:t>Search for the first element that does not match a given value.</a:t>
            </a:r>
          </a:p>
        </p:txBody>
      </p:sp>
    </p:spTree>
    <p:extLst>
      <p:ext uri="{BB962C8B-B14F-4D97-AF65-F5344CB8AC3E}">
        <p14:creationId xmlns:p14="http://schemas.microsoft.com/office/powerpoint/2010/main" xmlns="" val="38716616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a:t>SCASB Example</a:t>
            </a:r>
          </a:p>
        </p:txBody>
      </p:sp>
      <p:sp>
        <p:nvSpPr>
          <p:cNvPr id="103427" name="Text Box 3"/>
          <p:cNvSpPr txBox="1">
            <a:spLocks noChangeArrowheads="1"/>
          </p:cNvSpPr>
          <p:nvPr/>
        </p:nvSpPr>
        <p:spPr bwMode="auto">
          <a:xfrm>
            <a:off x="838200" y="1752600"/>
            <a:ext cx="7620000" cy="3810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.data</a:t>
            </a:r>
          </a:p>
          <a:p>
            <a:r>
              <a:rPr lang="en-US" sz="2000" b="1" dirty="0">
                <a:latin typeface="Courier New" charset="0"/>
              </a:rPr>
              <a:t>alpha BYTE "ABCDEFGH",0</a:t>
            </a:r>
          </a:p>
          <a:p>
            <a:r>
              <a:rPr lang="en-US" sz="2000" b="1" dirty="0">
                <a:latin typeface="Courier New" charset="0"/>
              </a:rPr>
              <a:t>.code</a:t>
            </a:r>
          </a:p>
          <a:p>
            <a:r>
              <a:rPr lang="en-US" sz="2000" b="1" dirty="0" err="1">
                <a:latin typeface="Courier New" charset="0"/>
              </a:rPr>
              <a:t>mov</a:t>
            </a:r>
            <a:r>
              <a:rPr lang="en-US" sz="2000" b="1" dirty="0">
                <a:latin typeface="Courier New" charset="0"/>
              </a:rPr>
              <a:t> </a:t>
            </a:r>
            <a:r>
              <a:rPr lang="en-US" sz="2000" b="1" dirty="0" err="1">
                <a:latin typeface="Courier New" charset="0"/>
              </a:rPr>
              <a:t>edi,OFFSET</a:t>
            </a:r>
            <a:r>
              <a:rPr lang="en-US" sz="2000" b="1" dirty="0">
                <a:latin typeface="Courier New" charset="0"/>
              </a:rPr>
              <a:t> alpha</a:t>
            </a:r>
          </a:p>
          <a:p>
            <a:r>
              <a:rPr lang="en-US" sz="2000" b="1" dirty="0" err="1">
                <a:latin typeface="Courier New" charset="0"/>
              </a:rPr>
              <a:t>mov</a:t>
            </a:r>
            <a:r>
              <a:rPr lang="en-US" sz="2000" b="1" dirty="0">
                <a:latin typeface="Courier New" charset="0"/>
              </a:rPr>
              <a:t> </a:t>
            </a:r>
            <a:r>
              <a:rPr lang="en-US" sz="2000" b="1" dirty="0" err="1">
                <a:latin typeface="Courier New" charset="0"/>
              </a:rPr>
              <a:t>al,'</a:t>
            </a:r>
            <a:r>
              <a:rPr lang="en-US" sz="2000" b="1" dirty="0" err="1" smtClean="0">
                <a:latin typeface="Courier New" charset="0"/>
              </a:rPr>
              <a:t>F</a:t>
            </a:r>
            <a:r>
              <a:rPr lang="en-US" sz="2000" b="1" dirty="0" smtClean="0">
                <a:latin typeface="Courier New" charset="0"/>
              </a:rPr>
              <a:t>’           ; </a:t>
            </a:r>
            <a:r>
              <a:rPr lang="en-US" sz="2000" b="1" dirty="0">
                <a:latin typeface="Courier New" charset="0"/>
              </a:rPr>
              <a:t>search for 'F'</a:t>
            </a:r>
          </a:p>
          <a:p>
            <a:r>
              <a:rPr lang="en-US" sz="2000" b="1" dirty="0" err="1">
                <a:latin typeface="Courier New" charset="0"/>
              </a:rPr>
              <a:t>mov</a:t>
            </a:r>
            <a:r>
              <a:rPr lang="en-US" sz="2000" b="1" dirty="0">
                <a:latin typeface="Courier New" charset="0"/>
              </a:rPr>
              <a:t> </a:t>
            </a:r>
            <a:r>
              <a:rPr lang="en-US" sz="2000" b="1" dirty="0" err="1">
                <a:latin typeface="Courier New" charset="0"/>
              </a:rPr>
              <a:t>ecx,LENGTHOF</a:t>
            </a:r>
            <a:r>
              <a:rPr lang="en-US" sz="2000" b="1" dirty="0">
                <a:latin typeface="Courier New" charset="0"/>
              </a:rPr>
              <a:t> alpha</a:t>
            </a:r>
          </a:p>
          <a:p>
            <a:r>
              <a:rPr lang="en-US" sz="2000" b="1" dirty="0" err="1">
                <a:latin typeface="Courier New" charset="0"/>
              </a:rPr>
              <a:t>cld</a:t>
            </a:r>
            <a:endParaRPr lang="en-US" sz="2000" b="1" dirty="0">
              <a:latin typeface="Courier New" charset="0"/>
            </a:endParaRPr>
          </a:p>
          <a:p>
            <a:r>
              <a:rPr lang="en-US" sz="2000" b="1" dirty="0" err="1">
                <a:latin typeface="Courier New" charset="0"/>
              </a:rPr>
              <a:t>repne</a:t>
            </a:r>
            <a:r>
              <a:rPr lang="en-US" sz="2000" b="1" dirty="0">
                <a:latin typeface="Courier New" charset="0"/>
              </a:rPr>
              <a:t> </a:t>
            </a:r>
            <a:r>
              <a:rPr lang="en-US" sz="2000" b="1" dirty="0" err="1" smtClean="0">
                <a:latin typeface="Courier New" charset="0"/>
              </a:rPr>
              <a:t>scasb</a:t>
            </a:r>
            <a:r>
              <a:rPr lang="en-US" sz="2000" b="1" dirty="0" smtClean="0">
                <a:latin typeface="Courier New" charset="0"/>
              </a:rPr>
              <a:t>          ; </a:t>
            </a:r>
            <a:r>
              <a:rPr lang="en-US" sz="2000" b="1" dirty="0">
                <a:latin typeface="Courier New" charset="0"/>
              </a:rPr>
              <a:t>repeat while not equal</a:t>
            </a:r>
          </a:p>
          <a:p>
            <a:r>
              <a:rPr lang="en-US" sz="2000" b="1" dirty="0" err="1">
                <a:latin typeface="Courier New" charset="0"/>
              </a:rPr>
              <a:t>jnz</a:t>
            </a:r>
            <a:r>
              <a:rPr lang="en-US" sz="2000" b="1" dirty="0">
                <a:latin typeface="Courier New" charset="0"/>
              </a:rPr>
              <a:t> quit</a:t>
            </a:r>
          </a:p>
          <a:p>
            <a:r>
              <a:rPr lang="en-US" sz="2000" b="1" dirty="0" err="1">
                <a:latin typeface="Courier New" charset="0"/>
              </a:rPr>
              <a:t>dec</a:t>
            </a:r>
            <a:r>
              <a:rPr lang="en-US" sz="2000" b="1" dirty="0">
                <a:latin typeface="Courier New" charset="0"/>
              </a:rPr>
              <a:t> </a:t>
            </a:r>
            <a:r>
              <a:rPr lang="en-US" sz="2000" b="1" dirty="0" err="1" smtClean="0">
                <a:latin typeface="Courier New" charset="0"/>
              </a:rPr>
              <a:t>edi</a:t>
            </a:r>
            <a:r>
              <a:rPr lang="en-US" sz="2000" b="1" dirty="0">
                <a:latin typeface="Courier New" charset="0"/>
              </a:rPr>
              <a:t> </a:t>
            </a:r>
            <a:r>
              <a:rPr lang="en-US" sz="2000" b="1" dirty="0" smtClean="0">
                <a:latin typeface="Courier New" charset="0"/>
              </a:rPr>
              <a:t>             ; </a:t>
            </a:r>
            <a:r>
              <a:rPr lang="en-US" sz="2000" b="1" dirty="0">
                <a:latin typeface="Courier New" charset="0"/>
              </a:rPr>
              <a:t>EDI points to 'F'</a:t>
            </a:r>
          </a:p>
        </p:txBody>
      </p:sp>
      <p:sp>
        <p:nvSpPr>
          <p:cNvPr id="103428" name="Text Box 4"/>
          <p:cNvSpPr txBox="1">
            <a:spLocks noChangeArrowheads="1"/>
          </p:cNvSpPr>
          <p:nvPr/>
        </p:nvSpPr>
        <p:spPr bwMode="auto">
          <a:xfrm>
            <a:off x="685800" y="1066800"/>
            <a:ext cx="76962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latin typeface="Arial"/>
                <a:cs typeface="Arial"/>
              </a:rPr>
              <a:t>Search for the letter 'F' in a string named </a:t>
            </a:r>
            <a:r>
              <a:rPr lang="en-US" sz="2400" dirty="0">
                <a:solidFill>
                  <a:srgbClr val="0000FF"/>
                </a:solidFill>
                <a:latin typeface="Arial"/>
                <a:cs typeface="Arial"/>
              </a:rPr>
              <a:t>alpha</a:t>
            </a:r>
            <a:r>
              <a:rPr lang="en-US" sz="2400" dirty="0">
                <a:latin typeface="Arial"/>
                <a:cs typeface="Arial"/>
              </a:rPr>
              <a:t>:</a:t>
            </a:r>
          </a:p>
        </p:txBody>
      </p:sp>
      <p:sp>
        <p:nvSpPr>
          <p:cNvPr id="103429" name="Text Box 5"/>
          <p:cNvSpPr txBox="1">
            <a:spLocks noChangeArrowheads="1"/>
          </p:cNvSpPr>
          <p:nvPr/>
        </p:nvSpPr>
        <p:spPr bwMode="auto">
          <a:xfrm>
            <a:off x="773725" y="5867400"/>
            <a:ext cx="7772400" cy="646331"/>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latin typeface="Arial"/>
                <a:cs typeface="Arial"/>
              </a:rPr>
              <a:t>What is the purpose of the JNZ instruction?</a:t>
            </a:r>
          </a:p>
        </p:txBody>
      </p:sp>
    </p:spTree>
    <p:extLst>
      <p:ext uri="{BB962C8B-B14F-4D97-AF65-F5344CB8AC3E}">
        <p14:creationId xmlns:p14="http://schemas.microsoft.com/office/powerpoint/2010/main" xmlns="" val="39634145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3429"/>
                                        </p:tgtEl>
                                        <p:attrNameLst>
                                          <p:attrName>style.visibility</p:attrName>
                                        </p:attrNameLst>
                                      </p:cBhvr>
                                      <p:to>
                                        <p:strVal val="visible"/>
                                      </p:to>
                                    </p:set>
                                    <p:animEffect transition="in" filter="box(in)">
                                      <p:cBhvr>
                                        <p:cTn id="7" dur="500"/>
                                        <p:tgtEl>
                                          <p:spTgt spid="1034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9"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a:t>STOSB, STOSW, and STOSD</a:t>
            </a:r>
          </a:p>
        </p:txBody>
      </p:sp>
      <p:sp>
        <p:nvSpPr>
          <p:cNvPr id="82947" name="Rectangle 3"/>
          <p:cNvSpPr>
            <a:spLocks noGrp="1" noChangeArrowheads="1"/>
          </p:cNvSpPr>
          <p:nvPr>
            <p:ph type="body" idx="1"/>
          </p:nvPr>
        </p:nvSpPr>
        <p:spPr>
          <a:xfrm>
            <a:off x="685800" y="1143000"/>
            <a:ext cx="7772400" cy="2133600"/>
          </a:xfrm>
        </p:spPr>
        <p:txBody>
          <a:bodyPr/>
          <a:lstStyle/>
          <a:p>
            <a:pPr>
              <a:spcBef>
                <a:spcPts val="2000"/>
              </a:spcBef>
            </a:pPr>
            <a:r>
              <a:rPr lang="en-US" dirty="0"/>
              <a:t>The STOSB, STOSW, and STOSD instructions store the contents of AL/AX/EAX, respectively, in memory at the offset pointed to by EDI.</a:t>
            </a:r>
          </a:p>
          <a:p>
            <a:pPr>
              <a:spcBef>
                <a:spcPts val="2000"/>
              </a:spcBef>
            </a:pPr>
            <a:r>
              <a:rPr lang="en-US" dirty="0"/>
              <a:t>Example: fill an array with 0FFh</a:t>
            </a:r>
          </a:p>
        </p:txBody>
      </p:sp>
      <p:sp>
        <p:nvSpPr>
          <p:cNvPr id="82948" name="Text Box 4"/>
          <p:cNvSpPr txBox="1">
            <a:spLocks noChangeArrowheads="1"/>
          </p:cNvSpPr>
          <p:nvPr/>
        </p:nvSpPr>
        <p:spPr bwMode="auto">
          <a:xfrm>
            <a:off x="762000" y="3429000"/>
            <a:ext cx="7772400" cy="3048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1800" b="1" dirty="0">
                <a:latin typeface="Courier New" charset="0"/>
              </a:rPr>
              <a:t>.data</a:t>
            </a:r>
          </a:p>
          <a:p>
            <a:r>
              <a:rPr lang="en-US" sz="1800" b="1" dirty="0">
                <a:latin typeface="Courier New" charset="0"/>
              </a:rPr>
              <a:t>Count = 100</a:t>
            </a:r>
          </a:p>
          <a:p>
            <a:r>
              <a:rPr lang="en-US" sz="1800" b="1" dirty="0">
                <a:latin typeface="Courier New" charset="0"/>
              </a:rPr>
              <a:t>string1 BYTE Count DUP(?)</a:t>
            </a:r>
          </a:p>
          <a:p>
            <a:r>
              <a:rPr lang="en-US" sz="1800" b="1" dirty="0">
                <a:latin typeface="Courier New" charset="0"/>
              </a:rPr>
              <a:t>.code</a:t>
            </a:r>
          </a:p>
          <a:p>
            <a:r>
              <a:rPr lang="en-US" sz="1800" b="1" dirty="0" err="1">
                <a:latin typeface="Courier New" charset="0"/>
              </a:rPr>
              <a:t>mov</a:t>
            </a:r>
            <a:r>
              <a:rPr lang="en-US" sz="1800" b="1" dirty="0">
                <a:latin typeface="Courier New" charset="0"/>
              </a:rPr>
              <a:t> al,</a:t>
            </a:r>
            <a:r>
              <a:rPr lang="en-US" sz="1800" b="1" dirty="0" smtClean="0">
                <a:latin typeface="Courier New" charset="0"/>
              </a:rPr>
              <a:t>0FFh             ; </a:t>
            </a:r>
            <a:r>
              <a:rPr lang="en-US" sz="1800" b="1" dirty="0">
                <a:latin typeface="Courier New" charset="0"/>
              </a:rPr>
              <a:t>value to be stored</a:t>
            </a:r>
          </a:p>
          <a:p>
            <a:r>
              <a:rPr lang="en-US" sz="1800" b="1" dirty="0" err="1">
                <a:latin typeface="Courier New" charset="0"/>
              </a:rPr>
              <a:t>mov</a:t>
            </a:r>
            <a:r>
              <a:rPr lang="en-US" sz="1800" b="1" dirty="0">
                <a:latin typeface="Courier New" charset="0"/>
              </a:rPr>
              <a:t> </a:t>
            </a:r>
            <a:r>
              <a:rPr lang="en-US" sz="1800" b="1" dirty="0" err="1">
                <a:latin typeface="Courier New" charset="0"/>
              </a:rPr>
              <a:t>edi,OFFSET</a:t>
            </a:r>
            <a:r>
              <a:rPr lang="en-US" sz="1800" b="1" dirty="0">
                <a:latin typeface="Courier New" charset="0"/>
              </a:rPr>
              <a:t> </a:t>
            </a:r>
            <a:r>
              <a:rPr lang="en-US" sz="1800" b="1" dirty="0" smtClean="0">
                <a:latin typeface="Courier New" charset="0"/>
              </a:rPr>
              <a:t>string1  ; </a:t>
            </a:r>
            <a:r>
              <a:rPr lang="en-US" sz="1800" b="1" dirty="0">
                <a:latin typeface="Courier New" charset="0"/>
              </a:rPr>
              <a:t>ES:DI points to target</a:t>
            </a:r>
          </a:p>
          <a:p>
            <a:r>
              <a:rPr lang="en-US" sz="1800" b="1" dirty="0" err="1">
                <a:latin typeface="Courier New" charset="0"/>
              </a:rPr>
              <a:t>mov</a:t>
            </a:r>
            <a:r>
              <a:rPr lang="en-US" sz="1800" b="1" dirty="0">
                <a:latin typeface="Courier New" charset="0"/>
              </a:rPr>
              <a:t> </a:t>
            </a:r>
            <a:r>
              <a:rPr lang="en-US" sz="1800" b="1" dirty="0" err="1">
                <a:latin typeface="Courier New" charset="0"/>
              </a:rPr>
              <a:t>ecx,</a:t>
            </a:r>
            <a:r>
              <a:rPr lang="en-US" sz="1800" b="1" dirty="0" err="1" smtClean="0">
                <a:latin typeface="Courier New" charset="0"/>
              </a:rPr>
              <a:t>Count</a:t>
            </a:r>
            <a:r>
              <a:rPr lang="en-US" sz="1800" b="1" dirty="0" smtClean="0">
                <a:latin typeface="Courier New" charset="0"/>
              </a:rPr>
              <a:t>           ; </a:t>
            </a:r>
            <a:r>
              <a:rPr lang="en-US" sz="1800" b="1" dirty="0">
                <a:latin typeface="Courier New" charset="0"/>
              </a:rPr>
              <a:t>character count</a:t>
            </a:r>
          </a:p>
          <a:p>
            <a:r>
              <a:rPr lang="en-US" sz="1800" b="1" dirty="0" err="1" smtClean="0">
                <a:latin typeface="Courier New" charset="0"/>
              </a:rPr>
              <a:t>cld</a:t>
            </a:r>
            <a:r>
              <a:rPr lang="en-US" sz="1800" b="1" dirty="0">
                <a:latin typeface="Courier New" charset="0"/>
              </a:rPr>
              <a:t>	</a:t>
            </a:r>
            <a:r>
              <a:rPr lang="en-US" sz="1800" b="1" dirty="0" smtClean="0">
                <a:latin typeface="Courier New" charset="0"/>
              </a:rPr>
              <a:t>                     ; </a:t>
            </a:r>
            <a:r>
              <a:rPr lang="en-US" sz="1800" b="1" dirty="0">
                <a:latin typeface="Courier New" charset="0"/>
              </a:rPr>
              <a:t>direction = forward</a:t>
            </a:r>
          </a:p>
          <a:p>
            <a:r>
              <a:rPr lang="en-US" sz="1800" b="1" dirty="0">
                <a:latin typeface="Courier New" charset="0"/>
              </a:rPr>
              <a:t>rep </a:t>
            </a:r>
            <a:r>
              <a:rPr lang="en-US" sz="1800" b="1" dirty="0" err="1" smtClean="0">
                <a:latin typeface="Courier New" charset="0"/>
              </a:rPr>
              <a:t>stosb</a:t>
            </a:r>
            <a:r>
              <a:rPr lang="en-US" sz="1800" b="1" dirty="0" smtClean="0">
                <a:latin typeface="Courier New" charset="0"/>
              </a:rPr>
              <a:t>               ; </a:t>
            </a:r>
            <a:r>
              <a:rPr lang="en-US" sz="1800" b="1" dirty="0">
                <a:latin typeface="Courier New" charset="0"/>
              </a:rPr>
              <a:t>fill with contents of AL</a:t>
            </a:r>
          </a:p>
        </p:txBody>
      </p:sp>
    </p:spTree>
    <p:extLst>
      <p:ext uri="{BB962C8B-B14F-4D97-AF65-F5344CB8AC3E}">
        <p14:creationId xmlns:p14="http://schemas.microsoft.com/office/powerpoint/2010/main" xmlns="" val="15381967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a:t>LODSB, LODSW, and LODSD</a:t>
            </a:r>
          </a:p>
        </p:txBody>
      </p:sp>
      <p:sp>
        <p:nvSpPr>
          <p:cNvPr id="83971" name="Rectangle 3"/>
          <p:cNvSpPr>
            <a:spLocks noGrp="1" noChangeArrowheads="1"/>
          </p:cNvSpPr>
          <p:nvPr>
            <p:ph type="body" idx="1"/>
          </p:nvPr>
        </p:nvSpPr>
        <p:spPr>
          <a:xfrm>
            <a:off x="685800" y="990600"/>
            <a:ext cx="7772400" cy="1828800"/>
          </a:xfrm>
        </p:spPr>
        <p:txBody>
          <a:bodyPr/>
          <a:lstStyle/>
          <a:p>
            <a:pPr>
              <a:spcBef>
                <a:spcPts val="2000"/>
              </a:spcBef>
            </a:pPr>
            <a:r>
              <a:rPr lang="en-US" sz="2300" dirty="0"/>
              <a:t>LODSB, LODSW, and LODSD load a byte or word from memory at ESI into AL/AX/EAX, respectively. </a:t>
            </a:r>
          </a:p>
          <a:p>
            <a:pPr>
              <a:spcBef>
                <a:spcPts val="2000"/>
              </a:spcBef>
            </a:pPr>
            <a:r>
              <a:rPr lang="en-US" sz="2300" dirty="0"/>
              <a:t>Example:</a:t>
            </a:r>
          </a:p>
        </p:txBody>
      </p:sp>
      <p:sp>
        <p:nvSpPr>
          <p:cNvPr id="83972" name="Text Box 4"/>
          <p:cNvSpPr txBox="1">
            <a:spLocks noChangeArrowheads="1"/>
          </p:cNvSpPr>
          <p:nvPr/>
        </p:nvSpPr>
        <p:spPr bwMode="auto">
          <a:xfrm>
            <a:off x="1066800" y="2971800"/>
            <a:ext cx="6934200" cy="3352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682625" algn="l"/>
                <a:tab pos="3657600" algn="l"/>
                <a:tab pos="4114800" algn="l"/>
              </a:tabLst>
              <a:defRPr sz="2400">
                <a:solidFill>
                  <a:schemeClr val="tx1"/>
                </a:solidFill>
                <a:latin typeface="Times New Roman" charset="0"/>
                <a:ea typeface="ＭＳ Ｐゴシック" charset="0"/>
              </a:defRPr>
            </a:lvl1pPr>
            <a:lvl2pPr>
              <a:tabLst>
                <a:tab pos="682625" algn="l"/>
                <a:tab pos="3657600" algn="l"/>
                <a:tab pos="4114800" algn="l"/>
              </a:tabLst>
              <a:defRPr sz="2400">
                <a:solidFill>
                  <a:schemeClr val="tx1"/>
                </a:solidFill>
                <a:latin typeface="Times New Roman" charset="0"/>
                <a:ea typeface="ＭＳ Ｐゴシック" charset="0"/>
              </a:defRPr>
            </a:lvl2pPr>
            <a:lvl3pPr>
              <a:tabLst>
                <a:tab pos="682625" algn="l"/>
                <a:tab pos="3657600" algn="l"/>
                <a:tab pos="4114800" algn="l"/>
              </a:tabLst>
              <a:defRPr sz="2400">
                <a:solidFill>
                  <a:schemeClr val="tx1"/>
                </a:solidFill>
                <a:latin typeface="Times New Roman" charset="0"/>
                <a:ea typeface="ＭＳ Ｐゴシック" charset="0"/>
              </a:defRPr>
            </a:lvl3pPr>
            <a:lvl4pPr>
              <a:tabLst>
                <a:tab pos="682625" algn="l"/>
                <a:tab pos="3657600" algn="l"/>
                <a:tab pos="4114800" algn="l"/>
              </a:tabLst>
              <a:defRPr sz="2400">
                <a:solidFill>
                  <a:schemeClr val="tx1"/>
                </a:solidFill>
                <a:latin typeface="Times New Roman" charset="0"/>
                <a:ea typeface="ＭＳ Ｐゴシック" charset="0"/>
              </a:defRPr>
            </a:lvl4pPr>
            <a:lvl5pPr>
              <a:tabLst>
                <a:tab pos="682625"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682625"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682625"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682625"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682625" algn="l"/>
                <a:tab pos="3657600" algn="l"/>
                <a:tab pos="4114800" algn="l"/>
              </a:tabLst>
              <a:defRPr sz="2400">
                <a:solidFill>
                  <a:schemeClr val="tx1"/>
                </a:solidFill>
                <a:latin typeface="Times New Roman" charset="0"/>
                <a:ea typeface="ＭＳ Ｐゴシック" charset="0"/>
              </a:defRPr>
            </a:lvl9pPr>
          </a:lstStyle>
          <a:p>
            <a:r>
              <a:rPr lang="en-US" sz="1800" b="1" dirty="0">
                <a:latin typeface="Courier New" charset="0"/>
              </a:rPr>
              <a:t>.data</a:t>
            </a:r>
          </a:p>
          <a:p>
            <a:r>
              <a:rPr lang="en-US" sz="1800" b="1" dirty="0">
                <a:latin typeface="Courier New" charset="0"/>
              </a:rPr>
              <a:t>array BYTE 1,2,3,4,5,6,7,8,9</a:t>
            </a:r>
          </a:p>
          <a:p>
            <a:r>
              <a:rPr lang="en-US" sz="1800" b="1" dirty="0">
                <a:latin typeface="Courier New" charset="0"/>
              </a:rPr>
              <a:t>.code</a:t>
            </a:r>
          </a:p>
          <a:p>
            <a:r>
              <a:rPr lang="en-US" sz="1800" b="1" dirty="0">
                <a:latin typeface="Courier New" charset="0"/>
              </a:rPr>
              <a:t>	</a:t>
            </a:r>
            <a:r>
              <a:rPr lang="en-US" sz="1800" b="1" dirty="0" err="1">
                <a:latin typeface="Courier New" charset="0"/>
              </a:rPr>
              <a:t>mov</a:t>
            </a:r>
            <a:r>
              <a:rPr lang="en-US" sz="1800" b="1" dirty="0">
                <a:latin typeface="Courier New" charset="0"/>
              </a:rPr>
              <a:t> </a:t>
            </a:r>
            <a:r>
              <a:rPr lang="en-US" sz="1800" b="1" dirty="0" err="1">
                <a:latin typeface="Courier New" charset="0"/>
              </a:rPr>
              <a:t>esi,OFFSET</a:t>
            </a:r>
            <a:r>
              <a:rPr lang="en-US" sz="1800" b="1" dirty="0">
                <a:latin typeface="Courier New" charset="0"/>
              </a:rPr>
              <a:t> array</a:t>
            </a:r>
          </a:p>
          <a:p>
            <a:r>
              <a:rPr lang="en-US" sz="1800" b="1" dirty="0">
                <a:latin typeface="Courier New" charset="0"/>
              </a:rPr>
              <a:t>	</a:t>
            </a:r>
            <a:r>
              <a:rPr lang="en-US" sz="1800" b="1" dirty="0" err="1">
                <a:latin typeface="Courier New" charset="0"/>
              </a:rPr>
              <a:t>mov</a:t>
            </a:r>
            <a:r>
              <a:rPr lang="en-US" sz="1800" b="1" dirty="0">
                <a:latin typeface="Courier New" charset="0"/>
              </a:rPr>
              <a:t> </a:t>
            </a:r>
            <a:r>
              <a:rPr lang="en-US" sz="1800" b="1" dirty="0" err="1">
                <a:latin typeface="Courier New" charset="0"/>
              </a:rPr>
              <a:t>ecx,LENGTHOF</a:t>
            </a:r>
            <a:r>
              <a:rPr lang="en-US" sz="1800" b="1" dirty="0">
                <a:latin typeface="Courier New" charset="0"/>
              </a:rPr>
              <a:t> array</a:t>
            </a:r>
          </a:p>
          <a:p>
            <a:r>
              <a:rPr lang="en-US" sz="1800" b="1" dirty="0">
                <a:latin typeface="Courier New" charset="0"/>
              </a:rPr>
              <a:t>	</a:t>
            </a:r>
            <a:r>
              <a:rPr lang="en-US" sz="1800" b="1" dirty="0" err="1">
                <a:latin typeface="Courier New" charset="0"/>
              </a:rPr>
              <a:t>cld</a:t>
            </a:r>
            <a:endParaRPr lang="en-US" sz="1800" b="1" dirty="0">
              <a:latin typeface="Courier New" charset="0"/>
            </a:endParaRPr>
          </a:p>
          <a:p>
            <a:r>
              <a:rPr lang="en-US" sz="1800" b="1" dirty="0">
                <a:latin typeface="Courier New" charset="0"/>
              </a:rPr>
              <a:t>L1:	</a:t>
            </a:r>
            <a:r>
              <a:rPr lang="en-US" sz="1800" b="1" dirty="0" err="1" smtClean="0">
                <a:latin typeface="Courier New" charset="0"/>
              </a:rPr>
              <a:t>lodsb</a:t>
            </a:r>
            <a:r>
              <a:rPr lang="en-US" sz="1800" b="1" dirty="0" smtClean="0">
                <a:latin typeface="Courier New" charset="0"/>
              </a:rPr>
              <a:t>              ; </a:t>
            </a:r>
            <a:r>
              <a:rPr lang="en-US" sz="1800" b="1" dirty="0">
                <a:latin typeface="Courier New" charset="0"/>
              </a:rPr>
              <a:t>load byte into AL</a:t>
            </a:r>
          </a:p>
          <a:p>
            <a:r>
              <a:rPr lang="en-US" sz="1800" b="1" dirty="0">
                <a:latin typeface="Courier New" charset="0"/>
              </a:rPr>
              <a:t>	or al,</a:t>
            </a:r>
            <a:r>
              <a:rPr lang="en-US" sz="1800" b="1" dirty="0" smtClean="0">
                <a:latin typeface="Courier New" charset="0"/>
              </a:rPr>
              <a:t>30h          ; </a:t>
            </a:r>
            <a:r>
              <a:rPr lang="en-US" sz="1800" b="1" dirty="0">
                <a:latin typeface="Courier New" charset="0"/>
              </a:rPr>
              <a:t>convert to ASCII</a:t>
            </a:r>
          </a:p>
          <a:p>
            <a:r>
              <a:rPr lang="en-US" sz="1800" b="1" dirty="0">
                <a:latin typeface="Courier New" charset="0"/>
              </a:rPr>
              <a:t>	call </a:t>
            </a:r>
            <a:r>
              <a:rPr lang="en-US" sz="1800" b="1" dirty="0" err="1" smtClean="0">
                <a:latin typeface="Courier New" charset="0"/>
              </a:rPr>
              <a:t>WriteChar</a:t>
            </a:r>
            <a:r>
              <a:rPr lang="en-US" sz="1800" b="1" dirty="0" smtClean="0">
                <a:latin typeface="Courier New" charset="0"/>
              </a:rPr>
              <a:t>     ; </a:t>
            </a:r>
            <a:r>
              <a:rPr lang="en-US" sz="1800" b="1" dirty="0">
                <a:latin typeface="Courier New" charset="0"/>
              </a:rPr>
              <a:t>display it</a:t>
            </a:r>
          </a:p>
          <a:p>
            <a:r>
              <a:rPr lang="en-US" sz="1800" b="1" dirty="0">
                <a:latin typeface="Courier New" charset="0"/>
              </a:rPr>
              <a:t>	loop L1</a:t>
            </a:r>
          </a:p>
        </p:txBody>
      </p:sp>
    </p:spTree>
    <p:extLst>
      <p:ext uri="{BB962C8B-B14F-4D97-AF65-F5344CB8AC3E}">
        <p14:creationId xmlns:p14="http://schemas.microsoft.com/office/powerpoint/2010/main" xmlns="" val="35683658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en-US"/>
              <a:t>Array Multiplication Example</a:t>
            </a:r>
          </a:p>
        </p:txBody>
      </p:sp>
      <p:sp>
        <p:nvSpPr>
          <p:cNvPr id="115715" name="Text Box 3"/>
          <p:cNvSpPr txBox="1">
            <a:spLocks noChangeArrowheads="1"/>
          </p:cNvSpPr>
          <p:nvPr/>
        </p:nvSpPr>
        <p:spPr bwMode="auto">
          <a:xfrm>
            <a:off x="1066800" y="2133600"/>
            <a:ext cx="7086600" cy="4114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6013" algn="l"/>
              </a:tabLst>
              <a:defRPr sz="2400">
                <a:solidFill>
                  <a:schemeClr val="tx1"/>
                </a:solidFill>
                <a:latin typeface="Times New Roman" charset="0"/>
                <a:ea typeface="ＭＳ Ｐゴシック" charset="0"/>
              </a:defRPr>
            </a:lvl1pPr>
            <a:lvl2pPr>
              <a:tabLst>
                <a:tab pos="457200" algn="l"/>
                <a:tab pos="3656013" algn="l"/>
              </a:tabLst>
              <a:defRPr sz="2400">
                <a:solidFill>
                  <a:schemeClr val="tx1"/>
                </a:solidFill>
                <a:latin typeface="Times New Roman" charset="0"/>
                <a:ea typeface="ＭＳ Ｐゴシック" charset="0"/>
              </a:defRPr>
            </a:lvl2pPr>
            <a:lvl3pPr>
              <a:tabLst>
                <a:tab pos="457200" algn="l"/>
                <a:tab pos="3656013" algn="l"/>
              </a:tabLst>
              <a:defRPr sz="2400">
                <a:solidFill>
                  <a:schemeClr val="tx1"/>
                </a:solidFill>
                <a:latin typeface="Times New Roman" charset="0"/>
                <a:ea typeface="ＭＳ Ｐゴシック" charset="0"/>
              </a:defRPr>
            </a:lvl3pPr>
            <a:lvl4pPr>
              <a:tabLst>
                <a:tab pos="457200" algn="l"/>
                <a:tab pos="3656013" algn="l"/>
              </a:tabLst>
              <a:defRPr sz="2400">
                <a:solidFill>
                  <a:schemeClr val="tx1"/>
                </a:solidFill>
                <a:latin typeface="Times New Roman" charset="0"/>
                <a:ea typeface="ＭＳ Ｐゴシック" charset="0"/>
              </a:defRPr>
            </a:lvl4pPr>
            <a:lvl5pPr>
              <a:tabLst>
                <a:tab pos="457200" algn="l"/>
                <a:tab pos="3656013"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6013"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6013"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6013"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6013" algn="l"/>
              </a:tabLst>
              <a:defRPr sz="2400">
                <a:solidFill>
                  <a:schemeClr val="tx1"/>
                </a:solidFill>
                <a:latin typeface="Times New Roman" charset="0"/>
                <a:ea typeface="ＭＳ Ｐゴシック" charset="0"/>
              </a:defRPr>
            </a:lvl9pPr>
          </a:lstStyle>
          <a:p>
            <a:r>
              <a:rPr lang="en-US" sz="1800" b="1" dirty="0">
                <a:latin typeface="Courier New" charset="0"/>
              </a:rPr>
              <a:t>.data</a:t>
            </a:r>
          </a:p>
          <a:p>
            <a:r>
              <a:rPr lang="en-US" sz="1800" b="1" dirty="0">
                <a:latin typeface="Courier New" charset="0"/>
              </a:rPr>
              <a:t>array DWORD 1,2,3,4,5,6,7,8,9,10</a:t>
            </a:r>
          </a:p>
          <a:p>
            <a:r>
              <a:rPr lang="en-US" sz="1800" b="1" dirty="0">
                <a:latin typeface="Courier New" charset="0"/>
              </a:rPr>
              <a:t>multiplier DWORD 10</a:t>
            </a:r>
          </a:p>
          <a:p>
            <a:r>
              <a:rPr lang="en-US" sz="1800" b="1" dirty="0">
                <a:latin typeface="Courier New" charset="0"/>
              </a:rPr>
              <a:t>.code</a:t>
            </a:r>
          </a:p>
          <a:p>
            <a:r>
              <a:rPr lang="en-US" sz="1800" b="1" dirty="0">
                <a:latin typeface="Courier New" charset="0"/>
              </a:rPr>
              <a:t>	</a:t>
            </a:r>
            <a:r>
              <a:rPr lang="en-US" sz="1800" b="1" dirty="0" err="1">
                <a:latin typeface="Courier New" charset="0"/>
              </a:rPr>
              <a:t>cld</a:t>
            </a:r>
            <a:r>
              <a:rPr lang="en-US" sz="1800" b="1" dirty="0">
                <a:latin typeface="Courier New" charset="0"/>
              </a:rPr>
              <a:t> 		; direction = up</a:t>
            </a:r>
          </a:p>
          <a:p>
            <a:r>
              <a:rPr lang="en-US" sz="1800" b="1" dirty="0">
                <a:latin typeface="Courier New" charset="0"/>
              </a:rPr>
              <a:t>	</a:t>
            </a:r>
            <a:r>
              <a:rPr lang="en-US" sz="1800" b="1" dirty="0" err="1">
                <a:latin typeface="Courier New" charset="0"/>
              </a:rPr>
              <a:t>mov</a:t>
            </a:r>
            <a:r>
              <a:rPr lang="en-US" sz="1800" b="1" dirty="0">
                <a:latin typeface="Courier New" charset="0"/>
              </a:rPr>
              <a:t> </a:t>
            </a:r>
            <a:r>
              <a:rPr lang="en-US" sz="1800" b="1" dirty="0" err="1">
                <a:latin typeface="Courier New" charset="0"/>
              </a:rPr>
              <a:t>esi,OFFSET</a:t>
            </a:r>
            <a:r>
              <a:rPr lang="en-US" sz="1800" b="1" dirty="0">
                <a:latin typeface="Courier New" charset="0"/>
              </a:rPr>
              <a:t> array  		; source index</a:t>
            </a:r>
          </a:p>
          <a:p>
            <a:r>
              <a:rPr lang="en-US" sz="1800" b="1" dirty="0">
                <a:latin typeface="Courier New" charset="0"/>
              </a:rPr>
              <a:t>	</a:t>
            </a:r>
            <a:r>
              <a:rPr lang="en-US" sz="1800" b="1" dirty="0" err="1">
                <a:latin typeface="Courier New" charset="0"/>
              </a:rPr>
              <a:t>mov</a:t>
            </a:r>
            <a:r>
              <a:rPr lang="en-US" sz="1800" b="1" dirty="0">
                <a:latin typeface="Courier New" charset="0"/>
              </a:rPr>
              <a:t> </a:t>
            </a:r>
            <a:r>
              <a:rPr lang="en-US" sz="1800" b="1" dirty="0" err="1">
                <a:latin typeface="Courier New" charset="0"/>
              </a:rPr>
              <a:t>edi,esi</a:t>
            </a:r>
            <a:r>
              <a:rPr lang="en-US" sz="1800" b="1" dirty="0">
                <a:latin typeface="Courier New" charset="0"/>
              </a:rPr>
              <a:t>		; destination index</a:t>
            </a:r>
          </a:p>
          <a:p>
            <a:r>
              <a:rPr lang="en-US" sz="1800" b="1" dirty="0">
                <a:latin typeface="Courier New" charset="0"/>
              </a:rPr>
              <a:t>	</a:t>
            </a:r>
            <a:r>
              <a:rPr lang="en-US" sz="1800" b="1" dirty="0" err="1">
                <a:latin typeface="Courier New" charset="0"/>
              </a:rPr>
              <a:t>mov</a:t>
            </a:r>
            <a:r>
              <a:rPr lang="en-US" sz="1800" b="1" dirty="0">
                <a:latin typeface="Courier New" charset="0"/>
              </a:rPr>
              <a:t> </a:t>
            </a:r>
            <a:r>
              <a:rPr lang="en-US" sz="1800" b="1" dirty="0" err="1">
                <a:latin typeface="Courier New" charset="0"/>
              </a:rPr>
              <a:t>ecx,LENGTHOF</a:t>
            </a:r>
            <a:r>
              <a:rPr lang="en-US" sz="1800" b="1" dirty="0">
                <a:latin typeface="Courier New" charset="0"/>
              </a:rPr>
              <a:t> array		; loop counter</a:t>
            </a:r>
          </a:p>
          <a:p>
            <a:endParaRPr lang="en-US" sz="1800" b="1" dirty="0">
              <a:latin typeface="Courier New" charset="0"/>
            </a:endParaRPr>
          </a:p>
          <a:p>
            <a:r>
              <a:rPr lang="en-US" sz="1800" b="1" dirty="0">
                <a:latin typeface="Courier New" charset="0"/>
              </a:rPr>
              <a:t>L1:	</a:t>
            </a:r>
            <a:r>
              <a:rPr lang="en-US" sz="1800" b="1" dirty="0" err="1">
                <a:latin typeface="Courier New" charset="0"/>
              </a:rPr>
              <a:t>lodsd</a:t>
            </a:r>
            <a:r>
              <a:rPr lang="en-US" sz="1800" b="1" dirty="0">
                <a:latin typeface="Courier New" charset="0"/>
              </a:rPr>
              <a:t>                  	; copy [ESI] into EAX</a:t>
            </a:r>
          </a:p>
          <a:p>
            <a:r>
              <a:rPr lang="en-US" sz="1800" b="1" dirty="0">
                <a:latin typeface="Courier New" charset="0"/>
              </a:rPr>
              <a:t>	</a:t>
            </a:r>
            <a:r>
              <a:rPr lang="en-US" sz="1800" b="1" dirty="0" err="1">
                <a:latin typeface="Courier New" charset="0"/>
              </a:rPr>
              <a:t>mul</a:t>
            </a:r>
            <a:r>
              <a:rPr lang="en-US" sz="1800" b="1" dirty="0">
                <a:latin typeface="Courier New" charset="0"/>
              </a:rPr>
              <a:t> multiplier		; multiply by a value</a:t>
            </a:r>
          </a:p>
          <a:p>
            <a:r>
              <a:rPr lang="en-US" sz="1800" b="1" dirty="0">
                <a:latin typeface="Courier New" charset="0"/>
              </a:rPr>
              <a:t>	</a:t>
            </a:r>
            <a:r>
              <a:rPr lang="en-US" sz="1800" b="1" dirty="0" err="1">
                <a:latin typeface="Courier New" charset="0"/>
              </a:rPr>
              <a:t>stosd</a:t>
            </a:r>
            <a:r>
              <a:rPr lang="en-US" sz="1800" b="1" dirty="0">
                <a:latin typeface="Courier New" charset="0"/>
              </a:rPr>
              <a:t>                  		; store EAX at [EDI]</a:t>
            </a:r>
          </a:p>
          <a:p>
            <a:r>
              <a:rPr lang="en-US" sz="1800" b="1" dirty="0">
                <a:latin typeface="Courier New" charset="0"/>
              </a:rPr>
              <a:t>	loop L1</a:t>
            </a:r>
          </a:p>
        </p:txBody>
      </p:sp>
      <p:sp>
        <p:nvSpPr>
          <p:cNvPr id="115716" name="Text Box 4"/>
          <p:cNvSpPr txBox="1">
            <a:spLocks noChangeArrowheads="1"/>
          </p:cNvSpPr>
          <p:nvPr/>
        </p:nvSpPr>
        <p:spPr bwMode="auto">
          <a:xfrm>
            <a:off x="685800" y="1066800"/>
            <a:ext cx="76962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latin typeface="Arial"/>
                <a:cs typeface="Arial"/>
              </a:rPr>
              <a:t>Multiply each element of a </a:t>
            </a:r>
            <a:r>
              <a:rPr lang="en-US" sz="2400" dirty="0" err="1">
                <a:latin typeface="Arial"/>
                <a:cs typeface="Arial"/>
              </a:rPr>
              <a:t>doubleword</a:t>
            </a:r>
            <a:r>
              <a:rPr lang="en-US" sz="2400" dirty="0">
                <a:latin typeface="Arial"/>
                <a:cs typeface="Arial"/>
              </a:rPr>
              <a:t> array by a constant value.</a:t>
            </a:r>
          </a:p>
        </p:txBody>
      </p:sp>
    </p:spTree>
    <p:extLst>
      <p:ext uri="{BB962C8B-B14F-4D97-AF65-F5344CB8AC3E}">
        <p14:creationId xmlns:p14="http://schemas.microsoft.com/office/powerpoint/2010/main" xmlns="" val="36842032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en-US" dirty="0" smtClean="0"/>
              <a:t>Drill . </a:t>
            </a:r>
            <a:r>
              <a:rPr lang="en-US" dirty="0"/>
              <a:t>. .</a:t>
            </a:r>
          </a:p>
        </p:txBody>
      </p:sp>
      <p:sp>
        <p:nvSpPr>
          <p:cNvPr id="116739" name="Rectangle 3"/>
          <p:cNvSpPr>
            <a:spLocks noGrp="1" noChangeArrowheads="1"/>
          </p:cNvSpPr>
          <p:nvPr>
            <p:ph type="body" idx="1"/>
          </p:nvPr>
        </p:nvSpPr>
        <p:spPr>
          <a:xfrm>
            <a:off x="685800" y="990600"/>
            <a:ext cx="7772400" cy="1371600"/>
          </a:xfrm>
        </p:spPr>
        <p:txBody>
          <a:bodyPr/>
          <a:lstStyle/>
          <a:p>
            <a:r>
              <a:rPr lang="en-US" dirty="0"/>
              <a:t>Write a program that converts each unpacked binary-coded decimal byte belonging to an array into an ASCII decimal byte and copies it to a new array.</a:t>
            </a:r>
          </a:p>
        </p:txBody>
      </p:sp>
      <p:sp>
        <p:nvSpPr>
          <p:cNvPr id="116740" name="Text Box 4"/>
          <p:cNvSpPr txBox="1">
            <a:spLocks noChangeArrowheads="1"/>
          </p:cNvSpPr>
          <p:nvPr/>
        </p:nvSpPr>
        <p:spPr bwMode="auto">
          <a:xfrm>
            <a:off x="990600" y="3810000"/>
            <a:ext cx="7239000" cy="2743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solidFill>
                  <a:srgbClr val="0000FF"/>
                </a:solidFill>
                <a:latin typeface="Courier New" charset="0"/>
              </a:rPr>
              <a:t>	</a:t>
            </a:r>
            <a:r>
              <a:rPr lang="en-US" sz="2000" b="1" dirty="0" err="1">
                <a:solidFill>
                  <a:srgbClr val="0000FF"/>
                </a:solidFill>
                <a:latin typeface="Courier New" charset="0"/>
              </a:rPr>
              <a:t>mov</a:t>
            </a:r>
            <a:r>
              <a:rPr lang="en-US" sz="2000" b="1" dirty="0">
                <a:solidFill>
                  <a:srgbClr val="0000FF"/>
                </a:solidFill>
                <a:latin typeface="Courier New" charset="0"/>
              </a:rPr>
              <a:t> </a:t>
            </a:r>
            <a:r>
              <a:rPr lang="en-US" sz="2000" b="1" dirty="0" err="1">
                <a:solidFill>
                  <a:srgbClr val="0000FF"/>
                </a:solidFill>
                <a:latin typeface="Courier New" charset="0"/>
              </a:rPr>
              <a:t>esi,OFFSET</a:t>
            </a:r>
            <a:r>
              <a:rPr lang="en-US" sz="2000" b="1" dirty="0">
                <a:solidFill>
                  <a:srgbClr val="0000FF"/>
                </a:solidFill>
                <a:latin typeface="Courier New" charset="0"/>
              </a:rPr>
              <a:t> array</a:t>
            </a:r>
          </a:p>
          <a:p>
            <a:r>
              <a:rPr lang="en-US" sz="2000" b="1" dirty="0">
                <a:solidFill>
                  <a:srgbClr val="0000FF"/>
                </a:solidFill>
                <a:latin typeface="Courier New" charset="0"/>
              </a:rPr>
              <a:t>	</a:t>
            </a:r>
            <a:r>
              <a:rPr lang="en-US" sz="2000" b="1" dirty="0" err="1">
                <a:solidFill>
                  <a:srgbClr val="0000FF"/>
                </a:solidFill>
                <a:latin typeface="Courier New" charset="0"/>
              </a:rPr>
              <a:t>mov</a:t>
            </a:r>
            <a:r>
              <a:rPr lang="en-US" sz="2000" b="1" dirty="0">
                <a:solidFill>
                  <a:srgbClr val="0000FF"/>
                </a:solidFill>
                <a:latin typeface="Courier New" charset="0"/>
              </a:rPr>
              <a:t> </a:t>
            </a:r>
            <a:r>
              <a:rPr lang="en-US" sz="2000" b="1" dirty="0" err="1">
                <a:solidFill>
                  <a:srgbClr val="0000FF"/>
                </a:solidFill>
                <a:latin typeface="Courier New" charset="0"/>
              </a:rPr>
              <a:t>edi,OFFSET</a:t>
            </a:r>
            <a:r>
              <a:rPr lang="en-US" sz="2000" b="1" dirty="0">
                <a:solidFill>
                  <a:srgbClr val="0000FF"/>
                </a:solidFill>
                <a:latin typeface="Courier New" charset="0"/>
              </a:rPr>
              <a:t> </a:t>
            </a:r>
            <a:r>
              <a:rPr lang="en-US" sz="2000" b="1" dirty="0" err="1">
                <a:solidFill>
                  <a:srgbClr val="0000FF"/>
                </a:solidFill>
                <a:latin typeface="Courier New" charset="0"/>
              </a:rPr>
              <a:t>dest</a:t>
            </a:r>
            <a:endParaRPr lang="en-US" sz="2000" b="1" dirty="0">
              <a:solidFill>
                <a:srgbClr val="0000FF"/>
              </a:solidFill>
              <a:latin typeface="Courier New" charset="0"/>
            </a:endParaRPr>
          </a:p>
          <a:p>
            <a:r>
              <a:rPr lang="en-US" sz="2000" b="1" dirty="0">
                <a:solidFill>
                  <a:srgbClr val="0000FF"/>
                </a:solidFill>
                <a:latin typeface="Courier New" charset="0"/>
              </a:rPr>
              <a:t>	</a:t>
            </a:r>
            <a:r>
              <a:rPr lang="en-US" sz="2000" b="1" dirty="0" err="1">
                <a:solidFill>
                  <a:srgbClr val="0000FF"/>
                </a:solidFill>
                <a:latin typeface="Courier New" charset="0"/>
              </a:rPr>
              <a:t>mov</a:t>
            </a:r>
            <a:r>
              <a:rPr lang="en-US" sz="2000" b="1" dirty="0">
                <a:solidFill>
                  <a:srgbClr val="0000FF"/>
                </a:solidFill>
                <a:latin typeface="Courier New" charset="0"/>
              </a:rPr>
              <a:t> </a:t>
            </a:r>
            <a:r>
              <a:rPr lang="en-US" sz="2000" b="1" dirty="0" err="1">
                <a:solidFill>
                  <a:srgbClr val="0000FF"/>
                </a:solidFill>
                <a:latin typeface="Courier New" charset="0"/>
              </a:rPr>
              <a:t>ecx,LENGTHOF</a:t>
            </a:r>
            <a:r>
              <a:rPr lang="en-US" sz="2000" b="1" dirty="0">
                <a:solidFill>
                  <a:srgbClr val="0000FF"/>
                </a:solidFill>
                <a:latin typeface="Courier New" charset="0"/>
              </a:rPr>
              <a:t> array</a:t>
            </a:r>
          </a:p>
          <a:p>
            <a:r>
              <a:rPr lang="en-US" sz="2000" b="1" dirty="0">
                <a:solidFill>
                  <a:srgbClr val="0000FF"/>
                </a:solidFill>
                <a:latin typeface="Courier New" charset="0"/>
              </a:rPr>
              <a:t>	</a:t>
            </a:r>
            <a:r>
              <a:rPr lang="en-US" sz="2000" b="1" dirty="0" err="1">
                <a:solidFill>
                  <a:srgbClr val="0000FF"/>
                </a:solidFill>
                <a:latin typeface="Courier New" charset="0"/>
              </a:rPr>
              <a:t>cld</a:t>
            </a:r>
            <a:endParaRPr lang="en-US" sz="2000" b="1" dirty="0">
              <a:solidFill>
                <a:srgbClr val="0000FF"/>
              </a:solidFill>
              <a:latin typeface="Courier New" charset="0"/>
            </a:endParaRPr>
          </a:p>
          <a:p>
            <a:r>
              <a:rPr lang="en-US" sz="2000" b="1" dirty="0">
                <a:solidFill>
                  <a:srgbClr val="0000FF"/>
                </a:solidFill>
                <a:latin typeface="Courier New" charset="0"/>
              </a:rPr>
              <a:t>L1</a:t>
            </a:r>
            <a:r>
              <a:rPr lang="en-US" sz="2000" b="1" dirty="0" smtClean="0">
                <a:solidFill>
                  <a:srgbClr val="0000FF"/>
                </a:solidFill>
                <a:latin typeface="Courier New" charset="0"/>
              </a:rPr>
              <a:t>:lodsb              ; </a:t>
            </a:r>
            <a:r>
              <a:rPr lang="en-US" sz="2000" b="1" dirty="0">
                <a:solidFill>
                  <a:srgbClr val="0000FF"/>
                </a:solidFill>
                <a:latin typeface="Courier New" charset="0"/>
              </a:rPr>
              <a:t>load into AL</a:t>
            </a:r>
          </a:p>
          <a:p>
            <a:r>
              <a:rPr lang="en-US" sz="2000" b="1" dirty="0">
                <a:solidFill>
                  <a:srgbClr val="0000FF"/>
                </a:solidFill>
                <a:latin typeface="Courier New" charset="0"/>
              </a:rPr>
              <a:t>	or al,</a:t>
            </a:r>
            <a:r>
              <a:rPr lang="en-US" sz="2000" b="1" dirty="0" smtClean="0">
                <a:solidFill>
                  <a:srgbClr val="0000FF"/>
                </a:solidFill>
                <a:latin typeface="Courier New" charset="0"/>
              </a:rPr>
              <a:t>30h          ; </a:t>
            </a:r>
            <a:r>
              <a:rPr lang="en-US" sz="2000" b="1" dirty="0">
                <a:solidFill>
                  <a:srgbClr val="0000FF"/>
                </a:solidFill>
                <a:latin typeface="Courier New" charset="0"/>
              </a:rPr>
              <a:t>convert to ASCII</a:t>
            </a:r>
          </a:p>
          <a:p>
            <a:r>
              <a:rPr lang="en-US" sz="2000" b="1" dirty="0">
                <a:solidFill>
                  <a:srgbClr val="0000FF"/>
                </a:solidFill>
                <a:latin typeface="Courier New" charset="0"/>
              </a:rPr>
              <a:t>	</a:t>
            </a:r>
            <a:r>
              <a:rPr lang="en-US" sz="2000" b="1" dirty="0" err="1" smtClean="0">
                <a:solidFill>
                  <a:srgbClr val="0000FF"/>
                </a:solidFill>
                <a:latin typeface="Courier New" charset="0"/>
              </a:rPr>
              <a:t>stosb</a:t>
            </a:r>
            <a:r>
              <a:rPr lang="en-US" sz="2000" b="1" dirty="0" smtClean="0">
                <a:solidFill>
                  <a:srgbClr val="0000FF"/>
                </a:solidFill>
                <a:latin typeface="Courier New" charset="0"/>
              </a:rPr>
              <a:t>              ; </a:t>
            </a:r>
            <a:r>
              <a:rPr lang="en-US" sz="2000" b="1" dirty="0">
                <a:solidFill>
                  <a:srgbClr val="0000FF"/>
                </a:solidFill>
                <a:latin typeface="Courier New" charset="0"/>
              </a:rPr>
              <a:t>store into memory</a:t>
            </a:r>
          </a:p>
          <a:p>
            <a:r>
              <a:rPr lang="en-US" sz="2000" b="1" dirty="0">
                <a:solidFill>
                  <a:srgbClr val="0000FF"/>
                </a:solidFill>
                <a:latin typeface="Courier New" charset="0"/>
              </a:rPr>
              <a:t>	loop L1</a:t>
            </a:r>
          </a:p>
        </p:txBody>
      </p:sp>
      <p:sp>
        <p:nvSpPr>
          <p:cNvPr id="116741" name="Text Box 5"/>
          <p:cNvSpPr txBox="1">
            <a:spLocks noChangeArrowheads="1"/>
          </p:cNvSpPr>
          <p:nvPr/>
        </p:nvSpPr>
        <p:spPr bwMode="auto">
          <a:xfrm>
            <a:off x="990600" y="2362200"/>
            <a:ext cx="7239000" cy="1219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.data</a:t>
            </a:r>
          </a:p>
          <a:p>
            <a:r>
              <a:rPr lang="en-US" sz="2000" b="1" dirty="0">
                <a:latin typeface="Courier New" charset="0"/>
              </a:rPr>
              <a:t>array BYTE 1,2,3,4,5,6,7,8,9</a:t>
            </a:r>
          </a:p>
          <a:p>
            <a:r>
              <a:rPr lang="en-US" sz="2000" b="1" dirty="0" err="1">
                <a:latin typeface="Courier New" charset="0"/>
              </a:rPr>
              <a:t>dest</a:t>
            </a:r>
            <a:r>
              <a:rPr lang="en-US" sz="2000" b="1" dirty="0">
                <a:latin typeface="Courier New" charset="0"/>
              </a:rPr>
              <a:t>  BYTE (LENGTHOF array) DUP(?)</a:t>
            </a:r>
          </a:p>
        </p:txBody>
      </p:sp>
    </p:spTree>
    <p:extLst>
      <p:ext uri="{BB962C8B-B14F-4D97-AF65-F5344CB8AC3E}">
        <p14:creationId xmlns:p14="http://schemas.microsoft.com/office/powerpoint/2010/main" xmlns="" val="17956688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6740"/>
                                        </p:tgtEl>
                                        <p:attrNameLst>
                                          <p:attrName>style.visibility</p:attrName>
                                        </p:attrNameLst>
                                      </p:cBhvr>
                                      <p:to>
                                        <p:strVal val="visible"/>
                                      </p:to>
                                    </p:set>
                                    <p:animEffect transition="in" filter="dissolve">
                                      <p:cBhvr>
                                        <p:cTn id="7" dur="500"/>
                                        <p:tgtEl>
                                          <p:spTgt spid="1167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0" grpId="0" animBg="1"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23906" name="Picture 2" descr="http://upload.wikimedia.org/wikipedia/commons/e/e0/ASCII_Code_Chart-Quick_ref_card.png"/>
          <p:cNvPicPr>
            <a:picLocks noChangeAspect="1" noChangeArrowheads="1"/>
          </p:cNvPicPr>
          <p:nvPr/>
        </p:nvPicPr>
        <p:blipFill>
          <a:blip r:embed="rId3"/>
          <a:srcRect/>
          <a:stretch>
            <a:fillRect/>
          </a:stretch>
        </p:blipFill>
        <p:spPr bwMode="auto">
          <a:xfrm>
            <a:off x="914400" y="1295400"/>
            <a:ext cx="6886575" cy="4467225"/>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dirty="0"/>
              <a:t>Selected String Procedures</a:t>
            </a:r>
          </a:p>
        </p:txBody>
      </p:sp>
      <p:sp>
        <p:nvSpPr>
          <p:cNvPr id="84995" name="Rectangle 3"/>
          <p:cNvSpPr>
            <a:spLocks noGrp="1" noChangeArrowheads="1"/>
          </p:cNvSpPr>
          <p:nvPr>
            <p:ph type="body" idx="1"/>
          </p:nvPr>
        </p:nvSpPr>
        <p:spPr>
          <a:xfrm>
            <a:off x="1828800" y="2667000"/>
            <a:ext cx="5334000" cy="3352800"/>
          </a:xfrm>
        </p:spPr>
        <p:txBody>
          <a:bodyPr>
            <a:normAutofit/>
          </a:bodyPr>
          <a:lstStyle/>
          <a:p>
            <a:pPr>
              <a:spcBef>
                <a:spcPts val="2000"/>
              </a:spcBef>
            </a:pPr>
            <a:r>
              <a:rPr lang="en-US" dirty="0" err="1" smtClean="0"/>
              <a:t>Str_length</a:t>
            </a:r>
            <a:r>
              <a:rPr lang="en-US" dirty="0" smtClean="0"/>
              <a:t> </a:t>
            </a:r>
            <a:r>
              <a:rPr lang="en-US" dirty="0"/>
              <a:t>Procedure</a:t>
            </a:r>
          </a:p>
          <a:p>
            <a:pPr>
              <a:spcBef>
                <a:spcPts val="2000"/>
              </a:spcBef>
            </a:pPr>
            <a:r>
              <a:rPr lang="en-US" dirty="0" err="1"/>
              <a:t>Str_copy</a:t>
            </a:r>
            <a:r>
              <a:rPr lang="en-US" dirty="0"/>
              <a:t> Procedure</a:t>
            </a:r>
          </a:p>
          <a:p>
            <a:pPr>
              <a:spcBef>
                <a:spcPts val="2000"/>
              </a:spcBef>
            </a:pPr>
            <a:r>
              <a:rPr lang="en-US" dirty="0" err="1"/>
              <a:t>Str_trim</a:t>
            </a:r>
            <a:r>
              <a:rPr lang="en-US" dirty="0"/>
              <a:t> Procedure</a:t>
            </a:r>
          </a:p>
          <a:p>
            <a:pPr>
              <a:spcBef>
                <a:spcPts val="2000"/>
              </a:spcBef>
            </a:pPr>
            <a:r>
              <a:rPr lang="en-US" dirty="0" err="1"/>
              <a:t>Str_ucase</a:t>
            </a:r>
            <a:r>
              <a:rPr lang="en-US" dirty="0"/>
              <a:t> Procedure</a:t>
            </a:r>
          </a:p>
        </p:txBody>
      </p:sp>
      <p:sp>
        <p:nvSpPr>
          <p:cNvPr id="84996" name="Text Box 4"/>
          <p:cNvSpPr txBox="1">
            <a:spLocks noChangeArrowheads="1"/>
          </p:cNvSpPr>
          <p:nvPr/>
        </p:nvSpPr>
        <p:spPr bwMode="auto">
          <a:xfrm>
            <a:off x="838200" y="1447800"/>
            <a:ext cx="76962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latin typeface="Arial"/>
                <a:cs typeface="Arial"/>
              </a:rPr>
              <a:t>The following string procedures may be found in the Irvine32 and Irvine16 libraries:</a:t>
            </a:r>
          </a:p>
        </p:txBody>
      </p:sp>
    </p:spTree>
    <p:extLst>
      <p:ext uri="{BB962C8B-B14F-4D97-AF65-F5344CB8AC3E}">
        <p14:creationId xmlns:p14="http://schemas.microsoft.com/office/powerpoint/2010/main" xmlns="" val="38688245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Str_length Procedure</a:t>
            </a:r>
          </a:p>
        </p:txBody>
      </p:sp>
      <p:sp>
        <p:nvSpPr>
          <p:cNvPr id="88067" name="Rectangle 3"/>
          <p:cNvSpPr>
            <a:spLocks noGrp="1" noChangeArrowheads="1"/>
          </p:cNvSpPr>
          <p:nvPr>
            <p:ph type="body" idx="1"/>
          </p:nvPr>
        </p:nvSpPr>
        <p:spPr>
          <a:xfrm>
            <a:off x="762000" y="1143000"/>
            <a:ext cx="7772400" cy="1752600"/>
          </a:xfrm>
        </p:spPr>
        <p:txBody>
          <a:bodyPr/>
          <a:lstStyle/>
          <a:p>
            <a:pPr>
              <a:spcBef>
                <a:spcPts val="2000"/>
              </a:spcBef>
            </a:pPr>
            <a:r>
              <a:rPr lang="en-US" dirty="0"/>
              <a:t>Calculates the length of a null-terminated string and returns the length in the EAX register.</a:t>
            </a:r>
          </a:p>
          <a:p>
            <a:pPr>
              <a:spcBef>
                <a:spcPts val="2000"/>
              </a:spcBef>
            </a:pPr>
            <a:r>
              <a:rPr lang="en-US" dirty="0"/>
              <a:t>Prototype:</a:t>
            </a:r>
            <a:endParaRPr lang="en-US" sz="2200" b="1" i="1" dirty="0">
              <a:solidFill>
                <a:schemeClr val="tx2"/>
              </a:solidFill>
              <a:latin typeface="Courier New" charset="0"/>
            </a:endParaRPr>
          </a:p>
        </p:txBody>
      </p:sp>
      <p:grpSp>
        <p:nvGrpSpPr>
          <p:cNvPr id="88072" name="Group 8"/>
          <p:cNvGrpSpPr>
            <a:grpSpLocks/>
          </p:cNvGrpSpPr>
          <p:nvPr/>
        </p:nvGrpSpPr>
        <p:grpSpPr bwMode="auto">
          <a:xfrm>
            <a:off x="762000" y="3581400"/>
            <a:ext cx="7467600" cy="2895600"/>
            <a:chOff x="480" y="2016"/>
            <a:chExt cx="4704" cy="1824"/>
          </a:xfrm>
        </p:grpSpPr>
        <p:sp>
          <p:nvSpPr>
            <p:cNvPr id="88068" name="Text Box 4"/>
            <p:cNvSpPr txBox="1">
              <a:spLocks noChangeArrowheads="1"/>
            </p:cNvSpPr>
            <p:nvPr/>
          </p:nvSpPr>
          <p:spPr bwMode="auto">
            <a:xfrm>
              <a:off x="912" y="2496"/>
              <a:ext cx="4272" cy="13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.data</a:t>
              </a:r>
            </a:p>
            <a:p>
              <a:r>
                <a:rPr lang="en-US" sz="2000" b="1" dirty="0" err="1">
                  <a:latin typeface="Courier New" charset="0"/>
                </a:rPr>
                <a:t>myString</a:t>
              </a:r>
              <a:r>
                <a:rPr lang="en-US" sz="2000" b="1" dirty="0">
                  <a:latin typeface="Courier New" charset="0"/>
                </a:rPr>
                <a:t> BYTE "abcdefg",0</a:t>
              </a:r>
            </a:p>
            <a:p>
              <a:r>
                <a:rPr lang="en-US" sz="2000" b="1" dirty="0">
                  <a:latin typeface="Courier New" charset="0"/>
                </a:rPr>
                <a:t>.code</a:t>
              </a:r>
            </a:p>
            <a:p>
              <a:r>
                <a:rPr lang="en-US" sz="2000" b="1" dirty="0">
                  <a:latin typeface="Courier New" charset="0"/>
                </a:rPr>
                <a:t>	INVOKE </a:t>
              </a:r>
              <a:r>
                <a:rPr lang="en-US" sz="2000" b="1" dirty="0" err="1">
                  <a:latin typeface="Courier New" charset="0"/>
                </a:rPr>
                <a:t>Str_length</a:t>
              </a:r>
              <a:r>
                <a:rPr lang="en-US" sz="2000" b="1" dirty="0" smtClean="0">
                  <a:latin typeface="Courier New" charset="0"/>
                </a:rPr>
                <a:t>, </a:t>
              </a:r>
            </a:p>
            <a:p>
              <a:r>
                <a:rPr lang="en-US" sz="2000" b="1" dirty="0" smtClean="0">
                  <a:latin typeface="Courier New" charset="0"/>
                </a:rPr>
                <a:t>ADDR </a:t>
              </a:r>
              <a:r>
                <a:rPr lang="en-US" sz="2000" b="1" dirty="0" err="1" smtClean="0">
                  <a:latin typeface="Courier New" charset="0"/>
                </a:rPr>
                <a:t>myString</a:t>
              </a:r>
              <a:r>
                <a:rPr lang="en-US" sz="2000" b="1" dirty="0" smtClean="0">
                  <a:latin typeface="Courier New" charset="0"/>
                </a:rPr>
                <a:t>              ; </a:t>
              </a:r>
              <a:r>
                <a:rPr lang="en-US" sz="2000" b="1" dirty="0">
                  <a:latin typeface="Courier New" charset="0"/>
                </a:rPr>
                <a:t>EAX = 7</a:t>
              </a:r>
            </a:p>
          </p:txBody>
        </p:sp>
        <p:sp>
          <p:nvSpPr>
            <p:cNvPr id="88069" name="Text Box 5"/>
            <p:cNvSpPr txBox="1">
              <a:spLocks noChangeArrowheads="1"/>
            </p:cNvSpPr>
            <p:nvPr/>
          </p:nvSpPr>
          <p:spPr bwMode="auto">
            <a:xfrm>
              <a:off x="480" y="2016"/>
              <a:ext cx="1344" cy="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latin typeface="Arial"/>
                  <a:cs typeface="Arial"/>
                </a:rPr>
                <a:t>Example:</a:t>
              </a:r>
            </a:p>
          </p:txBody>
        </p:sp>
      </p:grpSp>
      <p:sp>
        <p:nvSpPr>
          <p:cNvPr id="88070" name="Text Box 6"/>
          <p:cNvSpPr txBox="1">
            <a:spLocks noChangeArrowheads="1"/>
          </p:cNvSpPr>
          <p:nvPr/>
        </p:nvSpPr>
        <p:spPr bwMode="auto">
          <a:xfrm>
            <a:off x="1295400" y="2819400"/>
            <a:ext cx="7162800" cy="892552"/>
          </a:xfrm>
          <a:prstGeom prst="rect">
            <a:avLst/>
          </a:prstGeom>
          <a:solidFill>
            <a:srgbClr val="F2F2F2"/>
          </a:solidFill>
          <a:ln w="9525">
            <a:solidFill>
              <a:schemeClr val="bg2"/>
            </a:solidFill>
            <a:miter lim="800000"/>
            <a:headEnd/>
            <a:tailEnd/>
          </a:ln>
          <a:effectLst/>
        </p:spPr>
        <p:txBody>
          <a:bodyPr wrap="square" tIns="137160" bIns="137160">
            <a:spAutoFit/>
          </a:bodyPr>
          <a:lstStyle/>
          <a:p>
            <a:r>
              <a:rPr lang="en-US" sz="2000" b="1" dirty="0" err="1">
                <a:solidFill>
                  <a:srgbClr val="0000FF"/>
                </a:solidFill>
                <a:latin typeface="Courier New" charset="0"/>
              </a:rPr>
              <a:t>Str_length</a:t>
            </a:r>
            <a:r>
              <a:rPr lang="en-US" sz="2000" b="1" dirty="0">
                <a:solidFill>
                  <a:srgbClr val="0000FF"/>
                </a:solidFill>
                <a:latin typeface="Courier New" charset="0"/>
              </a:rPr>
              <a:t> PROTO,</a:t>
            </a:r>
          </a:p>
          <a:p>
            <a:r>
              <a:rPr lang="en-US" sz="2000" b="1" dirty="0">
                <a:solidFill>
                  <a:srgbClr val="0000FF"/>
                </a:solidFill>
                <a:latin typeface="Courier New" charset="0"/>
              </a:rPr>
              <a:t>  </a:t>
            </a:r>
            <a:r>
              <a:rPr lang="en-US" sz="2000" b="1" dirty="0" err="1">
                <a:solidFill>
                  <a:srgbClr val="0000FF"/>
                </a:solidFill>
                <a:latin typeface="Courier New" charset="0"/>
              </a:rPr>
              <a:t>pString:PTR</a:t>
            </a:r>
            <a:r>
              <a:rPr lang="en-US" sz="2000" b="1" dirty="0">
                <a:solidFill>
                  <a:srgbClr val="0000FF"/>
                </a:solidFill>
                <a:latin typeface="Courier New" charset="0"/>
              </a:rPr>
              <a:t> BYTE	</a:t>
            </a:r>
            <a:r>
              <a:rPr lang="en-US" sz="2000" b="1" dirty="0" smtClean="0">
                <a:solidFill>
                  <a:srgbClr val="0000FF"/>
                </a:solidFill>
                <a:latin typeface="Courier New" charset="0"/>
              </a:rPr>
              <a:t>; </a:t>
            </a:r>
            <a:r>
              <a:rPr lang="en-US" sz="2000" b="1" dirty="0">
                <a:solidFill>
                  <a:srgbClr val="0000FF"/>
                </a:solidFill>
                <a:latin typeface="Courier New" charset="0"/>
              </a:rPr>
              <a:t>pointer to string</a:t>
            </a:r>
          </a:p>
        </p:txBody>
      </p:sp>
    </p:spTree>
    <p:extLst>
      <p:ext uri="{BB962C8B-B14F-4D97-AF65-F5344CB8AC3E}">
        <p14:creationId xmlns:p14="http://schemas.microsoft.com/office/powerpoint/2010/main" xmlns="" val="4901597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880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t>Str_length Source Code</a:t>
            </a:r>
          </a:p>
        </p:txBody>
      </p:sp>
      <p:sp>
        <p:nvSpPr>
          <p:cNvPr id="121859" name="Text Box 3"/>
          <p:cNvSpPr txBox="1">
            <a:spLocks noChangeArrowheads="1"/>
          </p:cNvSpPr>
          <p:nvPr/>
        </p:nvSpPr>
        <p:spPr bwMode="auto">
          <a:xfrm>
            <a:off x="685800" y="1524000"/>
            <a:ext cx="8001000" cy="427809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r>
              <a:rPr lang="en-US" sz="2000" b="1" dirty="0" err="1">
                <a:latin typeface="Courier New" charset="0"/>
              </a:rPr>
              <a:t>Str_length</a:t>
            </a:r>
            <a:r>
              <a:rPr lang="en-US" sz="2000" b="1" dirty="0">
                <a:latin typeface="Courier New" charset="0"/>
              </a:rPr>
              <a:t> PROC USES </a:t>
            </a:r>
            <a:r>
              <a:rPr lang="en-US" sz="2000" b="1" dirty="0" err="1">
                <a:latin typeface="Courier New" charset="0"/>
              </a:rPr>
              <a:t>edi</a:t>
            </a:r>
            <a:r>
              <a:rPr lang="en-US" sz="2000" b="1" dirty="0">
                <a:latin typeface="Courier New" charset="0"/>
              </a:rPr>
              <a:t>,</a:t>
            </a:r>
          </a:p>
          <a:p>
            <a:r>
              <a:rPr lang="en-US" sz="2000" b="1" dirty="0">
                <a:latin typeface="Courier New" charset="0"/>
              </a:rPr>
              <a:t>	</a:t>
            </a:r>
            <a:r>
              <a:rPr lang="en-US" sz="2000" b="1" dirty="0" err="1">
                <a:latin typeface="Courier New" charset="0"/>
              </a:rPr>
              <a:t>pString:PTR</a:t>
            </a:r>
            <a:r>
              <a:rPr lang="en-US" sz="2000" b="1" dirty="0">
                <a:latin typeface="Courier New" charset="0"/>
              </a:rPr>
              <a:t> </a:t>
            </a:r>
            <a:r>
              <a:rPr lang="en-US" sz="2000" b="1" dirty="0" smtClean="0">
                <a:latin typeface="Courier New" charset="0"/>
              </a:rPr>
              <a:t>BYTE       ; </a:t>
            </a:r>
            <a:r>
              <a:rPr lang="en-US" sz="2000" b="1" dirty="0">
                <a:latin typeface="Courier New" charset="0"/>
              </a:rPr>
              <a:t>pointer to string</a:t>
            </a:r>
          </a:p>
          <a:p>
            <a:endParaRPr lang="en-US" sz="2000" b="1" dirty="0">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edi,pString</a:t>
            </a:r>
            <a:endParaRPr lang="en-US" sz="2000" b="1" dirty="0">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eax,0    </a:t>
            </a:r>
            <a:r>
              <a:rPr lang="en-US" sz="2000" b="1" dirty="0" smtClean="0">
                <a:latin typeface="Courier New" charset="0"/>
              </a:rPr>
              <a:t>          ; </a:t>
            </a:r>
            <a:r>
              <a:rPr lang="en-US" sz="2000" b="1" dirty="0">
                <a:latin typeface="Courier New" charset="0"/>
              </a:rPr>
              <a:t>character count</a:t>
            </a:r>
          </a:p>
          <a:p>
            <a:r>
              <a:rPr lang="en-US" sz="2000" b="1" dirty="0">
                <a:latin typeface="Courier New" charset="0"/>
              </a:rPr>
              <a:t>L1:</a:t>
            </a:r>
          </a:p>
          <a:p>
            <a:r>
              <a:rPr lang="en-US" sz="2000" b="1" dirty="0">
                <a:latin typeface="Courier New" charset="0"/>
              </a:rPr>
              <a:t>	</a:t>
            </a:r>
            <a:r>
              <a:rPr lang="en-US" sz="2000" b="1" dirty="0" err="1">
                <a:latin typeface="Courier New" charset="0"/>
              </a:rPr>
              <a:t>cmp</a:t>
            </a:r>
            <a:r>
              <a:rPr lang="en-US" sz="2000" b="1" dirty="0">
                <a:latin typeface="Courier New" charset="0"/>
              </a:rPr>
              <a:t> byte </a:t>
            </a:r>
            <a:r>
              <a:rPr lang="en-US" sz="2000" b="1" dirty="0" err="1">
                <a:latin typeface="Courier New" charset="0"/>
              </a:rPr>
              <a:t>ptr</a:t>
            </a:r>
            <a:r>
              <a:rPr lang="en-US" sz="2000" b="1" dirty="0">
                <a:latin typeface="Courier New" charset="0"/>
              </a:rPr>
              <a:t> [</a:t>
            </a:r>
            <a:r>
              <a:rPr lang="en-US" sz="2000" b="1" dirty="0" err="1">
                <a:latin typeface="Courier New" charset="0"/>
              </a:rPr>
              <a:t>edi</a:t>
            </a:r>
            <a:r>
              <a:rPr lang="en-US" sz="2000" b="1" dirty="0">
                <a:latin typeface="Courier New" charset="0"/>
              </a:rPr>
              <a:t>],</a:t>
            </a:r>
            <a:r>
              <a:rPr lang="en-US" sz="2000" b="1" dirty="0" smtClean="0">
                <a:latin typeface="Courier New" charset="0"/>
              </a:rPr>
              <a:t>0   ; </a:t>
            </a:r>
            <a:r>
              <a:rPr lang="en-US" sz="2000" b="1" dirty="0">
                <a:latin typeface="Courier New" charset="0"/>
              </a:rPr>
              <a:t>end of string?</a:t>
            </a:r>
          </a:p>
          <a:p>
            <a:r>
              <a:rPr lang="en-US" sz="2000" b="1" dirty="0">
                <a:latin typeface="Courier New" charset="0"/>
              </a:rPr>
              <a:t>	je  </a:t>
            </a:r>
            <a:r>
              <a:rPr lang="en-US" sz="2000" b="1" dirty="0" smtClean="0">
                <a:latin typeface="Courier New" charset="0"/>
              </a:rPr>
              <a:t>L2                 ; </a:t>
            </a:r>
            <a:r>
              <a:rPr lang="en-US" sz="2000" b="1" dirty="0">
                <a:latin typeface="Courier New" charset="0"/>
              </a:rPr>
              <a:t>yes: quit</a:t>
            </a:r>
          </a:p>
          <a:p>
            <a:r>
              <a:rPr lang="en-US" sz="2000" b="1" dirty="0">
                <a:latin typeface="Courier New" charset="0"/>
              </a:rPr>
              <a:t>	</a:t>
            </a:r>
            <a:r>
              <a:rPr lang="en-US" sz="2000" b="1" dirty="0" err="1">
                <a:latin typeface="Courier New" charset="0"/>
              </a:rPr>
              <a:t>inc</a:t>
            </a:r>
            <a:r>
              <a:rPr lang="en-US" sz="2000" b="1" dirty="0">
                <a:latin typeface="Courier New" charset="0"/>
              </a:rPr>
              <a:t> </a:t>
            </a:r>
            <a:r>
              <a:rPr lang="en-US" sz="2000" b="1" dirty="0" err="1" smtClean="0">
                <a:latin typeface="Courier New" charset="0"/>
              </a:rPr>
              <a:t>edi</a:t>
            </a:r>
            <a:r>
              <a:rPr lang="en-US" sz="2000" b="1" dirty="0" smtClean="0">
                <a:latin typeface="Courier New" charset="0"/>
              </a:rPr>
              <a:t>                ; </a:t>
            </a:r>
            <a:r>
              <a:rPr lang="en-US" sz="2000" b="1" dirty="0">
                <a:latin typeface="Courier New" charset="0"/>
              </a:rPr>
              <a:t>no: point to next</a:t>
            </a:r>
          </a:p>
          <a:p>
            <a:r>
              <a:rPr lang="en-US" sz="2000" b="1" dirty="0">
                <a:latin typeface="Courier New" charset="0"/>
              </a:rPr>
              <a:t>	</a:t>
            </a:r>
            <a:r>
              <a:rPr lang="en-US" sz="2000" b="1" dirty="0" err="1">
                <a:latin typeface="Courier New" charset="0"/>
              </a:rPr>
              <a:t>inc</a:t>
            </a:r>
            <a:r>
              <a:rPr lang="en-US" sz="2000" b="1" dirty="0">
                <a:latin typeface="Courier New" charset="0"/>
              </a:rPr>
              <a:t> </a:t>
            </a:r>
            <a:r>
              <a:rPr lang="en-US" sz="2000" b="1" dirty="0" err="1" smtClean="0">
                <a:latin typeface="Courier New" charset="0"/>
              </a:rPr>
              <a:t>eax</a:t>
            </a:r>
            <a:r>
              <a:rPr lang="en-US" sz="2000" b="1" dirty="0" smtClean="0">
                <a:latin typeface="Courier New" charset="0"/>
              </a:rPr>
              <a:t>                ; </a:t>
            </a:r>
            <a:r>
              <a:rPr lang="en-US" sz="2000" b="1" dirty="0">
                <a:latin typeface="Courier New" charset="0"/>
              </a:rPr>
              <a:t>add 1 to count</a:t>
            </a:r>
          </a:p>
          <a:p>
            <a:r>
              <a:rPr lang="en-US" sz="2000" b="1" dirty="0">
                <a:latin typeface="Courier New" charset="0"/>
              </a:rPr>
              <a:t>	</a:t>
            </a:r>
            <a:r>
              <a:rPr lang="en-US" sz="2000" b="1" dirty="0" err="1">
                <a:latin typeface="Courier New" charset="0"/>
              </a:rPr>
              <a:t>jmp</a:t>
            </a:r>
            <a:r>
              <a:rPr lang="en-US" sz="2000" b="1" dirty="0">
                <a:latin typeface="Courier New" charset="0"/>
              </a:rPr>
              <a:t> L1</a:t>
            </a:r>
          </a:p>
          <a:p>
            <a:r>
              <a:rPr lang="en-US" sz="2000" b="1" dirty="0">
                <a:latin typeface="Courier New" charset="0"/>
              </a:rPr>
              <a:t>L2: ret</a:t>
            </a:r>
          </a:p>
          <a:p>
            <a:r>
              <a:rPr lang="en-US" sz="2000" b="1" dirty="0" err="1">
                <a:latin typeface="Courier New" charset="0"/>
              </a:rPr>
              <a:t>Str_length</a:t>
            </a:r>
            <a:r>
              <a:rPr lang="en-US" sz="2000" b="1" dirty="0">
                <a:latin typeface="Courier New" charset="0"/>
              </a:rPr>
              <a:t> ENDP</a:t>
            </a:r>
          </a:p>
        </p:txBody>
      </p:sp>
    </p:spTree>
    <p:extLst>
      <p:ext uri="{BB962C8B-B14F-4D97-AF65-F5344CB8AC3E}">
        <p14:creationId xmlns:p14="http://schemas.microsoft.com/office/powerpoint/2010/main" xmlns="" val="27492509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Str_copy Procedure</a:t>
            </a:r>
          </a:p>
        </p:txBody>
      </p:sp>
      <p:sp>
        <p:nvSpPr>
          <p:cNvPr id="119811" name="Rectangle 3"/>
          <p:cNvSpPr>
            <a:spLocks noGrp="1" noChangeArrowheads="1"/>
          </p:cNvSpPr>
          <p:nvPr>
            <p:ph type="body" idx="1"/>
          </p:nvPr>
        </p:nvSpPr>
        <p:spPr>
          <a:xfrm>
            <a:off x="762000" y="1219200"/>
            <a:ext cx="7772400" cy="1600200"/>
          </a:xfrm>
        </p:spPr>
        <p:txBody>
          <a:bodyPr/>
          <a:lstStyle/>
          <a:p>
            <a:pPr>
              <a:spcBef>
                <a:spcPts val="2000"/>
              </a:spcBef>
            </a:pPr>
            <a:r>
              <a:rPr lang="en-US" dirty="0"/>
              <a:t>Copies a null-terminated string from a source location to a target location.</a:t>
            </a:r>
          </a:p>
          <a:p>
            <a:pPr>
              <a:spcBef>
                <a:spcPts val="2000"/>
              </a:spcBef>
            </a:pPr>
            <a:r>
              <a:rPr lang="en-US" dirty="0"/>
              <a:t>Prototype:</a:t>
            </a:r>
            <a:endParaRPr lang="en-US" sz="2200" b="1" i="1" dirty="0">
              <a:solidFill>
                <a:schemeClr val="tx2"/>
              </a:solidFill>
              <a:latin typeface="Courier New" charset="0"/>
            </a:endParaRPr>
          </a:p>
        </p:txBody>
      </p:sp>
      <p:sp>
        <p:nvSpPr>
          <p:cNvPr id="119815" name="Text Box 7"/>
          <p:cNvSpPr txBox="1">
            <a:spLocks noChangeArrowheads="1"/>
          </p:cNvSpPr>
          <p:nvPr/>
        </p:nvSpPr>
        <p:spPr bwMode="auto">
          <a:xfrm>
            <a:off x="1219200" y="3024187"/>
            <a:ext cx="7086600" cy="1200329"/>
          </a:xfrm>
          <a:prstGeom prst="rect">
            <a:avLst/>
          </a:prstGeom>
          <a:solidFill>
            <a:srgbClr val="F2F2F2"/>
          </a:solidFill>
          <a:ln w="9525">
            <a:solidFill>
              <a:schemeClr val="bg2"/>
            </a:solidFill>
            <a:miter lim="800000"/>
            <a:headEnd/>
            <a:tailEnd/>
          </a:ln>
          <a:effectLst/>
        </p:spPr>
        <p:txBody>
          <a:bodyPr wrap="square" tIns="137160" bIns="137160">
            <a:spAutoFit/>
          </a:bodyPr>
          <a:lstStyle>
            <a:lvl1pPr>
              <a:tabLst>
                <a:tab pos="3654425" algn="l"/>
              </a:tabLst>
              <a:defRPr sz="2400">
                <a:solidFill>
                  <a:schemeClr val="tx1"/>
                </a:solidFill>
                <a:latin typeface="Times New Roman" charset="0"/>
                <a:ea typeface="ＭＳ Ｐゴシック" charset="0"/>
              </a:defRPr>
            </a:lvl1pPr>
            <a:lvl2pPr>
              <a:tabLst>
                <a:tab pos="3654425" algn="l"/>
              </a:tabLst>
              <a:defRPr sz="2400">
                <a:solidFill>
                  <a:schemeClr val="tx1"/>
                </a:solidFill>
                <a:latin typeface="Times New Roman" charset="0"/>
                <a:ea typeface="ＭＳ Ｐゴシック" charset="0"/>
              </a:defRPr>
            </a:lvl2pPr>
            <a:lvl3pPr>
              <a:tabLst>
                <a:tab pos="3654425" algn="l"/>
              </a:tabLst>
              <a:defRPr sz="2400">
                <a:solidFill>
                  <a:schemeClr val="tx1"/>
                </a:solidFill>
                <a:latin typeface="Times New Roman" charset="0"/>
                <a:ea typeface="ＭＳ Ｐゴシック" charset="0"/>
              </a:defRPr>
            </a:lvl3pPr>
            <a:lvl4pPr>
              <a:tabLst>
                <a:tab pos="3654425" algn="l"/>
              </a:tabLst>
              <a:defRPr sz="2400">
                <a:solidFill>
                  <a:schemeClr val="tx1"/>
                </a:solidFill>
                <a:latin typeface="Times New Roman" charset="0"/>
                <a:ea typeface="ＭＳ Ｐゴシック" charset="0"/>
              </a:defRPr>
            </a:lvl4pPr>
            <a:lvl5pPr>
              <a:tabLst>
                <a:tab pos="3654425" algn="l"/>
              </a:tabLst>
              <a:defRPr sz="2400">
                <a:solidFill>
                  <a:schemeClr val="tx1"/>
                </a:solidFill>
                <a:latin typeface="Times New Roman" charset="0"/>
                <a:ea typeface="ＭＳ Ｐゴシック" charset="0"/>
              </a:defRPr>
            </a:lvl5pPr>
            <a:lvl6pPr fontAlgn="base">
              <a:spcBef>
                <a:spcPct val="0"/>
              </a:spcBef>
              <a:spcAft>
                <a:spcPct val="0"/>
              </a:spcAft>
              <a:tabLst>
                <a:tab pos="3654425" algn="l"/>
              </a:tabLst>
              <a:defRPr sz="2400">
                <a:solidFill>
                  <a:schemeClr val="tx1"/>
                </a:solidFill>
                <a:latin typeface="Times New Roman" charset="0"/>
                <a:ea typeface="ＭＳ Ｐゴシック" charset="0"/>
              </a:defRPr>
            </a:lvl6pPr>
            <a:lvl7pPr fontAlgn="base">
              <a:spcBef>
                <a:spcPct val="0"/>
              </a:spcBef>
              <a:spcAft>
                <a:spcPct val="0"/>
              </a:spcAft>
              <a:tabLst>
                <a:tab pos="3654425" algn="l"/>
              </a:tabLst>
              <a:defRPr sz="2400">
                <a:solidFill>
                  <a:schemeClr val="tx1"/>
                </a:solidFill>
                <a:latin typeface="Times New Roman" charset="0"/>
                <a:ea typeface="ＭＳ Ｐゴシック" charset="0"/>
              </a:defRPr>
            </a:lvl7pPr>
            <a:lvl8pPr fontAlgn="base">
              <a:spcBef>
                <a:spcPct val="0"/>
              </a:spcBef>
              <a:spcAft>
                <a:spcPct val="0"/>
              </a:spcAft>
              <a:tabLst>
                <a:tab pos="3654425" algn="l"/>
              </a:tabLst>
              <a:defRPr sz="2400">
                <a:solidFill>
                  <a:schemeClr val="tx1"/>
                </a:solidFill>
                <a:latin typeface="Times New Roman" charset="0"/>
                <a:ea typeface="ＭＳ Ｐゴシック" charset="0"/>
              </a:defRPr>
            </a:lvl8pPr>
            <a:lvl9pPr fontAlgn="base">
              <a:spcBef>
                <a:spcPct val="0"/>
              </a:spcBef>
              <a:spcAft>
                <a:spcPct val="0"/>
              </a:spcAft>
              <a:tabLst>
                <a:tab pos="3654425" algn="l"/>
              </a:tabLst>
              <a:defRPr sz="2400">
                <a:solidFill>
                  <a:schemeClr val="tx1"/>
                </a:solidFill>
                <a:latin typeface="Times New Roman" charset="0"/>
                <a:ea typeface="ＭＳ Ｐゴシック" charset="0"/>
              </a:defRPr>
            </a:lvl9pPr>
          </a:lstStyle>
          <a:p>
            <a:r>
              <a:rPr lang="en-US" sz="2000" b="1" dirty="0" err="1">
                <a:solidFill>
                  <a:srgbClr val="0000FF"/>
                </a:solidFill>
                <a:latin typeface="Courier New" charset="0"/>
              </a:rPr>
              <a:t>Str_copy</a:t>
            </a:r>
            <a:r>
              <a:rPr lang="en-US" sz="2000" b="1" dirty="0">
                <a:solidFill>
                  <a:srgbClr val="0000FF"/>
                </a:solidFill>
                <a:latin typeface="Courier New" charset="0"/>
              </a:rPr>
              <a:t> PROTO,</a:t>
            </a:r>
          </a:p>
          <a:p>
            <a:r>
              <a:rPr lang="en-US" sz="2000" b="1" dirty="0">
                <a:solidFill>
                  <a:srgbClr val="0000FF"/>
                </a:solidFill>
                <a:latin typeface="Courier New" charset="0"/>
              </a:rPr>
              <a:t>  </a:t>
            </a:r>
            <a:r>
              <a:rPr lang="en-US" sz="2000" b="1" dirty="0" err="1">
                <a:solidFill>
                  <a:srgbClr val="0000FF"/>
                </a:solidFill>
                <a:latin typeface="Courier New" charset="0"/>
              </a:rPr>
              <a:t>source:PTR</a:t>
            </a:r>
            <a:r>
              <a:rPr lang="en-US" sz="2000" b="1" dirty="0">
                <a:solidFill>
                  <a:srgbClr val="0000FF"/>
                </a:solidFill>
                <a:latin typeface="Courier New" charset="0"/>
              </a:rPr>
              <a:t> BYTE</a:t>
            </a:r>
            <a:r>
              <a:rPr lang="en-US" sz="2000" b="1" dirty="0" smtClean="0">
                <a:solidFill>
                  <a:srgbClr val="0000FF"/>
                </a:solidFill>
                <a:latin typeface="Courier New" charset="0"/>
              </a:rPr>
              <a:t>,     ; </a:t>
            </a:r>
            <a:r>
              <a:rPr lang="en-US" sz="2000" b="1" dirty="0">
                <a:solidFill>
                  <a:srgbClr val="0000FF"/>
                </a:solidFill>
                <a:latin typeface="Courier New" charset="0"/>
              </a:rPr>
              <a:t>pointer to string</a:t>
            </a:r>
          </a:p>
          <a:p>
            <a:r>
              <a:rPr lang="en-US" sz="2000" b="1" dirty="0">
                <a:solidFill>
                  <a:srgbClr val="0000FF"/>
                </a:solidFill>
                <a:latin typeface="Courier New" charset="0"/>
              </a:rPr>
              <a:t>  </a:t>
            </a:r>
            <a:r>
              <a:rPr lang="en-US" sz="2000" b="1" dirty="0" err="1">
                <a:solidFill>
                  <a:srgbClr val="0000FF"/>
                </a:solidFill>
                <a:latin typeface="Courier New" charset="0"/>
              </a:rPr>
              <a:t>target:PTR</a:t>
            </a:r>
            <a:r>
              <a:rPr lang="en-US" sz="2000" b="1" dirty="0">
                <a:solidFill>
                  <a:srgbClr val="0000FF"/>
                </a:solidFill>
                <a:latin typeface="Courier New" charset="0"/>
              </a:rPr>
              <a:t> </a:t>
            </a:r>
            <a:r>
              <a:rPr lang="en-US" sz="2000" b="1" dirty="0" smtClean="0">
                <a:solidFill>
                  <a:srgbClr val="0000FF"/>
                </a:solidFill>
                <a:latin typeface="Courier New" charset="0"/>
              </a:rPr>
              <a:t>BYTE      ; </a:t>
            </a:r>
            <a:r>
              <a:rPr lang="en-US" sz="2000" b="1" dirty="0">
                <a:solidFill>
                  <a:srgbClr val="0000FF"/>
                </a:solidFill>
                <a:latin typeface="Courier New" charset="0"/>
              </a:rPr>
              <a:t>pointer to string</a:t>
            </a:r>
          </a:p>
        </p:txBody>
      </p:sp>
    </p:spTree>
    <p:extLst>
      <p:ext uri="{BB962C8B-B14F-4D97-AF65-F5344CB8AC3E}">
        <p14:creationId xmlns:p14="http://schemas.microsoft.com/office/powerpoint/2010/main" xmlns="" val="212922513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a:t>Str_copy Source Code</a:t>
            </a:r>
          </a:p>
        </p:txBody>
      </p:sp>
      <p:sp>
        <p:nvSpPr>
          <p:cNvPr id="122883" name="Text Box 3"/>
          <p:cNvSpPr txBox="1">
            <a:spLocks noChangeArrowheads="1"/>
          </p:cNvSpPr>
          <p:nvPr/>
        </p:nvSpPr>
        <p:spPr bwMode="auto">
          <a:xfrm>
            <a:off x="381000" y="1371600"/>
            <a:ext cx="8305800" cy="427809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r>
              <a:rPr lang="en-US" sz="2000" b="1" dirty="0" err="1">
                <a:latin typeface="Courier New" charset="0"/>
              </a:rPr>
              <a:t>Str_copy</a:t>
            </a:r>
            <a:r>
              <a:rPr lang="en-US" sz="2000" b="1" dirty="0">
                <a:latin typeface="Courier New" charset="0"/>
              </a:rPr>
              <a:t> PROC USES </a:t>
            </a:r>
            <a:r>
              <a:rPr lang="en-US" sz="2000" b="1" dirty="0" err="1">
                <a:latin typeface="Courier New" charset="0"/>
              </a:rPr>
              <a:t>eax</a:t>
            </a:r>
            <a:r>
              <a:rPr lang="en-US" sz="2000" b="1" dirty="0">
                <a:latin typeface="Courier New" charset="0"/>
              </a:rPr>
              <a:t> </a:t>
            </a:r>
            <a:r>
              <a:rPr lang="en-US" sz="2000" b="1" dirty="0" err="1">
                <a:latin typeface="Courier New" charset="0"/>
              </a:rPr>
              <a:t>ecx</a:t>
            </a:r>
            <a:r>
              <a:rPr lang="en-US" sz="2000" b="1" dirty="0">
                <a:latin typeface="Courier New" charset="0"/>
              </a:rPr>
              <a:t> </a:t>
            </a:r>
            <a:r>
              <a:rPr lang="en-US" sz="2000" b="1" dirty="0" err="1">
                <a:latin typeface="Courier New" charset="0"/>
              </a:rPr>
              <a:t>esi</a:t>
            </a:r>
            <a:r>
              <a:rPr lang="en-US" sz="2000" b="1" dirty="0">
                <a:latin typeface="Courier New" charset="0"/>
              </a:rPr>
              <a:t> </a:t>
            </a:r>
            <a:r>
              <a:rPr lang="en-US" sz="2000" b="1" dirty="0" err="1">
                <a:latin typeface="Courier New" charset="0"/>
              </a:rPr>
              <a:t>edi</a:t>
            </a:r>
            <a:r>
              <a:rPr lang="en-US" sz="2000" b="1" dirty="0">
                <a:latin typeface="Courier New" charset="0"/>
              </a:rPr>
              <a:t>,</a:t>
            </a:r>
          </a:p>
          <a:p>
            <a:r>
              <a:rPr lang="en-US" sz="2000" b="1" dirty="0">
                <a:latin typeface="Courier New" charset="0"/>
              </a:rPr>
              <a:t> 	</a:t>
            </a:r>
            <a:r>
              <a:rPr lang="en-US" sz="2000" b="1" dirty="0" err="1">
                <a:latin typeface="Courier New" charset="0"/>
              </a:rPr>
              <a:t>source:PTR</a:t>
            </a:r>
            <a:r>
              <a:rPr lang="en-US" sz="2000" b="1" dirty="0">
                <a:latin typeface="Courier New" charset="0"/>
              </a:rPr>
              <a:t> BYTE, 	</a:t>
            </a:r>
            <a:r>
              <a:rPr lang="en-US" sz="2000" b="1" dirty="0" smtClean="0">
                <a:latin typeface="Courier New" charset="0"/>
              </a:rPr>
              <a:t>    ; </a:t>
            </a:r>
            <a:r>
              <a:rPr lang="en-US" sz="2000" b="1" dirty="0">
                <a:latin typeface="Courier New" charset="0"/>
              </a:rPr>
              <a:t>source string</a:t>
            </a:r>
          </a:p>
          <a:p>
            <a:r>
              <a:rPr lang="en-US" sz="2000" b="1" dirty="0">
                <a:latin typeface="Courier New" charset="0"/>
              </a:rPr>
              <a:t> 	</a:t>
            </a:r>
            <a:r>
              <a:rPr lang="en-US" sz="2000" b="1" dirty="0" err="1">
                <a:latin typeface="Courier New" charset="0"/>
              </a:rPr>
              <a:t>target:PTR</a:t>
            </a:r>
            <a:r>
              <a:rPr lang="en-US" sz="2000" b="1" dirty="0">
                <a:latin typeface="Courier New" charset="0"/>
              </a:rPr>
              <a:t> </a:t>
            </a:r>
            <a:r>
              <a:rPr lang="en-US" sz="2000" b="1" dirty="0" smtClean="0">
                <a:latin typeface="Courier New" charset="0"/>
              </a:rPr>
              <a:t>BYTE       ; </a:t>
            </a:r>
            <a:r>
              <a:rPr lang="en-US" sz="2000" b="1" dirty="0">
                <a:latin typeface="Courier New" charset="0"/>
              </a:rPr>
              <a:t>target string</a:t>
            </a:r>
          </a:p>
          <a:p>
            <a:endParaRPr lang="en-US" sz="2000" b="1" dirty="0">
              <a:latin typeface="Courier New" charset="0"/>
            </a:endParaRPr>
          </a:p>
          <a:p>
            <a:r>
              <a:rPr lang="en-US" sz="2000" b="1" dirty="0">
                <a:latin typeface="Courier New" charset="0"/>
              </a:rPr>
              <a:t>	INVOKE </a:t>
            </a:r>
            <a:r>
              <a:rPr lang="en-US" sz="2000" b="1" dirty="0" err="1">
                <a:latin typeface="Courier New" charset="0"/>
              </a:rPr>
              <a:t>Str_length,source</a:t>
            </a:r>
            <a:r>
              <a:rPr lang="en-US" sz="2000" b="1" dirty="0">
                <a:latin typeface="Courier New" charset="0"/>
              </a:rPr>
              <a:t> </a:t>
            </a:r>
            <a:r>
              <a:rPr lang="en-US" sz="2000" b="1" dirty="0" smtClean="0">
                <a:latin typeface="Courier New" charset="0"/>
              </a:rPr>
              <a:t>; </a:t>
            </a:r>
            <a:r>
              <a:rPr lang="en-US" sz="2000" b="1" dirty="0">
                <a:latin typeface="Courier New" charset="0"/>
              </a:rPr>
              <a:t>EAX = length source</a:t>
            </a: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ecx,</a:t>
            </a:r>
            <a:r>
              <a:rPr lang="en-US" sz="2000" b="1" dirty="0" err="1" smtClean="0">
                <a:latin typeface="Courier New" charset="0"/>
              </a:rPr>
              <a:t>eax</a:t>
            </a:r>
            <a:r>
              <a:rPr lang="en-US" sz="2000" b="1" dirty="0" smtClean="0">
                <a:latin typeface="Courier New" charset="0"/>
              </a:rPr>
              <a:t>           ; </a:t>
            </a:r>
            <a:r>
              <a:rPr lang="en-US" sz="2000" b="1" dirty="0">
                <a:latin typeface="Courier New" charset="0"/>
              </a:rPr>
              <a:t>REP count</a:t>
            </a:r>
          </a:p>
          <a:p>
            <a:r>
              <a:rPr lang="en-US" sz="2000" b="1" dirty="0">
                <a:latin typeface="Courier New" charset="0"/>
              </a:rPr>
              <a:t>	</a:t>
            </a:r>
            <a:r>
              <a:rPr lang="en-US" sz="2000" b="1" dirty="0" err="1">
                <a:latin typeface="Courier New" charset="0"/>
              </a:rPr>
              <a:t>inc</a:t>
            </a:r>
            <a:r>
              <a:rPr lang="en-US" sz="2000" b="1" dirty="0">
                <a:latin typeface="Courier New" charset="0"/>
              </a:rPr>
              <a:t> </a:t>
            </a:r>
            <a:r>
              <a:rPr lang="en-US" sz="2000" b="1" dirty="0" err="1">
                <a:latin typeface="Courier New" charset="0"/>
              </a:rPr>
              <a:t>ecx</a:t>
            </a:r>
            <a:r>
              <a:rPr lang="en-US" sz="2000" b="1" dirty="0">
                <a:latin typeface="Courier New" charset="0"/>
              </a:rPr>
              <a:t>   </a:t>
            </a:r>
            <a:r>
              <a:rPr lang="en-US" sz="2000" b="1" dirty="0" smtClean="0">
                <a:latin typeface="Courier New" charset="0"/>
              </a:rPr>
              <a:t>            ; </a:t>
            </a:r>
            <a:r>
              <a:rPr lang="en-US" sz="2000" b="1" dirty="0">
                <a:latin typeface="Courier New" charset="0"/>
              </a:rPr>
              <a:t>add 1 for null byte</a:t>
            </a: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esi,source</a:t>
            </a:r>
            <a:endParaRPr lang="en-US" sz="2000" b="1" dirty="0">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edi,target</a:t>
            </a:r>
            <a:endParaRPr lang="en-US" sz="2000" b="1" dirty="0">
              <a:latin typeface="Courier New" charset="0"/>
            </a:endParaRPr>
          </a:p>
          <a:p>
            <a:r>
              <a:rPr lang="en-US" sz="2000" b="1" dirty="0">
                <a:latin typeface="Courier New" charset="0"/>
              </a:rPr>
              <a:t>	</a:t>
            </a:r>
            <a:r>
              <a:rPr lang="en-US" sz="2000" b="1" dirty="0" err="1">
                <a:latin typeface="Courier New" charset="0"/>
              </a:rPr>
              <a:t>cld</a:t>
            </a:r>
            <a:r>
              <a:rPr lang="en-US" sz="2000" b="1" dirty="0">
                <a:latin typeface="Courier New" charset="0"/>
              </a:rPr>
              <a:t>           </a:t>
            </a:r>
            <a:r>
              <a:rPr lang="en-US" sz="2000" b="1" dirty="0" smtClean="0">
                <a:latin typeface="Courier New" charset="0"/>
              </a:rPr>
              <a:t>        ; </a:t>
            </a:r>
            <a:r>
              <a:rPr lang="en-US" sz="2000" b="1" dirty="0">
                <a:latin typeface="Courier New" charset="0"/>
              </a:rPr>
              <a:t>direction = up</a:t>
            </a:r>
          </a:p>
          <a:p>
            <a:r>
              <a:rPr lang="en-US" sz="2000" b="1" dirty="0">
                <a:latin typeface="Courier New" charset="0"/>
              </a:rPr>
              <a:t>	rep </a:t>
            </a:r>
            <a:r>
              <a:rPr lang="en-US" sz="2000" b="1" dirty="0" err="1">
                <a:latin typeface="Courier New" charset="0"/>
              </a:rPr>
              <a:t>movsb</a:t>
            </a:r>
            <a:r>
              <a:rPr lang="en-US" sz="2000" b="1" dirty="0">
                <a:latin typeface="Courier New" charset="0"/>
              </a:rPr>
              <a:t> </a:t>
            </a:r>
            <a:r>
              <a:rPr lang="en-US" sz="2000" b="1" dirty="0" smtClean="0">
                <a:latin typeface="Courier New" charset="0"/>
              </a:rPr>
              <a:t>            ; </a:t>
            </a:r>
            <a:r>
              <a:rPr lang="en-US" sz="2000" b="1" dirty="0">
                <a:latin typeface="Courier New" charset="0"/>
              </a:rPr>
              <a:t>copy the string</a:t>
            </a:r>
          </a:p>
          <a:p>
            <a:r>
              <a:rPr lang="en-US" sz="2000" b="1" dirty="0">
                <a:latin typeface="Courier New" charset="0"/>
              </a:rPr>
              <a:t>	ret</a:t>
            </a:r>
          </a:p>
          <a:p>
            <a:r>
              <a:rPr lang="en-US" sz="2000" b="1" dirty="0" err="1">
                <a:latin typeface="Courier New" charset="0"/>
              </a:rPr>
              <a:t>Str_copy</a:t>
            </a:r>
            <a:r>
              <a:rPr lang="en-US" sz="2000" b="1" dirty="0">
                <a:latin typeface="Courier New" charset="0"/>
              </a:rPr>
              <a:t> ENDP</a:t>
            </a:r>
          </a:p>
        </p:txBody>
      </p:sp>
    </p:spTree>
    <p:extLst>
      <p:ext uri="{BB962C8B-B14F-4D97-AF65-F5344CB8AC3E}">
        <p14:creationId xmlns:p14="http://schemas.microsoft.com/office/powerpoint/2010/main" xmlns="" val="25818817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t>Str_trim Procedure</a:t>
            </a:r>
          </a:p>
        </p:txBody>
      </p:sp>
      <p:sp>
        <p:nvSpPr>
          <p:cNvPr id="90115" name="Rectangle 3"/>
          <p:cNvSpPr>
            <a:spLocks noGrp="1" noChangeArrowheads="1"/>
          </p:cNvSpPr>
          <p:nvPr>
            <p:ph type="body" idx="1"/>
          </p:nvPr>
        </p:nvSpPr>
        <p:spPr>
          <a:xfrm>
            <a:off x="685800" y="1143000"/>
            <a:ext cx="7924800" cy="4724400"/>
          </a:xfrm>
        </p:spPr>
        <p:txBody>
          <a:bodyPr/>
          <a:lstStyle/>
          <a:p>
            <a:pPr>
              <a:spcBef>
                <a:spcPts val="2900"/>
              </a:spcBef>
            </a:pPr>
            <a:r>
              <a:rPr lang="en-US" dirty="0"/>
              <a:t>The </a:t>
            </a:r>
            <a:r>
              <a:rPr lang="en-US" dirty="0" err="1"/>
              <a:t>Str_trim</a:t>
            </a:r>
            <a:r>
              <a:rPr lang="en-US" dirty="0"/>
              <a:t> procedure removes all occurrences of a selected trailing character from a null-terminated string.</a:t>
            </a:r>
            <a:r>
              <a:rPr lang="en-US" sz="2800" dirty="0"/>
              <a:t> </a:t>
            </a:r>
          </a:p>
          <a:p>
            <a:pPr>
              <a:spcBef>
                <a:spcPts val="2900"/>
              </a:spcBef>
            </a:pPr>
            <a:r>
              <a:rPr lang="en-US" dirty="0"/>
              <a:t>Prototype:</a:t>
            </a:r>
          </a:p>
        </p:txBody>
      </p:sp>
      <p:sp>
        <p:nvSpPr>
          <p:cNvPr id="90116" name="Text Box 4"/>
          <p:cNvSpPr txBox="1">
            <a:spLocks noChangeArrowheads="1"/>
          </p:cNvSpPr>
          <p:nvPr/>
        </p:nvSpPr>
        <p:spPr bwMode="auto">
          <a:xfrm>
            <a:off x="990600" y="3276600"/>
            <a:ext cx="7239000" cy="1200329"/>
          </a:xfrm>
          <a:prstGeom prst="rect">
            <a:avLst/>
          </a:prstGeom>
          <a:solidFill>
            <a:srgbClr val="F2F2F2"/>
          </a:solidFill>
          <a:ln w="9525">
            <a:solidFill>
              <a:schemeClr val="bg2"/>
            </a:solidFill>
            <a:miter lim="800000"/>
            <a:headEnd/>
            <a:tailEnd/>
          </a:ln>
          <a:effectLst/>
        </p:spPr>
        <p:txBody>
          <a:bodyPr wrap="square" tIns="137160" bIns="137160">
            <a:spAutoFit/>
          </a:bodyPr>
          <a:lstStyle/>
          <a:p>
            <a:r>
              <a:rPr lang="en-US" sz="2000" b="1" dirty="0" err="1">
                <a:solidFill>
                  <a:srgbClr val="0000FF"/>
                </a:solidFill>
                <a:latin typeface="Courier New" charset="0"/>
              </a:rPr>
              <a:t>Str_trim</a:t>
            </a:r>
            <a:r>
              <a:rPr lang="en-US" sz="2000" b="1" dirty="0">
                <a:solidFill>
                  <a:srgbClr val="0000FF"/>
                </a:solidFill>
                <a:latin typeface="Courier New" charset="0"/>
              </a:rPr>
              <a:t> PROTO,</a:t>
            </a:r>
          </a:p>
          <a:p>
            <a:r>
              <a:rPr lang="en-US" sz="2000" b="1" dirty="0">
                <a:solidFill>
                  <a:srgbClr val="0000FF"/>
                </a:solidFill>
                <a:latin typeface="Courier New" charset="0"/>
              </a:rPr>
              <a:t>  </a:t>
            </a:r>
            <a:r>
              <a:rPr lang="en-US" sz="2000" b="1" dirty="0" err="1">
                <a:solidFill>
                  <a:srgbClr val="0000FF"/>
                </a:solidFill>
                <a:latin typeface="Courier New" charset="0"/>
              </a:rPr>
              <a:t>pString:PTR</a:t>
            </a:r>
            <a:r>
              <a:rPr lang="en-US" sz="2000" b="1" dirty="0">
                <a:solidFill>
                  <a:srgbClr val="0000FF"/>
                </a:solidFill>
                <a:latin typeface="Courier New" charset="0"/>
              </a:rPr>
              <a:t> BYTE,	; points to string</a:t>
            </a:r>
          </a:p>
          <a:p>
            <a:r>
              <a:rPr lang="en-US" sz="2000" b="1" dirty="0">
                <a:solidFill>
                  <a:srgbClr val="0000FF"/>
                </a:solidFill>
                <a:latin typeface="Courier New" charset="0"/>
              </a:rPr>
              <a:t>  </a:t>
            </a:r>
            <a:r>
              <a:rPr lang="en-US" sz="2000" b="1" dirty="0" err="1">
                <a:solidFill>
                  <a:srgbClr val="0000FF"/>
                </a:solidFill>
                <a:latin typeface="Courier New" charset="0"/>
              </a:rPr>
              <a:t>char:BYTE</a:t>
            </a:r>
            <a:r>
              <a:rPr lang="en-US" sz="2000" b="1" dirty="0">
                <a:solidFill>
                  <a:srgbClr val="0000FF"/>
                </a:solidFill>
                <a:latin typeface="Courier New" charset="0"/>
              </a:rPr>
              <a:t>			; char to remove</a:t>
            </a:r>
          </a:p>
        </p:txBody>
      </p:sp>
      <p:grpSp>
        <p:nvGrpSpPr>
          <p:cNvPr id="90119" name="Group 7"/>
          <p:cNvGrpSpPr>
            <a:grpSpLocks/>
          </p:cNvGrpSpPr>
          <p:nvPr/>
        </p:nvGrpSpPr>
        <p:grpSpPr bwMode="auto">
          <a:xfrm>
            <a:off x="534211" y="4495800"/>
            <a:ext cx="7942364" cy="2133600"/>
            <a:chOff x="318" y="2640"/>
            <a:chExt cx="4522" cy="1344"/>
          </a:xfrm>
        </p:grpSpPr>
        <p:sp>
          <p:nvSpPr>
            <p:cNvPr id="90117" name="Text Box 5"/>
            <p:cNvSpPr txBox="1">
              <a:spLocks noChangeArrowheads="1"/>
            </p:cNvSpPr>
            <p:nvPr/>
          </p:nvSpPr>
          <p:spPr bwMode="auto">
            <a:xfrm>
              <a:off x="1229" y="2688"/>
              <a:ext cx="3611" cy="1296"/>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.data</a:t>
              </a:r>
            </a:p>
            <a:p>
              <a:r>
                <a:rPr lang="en-US" sz="2000" b="1" dirty="0" err="1">
                  <a:latin typeface="Courier New" charset="0"/>
                </a:rPr>
                <a:t>myString</a:t>
              </a:r>
              <a:r>
                <a:rPr lang="en-US" sz="2000" b="1" dirty="0">
                  <a:latin typeface="Courier New" charset="0"/>
                </a:rPr>
                <a:t> BYTE "Hello###",0</a:t>
              </a:r>
            </a:p>
            <a:p>
              <a:r>
                <a:rPr lang="en-US" sz="2000" b="1" dirty="0">
                  <a:latin typeface="Courier New" charset="0"/>
                </a:rPr>
                <a:t>.code</a:t>
              </a:r>
            </a:p>
            <a:p>
              <a:r>
                <a:rPr lang="en-US" sz="2000" b="1" dirty="0">
                  <a:latin typeface="Courier New" charset="0"/>
                </a:rPr>
                <a:t>   INVOKE </a:t>
              </a:r>
              <a:r>
                <a:rPr lang="en-US" sz="2000" b="1" dirty="0" err="1">
                  <a:latin typeface="Courier New" charset="0"/>
                </a:rPr>
                <a:t>Str_trim</a:t>
              </a:r>
              <a:r>
                <a:rPr lang="en-US" sz="2000" b="1" dirty="0">
                  <a:latin typeface="Courier New" charset="0"/>
                </a:rPr>
                <a:t>, ADDR </a:t>
              </a:r>
              <a:r>
                <a:rPr lang="en-US" sz="2000" b="1" dirty="0" err="1">
                  <a:latin typeface="Courier New" charset="0"/>
                </a:rPr>
                <a:t>myString</a:t>
              </a:r>
              <a:r>
                <a:rPr lang="en-US" sz="2000" b="1" dirty="0">
                  <a:latin typeface="Courier New" charset="0"/>
                </a:rPr>
                <a:t>, '</a:t>
              </a:r>
              <a:r>
                <a:rPr lang="en-US" sz="2000" b="1" dirty="0" smtClean="0">
                  <a:latin typeface="Courier New" charset="0"/>
                </a:rPr>
                <a:t>#’</a:t>
              </a:r>
              <a:endParaRPr lang="en-US" sz="2000" b="1" dirty="0">
                <a:latin typeface="Courier New" charset="0"/>
              </a:endParaRPr>
            </a:p>
            <a:p>
              <a:r>
                <a:rPr lang="en-US" sz="2000" b="1" dirty="0" err="1">
                  <a:latin typeface="Courier New" charset="0"/>
                </a:rPr>
                <a:t>myString</a:t>
              </a:r>
              <a:r>
                <a:rPr lang="en-US" sz="2000" b="1" dirty="0">
                  <a:latin typeface="Courier New" charset="0"/>
                </a:rPr>
                <a:t> = "Hello"</a:t>
              </a:r>
            </a:p>
          </p:txBody>
        </p:sp>
        <p:sp>
          <p:nvSpPr>
            <p:cNvPr id="90118" name="Text Box 6"/>
            <p:cNvSpPr txBox="1">
              <a:spLocks noChangeArrowheads="1"/>
            </p:cNvSpPr>
            <p:nvPr/>
          </p:nvSpPr>
          <p:spPr bwMode="auto">
            <a:xfrm>
              <a:off x="318" y="2640"/>
              <a:ext cx="882" cy="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lgn="r">
                <a:spcBef>
                  <a:spcPct val="50000"/>
                </a:spcBef>
              </a:pPr>
              <a:r>
                <a:rPr lang="en-US" sz="2400" dirty="0">
                  <a:latin typeface="Arial"/>
                  <a:cs typeface="Arial"/>
                </a:rPr>
                <a:t>Example:</a:t>
              </a:r>
            </a:p>
          </p:txBody>
        </p:sp>
      </p:grpSp>
    </p:spTree>
    <p:extLst>
      <p:ext uri="{BB962C8B-B14F-4D97-AF65-F5344CB8AC3E}">
        <p14:creationId xmlns:p14="http://schemas.microsoft.com/office/powerpoint/2010/main" xmlns="" val="34791328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901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en-US"/>
              <a:t>Str_trim Procedure</a:t>
            </a:r>
          </a:p>
        </p:txBody>
      </p:sp>
      <p:sp>
        <p:nvSpPr>
          <p:cNvPr id="120835" name="Rectangle 3"/>
          <p:cNvSpPr>
            <a:spLocks noGrp="1" noChangeArrowheads="1"/>
          </p:cNvSpPr>
          <p:nvPr>
            <p:ph type="body" idx="1"/>
          </p:nvPr>
        </p:nvSpPr>
        <p:spPr>
          <a:xfrm>
            <a:off x="685800" y="1143000"/>
            <a:ext cx="7924800" cy="5181600"/>
          </a:xfrm>
        </p:spPr>
        <p:txBody>
          <a:bodyPr/>
          <a:lstStyle/>
          <a:p>
            <a:pPr>
              <a:spcBef>
                <a:spcPts val="2000"/>
              </a:spcBef>
            </a:pPr>
            <a:r>
              <a:rPr lang="en-US" dirty="0" err="1"/>
              <a:t>Str_trim</a:t>
            </a:r>
            <a:r>
              <a:rPr lang="en-US" dirty="0"/>
              <a:t> checks a number of possible cases (shown here with # as the trailing character):</a:t>
            </a:r>
          </a:p>
          <a:p>
            <a:pPr lvl="1">
              <a:spcBef>
                <a:spcPts val="2000"/>
              </a:spcBef>
            </a:pPr>
            <a:r>
              <a:rPr lang="en-US" dirty="0"/>
              <a:t>The string is empty.</a:t>
            </a:r>
          </a:p>
          <a:p>
            <a:pPr lvl="1">
              <a:spcBef>
                <a:spcPts val="2000"/>
              </a:spcBef>
            </a:pPr>
            <a:r>
              <a:rPr lang="en-US" dirty="0"/>
              <a:t>The string contains other characters followed by one or more trailing characters, as in "Hello##".</a:t>
            </a:r>
          </a:p>
          <a:p>
            <a:pPr lvl="1">
              <a:spcBef>
                <a:spcPts val="2000"/>
              </a:spcBef>
            </a:pPr>
            <a:r>
              <a:rPr lang="en-US" dirty="0"/>
              <a:t>The string contains only one character, the trailing character, as in "#"</a:t>
            </a:r>
          </a:p>
          <a:p>
            <a:pPr lvl="1">
              <a:spcBef>
                <a:spcPts val="2000"/>
              </a:spcBef>
            </a:pPr>
            <a:r>
              <a:rPr lang="en-US" dirty="0"/>
              <a:t>The string contains no trailing character, as in "Hello" or "H".</a:t>
            </a:r>
          </a:p>
          <a:p>
            <a:pPr lvl="1">
              <a:spcBef>
                <a:spcPts val="2000"/>
              </a:spcBef>
            </a:pPr>
            <a:r>
              <a:rPr lang="en-US" dirty="0"/>
              <a:t>The string contains one or more trailing characters followed by one or more </a:t>
            </a:r>
            <a:r>
              <a:rPr lang="en-US" dirty="0" smtClean="0"/>
              <a:t>non-trailing </a:t>
            </a:r>
            <a:r>
              <a:rPr lang="en-US" dirty="0"/>
              <a:t>characters, as in "#H" or "###Hello".</a:t>
            </a:r>
          </a:p>
        </p:txBody>
      </p:sp>
    </p:spTree>
    <p:extLst>
      <p:ext uri="{BB962C8B-B14F-4D97-AF65-F5344CB8AC3E}">
        <p14:creationId xmlns:p14="http://schemas.microsoft.com/office/powerpoint/2010/main" xmlns="" val="2316210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685800" y="152400"/>
            <a:ext cx="7772400" cy="609600"/>
          </a:xfrm>
        </p:spPr>
        <p:txBody>
          <a:bodyPr/>
          <a:lstStyle/>
          <a:p>
            <a:r>
              <a:rPr lang="en-US"/>
              <a:t>Str_trim Source Code</a:t>
            </a:r>
          </a:p>
        </p:txBody>
      </p:sp>
      <p:sp>
        <p:nvSpPr>
          <p:cNvPr id="123907" name="Text Box 3"/>
          <p:cNvSpPr txBox="1">
            <a:spLocks noChangeArrowheads="1"/>
          </p:cNvSpPr>
          <p:nvPr/>
        </p:nvSpPr>
        <p:spPr bwMode="auto">
          <a:xfrm>
            <a:off x="381000" y="812423"/>
            <a:ext cx="8610600" cy="5816977"/>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lvl1pPr>
              <a:tabLst>
                <a:tab pos="457200" algn="l"/>
                <a:tab pos="4114800" algn="l"/>
              </a:tabLst>
              <a:defRPr sz="2400">
                <a:solidFill>
                  <a:schemeClr val="tx1"/>
                </a:solidFill>
                <a:latin typeface="Times New Roman" charset="0"/>
                <a:ea typeface="ＭＳ Ｐゴシック" charset="0"/>
              </a:defRPr>
            </a:lvl1pPr>
            <a:lvl2pPr>
              <a:tabLst>
                <a:tab pos="457200" algn="l"/>
                <a:tab pos="4114800" algn="l"/>
              </a:tabLst>
              <a:defRPr sz="2400">
                <a:solidFill>
                  <a:schemeClr val="tx1"/>
                </a:solidFill>
                <a:latin typeface="Times New Roman" charset="0"/>
                <a:ea typeface="ＭＳ Ｐゴシック" charset="0"/>
              </a:defRPr>
            </a:lvl2pPr>
            <a:lvl3pPr>
              <a:tabLst>
                <a:tab pos="457200" algn="l"/>
                <a:tab pos="4114800" algn="l"/>
              </a:tabLst>
              <a:defRPr sz="2400">
                <a:solidFill>
                  <a:schemeClr val="tx1"/>
                </a:solidFill>
                <a:latin typeface="Times New Roman" charset="0"/>
                <a:ea typeface="ＭＳ Ｐゴシック" charset="0"/>
              </a:defRPr>
            </a:lvl3pPr>
            <a:lvl4pPr>
              <a:tabLst>
                <a:tab pos="457200" algn="l"/>
                <a:tab pos="4114800" algn="l"/>
              </a:tabLst>
              <a:defRPr sz="2400">
                <a:solidFill>
                  <a:schemeClr val="tx1"/>
                </a:solidFill>
                <a:latin typeface="Times New Roman" charset="0"/>
                <a:ea typeface="ＭＳ Ｐゴシック" charset="0"/>
              </a:defRPr>
            </a:lvl4pPr>
            <a:lvl5pPr>
              <a:tabLst>
                <a:tab pos="4572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9pPr>
          </a:lstStyle>
          <a:p>
            <a:r>
              <a:rPr lang="en-US" sz="2000" b="1" dirty="0" err="1">
                <a:latin typeface="Courier New" charset="0"/>
              </a:rPr>
              <a:t>Str_trim</a:t>
            </a:r>
            <a:r>
              <a:rPr lang="en-US" sz="2000" b="1" dirty="0">
                <a:latin typeface="Courier New" charset="0"/>
              </a:rPr>
              <a:t> PROC USES </a:t>
            </a:r>
            <a:r>
              <a:rPr lang="en-US" sz="2000" b="1" dirty="0" err="1">
                <a:latin typeface="Courier New" charset="0"/>
              </a:rPr>
              <a:t>eax</a:t>
            </a:r>
            <a:r>
              <a:rPr lang="en-US" sz="2000" b="1" dirty="0">
                <a:latin typeface="Courier New" charset="0"/>
              </a:rPr>
              <a:t> </a:t>
            </a:r>
            <a:r>
              <a:rPr lang="en-US" sz="2000" b="1" dirty="0" err="1">
                <a:latin typeface="Courier New" charset="0"/>
              </a:rPr>
              <a:t>ecx</a:t>
            </a:r>
            <a:r>
              <a:rPr lang="en-US" sz="2000" b="1" dirty="0">
                <a:latin typeface="Courier New" charset="0"/>
              </a:rPr>
              <a:t> </a:t>
            </a:r>
            <a:r>
              <a:rPr lang="en-US" sz="2000" b="1" dirty="0" err="1">
                <a:latin typeface="Courier New" charset="0"/>
              </a:rPr>
              <a:t>edi</a:t>
            </a:r>
            <a:r>
              <a:rPr lang="en-US" sz="2000" b="1" dirty="0">
                <a:latin typeface="Courier New" charset="0"/>
              </a:rPr>
              <a:t>,</a:t>
            </a:r>
          </a:p>
          <a:p>
            <a:r>
              <a:rPr lang="en-US" sz="2000" b="1" dirty="0">
                <a:latin typeface="Courier New" charset="0"/>
              </a:rPr>
              <a:t>	</a:t>
            </a:r>
            <a:r>
              <a:rPr lang="en-US" sz="2000" b="1" dirty="0" err="1">
                <a:latin typeface="Courier New" charset="0"/>
              </a:rPr>
              <a:t>pString:PTR</a:t>
            </a:r>
            <a:r>
              <a:rPr lang="en-US" sz="2000" b="1" dirty="0">
                <a:latin typeface="Courier New" charset="0"/>
              </a:rPr>
              <a:t> BYTE</a:t>
            </a:r>
            <a:r>
              <a:rPr lang="en-US" sz="2000" b="1" dirty="0" smtClean="0">
                <a:latin typeface="Courier New" charset="0"/>
              </a:rPr>
              <a:t>,    ; </a:t>
            </a:r>
            <a:r>
              <a:rPr lang="en-US" sz="2000" b="1" dirty="0">
                <a:latin typeface="Courier New" charset="0"/>
              </a:rPr>
              <a:t>points to string</a:t>
            </a:r>
          </a:p>
          <a:p>
            <a:r>
              <a:rPr lang="en-US" sz="2000" b="1" dirty="0">
                <a:latin typeface="Courier New" charset="0"/>
              </a:rPr>
              <a:t>	</a:t>
            </a:r>
            <a:r>
              <a:rPr lang="en-US" sz="2000" b="1" dirty="0" err="1" smtClean="0">
                <a:latin typeface="Courier New" charset="0"/>
              </a:rPr>
              <a:t>char:BYTE</a:t>
            </a:r>
            <a:r>
              <a:rPr lang="en-US" sz="2000" b="1" dirty="0" smtClean="0">
                <a:latin typeface="Courier New" charset="0"/>
              </a:rPr>
              <a:t>            ; </a:t>
            </a:r>
            <a:r>
              <a:rPr lang="en-US" sz="2000" b="1" dirty="0">
                <a:latin typeface="Courier New" charset="0"/>
              </a:rPr>
              <a:t>char to remove</a:t>
            </a: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edi,pString</a:t>
            </a:r>
            <a:endParaRPr lang="en-US" sz="2000" b="1" dirty="0">
              <a:latin typeface="Courier New" charset="0"/>
            </a:endParaRPr>
          </a:p>
          <a:p>
            <a:r>
              <a:rPr lang="en-US" sz="2000" b="1" dirty="0">
                <a:latin typeface="Courier New" charset="0"/>
              </a:rPr>
              <a:t>	INVOKE </a:t>
            </a:r>
            <a:r>
              <a:rPr lang="en-US" sz="2000" b="1" dirty="0" err="1">
                <a:latin typeface="Courier New" charset="0"/>
              </a:rPr>
              <a:t>Str_length,</a:t>
            </a:r>
            <a:r>
              <a:rPr lang="en-US" sz="2000" b="1" dirty="0" err="1" smtClean="0">
                <a:latin typeface="Courier New" charset="0"/>
              </a:rPr>
              <a:t>edi</a:t>
            </a:r>
            <a:r>
              <a:rPr lang="en-US" sz="2000" b="1" dirty="0" smtClean="0">
                <a:latin typeface="Courier New" charset="0"/>
              </a:rPr>
              <a:t>; </a:t>
            </a:r>
            <a:r>
              <a:rPr lang="en-US" sz="2000" b="1" dirty="0">
                <a:latin typeface="Courier New" charset="0"/>
              </a:rPr>
              <a:t>returns length in EAX</a:t>
            </a:r>
          </a:p>
          <a:p>
            <a:r>
              <a:rPr lang="en-US" sz="2000" b="1" dirty="0">
                <a:latin typeface="Courier New" charset="0"/>
              </a:rPr>
              <a:t>	</a:t>
            </a:r>
            <a:r>
              <a:rPr lang="en-US" sz="2000" b="1" dirty="0" err="1">
                <a:latin typeface="Courier New" charset="0"/>
              </a:rPr>
              <a:t>cmp</a:t>
            </a:r>
            <a:r>
              <a:rPr lang="en-US" sz="2000" b="1" dirty="0">
                <a:latin typeface="Courier New" charset="0"/>
              </a:rPr>
              <a:t>  eax,</a:t>
            </a:r>
            <a:r>
              <a:rPr lang="en-US" sz="2000" b="1" dirty="0" smtClean="0">
                <a:latin typeface="Courier New" charset="0"/>
              </a:rPr>
              <a:t>0           ; </a:t>
            </a:r>
            <a:r>
              <a:rPr lang="en-US" sz="2000" b="1" dirty="0">
                <a:latin typeface="Courier New" charset="0"/>
              </a:rPr>
              <a:t>zero-length string?</a:t>
            </a:r>
          </a:p>
          <a:p>
            <a:r>
              <a:rPr lang="en-US" sz="2000" b="1" dirty="0">
                <a:latin typeface="Courier New" charset="0"/>
              </a:rPr>
              <a:t>	je   </a:t>
            </a:r>
            <a:r>
              <a:rPr lang="en-US" sz="2000" b="1" dirty="0" smtClean="0">
                <a:latin typeface="Courier New" charset="0"/>
              </a:rPr>
              <a:t>L2              ; </a:t>
            </a:r>
            <a:r>
              <a:rPr lang="en-US" sz="2000" b="1" dirty="0">
                <a:latin typeface="Courier New" charset="0"/>
              </a:rPr>
              <a:t>yes: exit</a:t>
            </a: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ecx,</a:t>
            </a:r>
            <a:r>
              <a:rPr lang="en-US" sz="2000" b="1" dirty="0" err="1" smtClean="0">
                <a:latin typeface="Courier New" charset="0"/>
              </a:rPr>
              <a:t>eax</a:t>
            </a:r>
            <a:r>
              <a:rPr lang="en-US" sz="2000" b="1" dirty="0" smtClean="0">
                <a:latin typeface="Courier New" charset="0"/>
              </a:rPr>
              <a:t>         ; </a:t>
            </a:r>
            <a:r>
              <a:rPr lang="en-US" sz="2000" b="1" dirty="0">
                <a:latin typeface="Courier New" charset="0"/>
              </a:rPr>
              <a:t>no: counter = string length</a:t>
            </a:r>
          </a:p>
          <a:p>
            <a:r>
              <a:rPr lang="en-US" sz="2000" b="1" dirty="0">
                <a:latin typeface="Courier New" charset="0"/>
              </a:rPr>
              <a:t>	</a:t>
            </a:r>
            <a:r>
              <a:rPr lang="en-US" sz="2000" b="1" dirty="0" err="1">
                <a:latin typeface="Courier New" charset="0"/>
              </a:rPr>
              <a:t>dec</a:t>
            </a:r>
            <a:r>
              <a:rPr lang="en-US" sz="2000" b="1" dirty="0">
                <a:latin typeface="Courier New" charset="0"/>
              </a:rPr>
              <a:t>  </a:t>
            </a:r>
            <a:r>
              <a:rPr lang="en-US" sz="2000" b="1" dirty="0" err="1">
                <a:latin typeface="Courier New" charset="0"/>
              </a:rPr>
              <a:t>eax</a:t>
            </a:r>
            <a:endParaRPr lang="en-US" sz="2000" b="1" dirty="0">
              <a:latin typeface="Courier New" charset="0"/>
            </a:endParaRPr>
          </a:p>
          <a:p>
            <a:r>
              <a:rPr lang="en-US" sz="2000" b="1" dirty="0">
                <a:latin typeface="Courier New" charset="0"/>
              </a:rPr>
              <a:t>	add  </a:t>
            </a:r>
            <a:r>
              <a:rPr lang="en-US" sz="2000" b="1" dirty="0" err="1">
                <a:latin typeface="Courier New" charset="0"/>
              </a:rPr>
              <a:t>edi,</a:t>
            </a:r>
            <a:r>
              <a:rPr lang="en-US" sz="2000" b="1" dirty="0" err="1" smtClean="0">
                <a:latin typeface="Courier New" charset="0"/>
              </a:rPr>
              <a:t>eax</a:t>
            </a:r>
            <a:r>
              <a:rPr lang="en-US" sz="2000" b="1" dirty="0" smtClean="0">
                <a:latin typeface="Courier New" charset="0"/>
              </a:rPr>
              <a:t>         ; </a:t>
            </a:r>
            <a:r>
              <a:rPr lang="en-US" sz="2000" b="1" dirty="0">
                <a:latin typeface="Courier New" charset="0"/>
              </a:rPr>
              <a:t>EDI points to last char</a:t>
            </a: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al,</a:t>
            </a:r>
            <a:r>
              <a:rPr lang="en-US" sz="2000" b="1" dirty="0" err="1" smtClean="0">
                <a:latin typeface="Courier New" charset="0"/>
              </a:rPr>
              <a:t>char</a:t>
            </a:r>
            <a:r>
              <a:rPr lang="en-US" sz="2000" b="1" dirty="0" smtClean="0">
                <a:latin typeface="Courier New" charset="0"/>
              </a:rPr>
              <a:t>         ; </a:t>
            </a:r>
            <a:r>
              <a:rPr lang="en-US" sz="2000" b="1" dirty="0">
                <a:latin typeface="Courier New" charset="0"/>
              </a:rPr>
              <a:t>char to trim</a:t>
            </a:r>
          </a:p>
          <a:p>
            <a:r>
              <a:rPr lang="en-US" sz="2000" b="1" dirty="0">
                <a:latin typeface="Courier New" charset="0"/>
              </a:rPr>
              <a:t>	</a:t>
            </a:r>
            <a:r>
              <a:rPr lang="en-US" sz="2000" b="1" dirty="0" err="1" smtClean="0">
                <a:latin typeface="Courier New" charset="0"/>
              </a:rPr>
              <a:t>std</a:t>
            </a:r>
            <a:r>
              <a:rPr lang="en-US" sz="2000" b="1" dirty="0" smtClean="0">
                <a:latin typeface="Courier New" charset="0"/>
              </a:rPr>
              <a:t>                  ; </a:t>
            </a:r>
            <a:r>
              <a:rPr lang="en-US" sz="2000" b="1" dirty="0">
                <a:latin typeface="Courier New" charset="0"/>
              </a:rPr>
              <a:t>direction = reverse</a:t>
            </a:r>
          </a:p>
          <a:p>
            <a:r>
              <a:rPr lang="en-US" sz="2000" b="1" dirty="0">
                <a:latin typeface="Courier New" charset="0"/>
              </a:rPr>
              <a:t>	</a:t>
            </a:r>
            <a:r>
              <a:rPr lang="en-US" sz="2000" b="1" dirty="0" err="1">
                <a:latin typeface="Courier New" charset="0"/>
              </a:rPr>
              <a:t>repe</a:t>
            </a:r>
            <a:r>
              <a:rPr lang="en-US" sz="2000" b="1" dirty="0">
                <a:latin typeface="Courier New" charset="0"/>
              </a:rPr>
              <a:t> </a:t>
            </a:r>
            <a:r>
              <a:rPr lang="en-US" sz="2000" b="1" dirty="0" err="1" smtClean="0">
                <a:latin typeface="Courier New" charset="0"/>
              </a:rPr>
              <a:t>scasb</a:t>
            </a:r>
            <a:r>
              <a:rPr lang="en-US" sz="2000" b="1" dirty="0" smtClean="0">
                <a:latin typeface="Courier New" charset="0"/>
              </a:rPr>
              <a:t>           ; </a:t>
            </a:r>
            <a:r>
              <a:rPr lang="en-US" sz="2000" b="1" dirty="0">
                <a:latin typeface="Courier New" charset="0"/>
              </a:rPr>
              <a:t>skip past trim character</a:t>
            </a:r>
          </a:p>
          <a:p>
            <a:r>
              <a:rPr lang="en-US" sz="2000" b="1" dirty="0">
                <a:latin typeface="Courier New" charset="0"/>
              </a:rPr>
              <a:t>	</a:t>
            </a:r>
            <a:r>
              <a:rPr lang="en-US" sz="2000" b="1" dirty="0" err="1">
                <a:latin typeface="Courier New" charset="0"/>
              </a:rPr>
              <a:t>jne</a:t>
            </a:r>
            <a:r>
              <a:rPr lang="en-US" sz="2000" b="1" dirty="0">
                <a:latin typeface="Courier New" charset="0"/>
              </a:rPr>
              <a:t>  </a:t>
            </a:r>
            <a:r>
              <a:rPr lang="en-US" sz="2000" b="1" dirty="0" smtClean="0">
                <a:latin typeface="Courier New" charset="0"/>
              </a:rPr>
              <a:t>L1              ; </a:t>
            </a:r>
            <a:r>
              <a:rPr lang="en-US" sz="2000" b="1" dirty="0">
                <a:latin typeface="Courier New" charset="0"/>
              </a:rPr>
              <a:t>removed first character?</a:t>
            </a:r>
          </a:p>
          <a:p>
            <a:r>
              <a:rPr lang="en-US" sz="2000" b="1" dirty="0">
                <a:latin typeface="Courier New" charset="0"/>
              </a:rPr>
              <a:t>	</a:t>
            </a:r>
            <a:r>
              <a:rPr lang="en-US" sz="2000" b="1" dirty="0" err="1">
                <a:latin typeface="Courier New" charset="0"/>
              </a:rPr>
              <a:t>dec</a:t>
            </a:r>
            <a:r>
              <a:rPr lang="en-US" sz="2000" b="1" dirty="0">
                <a:latin typeface="Courier New" charset="0"/>
              </a:rPr>
              <a:t>  </a:t>
            </a:r>
            <a:r>
              <a:rPr lang="en-US" sz="2000" b="1" dirty="0" err="1" smtClean="0">
                <a:latin typeface="Courier New" charset="0"/>
              </a:rPr>
              <a:t>edi</a:t>
            </a:r>
            <a:r>
              <a:rPr lang="en-US" sz="2000" b="1" dirty="0" smtClean="0">
                <a:latin typeface="Courier New" charset="0"/>
              </a:rPr>
              <a:t>             ; </a:t>
            </a:r>
            <a:r>
              <a:rPr lang="en-US" sz="2000" b="1" dirty="0">
                <a:latin typeface="Courier New" charset="0"/>
              </a:rPr>
              <a:t>adjust EDI: ZF=1 &amp;&amp; ECX=0</a:t>
            </a:r>
          </a:p>
          <a:p>
            <a:r>
              <a:rPr lang="en-US" sz="2000" b="1" dirty="0">
                <a:latin typeface="Courier New" charset="0"/>
              </a:rPr>
              <a:t>L1</a:t>
            </a:r>
            <a:r>
              <a:rPr lang="en-US" sz="2000" b="1" dirty="0" smtClean="0">
                <a:latin typeface="Courier New" charset="0"/>
              </a:rPr>
              <a:t>:mov  </a:t>
            </a:r>
            <a:r>
              <a:rPr lang="en-US" sz="2000" b="1" dirty="0">
                <a:latin typeface="Courier New" charset="0"/>
              </a:rPr>
              <a:t>BYTE PTR [edi+2],</a:t>
            </a:r>
            <a:r>
              <a:rPr lang="en-US" sz="2000" b="1" dirty="0" smtClean="0">
                <a:latin typeface="Courier New" charset="0"/>
              </a:rPr>
              <a:t>0 ; </a:t>
            </a:r>
            <a:r>
              <a:rPr lang="en-US" sz="2000" b="1" dirty="0">
                <a:latin typeface="Courier New" charset="0"/>
              </a:rPr>
              <a:t>insert null byte</a:t>
            </a:r>
          </a:p>
          <a:p>
            <a:r>
              <a:rPr lang="en-US" sz="2000" b="1" dirty="0">
                <a:latin typeface="Courier New" charset="0"/>
              </a:rPr>
              <a:t>L2</a:t>
            </a:r>
            <a:r>
              <a:rPr lang="en-US" sz="2000" b="1" dirty="0" smtClean="0">
                <a:latin typeface="Courier New" charset="0"/>
              </a:rPr>
              <a:t>:ret</a:t>
            </a:r>
            <a:endParaRPr lang="en-US" sz="2000" b="1" dirty="0">
              <a:latin typeface="Courier New" charset="0"/>
            </a:endParaRPr>
          </a:p>
          <a:p>
            <a:r>
              <a:rPr lang="en-US" sz="2000" b="1" dirty="0" err="1">
                <a:latin typeface="Courier New" charset="0"/>
              </a:rPr>
              <a:t>Str_trim</a:t>
            </a:r>
            <a:r>
              <a:rPr lang="en-US" sz="2000" b="1" dirty="0">
                <a:latin typeface="Courier New" charset="0"/>
              </a:rPr>
              <a:t> ENDP</a:t>
            </a:r>
          </a:p>
        </p:txBody>
      </p:sp>
    </p:spTree>
    <p:extLst>
      <p:ext uri="{BB962C8B-B14F-4D97-AF65-F5344CB8AC3E}">
        <p14:creationId xmlns:p14="http://schemas.microsoft.com/office/powerpoint/2010/main" xmlns="" val="399386290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Str_ucase Procedure</a:t>
            </a:r>
          </a:p>
        </p:txBody>
      </p:sp>
      <p:sp>
        <p:nvSpPr>
          <p:cNvPr id="91139" name="Rectangle 3"/>
          <p:cNvSpPr>
            <a:spLocks noGrp="1" noChangeArrowheads="1"/>
          </p:cNvSpPr>
          <p:nvPr>
            <p:ph type="body" idx="1"/>
          </p:nvPr>
        </p:nvSpPr>
        <p:spPr>
          <a:xfrm>
            <a:off x="685800" y="1143000"/>
            <a:ext cx="7772400" cy="1524000"/>
          </a:xfrm>
        </p:spPr>
        <p:txBody>
          <a:bodyPr/>
          <a:lstStyle/>
          <a:p>
            <a:pPr>
              <a:spcBef>
                <a:spcPts val="2000"/>
              </a:spcBef>
            </a:pPr>
            <a:r>
              <a:rPr lang="en-US" dirty="0"/>
              <a:t>The </a:t>
            </a:r>
            <a:r>
              <a:rPr lang="en-US" dirty="0" err="1"/>
              <a:t>Str_ucase</a:t>
            </a:r>
            <a:r>
              <a:rPr lang="en-US" dirty="0"/>
              <a:t> procedure converts a string to all uppercase characters. It returns no value. </a:t>
            </a:r>
          </a:p>
          <a:p>
            <a:pPr>
              <a:spcBef>
                <a:spcPts val="2000"/>
              </a:spcBef>
            </a:pPr>
            <a:r>
              <a:rPr lang="en-US" dirty="0"/>
              <a:t>Prototype:</a:t>
            </a:r>
          </a:p>
        </p:txBody>
      </p:sp>
      <p:sp>
        <p:nvSpPr>
          <p:cNvPr id="91140" name="Text Box 4"/>
          <p:cNvSpPr txBox="1">
            <a:spLocks noChangeArrowheads="1"/>
          </p:cNvSpPr>
          <p:nvPr/>
        </p:nvSpPr>
        <p:spPr bwMode="auto">
          <a:xfrm>
            <a:off x="1219200" y="2895600"/>
            <a:ext cx="7010400" cy="892552"/>
          </a:xfrm>
          <a:prstGeom prst="rect">
            <a:avLst/>
          </a:prstGeom>
          <a:solidFill>
            <a:srgbClr val="F2F2F2"/>
          </a:solidFill>
          <a:ln w="9525">
            <a:solidFill>
              <a:schemeClr val="bg2"/>
            </a:solidFill>
            <a:miter lim="800000"/>
            <a:headEnd/>
            <a:tailEnd/>
          </a:ln>
          <a:effectLst/>
        </p:spPr>
        <p:txBody>
          <a:bodyPr wrap="square" tIns="137160" bIns="137160">
            <a:spAutoFit/>
          </a:bodyPr>
          <a:lstStyle/>
          <a:p>
            <a:r>
              <a:rPr lang="en-US" sz="2000" b="1" dirty="0" err="1">
                <a:solidFill>
                  <a:srgbClr val="0000FF"/>
                </a:solidFill>
                <a:latin typeface="Courier New" charset="0"/>
              </a:rPr>
              <a:t>Str_ucase</a:t>
            </a:r>
            <a:r>
              <a:rPr lang="en-US" sz="2000" b="1" dirty="0">
                <a:solidFill>
                  <a:srgbClr val="0000FF"/>
                </a:solidFill>
                <a:latin typeface="Courier New" charset="0"/>
              </a:rPr>
              <a:t> PROTO,</a:t>
            </a:r>
          </a:p>
          <a:p>
            <a:r>
              <a:rPr lang="en-US" sz="2000" b="1" dirty="0">
                <a:solidFill>
                  <a:srgbClr val="0000FF"/>
                </a:solidFill>
                <a:latin typeface="Courier New" charset="0"/>
              </a:rPr>
              <a:t>  </a:t>
            </a:r>
            <a:r>
              <a:rPr lang="en-US" sz="2000" b="1" dirty="0" err="1">
                <a:solidFill>
                  <a:srgbClr val="0000FF"/>
                </a:solidFill>
                <a:latin typeface="Courier New" charset="0"/>
              </a:rPr>
              <a:t>pString:PTR</a:t>
            </a:r>
            <a:r>
              <a:rPr lang="en-US" sz="2000" b="1" dirty="0">
                <a:solidFill>
                  <a:srgbClr val="0000FF"/>
                </a:solidFill>
                <a:latin typeface="Courier New" charset="0"/>
              </a:rPr>
              <a:t> </a:t>
            </a:r>
            <a:r>
              <a:rPr lang="en-US" sz="2000" b="1" dirty="0" smtClean="0">
                <a:solidFill>
                  <a:srgbClr val="0000FF"/>
                </a:solidFill>
                <a:latin typeface="Courier New" charset="0"/>
              </a:rPr>
              <a:t>BYTE     ; </a:t>
            </a:r>
            <a:r>
              <a:rPr lang="en-US" sz="2000" b="1" dirty="0">
                <a:solidFill>
                  <a:srgbClr val="0000FF"/>
                </a:solidFill>
                <a:latin typeface="Courier New" charset="0"/>
              </a:rPr>
              <a:t>pointer to string</a:t>
            </a:r>
          </a:p>
        </p:txBody>
      </p:sp>
      <p:grpSp>
        <p:nvGrpSpPr>
          <p:cNvPr id="91144" name="Group 8"/>
          <p:cNvGrpSpPr>
            <a:grpSpLocks/>
          </p:cNvGrpSpPr>
          <p:nvPr/>
        </p:nvGrpSpPr>
        <p:grpSpPr bwMode="auto">
          <a:xfrm>
            <a:off x="838200" y="3733800"/>
            <a:ext cx="5791200" cy="2514600"/>
            <a:chOff x="528" y="2352"/>
            <a:chExt cx="3648" cy="1584"/>
          </a:xfrm>
        </p:grpSpPr>
        <p:sp>
          <p:nvSpPr>
            <p:cNvPr id="91141" name="Text Box 5"/>
            <p:cNvSpPr txBox="1">
              <a:spLocks noChangeArrowheads="1"/>
            </p:cNvSpPr>
            <p:nvPr/>
          </p:nvSpPr>
          <p:spPr bwMode="auto">
            <a:xfrm>
              <a:off x="864" y="2784"/>
              <a:ext cx="3312" cy="115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.data</a:t>
              </a:r>
            </a:p>
            <a:p>
              <a:r>
                <a:rPr lang="en-US" sz="2000" b="1" dirty="0" err="1">
                  <a:latin typeface="Courier New" charset="0"/>
                </a:rPr>
                <a:t>myString</a:t>
              </a:r>
              <a:r>
                <a:rPr lang="en-US" sz="2000" b="1" dirty="0">
                  <a:latin typeface="Courier New" charset="0"/>
                </a:rPr>
                <a:t> BYTE "Hello",0</a:t>
              </a:r>
            </a:p>
            <a:p>
              <a:r>
                <a:rPr lang="en-US" sz="2000" b="1" dirty="0">
                  <a:latin typeface="Courier New" charset="0"/>
                </a:rPr>
                <a:t>.code</a:t>
              </a:r>
            </a:p>
            <a:p>
              <a:r>
                <a:rPr lang="en-US" sz="2000" b="1" dirty="0">
                  <a:latin typeface="Courier New" charset="0"/>
                </a:rPr>
                <a:t>	INVOKE </a:t>
              </a:r>
              <a:r>
                <a:rPr lang="en-US" sz="2000" b="1" dirty="0" err="1">
                  <a:latin typeface="Courier New" charset="0"/>
                </a:rPr>
                <a:t>Str_ucase</a:t>
              </a:r>
              <a:r>
                <a:rPr lang="en-US" sz="2000" b="1" dirty="0">
                  <a:latin typeface="Courier New" charset="0"/>
                </a:rPr>
                <a:t>, </a:t>
              </a:r>
            </a:p>
            <a:p>
              <a:r>
                <a:rPr lang="en-US" sz="2000" b="1" dirty="0">
                  <a:latin typeface="Courier New" charset="0"/>
                </a:rPr>
                <a:t>	  ADDR </a:t>
              </a:r>
              <a:r>
                <a:rPr lang="en-US" sz="2000" b="1" dirty="0" err="1">
                  <a:latin typeface="Courier New" charset="0"/>
                </a:rPr>
                <a:t>myString</a:t>
              </a:r>
              <a:endParaRPr lang="en-US" sz="2000" b="1" dirty="0">
                <a:latin typeface="Courier New" charset="0"/>
              </a:endParaRPr>
            </a:p>
          </p:txBody>
        </p:sp>
        <p:sp>
          <p:nvSpPr>
            <p:cNvPr id="91142" name="Text Box 6"/>
            <p:cNvSpPr txBox="1">
              <a:spLocks noChangeArrowheads="1"/>
            </p:cNvSpPr>
            <p:nvPr/>
          </p:nvSpPr>
          <p:spPr bwMode="auto">
            <a:xfrm>
              <a:off x="528" y="2352"/>
              <a:ext cx="1344" cy="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latin typeface="Arial"/>
                  <a:cs typeface="Arial"/>
                </a:rPr>
                <a:t>Example:</a:t>
              </a:r>
            </a:p>
          </p:txBody>
        </p:sp>
      </p:grpSp>
    </p:spTree>
    <p:extLst>
      <p:ext uri="{BB962C8B-B14F-4D97-AF65-F5344CB8AC3E}">
        <p14:creationId xmlns:p14="http://schemas.microsoft.com/office/powerpoint/2010/main" xmlns="" val="38587024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911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a:t>Str_ucase Source Code</a:t>
            </a:r>
          </a:p>
        </p:txBody>
      </p:sp>
      <p:sp>
        <p:nvSpPr>
          <p:cNvPr id="114691" name="Text Box 3"/>
          <p:cNvSpPr txBox="1">
            <a:spLocks noChangeArrowheads="1"/>
          </p:cNvSpPr>
          <p:nvPr/>
        </p:nvSpPr>
        <p:spPr bwMode="auto">
          <a:xfrm>
            <a:off x="457200" y="1066800"/>
            <a:ext cx="8153400" cy="5562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err="1">
                <a:latin typeface="Courier New" charset="0"/>
              </a:rPr>
              <a:t>Str_ucase</a:t>
            </a:r>
            <a:r>
              <a:rPr lang="en-US" sz="2000" b="1" dirty="0">
                <a:latin typeface="Courier New" charset="0"/>
              </a:rPr>
              <a:t> PROC USES </a:t>
            </a:r>
            <a:r>
              <a:rPr lang="en-US" sz="2000" b="1" dirty="0" err="1">
                <a:latin typeface="Courier New" charset="0"/>
              </a:rPr>
              <a:t>eax</a:t>
            </a:r>
            <a:r>
              <a:rPr lang="en-US" sz="2000" b="1" dirty="0">
                <a:latin typeface="Courier New" charset="0"/>
              </a:rPr>
              <a:t> </a:t>
            </a:r>
            <a:r>
              <a:rPr lang="en-US" sz="2000" b="1" dirty="0" err="1">
                <a:latin typeface="Courier New" charset="0"/>
              </a:rPr>
              <a:t>esi</a:t>
            </a:r>
            <a:r>
              <a:rPr lang="en-US" sz="2000" b="1" dirty="0">
                <a:latin typeface="Courier New" charset="0"/>
              </a:rPr>
              <a:t>,</a:t>
            </a:r>
          </a:p>
          <a:p>
            <a:r>
              <a:rPr lang="en-US" sz="2000" b="1" dirty="0">
                <a:latin typeface="Courier New" charset="0"/>
              </a:rPr>
              <a:t>	</a:t>
            </a:r>
            <a:r>
              <a:rPr lang="en-US" sz="2000" b="1" dirty="0" err="1">
                <a:latin typeface="Courier New" charset="0"/>
              </a:rPr>
              <a:t>pString:PTR</a:t>
            </a:r>
            <a:r>
              <a:rPr lang="en-US" sz="2000" b="1" dirty="0">
                <a:latin typeface="Courier New" charset="0"/>
              </a:rPr>
              <a:t> BYTE</a:t>
            </a: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esi,pString</a:t>
            </a:r>
            <a:endParaRPr lang="en-US" sz="2000" b="1" dirty="0">
              <a:latin typeface="Courier New" charset="0"/>
            </a:endParaRPr>
          </a:p>
          <a:p>
            <a:endParaRPr lang="en-US" sz="2000" b="1" dirty="0">
              <a:latin typeface="Courier New" charset="0"/>
            </a:endParaRPr>
          </a:p>
          <a:p>
            <a:r>
              <a:rPr lang="en-US" sz="2000" b="1" dirty="0">
                <a:latin typeface="Courier New" charset="0"/>
              </a:rPr>
              <a:t>L1</a:t>
            </a:r>
            <a:r>
              <a:rPr lang="en-US" sz="2000" b="1" dirty="0" smtClean="0">
                <a:latin typeface="Courier New" charset="0"/>
              </a:rPr>
              <a:t>:mov </a:t>
            </a:r>
            <a:r>
              <a:rPr lang="en-US" sz="2000" b="1" dirty="0">
                <a:latin typeface="Courier New" charset="0"/>
              </a:rPr>
              <a:t>al,[</a:t>
            </a:r>
            <a:r>
              <a:rPr lang="en-US" sz="2000" b="1" dirty="0" err="1">
                <a:latin typeface="Courier New" charset="0"/>
              </a:rPr>
              <a:t>esi</a:t>
            </a:r>
            <a:r>
              <a:rPr lang="en-US" sz="2000" b="1" dirty="0" smtClean="0">
                <a:latin typeface="Courier New" charset="0"/>
              </a:rPr>
              <a:t>]        ; </a:t>
            </a:r>
            <a:r>
              <a:rPr lang="en-US" sz="2000" b="1" dirty="0">
                <a:latin typeface="Courier New" charset="0"/>
              </a:rPr>
              <a:t>get char</a:t>
            </a:r>
          </a:p>
          <a:p>
            <a:r>
              <a:rPr lang="en-US" sz="2000" b="1" dirty="0">
                <a:latin typeface="Courier New" charset="0"/>
              </a:rPr>
              <a:t>	</a:t>
            </a:r>
            <a:r>
              <a:rPr lang="en-US" sz="2000" b="1" dirty="0" err="1">
                <a:latin typeface="Courier New" charset="0"/>
              </a:rPr>
              <a:t>cmp</a:t>
            </a:r>
            <a:r>
              <a:rPr lang="en-US" sz="2000" b="1" dirty="0">
                <a:latin typeface="Courier New" charset="0"/>
              </a:rPr>
              <a:t> al,</a:t>
            </a:r>
            <a:r>
              <a:rPr lang="en-US" sz="2000" b="1" dirty="0" smtClean="0">
                <a:latin typeface="Courier New" charset="0"/>
              </a:rPr>
              <a:t>0            ; </a:t>
            </a:r>
            <a:r>
              <a:rPr lang="en-US" sz="2000" b="1" dirty="0">
                <a:latin typeface="Courier New" charset="0"/>
              </a:rPr>
              <a:t>end of string?</a:t>
            </a:r>
          </a:p>
          <a:p>
            <a:r>
              <a:rPr lang="en-US" sz="2000" b="1" dirty="0">
                <a:latin typeface="Courier New" charset="0"/>
              </a:rPr>
              <a:t>	je  </a:t>
            </a:r>
            <a:r>
              <a:rPr lang="en-US" sz="2000" b="1" dirty="0" smtClean="0">
                <a:latin typeface="Courier New" charset="0"/>
              </a:rPr>
              <a:t>L3              ; </a:t>
            </a:r>
            <a:r>
              <a:rPr lang="en-US" sz="2000" b="1" dirty="0">
                <a:latin typeface="Courier New" charset="0"/>
              </a:rPr>
              <a:t>yes: quit</a:t>
            </a:r>
          </a:p>
          <a:p>
            <a:r>
              <a:rPr lang="en-US" sz="2000" b="1" dirty="0">
                <a:latin typeface="Courier New" charset="0"/>
              </a:rPr>
              <a:t>	</a:t>
            </a:r>
            <a:r>
              <a:rPr lang="en-US" sz="2000" b="1" dirty="0" err="1">
                <a:latin typeface="Courier New" charset="0"/>
              </a:rPr>
              <a:t>cmp</a:t>
            </a:r>
            <a:r>
              <a:rPr lang="en-US" sz="2000" b="1" dirty="0">
                <a:latin typeface="Courier New" charset="0"/>
              </a:rPr>
              <a:t> </a:t>
            </a:r>
            <a:r>
              <a:rPr lang="en-US" sz="2000" b="1" dirty="0" err="1">
                <a:latin typeface="Courier New" charset="0"/>
              </a:rPr>
              <a:t>al,'</a:t>
            </a:r>
            <a:r>
              <a:rPr lang="en-US" sz="2000" b="1" dirty="0" err="1" smtClean="0">
                <a:latin typeface="Courier New" charset="0"/>
              </a:rPr>
              <a:t>a</a:t>
            </a:r>
            <a:r>
              <a:rPr lang="en-US" sz="2000" b="1" dirty="0" smtClean="0">
                <a:latin typeface="Courier New" charset="0"/>
              </a:rPr>
              <a:t>’          ; </a:t>
            </a:r>
            <a:r>
              <a:rPr lang="en-US" sz="2000" b="1" dirty="0">
                <a:latin typeface="Courier New" charset="0"/>
              </a:rPr>
              <a:t>below "a"?</a:t>
            </a:r>
          </a:p>
          <a:p>
            <a:r>
              <a:rPr lang="en-US" sz="2000" b="1" dirty="0">
                <a:latin typeface="Courier New" charset="0"/>
              </a:rPr>
              <a:t>	</a:t>
            </a:r>
            <a:r>
              <a:rPr lang="en-US" sz="2000" b="1" dirty="0" err="1">
                <a:latin typeface="Courier New" charset="0"/>
              </a:rPr>
              <a:t>jb</a:t>
            </a:r>
            <a:r>
              <a:rPr lang="en-US" sz="2000" b="1" dirty="0">
                <a:latin typeface="Courier New" charset="0"/>
              </a:rPr>
              <a:t>  L2</a:t>
            </a:r>
          </a:p>
          <a:p>
            <a:r>
              <a:rPr lang="en-US" sz="2000" b="1" dirty="0">
                <a:latin typeface="Courier New" charset="0"/>
              </a:rPr>
              <a:t>	</a:t>
            </a:r>
            <a:r>
              <a:rPr lang="en-US" sz="2000" b="1" dirty="0" err="1">
                <a:latin typeface="Courier New" charset="0"/>
              </a:rPr>
              <a:t>cmp</a:t>
            </a:r>
            <a:r>
              <a:rPr lang="en-US" sz="2000" b="1" dirty="0">
                <a:latin typeface="Courier New" charset="0"/>
              </a:rPr>
              <a:t> </a:t>
            </a:r>
            <a:r>
              <a:rPr lang="en-US" sz="2000" b="1" dirty="0" err="1">
                <a:latin typeface="Courier New" charset="0"/>
              </a:rPr>
              <a:t>al,'</a:t>
            </a:r>
            <a:r>
              <a:rPr lang="en-US" sz="2000" b="1" dirty="0" err="1" smtClean="0">
                <a:latin typeface="Courier New" charset="0"/>
              </a:rPr>
              <a:t>z</a:t>
            </a:r>
            <a:r>
              <a:rPr lang="en-US" sz="2000" b="1" dirty="0" smtClean="0">
                <a:latin typeface="Courier New" charset="0"/>
              </a:rPr>
              <a:t>’          ; </a:t>
            </a:r>
            <a:r>
              <a:rPr lang="en-US" sz="2000" b="1" dirty="0">
                <a:latin typeface="Courier New" charset="0"/>
              </a:rPr>
              <a:t>above "z"?</a:t>
            </a:r>
          </a:p>
          <a:p>
            <a:r>
              <a:rPr lang="en-US" sz="2000" b="1" dirty="0">
                <a:latin typeface="Courier New" charset="0"/>
              </a:rPr>
              <a:t>	</a:t>
            </a:r>
            <a:r>
              <a:rPr lang="en-US" sz="2000" b="1" dirty="0" err="1">
                <a:latin typeface="Courier New" charset="0"/>
              </a:rPr>
              <a:t>ja</a:t>
            </a:r>
            <a:r>
              <a:rPr lang="en-US" sz="2000" b="1" dirty="0">
                <a:latin typeface="Courier New" charset="0"/>
              </a:rPr>
              <a:t>  L2</a:t>
            </a:r>
          </a:p>
          <a:p>
            <a:r>
              <a:rPr lang="en-US" sz="2000" b="1" dirty="0">
                <a:latin typeface="Courier New" charset="0"/>
              </a:rPr>
              <a:t>	and BYTE PTR [</a:t>
            </a:r>
            <a:r>
              <a:rPr lang="en-US" sz="2000" b="1" dirty="0" err="1">
                <a:latin typeface="Courier New" charset="0"/>
              </a:rPr>
              <a:t>esi</a:t>
            </a:r>
            <a:r>
              <a:rPr lang="en-US" sz="2000" b="1" dirty="0">
                <a:latin typeface="Courier New" charset="0"/>
              </a:rPr>
              <a:t>],</a:t>
            </a:r>
            <a:r>
              <a:rPr lang="en-US" sz="2000" b="1" dirty="0" smtClean="0">
                <a:latin typeface="Courier New" charset="0"/>
              </a:rPr>
              <a:t>11011111b ;convert </a:t>
            </a:r>
            <a:r>
              <a:rPr lang="en-US" sz="2000" b="1" dirty="0">
                <a:latin typeface="Courier New" charset="0"/>
              </a:rPr>
              <a:t>the char</a:t>
            </a:r>
          </a:p>
          <a:p>
            <a:endParaRPr lang="en-US" sz="2000" b="1" dirty="0">
              <a:latin typeface="Courier New" charset="0"/>
            </a:endParaRPr>
          </a:p>
          <a:p>
            <a:r>
              <a:rPr lang="en-US" sz="2000" b="1" dirty="0">
                <a:latin typeface="Courier New" charset="0"/>
              </a:rPr>
              <a:t>L2</a:t>
            </a:r>
            <a:r>
              <a:rPr lang="en-US" sz="2000" b="1" dirty="0" smtClean="0">
                <a:latin typeface="Courier New" charset="0"/>
              </a:rPr>
              <a:t>:inc </a:t>
            </a:r>
            <a:r>
              <a:rPr lang="en-US" sz="2000" b="1" dirty="0" err="1" smtClean="0">
                <a:latin typeface="Courier New" charset="0"/>
              </a:rPr>
              <a:t>esi</a:t>
            </a:r>
            <a:r>
              <a:rPr lang="en-US" sz="2000" b="1" dirty="0" smtClean="0">
                <a:latin typeface="Courier New" charset="0"/>
              </a:rPr>
              <a:t>             ; </a:t>
            </a:r>
            <a:r>
              <a:rPr lang="en-US" sz="2000" b="1" dirty="0">
                <a:latin typeface="Courier New" charset="0"/>
              </a:rPr>
              <a:t>next char</a:t>
            </a:r>
          </a:p>
          <a:p>
            <a:r>
              <a:rPr lang="en-US" sz="2000" b="1" dirty="0">
                <a:latin typeface="Courier New" charset="0"/>
              </a:rPr>
              <a:t>	</a:t>
            </a:r>
            <a:r>
              <a:rPr lang="en-US" sz="2000" b="1" dirty="0" err="1">
                <a:latin typeface="Courier New" charset="0"/>
              </a:rPr>
              <a:t>jmp</a:t>
            </a:r>
            <a:r>
              <a:rPr lang="en-US" sz="2000" b="1" dirty="0">
                <a:latin typeface="Courier New" charset="0"/>
              </a:rPr>
              <a:t> </a:t>
            </a:r>
            <a:r>
              <a:rPr lang="en-US" sz="2000" b="1" dirty="0" smtClean="0">
                <a:latin typeface="Courier New" charset="0"/>
              </a:rPr>
              <a:t>L1</a:t>
            </a:r>
            <a:endParaRPr lang="en-US" sz="2000" b="1" dirty="0">
              <a:latin typeface="Courier New" charset="0"/>
            </a:endParaRPr>
          </a:p>
          <a:p>
            <a:r>
              <a:rPr lang="en-US" sz="2000" b="1" dirty="0">
                <a:latin typeface="Courier New" charset="0"/>
              </a:rPr>
              <a:t>L3: ret</a:t>
            </a:r>
          </a:p>
          <a:p>
            <a:r>
              <a:rPr lang="en-US" sz="2000" b="1" dirty="0" err="1">
                <a:latin typeface="Courier New" charset="0"/>
              </a:rPr>
              <a:t>Str_ucase</a:t>
            </a:r>
            <a:r>
              <a:rPr lang="en-US" sz="2000" b="1" dirty="0">
                <a:latin typeface="Courier New" charset="0"/>
              </a:rPr>
              <a:t> ENDP</a:t>
            </a:r>
          </a:p>
        </p:txBody>
      </p:sp>
    </p:spTree>
    <p:extLst>
      <p:ext uri="{BB962C8B-B14F-4D97-AF65-F5344CB8AC3E}">
        <p14:creationId xmlns:p14="http://schemas.microsoft.com/office/powerpoint/2010/main" xmlns="" val="36986599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Content Placeholder 3"/>
          <p:cNvSpPr>
            <a:spLocks noGrp="1"/>
          </p:cNvSpPr>
          <p:nvPr>
            <p:ph idx="1"/>
          </p:nvPr>
        </p:nvSpPr>
        <p:spPr>
          <a:xfrm>
            <a:off x="457200" y="1066800"/>
            <a:ext cx="8229600" cy="5410200"/>
          </a:xfrm>
        </p:spPr>
        <p:txBody>
          <a:bodyPr>
            <a:normAutofit/>
          </a:bodyPr>
          <a:lstStyle/>
          <a:p>
            <a:pPr>
              <a:spcBef>
                <a:spcPts val="1400"/>
              </a:spcBef>
            </a:pPr>
            <a:r>
              <a:rPr lang="en-US" dirty="0"/>
              <a:t>Advanced Procedures:</a:t>
            </a:r>
          </a:p>
          <a:p>
            <a:pPr>
              <a:spcBef>
                <a:spcPts val="1400"/>
              </a:spcBef>
            </a:pPr>
            <a:r>
              <a:rPr lang="en-US" dirty="0"/>
              <a:t>Recursion</a:t>
            </a:r>
          </a:p>
          <a:p>
            <a:pPr lvl="1">
              <a:spcBef>
                <a:spcPts val="1400"/>
              </a:spcBef>
              <a:defRPr/>
            </a:pPr>
            <a:r>
              <a:rPr lang="en-US" dirty="0"/>
              <a:t>What is recursion?</a:t>
            </a:r>
          </a:p>
          <a:p>
            <a:pPr lvl="1">
              <a:spcBef>
                <a:spcPts val="1400"/>
              </a:spcBef>
              <a:defRPr/>
            </a:pPr>
            <a:r>
              <a:rPr lang="en-US" dirty="0"/>
              <a:t>Recursively Calculating a Sum</a:t>
            </a:r>
          </a:p>
          <a:p>
            <a:pPr lvl="1">
              <a:spcBef>
                <a:spcPts val="1400"/>
              </a:spcBef>
              <a:defRPr/>
            </a:pPr>
            <a:r>
              <a:rPr lang="en-US" dirty="0"/>
              <a:t>Calculating a Factorial</a:t>
            </a:r>
          </a:p>
          <a:p>
            <a:pPr>
              <a:spcBef>
                <a:spcPts val="1400"/>
              </a:spcBef>
            </a:pPr>
            <a:r>
              <a:rPr lang="en-US" dirty="0"/>
              <a:t>String Primitive Instructions</a:t>
            </a:r>
          </a:p>
          <a:p>
            <a:pPr lvl="1">
              <a:spcBef>
                <a:spcPts val="1400"/>
              </a:spcBef>
            </a:pPr>
            <a:r>
              <a:rPr lang="en-US" dirty="0"/>
              <a:t>MOVSB, MOVSW, and MOVSD</a:t>
            </a:r>
          </a:p>
          <a:p>
            <a:pPr lvl="1">
              <a:spcBef>
                <a:spcPts val="1400"/>
              </a:spcBef>
            </a:pPr>
            <a:r>
              <a:rPr lang="en-US" dirty="0"/>
              <a:t>CMPSB, CMPSW, and CMPSD</a:t>
            </a:r>
          </a:p>
          <a:p>
            <a:pPr lvl="1">
              <a:spcBef>
                <a:spcPts val="1400"/>
              </a:spcBef>
            </a:pPr>
            <a:r>
              <a:rPr lang="en-US" dirty="0"/>
              <a:t>SCASB, SCASW, and SCASD</a:t>
            </a:r>
          </a:p>
          <a:p>
            <a:pPr lvl="1">
              <a:spcBef>
                <a:spcPts val="1400"/>
              </a:spcBef>
            </a:pPr>
            <a:r>
              <a:rPr lang="en-US" dirty="0"/>
              <a:t>STOSB, STOSW, and STOSD</a:t>
            </a:r>
          </a:p>
          <a:p>
            <a:pPr lvl="1">
              <a:spcBef>
                <a:spcPts val="1400"/>
              </a:spcBef>
            </a:pPr>
            <a:r>
              <a:rPr lang="en-US" dirty="0"/>
              <a:t>LODSB, LODSW, and </a:t>
            </a:r>
            <a:r>
              <a:rPr lang="en-US" dirty="0" smtClean="0"/>
              <a:t>LODSD</a:t>
            </a:r>
            <a:endParaRPr lang="en-US" dirty="0"/>
          </a:p>
        </p:txBody>
      </p:sp>
    </p:spTree>
    <p:extLst>
      <p:ext uri="{BB962C8B-B14F-4D97-AF65-F5344CB8AC3E}">
        <p14:creationId xmlns:p14="http://schemas.microsoft.com/office/powerpoint/2010/main" xmlns="" val="217051859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Content Placeholder 3"/>
          <p:cNvSpPr>
            <a:spLocks noGrp="1"/>
          </p:cNvSpPr>
          <p:nvPr>
            <p:ph idx="1"/>
          </p:nvPr>
        </p:nvSpPr>
        <p:spPr/>
        <p:txBody>
          <a:bodyPr>
            <a:normAutofit/>
          </a:bodyPr>
          <a:lstStyle/>
          <a:p>
            <a:pPr>
              <a:spcBef>
                <a:spcPts val="2000"/>
              </a:spcBef>
            </a:pPr>
            <a:r>
              <a:rPr lang="en-US" dirty="0"/>
              <a:t>Selected String Procedures</a:t>
            </a:r>
          </a:p>
          <a:p>
            <a:pPr lvl="1">
              <a:spcBef>
                <a:spcPts val="2000"/>
              </a:spcBef>
            </a:pPr>
            <a:r>
              <a:rPr lang="en-US" dirty="0" err="1"/>
              <a:t>Str_length</a:t>
            </a:r>
            <a:r>
              <a:rPr lang="en-US" dirty="0"/>
              <a:t> Procedure</a:t>
            </a:r>
          </a:p>
          <a:p>
            <a:pPr lvl="1">
              <a:spcBef>
                <a:spcPts val="2000"/>
              </a:spcBef>
            </a:pPr>
            <a:r>
              <a:rPr lang="en-US" dirty="0" err="1"/>
              <a:t>Str_copy</a:t>
            </a:r>
            <a:r>
              <a:rPr lang="en-US" dirty="0"/>
              <a:t> Procedure</a:t>
            </a:r>
          </a:p>
          <a:p>
            <a:pPr lvl="1">
              <a:spcBef>
                <a:spcPts val="2000"/>
              </a:spcBef>
            </a:pPr>
            <a:r>
              <a:rPr lang="en-US" dirty="0" err="1"/>
              <a:t>Str_trim</a:t>
            </a:r>
            <a:r>
              <a:rPr lang="en-US" dirty="0"/>
              <a:t> Procedure</a:t>
            </a:r>
          </a:p>
          <a:p>
            <a:pPr lvl="1">
              <a:spcBef>
                <a:spcPts val="2000"/>
              </a:spcBef>
            </a:pPr>
            <a:r>
              <a:rPr lang="en-US" dirty="0" err="1"/>
              <a:t>Str_ucase</a:t>
            </a:r>
            <a:r>
              <a:rPr lang="en-US" dirty="0"/>
              <a:t> Procedure</a:t>
            </a:r>
          </a:p>
        </p:txBody>
      </p:sp>
      <p:sp>
        <p:nvSpPr>
          <p:cNvPr id="5"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p14="http://schemas.microsoft.com/office/powerpoint/2010/main" xmlns="" val="1478025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a:bodyPr>
          <a:lstStyle/>
          <a:p>
            <a:pPr marL="0" indent="0" algn="ctr">
              <a:buNone/>
            </a:pPr>
            <a:endParaRPr lang="en-US" dirty="0" smtClean="0"/>
          </a:p>
          <a:p>
            <a:pPr marL="0" indent="0" algn="ctr">
              <a:buNone/>
            </a:pPr>
            <a:r>
              <a:rPr lang="en-US" dirty="0" smtClean="0"/>
              <a:t>Most of the Slides are taken from Presentation:</a:t>
            </a:r>
            <a:endParaRPr lang="en-US" dirty="0"/>
          </a:p>
          <a:p>
            <a:pPr marL="0" indent="0" algn="ctr">
              <a:buNone/>
            </a:pPr>
            <a:endParaRPr lang="en-US" dirty="0" smtClean="0"/>
          </a:p>
          <a:p>
            <a:pPr marL="0" indent="0" algn="ctr">
              <a:buNone/>
            </a:pPr>
            <a:r>
              <a:rPr lang="en-US" dirty="0"/>
              <a:t>Chapter </a:t>
            </a:r>
            <a:r>
              <a:rPr lang="en-US" dirty="0" smtClean="0"/>
              <a:t>8 &amp; 9</a:t>
            </a:r>
            <a:endParaRPr lang="en-US" dirty="0"/>
          </a:p>
          <a:p>
            <a:pPr marL="0" indent="0" algn="ctr">
              <a:buNone/>
            </a:pPr>
            <a:endParaRPr lang="en-US" dirty="0" smtClean="0"/>
          </a:p>
          <a:p>
            <a:pPr marL="0" indent="0" algn="ctr">
              <a:buNone/>
            </a:pPr>
            <a:r>
              <a:rPr lang="en-US" dirty="0" smtClean="0"/>
              <a:t>Assembly </a:t>
            </a:r>
            <a:r>
              <a:rPr lang="en-US" dirty="0"/>
              <a:t>Language for </a:t>
            </a:r>
            <a:r>
              <a:rPr lang="en-US" dirty="0" smtClean="0"/>
              <a:t>Intel-Based </a:t>
            </a:r>
            <a:r>
              <a:rPr lang="en-US" dirty="0"/>
              <a:t>Computers, 4</a:t>
            </a:r>
            <a:r>
              <a:rPr lang="en-US" baseline="30000" dirty="0"/>
              <a:t>th</a:t>
            </a:r>
            <a:r>
              <a:rPr lang="en-US" dirty="0"/>
              <a:t> Edition </a:t>
            </a:r>
            <a:endParaRPr lang="en-US" dirty="0" smtClean="0"/>
          </a:p>
          <a:p>
            <a:pPr marL="0" indent="0" algn="ctr">
              <a:buNone/>
            </a:pPr>
            <a:r>
              <a:rPr lang="en-US" dirty="0">
                <a:solidFill>
                  <a:schemeClr val="tx2"/>
                </a:solidFill>
              </a:rPr>
              <a:t>Kip R. Irvine</a:t>
            </a:r>
          </a:p>
          <a:p>
            <a:pPr marL="0" indent="0" algn="ctr">
              <a:buNone/>
            </a:pPr>
            <a:endParaRPr lang="en-US" dirty="0" smtClean="0"/>
          </a:p>
        </p:txBody>
      </p:sp>
      <p:sp>
        <p:nvSpPr>
          <p:cNvPr id="4" name="Text Box 4"/>
          <p:cNvSpPr txBox="1">
            <a:spLocks noChangeArrowheads="1"/>
          </p:cNvSpPr>
          <p:nvPr/>
        </p:nvSpPr>
        <p:spPr bwMode="auto">
          <a:xfrm>
            <a:off x="381000" y="5687568"/>
            <a:ext cx="8229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200" dirty="0"/>
              <a:t>(c) Pearson Education, 2002. All rights reserved. You may modify and copy this slide show for your personal use, or for use in the classroom, as long as this copyright statement, the author's name, and the title are not changed.</a:t>
            </a:r>
          </a:p>
        </p:txBody>
      </p:sp>
    </p:spTree>
    <p:extLst>
      <p:ext uri="{BB962C8B-B14F-4D97-AF65-F5344CB8AC3E}">
        <p14:creationId xmlns:p14="http://schemas.microsoft.com/office/powerpoint/2010/main" xmlns="" val="6791107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15929</TotalTime>
  <Words>1792</Words>
  <Application>Microsoft Macintosh PowerPoint</Application>
  <PresentationFormat>On-screen Show (4:3)</PresentationFormat>
  <Paragraphs>455</Paragraphs>
  <Slides>46</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48" baseType="lpstr">
      <vt:lpstr>Office Theme</vt:lpstr>
      <vt:lpstr>VISIO</vt:lpstr>
      <vt:lpstr>CSC 221  Computer Organization and Assembly Language</vt:lpstr>
      <vt:lpstr>Lecture 25: Review</vt:lpstr>
      <vt:lpstr>Lecture 25: Review</vt:lpstr>
      <vt:lpstr>Lecture Outline</vt:lpstr>
      <vt:lpstr>Lecture Outline</vt:lpstr>
      <vt:lpstr>Recursion</vt:lpstr>
      <vt:lpstr>What is Recursion?</vt:lpstr>
      <vt:lpstr>Recursively Calculating a Sum</vt:lpstr>
      <vt:lpstr>Recursively Calculating a Sum</vt:lpstr>
      <vt:lpstr>Calculating a Factorial  (1 of 3)</vt:lpstr>
      <vt:lpstr>Calculating a Factorial  (2 of 3)</vt:lpstr>
      <vt:lpstr>Calculating a Factorial  (3 of 3)</vt:lpstr>
      <vt:lpstr>String Primitive Instructions</vt:lpstr>
      <vt:lpstr>MOVSB, MOVSW, and MOVSD  (1 of 2)</vt:lpstr>
      <vt:lpstr>MOVSB, MOVSW, and MOVSD  (2 of 2)</vt:lpstr>
      <vt:lpstr>Direction Flag</vt:lpstr>
      <vt:lpstr>Using a Repeat Prefix</vt:lpstr>
      <vt:lpstr>Drill . . .</vt:lpstr>
      <vt:lpstr>CMPSB, CMPSW, and CMPSD</vt:lpstr>
      <vt:lpstr>Comparing a Pair of Doublewords</vt:lpstr>
      <vt:lpstr>Drill . . .</vt:lpstr>
      <vt:lpstr>Comparing Arrays</vt:lpstr>
      <vt:lpstr>Example: Comparing Two Strings  (1 of 3)</vt:lpstr>
      <vt:lpstr>Example: Comparing Two Strings  (2 of 3)</vt:lpstr>
      <vt:lpstr>Example: Comparing Two Strings  (3 of 3)</vt:lpstr>
      <vt:lpstr>Drill . . .</vt:lpstr>
      <vt:lpstr>SCASB, SCASW, and SCASD</vt:lpstr>
      <vt:lpstr>SCASB Example</vt:lpstr>
      <vt:lpstr>STOSB, STOSW, and STOSD</vt:lpstr>
      <vt:lpstr>LODSB, LODSW, and LODSD</vt:lpstr>
      <vt:lpstr>Array Multiplication Example</vt:lpstr>
      <vt:lpstr>Drill . . .</vt:lpstr>
      <vt:lpstr>Slide 33</vt:lpstr>
      <vt:lpstr>Selected String Procedures</vt:lpstr>
      <vt:lpstr>Str_length Procedure</vt:lpstr>
      <vt:lpstr>Str_length Source Code</vt:lpstr>
      <vt:lpstr>Str_copy Procedure</vt:lpstr>
      <vt:lpstr>Str_copy Source Code</vt:lpstr>
      <vt:lpstr>Str_trim Procedure</vt:lpstr>
      <vt:lpstr>Str_trim Procedure</vt:lpstr>
      <vt:lpstr>Str_trim Source Code</vt:lpstr>
      <vt:lpstr>Str_ucase Procedure</vt:lpstr>
      <vt:lpstr>Str_ucase Source Code</vt:lpstr>
      <vt:lpstr>Summary</vt:lpstr>
      <vt:lpstr>Summary</vt:lpstr>
      <vt:lpstr>Reference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780</cp:revision>
  <dcterms:created xsi:type="dcterms:W3CDTF">2012-02-27T05:45:45Z</dcterms:created>
  <dcterms:modified xsi:type="dcterms:W3CDTF">2012-10-23T08:17:33Z</dcterms:modified>
</cp:coreProperties>
</file>