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wmf" ContentType="image/x-wmf"/>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Default Extension="bin" ContentType="application/vnd.openxmlformats-officedocument.oleObject"/>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0"/>
  </p:notesMasterIdLst>
  <p:sldIdLst>
    <p:sldId id="256" r:id="rId2"/>
    <p:sldId id="642" r:id="rId3"/>
    <p:sldId id="692" r:id="rId4"/>
    <p:sldId id="365" r:id="rId5"/>
    <p:sldId id="693" r:id="rId6"/>
    <p:sldId id="734" r:id="rId7"/>
    <p:sldId id="695" r:id="rId8"/>
    <p:sldId id="696" r:id="rId9"/>
    <p:sldId id="697" r:id="rId10"/>
    <p:sldId id="698" r:id="rId11"/>
    <p:sldId id="700" r:id="rId12"/>
    <p:sldId id="701" r:id="rId13"/>
    <p:sldId id="702" r:id="rId14"/>
    <p:sldId id="703" r:id="rId15"/>
    <p:sldId id="704" r:id="rId16"/>
    <p:sldId id="705" r:id="rId17"/>
    <p:sldId id="706" r:id="rId18"/>
    <p:sldId id="707" r:id="rId19"/>
    <p:sldId id="708" r:id="rId20"/>
    <p:sldId id="709" r:id="rId21"/>
    <p:sldId id="710" r:id="rId22"/>
    <p:sldId id="711" r:id="rId23"/>
    <p:sldId id="712" r:id="rId24"/>
    <p:sldId id="713" r:id="rId25"/>
    <p:sldId id="714" r:id="rId26"/>
    <p:sldId id="715" r:id="rId27"/>
    <p:sldId id="716" r:id="rId28"/>
    <p:sldId id="717" r:id="rId29"/>
    <p:sldId id="718" r:id="rId30"/>
    <p:sldId id="719" r:id="rId31"/>
    <p:sldId id="720" r:id="rId32"/>
    <p:sldId id="721" r:id="rId33"/>
    <p:sldId id="722" r:id="rId34"/>
    <p:sldId id="723" r:id="rId35"/>
    <p:sldId id="724" r:id="rId36"/>
    <p:sldId id="725" r:id="rId37"/>
    <p:sldId id="726" r:id="rId38"/>
    <p:sldId id="727" r:id="rId39"/>
    <p:sldId id="728" r:id="rId40"/>
    <p:sldId id="729" r:id="rId41"/>
    <p:sldId id="730" r:id="rId42"/>
    <p:sldId id="731" r:id="rId43"/>
    <p:sldId id="735" r:id="rId44"/>
    <p:sldId id="732" r:id="rId45"/>
    <p:sldId id="733" r:id="rId46"/>
    <p:sldId id="495" r:id="rId47"/>
    <p:sldId id="634" r:id="rId48"/>
    <p:sldId id="567" r:id="rId4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clrMru>
    <a:srgbClr val="0000FF"/>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horzBarState="maximized">
    <p:restoredLeft sz="17638" autoAdjust="0"/>
    <p:restoredTop sz="99074" autoAdjust="0"/>
  </p:normalViewPr>
  <p:slideViewPr>
    <p:cSldViewPr>
      <p:cViewPr varScale="1">
        <p:scale>
          <a:sx n="79" d="100"/>
          <a:sy n="79" d="100"/>
        </p:scale>
        <p:origin x="-948" y="-90"/>
      </p:cViewPr>
      <p:guideLst>
        <p:guide orient="horz" pos="4272"/>
        <p:guide pos="2112"/>
      </p:guideLst>
    </p:cSldViewPr>
  </p:slideViewPr>
  <p:notesTextViewPr>
    <p:cViewPr>
      <p:scale>
        <a:sx n="100" d="100"/>
        <a:sy n="100" d="100"/>
      </p:scale>
      <p:origin x="0" y="0"/>
    </p:cViewPr>
  </p:notesTextViewPr>
  <p:sorterViewPr>
    <p:cViewPr>
      <p:scale>
        <a:sx n="66" d="100"/>
        <a:sy n="66" d="100"/>
      </p:scale>
      <p:origin x="0" y="2048"/>
    </p:cViewPr>
  </p:sorter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presProps" Target="presProps.xml"/></Relationships>
</file>

<file path=ppt/drawings/_rels/vmlDrawing4.vml.rels><?xml version="1.0" encoding="UTF-8" standalone="yes"?>
<Relationships xmlns="http://schemas.openxmlformats.org/package/2006/relationships"><Relationship Id="rId1" Type="http://schemas.openxmlformats.org/officeDocument/2006/relationships/image" Target="../media/image1.wmf"/></Relationships>
</file>

<file path=ppt/drawings/_rels/vmlDrawing30.vml.rels><?xml version="1.0" encoding="UTF-8" standalone="yes"?>
<Relationships xmlns="http://schemas.openxmlformats.org/package/2006/relationships"><Relationship Id="rId1" Type="http://schemas.openxmlformats.org/officeDocument/2006/relationships/image" Target="../media/image2.wmf"/></Relationships>
</file>

<file path=ppt/drawings/_rels/vmlDrawing33.vml.rels><?xml version="1.0" encoding="UTF-8" standalone="yes"?>
<Relationships xmlns="http://schemas.openxmlformats.org/package/2006/relationships"><Relationship Id="rId1" Type="http://schemas.openxmlformats.org/officeDocument/2006/relationships/image" Target="../media/image2.wmf"/></Relationships>
</file>

<file path=ppt/drawings/_rels/vmlDrawing36.vml.rels><?xml version="1.0" encoding="UTF-8" standalone="yes"?>
<Relationships xmlns="http://schemas.openxmlformats.org/package/2006/relationships"><Relationship Id="rId1" Type="http://schemas.openxmlformats.org/officeDocument/2006/relationships/image" Target="../media/image3.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31C198F-11C8-F740-B84C-94114115E33D}" type="datetimeFigureOut">
              <a:rPr lang="en-US" smtClean="0"/>
              <a:pPr/>
              <a:t>10/22/2012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9C10505-DA55-2C4B-835C-BBCA24AD7C78}" type="slidenum">
              <a:rPr lang="en-US" smtClean="0"/>
              <a:pPr/>
              <a:t>‹#›</a:t>
            </a:fld>
            <a:endParaRPr lang="en-US"/>
          </a:p>
        </p:txBody>
      </p:sp>
    </p:spTree>
    <p:extLst>
      <p:ext uri="{BB962C8B-B14F-4D97-AF65-F5344CB8AC3E}">
        <p14:creationId xmlns:p14="http://schemas.microsoft.com/office/powerpoint/2010/main" xmlns="" val="2456204288"/>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AE5BC2D-A4ED-4241-B4CF-26D3A036D94A}" type="slidenum">
              <a:rPr lang="en-US"/>
              <a:pPr/>
              <a:t>46</a:t>
            </a:fld>
            <a:endParaRPr lang="en-US"/>
          </a:p>
        </p:txBody>
      </p:sp>
      <p:sp>
        <p:nvSpPr>
          <p:cNvPr id="196610" name="Rectangle 2"/>
          <p:cNvSpPr>
            <a:spLocks noGrp="1" noRot="1" noChangeAspect="1" noChangeArrowheads="1" noTextEdit="1"/>
          </p:cNvSpPr>
          <p:nvPr>
            <p:ph type="sldImg"/>
          </p:nvPr>
        </p:nvSpPr>
        <p:spPr>
          <a:ln/>
          <a:extLst>
            <a:ext uri="{FAA26D3D-D897-4be2-8F04-BA451C77F1D7}">
              <ma14:placeholderFlag xmlns="" xmlns:ma14="http://schemas.microsoft.com/office/mac/drawingml/2011/main" val="1"/>
            </a:ext>
          </a:extLst>
        </p:spPr>
      </p:sp>
      <p:sp>
        <p:nvSpPr>
          <p:cNvPr id="19661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AE5BC2D-A4ED-4241-B4CF-26D3A036D94A}" type="slidenum">
              <a:rPr lang="en-US"/>
              <a:pPr/>
              <a:t>47</a:t>
            </a:fld>
            <a:endParaRPr lang="en-US"/>
          </a:p>
        </p:txBody>
      </p:sp>
      <p:sp>
        <p:nvSpPr>
          <p:cNvPr id="196610" name="Rectangle 2"/>
          <p:cNvSpPr>
            <a:spLocks noGrp="1" noRot="1" noChangeAspect="1" noChangeArrowheads="1" noTextEdit="1"/>
          </p:cNvSpPr>
          <p:nvPr>
            <p:ph type="sldImg"/>
          </p:nvPr>
        </p:nvSpPr>
        <p:spPr>
          <a:ln/>
          <a:extLst>
            <a:ext uri="{FAA26D3D-D897-4be2-8F04-BA451C77F1D7}">
              <ma14:placeholderFlag xmlns="" xmlns:ma14="http://schemas.microsoft.com/office/mac/drawingml/2011/main" val="1"/>
            </a:ext>
          </a:extLst>
        </p:spPr>
      </p:sp>
      <p:sp>
        <p:nvSpPr>
          <p:cNvPr id="196611" name="Rectangle 3"/>
          <p:cNvSpPr>
            <a:spLocks noGrp="1" noChangeArrowheads="1"/>
          </p:cNvSpPr>
          <p:nvPr>
            <p:ph type="body" idx="1"/>
          </p:nvPr>
        </p:nvSpPr>
        <p:spPr/>
        <p:txBody>
          <a:bodyPr/>
          <a:lstStyle/>
          <a:p>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rgbClr val="000000"/>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E6C599B4-4737-419C-9E1A-6122BB360733}" type="datetimeFigureOut">
              <a:rPr lang="en-US" smtClean="0"/>
              <a:pPr/>
              <a:t>10/22/2012</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E6C599B4-4737-419C-9E1A-6122BB360733}" type="datetimeFigureOut">
              <a:rPr lang="en-US" smtClean="0"/>
              <a:pPr/>
              <a:t>10/22/2012</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E6C599B4-4737-419C-9E1A-6122BB360733}" type="datetimeFigureOut">
              <a:rPr lang="en-US" smtClean="0"/>
              <a:pPr/>
              <a:t>10/22/2012</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E6C599B4-4737-419C-9E1A-6122BB360733}" type="datetimeFigureOut">
              <a:rPr lang="en-US" smtClean="0"/>
              <a:pPr/>
              <a:t>10/22/2012</a:t>
            </a:fld>
            <a:endParaRPr lang="en-US"/>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a:xfrm>
            <a:off x="457200" y="6356350"/>
            <a:ext cx="2133600" cy="365125"/>
          </a:xfrm>
          <a:prstGeom prst="rect">
            <a:avLst/>
          </a:prstGeom>
        </p:spPr>
        <p:txBody>
          <a:bodyPr/>
          <a:lstStyle/>
          <a:p>
            <a:fld id="{E6C599B4-4737-419C-9E1A-6122BB360733}" type="datetimeFigureOut">
              <a:rPr lang="en-US" smtClean="0"/>
              <a:pPr/>
              <a:t>10/22/2012</a:t>
            </a:fld>
            <a:endParaRPr lang="en-US"/>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p>
            <a:endParaRPr lang="en-US"/>
          </a:p>
        </p:txBody>
      </p:sp>
      <p:sp>
        <p:nvSpPr>
          <p:cNvPr id="9" name="Slide Number Placeholder 8"/>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a:xfrm>
            <a:off x="457200" y="6356350"/>
            <a:ext cx="2133600" cy="365125"/>
          </a:xfrm>
          <a:prstGeom prst="rect">
            <a:avLst/>
          </a:prstGeom>
        </p:spPr>
        <p:txBody>
          <a:bodyPr/>
          <a:lstStyle/>
          <a:p>
            <a:fld id="{E6C599B4-4737-419C-9E1A-6122BB360733}" type="datetimeFigureOut">
              <a:rPr lang="en-US" smtClean="0"/>
              <a:pPr/>
              <a:t>10/22/2012</a:t>
            </a:fld>
            <a:endParaRPr lang="en-US"/>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p>
            <a:endParaRPr lang="en-US"/>
          </a:p>
        </p:txBody>
      </p:sp>
      <p:sp>
        <p:nvSpPr>
          <p:cNvPr id="5" name="Slide Number Placeholder 4"/>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p>
            <a:fld id="{E6C599B4-4737-419C-9E1A-6122BB360733}" type="datetimeFigureOut">
              <a:rPr lang="en-US" smtClean="0"/>
              <a:pPr/>
              <a:t>10/22/2012</a:t>
            </a:fld>
            <a:endParaRPr lang="en-US"/>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p>
            <a:endParaRPr lang="en-US"/>
          </a:p>
        </p:txBody>
      </p:sp>
      <p:sp>
        <p:nvSpPr>
          <p:cNvPr id="4" name="Slide Number Placeholder 3"/>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E6C599B4-4737-419C-9E1A-6122BB360733}" type="datetimeFigureOut">
              <a:rPr lang="en-US" smtClean="0"/>
              <a:pPr/>
              <a:t>10/22/2012</a:t>
            </a:fld>
            <a:endParaRPr lang="en-US"/>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E6C599B4-4737-419C-9E1A-6122BB360733}" type="datetimeFigureOut">
              <a:rPr lang="en-US" smtClean="0"/>
              <a:pPr/>
              <a:t>10/22/2012</a:t>
            </a:fld>
            <a:endParaRPr lang="en-US"/>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E6C599B4-4737-419C-9E1A-6122BB360733}" type="datetimeFigureOut">
              <a:rPr lang="en-US" smtClean="0"/>
              <a:pPr/>
              <a:t>10/22/2012</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E6C599B4-4737-419C-9E1A-6122BB360733}" type="datetimeFigureOut">
              <a:rPr lang="en-US" smtClean="0"/>
              <a:pPr/>
              <a:t>10/22/2012</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2162"/>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457200" y="1143000"/>
            <a:ext cx="8229600" cy="5143500"/>
          </a:xfrm>
        </p:spPr>
        <p:txBody>
          <a:bodyPr/>
          <a:lstStyle/>
          <a:p>
            <a:pPr lvl="0"/>
            <a:endParaRPr lang="en-US" noProof="0"/>
          </a:p>
        </p:txBody>
      </p:sp>
    </p:spTree>
    <p:extLst>
      <p:ext uri="{BB962C8B-B14F-4D97-AF65-F5344CB8AC3E}">
        <p14:creationId xmlns:p14="http://schemas.microsoft.com/office/powerpoint/2010/main" xmlns="" val="340128191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152400"/>
            <a:ext cx="8229600" cy="868362"/>
          </a:xfrm>
          <a:prstGeom prst="rect">
            <a:avLst/>
          </a:prstGeom>
        </p:spPr>
        <p:txBody>
          <a:bodyPr vert="horz" lIns="91440" tIns="45720" rIns="91440" bIns="45720" rtlCol="0" anchor="ctr">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457200" y="1219200"/>
            <a:ext cx="8229600" cy="4953000"/>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AD2A1D3-94CF-4BE8-B9A0-75EFE4C74F95}"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1" r:id="rId12"/>
  </p:sldLayoutIdLst>
  <p:txStyles>
    <p:titleStyle>
      <a:lvl1pPr algn="ctr" defTabSz="914400" rtl="0" eaLnBrk="1" latinLnBrk="0" hangingPunct="1">
        <a:spcBef>
          <a:spcPct val="0"/>
        </a:spcBef>
        <a:buNone/>
        <a:defRPr sz="3200" b="1" kern="1200">
          <a:solidFill>
            <a:schemeClr val="tx1"/>
          </a:solidFill>
          <a:latin typeface="Arial"/>
          <a:ea typeface="+mj-ea"/>
          <a:cs typeface="Arial"/>
        </a:defRPr>
      </a:lvl1pPr>
    </p:titleStyle>
    <p:bodyStyle>
      <a:lvl1pPr marL="342900" indent="-342900" algn="l" defTabSz="914400" rtl="0" eaLnBrk="1" latinLnBrk="0" hangingPunct="1">
        <a:spcBef>
          <a:spcPct val="20000"/>
        </a:spcBef>
        <a:buFont typeface="Arial" pitchFamily="34" charset="0"/>
        <a:buChar char="•"/>
        <a:defRPr sz="2400" kern="1200">
          <a:solidFill>
            <a:schemeClr val="tx1"/>
          </a:solidFill>
          <a:latin typeface="Arial"/>
          <a:ea typeface="+mn-ea"/>
          <a:cs typeface="Arial"/>
        </a:defRPr>
      </a:lvl1pPr>
      <a:lvl2pPr marL="742950" indent="-285750" algn="l" defTabSz="914400" rtl="0" eaLnBrk="1" latinLnBrk="0" hangingPunct="1">
        <a:spcBef>
          <a:spcPct val="20000"/>
        </a:spcBef>
        <a:buFont typeface="Arial" pitchFamily="34" charset="0"/>
        <a:buChar char="–"/>
        <a:defRPr sz="2000" kern="1200">
          <a:solidFill>
            <a:schemeClr val="tx1"/>
          </a:solidFill>
          <a:latin typeface="Arial"/>
          <a:ea typeface="+mn-ea"/>
          <a:cs typeface="Arial"/>
        </a:defRPr>
      </a:lvl2pPr>
      <a:lvl3pPr marL="1143000" indent="-228600" algn="l" defTabSz="914400" rtl="0" eaLnBrk="1" latinLnBrk="0" hangingPunct="1">
        <a:spcBef>
          <a:spcPct val="20000"/>
        </a:spcBef>
        <a:buFont typeface="Arial" pitchFamily="34" charset="0"/>
        <a:buChar char="•"/>
        <a:defRPr sz="1800" kern="1200">
          <a:solidFill>
            <a:schemeClr val="tx1"/>
          </a:solidFill>
          <a:latin typeface="Arial"/>
          <a:ea typeface="+mn-ea"/>
          <a:cs typeface="Arial"/>
        </a:defRPr>
      </a:lvl3pPr>
      <a:lvl4pPr marL="1600200" indent="-228600" algn="l" defTabSz="914400" rtl="0" eaLnBrk="1" latinLnBrk="0" hangingPunct="1">
        <a:spcBef>
          <a:spcPct val="20000"/>
        </a:spcBef>
        <a:buFont typeface="Arial" pitchFamily="34" charset="0"/>
        <a:buChar char="–"/>
        <a:defRPr sz="1600" kern="1200">
          <a:solidFill>
            <a:schemeClr val="tx1"/>
          </a:solidFill>
          <a:latin typeface="Arial"/>
          <a:ea typeface="+mn-ea"/>
          <a:cs typeface="Arial"/>
        </a:defRPr>
      </a:lvl4pPr>
      <a:lvl5pPr marL="2057400" indent="-228600" algn="l" defTabSz="914400" rtl="0" eaLnBrk="1" latinLnBrk="0" hangingPunct="1">
        <a:spcBef>
          <a:spcPct val="20000"/>
        </a:spcBef>
        <a:buFont typeface="Arial" pitchFamily="34" charset="0"/>
        <a:buChar char="»"/>
        <a:defRPr sz="1600" kern="1200">
          <a:solidFill>
            <a:schemeClr val="tx1"/>
          </a:solidFill>
          <a:latin typeface="Arial"/>
          <a:ea typeface="+mn-ea"/>
          <a:cs typeface="Arial"/>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vml"/></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vmlDrawing" Target="../drawings/vmlDrawing2.vml"/></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vmlDrawing" Target="../drawings/vmlDrawing3.vml"/></Relationships>
</file>

<file path=ppt/slides/_rels/slide10.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6.xml"/><Relationship Id="rId1" Type="http://schemas.openxmlformats.org/officeDocument/2006/relationships/vmlDrawing" Target="../drawings/vmlDrawing4.vml"/></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5.vml"/></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6.vml"/></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vmlDrawing" Target="../drawings/vmlDrawing7.vml"/></Relationships>
</file>

<file path=ppt/slides/_rels/slide14.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vmlDrawing" Target="../drawings/vmlDrawing8.vml"/></Relationships>
</file>

<file path=ppt/slides/_rels/slide1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9.vml"/></Relationships>
</file>

<file path=ppt/slides/_rels/slide1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0.vml"/></Relationships>
</file>

<file path=ppt/slides/_rels/slide17.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vmlDrawing" Target="../drawings/vmlDrawing11.vml"/></Relationships>
</file>

<file path=ppt/slides/_rels/slide18.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vmlDrawing" Target="../drawings/vmlDrawing12.vml"/></Relationships>
</file>

<file path=ppt/slides/_rels/slide19.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vmlDrawing" Target="../drawings/vmlDrawing13.vml"/></Relationships>
</file>

<file path=ppt/slides/_rels/slide2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4.vml"/></Relationships>
</file>

<file path=ppt/slides/_rels/slide2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5.vml"/></Relationships>
</file>

<file path=ppt/slides/_rels/slide2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6.vml"/></Relationships>
</file>

<file path=ppt/slides/_rels/slide2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7.vml"/></Relationships>
</file>

<file path=ppt/slides/_rels/slide2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8.vml"/></Relationships>
</file>

<file path=ppt/slides/_rels/slide2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9.vml"/></Relationships>
</file>

<file path=ppt/slides/_rels/slide2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0.vml"/></Relationships>
</file>

<file path=ppt/slides/_rels/slide2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1.vml"/></Relationships>
</file>

<file path=ppt/slides/_rels/slide28.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vmlDrawing" Target="../drawings/vmlDrawing22.vml"/></Relationships>
</file>

<file path=ppt/slides/_rels/slide2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3.vml"/></Relationships>
</file>

<file path=ppt/slides/_rels/slide3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4.vml"/></Relationships>
</file>

<file path=ppt/slides/_rels/slide3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5.vml"/></Relationships>
</file>

<file path=ppt/slides/_rels/slide3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6.vml"/></Relationships>
</file>

<file path=ppt/slides/_rels/slide3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7.vml"/></Relationships>
</file>

<file path=ppt/slides/_rels/slide3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8.vml"/></Relationships>
</file>

<file path=ppt/slides/_rels/slide3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9.vml"/></Relationships>
</file>

<file path=ppt/slides/_rels/slide36.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2.xml"/><Relationship Id="rId1" Type="http://schemas.openxmlformats.org/officeDocument/2006/relationships/vmlDrawing" Target="../drawings/vmlDrawing30.vml"/></Relationships>
</file>

<file path=ppt/slides/_rels/slide37.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vmlDrawing" Target="../drawings/vmlDrawing31.vml"/></Relationships>
</file>

<file path=ppt/slides/_rels/slide38.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vmlDrawing" Target="../drawings/vmlDrawing32.vml"/></Relationships>
</file>

<file path=ppt/slides/_rels/slide39.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Layout" Target="../slideLayouts/slideLayout2.xml"/><Relationship Id="rId1" Type="http://schemas.openxmlformats.org/officeDocument/2006/relationships/vmlDrawing" Target="../drawings/vmlDrawing33.vml"/></Relationships>
</file>

<file path=ppt/slides/_rels/slide4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34.vml"/></Relationships>
</file>

<file path=ppt/slides/_rels/slide4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35.vml"/></Relationships>
</file>

<file path=ppt/slides/_rels/slide42.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Layout" Target="../slideLayouts/slideLayout2.xml"/><Relationship Id="rId1" Type="http://schemas.openxmlformats.org/officeDocument/2006/relationships/vmlDrawing" Target="../drawings/vmlDrawing36.vml"/></Relationships>
</file>

<file path=ppt/slides/_rels/slide4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37.vml"/></Relationships>
</file>

<file path=ppt/slides/_rels/slide4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38.vml"/></Relationships>
</file>

<file path=ppt/slides/_rels/slide4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39.vml"/></Relationships>
</file>

<file path=ppt/slides/_rels/slide46.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2.xml"/><Relationship Id="rId1" Type="http://schemas.openxmlformats.org/officeDocument/2006/relationships/vmlDrawing" Target="../drawings/vmlDrawing40.vml"/></Relationships>
</file>

<file path=ppt/slides/_rels/slide47.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vmlDrawing" Target="../drawings/vmlDrawing41.v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57200" y="1295400"/>
            <a:ext cx="8382000" cy="2590799"/>
          </a:xfrm>
        </p:spPr>
        <p:txBody>
          <a:bodyPr>
            <a:normAutofit/>
          </a:bodyPr>
          <a:lstStyle/>
          <a:p>
            <a:r>
              <a:rPr lang="en-US" b="1" dirty="0">
                <a:latin typeface="Arial" pitchFamily="34" charset="0"/>
                <a:cs typeface="Arial" pitchFamily="34" charset="0"/>
              </a:rPr>
              <a:t>CSC 221</a:t>
            </a:r>
            <a:br>
              <a:rPr lang="en-US" b="1" dirty="0">
                <a:latin typeface="Arial" pitchFamily="34" charset="0"/>
                <a:cs typeface="Arial" pitchFamily="34" charset="0"/>
              </a:rPr>
            </a:br>
            <a:r>
              <a:rPr lang="en-US" b="1" dirty="0" smtClean="0">
                <a:latin typeface="Arial" pitchFamily="34" charset="0"/>
                <a:cs typeface="Arial" pitchFamily="34" charset="0"/>
              </a:rPr>
              <a:t/>
            </a:r>
            <a:br>
              <a:rPr lang="en-US" b="1" dirty="0" smtClean="0">
                <a:latin typeface="Arial" pitchFamily="34" charset="0"/>
                <a:cs typeface="Arial" pitchFamily="34" charset="0"/>
              </a:rPr>
            </a:br>
            <a:r>
              <a:rPr lang="en-US" b="1" dirty="0" smtClean="0">
                <a:latin typeface="Arial" pitchFamily="34" charset="0"/>
                <a:cs typeface="Arial" pitchFamily="34" charset="0"/>
              </a:rPr>
              <a:t>Computer </a:t>
            </a:r>
            <a:r>
              <a:rPr lang="en-US" b="1" dirty="0">
                <a:latin typeface="Arial" pitchFamily="34" charset="0"/>
                <a:cs typeface="Arial" pitchFamily="34" charset="0"/>
              </a:rPr>
              <a:t>Organization and Assembly </a:t>
            </a:r>
            <a:r>
              <a:rPr lang="en-US" b="1" dirty="0" smtClean="0">
                <a:latin typeface="Arial" pitchFamily="34" charset="0"/>
                <a:cs typeface="Arial" pitchFamily="34" charset="0"/>
              </a:rPr>
              <a:t>Language</a:t>
            </a:r>
            <a:endParaRPr lang="en-US" dirty="0"/>
          </a:p>
        </p:txBody>
      </p:sp>
      <p:sp>
        <p:nvSpPr>
          <p:cNvPr id="3" name="Subtitle 2"/>
          <p:cNvSpPr>
            <a:spLocks noGrp="1"/>
          </p:cNvSpPr>
          <p:nvPr>
            <p:ph type="subTitle" idx="1"/>
          </p:nvPr>
        </p:nvSpPr>
        <p:spPr>
          <a:xfrm>
            <a:off x="533400" y="4267200"/>
            <a:ext cx="7924800" cy="2286000"/>
          </a:xfrm>
        </p:spPr>
        <p:txBody>
          <a:bodyPr>
            <a:noAutofit/>
          </a:bodyPr>
          <a:lstStyle/>
          <a:p>
            <a:r>
              <a:rPr lang="en-US" sz="3600" b="1" dirty="0" smtClean="0">
                <a:solidFill>
                  <a:srgbClr val="000000"/>
                </a:solidFill>
                <a:latin typeface="Arial" pitchFamily="34" charset="0"/>
                <a:cs typeface="Arial" pitchFamily="34" charset="0"/>
              </a:rPr>
              <a:t>Lecture </a:t>
            </a:r>
            <a:r>
              <a:rPr lang="en-US" sz="3600" b="1" dirty="0" smtClean="0">
                <a:latin typeface="Arial" pitchFamily="34" charset="0"/>
                <a:cs typeface="Arial" pitchFamily="34" charset="0"/>
              </a:rPr>
              <a:t>24</a:t>
            </a:r>
            <a:r>
              <a:rPr lang="en-US" sz="3600" b="1" dirty="0" smtClean="0">
                <a:solidFill>
                  <a:srgbClr val="000000"/>
                </a:solidFill>
                <a:latin typeface="Arial" pitchFamily="34" charset="0"/>
                <a:cs typeface="Arial" pitchFamily="34" charset="0"/>
              </a:rPr>
              <a:t>: </a:t>
            </a:r>
          </a:p>
          <a:p>
            <a:endParaRPr lang="en-US" sz="1100" b="1" dirty="0" smtClean="0">
              <a:solidFill>
                <a:srgbClr val="000000"/>
              </a:solidFill>
              <a:latin typeface="Arial" pitchFamily="34" charset="0"/>
              <a:cs typeface="Arial" pitchFamily="34" charset="0"/>
            </a:endParaRPr>
          </a:p>
          <a:p>
            <a:r>
              <a:rPr lang="en-US" sz="3600" b="1" dirty="0" smtClean="0"/>
              <a:t>Advanced Procedures</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Lecture </a:t>
            </a:r>
            <a:r>
              <a:rPr lang="en-US" dirty="0" smtClean="0"/>
              <a:t>23: </a:t>
            </a:r>
            <a:r>
              <a:rPr lang="en-US" dirty="0"/>
              <a:t>Review</a:t>
            </a:r>
          </a:p>
        </p:txBody>
      </p:sp>
      <p:sp>
        <p:nvSpPr>
          <p:cNvPr id="3" name="Content Placeholder 2"/>
          <p:cNvSpPr>
            <a:spLocks noGrp="1"/>
          </p:cNvSpPr>
          <p:nvPr>
            <p:ph idx="1"/>
          </p:nvPr>
        </p:nvSpPr>
        <p:spPr>
          <a:xfrm>
            <a:off x="457200" y="990600"/>
            <a:ext cx="8382000" cy="5410200"/>
          </a:xfrm>
        </p:spPr>
        <p:txBody>
          <a:bodyPr>
            <a:noAutofit/>
          </a:bodyPr>
          <a:lstStyle/>
          <a:p>
            <a:pPr marL="0" indent="0">
              <a:spcBef>
                <a:spcPts val="1272"/>
              </a:spcBef>
              <a:buNone/>
            </a:pPr>
            <a:r>
              <a:rPr lang="en-US" sz="2800" b="1" dirty="0"/>
              <a:t>Assembly Implementation of</a:t>
            </a:r>
            <a:r>
              <a:rPr lang="en-US" sz="2800" b="1" dirty="0" smtClean="0"/>
              <a:t>:</a:t>
            </a:r>
            <a:endParaRPr lang="en-US" sz="2800" dirty="0" smtClean="0"/>
          </a:p>
          <a:p>
            <a:pPr>
              <a:spcBef>
                <a:spcPts val="1272"/>
              </a:spcBef>
            </a:pPr>
            <a:r>
              <a:rPr lang="en-US" sz="2800" dirty="0"/>
              <a:t>Shift and Rotate Instructions </a:t>
            </a:r>
          </a:p>
          <a:p>
            <a:pPr lvl="1">
              <a:spcBef>
                <a:spcPts val="1272"/>
              </a:spcBef>
            </a:pPr>
            <a:r>
              <a:rPr lang="en-US" sz="2400" dirty="0"/>
              <a:t>Logical Shifts and Arithmetic Shifts </a:t>
            </a:r>
          </a:p>
          <a:p>
            <a:pPr lvl="1">
              <a:spcBef>
                <a:spcPts val="1272"/>
              </a:spcBef>
            </a:pPr>
            <a:r>
              <a:rPr lang="en-US" sz="2400" dirty="0"/>
              <a:t>SHL and SHR Instruction </a:t>
            </a:r>
          </a:p>
          <a:p>
            <a:pPr lvl="1">
              <a:spcBef>
                <a:spcPts val="1272"/>
              </a:spcBef>
            </a:pPr>
            <a:r>
              <a:rPr lang="en-US" sz="2400" dirty="0"/>
              <a:t>SAL and SAR Instructions </a:t>
            </a:r>
          </a:p>
          <a:p>
            <a:pPr lvl="1">
              <a:spcBef>
                <a:spcPts val="1272"/>
              </a:spcBef>
            </a:pPr>
            <a:r>
              <a:rPr lang="en-US" sz="2400" dirty="0"/>
              <a:t>ROL and ROR Instruction </a:t>
            </a:r>
          </a:p>
          <a:p>
            <a:pPr lvl="1">
              <a:spcBef>
                <a:spcPts val="1272"/>
              </a:spcBef>
            </a:pPr>
            <a:r>
              <a:rPr lang="en-US" sz="2400" dirty="0"/>
              <a:t>RCL and RCR Instructions </a:t>
            </a:r>
          </a:p>
          <a:p>
            <a:pPr lvl="1">
              <a:spcBef>
                <a:spcPts val="1272"/>
              </a:spcBef>
            </a:pPr>
            <a:r>
              <a:rPr lang="en-US" sz="2400" dirty="0"/>
              <a:t>SHLD/SHRD Instructions </a:t>
            </a:r>
          </a:p>
          <a:p>
            <a:pPr lvl="1">
              <a:spcBef>
                <a:spcPts val="1272"/>
              </a:spcBef>
            </a:pPr>
            <a:endParaRPr lang="en-US" sz="2400" dirty="0"/>
          </a:p>
          <a:p>
            <a:pPr>
              <a:spcBef>
                <a:spcPts val="1272"/>
              </a:spcBef>
            </a:pPr>
            <a:r>
              <a:rPr lang="en-US" sz="2800" dirty="0"/>
              <a:t>Shift and Rotate Applications </a:t>
            </a:r>
          </a:p>
        </p:txBody>
      </p:sp>
    </p:spTree>
    <p:extLst>
      <p:ext uri="{BB962C8B-B14F-4D97-AF65-F5344CB8AC3E}">
        <p14:creationId xmlns:p14="http://schemas.microsoft.com/office/powerpoint/2010/main" xmlns="" val="381169234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Lecture </a:t>
            </a:r>
            <a:r>
              <a:rPr lang="en-US" dirty="0" smtClean="0"/>
              <a:t>23: </a:t>
            </a:r>
            <a:r>
              <a:rPr lang="en-US" dirty="0"/>
              <a:t>Review</a:t>
            </a:r>
          </a:p>
        </p:txBody>
      </p:sp>
      <p:sp>
        <p:nvSpPr>
          <p:cNvPr id="3" name="Content Placeholder 2"/>
          <p:cNvSpPr>
            <a:spLocks noGrp="1"/>
          </p:cNvSpPr>
          <p:nvPr>
            <p:ph idx="1"/>
          </p:nvPr>
        </p:nvSpPr>
        <p:spPr>
          <a:xfrm>
            <a:off x="457200" y="1219200"/>
            <a:ext cx="8382000" cy="5410200"/>
          </a:xfrm>
        </p:spPr>
        <p:txBody>
          <a:bodyPr>
            <a:noAutofit/>
          </a:bodyPr>
          <a:lstStyle/>
          <a:p>
            <a:pPr marL="0" indent="0">
              <a:spcBef>
                <a:spcPts val="1776"/>
              </a:spcBef>
              <a:buNone/>
            </a:pPr>
            <a:r>
              <a:rPr lang="en-US" sz="2800" b="1" dirty="0"/>
              <a:t>Assembly Implementation of:</a:t>
            </a:r>
            <a:endParaRPr lang="en-US" sz="2800" dirty="0"/>
          </a:p>
          <a:p>
            <a:pPr>
              <a:spcBef>
                <a:spcPts val="1776"/>
              </a:spcBef>
            </a:pPr>
            <a:r>
              <a:rPr lang="en-US" sz="2800" dirty="0"/>
              <a:t>Multiplication and Division Instructions </a:t>
            </a:r>
          </a:p>
          <a:p>
            <a:pPr lvl="1">
              <a:spcBef>
                <a:spcPts val="1776"/>
              </a:spcBef>
            </a:pPr>
            <a:r>
              <a:rPr lang="en-US" sz="2400" dirty="0"/>
              <a:t>MUL Instruction </a:t>
            </a:r>
          </a:p>
          <a:p>
            <a:pPr lvl="1">
              <a:spcBef>
                <a:spcPts val="1776"/>
              </a:spcBef>
            </a:pPr>
            <a:r>
              <a:rPr lang="en-US" sz="2400" dirty="0"/>
              <a:t>IMUL Instruction </a:t>
            </a:r>
          </a:p>
          <a:p>
            <a:pPr lvl="1">
              <a:spcBef>
                <a:spcPts val="1776"/>
              </a:spcBef>
            </a:pPr>
            <a:r>
              <a:rPr lang="en-US" sz="2400" dirty="0"/>
              <a:t>DIV Instruction </a:t>
            </a:r>
          </a:p>
          <a:p>
            <a:pPr lvl="1">
              <a:spcBef>
                <a:spcPts val="1776"/>
              </a:spcBef>
            </a:pPr>
            <a:r>
              <a:rPr lang="en-US" sz="2400" dirty="0"/>
              <a:t>Signed Integer Division </a:t>
            </a:r>
          </a:p>
        </p:txBody>
      </p:sp>
      <p:sp>
        <p:nvSpPr>
          <p:cNvPr id="4" name="Rectangle 4"/>
          <p:cNvSpPr>
            <a:spLocks noChangeArrowheads="1"/>
          </p:cNvSpPr>
          <p:nvPr/>
        </p:nvSpPr>
        <p:spPr bwMode="auto">
          <a:xfrm>
            <a:off x="7772400" y="457200"/>
            <a:ext cx="1295400" cy="5334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txBody>
          <a:bodyPr/>
          <a:lstStyle/>
          <a:p>
            <a:pPr marL="342900" indent="-342900" eaLnBrk="1" hangingPunct="1">
              <a:spcBef>
                <a:spcPct val="20000"/>
              </a:spcBef>
              <a:buClr>
                <a:srgbClr val="0D4000"/>
              </a:buClr>
            </a:pPr>
            <a:r>
              <a:rPr lang="en-US" sz="2800" dirty="0">
                <a:latin typeface="Arial"/>
                <a:cs typeface="Arial"/>
              </a:rPr>
              <a:t>(</a:t>
            </a:r>
            <a:r>
              <a:rPr lang="en-US" sz="2800" i="1" dirty="0">
                <a:latin typeface="Arial"/>
                <a:cs typeface="Arial"/>
              </a:rPr>
              <a:t>cont.</a:t>
            </a:r>
            <a:r>
              <a:rPr lang="en-US" sz="2800" dirty="0">
                <a:latin typeface="Arial"/>
                <a:cs typeface="Arial"/>
              </a:rPr>
              <a:t>)</a:t>
            </a:r>
          </a:p>
        </p:txBody>
      </p:sp>
    </p:spTree>
    <p:extLst>
      <p:ext uri="{BB962C8B-B14F-4D97-AF65-F5344CB8AC3E}">
        <p14:creationId xmlns:p14="http://schemas.microsoft.com/office/powerpoint/2010/main" xmlns="" val="418779227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Lecture Outline</a:t>
            </a:r>
            <a:endParaRPr lang="en-US" dirty="0"/>
          </a:p>
        </p:txBody>
      </p:sp>
      <p:sp>
        <p:nvSpPr>
          <p:cNvPr id="3" name="Content Placeholder 2"/>
          <p:cNvSpPr>
            <a:spLocks noGrp="1"/>
          </p:cNvSpPr>
          <p:nvPr>
            <p:ph idx="1"/>
          </p:nvPr>
        </p:nvSpPr>
        <p:spPr>
          <a:xfrm>
            <a:off x="457200" y="1219200"/>
            <a:ext cx="8229600" cy="5410200"/>
          </a:xfrm>
        </p:spPr>
        <p:txBody>
          <a:bodyPr>
            <a:normAutofit/>
          </a:bodyPr>
          <a:lstStyle/>
          <a:p>
            <a:pPr>
              <a:spcBef>
                <a:spcPts val="1272"/>
              </a:spcBef>
            </a:pPr>
            <a:r>
              <a:rPr lang="en-US" sz="2800" dirty="0"/>
              <a:t>Local Variables</a:t>
            </a:r>
          </a:p>
          <a:p>
            <a:pPr>
              <a:spcBef>
                <a:spcPts val="1272"/>
              </a:spcBef>
            </a:pPr>
            <a:r>
              <a:rPr lang="en-US" sz="2800" dirty="0"/>
              <a:t>Stack </a:t>
            </a:r>
            <a:r>
              <a:rPr lang="en-US" sz="2800" dirty="0" smtClean="0"/>
              <a:t>Parameters</a:t>
            </a:r>
          </a:p>
          <a:p>
            <a:pPr lvl="1">
              <a:spcBef>
                <a:spcPts val="1272"/>
              </a:spcBef>
            </a:pPr>
            <a:r>
              <a:rPr lang="en-US" sz="2400" dirty="0"/>
              <a:t>Register vs. Stack Parameters</a:t>
            </a:r>
          </a:p>
          <a:p>
            <a:pPr lvl="1">
              <a:spcBef>
                <a:spcPts val="1272"/>
              </a:spcBef>
            </a:pPr>
            <a:r>
              <a:rPr lang="en-US" sz="2400" dirty="0"/>
              <a:t>INVOKE Directive</a:t>
            </a:r>
          </a:p>
          <a:p>
            <a:pPr lvl="1">
              <a:spcBef>
                <a:spcPts val="1272"/>
              </a:spcBef>
            </a:pPr>
            <a:r>
              <a:rPr lang="en-US" sz="2400" dirty="0"/>
              <a:t>PROC Directive</a:t>
            </a:r>
          </a:p>
          <a:p>
            <a:pPr lvl="1">
              <a:spcBef>
                <a:spcPts val="1272"/>
              </a:spcBef>
            </a:pPr>
            <a:r>
              <a:rPr lang="en-US" sz="2400" dirty="0"/>
              <a:t>PROTO Directive</a:t>
            </a:r>
          </a:p>
          <a:p>
            <a:pPr lvl="1">
              <a:spcBef>
                <a:spcPts val="1272"/>
              </a:spcBef>
            </a:pPr>
            <a:r>
              <a:rPr lang="en-US" sz="2400" dirty="0"/>
              <a:t>Passing by Value or by Reference</a:t>
            </a:r>
          </a:p>
          <a:p>
            <a:pPr lvl="1">
              <a:spcBef>
                <a:spcPts val="1272"/>
              </a:spcBef>
            </a:pPr>
            <a:r>
              <a:rPr lang="en-US" sz="2400" dirty="0"/>
              <a:t>Parameter Classifications</a:t>
            </a:r>
          </a:p>
          <a:p>
            <a:pPr lvl="1">
              <a:spcBef>
                <a:spcPts val="1272"/>
              </a:spcBef>
            </a:pPr>
            <a:r>
              <a:rPr lang="en-US" sz="2400" dirty="0"/>
              <a:t>Example: Exchanging Two Integers</a:t>
            </a:r>
          </a:p>
          <a:p>
            <a:pPr lvl="1">
              <a:spcBef>
                <a:spcPts val="1272"/>
              </a:spcBef>
            </a:pPr>
            <a:r>
              <a:rPr lang="en-US" sz="2400" dirty="0"/>
              <a:t>Trouble-Shooting </a:t>
            </a:r>
            <a:r>
              <a:rPr lang="en-US" sz="2400" dirty="0" smtClean="0"/>
              <a:t>Tips</a:t>
            </a:r>
            <a:endParaRPr lang="en-US" sz="2400" dirty="0"/>
          </a:p>
        </p:txBody>
      </p:sp>
    </p:spTree>
    <p:extLst>
      <p:ext uri="{BB962C8B-B14F-4D97-AF65-F5344CB8AC3E}">
        <p14:creationId xmlns:p14="http://schemas.microsoft.com/office/powerpoint/2010/main" xmlns="" val="221262590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Lecture Outline</a:t>
            </a:r>
            <a:endParaRPr lang="en-US" dirty="0"/>
          </a:p>
        </p:txBody>
      </p:sp>
      <p:sp>
        <p:nvSpPr>
          <p:cNvPr id="3" name="Content Placeholder 2"/>
          <p:cNvSpPr>
            <a:spLocks noGrp="1"/>
          </p:cNvSpPr>
          <p:nvPr>
            <p:ph idx="1"/>
          </p:nvPr>
        </p:nvSpPr>
        <p:spPr>
          <a:xfrm>
            <a:off x="457200" y="1219200"/>
            <a:ext cx="8229600" cy="4953000"/>
          </a:xfrm>
        </p:spPr>
        <p:txBody>
          <a:bodyPr>
            <a:normAutofit/>
          </a:bodyPr>
          <a:lstStyle/>
          <a:p>
            <a:pPr>
              <a:spcBef>
                <a:spcPts val="1872"/>
              </a:spcBef>
            </a:pPr>
            <a:r>
              <a:rPr lang="en-US" sz="2800" dirty="0"/>
              <a:t>Stack </a:t>
            </a:r>
            <a:r>
              <a:rPr lang="en-US" sz="2800" dirty="0" smtClean="0"/>
              <a:t>Frames</a:t>
            </a:r>
          </a:p>
          <a:p>
            <a:pPr lvl="1">
              <a:spcBef>
                <a:spcPts val="1872"/>
              </a:spcBef>
            </a:pPr>
            <a:r>
              <a:rPr lang="en-US" sz="2400" dirty="0"/>
              <a:t>Memory Models</a:t>
            </a:r>
          </a:p>
          <a:p>
            <a:pPr lvl="1">
              <a:spcBef>
                <a:spcPts val="1872"/>
              </a:spcBef>
            </a:pPr>
            <a:r>
              <a:rPr lang="en-US" sz="2400" dirty="0"/>
              <a:t>Language </a:t>
            </a:r>
            <a:r>
              <a:rPr lang="en-US" sz="2400" dirty="0" err="1"/>
              <a:t>Specifiers</a:t>
            </a:r>
            <a:endParaRPr lang="en-US" sz="2400" dirty="0"/>
          </a:p>
          <a:p>
            <a:pPr lvl="1">
              <a:spcBef>
                <a:spcPts val="1872"/>
              </a:spcBef>
            </a:pPr>
            <a:r>
              <a:rPr lang="en-US" sz="2400" dirty="0"/>
              <a:t>Explicit Access to Stack Parameters</a:t>
            </a:r>
          </a:p>
          <a:p>
            <a:pPr lvl="1">
              <a:spcBef>
                <a:spcPts val="1872"/>
              </a:spcBef>
            </a:pPr>
            <a:r>
              <a:rPr lang="en-US" sz="2400" dirty="0"/>
              <a:t>Passing Arguments by Reference</a:t>
            </a:r>
          </a:p>
          <a:p>
            <a:pPr lvl="1">
              <a:spcBef>
                <a:spcPts val="1872"/>
              </a:spcBef>
            </a:pPr>
            <a:r>
              <a:rPr lang="en-US" sz="2400" dirty="0"/>
              <a:t>Creating Local </a:t>
            </a:r>
            <a:r>
              <a:rPr lang="en-US" sz="2400" dirty="0" smtClean="0"/>
              <a:t>Variables</a:t>
            </a:r>
            <a:endParaRPr lang="en-US" sz="2400" dirty="0"/>
          </a:p>
        </p:txBody>
      </p:sp>
    </p:spTree>
    <p:extLst>
      <p:ext uri="{BB962C8B-B14F-4D97-AF65-F5344CB8AC3E}">
        <p14:creationId xmlns:p14="http://schemas.microsoft.com/office/powerpoint/2010/main" xmlns="" val="216574374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Terminologies</a:t>
            </a:r>
            <a:endParaRPr lang="en-US" dirty="0"/>
          </a:p>
        </p:txBody>
      </p:sp>
      <p:sp>
        <p:nvSpPr>
          <p:cNvPr id="3" name="Content Placeholder 2"/>
          <p:cNvSpPr>
            <a:spLocks noGrp="1"/>
          </p:cNvSpPr>
          <p:nvPr>
            <p:ph idx="1"/>
          </p:nvPr>
        </p:nvSpPr>
        <p:spPr/>
        <p:txBody>
          <a:bodyPr/>
          <a:lstStyle/>
          <a:p>
            <a:pPr>
              <a:spcBef>
                <a:spcPts val="1400"/>
              </a:spcBef>
            </a:pPr>
            <a:r>
              <a:rPr lang="en-US" dirty="0"/>
              <a:t>Programming languages use different terms to refer to subroutines </a:t>
            </a:r>
            <a:r>
              <a:rPr lang="en-US" dirty="0" smtClean="0"/>
              <a:t>:</a:t>
            </a:r>
          </a:p>
          <a:p>
            <a:pPr lvl="1">
              <a:spcBef>
                <a:spcPts val="1400"/>
              </a:spcBef>
            </a:pPr>
            <a:r>
              <a:rPr lang="en-US" dirty="0" smtClean="0"/>
              <a:t>In </a:t>
            </a:r>
            <a:r>
              <a:rPr lang="en-US" dirty="0"/>
              <a:t>C and C++, </a:t>
            </a:r>
            <a:r>
              <a:rPr lang="en-US" dirty="0" smtClean="0"/>
              <a:t>subroutines </a:t>
            </a:r>
            <a:r>
              <a:rPr lang="en-US" dirty="0" smtClean="0">
                <a:sym typeface="Wingdings"/>
              </a:rPr>
              <a:t></a:t>
            </a:r>
            <a:r>
              <a:rPr lang="en-US" dirty="0" smtClean="0"/>
              <a:t> </a:t>
            </a:r>
            <a:r>
              <a:rPr lang="en-US" b="1" i="1" dirty="0" smtClean="0">
                <a:solidFill>
                  <a:srgbClr val="0000FF"/>
                </a:solidFill>
              </a:rPr>
              <a:t>functions</a:t>
            </a:r>
            <a:endParaRPr lang="en-US" dirty="0"/>
          </a:p>
          <a:p>
            <a:pPr lvl="1">
              <a:spcBef>
                <a:spcPts val="1400"/>
              </a:spcBef>
            </a:pPr>
            <a:r>
              <a:rPr lang="en-US" dirty="0" smtClean="0"/>
              <a:t>In </a:t>
            </a:r>
            <a:r>
              <a:rPr lang="en-US" dirty="0"/>
              <a:t>Java, subroutines </a:t>
            </a:r>
            <a:r>
              <a:rPr lang="en-US" dirty="0" smtClean="0">
                <a:sym typeface="Wingdings"/>
              </a:rPr>
              <a:t></a:t>
            </a:r>
            <a:r>
              <a:rPr lang="en-US" b="1" dirty="0" smtClean="0">
                <a:solidFill>
                  <a:srgbClr val="0000FF"/>
                </a:solidFill>
              </a:rPr>
              <a:t> </a:t>
            </a:r>
            <a:r>
              <a:rPr lang="en-US" b="1" i="1" dirty="0">
                <a:solidFill>
                  <a:srgbClr val="0000FF"/>
                </a:solidFill>
              </a:rPr>
              <a:t>methods </a:t>
            </a:r>
            <a:endParaRPr lang="en-US" b="1" i="1" dirty="0" smtClean="0">
              <a:solidFill>
                <a:srgbClr val="0000FF"/>
              </a:solidFill>
            </a:endParaRPr>
          </a:p>
          <a:p>
            <a:pPr lvl="1">
              <a:spcBef>
                <a:spcPts val="1400"/>
              </a:spcBef>
            </a:pPr>
            <a:r>
              <a:rPr lang="en-US" dirty="0"/>
              <a:t>In MASM, subroutines </a:t>
            </a:r>
            <a:r>
              <a:rPr lang="en-US" dirty="0" smtClean="0">
                <a:sym typeface="Wingdings"/>
              </a:rPr>
              <a:t> </a:t>
            </a:r>
            <a:r>
              <a:rPr lang="en-US" b="1" i="1" dirty="0" smtClean="0">
                <a:solidFill>
                  <a:srgbClr val="0000FF"/>
                </a:solidFill>
              </a:rPr>
              <a:t>procedures </a:t>
            </a:r>
            <a:endParaRPr lang="en-US" b="1" dirty="0">
              <a:solidFill>
                <a:srgbClr val="0000FF"/>
              </a:solidFill>
            </a:endParaRPr>
          </a:p>
          <a:p>
            <a:pPr>
              <a:spcBef>
                <a:spcPts val="1400"/>
              </a:spcBef>
            </a:pPr>
            <a:r>
              <a:rPr lang="en-US" dirty="0"/>
              <a:t>Values passed to a subroutine by a calling program are called </a:t>
            </a:r>
            <a:r>
              <a:rPr lang="en-US" b="1" i="1" dirty="0">
                <a:solidFill>
                  <a:srgbClr val="0000FF"/>
                </a:solidFill>
              </a:rPr>
              <a:t>arguments</a:t>
            </a:r>
            <a:r>
              <a:rPr lang="en-US" i="1" dirty="0"/>
              <a:t>. </a:t>
            </a:r>
            <a:endParaRPr lang="en-US" i="1" dirty="0" smtClean="0"/>
          </a:p>
          <a:p>
            <a:pPr>
              <a:spcBef>
                <a:spcPts val="1400"/>
              </a:spcBef>
            </a:pPr>
            <a:r>
              <a:rPr lang="en-US" dirty="0" smtClean="0"/>
              <a:t>When </a:t>
            </a:r>
            <a:r>
              <a:rPr lang="en-US" dirty="0"/>
              <a:t>the values are received by the called subroutine, they are called </a:t>
            </a:r>
            <a:r>
              <a:rPr lang="en-US" b="1" i="1" dirty="0">
                <a:solidFill>
                  <a:srgbClr val="0000FF"/>
                </a:solidFill>
              </a:rPr>
              <a:t>parameters</a:t>
            </a:r>
            <a:r>
              <a:rPr lang="en-US" i="1" dirty="0"/>
              <a:t>. </a:t>
            </a:r>
            <a:endParaRPr lang="en-US" dirty="0"/>
          </a:p>
        </p:txBody>
      </p:sp>
    </p:spTree>
    <p:extLst>
      <p:ext uri="{BB962C8B-B14F-4D97-AF65-F5344CB8AC3E}">
        <p14:creationId xmlns:p14="http://schemas.microsoft.com/office/powerpoint/2010/main" xmlns="" val="374538558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2"/>
          <p:cNvSpPr>
            <a:spLocks noGrp="1" noChangeArrowheads="1"/>
          </p:cNvSpPr>
          <p:nvPr>
            <p:ph type="title"/>
          </p:nvPr>
        </p:nvSpPr>
        <p:spPr/>
        <p:txBody>
          <a:bodyPr/>
          <a:lstStyle/>
          <a:p>
            <a:r>
              <a:rPr lang="en-US" dirty="0" smtClean="0"/>
              <a:t>LOCAL </a:t>
            </a:r>
            <a:r>
              <a:rPr lang="en-US" dirty="0"/>
              <a:t>Directive</a:t>
            </a:r>
          </a:p>
        </p:txBody>
      </p:sp>
      <p:sp>
        <p:nvSpPr>
          <p:cNvPr id="78851" name="Rectangle 3"/>
          <p:cNvSpPr>
            <a:spLocks noGrp="1" noChangeArrowheads="1"/>
          </p:cNvSpPr>
          <p:nvPr>
            <p:ph type="body" idx="1"/>
          </p:nvPr>
        </p:nvSpPr>
        <p:spPr>
          <a:xfrm>
            <a:off x="609600" y="1219200"/>
            <a:ext cx="8153400" cy="4267200"/>
          </a:xfrm>
        </p:spPr>
        <p:txBody>
          <a:bodyPr>
            <a:noAutofit/>
          </a:bodyPr>
          <a:lstStyle/>
          <a:p>
            <a:r>
              <a:rPr lang="en-US" sz="2800" dirty="0"/>
              <a:t>A </a:t>
            </a:r>
            <a:r>
              <a:rPr lang="en-US" sz="2800" dirty="0">
                <a:solidFill>
                  <a:srgbClr val="0000FF"/>
                </a:solidFill>
              </a:rPr>
              <a:t>local variable</a:t>
            </a:r>
            <a:r>
              <a:rPr lang="en-US" sz="2800" dirty="0"/>
              <a:t> is created, used, and destroyed within a single </a:t>
            </a:r>
            <a:r>
              <a:rPr lang="en-US" sz="2800" dirty="0" smtClean="0"/>
              <a:t>procedure.</a:t>
            </a:r>
            <a:endParaRPr lang="en-US" sz="2800" dirty="0"/>
          </a:p>
          <a:p>
            <a:r>
              <a:rPr lang="en-US" sz="2800" dirty="0"/>
              <a:t>The LOCAL directive declares a list of local </a:t>
            </a:r>
            <a:r>
              <a:rPr lang="en-US" sz="2800" dirty="0" smtClean="0"/>
              <a:t>variables.</a:t>
            </a:r>
            <a:endParaRPr lang="en-US" sz="2800" dirty="0"/>
          </a:p>
          <a:p>
            <a:pPr lvl="1"/>
            <a:r>
              <a:rPr lang="en-US" sz="2400" dirty="0"/>
              <a:t>immediately follows the PROC directive</a:t>
            </a:r>
          </a:p>
          <a:p>
            <a:pPr lvl="1"/>
            <a:r>
              <a:rPr lang="en-US" sz="2400" dirty="0"/>
              <a:t>each variable is assigned a type</a:t>
            </a:r>
          </a:p>
          <a:p>
            <a:r>
              <a:rPr lang="en-US" sz="2800" dirty="0"/>
              <a:t>Syntax:</a:t>
            </a:r>
          </a:p>
          <a:p>
            <a:pPr lvl="2">
              <a:buFontTx/>
              <a:buNone/>
            </a:pPr>
            <a:r>
              <a:rPr lang="en-US" sz="2000" b="1" dirty="0">
                <a:solidFill>
                  <a:srgbClr val="0000FF"/>
                </a:solidFill>
              </a:rPr>
              <a:t>LOCAL </a:t>
            </a:r>
            <a:r>
              <a:rPr lang="en-US" sz="2000" b="1" i="1" dirty="0" err="1">
                <a:solidFill>
                  <a:srgbClr val="0000FF"/>
                </a:solidFill>
              </a:rPr>
              <a:t>varlist</a:t>
            </a:r>
            <a:endParaRPr lang="en-US" sz="2000" b="1" i="1" dirty="0">
              <a:solidFill>
                <a:srgbClr val="0000FF"/>
              </a:solidFill>
            </a:endParaRPr>
          </a:p>
          <a:p>
            <a:pPr>
              <a:buFontTx/>
              <a:buNone/>
            </a:pPr>
            <a:r>
              <a:rPr lang="en-US" sz="2800" dirty="0"/>
              <a:t>Example:</a:t>
            </a:r>
          </a:p>
        </p:txBody>
      </p:sp>
      <p:sp>
        <p:nvSpPr>
          <p:cNvPr id="78852" name="Text Box 4"/>
          <p:cNvSpPr txBox="1">
            <a:spLocks noChangeArrowheads="1"/>
          </p:cNvSpPr>
          <p:nvPr/>
        </p:nvSpPr>
        <p:spPr bwMode="auto">
          <a:xfrm>
            <a:off x="1485900" y="5715000"/>
            <a:ext cx="6896100" cy="838200"/>
          </a:xfrm>
          <a:prstGeom prst="rect">
            <a:avLst/>
          </a:prstGeom>
          <a:noFill/>
          <a:ln w="9525">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lIns="137160" tIns="182880" rIns="137160" bIns="182880"/>
          <a:lstStyle>
            <a:lvl1pPr>
              <a:tabLst>
                <a:tab pos="457200" algn="l"/>
                <a:tab pos="3657600" algn="l"/>
                <a:tab pos="4114800" algn="l"/>
              </a:tabLst>
              <a:defRPr sz="2400">
                <a:solidFill>
                  <a:schemeClr val="tx1"/>
                </a:solidFill>
                <a:latin typeface="Times New Roman" charset="0"/>
                <a:ea typeface="ＭＳ Ｐゴシック" charset="0"/>
              </a:defRPr>
            </a:lvl1pPr>
            <a:lvl2pPr>
              <a:tabLst>
                <a:tab pos="457200" algn="l"/>
                <a:tab pos="3657600" algn="l"/>
                <a:tab pos="4114800" algn="l"/>
              </a:tabLst>
              <a:defRPr sz="2400">
                <a:solidFill>
                  <a:schemeClr val="tx1"/>
                </a:solidFill>
                <a:latin typeface="Times New Roman" charset="0"/>
                <a:ea typeface="ＭＳ Ｐゴシック" charset="0"/>
              </a:defRPr>
            </a:lvl2pPr>
            <a:lvl3pPr>
              <a:tabLst>
                <a:tab pos="457200" algn="l"/>
                <a:tab pos="3657600" algn="l"/>
                <a:tab pos="4114800" algn="l"/>
              </a:tabLst>
              <a:defRPr sz="2400">
                <a:solidFill>
                  <a:schemeClr val="tx1"/>
                </a:solidFill>
                <a:latin typeface="Times New Roman" charset="0"/>
                <a:ea typeface="ＭＳ Ｐゴシック" charset="0"/>
              </a:defRPr>
            </a:lvl3pPr>
            <a:lvl4pPr>
              <a:tabLst>
                <a:tab pos="457200" algn="l"/>
                <a:tab pos="3657600" algn="l"/>
                <a:tab pos="4114800" algn="l"/>
              </a:tabLst>
              <a:defRPr sz="2400">
                <a:solidFill>
                  <a:schemeClr val="tx1"/>
                </a:solidFill>
                <a:latin typeface="Times New Roman" charset="0"/>
                <a:ea typeface="ＭＳ Ｐゴシック" charset="0"/>
              </a:defRPr>
            </a:lvl4pPr>
            <a:lvl5pPr>
              <a:tabLst>
                <a:tab pos="457200" algn="l"/>
                <a:tab pos="3657600" algn="l"/>
                <a:tab pos="4114800" algn="l"/>
              </a:tabLst>
              <a:defRPr sz="2400">
                <a:solidFill>
                  <a:schemeClr val="tx1"/>
                </a:solidFill>
                <a:latin typeface="Times New Roman" charset="0"/>
                <a:ea typeface="ＭＳ Ｐゴシック" charset="0"/>
              </a:defRPr>
            </a:lvl5pPr>
            <a:lvl6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6pPr>
            <a:lvl7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7pPr>
            <a:lvl8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8pPr>
            <a:lvl9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9pPr>
          </a:lstStyle>
          <a:p>
            <a:r>
              <a:rPr lang="en-US" sz="2000" b="1" dirty="0" err="1">
                <a:latin typeface="Courier New" charset="0"/>
              </a:rPr>
              <a:t>MySub</a:t>
            </a:r>
            <a:r>
              <a:rPr lang="en-US" sz="2000" b="1" dirty="0">
                <a:latin typeface="Courier New" charset="0"/>
              </a:rPr>
              <a:t> PROC</a:t>
            </a:r>
          </a:p>
          <a:p>
            <a:r>
              <a:rPr lang="en-US" sz="2000" b="1" dirty="0">
                <a:latin typeface="Courier New" charset="0"/>
              </a:rPr>
              <a:t>	LOCAL var1:BYTE, var2:WORD, var3:SDWORD</a:t>
            </a:r>
          </a:p>
        </p:txBody>
      </p:sp>
    </p:spTree>
    <p:extLst>
      <p:ext uri="{BB962C8B-B14F-4D97-AF65-F5344CB8AC3E}">
        <p14:creationId xmlns:p14="http://schemas.microsoft.com/office/powerpoint/2010/main" xmlns="" val="376795564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2"/>
          <p:cNvSpPr>
            <a:spLocks noGrp="1" noChangeArrowheads="1"/>
          </p:cNvSpPr>
          <p:nvPr>
            <p:ph type="title"/>
          </p:nvPr>
        </p:nvSpPr>
        <p:spPr/>
        <p:txBody>
          <a:bodyPr/>
          <a:lstStyle/>
          <a:p>
            <a:r>
              <a:rPr lang="en-US"/>
              <a:t>Local Variables</a:t>
            </a:r>
          </a:p>
        </p:txBody>
      </p:sp>
      <p:sp>
        <p:nvSpPr>
          <p:cNvPr id="76803" name="Text Box 3"/>
          <p:cNvSpPr txBox="1">
            <a:spLocks noChangeArrowheads="1"/>
          </p:cNvSpPr>
          <p:nvPr/>
        </p:nvSpPr>
        <p:spPr bwMode="auto">
          <a:xfrm>
            <a:off x="762000" y="1981200"/>
            <a:ext cx="7543800" cy="30480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lIns="137160" tIns="182880" rIns="137160" bIns="182880"/>
          <a:lstStyle>
            <a:lvl1pPr>
              <a:tabLst>
                <a:tab pos="457200" algn="l"/>
                <a:tab pos="3657600" algn="l"/>
                <a:tab pos="4114800" algn="l"/>
              </a:tabLst>
              <a:defRPr sz="2400">
                <a:solidFill>
                  <a:schemeClr val="tx1"/>
                </a:solidFill>
                <a:latin typeface="Times New Roman" charset="0"/>
                <a:ea typeface="ＭＳ Ｐゴシック" charset="0"/>
              </a:defRPr>
            </a:lvl1pPr>
            <a:lvl2pPr>
              <a:tabLst>
                <a:tab pos="457200" algn="l"/>
                <a:tab pos="3657600" algn="l"/>
                <a:tab pos="4114800" algn="l"/>
              </a:tabLst>
              <a:defRPr sz="2400">
                <a:solidFill>
                  <a:schemeClr val="tx1"/>
                </a:solidFill>
                <a:latin typeface="Times New Roman" charset="0"/>
                <a:ea typeface="ＭＳ Ｐゴシック" charset="0"/>
              </a:defRPr>
            </a:lvl2pPr>
            <a:lvl3pPr>
              <a:tabLst>
                <a:tab pos="457200" algn="l"/>
                <a:tab pos="3657600" algn="l"/>
                <a:tab pos="4114800" algn="l"/>
              </a:tabLst>
              <a:defRPr sz="2400">
                <a:solidFill>
                  <a:schemeClr val="tx1"/>
                </a:solidFill>
                <a:latin typeface="Times New Roman" charset="0"/>
                <a:ea typeface="ＭＳ Ｐゴシック" charset="0"/>
              </a:defRPr>
            </a:lvl3pPr>
            <a:lvl4pPr>
              <a:tabLst>
                <a:tab pos="457200" algn="l"/>
                <a:tab pos="3657600" algn="l"/>
                <a:tab pos="4114800" algn="l"/>
              </a:tabLst>
              <a:defRPr sz="2400">
                <a:solidFill>
                  <a:schemeClr val="tx1"/>
                </a:solidFill>
                <a:latin typeface="Times New Roman" charset="0"/>
                <a:ea typeface="ＭＳ Ｐゴシック" charset="0"/>
              </a:defRPr>
            </a:lvl4pPr>
            <a:lvl5pPr>
              <a:tabLst>
                <a:tab pos="457200" algn="l"/>
                <a:tab pos="3657600" algn="l"/>
                <a:tab pos="4114800" algn="l"/>
              </a:tabLst>
              <a:defRPr sz="2400">
                <a:solidFill>
                  <a:schemeClr val="tx1"/>
                </a:solidFill>
                <a:latin typeface="Times New Roman" charset="0"/>
                <a:ea typeface="ＭＳ Ｐゴシック" charset="0"/>
              </a:defRPr>
            </a:lvl5pPr>
            <a:lvl6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6pPr>
            <a:lvl7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7pPr>
            <a:lvl8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8pPr>
            <a:lvl9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9pPr>
          </a:lstStyle>
          <a:p>
            <a:r>
              <a:rPr lang="en-US" sz="2000" b="1" dirty="0">
                <a:latin typeface="Courier New" charset="0"/>
              </a:rPr>
              <a:t>LOCAL </a:t>
            </a:r>
            <a:r>
              <a:rPr lang="en-US" sz="2000" b="1" dirty="0" err="1">
                <a:latin typeface="Courier New" charset="0"/>
              </a:rPr>
              <a:t>flagVals</a:t>
            </a:r>
            <a:r>
              <a:rPr lang="en-US" sz="2000" b="1" dirty="0">
                <a:latin typeface="Courier New" charset="0"/>
              </a:rPr>
              <a:t>[20]:</a:t>
            </a:r>
            <a:r>
              <a:rPr lang="en-US" sz="2000" b="1" dirty="0" smtClean="0">
                <a:latin typeface="Courier New" charset="0"/>
              </a:rPr>
              <a:t>BYTE ; </a:t>
            </a:r>
            <a:r>
              <a:rPr lang="en-US" sz="2000" b="1" dirty="0">
                <a:latin typeface="Courier New" charset="0"/>
              </a:rPr>
              <a:t>array of bytes</a:t>
            </a:r>
          </a:p>
          <a:p>
            <a:endParaRPr lang="en-US" sz="2000" b="1" dirty="0">
              <a:latin typeface="Courier New" charset="0"/>
            </a:endParaRPr>
          </a:p>
          <a:p>
            <a:r>
              <a:rPr lang="en-US" sz="2000" b="1" dirty="0">
                <a:latin typeface="Courier New" charset="0"/>
              </a:rPr>
              <a:t>LOCAL </a:t>
            </a:r>
            <a:r>
              <a:rPr lang="en-US" sz="2000" b="1" dirty="0" err="1">
                <a:latin typeface="Courier New" charset="0"/>
              </a:rPr>
              <a:t>pArray:PTR</a:t>
            </a:r>
            <a:r>
              <a:rPr lang="en-US" sz="2000" b="1" dirty="0">
                <a:latin typeface="Courier New" charset="0"/>
              </a:rPr>
              <a:t> </a:t>
            </a:r>
            <a:r>
              <a:rPr lang="en-US" sz="2000" b="1" dirty="0" smtClean="0">
                <a:latin typeface="Courier New" charset="0"/>
              </a:rPr>
              <a:t>WORD   ; </a:t>
            </a:r>
            <a:r>
              <a:rPr lang="en-US" sz="2000" b="1" dirty="0">
                <a:latin typeface="Courier New" charset="0"/>
              </a:rPr>
              <a:t>pointer to an </a:t>
            </a:r>
            <a:r>
              <a:rPr lang="en-US" sz="2000" b="1" dirty="0" smtClean="0">
                <a:latin typeface="Courier New" charset="0"/>
              </a:rPr>
              <a:t>array</a:t>
            </a:r>
          </a:p>
          <a:p>
            <a:endParaRPr lang="en-US" sz="2000" b="1" dirty="0">
              <a:latin typeface="Courier New" charset="0"/>
            </a:endParaRPr>
          </a:p>
          <a:p>
            <a:endParaRPr lang="en-US" sz="2000" b="1" dirty="0">
              <a:latin typeface="Courier New" charset="0"/>
            </a:endParaRPr>
          </a:p>
          <a:p>
            <a:endParaRPr lang="en-US" sz="2000" b="1" dirty="0">
              <a:latin typeface="Courier New" charset="0"/>
            </a:endParaRPr>
          </a:p>
          <a:p>
            <a:r>
              <a:rPr lang="en-US" sz="2000" b="1" dirty="0" err="1">
                <a:latin typeface="Courier New" charset="0"/>
              </a:rPr>
              <a:t>myProc</a:t>
            </a:r>
            <a:r>
              <a:rPr lang="en-US" sz="2000" b="1" dirty="0">
                <a:latin typeface="Courier New" charset="0"/>
              </a:rPr>
              <a:t> PROC</a:t>
            </a:r>
            <a:r>
              <a:rPr lang="en-US" sz="2000" b="1" dirty="0" smtClean="0">
                <a:latin typeface="Courier New" charset="0"/>
              </a:rPr>
              <a:t>,            ; </a:t>
            </a:r>
            <a:r>
              <a:rPr lang="en-US" sz="2000" b="1" dirty="0">
                <a:latin typeface="Courier New" charset="0"/>
              </a:rPr>
              <a:t>procedure</a:t>
            </a:r>
          </a:p>
          <a:p>
            <a:r>
              <a:rPr lang="en-US" sz="2000" b="1" dirty="0">
                <a:latin typeface="Courier New" charset="0"/>
              </a:rPr>
              <a:t>	LOCAL t1:BYTE</a:t>
            </a:r>
            <a:r>
              <a:rPr lang="en-US" sz="2000" b="1" dirty="0" smtClean="0">
                <a:latin typeface="Courier New" charset="0"/>
              </a:rPr>
              <a:t>,       ; </a:t>
            </a:r>
            <a:r>
              <a:rPr lang="en-US" sz="2000" b="1" dirty="0">
                <a:latin typeface="Courier New" charset="0"/>
              </a:rPr>
              <a:t>local variables</a:t>
            </a:r>
          </a:p>
        </p:txBody>
      </p:sp>
      <p:sp>
        <p:nvSpPr>
          <p:cNvPr id="76804" name="Text Box 4"/>
          <p:cNvSpPr txBox="1">
            <a:spLocks noChangeArrowheads="1"/>
          </p:cNvSpPr>
          <p:nvPr/>
        </p:nvSpPr>
        <p:spPr bwMode="auto">
          <a:xfrm>
            <a:off x="685800" y="1066800"/>
            <a:ext cx="7696200" cy="64633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tIns="137160" bIns="137160">
            <a:spAutoFit/>
          </a:bodyPr>
          <a:lstStyle/>
          <a:p>
            <a:pPr>
              <a:spcBef>
                <a:spcPct val="50000"/>
              </a:spcBef>
            </a:pPr>
            <a:r>
              <a:rPr lang="en-US" sz="2400" b="0" dirty="0">
                <a:latin typeface="Arial"/>
                <a:cs typeface="Arial"/>
              </a:rPr>
              <a:t>Examples:</a:t>
            </a:r>
          </a:p>
        </p:txBody>
      </p:sp>
    </p:spTree>
    <p:extLst>
      <p:ext uri="{BB962C8B-B14F-4D97-AF65-F5344CB8AC3E}">
        <p14:creationId xmlns:p14="http://schemas.microsoft.com/office/powerpoint/2010/main" xmlns="" val="409950247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2"/>
          <p:cNvSpPr>
            <a:spLocks noGrp="1" noChangeArrowheads="1"/>
          </p:cNvSpPr>
          <p:nvPr>
            <p:ph type="title"/>
          </p:nvPr>
        </p:nvSpPr>
        <p:spPr/>
        <p:txBody>
          <a:bodyPr/>
          <a:lstStyle/>
          <a:p>
            <a:r>
              <a:rPr lang="en-US"/>
              <a:t>MASM-Generated Code</a:t>
            </a:r>
            <a:r>
              <a:rPr lang="en-US" sz="2400"/>
              <a:t>  (1 of 2)</a:t>
            </a:r>
          </a:p>
        </p:txBody>
      </p:sp>
      <p:sp>
        <p:nvSpPr>
          <p:cNvPr id="108547" name="Text Box 3"/>
          <p:cNvSpPr txBox="1">
            <a:spLocks noChangeArrowheads="1"/>
          </p:cNvSpPr>
          <p:nvPr/>
        </p:nvSpPr>
        <p:spPr bwMode="auto">
          <a:xfrm>
            <a:off x="914400" y="1066800"/>
            <a:ext cx="7315200" cy="1828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lIns="137160" tIns="182880" rIns="137160" bIns="182880"/>
          <a:lstStyle>
            <a:lvl1pPr>
              <a:tabLst>
                <a:tab pos="457200" algn="l"/>
                <a:tab pos="3657600" algn="l"/>
                <a:tab pos="4114800" algn="l"/>
              </a:tabLst>
              <a:defRPr sz="2400">
                <a:solidFill>
                  <a:schemeClr val="tx1"/>
                </a:solidFill>
                <a:latin typeface="Times New Roman" charset="0"/>
                <a:ea typeface="ＭＳ Ｐゴシック" charset="0"/>
              </a:defRPr>
            </a:lvl1pPr>
            <a:lvl2pPr>
              <a:tabLst>
                <a:tab pos="457200" algn="l"/>
                <a:tab pos="3657600" algn="l"/>
                <a:tab pos="4114800" algn="l"/>
              </a:tabLst>
              <a:defRPr sz="2400">
                <a:solidFill>
                  <a:schemeClr val="tx1"/>
                </a:solidFill>
                <a:latin typeface="Times New Roman" charset="0"/>
                <a:ea typeface="ＭＳ Ｐゴシック" charset="0"/>
              </a:defRPr>
            </a:lvl2pPr>
            <a:lvl3pPr>
              <a:tabLst>
                <a:tab pos="457200" algn="l"/>
                <a:tab pos="3657600" algn="l"/>
                <a:tab pos="4114800" algn="l"/>
              </a:tabLst>
              <a:defRPr sz="2400">
                <a:solidFill>
                  <a:schemeClr val="tx1"/>
                </a:solidFill>
                <a:latin typeface="Times New Roman" charset="0"/>
                <a:ea typeface="ＭＳ Ｐゴシック" charset="0"/>
              </a:defRPr>
            </a:lvl3pPr>
            <a:lvl4pPr>
              <a:tabLst>
                <a:tab pos="457200" algn="l"/>
                <a:tab pos="3657600" algn="l"/>
                <a:tab pos="4114800" algn="l"/>
              </a:tabLst>
              <a:defRPr sz="2400">
                <a:solidFill>
                  <a:schemeClr val="tx1"/>
                </a:solidFill>
                <a:latin typeface="Times New Roman" charset="0"/>
                <a:ea typeface="ＭＳ Ｐゴシック" charset="0"/>
              </a:defRPr>
            </a:lvl4pPr>
            <a:lvl5pPr>
              <a:tabLst>
                <a:tab pos="457200" algn="l"/>
                <a:tab pos="3657600" algn="l"/>
                <a:tab pos="4114800" algn="l"/>
              </a:tabLst>
              <a:defRPr sz="2400">
                <a:solidFill>
                  <a:schemeClr val="tx1"/>
                </a:solidFill>
                <a:latin typeface="Times New Roman" charset="0"/>
                <a:ea typeface="ＭＳ Ｐゴシック" charset="0"/>
              </a:defRPr>
            </a:lvl5pPr>
            <a:lvl6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6pPr>
            <a:lvl7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7pPr>
            <a:lvl8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8pPr>
            <a:lvl9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9pPr>
          </a:lstStyle>
          <a:p>
            <a:r>
              <a:rPr lang="en-US" sz="2000" b="1" dirty="0" err="1">
                <a:latin typeface="Courier New" charset="0"/>
              </a:rPr>
              <a:t>BubbleSort</a:t>
            </a:r>
            <a:r>
              <a:rPr lang="en-US" sz="2000" b="1" dirty="0">
                <a:latin typeface="Courier New" charset="0"/>
              </a:rPr>
              <a:t> PROC</a:t>
            </a:r>
          </a:p>
          <a:p>
            <a:r>
              <a:rPr lang="en-US" sz="2000" b="1" dirty="0">
                <a:latin typeface="Courier New" charset="0"/>
              </a:rPr>
              <a:t>	LOCAL </a:t>
            </a:r>
            <a:r>
              <a:rPr lang="en-US" sz="2000" b="1" dirty="0" err="1">
                <a:latin typeface="Courier New" charset="0"/>
              </a:rPr>
              <a:t>temp:DWORD</a:t>
            </a:r>
            <a:r>
              <a:rPr lang="en-US" sz="2000" b="1" dirty="0">
                <a:latin typeface="Courier New" charset="0"/>
              </a:rPr>
              <a:t>, </a:t>
            </a:r>
            <a:r>
              <a:rPr lang="en-US" sz="2000" b="1" dirty="0" err="1">
                <a:latin typeface="Courier New" charset="0"/>
              </a:rPr>
              <a:t>SwapFlag:BYTE</a:t>
            </a:r>
            <a:endParaRPr lang="en-US" sz="2000" b="1" dirty="0">
              <a:latin typeface="Courier New" charset="0"/>
            </a:endParaRPr>
          </a:p>
          <a:p>
            <a:r>
              <a:rPr lang="en-US" sz="2000" b="1" dirty="0">
                <a:latin typeface="Courier New" charset="0"/>
              </a:rPr>
              <a:t>	. . .</a:t>
            </a:r>
          </a:p>
          <a:p>
            <a:r>
              <a:rPr lang="en-US" sz="2000" b="1" dirty="0">
                <a:latin typeface="Courier New" charset="0"/>
              </a:rPr>
              <a:t>	ret</a:t>
            </a:r>
          </a:p>
          <a:p>
            <a:r>
              <a:rPr lang="en-US" sz="2000" b="1" dirty="0" err="1">
                <a:latin typeface="Courier New" charset="0"/>
              </a:rPr>
              <a:t>BubbleSort</a:t>
            </a:r>
            <a:r>
              <a:rPr lang="en-US" sz="2000" b="1" dirty="0">
                <a:latin typeface="Courier New" charset="0"/>
              </a:rPr>
              <a:t> ENDP</a:t>
            </a:r>
          </a:p>
        </p:txBody>
      </p:sp>
      <p:sp>
        <p:nvSpPr>
          <p:cNvPr id="108549" name="Text Box 5"/>
          <p:cNvSpPr txBox="1">
            <a:spLocks noChangeArrowheads="1"/>
          </p:cNvSpPr>
          <p:nvPr/>
        </p:nvSpPr>
        <p:spPr bwMode="auto">
          <a:xfrm>
            <a:off x="990600" y="3733800"/>
            <a:ext cx="7315200" cy="28956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lIns="137160" tIns="182880" rIns="137160" bIns="182880"/>
          <a:lstStyle>
            <a:lvl1pPr>
              <a:tabLst>
                <a:tab pos="457200" algn="l"/>
                <a:tab pos="4114800" algn="l"/>
              </a:tabLst>
              <a:defRPr sz="2400">
                <a:solidFill>
                  <a:schemeClr val="tx1"/>
                </a:solidFill>
                <a:latin typeface="Times New Roman" charset="0"/>
                <a:ea typeface="ＭＳ Ｐゴシック" charset="0"/>
              </a:defRPr>
            </a:lvl1pPr>
            <a:lvl2pPr>
              <a:tabLst>
                <a:tab pos="457200" algn="l"/>
                <a:tab pos="4114800" algn="l"/>
              </a:tabLst>
              <a:defRPr sz="2400">
                <a:solidFill>
                  <a:schemeClr val="tx1"/>
                </a:solidFill>
                <a:latin typeface="Times New Roman" charset="0"/>
                <a:ea typeface="ＭＳ Ｐゴシック" charset="0"/>
              </a:defRPr>
            </a:lvl2pPr>
            <a:lvl3pPr>
              <a:tabLst>
                <a:tab pos="457200" algn="l"/>
                <a:tab pos="4114800" algn="l"/>
              </a:tabLst>
              <a:defRPr sz="2400">
                <a:solidFill>
                  <a:schemeClr val="tx1"/>
                </a:solidFill>
                <a:latin typeface="Times New Roman" charset="0"/>
                <a:ea typeface="ＭＳ Ｐゴシック" charset="0"/>
              </a:defRPr>
            </a:lvl3pPr>
            <a:lvl4pPr>
              <a:tabLst>
                <a:tab pos="457200" algn="l"/>
                <a:tab pos="4114800" algn="l"/>
              </a:tabLst>
              <a:defRPr sz="2400">
                <a:solidFill>
                  <a:schemeClr val="tx1"/>
                </a:solidFill>
                <a:latin typeface="Times New Roman" charset="0"/>
                <a:ea typeface="ＭＳ Ｐゴシック" charset="0"/>
              </a:defRPr>
            </a:lvl4pPr>
            <a:lvl5pPr>
              <a:tabLst>
                <a:tab pos="457200" algn="l"/>
                <a:tab pos="4114800" algn="l"/>
              </a:tabLst>
              <a:defRPr sz="2400">
                <a:solidFill>
                  <a:schemeClr val="tx1"/>
                </a:solidFill>
                <a:latin typeface="Times New Roman" charset="0"/>
                <a:ea typeface="ＭＳ Ｐゴシック" charset="0"/>
              </a:defRPr>
            </a:lvl5pPr>
            <a:lvl6pPr fontAlgn="base">
              <a:spcBef>
                <a:spcPct val="0"/>
              </a:spcBef>
              <a:spcAft>
                <a:spcPct val="0"/>
              </a:spcAft>
              <a:tabLst>
                <a:tab pos="457200" algn="l"/>
                <a:tab pos="4114800" algn="l"/>
              </a:tabLst>
              <a:defRPr sz="2400">
                <a:solidFill>
                  <a:schemeClr val="tx1"/>
                </a:solidFill>
                <a:latin typeface="Times New Roman" charset="0"/>
                <a:ea typeface="ＭＳ Ｐゴシック" charset="0"/>
              </a:defRPr>
            </a:lvl6pPr>
            <a:lvl7pPr fontAlgn="base">
              <a:spcBef>
                <a:spcPct val="0"/>
              </a:spcBef>
              <a:spcAft>
                <a:spcPct val="0"/>
              </a:spcAft>
              <a:tabLst>
                <a:tab pos="457200" algn="l"/>
                <a:tab pos="4114800" algn="l"/>
              </a:tabLst>
              <a:defRPr sz="2400">
                <a:solidFill>
                  <a:schemeClr val="tx1"/>
                </a:solidFill>
                <a:latin typeface="Times New Roman" charset="0"/>
                <a:ea typeface="ＭＳ Ｐゴシック" charset="0"/>
              </a:defRPr>
            </a:lvl7pPr>
            <a:lvl8pPr fontAlgn="base">
              <a:spcBef>
                <a:spcPct val="0"/>
              </a:spcBef>
              <a:spcAft>
                <a:spcPct val="0"/>
              </a:spcAft>
              <a:tabLst>
                <a:tab pos="457200" algn="l"/>
                <a:tab pos="4114800" algn="l"/>
              </a:tabLst>
              <a:defRPr sz="2400">
                <a:solidFill>
                  <a:schemeClr val="tx1"/>
                </a:solidFill>
                <a:latin typeface="Times New Roman" charset="0"/>
                <a:ea typeface="ＭＳ Ｐゴシック" charset="0"/>
              </a:defRPr>
            </a:lvl8pPr>
            <a:lvl9pPr fontAlgn="base">
              <a:spcBef>
                <a:spcPct val="0"/>
              </a:spcBef>
              <a:spcAft>
                <a:spcPct val="0"/>
              </a:spcAft>
              <a:tabLst>
                <a:tab pos="457200" algn="l"/>
                <a:tab pos="4114800" algn="l"/>
              </a:tabLst>
              <a:defRPr sz="2400">
                <a:solidFill>
                  <a:schemeClr val="tx1"/>
                </a:solidFill>
                <a:latin typeface="Times New Roman" charset="0"/>
                <a:ea typeface="ＭＳ Ｐゴシック" charset="0"/>
              </a:defRPr>
            </a:lvl9pPr>
          </a:lstStyle>
          <a:p>
            <a:pPr>
              <a:lnSpc>
                <a:spcPct val="50000"/>
              </a:lnSpc>
              <a:spcBef>
                <a:spcPct val="50000"/>
              </a:spcBef>
            </a:pPr>
            <a:r>
              <a:rPr lang="en-US" sz="2000" b="1" dirty="0" err="1">
                <a:latin typeface="Courier New" charset="0"/>
              </a:rPr>
              <a:t>BubbleSort</a:t>
            </a:r>
            <a:r>
              <a:rPr lang="en-US" sz="2000" b="1" dirty="0">
                <a:latin typeface="Courier New" charset="0"/>
              </a:rPr>
              <a:t> PROC</a:t>
            </a:r>
          </a:p>
          <a:p>
            <a:pPr>
              <a:lnSpc>
                <a:spcPct val="50000"/>
              </a:lnSpc>
              <a:spcBef>
                <a:spcPct val="50000"/>
              </a:spcBef>
            </a:pPr>
            <a:r>
              <a:rPr lang="en-US" sz="2000" b="1" dirty="0">
                <a:latin typeface="Courier New" charset="0"/>
              </a:rPr>
              <a:t>	push </a:t>
            </a:r>
            <a:r>
              <a:rPr lang="en-US" sz="2000" b="1" dirty="0" err="1">
                <a:latin typeface="Courier New" charset="0"/>
              </a:rPr>
              <a:t>ebp</a:t>
            </a:r>
            <a:endParaRPr lang="en-US" sz="2000" b="1" dirty="0">
              <a:latin typeface="Courier New" charset="0"/>
            </a:endParaRPr>
          </a:p>
          <a:p>
            <a:pPr>
              <a:lnSpc>
                <a:spcPct val="50000"/>
              </a:lnSpc>
              <a:spcBef>
                <a:spcPct val="50000"/>
              </a:spcBef>
            </a:pPr>
            <a:r>
              <a:rPr lang="en-US" sz="2000" b="1" dirty="0">
                <a:latin typeface="Courier New" charset="0"/>
              </a:rPr>
              <a:t>	</a:t>
            </a:r>
            <a:r>
              <a:rPr lang="en-US" sz="2000" b="1" dirty="0" err="1">
                <a:latin typeface="Courier New" charset="0"/>
              </a:rPr>
              <a:t>mov</a:t>
            </a:r>
            <a:r>
              <a:rPr lang="en-US" sz="2000" b="1" dirty="0">
                <a:latin typeface="Courier New" charset="0"/>
              </a:rPr>
              <a:t>  </a:t>
            </a:r>
            <a:r>
              <a:rPr lang="en-US" sz="2000" b="1" dirty="0" err="1">
                <a:latin typeface="Courier New" charset="0"/>
              </a:rPr>
              <a:t>ebp,esp</a:t>
            </a:r>
            <a:endParaRPr lang="en-US" sz="2000" b="1" dirty="0">
              <a:latin typeface="Courier New" charset="0"/>
            </a:endParaRPr>
          </a:p>
          <a:p>
            <a:pPr>
              <a:lnSpc>
                <a:spcPct val="50000"/>
              </a:lnSpc>
              <a:spcBef>
                <a:spcPct val="50000"/>
              </a:spcBef>
            </a:pPr>
            <a:r>
              <a:rPr lang="en-US" sz="2000" b="1" dirty="0">
                <a:latin typeface="Courier New" charset="0"/>
              </a:rPr>
              <a:t>	add  esp,</a:t>
            </a:r>
            <a:r>
              <a:rPr lang="en-US" sz="2000" b="1" dirty="0" smtClean="0">
                <a:latin typeface="Courier New" charset="0"/>
              </a:rPr>
              <a:t>0FFFFFFF8h   ; </a:t>
            </a:r>
            <a:r>
              <a:rPr lang="en-US" sz="2000" b="1" dirty="0">
                <a:latin typeface="Courier New" charset="0"/>
              </a:rPr>
              <a:t>add -8 to ESP</a:t>
            </a:r>
          </a:p>
          <a:p>
            <a:pPr>
              <a:lnSpc>
                <a:spcPct val="50000"/>
              </a:lnSpc>
              <a:spcBef>
                <a:spcPct val="50000"/>
              </a:spcBef>
            </a:pPr>
            <a:r>
              <a:rPr lang="en-US" sz="2000" b="1" dirty="0">
                <a:latin typeface="Courier New" charset="0"/>
              </a:rPr>
              <a:t>	. . .</a:t>
            </a:r>
          </a:p>
          <a:p>
            <a:pPr>
              <a:lnSpc>
                <a:spcPct val="50000"/>
              </a:lnSpc>
              <a:spcBef>
                <a:spcPct val="50000"/>
              </a:spcBef>
            </a:pPr>
            <a:r>
              <a:rPr lang="en-US" sz="2000" b="1" dirty="0">
                <a:latin typeface="Courier New" charset="0"/>
              </a:rPr>
              <a:t>	</a:t>
            </a:r>
            <a:r>
              <a:rPr lang="en-US" sz="2000" b="1" dirty="0" err="1">
                <a:latin typeface="Courier New" charset="0"/>
              </a:rPr>
              <a:t>mov</a:t>
            </a:r>
            <a:r>
              <a:rPr lang="en-US" sz="2000" b="1" dirty="0">
                <a:latin typeface="Courier New" charset="0"/>
              </a:rPr>
              <a:t>  </a:t>
            </a:r>
            <a:r>
              <a:rPr lang="en-US" sz="2000" b="1" dirty="0" err="1">
                <a:latin typeface="Courier New" charset="0"/>
              </a:rPr>
              <a:t>esp,ebp</a:t>
            </a:r>
            <a:endParaRPr lang="en-US" sz="2000" b="1" dirty="0">
              <a:latin typeface="Courier New" charset="0"/>
            </a:endParaRPr>
          </a:p>
          <a:p>
            <a:pPr>
              <a:lnSpc>
                <a:spcPct val="50000"/>
              </a:lnSpc>
              <a:spcBef>
                <a:spcPct val="50000"/>
              </a:spcBef>
            </a:pPr>
            <a:r>
              <a:rPr lang="en-US" sz="2000" b="1" dirty="0">
                <a:latin typeface="Courier New" charset="0"/>
              </a:rPr>
              <a:t>	pop  </a:t>
            </a:r>
            <a:r>
              <a:rPr lang="en-US" sz="2000" b="1" dirty="0" err="1">
                <a:latin typeface="Courier New" charset="0"/>
              </a:rPr>
              <a:t>ebp</a:t>
            </a:r>
            <a:endParaRPr lang="en-US" sz="2000" b="1" dirty="0">
              <a:latin typeface="Courier New" charset="0"/>
            </a:endParaRPr>
          </a:p>
          <a:p>
            <a:pPr>
              <a:lnSpc>
                <a:spcPct val="50000"/>
              </a:lnSpc>
              <a:spcBef>
                <a:spcPct val="50000"/>
              </a:spcBef>
            </a:pPr>
            <a:r>
              <a:rPr lang="en-US" sz="2000" b="1" dirty="0">
                <a:latin typeface="Courier New" charset="0"/>
              </a:rPr>
              <a:t>	ret</a:t>
            </a:r>
          </a:p>
          <a:p>
            <a:pPr>
              <a:lnSpc>
                <a:spcPct val="50000"/>
              </a:lnSpc>
              <a:spcBef>
                <a:spcPct val="50000"/>
              </a:spcBef>
            </a:pPr>
            <a:r>
              <a:rPr lang="en-US" sz="2000" b="1" dirty="0" err="1">
                <a:latin typeface="Courier New" charset="0"/>
              </a:rPr>
              <a:t>BubbleSort</a:t>
            </a:r>
            <a:r>
              <a:rPr lang="en-US" sz="2000" b="1" dirty="0">
                <a:latin typeface="Courier New" charset="0"/>
              </a:rPr>
              <a:t> ENDP</a:t>
            </a:r>
          </a:p>
        </p:txBody>
      </p:sp>
      <p:sp>
        <p:nvSpPr>
          <p:cNvPr id="108550" name="Text Box 6"/>
          <p:cNvSpPr txBox="1">
            <a:spLocks noChangeArrowheads="1"/>
          </p:cNvSpPr>
          <p:nvPr/>
        </p:nvSpPr>
        <p:spPr bwMode="auto">
          <a:xfrm>
            <a:off x="914400" y="3011269"/>
            <a:ext cx="5943600" cy="64633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tIns="137160" bIns="137160">
            <a:spAutoFit/>
          </a:bodyPr>
          <a:lstStyle/>
          <a:p>
            <a:pPr>
              <a:spcBef>
                <a:spcPct val="50000"/>
              </a:spcBef>
            </a:pPr>
            <a:r>
              <a:rPr lang="en-US" sz="2400" b="0" dirty="0">
                <a:latin typeface="Arial"/>
                <a:cs typeface="Arial"/>
              </a:rPr>
              <a:t>MASM generates the following code:</a:t>
            </a:r>
          </a:p>
        </p:txBody>
      </p:sp>
    </p:spTree>
    <p:extLst>
      <p:ext uri="{BB962C8B-B14F-4D97-AF65-F5344CB8AC3E}">
        <p14:creationId xmlns:p14="http://schemas.microsoft.com/office/powerpoint/2010/main" xmlns="" val="228354449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2"/>
          <p:cNvSpPr>
            <a:spLocks noGrp="1" noChangeArrowheads="1"/>
          </p:cNvSpPr>
          <p:nvPr>
            <p:ph type="title"/>
          </p:nvPr>
        </p:nvSpPr>
        <p:spPr/>
        <p:txBody>
          <a:bodyPr/>
          <a:lstStyle/>
          <a:p>
            <a:r>
              <a:rPr lang="en-US"/>
              <a:t>MASM-Generated Code</a:t>
            </a:r>
            <a:r>
              <a:rPr lang="en-US" sz="2400"/>
              <a:t>  (2 of 2)</a:t>
            </a:r>
          </a:p>
        </p:txBody>
      </p:sp>
      <p:sp>
        <p:nvSpPr>
          <p:cNvPr id="112645" name="Text Box 5"/>
          <p:cNvSpPr txBox="1">
            <a:spLocks noChangeArrowheads="1"/>
          </p:cNvSpPr>
          <p:nvPr/>
        </p:nvSpPr>
        <p:spPr bwMode="auto">
          <a:xfrm>
            <a:off x="685800" y="1143000"/>
            <a:ext cx="7924800" cy="64633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tIns="137160" bIns="137160">
            <a:spAutoFit/>
          </a:bodyPr>
          <a:lstStyle/>
          <a:p>
            <a:pPr>
              <a:spcBef>
                <a:spcPct val="50000"/>
              </a:spcBef>
            </a:pPr>
            <a:r>
              <a:rPr lang="en-US" sz="2400" b="0" dirty="0">
                <a:latin typeface="Arial"/>
                <a:cs typeface="Arial"/>
              </a:rPr>
              <a:t>Diagram of the stack frame for the </a:t>
            </a:r>
            <a:r>
              <a:rPr lang="en-US" sz="2400" b="0" i="1" dirty="0" err="1">
                <a:latin typeface="Arial"/>
                <a:cs typeface="Arial"/>
              </a:rPr>
              <a:t>BubbleSort</a:t>
            </a:r>
            <a:r>
              <a:rPr lang="en-US" sz="2400" b="0" dirty="0">
                <a:latin typeface="Arial"/>
                <a:cs typeface="Arial"/>
              </a:rPr>
              <a:t> procedure:</a:t>
            </a:r>
          </a:p>
        </p:txBody>
      </p:sp>
      <p:graphicFrame>
        <p:nvGraphicFramePr>
          <p:cNvPr id="112646" name="Object 6"/>
          <p:cNvGraphicFramePr>
            <a:graphicFrameLocks noChangeAspect="1"/>
          </p:cNvGraphicFramePr>
          <p:nvPr>
            <p:extLst>
              <p:ext uri="{D42A27DB-BD31-4B8C-83A1-F6EECF244321}">
                <p14:modId xmlns:p14="http://schemas.microsoft.com/office/powerpoint/2010/main" xmlns="" val="3835298118"/>
              </p:ext>
            </p:extLst>
          </p:nvPr>
        </p:nvGraphicFramePr>
        <p:xfrm>
          <a:off x="1676400" y="2514600"/>
          <a:ext cx="5791200" cy="2786088"/>
        </p:xfrm>
        <a:graphic>
          <a:graphicData uri="http://schemas.openxmlformats.org/presentationml/2006/ole">
            <p:oleObj spid="_x0000_s42080" name="VISIO" r:id="rId3" imgW="2749296" imgH="1069848" progId="">
              <p:embed/>
            </p:oleObj>
          </a:graphicData>
        </a:graphic>
      </p:graphicFrame>
    </p:spTree>
    <p:extLst>
      <p:ext uri="{BB962C8B-B14F-4D97-AF65-F5344CB8AC3E}">
        <p14:creationId xmlns:p14="http://schemas.microsoft.com/office/powerpoint/2010/main" xmlns="" val="387300716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1026"/>
          <p:cNvSpPr>
            <a:spLocks noGrp="1" noChangeArrowheads="1"/>
          </p:cNvSpPr>
          <p:nvPr>
            <p:ph type="title"/>
          </p:nvPr>
        </p:nvSpPr>
        <p:spPr/>
        <p:txBody>
          <a:bodyPr/>
          <a:lstStyle/>
          <a:p>
            <a:r>
              <a:rPr lang="en-US"/>
              <a:t>Register vs. Stack Parameters</a:t>
            </a:r>
          </a:p>
        </p:txBody>
      </p:sp>
      <p:sp>
        <p:nvSpPr>
          <p:cNvPr id="113667" name="Rectangle 1027"/>
          <p:cNvSpPr>
            <a:spLocks noGrp="1" noChangeArrowheads="1"/>
          </p:cNvSpPr>
          <p:nvPr>
            <p:ph type="body" idx="1"/>
          </p:nvPr>
        </p:nvSpPr>
        <p:spPr>
          <a:xfrm>
            <a:off x="685800" y="1143000"/>
            <a:ext cx="7772400" cy="2514600"/>
          </a:xfrm>
        </p:spPr>
        <p:txBody>
          <a:bodyPr>
            <a:normAutofit/>
          </a:bodyPr>
          <a:lstStyle/>
          <a:p>
            <a:pPr>
              <a:spcBef>
                <a:spcPts val="1776"/>
              </a:spcBef>
            </a:pPr>
            <a:r>
              <a:rPr lang="en-US" dirty="0"/>
              <a:t>Register parameters require dedicating a register to each parameter. Stack parameters are more </a:t>
            </a:r>
            <a:r>
              <a:rPr lang="en-US" dirty="0" smtClean="0"/>
              <a:t>convenient.</a:t>
            </a:r>
            <a:endParaRPr lang="en-US" dirty="0"/>
          </a:p>
          <a:p>
            <a:pPr>
              <a:spcBef>
                <a:spcPts val="1776"/>
              </a:spcBef>
            </a:pPr>
            <a:r>
              <a:rPr lang="en-US" dirty="0"/>
              <a:t>Imagine two possible ways of calling the </a:t>
            </a:r>
            <a:r>
              <a:rPr lang="en-US" dirty="0" err="1"/>
              <a:t>DumpMem</a:t>
            </a:r>
            <a:r>
              <a:rPr lang="en-US" dirty="0"/>
              <a:t> procedure. Clearly the second is easier:</a:t>
            </a:r>
          </a:p>
        </p:txBody>
      </p:sp>
      <p:sp>
        <p:nvSpPr>
          <p:cNvPr id="113668" name="Text Box 1028"/>
          <p:cNvSpPr txBox="1">
            <a:spLocks noChangeArrowheads="1"/>
          </p:cNvSpPr>
          <p:nvPr/>
        </p:nvSpPr>
        <p:spPr bwMode="auto">
          <a:xfrm>
            <a:off x="762000" y="3886200"/>
            <a:ext cx="3657600" cy="21336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lIns="137160" tIns="182880" rIns="137160" bIns="182880"/>
          <a:lstStyle>
            <a:lvl1pPr>
              <a:tabLst>
                <a:tab pos="457200" algn="l"/>
                <a:tab pos="3657600" algn="l"/>
                <a:tab pos="4114800" algn="l"/>
              </a:tabLst>
              <a:defRPr sz="2400">
                <a:solidFill>
                  <a:schemeClr val="tx1"/>
                </a:solidFill>
                <a:latin typeface="Times New Roman" charset="0"/>
                <a:ea typeface="ＭＳ Ｐゴシック" charset="0"/>
              </a:defRPr>
            </a:lvl1pPr>
            <a:lvl2pPr>
              <a:tabLst>
                <a:tab pos="457200" algn="l"/>
                <a:tab pos="3657600" algn="l"/>
                <a:tab pos="4114800" algn="l"/>
              </a:tabLst>
              <a:defRPr sz="2400">
                <a:solidFill>
                  <a:schemeClr val="tx1"/>
                </a:solidFill>
                <a:latin typeface="Times New Roman" charset="0"/>
                <a:ea typeface="ＭＳ Ｐゴシック" charset="0"/>
              </a:defRPr>
            </a:lvl2pPr>
            <a:lvl3pPr>
              <a:tabLst>
                <a:tab pos="457200" algn="l"/>
                <a:tab pos="3657600" algn="l"/>
                <a:tab pos="4114800" algn="l"/>
              </a:tabLst>
              <a:defRPr sz="2400">
                <a:solidFill>
                  <a:schemeClr val="tx1"/>
                </a:solidFill>
                <a:latin typeface="Times New Roman" charset="0"/>
                <a:ea typeface="ＭＳ Ｐゴシック" charset="0"/>
              </a:defRPr>
            </a:lvl3pPr>
            <a:lvl4pPr>
              <a:tabLst>
                <a:tab pos="457200" algn="l"/>
                <a:tab pos="3657600" algn="l"/>
                <a:tab pos="4114800" algn="l"/>
              </a:tabLst>
              <a:defRPr sz="2400">
                <a:solidFill>
                  <a:schemeClr val="tx1"/>
                </a:solidFill>
                <a:latin typeface="Times New Roman" charset="0"/>
                <a:ea typeface="ＭＳ Ｐゴシック" charset="0"/>
              </a:defRPr>
            </a:lvl4pPr>
            <a:lvl5pPr>
              <a:tabLst>
                <a:tab pos="457200" algn="l"/>
                <a:tab pos="3657600" algn="l"/>
                <a:tab pos="4114800" algn="l"/>
              </a:tabLst>
              <a:defRPr sz="2400">
                <a:solidFill>
                  <a:schemeClr val="tx1"/>
                </a:solidFill>
                <a:latin typeface="Times New Roman" charset="0"/>
                <a:ea typeface="ＭＳ Ｐゴシック" charset="0"/>
              </a:defRPr>
            </a:lvl5pPr>
            <a:lvl6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6pPr>
            <a:lvl7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7pPr>
            <a:lvl8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8pPr>
            <a:lvl9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9pPr>
          </a:lstStyle>
          <a:p>
            <a:r>
              <a:rPr lang="en-US" sz="2000" b="1" dirty="0" err="1">
                <a:latin typeface="Courier New" charset="0"/>
              </a:rPr>
              <a:t>pushad</a:t>
            </a:r>
            <a:endParaRPr lang="en-US" sz="2000" b="1" dirty="0">
              <a:latin typeface="Courier New" charset="0"/>
            </a:endParaRPr>
          </a:p>
          <a:p>
            <a:r>
              <a:rPr lang="en-US" sz="2000" b="1" dirty="0" err="1">
                <a:latin typeface="Courier New" charset="0"/>
              </a:rPr>
              <a:t>mov</a:t>
            </a:r>
            <a:r>
              <a:rPr lang="en-US" sz="2000" b="1" dirty="0">
                <a:latin typeface="Courier New" charset="0"/>
              </a:rPr>
              <a:t> </a:t>
            </a:r>
            <a:r>
              <a:rPr lang="en-US" sz="2000" b="1" dirty="0" err="1">
                <a:latin typeface="Courier New" charset="0"/>
              </a:rPr>
              <a:t>esi,OFFSET</a:t>
            </a:r>
            <a:r>
              <a:rPr lang="en-US" sz="2000" b="1" dirty="0">
                <a:latin typeface="Courier New" charset="0"/>
              </a:rPr>
              <a:t> array</a:t>
            </a:r>
          </a:p>
          <a:p>
            <a:r>
              <a:rPr lang="en-US" sz="2000" b="1" dirty="0" err="1">
                <a:latin typeface="Courier New" charset="0"/>
              </a:rPr>
              <a:t>mov</a:t>
            </a:r>
            <a:r>
              <a:rPr lang="en-US" sz="2000" b="1" dirty="0">
                <a:latin typeface="Courier New" charset="0"/>
              </a:rPr>
              <a:t> </a:t>
            </a:r>
            <a:r>
              <a:rPr lang="en-US" sz="2000" b="1" dirty="0" err="1">
                <a:latin typeface="Courier New" charset="0"/>
              </a:rPr>
              <a:t>ecx,LENGTHOF</a:t>
            </a:r>
            <a:r>
              <a:rPr lang="en-US" sz="2000" b="1" dirty="0">
                <a:latin typeface="Courier New" charset="0"/>
              </a:rPr>
              <a:t> array</a:t>
            </a:r>
          </a:p>
          <a:p>
            <a:r>
              <a:rPr lang="en-US" sz="2000" b="1" dirty="0" err="1">
                <a:latin typeface="Courier New" charset="0"/>
              </a:rPr>
              <a:t>mov</a:t>
            </a:r>
            <a:r>
              <a:rPr lang="en-US" sz="2000" b="1" dirty="0">
                <a:latin typeface="Courier New" charset="0"/>
              </a:rPr>
              <a:t> </a:t>
            </a:r>
            <a:r>
              <a:rPr lang="en-US" sz="2000" b="1" dirty="0" err="1">
                <a:latin typeface="Courier New" charset="0"/>
              </a:rPr>
              <a:t>ebx,TYPE</a:t>
            </a:r>
            <a:r>
              <a:rPr lang="en-US" sz="2000" b="1" dirty="0">
                <a:latin typeface="Courier New" charset="0"/>
              </a:rPr>
              <a:t> array</a:t>
            </a:r>
          </a:p>
          <a:p>
            <a:r>
              <a:rPr lang="en-US" sz="2000" b="1" dirty="0">
                <a:latin typeface="Courier New" charset="0"/>
              </a:rPr>
              <a:t>call </a:t>
            </a:r>
            <a:r>
              <a:rPr lang="en-US" sz="2000" b="1" dirty="0" err="1" smtClean="0">
                <a:latin typeface="Courier New" charset="0"/>
              </a:rPr>
              <a:t>ArraySum</a:t>
            </a:r>
            <a:endParaRPr lang="en-US" sz="2000" b="1" dirty="0">
              <a:latin typeface="Courier New" charset="0"/>
            </a:endParaRPr>
          </a:p>
          <a:p>
            <a:r>
              <a:rPr lang="en-US" sz="2000" b="1" dirty="0" err="1">
                <a:latin typeface="Courier New" charset="0"/>
              </a:rPr>
              <a:t>popad</a:t>
            </a:r>
            <a:endParaRPr lang="en-US" sz="2000" b="1" dirty="0">
              <a:latin typeface="Courier New" charset="0"/>
            </a:endParaRPr>
          </a:p>
        </p:txBody>
      </p:sp>
      <p:sp>
        <p:nvSpPr>
          <p:cNvPr id="113669" name="Text Box 1029"/>
          <p:cNvSpPr txBox="1">
            <a:spLocks noChangeArrowheads="1"/>
          </p:cNvSpPr>
          <p:nvPr/>
        </p:nvSpPr>
        <p:spPr bwMode="auto">
          <a:xfrm>
            <a:off x="4953000" y="3886200"/>
            <a:ext cx="3429000" cy="21336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lIns="137160" tIns="182880" rIns="137160" bIns="182880"/>
          <a:lstStyle>
            <a:lvl1pPr>
              <a:tabLst>
                <a:tab pos="457200" algn="l"/>
                <a:tab pos="3657600" algn="l"/>
                <a:tab pos="4114800" algn="l"/>
              </a:tabLst>
              <a:defRPr sz="2400">
                <a:solidFill>
                  <a:schemeClr val="tx1"/>
                </a:solidFill>
                <a:latin typeface="Times New Roman" charset="0"/>
                <a:ea typeface="ＭＳ Ｐゴシック" charset="0"/>
              </a:defRPr>
            </a:lvl1pPr>
            <a:lvl2pPr>
              <a:tabLst>
                <a:tab pos="457200" algn="l"/>
                <a:tab pos="3657600" algn="l"/>
                <a:tab pos="4114800" algn="l"/>
              </a:tabLst>
              <a:defRPr sz="2400">
                <a:solidFill>
                  <a:schemeClr val="tx1"/>
                </a:solidFill>
                <a:latin typeface="Times New Roman" charset="0"/>
                <a:ea typeface="ＭＳ Ｐゴシック" charset="0"/>
              </a:defRPr>
            </a:lvl2pPr>
            <a:lvl3pPr>
              <a:tabLst>
                <a:tab pos="457200" algn="l"/>
                <a:tab pos="3657600" algn="l"/>
                <a:tab pos="4114800" algn="l"/>
              </a:tabLst>
              <a:defRPr sz="2400">
                <a:solidFill>
                  <a:schemeClr val="tx1"/>
                </a:solidFill>
                <a:latin typeface="Times New Roman" charset="0"/>
                <a:ea typeface="ＭＳ Ｐゴシック" charset="0"/>
              </a:defRPr>
            </a:lvl3pPr>
            <a:lvl4pPr>
              <a:tabLst>
                <a:tab pos="457200" algn="l"/>
                <a:tab pos="3657600" algn="l"/>
                <a:tab pos="4114800" algn="l"/>
              </a:tabLst>
              <a:defRPr sz="2400">
                <a:solidFill>
                  <a:schemeClr val="tx1"/>
                </a:solidFill>
                <a:latin typeface="Times New Roman" charset="0"/>
                <a:ea typeface="ＭＳ Ｐゴシック" charset="0"/>
              </a:defRPr>
            </a:lvl4pPr>
            <a:lvl5pPr>
              <a:tabLst>
                <a:tab pos="457200" algn="l"/>
                <a:tab pos="3657600" algn="l"/>
                <a:tab pos="4114800" algn="l"/>
              </a:tabLst>
              <a:defRPr sz="2400">
                <a:solidFill>
                  <a:schemeClr val="tx1"/>
                </a:solidFill>
                <a:latin typeface="Times New Roman" charset="0"/>
                <a:ea typeface="ＭＳ Ｐゴシック" charset="0"/>
              </a:defRPr>
            </a:lvl5pPr>
            <a:lvl6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6pPr>
            <a:lvl7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7pPr>
            <a:lvl8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8pPr>
            <a:lvl9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9pPr>
          </a:lstStyle>
          <a:p>
            <a:r>
              <a:rPr lang="en-US" sz="2000" b="1" dirty="0">
                <a:latin typeface="Courier New" charset="0"/>
              </a:rPr>
              <a:t>push OFFSET array</a:t>
            </a:r>
          </a:p>
          <a:p>
            <a:r>
              <a:rPr lang="en-US" sz="2000" b="1" dirty="0">
                <a:latin typeface="Courier New" charset="0"/>
              </a:rPr>
              <a:t>push LENGTHOF array</a:t>
            </a:r>
          </a:p>
          <a:p>
            <a:r>
              <a:rPr lang="en-US" sz="2000" b="1" dirty="0">
                <a:latin typeface="Courier New" charset="0"/>
              </a:rPr>
              <a:t>push TYPE array</a:t>
            </a:r>
          </a:p>
          <a:p>
            <a:r>
              <a:rPr lang="en-US" sz="2000" b="1" dirty="0">
                <a:latin typeface="Courier New" charset="0"/>
              </a:rPr>
              <a:t>call </a:t>
            </a:r>
            <a:r>
              <a:rPr lang="en-US" sz="2000" b="1" dirty="0" err="1" smtClean="0">
                <a:latin typeface="Courier New" charset="0"/>
              </a:rPr>
              <a:t>ArraySum</a:t>
            </a:r>
            <a:endParaRPr lang="en-US" sz="2000" b="1" dirty="0">
              <a:latin typeface="Courier New" charset="0"/>
            </a:endParaRPr>
          </a:p>
        </p:txBody>
      </p:sp>
    </p:spTree>
    <p:extLst>
      <p:ext uri="{BB962C8B-B14F-4D97-AF65-F5344CB8AC3E}">
        <p14:creationId xmlns:p14="http://schemas.microsoft.com/office/powerpoint/2010/main" xmlns="" val="427128080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2"/>
          <p:cNvSpPr>
            <a:spLocks noGrp="1" noChangeArrowheads="1"/>
          </p:cNvSpPr>
          <p:nvPr>
            <p:ph type="title"/>
          </p:nvPr>
        </p:nvSpPr>
        <p:spPr/>
        <p:txBody>
          <a:bodyPr/>
          <a:lstStyle/>
          <a:p>
            <a:r>
              <a:rPr lang="en-US"/>
              <a:t>INVOKE Directive</a:t>
            </a:r>
          </a:p>
        </p:txBody>
      </p:sp>
      <p:sp>
        <p:nvSpPr>
          <p:cNvPr id="84995" name="Rectangle 3"/>
          <p:cNvSpPr>
            <a:spLocks noGrp="1" noChangeArrowheads="1"/>
          </p:cNvSpPr>
          <p:nvPr>
            <p:ph type="body" idx="1"/>
          </p:nvPr>
        </p:nvSpPr>
        <p:spPr>
          <a:xfrm>
            <a:off x="685800" y="990600"/>
            <a:ext cx="8077200" cy="5334000"/>
          </a:xfrm>
        </p:spPr>
        <p:txBody>
          <a:bodyPr>
            <a:noAutofit/>
          </a:bodyPr>
          <a:lstStyle/>
          <a:p>
            <a:pPr>
              <a:spcBef>
                <a:spcPts val="1272"/>
              </a:spcBef>
            </a:pPr>
            <a:r>
              <a:rPr lang="en-US" dirty="0"/>
              <a:t>The </a:t>
            </a:r>
            <a:r>
              <a:rPr lang="en-US" dirty="0">
                <a:solidFill>
                  <a:srgbClr val="0000FF"/>
                </a:solidFill>
              </a:rPr>
              <a:t>INVOKE</a:t>
            </a:r>
            <a:r>
              <a:rPr lang="en-US" dirty="0"/>
              <a:t> directive is a powerful replacement for Intel</a:t>
            </a:r>
            <a:r>
              <a:rPr lang="ja-JP" altLang="en-US" dirty="0"/>
              <a:t>’</a:t>
            </a:r>
            <a:r>
              <a:rPr lang="en-US" dirty="0"/>
              <a:t>s CALL instruction that lets you pass multiple </a:t>
            </a:r>
            <a:r>
              <a:rPr lang="en-US" dirty="0" smtClean="0"/>
              <a:t>arguments. </a:t>
            </a:r>
            <a:endParaRPr lang="en-US" dirty="0"/>
          </a:p>
          <a:p>
            <a:pPr>
              <a:spcBef>
                <a:spcPts val="1272"/>
              </a:spcBef>
            </a:pPr>
            <a:r>
              <a:rPr lang="en-US" dirty="0"/>
              <a:t>Syntax:</a:t>
            </a:r>
          </a:p>
          <a:p>
            <a:pPr lvl="2">
              <a:spcBef>
                <a:spcPts val="1272"/>
              </a:spcBef>
              <a:buFontTx/>
              <a:buNone/>
            </a:pPr>
            <a:r>
              <a:rPr lang="en-US" sz="2000" dirty="0" smtClean="0">
                <a:solidFill>
                  <a:srgbClr val="0000FF"/>
                </a:solidFill>
              </a:rPr>
              <a:t>INVOKE </a:t>
            </a:r>
            <a:r>
              <a:rPr lang="en-US" sz="2000" i="1" dirty="0" err="1" smtClean="0">
                <a:solidFill>
                  <a:srgbClr val="0000FF"/>
                </a:solidFill>
              </a:rPr>
              <a:t>procedureName</a:t>
            </a:r>
            <a:r>
              <a:rPr lang="en-US" sz="2000" dirty="0" smtClean="0">
                <a:solidFill>
                  <a:srgbClr val="0000FF"/>
                </a:solidFill>
              </a:rPr>
              <a:t> [, </a:t>
            </a:r>
            <a:r>
              <a:rPr lang="en-US" sz="2000" i="1" dirty="0" err="1" smtClean="0">
                <a:solidFill>
                  <a:srgbClr val="0000FF"/>
                </a:solidFill>
              </a:rPr>
              <a:t>argumentList</a:t>
            </a:r>
            <a:r>
              <a:rPr lang="en-US" sz="2000" dirty="0" smtClean="0">
                <a:solidFill>
                  <a:srgbClr val="0000FF"/>
                </a:solidFill>
              </a:rPr>
              <a:t>]</a:t>
            </a:r>
          </a:p>
          <a:p>
            <a:pPr>
              <a:spcBef>
                <a:spcPts val="1272"/>
              </a:spcBef>
            </a:pPr>
            <a:r>
              <a:rPr lang="en-US" i="1" dirty="0" err="1">
                <a:solidFill>
                  <a:srgbClr val="0000FF"/>
                </a:solidFill>
              </a:rPr>
              <a:t>a</a:t>
            </a:r>
            <a:r>
              <a:rPr lang="en-US" i="1" dirty="0" err="1" smtClean="0">
                <a:solidFill>
                  <a:srgbClr val="0000FF"/>
                </a:solidFill>
              </a:rPr>
              <a:t>rgumentList</a:t>
            </a:r>
            <a:r>
              <a:rPr lang="en-US" dirty="0" smtClean="0"/>
              <a:t> </a:t>
            </a:r>
            <a:r>
              <a:rPr lang="en-US" dirty="0"/>
              <a:t>is an optional comma-delimited list of procedure </a:t>
            </a:r>
            <a:r>
              <a:rPr lang="en-US" dirty="0" smtClean="0"/>
              <a:t>arguments.</a:t>
            </a:r>
            <a:endParaRPr lang="en-US" dirty="0"/>
          </a:p>
          <a:p>
            <a:pPr>
              <a:spcBef>
                <a:spcPts val="1272"/>
              </a:spcBef>
            </a:pPr>
            <a:r>
              <a:rPr lang="en-US" i="1" dirty="0"/>
              <a:t>Arguments can be:</a:t>
            </a:r>
          </a:p>
          <a:p>
            <a:pPr lvl="1">
              <a:spcBef>
                <a:spcPts val="672"/>
              </a:spcBef>
            </a:pPr>
            <a:r>
              <a:rPr lang="en-US" dirty="0"/>
              <a:t>immediate values and integer expressions</a:t>
            </a:r>
          </a:p>
          <a:p>
            <a:pPr lvl="1">
              <a:spcBef>
                <a:spcPts val="672"/>
              </a:spcBef>
            </a:pPr>
            <a:r>
              <a:rPr lang="en-US" dirty="0"/>
              <a:t>variable names</a:t>
            </a:r>
          </a:p>
          <a:p>
            <a:pPr lvl="1">
              <a:spcBef>
                <a:spcPts val="672"/>
              </a:spcBef>
            </a:pPr>
            <a:r>
              <a:rPr lang="en-US" dirty="0"/>
              <a:t>address and ADDR expressions</a:t>
            </a:r>
          </a:p>
          <a:p>
            <a:pPr lvl="1">
              <a:spcBef>
                <a:spcPts val="672"/>
              </a:spcBef>
            </a:pPr>
            <a:r>
              <a:rPr lang="en-US" dirty="0"/>
              <a:t>register names</a:t>
            </a:r>
          </a:p>
        </p:txBody>
      </p:sp>
    </p:spTree>
    <p:extLst>
      <p:ext uri="{BB962C8B-B14F-4D97-AF65-F5344CB8AC3E}">
        <p14:creationId xmlns:p14="http://schemas.microsoft.com/office/powerpoint/2010/main" xmlns="" val="53944364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2"/>
          <p:cNvSpPr>
            <a:spLocks noGrp="1" noChangeArrowheads="1"/>
          </p:cNvSpPr>
          <p:nvPr>
            <p:ph type="title"/>
          </p:nvPr>
        </p:nvSpPr>
        <p:spPr/>
        <p:txBody>
          <a:bodyPr/>
          <a:lstStyle/>
          <a:p>
            <a:r>
              <a:rPr lang="en-US"/>
              <a:t>INVOKE Examples</a:t>
            </a:r>
          </a:p>
        </p:txBody>
      </p:sp>
      <p:sp>
        <p:nvSpPr>
          <p:cNvPr id="114691" name="Text Box 3"/>
          <p:cNvSpPr txBox="1">
            <a:spLocks noChangeArrowheads="1"/>
          </p:cNvSpPr>
          <p:nvPr/>
        </p:nvSpPr>
        <p:spPr bwMode="auto">
          <a:xfrm>
            <a:off x="838200" y="1219200"/>
            <a:ext cx="7239000" cy="5257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lIns="137160" tIns="182880" rIns="137160" bIns="182880"/>
          <a:lstStyle>
            <a:lvl1pPr>
              <a:tabLst>
                <a:tab pos="457200" algn="l"/>
                <a:tab pos="3657600" algn="l"/>
                <a:tab pos="4114800" algn="l"/>
              </a:tabLst>
              <a:defRPr sz="2400">
                <a:solidFill>
                  <a:schemeClr val="tx1"/>
                </a:solidFill>
                <a:latin typeface="Times New Roman" charset="0"/>
                <a:ea typeface="ＭＳ Ｐゴシック" charset="0"/>
              </a:defRPr>
            </a:lvl1pPr>
            <a:lvl2pPr>
              <a:tabLst>
                <a:tab pos="457200" algn="l"/>
                <a:tab pos="3657600" algn="l"/>
                <a:tab pos="4114800" algn="l"/>
              </a:tabLst>
              <a:defRPr sz="2400">
                <a:solidFill>
                  <a:schemeClr val="tx1"/>
                </a:solidFill>
                <a:latin typeface="Times New Roman" charset="0"/>
                <a:ea typeface="ＭＳ Ｐゴシック" charset="0"/>
              </a:defRPr>
            </a:lvl2pPr>
            <a:lvl3pPr>
              <a:tabLst>
                <a:tab pos="457200" algn="l"/>
                <a:tab pos="3657600" algn="l"/>
                <a:tab pos="4114800" algn="l"/>
              </a:tabLst>
              <a:defRPr sz="2400">
                <a:solidFill>
                  <a:schemeClr val="tx1"/>
                </a:solidFill>
                <a:latin typeface="Times New Roman" charset="0"/>
                <a:ea typeface="ＭＳ Ｐゴシック" charset="0"/>
              </a:defRPr>
            </a:lvl3pPr>
            <a:lvl4pPr>
              <a:tabLst>
                <a:tab pos="457200" algn="l"/>
                <a:tab pos="3657600" algn="l"/>
                <a:tab pos="4114800" algn="l"/>
              </a:tabLst>
              <a:defRPr sz="2400">
                <a:solidFill>
                  <a:schemeClr val="tx1"/>
                </a:solidFill>
                <a:latin typeface="Times New Roman" charset="0"/>
                <a:ea typeface="ＭＳ Ｐゴシック" charset="0"/>
              </a:defRPr>
            </a:lvl4pPr>
            <a:lvl5pPr>
              <a:tabLst>
                <a:tab pos="457200" algn="l"/>
                <a:tab pos="3657600" algn="l"/>
                <a:tab pos="4114800" algn="l"/>
              </a:tabLst>
              <a:defRPr sz="2400">
                <a:solidFill>
                  <a:schemeClr val="tx1"/>
                </a:solidFill>
                <a:latin typeface="Times New Roman" charset="0"/>
                <a:ea typeface="ＭＳ Ｐゴシック" charset="0"/>
              </a:defRPr>
            </a:lvl5pPr>
            <a:lvl6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6pPr>
            <a:lvl7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7pPr>
            <a:lvl8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8pPr>
            <a:lvl9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9pPr>
          </a:lstStyle>
          <a:p>
            <a:r>
              <a:rPr lang="en-US" sz="2000" b="1" dirty="0">
                <a:latin typeface="Courier New" charset="0"/>
              </a:rPr>
              <a:t>.data</a:t>
            </a:r>
          </a:p>
          <a:p>
            <a:r>
              <a:rPr lang="en-US" sz="2000" b="1" dirty="0" err="1">
                <a:latin typeface="Courier New" charset="0"/>
              </a:rPr>
              <a:t>byteVal</a:t>
            </a:r>
            <a:r>
              <a:rPr lang="en-US" sz="2000" b="1" dirty="0">
                <a:latin typeface="Courier New" charset="0"/>
              </a:rPr>
              <a:t> BYTE 10</a:t>
            </a:r>
          </a:p>
          <a:p>
            <a:r>
              <a:rPr lang="en-US" sz="2000" b="1" dirty="0" err="1">
                <a:latin typeface="Courier New" charset="0"/>
              </a:rPr>
              <a:t>wordVal</a:t>
            </a:r>
            <a:r>
              <a:rPr lang="en-US" sz="2000" b="1" dirty="0">
                <a:latin typeface="Courier New" charset="0"/>
              </a:rPr>
              <a:t> WORD 1000h</a:t>
            </a:r>
          </a:p>
          <a:p>
            <a:r>
              <a:rPr lang="en-US" sz="2000" b="1" dirty="0">
                <a:latin typeface="Courier New" charset="0"/>
              </a:rPr>
              <a:t>.code</a:t>
            </a:r>
          </a:p>
          <a:p>
            <a:r>
              <a:rPr lang="en-US" sz="2000" b="1" dirty="0">
                <a:latin typeface="Courier New" charset="0"/>
              </a:rPr>
              <a:t>	; direct operands:</a:t>
            </a:r>
          </a:p>
          <a:p>
            <a:r>
              <a:rPr lang="en-US" sz="2000" b="1" dirty="0">
                <a:latin typeface="Courier New" charset="0"/>
              </a:rPr>
              <a:t>	INVOKE Sub1,byteVal,wordVal</a:t>
            </a:r>
          </a:p>
          <a:p>
            <a:endParaRPr lang="en-US" sz="2000" b="1" dirty="0">
              <a:latin typeface="Courier New" charset="0"/>
            </a:endParaRPr>
          </a:p>
          <a:p>
            <a:r>
              <a:rPr lang="en-US" sz="2000" b="1" dirty="0">
                <a:latin typeface="Courier New" charset="0"/>
              </a:rPr>
              <a:t>	; address of variable:</a:t>
            </a:r>
          </a:p>
          <a:p>
            <a:r>
              <a:rPr lang="en-US" sz="2000" b="1" dirty="0">
                <a:latin typeface="Courier New" charset="0"/>
              </a:rPr>
              <a:t>	INVOKE Sub2,ADDR </a:t>
            </a:r>
            <a:r>
              <a:rPr lang="en-US" sz="2000" b="1" dirty="0" err="1">
                <a:latin typeface="Courier New" charset="0"/>
              </a:rPr>
              <a:t>byteVal</a:t>
            </a:r>
            <a:endParaRPr lang="en-US" sz="2000" b="1" dirty="0">
              <a:latin typeface="Courier New" charset="0"/>
            </a:endParaRPr>
          </a:p>
          <a:p>
            <a:endParaRPr lang="en-US" sz="2000" b="1" dirty="0">
              <a:latin typeface="Courier New" charset="0"/>
            </a:endParaRPr>
          </a:p>
          <a:p>
            <a:r>
              <a:rPr lang="en-US" sz="2000" b="1" dirty="0">
                <a:latin typeface="Courier New" charset="0"/>
              </a:rPr>
              <a:t>	; register name, integer expression:</a:t>
            </a:r>
          </a:p>
          <a:p>
            <a:r>
              <a:rPr lang="en-US" sz="2000" b="1" dirty="0">
                <a:latin typeface="Courier New" charset="0"/>
              </a:rPr>
              <a:t>	INVOKE Sub3,eax,(10 * 20)</a:t>
            </a:r>
          </a:p>
          <a:p>
            <a:endParaRPr lang="en-US" sz="2000" b="1" dirty="0">
              <a:latin typeface="Courier New" charset="0"/>
            </a:endParaRPr>
          </a:p>
          <a:p>
            <a:r>
              <a:rPr lang="en-US" sz="2000" b="1" dirty="0">
                <a:latin typeface="Courier New" charset="0"/>
              </a:rPr>
              <a:t>	; address expression (indirect operand):</a:t>
            </a:r>
          </a:p>
          <a:p>
            <a:r>
              <a:rPr lang="en-US" sz="2000" b="1" dirty="0">
                <a:latin typeface="Courier New" charset="0"/>
              </a:rPr>
              <a:t>	INVOKE Sub4,[</a:t>
            </a:r>
            <a:r>
              <a:rPr lang="en-US" sz="2000" b="1" dirty="0" err="1">
                <a:latin typeface="Courier New" charset="0"/>
              </a:rPr>
              <a:t>ebx</a:t>
            </a:r>
            <a:r>
              <a:rPr lang="en-US" sz="2000" b="1" dirty="0">
                <a:latin typeface="Courier New" charset="0"/>
              </a:rPr>
              <a:t>]</a:t>
            </a:r>
          </a:p>
        </p:txBody>
      </p:sp>
    </p:spTree>
    <p:extLst>
      <p:ext uri="{BB962C8B-B14F-4D97-AF65-F5344CB8AC3E}">
        <p14:creationId xmlns:p14="http://schemas.microsoft.com/office/powerpoint/2010/main" xmlns="" val="92200899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2"/>
          <p:cNvSpPr>
            <a:spLocks noGrp="1" noChangeArrowheads="1"/>
          </p:cNvSpPr>
          <p:nvPr>
            <p:ph type="title"/>
          </p:nvPr>
        </p:nvSpPr>
        <p:spPr/>
        <p:txBody>
          <a:bodyPr/>
          <a:lstStyle/>
          <a:p>
            <a:r>
              <a:rPr lang="en-US"/>
              <a:t>ADDR Operator</a:t>
            </a:r>
          </a:p>
        </p:txBody>
      </p:sp>
      <p:sp>
        <p:nvSpPr>
          <p:cNvPr id="109571" name="Text Box 3"/>
          <p:cNvSpPr txBox="1">
            <a:spLocks noChangeArrowheads="1"/>
          </p:cNvSpPr>
          <p:nvPr/>
        </p:nvSpPr>
        <p:spPr bwMode="auto">
          <a:xfrm>
            <a:off x="2438400" y="4419600"/>
            <a:ext cx="4191000" cy="1447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lIns="137160" tIns="182880" rIns="137160" bIns="182880"/>
          <a:lstStyle>
            <a:lvl1pPr>
              <a:tabLst>
                <a:tab pos="457200" algn="l"/>
                <a:tab pos="3657600" algn="l"/>
                <a:tab pos="4114800" algn="l"/>
              </a:tabLst>
              <a:defRPr sz="2400">
                <a:solidFill>
                  <a:schemeClr val="tx1"/>
                </a:solidFill>
                <a:latin typeface="Times New Roman" charset="0"/>
                <a:ea typeface="ＭＳ Ｐゴシック" charset="0"/>
              </a:defRPr>
            </a:lvl1pPr>
            <a:lvl2pPr>
              <a:tabLst>
                <a:tab pos="457200" algn="l"/>
                <a:tab pos="3657600" algn="l"/>
                <a:tab pos="4114800" algn="l"/>
              </a:tabLst>
              <a:defRPr sz="2400">
                <a:solidFill>
                  <a:schemeClr val="tx1"/>
                </a:solidFill>
                <a:latin typeface="Times New Roman" charset="0"/>
                <a:ea typeface="ＭＳ Ｐゴシック" charset="0"/>
              </a:defRPr>
            </a:lvl2pPr>
            <a:lvl3pPr>
              <a:tabLst>
                <a:tab pos="457200" algn="l"/>
                <a:tab pos="3657600" algn="l"/>
                <a:tab pos="4114800" algn="l"/>
              </a:tabLst>
              <a:defRPr sz="2400">
                <a:solidFill>
                  <a:schemeClr val="tx1"/>
                </a:solidFill>
                <a:latin typeface="Times New Roman" charset="0"/>
                <a:ea typeface="ＭＳ Ｐゴシック" charset="0"/>
              </a:defRPr>
            </a:lvl3pPr>
            <a:lvl4pPr>
              <a:tabLst>
                <a:tab pos="457200" algn="l"/>
                <a:tab pos="3657600" algn="l"/>
                <a:tab pos="4114800" algn="l"/>
              </a:tabLst>
              <a:defRPr sz="2400">
                <a:solidFill>
                  <a:schemeClr val="tx1"/>
                </a:solidFill>
                <a:latin typeface="Times New Roman" charset="0"/>
                <a:ea typeface="ＭＳ Ｐゴシック" charset="0"/>
              </a:defRPr>
            </a:lvl4pPr>
            <a:lvl5pPr>
              <a:tabLst>
                <a:tab pos="457200" algn="l"/>
                <a:tab pos="3657600" algn="l"/>
                <a:tab pos="4114800" algn="l"/>
              </a:tabLst>
              <a:defRPr sz="2400">
                <a:solidFill>
                  <a:schemeClr val="tx1"/>
                </a:solidFill>
                <a:latin typeface="Times New Roman" charset="0"/>
                <a:ea typeface="ＭＳ Ｐゴシック" charset="0"/>
              </a:defRPr>
            </a:lvl5pPr>
            <a:lvl6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6pPr>
            <a:lvl7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7pPr>
            <a:lvl8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8pPr>
            <a:lvl9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9pPr>
          </a:lstStyle>
          <a:p>
            <a:pPr>
              <a:lnSpc>
                <a:spcPct val="50000"/>
              </a:lnSpc>
              <a:spcBef>
                <a:spcPct val="50000"/>
              </a:spcBef>
            </a:pPr>
            <a:r>
              <a:rPr lang="en-US" sz="2000" b="1">
                <a:latin typeface="Courier New" charset="0"/>
              </a:rPr>
              <a:t>.data</a:t>
            </a:r>
          </a:p>
          <a:p>
            <a:pPr>
              <a:lnSpc>
                <a:spcPct val="50000"/>
              </a:lnSpc>
              <a:spcBef>
                <a:spcPct val="50000"/>
              </a:spcBef>
            </a:pPr>
            <a:r>
              <a:rPr lang="en-US" sz="2000" b="1">
                <a:latin typeface="Courier New" charset="0"/>
              </a:rPr>
              <a:t>myWord WORD ?</a:t>
            </a:r>
          </a:p>
          <a:p>
            <a:pPr>
              <a:lnSpc>
                <a:spcPct val="50000"/>
              </a:lnSpc>
              <a:spcBef>
                <a:spcPct val="50000"/>
              </a:spcBef>
            </a:pPr>
            <a:r>
              <a:rPr lang="en-US" sz="2000" b="1">
                <a:latin typeface="Courier New" charset="0"/>
              </a:rPr>
              <a:t>.code</a:t>
            </a:r>
          </a:p>
          <a:p>
            <a:pPr>
              <a:lnSpc>
                <a:spcPct val="50000"/>
              </a:lnSpc>
              <a:spcBef>
                <a:spcPct val="50000"/>
              </a:spcBef>
            </a:pPr>
            <a:r>
              <a:rPr lang="en-US" sz="2000" b="1">
                <a:latin typeface="Courier New" charset="0"/>
              </a:rPr>
              <a:t>INVOKE mySub,ADDR myWord</a:t>
            </a:r>
          </a:p>
        </p:txBody>
      </p:sp>
      <p:sp>
        <p:nvSpPr>
          <p:cNvPr id="109572" name="Text Box 4"/>
          <p:cNvSpPr txBox="1">
            <a:spLocks noChangeArrowheads="1"/>
          </p:cNvSpPr>
          <p:nvPr/>
        </p:nvSpPr>
        <p:spPr bwMode="auto">
          <a:xfrm>
            <a:off x="533400" y="1066800"/>
            <a:ext cx="8001000" cy="323165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tIns="137160" bIns="137160">
            <a:spAutoFit/>
          </a:bodyPr>
          <a:lstStyle>
            <a:lvl1pPr marL="231775" indent="-231775">
              <a:defRPr sz="2400">
                <a:solidFill>
                  <a:schemeClr val="tx1"/>
                </a:solidFill>
                <a:latin typeface="Times New Roman" charset="0"/>
                <a:ea typeface="ＭＳ Ｐゴシック" charset="0"/>
              </a:defRPr>
            </a:lvl1pPr>
            <a:lvl2pPr marL="630238" indent="-117475">
              <a:defRPr sz="2400">
                <a:solidFill>
                  <a:schemeClr val="tx1"/>
                </a:solidFill>
                <a:latin typeface="Times New Roman" charset="0"/>
                <a:ea typeface="ＭＳ Ｐゴシック" charset="0"/>
              </a:defRPr>
            </a:lvl2pPr>
            <a:lvl3pPr marL="1828800">
              <a:defRPr sz="2400">
                <a:solidFill>
                  <a:schemeClr val="tx1"/>
                </a:solidFill>
                <a:latin typeface="Times New Roman" charset="0"/>
                <a:ea typeface="ＭＳ Ｐゴシック" charset="0"/>
              </a:defRPr>
            </a:lvl3pPr>
            <a:lvl4pPr marL="1943100">
              <a:defRPr sz="2400">
                <a:solidFill>
                  <a:schemeClr val="tx1"/>
                </a:solidFill>
                <a:latin typeface="Times New Roman" charset="0"/>
                <a:ea typeface="ＭＳ Ｐゴシック" charset="0"/>
              </a:defRPr>
            </a:lvl4pPr>
            <a:lvl5pPr marL="2057400">
              <a:defRPr sz="2400">
                <a:solidFill>
                  <a:schemeClr val="tx1"/>
                </a:solidFill>
                <a:latin typeface="Times New Roman" charset="0"/>
                <a:ea typeface="ＭＳ Ｐゴシック" charset="0"/>
              </a:defRPr>
            </a:lvl5pPr>
            <a:lvl6pPr marL="2514600" fontAlgn="base">
              <a:spcBef>
                <a:spcPct val="0"/>
              </a:spcBef>
              <a:spcAft>
                <a:spcPct val="0"/>
              </a:spcAft>
              <a:defRPr sz="2400">
                <a:solidFill>
                  <a:schemeClr val="tx1"/>
                </a:solidFill>
                <a:latin typeface="Times New Roman" charset="0"/>
                <a:ea typeface="ＭＳ Ｐゴシック" charset="0"/>
              </a:defRPr>
            </a:lvl6pPr>
            <a:lvl7pPr marL="2971800" fontAlgn="base">
              <a:spcBef>
                <a:spcPct val="0"/>
              </a:spcBef>
              <a:spcAft>
                <a:spcPct val="0"/>
              </a:spcAft>
              <a:defRPr sz="2400">
                <a:solidFill>
                  <a:schemeClr val="tx1"/>
                </a:solidFill>
                <a:latin typeface="Times New Roman" charset="0"/>
                <a:ea typeface="ＭＳ Ｐゴシック" charset="0"/>
              </a:defRPr>
            </a:lvl7pPr>
            <a:lvl8pPr marL="3429000" fontAlgn="base">
              <a:spcBef>
                <a:spcPct val="0"/>
              </a:spcBef>
              <a:spcAft>
                <a:spcPct val="0"/>
              </a:spcAft>
              <a:defRPr sz="2400">
                <a:solidFill>
                  <a:schemeClr val="tx1"/>
                </a:solidFill>
                <a:latin typeface="Times New Roman" charset="0"/>
                <a:ea typeface="ＭＳ Ｐゴシック" charset="0"/>
              </a:defRPr>
            </a:lvl8pPr>
            <a:lvl9pPr marL="3886200" fontAlgn="base">
              <a:spcBef>
                <a:spcPct val="0"/>
              </a:spcBef>
              <a:spcAft>
                <a:spcPct val="0"/>
              </a:spcAft>
              <a:defRPr sz="2400">
                <a:solidFill>
                  <a:schemeClr val="tx1"/>
                </a:solidFill>
                <a:latin typeface="Times New Roman" charset="0"/>
                <a:ea typeface="ＭＳ Ｐゴシック" charset="0"/>
              </a:defRPr>
            </a:lvl9pPr>
          </a:lstStyle>
          <a:p>
            <a:pPr>
              <a:spcBef>
                <a:spcPts val="1440"/>
              </a:spcBef>
              <a:buFontTx/>
              <a:buChar char="•"/>
            </a:pPr>
            <a:r>
              <a:rPr lang="en-US" b="0" dirty="0">
                <a:latin typeface="Arial" charset="0"/>
              </a:rPr>
              <a:t>Returns a near or far pointer to a variable, depending on which memory model your program uses:</a:t>
            </a:r>
          </a:p>
          <a:p>
            <a:pPr lvl="1">
              <a:spcBef>
                <a:spcPts val="1440"/>
              </a:spcBef>
              <a:buFontTx/>
              <a:buChar char="•"/>
            </a:pPr>
            <a:r>
              <a:rPr lang="en-US" b="0" dirty="0">
                <a:latin typeface="Arial" charset="0"/>
              </a:rPr>
              <a:t>	</a:t>
            </a:r>
            <a:r>
              <a:rPr lang="en-US" b="0" i="1" dirty="0">
                <a:solidFill>
                  <a:srgbClr val="0000FF"/>
                </a:solidFill>
                <a:latin typeface="Arial" charset="0"/>
              </a:rPr>
              <a:t>Small model</a:t>
            </a:r>
            <a:r>
              <a:rPr lang="en-US" b="0" dirty="0">
                <a:latin typeface="Arial" charset="0"/>
              </a:rPr>
              <a:t>: returns 16-bit offset</a:t>
            </a:r>
          </a:p>
          <a:p>
            <a:pPr lvl="1">
              <a:spcBef>
                <a:spcPts val="1440"/>
              </a:spcBef>
              <a:buFontTx/>
              <a:buChar char="•"/>
            </a:pPr>
            <a:r>
              <a:rPr lang="en-US" b="0" dirty="0">
                <a:latin typeface="Arial" charset="0"/>
              </a:rPr>
              <a:t>	</a:t>
            </a:r>
            <a:r>
              <a:rPr lang="en-US" b="0" i="1" dirty="0">
                <a:solidFill>
                  <a:srgbClr val="0000FF"/>
                </a:solidFill>
                <a:latin typeface="Arial" charset="0"/>
              </a:rPr>
              <a:t>Large model</a:t>
            </a:r>
            <a:r>
              <a:rPr lang="en-US" b="0" dirty="0">
                <a:latin typeface="Arial" charset="0"/>
              </a:rPr>
              <a:t>: returns 32-bit segment/offset</a:t>
            </a:r>
          </a:p>
          <a:p>
            <a:pPr lvl="1">
              <a:spcBef>
                <a:spcPts val="1440"/>
              </a:spcBef>
              <a:buFontTx/>
              <a:buChar char="•"/>
            </a:pPr>
            <a:r>
              <a:rPr lang="en-US" b="0" dirty="0">
                <a:latin typeface="Arial" charset="0"/>
              </a:rPr>
              <a:t>	</a:t>
            </a:r>
            <a:r>
              <a:rPr lang="en-US" b="0" i="1" dirty="0">
                <a:solidFill>
                  <a:srgbClr val="0000FF"/>
                </a:solidFill>
                <a:latin typeface="Arial" charset="0"/>
              </a:rPr>
              <a:t>Flat model</a:t>
            </a:r>
            <a:r>
              <a:rPr lang="en-US" b="0" dirty="0">
                <a:latin typeface="Arial" charset="0"/>
              </a:rPr>
              <a:t>: returns 32-bit offset</a:t>
            </a:r>
          </a:p>
          <a:p>
            <a:pPr>
              <a:spcBef>
                <a:spcPts val="1440"/>
              </a:spcBef>
              <a:buFontTx/>
              <a:buChar char="•"/>
            </a:pPr>
            <a:r>
              <a:rPr lang="en-US" b="0" dirty="0">
                <a:latin typeface="Arial" charset="0"/>
              </a:rPr>
              <a:t>Simple example:</a:t>
            </a:r>
          </a:p>
        </p:txBody>
      </p:sp>
    </p:spTree>
    <p:extLst>
      <p:ext uri="{BB962C8B-B14F-4D97-AF65-F5344CB8AC3E}">
        <p14:creationId xmlns:p14="http://schemas.microsoft.com/office/powerpoint/2010/main" xmlns="" val="390800763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2"/>
          <p:cNvSpPr>
            <a:spLocks noGrp="1" noChangeArrowheads="1"/>
          </p:cNvSpPr>
          <p:nvPr>
            <p:ph type="title"/>
          </p:nvPr>
        </p:nvSpPr>
        <p:spPr/>
        <p:txBody>
          <a:bodyPr/>
          <a:lstStyle/>
          <a:p>
            <a:r>
              <a:rPr lang="en-US"/>
              <a:t>PROC Directive</a:t>
            </a:r>
            <a:r>
              <a:rPr lang="en-US" sz="2400"/>
              <a:t>  (1 of 2)</a:t>
            </a:r>
          </a:p>
        </p:txBody>
      </p:sp>
      <p:sp>
        <p:nvSpPr>
          <p:cNvPr id="87043" name="Rectangle 3"/>
          <p:cNvSpPr>
            <a:spLocks noGrp="1" noChangeArrowheads="1"/>
          </p:cNvSpPr>
          <p:nvPr>
            <p:ph type="body" idx="1"/>
          </p:nvPr>
        </p:nvSpPr>
        <p:spPr>
          <a:xfrm>
            <a:off x="685800" y="1143000"/>
            <a:ext cx="7772400" cy="4343400"/>
          </a:xfrm>
        </p:spPr>
        <p:txBody>
          <a:bodyPr>
            <a:noAutofit/>
          </a:bodyPr>
          <a:lstStyle/>
          <a:p>
            <a:pPr marL="227013" indent="-227013">
              <a:spcBef>
                <a:spcPts val="1776"/>
              </a:spcBef>
            </a:pPr>
            <a:r>
              <a:rPr lang="en-US" dirty="0"/>
              <a:t>The PROC directive declares a procedure with an optional list of named parameters. </a:t>
            </a:r>
          </a:p>
          <a:p>
            <a:pPr marL="227013" indent="-227013">
              <a:spcBef>
                <a:spcPts val="1776"/>
              </a:spcBef>
            </a:pPr>
            <a:r>
              <a:rPr lang="en-US" dirty="0"/>
              <a:t>Syntax:</a:t>
            </a:r>
          </a:p>
          <a:p>
            <a:pPr marL="795338" lvl="1">
              <a:spcBef>
                <a:spcPts val="1776"/>
              </a:spcBef>
              <a:buFontTx/>
              <a:buNone/>
            </a:pPr>
            <a:r>
              <a:rPr lang="en-US" i="1" dirty="0">
                <a:solidFill>
                  <a:srgbClr val="0000FF"/>
                </a:solidFill>
              </a:rPr>
              <a:t>label</a:t>
            </a:r>
            <a:r>
              <a:rPr lang="en-US" dirty="0">
                <a:solidFill>
                  <a:srgbClr val="0000FF"/>
                </a:solidFill>
              </a:rPr>
              <a:t> PROC </a:t>
            </a:r>
            <a:r>
              <a:rPr lang="en-US" dirty="0" err="1">
                <a:solidFill>
                  <a:srgbClr val="0000FF"/>
                </a:solidFill>
              </a:rPr>
              <a:t>paramList</a:t>
            </a:r>
            <a:endParaRPr lang="en-US" dirty="0">
              <a:solidFill>
                <a:srgbClr val="0000FF"/>
              </a:solidFill>
            </a:endParaRPr>
          </a:p>
          <a:p>
            <a:pPr marL="227013" indent="-227013">
              <a:spcBef>
                <a:spcPts val="1776"/>
              </a:spcBef>
            </a:pPr>
            <a:r>
              <a:rPr lang="en-US" i="1" dirty="0" err="1">
                <a:solidFill>
                  <a:srgbClr val="0000FF"/>
                </a:solidFill>
              </a:rPr>
              <a:t>paramList</a:t>
            </a:r>
            <a:r>
              <a:rPr lang="en-US" dirty="0"/>
              <a:t> is a list of parameters separated by commas. Each parameter has the following syntax:</a:t>
            </a:r>
          </a:p>
          <a:p>
            <a:pPr marL="795338" lvl="1">
              <a:spcBef>
                <a:spcPts val="1776"/>
              </a:spcBef>
              <a:buFontTx/>
              <a:buNone/>
            </a:pPr>
            <a:r>
              <a:rPr lang="en-US" i="1" dirty="0" err="1">
                <a:solidFill>
                  <a:srgbClr val="0000FF"/>
                </a:solidFill>
              </a:rPr>
              <a:t>paramName</a:t>
            </a:r>
            <a:r>
              <a:rPr lang="en-US" i="1" dirty="0">
                <a:solidFill>
                  <a:srgbClr val="0000FF"/>
                </a:solidFill>
              </a:rPr>
              <a:t> </a:t>
            </a:r>
            <a:r>
              <a:rPr lang="en-US" b="1" dirty="0">
                <a:solidFill>
                  <a:srgbClr val="0000FF"/>
                </a:solidFill>
              </a:rPr>
              <a:t>: </a:t>
            </a:r>
            <a:r>
              <a:rPr lang="en-US" i="1" dirty="0" smtClean="0">
                <a:solidFill>
                  <a:srgbClr val="0000FF"/>
                </a:solidFill>
              </a:rPr>
              <a:t>type</a:t>
            </a:r>
            <a:endParaRPr lang="en-US" sz="2000" i="1" dirty="0">
              <a:solidFill>
                <a:srgbClr val="0000FF"/>
              </a:solidFill>
            </a:endParaRPr>
          </a:p>
          <a:p>
            <a:pPr marL="227013" indent="-227013">
              <a:spcBef>
                <a:spcPts val="1776"/>
              </a:spcBef>
              <a:buFontTx/>
              <a:buNone/>
            </a:pPr>
            <a:r>
              <a:rPr lang="en-US" i="1" dirty="0"/>
              <a:t>type</a:t>
            </a:r>
            <a:r>
              <a:rPr lang="en-US" dirty="0"/>
              <a:t> must either be one of the standard ASM types  (BYTE, SBYTE, WORD, etc.), or it can be a pointer to one of these types. </a:t>
            </a:r>
          </a:p>
        </p:txBody>
      </p:sp>
    </p:spTree>
    <p:extLst>
      <p:ext uri="{BB962C8B-B14F-4D97-AF65-F5344CB8AC3E}">
        <p14:creationId xmlns:p14="http://schemas.microsoft.com/office/powerpoint/2010/main" xmlns="" val="299760481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Rectangle 2"/>
          <p:cNvSpPr>
            <a:spLocks noGrp="1" noChangeArrowheads="1"/>
          </p:cNvSpPr>
          <p:nvPr>
            <p:ph type="title"/>
          </p:nvPr>
        </p:nvSpPr>
        <p:spPr/>
        <p:txBody>
          <a:bodyPr/>
          <a:lstStyle/>
          <a:p>
            <a:r>
              <a:rPr lang="en-US"/>
              <a:t>PROC Directive</a:t>
            </a:r>
            <a:r>
              <a:rPr lang="en-US" sz="2400"/>
              <a:t>  (2 of 2)</a:t>
            </a:r>
          </a:p>
        </p:txBody>
      </p:sp>
      <p:sp>
        <p:nvSpPr>
          <p:cNvPr id="139267" name="Rectangle 3"/>
          <p:cNvSpPr>
            <a:spLocks noGrp="1" noChangeArrowheads="1"/>
          </p:cNvSpPr>
          <p:nvPr>
            <p:ph type="body" idx="1"/>
          </p:nvPr>
        </p:nvSpPr>
        <p:spPr>
          <a:xfrm>
            <a:off x="685800" y="1143000"/>
            <a:ext cx="7772400" cy="5257800"/>
          </a:xfrm>
        </p:spPr>
        <p:txBody>
          <a:bodyPr/>
          <a:lstStyle/>
          <a:p>
            <a:pPr marL="227013" indent="-227013">
              <a:lnSpc>
                <a:spcPct val="110000"/>
              </a:lnSpc>
            </a:pPr>
            <a:r>
              <a:rPr lang="en-US" dirty="0"/>
              <a:t>Alternate format permits parameter list to be on one or more separate lines:</a:t>
            </a:r>
          </a:p>
          <a:p>
            <a:pPr marL="795338" lvl="1">
              <a:lnSpc>
                <a:spcPct val="110000"/>
              </a:lnSpc>
              <a:buFontTx/>
              <a:buNone/>
            </a:pPr>
            <a:r>
              <a:rPr lang="en-US" sz="2000" i="1" dirty="0">
                <a:solidFill>
                  <a:srgbClr val="0000FF"/>
                </a:solidFill>
              </a:rPr>
              <a:t>label</a:t>
            </a:r>
            <a:r>
              <a:rPr lang="en-US" sz="2000" dirty="0">
                <a:solidFill>
                  <a:srgbClr val="0000FF"/>
                </a:solidFill>
              </a:rPr>
              <a:t> PROC</a:t>
            </a:r>
            <a:r>
              <a:rPr lang="en-US" sz="2000" b="1" dirty="0">
                <a:solidFill>
                  <a:srgbClr val="0000FF"/>
                </a:solidFill>
              </a:rPr>
              <a:t>,</a:t>
            </a:r>
          </a:p>
          <a:p>
            <a:pPr marL="795338" lvl="1">
              <a:lnSpc>
                <a:spcPct val="110000"/>
              </a:lnSpc>
              <a:buFontTx/>
              <a:buNone/>
            </a:pPr>
            <a:r>
              <a:rPr lang="en-US" sz="2000" dirty="0">
                <a:solidFill>
                  <a:srgbClr val="0000FF"/>
                </a:solidFill>
              </a:rPr>
              <a:t>	</a:t>
            </a:r>
            <a:r>
              <a:rPr lang="en-US" sz="2000" dirty="0" err="1">
                <a:solidFill>
                  <a:srgbClr val="0000FF"/>
                </a:solidFill>
              </a:rPr>
              <a:t>paramList</a:t>
            </a:r>
            <a:endParaRPr lang="en-US" sz="2000" i="1" dirty="0">
              <a:solidFill>
                <a:srgbClr val="0000FF"/>
              </a:solidFill>
            </a:endParaRPr>
          </a:p>
          <a:p>
            <a:pPr marL="227013" indent="-227013">
              <a:lnSpc>
                <a:spcPct val="110000"/>
              </a:lnSpc>
            </a:pPr>
            <a:r>
              <a:rPr lang="en-US" dirty="0"/>
              <a:t>The parameters can be on the same line . . .</a:t>
            </a:r>
          </a:p>
          <a:p>
            <a:pPr marL="795338" lvl="1">
              <a:lnSpc>
                <a:spcPct val="110000"/>
              </a:lnSpc>
              <a:buFontTx/>
              <a:buNone/>
            </a:pPr>
            <a:r>
              <a:rPr lang="en-US" sz="2000" i="1" dirty="0">
                <a:solidFill>
                  <a:srgbClr val="0000FF"/>
                </a:solidFill>
              </a:rPr>
              <a:t>param-1:type-1, param-2:type-2, . . ., </a:t>
            </a:r>
            <a:r>
              <a:rPr lang="en-US" sz="2000" i="1" dirty="0" err="1">
                <a:solidFill>
                  <a:srgbClr val="0000FF"/>
                </a:solidFill>
              </a:rPr>
              <a:t>param-n:type-n</a:t>
            </a:r>
            <a:endParaRPr lang="en-US" sz="1800" i="1" dirty="0">
              <a:solidFill>
                <a:srgbClr val="0000FF"/>
              </a:solidFill>
            </a:endParaRPr>
          </a:p>
          <a:p>
            <a:pPr marL="227013" indent="-227013">
              <a:lnSpc>
                <a:spcPct val="110000"/>
              </a:lnSpc>
            </a:pPr>
            <a:r>
              <a:rPr lang="en-US" dirty="0"/>
              <a:t>Or they can be on separate lines:</a:t>
            </a:r>
          </a:p>
          <a:p>
            <a:pPr marL="795338" lvl="1">
              <a:lnSpc>
                <a:spcPct val="110000"/>
              </a:lnSpc>
              <a:buFontTx/>
              <a:buNone/>
            </a:pPr>
            <a:r>
              <a:rPr lang="en-US" sz="2000" i="1" dirty="0">
                <a:solidFill>
                  <a:srgbClr val="0000FF"/>
                </a:solidFill>
              </a:rPr>
              <a:t>param-1:type-1, </a:t>
            </a:r>
          </a:p>
          <a:p>
            <a:pPr marL="795338" lvl="1">
              <a:lnSpc>
                <a:spcPct val="110000"/>
              </a:lnSpc>
              <a:buFontTx/>
              <a:buNone/>
            </a:pPr>
            <a:r>
              <a:rPr lang="en-US" sz="2000" i="1" dirty="0">
                <a:solidFill>
                  <a:srgbClr val="0000FF"/>
                </a:solidFill>
              </a:rPr>
              <a:t>param-2:type-2,</a:t>
            </a:r>
          </a:p>
          <a:p>
            <a:pPr marL="795338" lvl="1">
              <a:lnSpc>
                <a:spcPct val="110000"/>
              </a:lnSpc>
              <a:buFontTx/>
              <a:buNone/>
            </a:pPr>
            <a:r>
              <a:rPr lang="en-US" sz="2000" i="1" dirty="0">
                <a:solidFill>
                  <a:srgbClr val="0000FF"/>
                </a:solidFill>
              </a:rPr>
              <a:t>. . </a:t>
            </a:r>
            <a:r>
              <a:rPr lang="en-US" sz="2000" i="1" dirty="0" smtClean="0">
                <a:solidFill>
                  <a:srgbClr val="0000FF"/>
                </a:solidFill>
              </a:rPr>
              <a:t>. , </a:t>
            </a:r>
            <a:endParaRPr lang="en-US" sz="2000" i="1" dirty="0">
              <a:solidFill>
                <a:srgbClr val="0000FF"/>
              </a:solidFill>
            </a:endParaRPr>
          </a:p>
          <a:p>
            <a:pPr marL="795338" lvl="1">
              <a:lnSpc>
                <a:spcPct val="110000"/>
              </a:lnSpc>
              <a:buFontTx/>
              <a:buNone/>
            </a:pPr>
            <a:r>
              <a:rPr lang="en-US" sz="2000" i="1" dirty="0" err="1">
                <a:solidFill>
                  <a:srgbClr val="0000FF"/>
                </a:solidFill>
              </a:rPr>
              <a:t>param-n:type-n</a:t>
            </a:r>
            <a:endParaRPr lang="en-US" sz="2000" dirty="0">
              <a:solidFill>
                <a:srgbClr val="0000FF"/>
              </a:solidFill>
            </a:endParaRPr>
          </a:p>
        </p:txBody>
      </p:sp>
      <p:sp>
        <p:nvSpPr>
          <p:cNvPr id="139268" name="Line 4"/>
          <p:cNvSpPr>
            <a:spLocks noChangeShapeType="1"/>
          </p:cNvSpPr>
          <p:nvPr/>
        </p:nvSpPr>
        <p:spPr bwMode="auto">
          <a:xfrm flipH="1">
            <a:off x="3581400" y="2330450"/>
            <a:ext cx="1676400"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tIns="137160" bIns="137160">
            <a:spAutoFit/>
          </a:bodyPr>
          <a:lstStyle/>
          <a:p>
            <a:endParaRPr lang="en-US"/>
          </a:p>
        </p:txBody>
      </p:sp>
      <p:sp>
        <p:nvSpPr>
          <p:cNvPr id="139269" name="Text Box 5"/>
          <p:cNvSpPr txBox="1">
            <a:spLocks noChangeArrowheads="1"/>
          </p:cNvSpPr>
          <p:nvPr/>
        </p:nvSpPr>
        <p:spPr bwMode="auto">
          <a:xfrm>
            <a:off x="5257800" y="2073275"/>
            <a:ext cx="2362200" cy="5175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tIns="137160" bIns="137160">
            <a:spAutoFit/>
          </a:bodyPr>
          <a:lstStyle/>
          <a:p>
            <a:pPr>
              <a:spcBef>
                <a:spcPct val="50000"/>
              </a:spcBef>
            </a:pPr>
            <a:r>
              <a:rPr lang="en-US" sz="1600" b="0"/>
              <a:t>comma required</a:t>
            </a:r>
          </a:p>
        </p:txBody>
      </p:sp>
    </p:spTree>
    <p:extLst>
      <p:ext uri="{BB962C8B-B14F-4D97-AF65-F5344CB8AC3E}">
        <p14:creationId xmlns:p14="http://schemas.microsoft.com/office/powerpoint/2010/main" xmlns="" val="139657404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2"/>
          <p:cNvSpPr>
            <a:spLocks noGrp="1" noChangeArrowheads="1"/>
          </p:cNvSpPr>
          <p:nvPr>
            <p:ph type="title"/>
          </p:nvPr>
        </p:nvSpPr>
        <p:spPr/>
        <p:txBody>
          <a:bodyPr/>
          <a:lstStyle/>
          <a:p>
            <a:r>
              <a:rPr lang="en-US"/>
              <a:t>AddTwo Procedure</a:t>
            </a:r>
            <a:r>
              <a:rPr lang="en-US" sz="2400"/>
              <a:t>  (1 of 2)</a:t>
            </a:r>
          </a:p>
        </p:txBody>
      </p:sp>
      <p:sp>
        <p:nvSpPr>
          <p:cNvPr id="115715" name="Text Box 3"/>
          <p:cNvSpPr txBox="1">
            <a:spLocks noChangeArrowheads="1"/>
          </p:cNvSpPr>
          <p:nvPr/>
        </p:nvSpPr>
        <p:spPr bwMode="auto">
          <a:xfrm>
            <a:off x="2209800" y="2209800"/>
            <a:ext cx="4876800" cy="2743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lIns="137160" tIns="182880" rIns="137160" bIns="182880"/>
          <a:lstStyle>
            <a:lvl1pPr>
              <a:tabLst>
                <a:tab pos="457200" algn="l"/>
                <a:tab pos="3657600" algn="l"/>
                <a:tab pos="4114800" algn="l"/>
              </a:tabLst>
              <a:defRPr sz="2400">
                <a:solidFill>
                  <a:schemeClr val="tx1"/>
                </a:solidFill>
                <a:latin typeface="Times New Roman" charset="0"/>
                <a:ea typeface="ＭＳ Ｐゴシック" charset="0"/>
              </a:defRPr>
            </a:lvl1pPr>
            <a:lvl2pPr>
              <a:tabLst>
                <a:tab pos="457200" algn="l"/>
                <a:tab pos="3657600" algn="l"/>
                <a:tab pos="4114800" algn="l"/>
              </a:tabLst>
              <a:defRPr sz="2400">
                <a:solidFill>
                  <a:schemeClr val="tx1"/>
                </a:solidFill>
                <a:latin typeface="Times New Roman" charset="0"/>
                <a:ea typeface="ＭＳ Ｐゴシック" charset="0"/>
              </a:defRPr>
            </a:lvl2pPr>
            <a:lvl3pPr>
              <a:tabLst>
                <a:tab pos="457200" algn="l"/>
                <a:tab pos="3657600" algn="l"/>
                <a:tab pos="4114800" algn="l"/>
              </a:tabLst>
              <a:defRPr sz="2400">
                <a:solidFill>
                  <a:schemeClr val="tx1"/>
                </a:solidFill>
                <a:latin typeface="Times New Roman" charset="0"/>
                <a:ea typeface="ＭＳ Ｐゴシック" charset="0"/>
              </a:defRPr>
            </a:lvl3pPr>
            <a:lvl4pPr>
              <a:tabLst>
                <a:tab pos="457200" algn="l"/>
                <a:tab pos="3657600" algn="l"/>
                <a:tab pos="4114800" algn="l"/>
              </a:tabLst>
              <a:defRPr sz="2400">
                <a:solidFill>
                  <a:schemeClr val="tx1"/>
                </a:solidFill>
                <a:latin typeface="Times New Roman" charset="0"/>
                <a:ea typeface="ＭＳ Ｐゴシック" charset="0"/>
              </a:defRPr>
            </a:lvl4pPr>
            <a:lvl5pPr>
              <a:tabLst>
                <a:tab pos="457200" algn="l"/>
                <a:tab pos="3657600" algn="l"/>
                <a:tab pos="4114800" algn="l"/>
              </a:tabLst>
              <a:defRPr sz="2400">
                <a:solidFill>
                  <a:schemeClr val="tx1"/>
                </a:solidFill>
                <a:latin typeface="Times New Roman" charset="0"/>
                <a:ea typeface="ＭＳ Ｐゴシック" charset="0"/>
              </a:defRPr>
            </a:lvl5pPr>
            <a:lvl6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6pPr>
            <a:lvl7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7pPr>
            <a:lvl8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8pPr>
            <a:lvl9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9pPr>
          </a:lstStyle>
          <a:p>
            <a:r>
              <a:rPr lang="en-US" sz="2000" b="1" dirty="0" err="1">
                <a:latin typeface="Courier New" charset="0"/>
              </a:rPr>
              <a:t>AddTwo</a:t>
            </a:r>
            <a:r>
              <a:rPr lang="en-US" sz="2000" b="1" dirty="0">
                <a:latin typeface="Courier New" charset="0"/>
              </a:rPr>
              <a:t> PROC,</a:t>
            </a:r>
          </a:p>
          <a:p>
            <a:r>
              <a:rPr lang="en-US" sz="2000" b="1" dirty="0">
                <a:latin typeface="Courier New" charset="0"/>
              </a:rPr>
              <a:t>	val1:DWORD, val2:DWORD</a:t>
            </a:r>
          </a:p>
          <a:p>
            <a:endParaRPr lang="en-US" sz="2000" b="1" dirty="0">
              <a:latin typeface="Courier New" charset="0"/>
            </a:endParaRPr>
          </a:p>
          <a:p>
            <a:r>
              <a:rPr lang="en-US" sz="2000" b="1" dirty="0">
                <a:latin typeface="Courier New" charset="0"/>
              </a:rPr>
              <a:t>	</a:t>
            </a:r>
            <a:r>
              <a:rPr lang="en-US" sz="2000" b="1" dirty="0" err="1">
                <a:latin typeface="Courier New" charset="0"/>
              </a:rPr>
              <a:t>mov</a:t>
            </a:r>
            <a:r>
              <a:rPr lang="en-US" sz="2000" b="1" dirty="0">
                <a:latin typeface="Courier New" charset="0"/>
              </a:rPr>
              <a:t> eax,val1</a:t>
            </a:r>
          </a:p>
          <a:p>
            <a:r>
              <a:rPr lang="en-US" sz="2000" b="1" dirty="0">
                <a:latin typeface="Courier New" charset="0"/>
              </a:rPr>
              <a:t>	add eax,val2</a:t>
            </a:r>
          </a:p>
          <a:p>
            <a:endParaRPr lang="en-US" sz="2000" b="1" dirty="0">
              <a:latin typeface="Courier New" charset="0"/>
            </a:endParaRPr>
          </a:p>
          <a:p>
            <a:r>
              <a:rPr lang="en-US" sz="2000" b="1" dirty="0">
                <a:latin typeface="Courier New" charset="0"/>
              </a:rPr>
              <a:t>	ret</a:t>
            </a:r>
          </a:p>
          <a:p>
            <a:r>
              <a:rPr lang="en-US" sz="2000" b="1" dirty="0" err="1">
                <a:latin typeface="Courier New" charset="0"/>
              </a:rPr>
              <a:t>AddTwo</a:t>
            </a:r>
            <a:r>
              <a:rPr lang="en-US" sz="2000" b="1" dirty="0">
                <a:latin typeface="Courier New" charset="0"/>
              </a:rPr>
              <a:t> ENDP</a:t>
            </a:r>
          </a:p>
        </p:txBody>
      </p:sp>
      <p:sp>
        <p:nvSpPr>
          <p:cNvPr id="115718" name="Text Box 6"/>
          <p:cNvSpPr txBox="1">
            <a:spLocks noChangeArrowheads="1"/>
          </p:cNvSpPr>
          <p:nvPr/>
        </p:nvSpPr>
        <p:spPr bwMode="auto">
          <a:xfrm>
            <a:off x="838200" y="1066800"/>
            <a:ext cx="7696200" cy="101566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tIns="137160" bIns="137160">
            <a:spAutoFit/>
          </a:bodyPr>
          <a:lstStyle>
            <a:lvl1pPr marL="290513" indent="-290513">
              <a:defRPr sz="2400">
                <a:solidFill>
                  <a:schemeClr val="tx1"/>
                </a:solidFill>
                <a:latin typeface="Times New Roman" charset="0"/>
                <a:ea typeface="ＭＳ Ｐゴシック" charset="0"/>
              </a:defRPr>
            </a:lvl1pPr>
            <a:lvl2pPr>
              <a:defRPr sz="2400">
                <a:solidFill>
                  <a:schemeClr val="tx1"/>
                </a:solidFill>
                <a:latin typeface="Times New Roman" charset="0"/>
                <a:ea typeface="ＭＳ Ｐゴシック" charset="0"/>
              </a:defRPr>
            </a:lvl2pPr>
            <a:lvl3pPr>
              <a:defRPr sz="2400">
                <a:solidFill>
                  <a:schemeClr val="tx1"/>
                </a:solidFill>
                <a:latin typeface="Times New Roman" charset="0"/>
                <a:ea typeface="ＭＳ Ｐゴシック" charset="0"/>
              </a:defRPr>
            </a:lvl3pPr>
            <a:lvl4pPr>
              <a:defRPr sz="2400">
                <a:solidFill>
                  <a:schemeClr val="tx1"/>
                </a:solidFill>
                <a:latin typeface="Times New Roman" charset="0"/>
                <a:ea typeface="ＭＳ Ｐゴシック" charset="0"/>
              </a:defRPr>
            </a:lvl4pPr>
            <a:lvl5pPr>
              <a:defRPr sz="2400">
                <a:solidFill>
                  <a:schemeClr val="tx1"/>
                </a:solidFill>
                <a:latin typeface="Times New Roman" charset="0"/>
                <a:ea typeface="ＭＳ Ｐゴシック" charset="0"/>
              </a:defRPr>
            </a:lvl5pPr>
            <a:lvl6pPr fontAlgn="base">
              <a:spcBef>
                <a:spcPct val="0"/>
              </a:spcBef>
              <a:spcAft>
                <a:spcPct val="0"/>
              </a:spcAft>
              <a:defRPr sz="2400">
                <a:solidFill>
                  <a:schemeClr val="tx1"/>
                </a:solidFill>
                <a:latin typeface="Times New Roman" charset="0"/>
                <a:ea typeface="ＭＳ Ｐゴシック" charset="0"/>
              </a:defRPr>
            </a:lvl6pPr>
            <a:lvl7pPr fontAlgn="base">
              <a:spcBef>
                <a:spcPct val="0"/>
              </a:spcBef>
              <a:spcAft>
                <a:spcPct val="0"/>
              </a:spcAft>
              <a:defRPr sz="2400">
                <a:solidFill>
                  <a:schemeClr val="tx1"/>
                </a:solidFill>
                <a:latin typeface="Times New Roman" charset="0"/>
                <a:ea typeface="ＭＳ Ｐゴシック" charset="0"/>
              </a:defRPr>
            </a:lvl7pPr>
            <a:lvl8pPr fontAlgn="base">
              <a:spcBef>
                <a:spcPct val="0"/>
              </a:spcBef>
              <a:spcAft>
                <a:spcPct val="0"/>
              </a:spcAft>
              <a:defRPr sz="2400">
                <a:solidFill>
                  <a:schemeClr val="tx1"/>
                </a:solidFill>
                <a:latin typeface="Times New Roman" charset="0"/>
                <a:ea typeface="ＭＳ Ｐゴシック" charset="0"/>
              </a:defRPr>
            </a:lvl8pPr>
            <a:lvl9pPr fontAlgn="base">
              <a:spcBef>
                <a:spcPct val="0"/>
              </a:spcBef>
              <a:spcAft>
                <a:spcPct val="0"/>
              </a:spcAft>
              <a:defRPr sz="2400">
                <a:solidFill>
                  <a:schemeClr val="tx1"/>
                </a:solidFill>
                <a:latin typeface="Times New Roman" charset="0"/>
                <a:ea typeface="ＭＳ Ｐゴシック" charset="0"/>
              </a:defRPr>
            </a:lvl9pPr>
          </a:lstStyle>
          <a:p>
            <a:pPr>
              <a:spcBef>
                <a:spcPct val="50000"/>
              </a:spcBef>
              <a:buFontTx/>
              <a:buChar char="•"/>
            </a:pPr>
            <a:r>
              <a:rPr lang="en-US" b="0" dirty="0">
                <a:latin typeface="Arial" charset="0"/>
              </a:rPr>
              <a:t>The </a:t>
            </a:r>
            <a:r>
              <a:rPr lang="en-US" b="0" dirty="0" err="1">
                <a:latin typeface="Arial" charset="0"/>
              </a:rPr>
              <a:t>AddTwo</a:t>
            </a:r>
            <a:r>
              <a:rPr lang="en-US" b="0" dirty="0">
                <a:latin typeface="Arial" charset="0"/>
              </a:rPr>
              <a:t> procedure receives two integers and returns their sum in EAX.</a:t>
            </a:r>
          </a:p>
        </p:txBody>
      </p:sp>
    </p:spTree>
    <p:extLst>
      <p:ext uri="{BB962C8B-B14F-4D97-AF65-F5344CB8AC3E}">
        <p14:creationId xmlns:p14="http://schemas.microsoft.com/office/powerpoint/2010/main" xmlns="" val="68360245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1026"/>
          <p:cNvSpPr>
            <a:spLocks noGrp="1" noChangeArrowheads="1"/>
          </p:cNvSpPr>
          <p:nvPr>
            <p:ph type="title"/>
          </p:nvPr>
        </p:nvSpPr>
        <p:spPr/>
        <p:txBody>
          <a:bodyPr/>
          <a:lstStyle/>
          <a:p>
            <a:r>
              <a:rPr lang="en-US"/>
              <a:t>PROC Examples</a:t>
            </a:r>
            <a:r>
              <a:rPr lang="en-US" sz="2400"/>
              <a:t>  (2 of 3)</a:t>
            </a:r>
          </a:p>
        </p:txBody>
      </p:sp>
      <p:sp>
        <p:nvSpPr>
          <p:cNvPr id="138244" name="Text Box 1028"/>
          <p:cNvSpPr txBox="1">
            <a:spLocks noChangeArrowheads="1"/>
          </p:cNvSpPr>
          <p:nvPr/>
        </p:nvSpPr>
        <p:spPr bwMode="auto">
          <a:xfrm>
            <a:off x="1676400" y="2590800"/>
            <a:ext cx="6019800" cy="40386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lIns="137160" tIns="182880" rIns="137160" bIns="182880"/>
          <a:lstStyle>
            <a:lvl1pPr>
              <a:tabLst>
                <a:tab pos="568325" algn="l"/>
                <a:tab pos="3657600" algn="l"/>
                <a:tab pos="4114800" algn="l"/>
              </a:tabLst>
              <a:defRPr sz="2400">
                <a:solidFill>
                  <a:schemeClr val="tx1"/>
                </a:solidFill>
                <a:latin typeface="Times New Roman" charset="0"/>
                <a:ea typeface="ＭＳ Ｐゴシック" charset="0"/>
              </a:defRPr>
            </a:lvl1pPr>
            <a:lvl2pPr>
              <a:tabLst>
                <a:tab pos="568325" algn="l"/>
                <a:tab pos="3657600" algn="l"/>
                <a:tab pos="4114800" algn="l"/>
              </a:tabLst>
              <a:defRPr sz="2400">
                <a:solidFill>
                  <a:schemeClr val="tx1"/>
                </a:solidFill>
                <a:latin typeface="Times New Roman" charset="0"/>
                <a:ea typeface="ＭＳ Ｐゴシック" charset="0"/>
              </a:defRPr>
            </a:lvl2pPr>
            <a:lvl3pPr>
              <a:tabLst>
                <a:tab pos="568325" algn="l"/>
                <a:tab pos="3657600" algn="l"/>
                <a:tab pos="4114800" algn="l"/>
              </a:tabLst>
              <a:defRPr sz="2400">
                <a:solidFill>
                  <a:schemeClr val="tx1"/>
                </a:solidFill>
                <a:latin typeface="Times New Roman" charset="0"/>
                <a:ea typeface="ＭＳ Ｐゴシック" charset="0"/>
              </a:defRPr>
            </a:lvl3pPr>
            <a:lvl4pPr>
              <a:tabLst>
                <a:tab pos="568325" algn="l"/>
                <a:tab pos="3657600" algn="l"/>
                <a:tab pos="4114800" algn="l"/>
              </a:tabLst>
              <a:defRPr sz="2400">
                <a:solidFill>
                  <a:schemeClr val="tx1"/>
                </a:solidFill>
                <a:latin typeface="Times New Roman" charset="0"/>
                <a:ea typeface="ＭＳ Ｐゴシック" charset="0"/>
              </a:defRPr>
            </a:lvl4pPr>
            <a:lvl5pPr>
              <a:tabLst>
                <a:tab pos="568325" algn="l"/>
                <a:tab pos="3657600" algn="l"/>
                <a:tab pos="4114800" algn="l"/>
              </a:tabLst>
              <a:defRPr sz="2400">
                <a:solidFill>
                  <a:schemeClr val="tx1"/>
                </a:solidFill>
                <a:latin typeface="Times New Roman" charset="0"/>
                <a:ea typeface="ＭＳ Ｐゴシック" charset="0"/>
              </a:defRPr>
            </a:lvl5pPr>
            <a:lvl6pPr fontAlgn="base">
              <a:spcBef>
                <a:spcPct val="0"/>
              </a:spcBef>
              <a:spcAft>
                <a:spcPct val="0"/>
              </a:spcAft>
              <a:tabLst>
                <a:tab pos="568325" algn="l"/>
                <a:tab pos="3657600" algn="l"/>
                <a:tab pos="4114800" algn="l"/>
              </a:tabLst>
              <a:defRPr sz="2400">
                <a:solidFill>
                  <a:schemeClr val="tx1"/>
                </a:solidFill>
                <a:latin typeface="Times New Roman" charset="0"/>
                <a:ea typeface="ＭＳ Ｐゴシック" charset="0"/>
              </a:defRPr>
            </a:lvl6pPr>
            <a:lvl7pPr fontAlgn="base">
              <a:spcBef>
                <a:spcPct val="0"/>
              </a:spcBef>
              <a:spcAft>
                <a:spcPct val="0"/>
              </a:spcAft>
              <a:tabLst>
                <a:tab pos="568325" algn="l"/>
                <a:tab pos="3657600" algn="l"/>
                <a:tab pos="4114800" algn="l"/>
              </a:tabLst>
              <a:defRPr sz="2400">
                <a:solidFill>
                  <a:schemeClr val="tx1"/>
                </a:solidFill>
                <a:latin typeface="Times New Roman" charset="0"/>
                <a:ea typeface="ＭＳ Ｐゴシック" charset="0"/>
              </a:defRPr>
            </a:lvl7pPr>
            <a:lvl8pPr fontAlgn="base">
              <a:spcBef>
                <a:spcPct val="0"/>
              </a:spcBef>
              <a:spcAft>
                <a:spcPct val="0"/>
              </a:spcAft>
              <a:tabLst>
                <a:tab pos="568325" algn="l"/>
                <a:tab pos="3657600" algn="l"/>
                <a:tab pos="4114800" algn="l"/>
              </a:tabLst>
              <a:defRPr sz="2400">
                <a:solidFill>
                  <a:schemeClr val="tx1"/>
                </a:solidFill>
                <a:latin typeface="Times New Roman" charset="0"/>
                <a:ea typeface="ＭＳ Ｐゴシック" charset="0"/>
              </a:defRPr>
            </a:lvl8pPr>
            <a:lvl9pPr fontAlgn="base">
              <a:spcBef>
                <a:spcPct val="0"/>
              </a:spcBef>
              <a:spcAft>
                <a:spcPct val="0"/>
              </a:spcAft>
              <a:tabLst>
                <a:tab pos="568325" algn="l"/>
                <a:tab pos="3657600" algn="l"/>
                <a:tab pos="4114800" algn="l"/>
              </a:tabLst>
              <a:defRPr sz="2400">
                <a:solidFill>
                  <a:schemeClr val="tx1"/>
                </a:solidFill>
                <a:latin typeface="Times New Roman" charset="0"/>
                <a:ea typeface="ＭＳ Ｐゴシック" charset="0"/>
              </a:defRPr>
            </a:lvl9pPr>
          </a:lstStyle>
          <a:p>
            <a:r>
              <a:rPr lang="en-US" sz="2000" b="1" dirty="0" err="1">
                <a:latin typeface="Courier New" charset="0"/>
              </a:rPr>
              <a:t>FillArray</a:t>
            </a:r>
            <a:r>
              <a:rPr lang="en-US" sz="2000" b="1" dirty="0">
                <a:latin typeface="Courier New" charset="0"/>
              </a:rPr>
              <a:t> PROC,</a:t>
            </a:r>
          </a:p>
          <a:p>
            <a:r>
              <a:rPr lang="en-US" sz="2000" b="1" dirty="0">
                <a:latin typeface="Courier New" charset="0"/>
              </a:rPr>
              <a:t>	</a:t>
            </a:r>
            <a:r>
              <a:rPr lang="en-US" sz="2000" b="1" dirty="0" err="1">
                <a:latin typeface="Courier New" charset="0"/>
              </a:rPr>
              <a:t>pArray:PTR</a:t>
            </a:r>
            <a:r>
              <a:rPr lang="en-US" sz="2000" b="1" dirty="0">
                <a:latin typeface="Courier New" charset="0"/>
              </a:rPr>
              <a:t> BYTE, </a:t>
            </a:r>
            <a:r>
              <a:rPr lang="en-US" sz="2000" b="1" dirty="0" err="1">
                <a:latin typeface="Courier New" charset="0"/>
              </a:rPr>
              <a:t>fillVal:BYTE</a:t>
            </a:r>
            <a:endParaRPr lang="en-US" sz="2000" b="1" dirty="0">
              <a:latin typeface="Courier New" charset="0"/>
            </a:endParaRPr>
          </a:p>
          <a:p>
            <a:r>
              <a:rPr lang="en-US" sz="2000" b="1" dirty="0">
                <a:latin typeface="Courier New" charset="0"/>
              </a:rPr>
              <a:t>	</a:t>
            </a:r>
            <a:r>
              <a:rPr lang="en-US" sz="2000" b="1" dirty="0" err="1">
                <a:latin typeface="Courier New" charset="0"/>
              </a:rPr>
              <a:t>arraySize:DWORD</a:t>
            </a:r>
            <a:endParaRPr lang="en-US" sz="2000" b="1" dirty="0">
              <a:latin typeface="Courier New" charset="0"/>
            </a:endParaRPr>
          </a:p>
          <a:p>
            <a:endParaRPr lang="en-US" sz="2000" b="1" dirty="0">
              <a:latin typeface="Courier New" charset="0"/>
            </a:endParaRPr>
          </a:p>
          <a:p>
            <a:r>
              <a:rPr lang="en-US" sz="2000" b="1" dirty="0">
                <a:latin typeface="Courier New" charset="0"/>
              </a:rPr>
              <a:t>	</a:t>
            </a:r>
            <a:r>
              <a:rPr lang="en-US" sz="2000" b="1" dirty="0" err="1">
                <a:latin typeface="Courier New" charset="0"/>
              </a:rPr>
              <a:t>mov</a:t>
            </a:r>
            <a:r>
              <a:rPr lang="en-US" sz="2000" b="1" dirty="0">
                <a:latin typeface="Courier New" charset="0"/>
              </a:rPr>
              <a:t> </a:t>
            </a:r>
            <a:r>
              <a:rPr lang="en-US" sz="2000" b="1" dirty="0" err="1">
                <a:latin typeface="Courier New" charset="0"/>
              </a:rPr>
              <a:t>ecx,arraySize</a:t>
            </a:r>
            <a:endParaRPr lang="en-US" sz="2000" b="1" dirty="0">
              <a:latin typeface="Courier New" charset="0"/>
            </a:endParaRPr>
          </a:p>
          <a:p>
            <a:r>
              <a:rPr lang="en-US" sz="2000" b="1" dirty="0">
                <a:latin typeface="Courier New" charset="0"/>
              </a:rPr>
              <a:t>	</a:t>
            </a:r>
            <a:r>
              <a:rPr lang="en-US" sz="2000" b="1" dirty="0" err="1">
                <a:latin typeface="Courier New" charset="0"/>
              </a:rPr>
              <a:t>mov</a:t>
            </a:r>
            <a:r>
              <a:rPr lang="en-US" sz="2000" b="1" dirty="0">
                <a:latin typeface="Courier New" charset="0"/>
              </a:rPr>
              <a:t> </a:t>
            </a:r>
            <a:r>
              <a:rPr lang="en-US" sz="2000" b="1" dirty="0" err="1">
                <a:latin typeface="Courier New" charset="0"/>
              </a:rPr>
              <a:t>esi,pArray</a:t>
            </a:r>
            <a:endParaRPr lang="en-US" sz="2000" b="1" dirty="0">
              <a:latin typeface="Courier New" charset="0"/>
            </a:endParaRPr>
          </a:p>
          <a:p>
            <a:r>
              <a:rPr lang="en-US" sz="2000" b="1" dirty="0">
                <a:latin typeface="Courier New" charset="0"/>
              </a:rPr>
              <a:t>	</a:t>
            </a:r>
            <a:r>
              <a:rPr lang="en-US" sz="2000" b="1" dirty="0" err="1">
                <a:latin typeface="Courier New" charset="0"/>
              </a:rPr>
              <a:t>mov</a:t>
            </a:r>
            <a:r>
              <a:rPr lang="en-US" sz="2000" b="1" dirty="0">
                <a:latin typeface="Courier New" charset="0"/>
              </a:rPr>
              <a:t> </a:t>
            </a:r>
            <a:r>
              <a:rPr lang="en-US" sz="2000" b="1" dirty="0" err="1">
                <a:latin typeface="Courier New" charset="0"/>
              </a:rPr>
              <a:t>al,fillVal</a:t>
            </a:r>
            <a:endParaRPr lang="en-US" sz="2000" b="1" dirty="0">
              <a:latin typeface="Courier New" charset="0"/>
            </a:endParaRPr>
          </a:p>
          <a:p>
            <a:r>
              <a:rPr lang="en-US" sz="2000" b="1" dirty="0">
                <a:latin typeface="Courier New" charset="0"/>
              </a:rPr>
              <a:t>L1:	</a:t>
            </a:r>
            <a:r>
              <a:rPr lang="en-US" sz="2000" b="1" dirty="0" err="1">
                <a:latin typeface="Courier New" charset="0"/>
              </a:rPr>
              <a:t>mov</a:t>
            </a:r>
            <a:r>
              <a:rPr lang="en-US" sz="2000" b="1" dirty="0">
                <a:latin typeface="Courier New" charset="0"/>
              </a:rPr>
              <a:t> [</a:t>
            </a:r>
            <a:r>
              <a:rPr lang="en-US" sz="2000" b="1" dirty="0" err="1">
                <a:latin typeface="Courier New" charset="0"/>
              </a:rPr>
              <a:t>esi</a:t>
            </a:r>
            <a:r>
              <a:rPr lang="en-US" sz="2000" b="1" dirty="0">
                <a:latin typeface="Courier New" charset="0"/>
              </a:rPr>
              <a:t>],al</a:t>
            </a:r>
          </a:p>
          <a:p>
            <a:r>
              <a:rPr lang="en-US" sz="2000" b="1" dirty="0">
                <a:latin typeface="Courier New" charset="0"/>
              </a:rPr>
              <a:t>	</a:t>
            </a:r>
            <a:r>
              <a:rPr lang="en-US" sz="2000" b="1" dirty="0" err="1">
                <a:latin typeface="Courier New" charset="0"/>
              </a:rPr>
              <a:t>inc</a:t>
            </a:r>
            <a:r>
              <a:rPr lang="en-US" sz="2000" b="1" dirty="0">
                <a:latin typeface="Courier New" charset="0"/>
              </a:rPr>
              <a:t> </a:t>
            </a:r>
            <a:r>
              <a:rPr lang="en-US" sz="2000" b="1" dirty="0" err="1">
                <a:latin typeface="Courier New" charset="0"/>
              </a:rPr>
              <a:t>esi</a:t>
            </a:r>
            <a:endParaRPr lang="en-US" sz="2000" b="1" dirty="0">
              <a:latin typeface="Courier New" charset="0"/>
            </a:endParaRPr>
          </a:p>
          <a:p>
            <a:r>
              <a:rPr lang="en-US" sz="2000" b="1" dirty="0">
                <a:latin typeface="Courier New" charset="0"/>
              </a:rPr>
              <a:t>	loop L1</a:t>
            </a:r>
          </a:p>
          <a:p>
            <a:r>
              <a:rPr lang="en-US" sz="2000" b="1" dirty="0">
                <a:latin typeface="Courier New" charset="0"/>
              </a:rPr>
              <a:t>	ret</a:t>
            </a:r>
          </a:p>
          <a:p>
            <a:r>
              <a:rPr lang="en-US" sz="2000" b="1" dirty="0" err="1">
                <a:latin typeface="Courier New" charset="0"/>
              </a:rPr>
              <a:t>FillArray</a:t>
            </a:r>
            <a:r>
              <a:rPr lang="en-US" sz="2000" b="1" dirty="0">
                <a:latin typeface="Courier New" charset="0"/>
              </a:rPr>
              <a:t> ENDP</a:t>
            </a:r>
          </a:p>
        </p:txBody>
      </p:sp>
      <p:sp>
        <p:nvSpPr>
          <p:cNvPr id="138246" name="Text Box 1030"/>
          <p:cNvSpPr txBox="1">
            <a:spLocks noChangeArrowheads="1"/>
          </p:cNvSpPr>
          <p:nvPr/>
        </p:nvSpPr>
        <p:spPr bwMode="auto">
          <a:xfrm>
            <a:off x="838200" y="1066800"/>
            <a:ext cx="7696200" cy="138499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tIns="137160" bIns="137160">
            <a:spAutoFit/>
          </a:bodyPr>
          <a:lstStyle/>
          <a:p>
            <a:pPr>
              <a:spcBef>
                <a:spcPct val="50000"/>
              </a:spcBef>
            </a:pPr>
            <a:r>
              <a:rPr lang="en-US" sz="2400" b="1" i="1" dirty="0" err="1">
                <a:solidFill>
                  <a:srgbClr val="0000FF"/>
                </a:solidFill>
                <a:latin typeface="Arial"/>
                <a:cs typeface="Arial"/>
              </a:rPr>
              <a:t>FillArray</a:t>
            </a:r>
            <a:r>
              <a:rPr lang="en-US" sz="2400" b="0" dirty="0">
                <a:latin typeface="Arial"/>
                <a:cs typeface="Arial"/>
              </a:rPr>
              <a:t> receives a pointer to an array of bytes, a single byte fill value that will be copied to each element of the array, and the size of the array.</a:t>
            </a:r>
          </a:p>
        </p:txBody>
      </p:sp>
    </p:spTree>
    <p:extLst>
      <p:ext uri="{BB962C8B-B14F-4D97-AF65-F5344CB8AC3E}">
        <p14:creationId xmlns:p14="http://schemas.microsoft.com/office/powerpoint/2010/main" xmlns="" val="18768392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138244"/>
                                        </p:tgtEl>
                                        <p:attrNameLst>
                                          <p:attrName>style.visibility</p:attrName>
                                        </p:attrNameLst>
                                      </p:cBhvr>
                                      <p:to>
                                        <p:strVal val="visible"/>
                                      </p:to>
                                    </p:set>
                                    <p:animEffect transition="in" filter="box(in)">
                                      <p:cBhvr>
                                        <p:cTn id="7" dur="500"/>
                                        <p:tgtEl>
                                          <p:spTgt spid="1382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8244" grpId="0" autoUpdateAnimBg="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2"/>
          <p:cNvSpPr>
            <a:spLocks noGrp="1" noChangeArrowheads="1"/>
          </p:cNvSpPr>
          <p:nvPr>
            <p:ph type="title"/>
          </p:nvPr>
        </p:nvSpPr>
        <p:spPr/>
        <p:txBody>
          <a:bodyPr/>
          <a:lstStyle/>
          <a:p>
            <a:r>
              <a:rPr lang="en-US"/>
              <a:t>PROC Examples</a:t>
            </a:r>
            <a:r>
              <a:rPr lang="en-US" sz="2400"/>
              <a:t>  (3 of 3)</a:t>
            </a:r>
            <a:endParaRPr lang="en-US"/>
          </a:p>
        </p:txBody>
      </p:sp>
      <p:sp>
        <p:nvSpPr>
          <p:cNvPr id="116739" name="Text Box 3"/>
          <p:cNvSpPr txBox="1">
            <a:spLocks noChangeArrowheads="1"/>
          </p:cNvSpPr>
          <p:nvPr/>
        </p:nvSpPr>
        <p:spPr bwMode="auto">
          <a:xfrm>
            <a:off x="1143000" y="3657600"/>
            <a:ext cx="6019800" cy="1828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lIns="137160" tIns="182880" rIns="137160" bIns="182880"/>
          <a:lstStyle>
            <a:lvl1pPr>
              <a:tabLst>
                <a:tab pos="457200" algn="l"/>
                <a:tab pos="3657600" algn="l"/>
                <a:tab pos="4114800" algn="l"/>
              </a:tabLst>
              <a:defRPr sz="2400">
                <a:solidFill>
                  <a:schemeClr val="tx1"/>
                </a:solidFill>
                <a:latin typeface="Times New Roman" charset="0"/>
                <a:ea typeface="ＭＳ Ｐゴシック" charset="0"/>
              </a:defRPr>
            </a:lvl1pPr>
            <a:lvl2pPr>
              <a:tabLst>
                <a:tab pos="457200" algn="l"/>
                <a:tab pos="3657600" algn="l"/>
                <a:tab pos="4114800" algn="l"/>
              </a:tabLst>
              <a:defRPr sz="2400">
                <a:solidFill>
                  <a:schemeClr val="tx1"/>
                </a:solidFill>
                <a:latin typeface="Times New Roman" charset="0"/>
                <a:ea typeface="ＭＳ Ｐゴシック" charset="0"/>
              </a:defRPr>
            </a:lvl2pPr>
            <a:lvl3pPr>
              <a:tabLst>
                <a:tab pos="457200" algn="l"/>
                <a:tab pos="3657600" algn="l"/>
                <a:tab pos="4114800" algn="l"/>
              </a:tabLst>
              <a:defRPr sz="2400">
                <a:solidFill>
                  <a:schemeClr val="tx1"/>
                </a:solidFill>
                <a:latin typeface="Times New Roman" charset="0"/>
                <a:ea typeface="ＭＳ Ｐゴシック" charset="0"/>
              </a:defRPr>
            </a:lvl3pPr>
            <a:lvl4pPr>
              <a:tabLst>
                <a:tab pos="457200" algn="l"/>
                <a:tab pos="3657600" algn="l"/>
                <a:tab pos="4114800" algn="l"/>
              </a:tabLst>
              <a:defRPr sz="2400">
                <a:solidFill>
                  <a:schemeClr val="tx1"/>
                </a:solidFill>
                <a:latin typeface="Times New Roman" charset="0"/>
                <a:ea typeface="ＭＳ Ｐゴシック" charset="0"/>
              </a:defRPr>
            </a:lvl4pPr>
            <a:lvl5pPr>
              <a:tabLst>
                <a:tab pos="457200" algn="l"/>
                <a:tab pos="3657600" algn="l"/>
                <a:tab pos="4114800" algn="l"/>
              </a:tabLst>
              <a:defRPr sz="2400">
                <a:solidFill>
                  <a:schemeClr val="tx1"/>
                </a:solidFill>
                <a:latin typeface="Times New Roman" charset="0"/>
                <a:ea typeface="ＭＳ Ｐゴシック" charset="0"/>
              </a:defRPr>
            </a:lvl5pPr>
            <a:lvl6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6pPr>
            <a:lvl7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7pPr>
            <a:lvl8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8pPr>
            <a:lvl9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9pPr>
          </a:lstStyle>
          <a:p>
            <a:r>
              <a:rPr lang="en-US" sz="2000" b="1" dirty="0" err="1">
                <a:latin typeface="Courier New" charset="0"/>
              </a:rPr>
              <a:t>ReadFile</a:t>
            </a:r>
            <a:r>
              <a:rPr lang="en-US" sz="2000" b="1" dirty="0">
                <a:latin typeface="Courier New" charset="0"/>
              </a:rPr>
              <a:t> PROC,</a:t>
            </a:r>
          </a:p>
          <a:p>
            <a:r>
              <a:rPr lang="en-US" sz="2000" b="1" dirty="0">
                <a:latin typeface="Courier New" charset="0"/>
              </a:rPr>
              <a:t>	</a:t>
            </a:r>
            <a:r>
              <a:rPr lang="en-US" sz="2000" b="1" dirty="0" err="1">
                <a:latin typeface="Courier New" charset="0"/>
              </a:rPr>
              <a:t>pBuffer:PTR</a:t>
            </a:r>
            <a:r>
              <a:rPr lang="en-US" sz="2000" b="1" dirty="0">
                <a:latin typeface="Courier New" charset="0"/>
              </a:rPr>
              <a:t> BYTE</a:t>
            </a:r>
          </a:p>
          <a:p>
            <a:r>
              <a:rPr lang="en-US" sz="2000" b="1" dirty="0">
                <a:latin typeface="Courier New" charset="0"/>
              </a:rPr>
              <a:t>	LOCAL </a:t>
            </a:r>
            <a:r>
              <a:rPr lang="en-US" sz="2000" b="1" dirty="0" err="1">
                <a:latin typeface="Courier New" charset="0"/>
              </a:rPr>
              <a:t>fileHandle:DWORD</a:t>
            </a:r>
            <a:endParaRPr lang="en-US" sz="2000" b="1" dirty="0">
              <a:latin typeface="Courier New" charset="0"/>
            </a:endParaRPr>
          </a:p>
          <a:p>
            <a:r>
              <a:rPr lang="en-US" sz="2000" b="1" dirty="0">
                <a:latin typeface="Courier New" charset="0"/>
              </a:rPr>
              <a:t>	. . .</a:t>
            </a:r>
          </a:p>
          <a:p>
            <a:r>
              <a:rPr lang="en-US" sz="2000" b="1" dirty="0" err="1">
                <a:latin typeface="Courier New" charset="0"/>
              </a:rPr>
              <a:t>ReadFile</a:t>
            </a:r>
            <a:r>
              <a:rPr lang="en-US" sz="2000" b="1" dirty="0">
                <a:latin typeface="Courier New" charset="0"/>
              </a:rPr>
              <a:t> ENDP</a:t>
            </a:r>
          </a:p>
        </p:txBody>
      </p:sp>
      <p:sp>
        <p:nvSpPr>
          <p:cNvPr id="116741" name="Text Box 5"/>
          <p:cNvSpPr txBox="1">
            <a:spLocks noChangeArrowheads="1"/>
          </p:cNvSpPr>
          <p:nvPr/>
        </p:nvSpPr>
        <p:spPr bwMode="auto">
          <a:xfrm>
            <a:off x="1143000" y="1447800"/>
            <a:ext cx="5943600" cy="19050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lIns="137160" tIns="182880" rIns="137160" bIns="182880"/>
          <a:lstStyle>
            <a:lvl1pPr>
              <a:tabLst>
                <a:tab pos="457200" algn="l"/>
                <a:tab pos="3657600" algn="l"/>
                <a:tab pos="4114800" algn="l"/>
              </a:tabLst>
              <a:defRPr sz="2400">
                <a:solidFill>
                  <a:schemeClr val="tx1"/>
                </a:solidFill>
                <a:latin typeface="Times New Roman" charset="0"/>
                <a:ea typeface="ＭＳ Ｐゴシック" charset="0"/>
              </a:defRPr>
            </a:lvl1pPr>
            <a:lvl2pPr>
              <a:tabLst>
                <a:tab pos="457200" algn="l"/>
                <a:tab pos="3657600" algn="l"/>
                <a:tab pos="4114800" algn="l"/>
              </a:tabLst>
              <a:defRPr sz="2400">
                <a:solidFill>
                  <a:schemeClr val="tx1"/>
                </a:solidFill>
                <a:latin typeface="Times New Roman" charset="0"/>
                <a:ea typeface="ＭＳ Ｐゴシック" charset="0"/>
              </a:defRPr>
            </a:lvl2pPr>
            <a:lvl3pPr>
              <a:tabLst>
                <a:tab pos="457200" algn="l"/>
                <a:tab pos="3657600" algn="l"/>
                <a:tab pos="4114800" algn="l"/>
              </a:tabLst>
              <a:defRPr sz="2400">
                <a:solidFill>
                  <a:schemeClr val="tx1"/>
                </a:solidFill>
                <a:latin typeface="Times New Roman" charset="0"/>
                <a:ea typeface="ＭＳ Ｐゴシック" charset="0"/>
              </a:defRPr>
            </a:lvl3pPr>
            <a:lvl4pPr>
              <a:tabLst>
                <a:tab pos="457200" algn="l"/>
                <a:tab pos="3657600" algn="l"/>
                <a:tab pos="4114800" algn="l"/>
              </a:tabLst>
              <a:defRPr sz="2400">
                <a:solidFill>
                  <a:schemeClr val="tx1"/>
                </a:solidFill>
                <a:latin typeface="Times New Roman" charset="0"/>
                <a:ea typeface="ＭＳ Ｐゴシック" charset="0"/>
              </a:defRPr>
            </a:lvl4pPr>
            <a:lvl5pPr>
              <a:tabLst>
                <a:tab pos="457200" algn="l"/>
                <a:tab pos="3657600" algn="l"/>
                <a:tab pos="4114800" algn="l"/>
              </a:tabLst>
              <a:defRPr sz="2400">
                <a:solidFill>
                  <a:schemeClr val="tx1"/>
                </a:solidFill>
                <a:latin typeface="Times New Roman" charset="0"/>
                <a:ea typeface="ＭＳ Ｐゴシック" charset="0"/>
              </a:defRPr>
            </a:lvl5pPr>
            <a:lvl6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6pPr>
            <a:lvl7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7pPr>
            <a:lvl8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8pPr>
            <a:lvl9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9pPr>
          </a:lstStyle>
          <a:p>
            <a:r>
              <a:rPr lang="en-US" sz="2000" b="1" dirty="0">
                <a:latin typeface="Courier New" charset="0"/>
              </a:rPr>
              <a:t>Swap PROC,</a:t>
            </a:r>
          </a:p>
          <a:p>
            <a:pPr lvl="1"/>
            <a:r>
              <a:rPr lang="en-US" sz="2000" b="1" dirty="0" err="1">
                <a:latin typeface="Courier New" charset="0"/>
              </a:rPr>
              <a:t>pValX:PTR</a:t>
            </a:r>
            <a:r>
              <a:rPr lang="en-US" sz="2000" b="1" dirty="0">
                <a:latin typeface="Courier New" charset="0"/>
              </a:rPr>
              <a:t> DWORD,</a:t>
            </a:r>
          </a:p>
          <a:p>
            <a:pPr lvl="1"/>
            <a:r>
              <a:rPr lang="en-US" sz="2000" b="1" dirty="0" err="1">
                <a:latin typeface="Courier New" charset="0"/>
              </a:rPr>
              <a:t>pValY:PTR</a:t>
            </a:r>
            <a:r>
              <a:rPr lang="en-US" sz="2000" b="1" dirty="0">
                <a:latin typeface="Courier New" charset="0"/>
              </a:rPr>
              <a:t> DWORD</a:t>
            </a:r>
          </a:p>
          <a:p>
            <a:pPr lvl="1"/>
            <a:r>
              <a:rPr lang="en-US" sz="2000" b="1" dirty="0">
                <a:latin typeface="Courier New" charset="0"/>
              </a:rPr>
              <a:t>. . .</a:t>
            </a:r>
          </a:p>
          <a:p>
            <a:r>
              <a:rPr lang="en-US" sz="2000" b="1" dirty="0">
                <a:latin typeface="Courier New" charset="0"/>
              </a:rPr>
              <a:t>Swap ENDP</a:t>
            </a:r>
          </a:p>
        </p:txBody>
      </p:sp>
    </p:spTree>
    <p:extLst>
      <p:ext uri="{BB962C8B-B14F-4D97-AF65-F5344CB8AC3E}">
        <p14:creationId xmlns:p14="http://schemas.microsoft.com/office/powerpoint/2010/main" xmlns="" val="76463319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116739"/>
                                        </p:tgtEl>
                                        <p:attrNameLst>
                                          <p:attrName>style.visibility</p:attrName>
                                        </p:attrNameLst>
                                      </p:cBhvr>
                                      <p:to>
                                        <p:strVal val="visible"/>
                                      </p:to>
                                    </p:set>
                                    <p:animEffect transition="in" filter="box(in)">
                                      <p:cBhvr>
                                        <p:cTn id="7" dur="500"/>
                                        <p:tgtEl>
                                          <p:spTgt spid="1167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6739" grpId="0" autoUpdateAnimBg="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2"/>
          <p:cNvSpPr>
            <a:spLocks noGrp="1" noChangeArrowheads="1"/>
          </p:cNvSpPr>
          <p:nvPr>
            <p:ph type="title"/>
          </p:nvPr>
        </p:nvSpPr>
        <p:spPr/>
        <p:txBody>
          <a:bodyPr/>
          <a:lstStyle/>
          <a:p>
            <a:r>
              <a:rPr lang="en-US"/>
              <a:t>RET Instruction</a:t>
            </a:r>
          </a:p>
        </p:txBody>
      </p:sp>
      <p:sp>
        <p:nvSpPr>
          <p:cNvPr id="88067" name="Rectangle 3"/>
          <p:cNvSpPr>
            <a:spLocks noGrp="1" noChangeArrowheads="1"/>
          </p:cNvSpPr>
          <p:nvPr>
            <p:ph type="body" idx="1"/>
          </p:nvPr>
        </p:nvSpPr>
        <p:spPr>
          <a:xfrm>
            <a:off x="685800" y="1752600"/>
            <a:ext cx="7772400" cy="3810000"/>
          </a:xfrm>
        </p:spPr>
        <p:txBody>
          <a:bodyPr/>
          <a:lstStyle/>
          <a:p>
            <a:pPr>
              <a:spcBef>
                <a:spcPts val="1200"/>
              </a:spcBef>
            </a:pPr>
            <a:r>
              <a:rPr lang="en-US" dirty="0"/>
              <a:t>Pops stack into the instruction pointer (EIP or IP). Control transfers to the target address.</a:t>
            </a:r>
          </a:p>
          <a:p>
            <a:pPr>
              <a:spcBef>
                <a:spcPts val="1200"/>
              </a:spcBef>
            </a:pPr>
            <a:r>
              <a:rPr lang="en-US" dirty="0"/>
              <a:t>Syntax:</a:t>
            </a:r>
          </a:p>
          <a:p>
            <a:pPr lvl="1">
              <a:spcBef>
                <a:spcPts val="1200"/>
              </a:spcBef>
            </a:pPr>
            <a:r>
              <a:rPr lang="en-US" b="1" dirty="0">
                <a:solidFill>
                  <a:srgbClr val="0000FF"/>
                </a:solidFill>
              </a:rPr>
              <a:t>RET</a:t>
            </a:r>
          </a:p>
          <a:p>
            <a:pPr lvl="1">
              <a:spcBef>
                <a:spcPts val="1200"/>
              </a:spcBef>
            </a:pPr>
            <a:r>
              <a:rPr lang="en-US" b="1" dirty="0">
                <a:solidFill>
                  <a:srgbClr val="0000FF"/>
                </a:solidFill>
              </a:rPr>
              <a:t>RET</a:t>
            </a:r>
            <a:r>
              <a:rPr lang="en-US" i="1" dirty="0">
                <a:solidFill>
                  <a:srgbClr val="0000FF"/>
                </a:solidFill>
              </a:rPr>
              <a:t> </a:t>
            </a:r>
            <a:r>
              <a:rPr lang="en-US" b="1" i="1" dirty="0">
                <a:solidFill>
                  <a:srgbClr val="0000FF"/>
                </a:solidFill>
              </a:rPr>
              <a:t>n</a:t>
            </a:r>
          </a:p>
          <a:p>
            <a:pPr>
              <a:spcBef>
                <a:spcPts val="1200"/>
              </a:spcBef>
            </a:pPr>
            <a:r>
              <a:rPr lang="en-US" dirty="0"/>
              <a:t>Optional operand </a:t>
            </a:r>
            <a:r>
              <a:rPr lang="en-US" b="1" i="1" dirty="0">
                <a:solidFill>
                  <a:srgbClr val="0000FF"/>
                </a:solidFill>
              </a:rPr>
              <a:t>n</a:t>
            </a:r>
            <a:r>
              <a:rPr lang="en-US" dirty="0"/>
              <a:t> causes </a:t>
            </a:r>
            <a:r>
              <a:rPr lang="en-US" b="1" i="1" dirty="0">
                <a:solidFill>
                  <a:srgbClr val="0000FF"/>
                </a:solidFill>
              </a:rPr>
              <a:t>n</a:t>
            </a:r>
            <a:r>
              <a:rPr lang="en-US" dirty="0"/>
              <a:t> bytes to be added to the stack pointer after EIP (or IP) is assigned a value.</a:t>
            </a:r>
          </a:p>
        </p:txBody>
      </p:sp>
    </p:spTree>
    <p:extLst>
      <p:ext uri="{BB962C8B-B14F-4D97-AF65-F5344CB8AC3E}">
        <p14:creationId xmlns:p14="http://schemas.microsoft.com/office/powerpoint/2010/main" xmlns="" val="3926259370"/>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2"/>
          <p:cNvSpPr>
            <a:spLocks noGrp="1" noChangeArrowheads="1"/>
          </p:cNvSpPr>
          <p:nvPr>
            <p:ph type="title"/>
          </p:nvPr>
        </p:nvSpPr>
        <p:spPr/>
        <p:txBody>
          <a:bodyPr/>
          <a:lstStyle/>
          <a:p>
            <a:r>
              <a:rPr lang="en-US"/>
              <a:t>PROTO Directive</a:t>
            </a:r>
          </a:p>
        </p:txBody>
      </p:sp>
      <p:sp>
        <p:nvSpPr>
          <p:cNvPr id="140291" name="Rectangle 3"/>
          <p:cNvSpPr>
            <a:spLocks noGrp="1" noChangeArrowheads="1"/>
          </p:cNvSpPr>
          <p:nvPr>
            <p:ph type="body" idx="1"/>
          </p:nvPr>
        </p:nvSpPr>
        <p:spPr>
          <a:xfrm>
            <a:off x="762000" y="1524000"/>
            <a:ext cx="7772400" cy="3581400"/>
          </a:xfrm>
        </p:spPr>
        <p:txBody>
          <a:bodyPr>
            <a:normAutofit/>
          </a:bodyPr>
          <a:lstStyle/>
          <a:p>
            <a:pPr>
              <a:spcBef>
                <a:spcPts val="1200"/>
              </a:spcBef>
            </a:pPr>
            <a:r>
              <a:rPr lang="en-US" dirty="0"/>
              <a:t>Creates a procedure prototype</a:t>
            </a:r>
          </a:p>
          <a:p>
            <a:pPr>
              <a:spcBef>
                <a:spcPts val="1200"/>
              </a:spcBef>
            </a:pPr>
            <a:r>
              <a:rPr lang="en-US" dirty="0"/>
              <a:t>Syntax:</a:t>
            </a:r>
          </a:p>
          <a:p>
            <a:pPr lvl="1">
              <a:spcBef>
                <a:spcPts val="1200"/>
              </a:spcBef>
            </a:pPr>
            <a:r>
              <a:rPr lang="en-US" i="1" dirty="0">
                <a:solidFill>
                  <a:srgbClr val="0000FF"/>
                </a:solidFill>
              </a:rPr>
              <a:t>label </a:t>
            </a:r>
            <a:r>
              <a:rPr lang="en-US" dirty="0">
                <a:solidFill>
                  <a:srgbClr val="0000FF"/>
                </a:solidFill>
              </a:rPr>
              <a:t> PROTO  </a:t>
            </a:r>
            <a:r>
              <a:rPr lang="en-US" i="1" dirty="0" err="1">
                <a:solidFill>
                  <a:srgbClr val="0000FF"/>
                </a:solidFill>
              </a:rPr>
              <a:t>paramList</a:t>
            </a:r>
            <a:endParaRPr lang="en-US" i="1" dirty="0">
              <a:solidFill>
                <a:srgbClr val="0000FF"/>
              </a:solidFill>
            </a:endParaRPr>
          </a:p>
          <a:p>
            <a:pPr>
              <a:spcBef>
                <a:spcPts val="1200"/>
              </a:spcBef>
            </a:pPr>
            <a:r>
              <a:rPr lang="en-US" dirty="0"/>
              <a:t>Every procedure called by the INVOKE directive must have a prototype</a:t>
            </a:r>
          </a:p>
          <a:p>
            <a:pPr>
              <a:spcBef>
                <a:spcPts val="1200"/>
              </a:spcBef>
            </a:pPr>
            <a:r>
              <a:rPr lang="en-US" dirty="0"/>
              <a:t>A complete procedure definition can also serve as its own prototype</a:t>
            </a:r>
          </a:p>
        </p:txBody>
      </p:sp>
    </p:spTree>
    <p:extLst>
      <p:ext uri="{BB962C8B-B14F-4D97-AF65-F5344CB8AC3E}">
        <p14:creationId xmlns:p14="http://schemas.microsoft.com/office/powerpoint/2010/main" xmlns="" val="2352136431"/>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2"/>
          <p:cNvSpPr>
            <a:spLocks noGrp="1" noChangeArrowheads="1"/>
          </p:cNvSpPr>
          <p:nvPr>
            <p:ph type="title"/>
          </p:nvPr>
        </p:nvSpPr>
        <p:spPr/>
        <p:txBody>
          <a:bodyPr/>
          <a:lstStyle/>
          <a:p>
            <a:r>
              <a:rPr lang="en-US"/>
              <a:t>PROTO Directive</a:t>
            </a:r>
          </a:p>
        </p:txBody>
      </p:sp>
      <p:sp>
        <p:nvSpPr>
          <p:cNvPr id="117763" name="Rectangle 3"/>
          <p:cNvSpPr>
            <a:spLocks noGrp="1" noChangeArrowheads="1"/>
          </p:cNvSpPr>
          <p:nvPr>
            <p:ph type="body" idx="1"/>
          </p:nvPr>
        </p:nvSpPr>
        <p:spPr>
          <a:xfrm>
            <a:off x="457200" y="1143000"/>
            <a:ext cx="8382000" cy="1676400"/>
          </a:xfrm>
        </p:spPr>
        <p:txBody>
          <a:bodyPr>
            <a:noAutofit/>
          </a:bodyPr>
          <a:lstStyle/>
          <a:p>
            <a:pPr>
              <a:lnSpc>
                <a:spcPct val="110000"/>
              </a:lnSpc>
            </a:pPr>
            <a:r>
              <a:rPr lang="en-US" b="1" i="1" dirty="0">
                <a:solidFill>
                  <a:srgbClr val="0000FF"/>
                </a:solidFill>
              </a:rPr>
              <a:t>Standard configuration</a:t>
            </a:r>
            <a:r>
              <a:rPr lang="en-US" dirty="0"/>
              <a:t>: PROTO appears at top of the program listing, INVOKE appears in the code segment, and the procedure implementation occurs later in the program:</a:t>
            </a:r>
          </a:p>
        </p:txBody>
      </p:sp>
      <p:sp>
        <p:nvSpPr>
          <p:cNvPr id="117764" name="Text Box 4"/>
          <p:cNvSpPr txBox="1">
            <a:spLocks noChangeArrowheads="1"/>
          </p:cNvSpPr>
          <p:nvPr/>
        </p:nvSpPr>
        <p:spPr bwMode="auto">
          <a:xfrm>
            <a:off x="1219200" y="3124200"/>
            <a:ext cx="7086600" cy="3429000"/>
          </a:xfrm>
          <a:prstGeom prst="rect">
            <a:avLst/>
          </a:prstGeom>
          <a:noFill/>
          <a:ln w="9525">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lIns="137160" tIns="182880" rIns="137160" bIns="182880"/>
          <a:lstStyle>
            <a:lvl1pPr>
              <a:tabLst>
                <a:tab pos="457200" algn="l"/>
                <a:tab pos="2681288" algn="l"/>
              </a:tabLst>
              <a:defRPr sz="2400">
                <a:solidFill>
                  <a:schemeClr val="tx1"/>
                </a:solidFill>
                <a:latin typeface="Times New Roman" charset="0"/>
                <a:ea typeface="ＭＳ Ｐゴシック" charset="0"/>
              </a:defRPr>
            </a:lvl1pPr>
            <a:lvl2pPr>
              <a:tabLst>
                <a:tab pos="457200" algn="l"/>
                <a:tab pos="2681288" algn="l"/>
              </a:tabLst>
              <a:defRPr sz="2400">
                <a:solidFill>
                  <a:schemeClr val="tx1"/>
                </a:solidFill>
                <a:latin typeface="Times New Roman" charset="0"/>
                <a:ea typeface="ＭＳ Ｐゴシック" charset="0"/>
              </a:defRPr>
            </a:lvl2pPr>
            <a:lvl3pPr>
              <a:tabLst>
                <a:tab pos="457200" algn="l"/>
                <a:tab pos="2681288" algn="l"/>
              </a:tabLst>
              <a:defRPr sz="2400">
                <a:solidFill>
                  <a:schemeClr val="tx1"/>
                </a:solidFill>
                <a:latin typeface="Times New Roman" charset="0"/>
                <a:ea typeface="ＭＳ Ｐゴシック" charset="0"/>
              </a:defRPr>
            </a:lvl3pPr>
            <a:lvl4pPr>
              <a:tabLst>
                <a:tab pos="457200" algn="l"/>
                <a:tab pos="2681288" algn="l"/>
              </a:tabLst>
              <a:defRPr sz="2400">
                <a:solidFill>
                  <a:schemeClr val="tx1"/>
                </a:solidFill>
                <a:latin typeface="Times New Roman" charset="0"/>
                <a:ea typeface="ＭＳ Ｐゴシック" charset="0"/>
              </a:defRPr>
            </a:lvl4pPr>
            <a:lvl5pPr>
              <a:tabLst>
                <a:tab pos="457200" algn="l"/>
                <a:tab pos="2681288" algn="l"/>
              </a:tabLst>
              <a:defRPr sz="2400">
                <a:solidFill>
                  <a:schemeClr val="tx1"/>
                </a:solidFill>
                <a:latin typeface="Times New Roman" charset="0"/>
                <a:ea typeface="ＭＳ Ｐゴシック" charset="0"/>
              </a:defRPr>
            </a:lvl5pPr>
            <a:lvl6pPr fontAlgn="base">
              <a:spcBef>
                <a:spcPct val="0"/>
              </a:spcBef>
              <a:spcAft>
                <a:spcPct val="0"/>
              </a:spcAft>
              <a:tabLst>
                <a:tab pos="457200" algn="l"/>
                <a:tab pos="2681288" algn="l"/>
              </a:tabLst>
              <a:defRPr sz="2400">
                <a:solidFill>
                  <a:schemeClr val="tx1"/>
                </a:solidFill>
                <a:latin typeface="Times New Roman" charset="0"/>
                <a:ea typeface="ＭＳ Ｐゴシック" charset="0"/>
              </a:defRPr>
            </a:lvl6pPr>
            <a:lvl7pPr fontAlgn="base">
              <a:spcBef>
                <a:spcPct val="0"/>
              </a:spcBef>
              <a:spcAft>
                <a:spcPct val="0"/>
              </a:spcAft>
              <a:tabLst>
                <a:tab pos="457200" algn="l"/>
                <a:tab pos="2681288" algn="l"/>
              </a:tabLst>
              <a:defRPr sz="2400">
                <a:solidFill>
                  <a:schemeClr val="tx1"/>
                </a:solidFill>
                <a:latin typeface="Times New Roman" charset="0"/>
                <a:ea typeface="ＭＳ Ｐゴシック" charset="0"/>
              </a:defRPr>
            </a:lvl7pPr>
            <a:lvl8pPr fontAlgn="base">
              <a:spcBef>
                <a:spcPct val="0"/>
              </a:spcBef>
              <a:spcAft>
                <a:spcPct val="0"/>
              </a:spcAft>
              <a:tabLst>
                <a:tab pos="457200" algn="l"/>
                <a:tab pos="2681288" algn="l"/>
              </a:tabLst>
              <a:defRPr sz="2400">
                <a:solidFill>
                  <a:schemeClr val="tx1"/>
                </a:solidFill>
                <a:latin typeface="Times New Roman" charset="0"/>
                <a:ea typeface="ＭＳ Ｐゴシック" charset="0"/>
              </a:defRPr>
            </a:lvl8pPr>
            <a:lvl9pPr fontAlgn="base">
              <a:spcBef>
                <a:spcPct val="0"/>
              </a:spcBef>
              <a:spcAft>
                <a:spcPct val="0"/>
              </a:spcAft>
              <a:tabLst>
                <a:tab pos="457200" algn="l"/>
                <a:tab pos="2681288" algn="l"/>
              </a:tabLst>
              <a:defRPr sz="2400">
                <a:solidFill>
                  <a:schemeClr val="tx1"/>
                </a:solidFill>
                <a:latin typeface="Times New Roman" charset="0"/>
                <a:ea typeface="ＭＳ Ｐゴシック" charset="0"/>
              </a:defRPr>
            </a:lvl9pPr>
          </a:lstStyle>
          <a:p>
            <a:r>
              <a:rPr lang="en-US" sz="2000" b="1" dirty="0" err="1">
                <a:latin typeface="Courier New" charset="0"/>
              </a:rPr>
              <a:t>MySub</a:t>
            </a:r>
            <a:r>
              <a:rPr lang="en-US" sz="2000" b="1" dirty="0">
                <a:latin typeface="Courier New" charset="0"/>
              </a:rPr>
              <a:t> PROTO  </a:t>
            </a:r>
            <a:r>
              <a:rPr lang="en-US" sz="2000" b="1" dirty="0" smtClean="0">
                <a:latin typeface="Courier New" charset="0"/>
              </a:rPr>
              <a:t>    ; </a:t>
            </a:r>
            <a:r>
              <a:rPr lang="en-US" sz="2000" b="1" dirty="0">
                <a:latin typeface="Courier New" charset="0"/>
              </a:rPr>
              <a:t>procedure prototype</a:t>
            </a:r>
          </a:p>
          <a:p>
            <a:endParaRPr lang="en-US" sz="2000" b="1" dirty="0">
              <a:latin typeface="Courier New" charset="0"/>
            </a:endParaRPr>
          </a:p>
          <a:p>
            <a:r>
              <a:rPr lang="en-US" sz="2000" b="1" dirty="0">
                <a:latin typeface="Courier New" charset="0"/>
              </a:rPr>
              <a:t>.code</a:t>
            </a:r>
          </a:p>
          <a:p>
            <a:r>
              <a:rPr lang="en-US" sz="2000" b="1" dirty="0">
                <a:latin typeface="Courier New" charset="0"/>
              </a:rPr>
              <a:t>INVOKE </a:t>
            </a:r>
            <a:r>
              <a:rPr lang="en-US" sz="2000" b="1" dirty="0" err="1">
                <a:latin typeface="Courier New" charset="0"/>
              </a:rPr>
              <a:t>MySub</a:t>
            </a:r>
            <a:r>
              <a:rPr lang="en-US" sz="2000" b="1" dirty="0">
                <a:latin typeface="Courier New" charset="0"/>
              </a:rPr>
              <a:t> </a:t>
            </a:r>
            <a:r>
              <a:rPr lang="en-US" sz="2000" b="1" dirty="0" smtClean="0">
                <a:latin typeface="Courier New" charset="0"/>
              </a:rPr>
              <a:t>    ; </a:t>
            </a:r>
            <a:r>
              <a:rPr lang="en-US" sz="2000" b="1" dirty="0">
                <a:latin typeface="Courier New" charset="0"/>
              </a:rPr>
              <a:t>procedure call</a:t>
            </a:r>
          </a:p>
          <a:p>
            <a:endParaRPr lang="en-US" sz="2000" b="1" dirty="0">
              <a:latin typeface="Courier New" charset="0"/>
            </a:endParaRPr>
          </a:p>
          <a:p>
            <a:endParaRPr lang="en-US" sz="2000" b="1" dirty="0">
              <a:latin typeface="Courier New" charset="0"/>
            </a:endParaRPr>
          </a:p>
          <a:p>
            <a:r>
              <a:rPr lang="en-US" sz="2000" b="1" dirty="0" err="1">
                <a:latin typeface="Courier New" charset="0"/>
              </a:rPr>
              <a:t>MySub</a:t>
            </a:r>
            <a:r>
              <a:rPr lang="en-US" sz="2000" b="1" dirty="0">
                <a:latin typeface="Courier New" charset="0"/>
              </a:rPr>
              <a:t> PROC </a:t>
            </a:r>
            <a:r>
              <a:rPr lang="en-US" sz="2000" b="1" dirty="0" smtClean="0">
                <a:latin typeface="Courier New" charset="0"/>
              </a:rPr>
              <a:t>      ; </a:t>
            </a:r>
            <a:r>
              <a:rPr lang="en-US" sz="2000" b="1" dirty="0">
                <a:latin typeface="Courier New" charset="0"/>
              </a:rPr>
              <a:t>procedure implementation</a:t>
            </a:r>
          </a:p>
          <a:p>
            <a:r>
              <a:rPr lang="en-US" sz="2000" b="1" dirty="0">
                <a:latin typeface="Courier New" charset="0"/>
              </a:rPr>
              <a:t>	.</a:t>
            </a:r>
          </a:p>
          <a:p>
            <a:r>
              <a:rPr lang="en-US" sz="2000" b="1" dirty="0">
                <a:latin typeface="Courier New" charset="0"/>
              </a:rPr>
              <a:t>	.</a:t>
            </a:r>
          </a:p>
          <a:p>
            <a:r>
              <a:rPr lang="en-US" sz="2000" b="1" dirty="0" err="1">
                <a:latin typeface="Courier New" charset="0"/>
              </a:rPr>
              <a:t>MySub</a:t>
            </a:r>
            <a:r>
              <a:rPr lang="en-US" sz="2000" b="1" dirty="0">
                <a:latin typeface="Courier New" charset="0"/>
              </a:rPr>
              <a:t> ENDP</a:t>
            </a:r>
          </a:p>
          <a:p>
            <a:endParaRPr lang="en-US" sz="2000" b="1" dirty="0">
              <a:latin typeface="Courier New" charset="0"/>
            </a:endParaRPr>
          </a:p>
        </p:txBody>
      </p:sp>
    </p:spTree>
    <p:extLst>
      <p:ext uri="{BB962C8B-B14F-4D97-AF65-F5344CB8AC3E}">
        <p14:creationId xmlns:p14="http://schemas.microsoft.com/office/powerpoint/2010/main" xmlns="" val="2592667878"/>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2"/>
          <p:cNvSpPr>
            <a:spLocks noGrp="1" noChangeArrowheads="1"/>
          </p:cNvSpPr>
          <p:nvPr>
            <p:ph type="title"/>
          </p:nvPr>
        </p:nvSpPr>
        <p:spPr/>
        <p:txBody>
          <a:bodyPr/>
          <a:lstStyle/>
          <a:p>
            <a:r>
              <a:rPr lang="en-US"/>
              <a:t>PROTO Example</a:t>
            </a:r>
          </a:p>
        </p:txBody>
      </p:sp>
      <p:sp>
        <p:nvSpPr>
          <p:cNvPr id="118787" name="Rectangle 3"/>
          <p:cNvSpPr>
            <a:spLocks noGrp="1" noChangeArrowheads="1"/>
          </p:cNvSpPr>
          <p:nvPr>
            <p:ph type="body" idx="1"/>
          </p:nvPr>
        </p:nvSpPr>
        <p:spPr>
          <a:xfrm>
            <a:off x="685800" y="1143000"/>
            <a:ext cx="8001000" cy="914400"/>
          </a:xfrm>
        </p:spPr>
        <p:txBody>
          <a:bodyPr/>
          <a:lstStyle/>
          <a:p>
            <a:r>
              <a:rPr lang="en-US" dirty="0"/>
              <a:t>Prototype for the </a:t>
            </a:r>
            <a:r>
              <a:rPr lang="en-US" dirty="0" err="1"/>
              <a:t>ArraySum</a:t>
            </a:r>
            <a:r>
              <a:rPr lang="en-US" dirty="0"/>
              <a:t> procedure, showing its parameter list:</a:t>
            </a:r>
          </a:p>
        </p:txBody>
      </p:sp>
      <p:sp>
        <p:nvSpPr>
          <p:cNvPr id="118788" name="Text Box 4"/>
          <p:cNvSpPr txBox="1">
            <a:spLocks noChangeArrowheads="1"/>
          </p:cNvSpPr>
          <p:nvPr/>
        </p:nvSpPr>
        <p:spPr bwMode="auto">
          <a:xfrm>
            <a:off x="1066800" y="2514600"/>
            <a:ext cx="7696200" cy="12954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lIns="137160" tIns="182880" rIns="137160" bIns="182880"/>
          <a:lstStyle>
            <a:lvl1pPr>
              <a:tabLst>
                <a:tab pos="457200" algn="l"/>
                <a:tab pos="3660775" algn="l"/>
              </a:tabLst>
              <a:defRPr sz="2400">
                <a:solidFill>
                  <a:schemeClr val="tx1"/>
                </a:solidFill>
                <a:latin typeface="Times New Roman" charset="0"/>
                <a:ea typeface="ＭＳ Ｐゴシック" charset="0"/>
              </a:defRPr>
            </a:lvl1pPr>
            <a:lvl2pPr>
              <a:tabLst>
                <a:tab pos="457200" algn="l"/>
                <a:tab pos="3660775" algn="l"/>
              </a:tabLst>
              <a:defRPr sz="2400">
                <a:solidFill>
                  <a:schemeClr val="tx1"/>
                </a:solidFill>
                <a:latin typeface="Times New Roman" charset="0"/>
                <a:ea typeface="ＭＳ Ｐゴシック" charset="0"/>
              </a:defRPr>
            </a:lvl2pPr>
            <a:lvl3pPr>
              <a:tabLst>
                <a:tab pos="457200" algn="l"/>
                <a:tab pos="3660775" algn="l"/>
              </a:tabLst>
              <a:defRPr sz="2400">
                <a:solidFill>
                  <a:schemeClr val="tx1"/>
                </a:solidFill>
                <a:latin typeface="Times New Roman" charset="0"/>
                <a:ea typeface="ＭＳ Ｐゴシック" charset="0"/>
              </a:defRPr>
            </a:lvl3pPr>
            <a:lvl4pPr>
              <a:tabLst>
                <a:tab pos="457200" algn="l"/>
                <a:tab pos="3660775" algn="l"/>
              </a:tabLst>
              <a:defRPr sz="2400">
                <a:solidFill>
                  <a:schemeClr val="tx1"/>
                </a:solidFill>
                <a:latin typeface="Times New Roman" charset="0"/>
                <a:ea typeface="ＭＳ Ｐゴシック" charset="0"/>
              </a:defRPr>
            </a:lvl4pPr>
            <a:lvl5pPr>
              <a:tabLst>
                <a:tab pos="457200" algn="l"/>
                <a:tab pos="3660775" algn="l"/>
              </a:tabLst>
              <a:defRPr sz="2400">
                <a:solidFill>
                  <a:schemeClr val="tx1"/>
                </a:solidFill>
                <a:latin typeface="Times New Roman" charset="0"/>
                <a:ea typeface="ＭＳ Ｐゴシック" charset="0"/>
              </a:defRPr>
            </a:lvl5pPr>
            <a:lvl6pPr fontAlgn="base">
              <a:spcBef>
                <a:spcPct val="0"/>
              </a:spcBef>
              <a:spcAft>
                <a:spcPct val="0"/>
              </a:spcAft>
              <a:tabLst>
                <a:tab pos="457200" algn="l"/>
                <a:tab pos="3660775" algn="l"/>
              </a:tabLst>
              <a:defRPr sz="2400">
                <a:solidFill>
                  <a:schemeClr val="tx1"/>
                </a:solidFill>
                <a:latin typeface="Times New Roman" charset="0"/>
                <a:ea typeface="ＭＳ Ｐゴシック" charset="0"/>
              </a:defRPr>
            </a:lvl6pPr>
            <a:lvl7pPr fontAlgn="base">
              <a:spcBef>
                <a:spcPct val="0"/>
              </a:spcBef>
              <a:spcAft>
                <a:spcPct val="0"/>
              </a:spcAft>
              <a:tabLst>
                <a:tab pos="457200" algn="l"/>
                <a:tab pos="3660775" algn="l"/>
              </a:tabLst>
              <a:defRPr sz="2400">
                <a:solidFill>
                  <a:schemeClr val="tx1"/>
                </a:solidFill>
                <a:latin typeface="Times New Roman" charset="0"/>
                <a:ea typeface="ＭＳ Ｐゴシック" charset="0"/>
              </a:defRPr>
            </a:lvl7pPr>
            <a:lvl8pPr fontAlgn="base">
              <a:spcBef>
                <a:spcPct val="0"/>
              </a:spcBef>
              <a:spcAft>
                <a:spcPct val="0"/>
              </a:spcAft>
              <a:tabLst>
                <a:tab pos="457200" algn="l"/>
                <a:tab pos="3660775" algn="l"/>
              </a:tabLst>
              <a:defRPr sz="2400">
                <a:solidFill>
                  <a:schemeClr val="tx1"/>
                </a:solidFill>
                <a:latin typeface="Times New Roman" charset="0"/>
                <a:ea typeface="ＭＳ Ｐゴシック" charset="0"/>
              </a:defRPr>
            </a:lvl8pPr>
            <a:lvl9pPr fontAlgn="base">
              <a:spcBef>
                <a:spcPct val="0"/>
              </a:spcBef>
              <a:spcAft>
                <a:spcPct val="0"/>
              </a:spcAft>
              <a:tabLst>
                <a:tab pos="457200" algn="l"/>
                <a:tab pos="3660775" algn="l"/>
              </a:tabLst>
              <a:defRPr sz="2400">
                <a:solidFill>
                  <a:schemeClr val="tx1"/>
                </a:solidFill>
                <a:latin typeface="Times New Roman" charset="0"/>
                <a:ea typeface="ＭＳ Ｐゴシック" charset="0"/>
              </a:defRPr>
            </a:lvl9pPr>
          </a:lstStyle>
          <a:p>
            <a:r>
              <a:rPr lang="en-US" sz="2000" b="1" dirty="0" err="1">
                <a:latin typeface="Courier New" charset="0"/>
              </a:rPr>
              <a:t>ArraySum</a:t>
            </a:r>
            <a:r>
              <a:rPr lang="en-US" sz="2000" b="1" dirty="0">
                <a:latin typeface="Courier New" charset="0"/>
              </a:rPr>
              <a:t> PROTO,</a:t>
            </a:r>
          </a:p>
          <a:p>
            <a:r>
              <a:rPr lang="en-US" sz="2000" b="1" dirty="0">
                <a:latin typeface="Courier New" charset="0"/>
              </a:rPr>
              <a:t>	</a:t>
            </a:r>
            <a:r>
              <a:rPr lang="en-US" sz="2000" b="1" dirty="0" err="1">
                <a:latin typeface="Courier New" charset="0"/>
              </a:rPr>
              <a:t>ptrArray:PTR</a:t>
            </a:r>
            <a:r>
              <a:rPr lang="en-US" sz="2000" b="1" dirty="0">
                <a:latin typeface="Courier New" charset="0"/>
              </a:rPr>
              <a:t> DWORD</a:t>
            </a:r>
            <a:r>
              <a:rPr lang="en-US" sz="2000" b="1" dirty="0" smtClean="0">
                <a:latin typeface="Courier New" charset="0"/>
              </a:rPr>
              <a:t>,  ; </a:t>
            </a:r>
            <a:r>
              <a:rPr lang="en-US" sz="2000" b="1" dirty="0">
                <a:latin typeface="Courier New" charset="0"/>
              </a:rPr>
              <a:t>points to the array</a:t>
            </a:r>
          </a:p>
          <a:p>
            <a:r>
              <a:rPr lang="en-US" sz="2000" b="1" dirty="0">
                <a:latin typeface="Courier New" charset="0"/>
              </a:rPr>
              <a:t>	</a:t>
            </a:r>
            <a:r>
              <a:rPr lang="en-US" sz="2000" b="1" dirty="0" err="1" smtClean="0">
                <a:latin typeface="Courier New" charset="0"/>
              </a:rPr>
              <a:t>szArray:DWORD</a:t>
            </a:r>
            <a:r>
              <a:rPr lang="en-US" sz="2000" b="1" dirty="0" smtClean="0">
                <a:latin typeface="Courier New" charset="0"/>
              </a:rPr>
              <a:t>        ; </a:t>
            </a:r>
            <a:r>
              <a:rPr lang="en-US" sz="2000" b="1" dirty="0">
                <a:latin typeface="Courier New" charset="0"/>
              </a:rPr>
              <a:t>array size</a:t>
            </a:r>
          </a:p>
        </p:txBody>
      </p:sp>
    </p:spTree>
    <p:extLst>
      <p:ext uri="{BB962C8B-B14F-4D97-AF65-F5344CB8AC3E}">
        <p14:creationId xmlns:p14="http://schemas.microsoft.com/office/powerpoint/2010/main" xmlns="" val="3281752973"/>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2"/>
          <p:cNvSpPr>
            <a:spLocks noGrp="1" noChangeArrowheads="1"/>
          </p:cNvSpPr>
          <p:nvPr>
            <p:ph type="title"/>
          </p:nvPr>
        </p:nvSpPr>
        <p:spPr/>
        <p:txBody>
          <a:bodyPr/>
          <a:lstStyle/>
          <a:p>
            <a:r>
              <a:rPr lang="en-US"/>
              <a:t>Passing by Value</a:t>
            </a:r>
            <a:endParaRPr lang="en-US" sz="2400" i="1"/>
          </a:p>
        </p:txBody>
      </p:sp>
      <p:sp>
        <p:nvSpPr>
          <p:cNvPr id="89091" name="Rectangle 3"/>
          <p:cNvSpPr>
            <a:spLocks noGrp="1" noChangeArrowheads="1"/>
          </p:cNvSpPr>
          <p:nvPr>
            <p:ph type="body" idx="1"/>
          </p:nvPr>
        </p:nvSpPr>
        <p:spPr>
          <a:xfrm>
            <a:off x="685800" y="1066800"/>
            <a:ext cx="7772400" cy="1447800"/>
          </a:xfrm>
        </p:spPr>
        <p:txBody>
          <a:bodyPr/>
          <a:lstStyle/>
          <a:p>
            <a:r>
              <a:rPr lang="en-US" dirty="0"/>
              <a:t>When a procedure argument is passed by value, a copy of a 32-bit integer is pushed on the stack. Example:</a:t>
            </a:r>
          </a:p>
        </p:txBody>
      </p:sp>
      <p:sp>
        <p:nvSpPr>
          <p:cNvPr id="89092" name="Text Box 4"/>
          <p:cNvSpPr txBox="1">
            <a:spLocks noChangeArrowheads="1"/>
          </p:cNvSpPr>
          <p:nvPr/>
        </p:nvSpPr>
        <p:spPr bwMode="auto">
          <a:xfrm>
            <a:off x="1752600" y="2438400"/>
            <a:ext cx="4724400" cy="17526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lIns="137160" tIns="182880" rIns="137160" bIns="182880"/>
          <a:lstStyle>
            <a:lvl1pPr>
              <a:tabLst>
                <a:tab pos="457200" algn="l"/>
                <a:tab pos="3657600" algn="l"/>
                <a:tab pos="4114800" algn="l"/>
              </a:tabLst>
              <a:defRPr sz="2400">
                <a:solidFill>
                  <a:schemeClr val="tx1"/>
                </a:solidFill>
                <a:latin typeface="Times New Roman" charset="0"/>
                <a:ea typeface="ＭＳ Ｐゴシック" charset="0"/>
              </a:defRPr>
            </a:lvl1pPr>
            <a:lvl2pPr>
              <a:tabLst>
                <a:tab pos="457200" algn="l"/>
                <a:tab pos="3657600" algn="l"/>
                <a:tab pos="4114800" algn="l"/>
              </a:tabLst>
              <a:defRPr sz="2400">
                <a:solidFill>
                  <a:schemeClr val="tx1"/>
                </a:solidFill>
                <a:latin typeface="Times New Roman" charset="0"/>
                <a:ea typeface="ＭＳ Ｐゴシック" charset="0"/>
              </a:defRPr>
            </a:lvl2pPr>
            <a:lvl3pPr>
              <a:tabLst>
                <a:tab pos="457200" algn="l"/>
                <a:tab pos="3657600" algn="l"/>
                <a:tab pos="4114800" algn="l"/>
              </a:tabLst>
              <a:defRPr sz="2400">
                <a:solidFill>
                  <a:schemeClr val="tx1"/>
                </a:solidFill>
                <a:latin typeface="Times New Roman" charset="0"/>
                <a:ea typeface="ＭＳ Ｐゴシック" charset="0"/>
              </a:defRPr>
            </a:lvl3pPr>
            <a:lvl4pPr>
              <a:tabLst>
                <a:tab pos="457200" algn="l"/>
                <a:tab pos="3657600" algn="l"/>
                <a:tab pos="4114800" algn="l"/>
              </a:tabLst>
              <a:defRPr sz="2400">
                <a:solidFill>
                  <a:schemeClr val="tx1"/>
                </a:solidFill>
                <a:latin typeface="Times New Roman" charset="0"/>
                <a:ea typeface="ＭＳ Ｐゴシック" charset="0"/>
              </a:defRPr>
            </a:lvl4pPr>
            <a:lvl5pPr>
              <a:tabLst>
                <a:tab pos="457200" algn="l"/>
                <a:tab pos="3657600" algn="l"/>
                <a:tab pos="4114800" algn="l"/>
              </a:tabLst>
              <a:defRPr sz="2400">
                <a:solidFill>
                  <a:schemeClr val="tx1"/>
                </a:solidFill>
                <a:latin typeface="Times New Roman" charset="0"/>
                <a:ea typeface="ＭＳ Ｐゴシック" charset="0"/>
              </a:defRPr>
            </a:lvl5pPr>
            <a:lvl6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6pPr>
            <a:lvl7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7pPr>
            <a:lvl8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8pPr>
            <a:lvl9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9pPr>
          </a:lstStyle>
          <a:p>
            <a:r>
              <a:rPr lang="en-US" sz="2000" b="1" dirty="0">
                <a:latin typeface="Courier New" charset="0"/>
              </a:rPr>
              <a:t>.data</a:t>
            </a:r>
          </a:p>
          <a:p>
            <a:r>
              <a:rPr lang="en-US" sz="2000" b="1" dirty="0" err="1">
                <a:latin typeface="Courier New" charset="0"/>
              </a:rPr>
              <a:t>myData</a:t>
            </a:r>
            <a:r>
              <a:rPr lang="en-US" sz="2000" b="1" dirty="0">
                <a:latin typeface="Courier New" charset="0"/>
              </a:rPr>
              <a:t> DWORD 10000h</a:t>
            </a:r>
          </a:p>
          <a:p>
            <a:r>
              <a:rPr lang="en-US" sz="2000" b="1" dirty="0">
                <a:latin typeface="Courier New" charset="0"/>
              </a:rPr>
              <a:t>.code</a:t>
            </a:r>
          </a:p>
          <a:p>
            <a:r>
              <a:rPr lang="en-US" sz="2000" b="1" dirty="0">
                <a:latin typeface="Courier New" charset="0"/>
              </a:rPr>
              <a:t>main PROC</a:t>
            </a:r>
          </a:p>
          <a:p>
            <a:r>
              <a:rPr lang="en-US" sz="2000" b="1" dirty="0">
                <a:latin typeface="Courier New" charset="0"/>
              </a:rPr>
              <a:t>	INVOKE Sub1, </a:t>
            </a:r>
            <a:r>
              <a:rPr lang="en-US" sz="2000" b="1" dirty="0" err="1">
                <a:latin typeface="Courier New" charset="0"/>
              </a:rPr>
              <a:t>myData</a:t>
            </a:r>
            <a:endParaRPr lang="en-US" sz="2000" b="1" dirty="0">
              <a:latin typeface="Courier New" charset="0"/>
            </a:endParaRPr>
          </a:p>
        </p:txBody>
      </p:sp>
      <p:grpSp>
        <p:nvGrpSpPr>
          <p:cNvPr id="89095" name="Group 7"/>
          <p:cNvGrpSpPr>
            <a:grpSpLocks/>
          </p:cNvGrpSpPr>
          <p:nvPr/>
        </p:nvGrpSpPr>
        <p:grpSpPr bwMode="auto">
          <a:xfrm>
            <a:off x="838200" y="4419602"/>
            <a:ext cx="5638800" cy="1676401"/>
            <a:chOff x="576" y="2832"/>
            <a:chExt cx="3552" cy="1056"/>
          </a:xfrm>
        </p:grpSpPr>
        <p:sp>
          <p:nvSpPr>
            <p:cNvPr id="89093" name="Text Box 5"/>
            <p:cNvSpPr txBox="1">
              <a:spLocks noChangeArrowheads="1"/>
            </p:cNvSpPr>
            <p:nvPr/>
          </p:nvSpPr>
          <p:spPr bwMode="auto">
            <a:xfrm>
              <a:off x="1344" y="3309"/>
              <a:ext cx="2448" cy="579"/>
            </a:xfrm>
            <a:prstGeom prst="rect">
              <a:avLst/>
            </a:prstGeom>
            <a:noFill/>
            <a:ln w="9525">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lIns="137160" tIns="182880" rIns="137160" bIns="182880"/>
            <a:lstStyle>
              <a:lvl1pPr>
                <a:tabLst>
                  <a:tab pos="457200" algn="l"/>
                  <a:tab pos="3657600" algn="l"/>
                  <a:tab pos="4114800" algn="l"/>
                </a:tabLst>
                <a:defRPr sz="2400">
                  <a:solidFill>
                    <a:schemeClr val="tx1"/>
                  </a:solidFill>
                  <a:latin typeface="Times New Roman" charset="0"/>
                  <a:ea typeface="ＭＳ Ｐゴシック" charset="0"/>
                </a:defRPr>
              </a:lvl1pPr>
              <a:lvl2pPr>
                <a:tabLst>
                  <a:tab pos="457200" algn="l"/>
                  <a:tab pos="3657600" algn="l"/>
                  <a:tab pos="4114800" algn="l"/>
                </a:tabLst>
                <a:defRPr sz="2400">
                  <a:solidFill>
                    <a:schemeClr val="tx1"/>
                  </a:solidFill>
                  <a:latin typeface="Times New Roman" charset="0"/>
                  <a:ea typeface="ＭＳ Ｐゴシック" charset="0"/>
                </a:defRPr>
              </a:lvl2pPr>
              <a:lvl3pPr>
                <a:tabLst>
                  <a:tab pos="457200" algn="l"/>
                  <a:tab pos="3657600" algn="l"/>
                  <a:tab pos="4114800" algn="l"/>
                </a:tabLst>
                <a:defRPr sz="2400">
                  <a:solidFill>
                    <a:schemeClr val="tx1"/>
                  </a:solidFill>
                  <a:latin typeface="Times New Roman" charset="0"/>
                  <a:ea typeface="ＭＳ Ｐゴシック" charset="0"/>
                </a:defRPr>
              </a:lvl3pPr>
              <a:lvl4pPr>
                <a:tabLst>
                  <a:tab pos="457200" algn="l"/>
                  <a:tab pos="3657600" algn="l"/>
                  <a:tab pos="4114800" algn="l"/>
                </a:tabLst>
                <a:defRPr sz="2400">
                  <a:solidFill>
                    <a:schemeClr val="tx1"/>
                  </a:solidFill>
                  <a:latin typeface="Times New Roman" charset="0"/>
                  <a:ea typeface="ＭＳ Ｐゴシック" charset="0"/>
                </a:defRPr>
              </a:lvl4pPr>
              <a:lvl5pPr>
                <a:tabLst>
                  <a:tab pos="457200" algn="l"/>
                  <a:tab pos="3657600" algn="l"/>
                  <a:tab pos="4114800" algn="l"/>
                </a:tabLst>
                <a:defRPr sz="2400">
                  <a:solidFill>
                    <a:schemeClr val="tx1"/>
                  </a:solidFill>
                  <a:latin typeface="Times New Roman" charset="0"/>
                  <a:ea typeface="ＭＳ Ｐゴシック" charset="0"/>
                </a:defRPr>
              </a:lvl5pPr>
              <a:lvl6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6pPr>
              <a:lvl7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7pPr>
              <a:lvl8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8pPr>
              <a:lvl9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9pPr>
            </a:lstStyle>
            <a:p>
              <a:r>
                <a:rPr lang="en-US" sz="2000" b="1" dirty="0">
                  <a:latin typeface="Courier New" charset="0"/>
                </a:rPr>
                <a:t>push </a:t>
              </a:r>
              <a:r>
                <a:rPr lang="en-US" sz="2000" b="1" dirty="0" err="1">
                  <a:latin typeface="Courier New" charset="0"/>
                </a:rPr>
                <a:t>myData</a:t>
              </a:r>
              <a:endParaRPr lang="en-US" sz="2000" b="1" dirty="0">
                <a:latin typeface="Courier New" charset="0"/>
              </a:endParaRPr>
            </a:p>
            <a:p>
              <a:r>
                <a:rPr lang="en-US" sz="2000" b="1" dirty="0">
                  <a:latin typeface="Courier New" charset="0"/>
                </a:rPr>
                <a:t>call Sub1</a:t>
              </a:r>
            </a:p>
          </p:txBody>
        </p:sp>
        <p:sp>
          <p:nvSpPr>
            <p:cNvPr id="89094" name="Text Box 6"/>
            <p:cNvSpPr txBox="1">
              <a:spLocks noChangeArrowheads="1"/>
            </p:cNvSpPr>
            <p:nvPr/>
          </p:nvSpPr>
          <p:spPr bwMode="auto">
            <a:xfrm>
              <a:off x="576" y="2832"/>
              <a:ext cx="3552" cy="40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tIns="137160" bIns="137160">
              <a:spAutoFit/>
            </a:bodyPr>
            <a:lstStyle/>
            <a:p>
              <a:pPr>
                <a:spcBef>
                  <a:spcPct val="50000"/>
                </a:spcBef>
              </a:pPr>
              <a:r>
                <a:rPr lang="en-US" sz="2400" b="0" dirty="0">
                  <a:latin typeface="Arial"/>
                  <a:cs typeface="Arial"/>
                </a:rPr>
                <a:t>MASM generates the following code:</a:t>
              </a:r>
            </a:p>
          </p:txBody>
        </p:sp>
      </p:grpSp>
    </p:spTree>
    <p:extLst>
      <p:ext uri="{BB962C8B-B14F-4D97-AF65-F5344CB8AC3E}">
        <p14:creationId xmlns:p14="http://schemas.microsoft.com/office/powerpoint/2010/main" xmlns="" val="169424612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16" fill="hold" nodeType="clickEffect">
                                  <p:stCondLst>
                                    <p:cond delay="0"/>
                                  </p:stCondLst>
                                  <p:childTnLst>
                                    <p:set>
                                      <p:cBhvr>
                                        <p:cTn id="6" dur="1" fill="hold">
                                          <p:stCondLst>
                                            <p:cond delay="0"/>
                                          </p:stCondLst>
                                        </p:cTn>
                                        <p:tgtEl>
                                          <p:spTgt spid="89095"/>
                                        </p:tgtEl>
                                        <p:attrNameLst>
                                          <p:attrName>style.visibility</p:attrName>
                                        </p:attrNameLst>
                                      </p:cBhvr>
                                      <p:to>
                                        <p:strVal val="visible"/>
                                      </p:to>
                                    </p:set>
                                    <p:animEffect transition="in" filter="box(in)">
                                      <p:cBhvr>
                                        <p:cTn id="7" dur="500"/>
                                        <p:tgtEl>
                                          <p:spTgt spid="8909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Rectangle 2"/>
          <p:cNvSpPr>
            <a:spLocks noGrp="1" noChangeArrowheads="1"/>
          </p:cNvSpPr>
          <p:nvPr>
            <p:ph type="title"/>
          </p:nvPr>
        </p:nvSpPr>
        <p:spPr/>
        <p:txBody>
          <a:bodyPr/>
          <a:lstStyle/>
          <a:p>
            <a:r>
              <a:rPr lang="en-US"/>
              <a:t>Passing by Value</a:t>
            </a:r>
            <a:r>
              <a:rPr lang="en-US" sz="2400" i="1"/>
              <a:t> (16-bit)</a:t>
            </a:r>
          </a:p>
        </p:txBody>
      </p:sp>
      <p:sp>
        <p:nvSpPr>
          <p:cNvPr id="144387" name="Rectangle 3"/>
          <p:cNvSpPr>
            <a:spLocks noGrp="1" noChangeArrowheads="1"/>
          </p:cNvSpPr>
          <p:nvPr>
            <p:ph type="body" idx="1"/>
          </p:nvPr>
        </p:nvSpPr>
        <p:spPr>
          <a:xfrm>
            <a:off x="685800" y="1371600"/>
            <a:ext cx="7772400" cy="1066800"/>
          </a:xfrm>
        </p:spPr>
        <p:txBody>
          <a:bodyPr/>
          <a:lstStyle/>
          <a:p>
            <a:r>
              <a:rPr lang="en-US" dirty="0"/>
              <a:t>In 16-bit mode, you can also push a 16-bit integer on the stack before calling a procedure:</a:t>
            </a:r>
          </a:p>
        </p:txBody>
      </p:sp>
      <p:sp>
        <p:nvSpPr>
          <p:cNvPr id="144388" name="Text Box 4"/>
          <p:cNvSpPr txBox="1">
            <a:spLocks noChangeArrowheads="1"/>
          </p:cNvSpPr>
          <p:nvPr/>
        </p:nvSpPr>
        <p:spPr bwMode="auto">
          <a:xfrm>
            <a:off x="1752600" y="2438400"/>
            <a:ext cx="4343400" cy="17526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lIns="137160" tIns="182880" rIns="137160" bIns="182880"/>
          <a:lstStyle>
            <a:lvl1pPr>
              <a:tabLst>
                <a:tab pos="457200" algn="l"/>
                <a:tab pos="3657600" algn="l"/>
                <a:tab pos="4114800" algn="l"/>
              </a:tabLst>
              <a:defRPr sz="2400">
                <a:solidFill>
                  <a:schemeClr val="tx1"/>
                </a:solidFill>
                <a:latin typeface="Times New Roman" charset="0"/>
                <a:ea typeface="ＭＳ Ｐゴシック" charset="0"/>
              </a:defRPr>
            </a:lvl1pPr>
            <a:lvl2pPr>
              <a:tabLst>
                <a:tab pos="457200" algn="l"/>
                <a:tab pos="3657600" algn="l"/>
                <a:tab pos="4114800" algn="l"/>
              </a:tabLst>
              <a:defRPr sz="2400">
                <a:solidFill>
                  <a:schemeClr val="tx1"/>
                </a:solidFill>
                <a:latin typeface="Times New Roman" charset="0"/>
                <a:ea typeface="ＭＳ Ｐゴシック" charset="0"/>
              </a:defRPr>
            </a:lvl2pPr>
            <a:lvl3pPr>
              <a:tabLst>
                <a:tab pos="457200" algn="l"/>
                <a:tab pos="3657600" algn="l"/>
                <a:tab pos="4114800" algn="l"/>
              </a:tabLst>
              <a:defRPr sz="2400">
                <a:solidFill>
                  <a:schemeClr val="tx1"/>
                </a:solidFill>
                <a:latin typeface="Times New Roman" charset="0"/>
                <a:ea typeface="ＭＳ Ｐゴシック" charset="0"/>
              </a:defRPr>
            </a:lvl3pPr>
            <a:lvl4pPr>
              <a:tabLst>
                <a:tab pos="457200" algn="l"/>
                <a:tab pos="3657600" algn="l"/>
                <a:tab pos="4114800" algn="l"/>
              </a:tabLst>
              <a:defRPr sz="2400">
                <a:solidFill>
                  <a:schemeClr val="tx1"/>
                </a:solidFill>
                <a:latin typeface="Times New Roman" charset="0"/>
                <a:ea typeface="ＭＳ Ｐゴシック" charset="0"/>
              </a:defRPr>
            </a:lvl4pPr>
            <a:lvl5pPr>
              <a:tabLst>
                <a:tab pos="457200" algn="l"/>
                <a:tab pos="3657600" algn="l"/>
                <a:tab pos="4114800" algn="l"/>
              </a:tabLst>
              <a:defRPr sz="2400">
                <a:solidFill>
                  <a:schemeClr val="tx1"/>
                </a:solidFill>
                <a:latin typeface="Times New Roman" charset="0"/>
                <a:ea typeface="ＭＳ Ｐゴシック" charset="0"/>
              </a:defRPr>
            </a:lvl5pPr>
            <a:lvl6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6pPr>
            <a:lvl7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7pPr>
            <a:lvl8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8pPr>
            <a:lvl9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9pPr>
          </a:lstStyle>
          <a:p>
            <a:r>
              <a:rPr lang="en-US" sz="2000" b="1" dirty="0">
                <a:latin typeface="Courier New" charset="0"/>
              </a:rPr>
              <a:t>.data</a:t>
            </a:r>
          </a:p>
          <a:p>
            <a:r>
              <a:rPr lang="en-US" sz="2000" b="1" dirty="0" err="1">
                <a:latin typeface="Courier New" charset="0"/>
              </a:rPr>
              <a:t>myData</a:t>
            </a:r>
            <a:r>
              <a:rPr lang="en-US" sz="2000" b="1" dirty="0">
                <a:latin typeface="Courier New" charset="0"/>
              </a:rPr>
              <a:t> WORD 1000h</a:t>
            </a:r>
          </a:p>
          <a:p>
            <a:r>
              <a:rPr lang="en-US" sz="2000" b="1" dirty="0">
                <a:latin typeface="Courier New" charset="0"/>
              </a:rPr>
              <a:t>.code</a:t>
            </a:r>
          </a:p>
          <a:p>
            <a:r>
              <a:rPr lang="en-US" sz="2000" b="1" dirty="0">
                <a:latin typeface="Courier New" charset="0"/>
              </a:rPr>
              <a:t>main PROC</a:t>
            </a:r>
          </a:p>
          <a:p>
            <a:r>
              <a:rPr lang="en-US" sz="2000" b="1" dirty="0">
                <a:latin typeface="Courier New" charset="0"/>
              </a:rPr>
              <a:t>	INVOKE Sub1, </a:t>
            </a:r>
            <a:r>
              <a:rPr lang="en-US" sz="2000" b="1" dirty="0" err="1">
                <a:latin typeface="Courier New" charset="0"/>
              </a:rPr>
              <a:t>myData</a:t>
            </a:r>
            <a:endParaRPr lang="en-US" sz="2000" b="1" dirty="0">
              <a:latin typeface="Courier New" charset="0"/>
            </a:endParaRPr>
          </a:p>
        </p:txBody>
      </p:sp>
      <p:grpSp>
        <p:nvGrpSpPr>
          <p:cNvPr id="144389" name="Group 5"/>
          <p:cNvGrpSpPr>
            <a:grpSpLocks/>
          </p:cNvGrpSpPr>
          <p:nvPr/>
        </p:nvGrpSpPr>
        <p:grpSpPr bwMode="auto">
          <a:xfrm>
            <a:off x="838200" y="4419600"/>
            <a:ext cx="5638800" cy="1676400"/>
            <a:chOff x="576" y="2832"/>
            <a:chExt cx="3552" cy="1056"/>
          </a:xfrm>
        </p:grpSpPr>
        <p:sp>
          <p:nvSpPr>
            <p:cNvPr id="144390" name="Text Box 6"/>
            <p:cNvSpPr txBox="1">
              <a:spLocks noChangeArrowheads="1"/>
            </p:cNvSpPr>
            <p:nvPr/>
          </p:nvSpPr>
          <p:spPr bwMode="auto">
            <a:xfrm>
              <a:off x="1344" y="3312"/>
              <a:ext cx="2448" cy="576"/>
            </a:xfrm>
            <a:prstGeom prst="rect">
              <a:avLst/>
            </a:prstGeom>
            <a:noFill/>
            <a:ln w="9525">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lIns="137160" tIns="182880" rIns="137160" bIns="182880"/>
            <a:lstStyle>
              <a:lvl1pPr>
                <a:tabLst>
                  <a:tab pos="457200" algn="l"/>
                  <a:tab pos="3657600" algn="l"/>
                  <a:tab pos="4114800" algn="l"/>
                </a:tabLst>
                <a:defRPr sz="2400">
                  <a:solidFill>
                    <a:schemeClr val="tx1"/>
                  </a:solidFill>
                  <a:latin typeface="Times New Roman" charset="0"/>
                  <a:ea typeface="ＭＳ Ｐゴシック" charset="0"/>
                </a:defRPr>
              </a:lvl1pPr>
              <a:lvl2pPr>
                <a:tabLst>
                  <a:tab pos="457200" algn="l"/>
                  <a:tab pos="3657600" algn="l"/>
                  <a:tab pos="4114800" algn="l"/>
                </a:tabLst>
                <a:defRPr sz="2400">
                  <a:solidFill>
                    <a:schemeClr val="tx1"/>
                  </a:solidFill>
                  <a:latin typeface="Times New Roman" charset="0"/>
                  <a:ea typeface="ＭＳ Ｐゴシック" charset="0"/>
                </a:defRPr>
              </a:lvl2pPr>
              <a:lvl3pPr>
                <a:tabLst>
                  <a:tab pos="457200" algn="l"/>
                  <a:tab pos="3657600" algn="l"/>
                  <a:tab pos="4114800" algn="l"/>
                </a:tabLst>
                <a:defRPr sz="2400">
                  <a:solidFill>
                    <a:schemeClr val="tx1"/>
                  </a:solidFill>
                  <a:latin typeface="Times New Roman" charset="0"/>
                  <a:ea typeface="ＭＳ Ｐゴシック" charset="0"/>
                </a:defRPr>
              </a:lvl3pPr>
              <a:lvl4pPr>
                <a:tabLst>
                  <a:tab pos="457200" algn="l"/>
                  <a:tab pos="3657600" algn="l"/>
                  <a:tab pos="4114800" algn="l"/>
                </a:tabLst>
                <a:defRPr sz="2400">
                  <a:solidFill>
                    <a:schemeClr val="tx1"/>
                  </a:solidFill>
                  <a:latin typeface="Times New Roman" charset="0"/>
                  <a:ea typeface="ＭＳ Ｐゴシック" charset="0"/>
                </a:defRPr>
              </a:lvl4pPr>
              <a:lvl5pPr>
                <a:tabLst>
                  <a:tab pos="457200" algn="l"/>
                  <a:tab pos="3657600" algn="l"/>
                  <a:tab pos="4114800" algn="l"/>
                </a:tabLst>
                <a:defRPr sz="2400">
                  <a:solidFill>
                    <a:schemeClr val="tx1"/>
                  </a:solidFill>
                  <a:latin typeface="Times New Roman" charset="0"/>
                  <a:ea typeface="ＭＳ Ｐゴシック" charset="0"/>
                </a:defRPr>
              </a:lvl5pPr>
              <a:lvl6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6pPr>
              <a:lvl7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7pPr>
              <a:lvl8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8pPr>
              <a:lvl9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9pPr>
            </a:lstStyle>
            <a:p>
              <a:r>
                <a:rPr lang="en-US" sz="2000" b="1" dirty="0">
                  <a:latin typeface="Courier New" charset="0"/>
                </a:rPr>
                <a:t>push </a:t>
              </a:r>
              <a:r>
                <a:rPr lang="en-US" sz="2000" b="1" dirty="0" err="1">
                  <a:latin typeface="Courier New" charset="0"/>
                </a:rPr>
                <a:t>myData</a:t>
              </a:r>
              <a:endParaRPr lang="en-US" sz="2000" b="1" dirty="0">
                <a:latin typeface="Courier New" charset="0"/>
              </a:endParaRPr>
            </a:p>
            <a:p>
              <a:r>
                <a:rPr lang="en-US" sz="2000" b="1" dirty="0">
                  <a:latin typeface="Courier New" charset="0"/>
                </a:rPr>
                <a:t>call Sub1</a:t>
              </a:r>
            </a:p>
          </p:txBody>
        </p:sp>
        <p:sp>
          <p:nvSpPr>
            <p:cNvPr id="144391" name="Text Box 7"/>
            <p:cNvSpPr txBox="1">
              <a:spLocks noChangeArrowheads="1"/>
            </p:cNvSpPr>
            <p:nvPr/>
          </p:nvSpPr>
          <p:spPr bwMode="auto">
            <a:xfrm>
              <a:off x="576" y="2832"/>
              <a:ext cx="3552" cy="40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tIns="137160" bIns="137160">
              <a:spAutoFit/>
            </a:bodyPr>
            <a:lstStyle/>
            <a:p>
              <a:pPr>
                <a:spcBef>
                  <a:spcPct val="50000"/>
                </a:spcBef>
              </a:pPr>
              <a:r>
                <a:rPr lang="en-US" sz="2400" b="0" dirty="0">
                  <a:latin typeface="Arial"/>
                  <a:cs typeface="Arial"/>
                </a:rPr>
                <a:t>MASM generates the following code:</a:t>
              </a:r>
            </a:p>
          </p:txBody>
        </p:sp>
      </p:grpSp>
    </p:spTree>
    <p:extLst>
      <p:ext uri="{BB962C8B-B14F-4D97-AF65-F5344CB8AC3E}">
        <p14:creationId xmlns:p14="http://schemas.microsoft.com/office/powerpoint/2010/main" xmlns="" val="45480792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16" fill="hold" nodeType="clickEffect">
                                  <p:stCondLst>
                                    <p:cond delay="0"/>
                                  </p:stCondLst>
                                  <p:childTnLst>
                                    <p:set>
                                      <p:cBhvr>
                                        <p:cTn id="6" dur="1" fill="hold">
                                          <p:stCondLst>
                                            <p:cond delay="0"/>
                                          </p:stCondLst>
                                        </p:cTn>
                                        <p:tgtEl>
                                          <p:spTgt spid="144389"/>
                                        </p:tgtEl>
                                        <p:attrNameLst>
                                          <p:attrName>style.visibility</p:attrName>
                                        </p:attrNameLst>
                                      </p:cBhvr>
                                      <p:to>
                                        <p:strVal val="visible"/>
                                      </p:to>
                                    </p:set>
                                    <p:animEffect transition="in" filter="box(in)">
                                      <p:cBhvr>
                                        <p:cTn id="7" dur="500"/>
                                        <p:tgtEl>
                                          <p:spTgt spid="14438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2"/>
          <p:cNvSpPr>
            <a:spLocks noGrp="1" noChangeArrowheads="1"/>
          </p:cNvSpPr>
          <p:nvPr>
            <p:ph type="title"/>
          </p:nvPr>
        </p:nvSpPr>
        <p:spPr/>
        <p:txBody>
          <a:bodyPr/>
          <a:lstStyle/>
          <a:p>
            <a:r>
              <a:rPr lang="en-US"/>
              <a:t>Passing by Reference</a:t>
            </a:r>
          </a:p>
        </p:txBody>
      </p:sp>
      <p:sp>
        <p:nvSpPr>
          <p:cNvPr id="120835" name="Rectangle 3"/>
          <p:cNvSpPr>
            <a:spLocks noGrp="1" noChangeArrowheads="1"/>
          </p:cNvSpPr>
          <p:nvPr>
            <p:ph type="body" idx="1"/>
          </p:nvPr>
        </p:nvSpPr>
        <p:spPr>
          <a:xfrm>
            <a:off x="685800" y="1143000"/>
            <a:ext cx="7772400" cy="990600"/>
          </a:xfrm>
        </p:spPr>
        <p:txBody>
          <a:bodyPr/>
          <a:lstStyle/>
          <a:p>
            <a:r>
              <a:rPr lang="en-US" dirty="0"/>
              <a:t>When an argument is passed by reference, its address is pushed on the stack. Example:</a:t>
            </a:r>
          </a:p>
        </p:txBody>
      </p:sp>
      <p:sp>
        <p:nvSpPr>
          <p:cNvPr id="120836" name="Text Box 4"/>
          <p:cNvSpPr txBox="1">
            <a:spLocks noChangeArrowheads="1"/>
          </p:cNvSpPr>
          <p:nvPr/>
        </p:nvSpPr>
        <p:spPr bwMode="auto">
          <a:xfrm>
            <a:off x="1828800" y="2362200"/>
            <a:ext cx="4876800" cy="19050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lIns="137160" tIns="182880" rIns="137160" bIns="182880"/>
          <a:lstStyle>
            <a:lvl1pPr>
              <a:tabLst>
                <a:tab pos="457200" algn="l"/>
                <a:tab pos="3657600" algn="l"/>
                <a:tab pos="4114800" algn="l"/>
              </a:tabLst>
              <a:defRPr sz="2400">
                <a:solidFill>
                  <a:schemeClr val="tx1"/>
                </a:solidFill>
                <a:latin typeface="Times New Roman" charset="0"/>
                <a:ea typeface="ＭＳ Ｐゴシック" charset="0"/>
              </a:defRPr>
            </a:lvl1pPr>
            <a:lvl2pPr>
              <a:tabLst>
                <a:tab pos="457200" algn="l"/>
                <a:tab pos="3657600" algn="l"/>
                <a:tab pos="4114800" algn="l"/>
              </a:tabLst>
              <a:defRPr sz="2400">
                <a:solidFill>
                  <a:schemeClr val="tx1"/>
                </a:solidFill>
                <a:latin typeface="Times New Roman" charset="0"/>
                <a:ea typeface="ＭＳ Ｐゴシック" charset="0"/>
              </a:defRPr>
            </a:lvl2pPr>
            <a:lvl3pPr>
              <a:tabLst>
                <a:tab pos="457200" algn="l"/>
                <a:tab pos="3657600" algn="l"/>
                <a:tab pos="4114800" algn="l"/>
              </a:tabLst>
              <a:defRPr sz="2400">
                <a:solidFill>
                  <a:schemeClr val="tx1"/>
                </a:solidFill>
                <a:latin typeface="Times New Roman" charset="0"/>
                <a:ea typeface="ＭＳ Ｐゴシック" charset="0"/>
              </a:defRPr>
            </a:lvl3pPr>
            <a:lvl4pPr>
              <a:tabLst>
                <a:tab pos="457200" algn="l"/>
                <a:tab pos="3657600" algn="l"/>
                <a:tab pos="4114800" algn="l"/>
              </a:tabLst>
              <a:defRPr sz="2400">
                <a:solidFill>
                  <a:schemeClr val="tx1"/>
                </a:solidFill>
                <a:latin typeface="Times New Roman" charset="0"/>
                <a:ea typeface="ＭＳ Ｐゴシック" charset="0"/>
              </a:defRPr>
            </a:lvl4pPr>
            <a:lvl5pPr>
              <a:tabLst>
                <a:tab pos="457200" algn="l"/>
                <a:tab pos="3657600" algn="l"/>
                <a:tab pos="4114800" algn="l"/>
              </a:tabLst>
              <a:defRPr sz="2400">
                <a:solidFill>
                  <a:schemeClr val="tx1"/>
                </a:solidFill>
                <a:latin typeface="Times New Roman" charset="0"/>
                <a:ea typeface="ＭＳ Ｐゴシック" charset="0"/>
              </a:defRPr>
            </a:lvl5pPr>
            <a:lvl6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6pPr>
            <a:lvl7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7pPr>
            <a:lvl8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8pPr>
            <a:lvl9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9pPr>
          </a:lstStyle>
          <a:p>
            <a:r>
              <a:rPr lang="en-US" sz="2000" b="1" dirty="0">
                <a:latin typeface="Courier New" charset="0"/>
              </a:rPr>
              <a:t>.data</a:t>
            </a:r>
          </a:p>
          <a:p>
            <a:r>
              <a:rPr lang="en-US" sz="2000" b="1" dirty="0" err="1">
                <a:latin typeface="Courier New" charset="0"/>
              </a:rPr>
              <a:t>myData</a:t>
            </a:r>
            <a:r>
              <a:rPr lang="en-US" sz="2000" b="1" dirty="0">
                <a:latin typeface="Courier New" charset="0"/>
              </a:rPr>
              <a:t> WORD 1000h</a:t>
            </a:r>
          </a:p>
          <a:p>
            <a:r>
              <a:rPr lang="en-US" sz="2000" b="1" dirty="0">
                <a:latin typeface="Courier New" charset="0"/>
              </a:rPr>
              <a:t>.code</a:t>
            </a:r>
          </a:p>
          <a:p>
            <a:r>
              <a:rPr lang="en-US" sz="2000" b="1" dirty="0">
                <a:latin typeface="Courier New" charset="0"/>
              </a:rPr>
              <a:t>main PROC</a:t>
            </a:r>
          </a:p>
          <a:p>
            <a:r>
              <a:rPr lang="en-US" sz="2000" b="1" dirty="0">
                <a:latin typeface="Courier New" charset="0"/>
              </a:rPr>
              <a:t>	INVOKE Sub1, ADDR </a:t>
            </a:r>
            <a:r>
              <a:rPr lang="en-US" sz="2000" b="1" dirty="0" err="1">
                <a:latin typeface="Courier New" charset="0"/>
              </a:rPr>
              <a:t>myData</a:t>
            </a:r>
            <a:endParaRPr lang="en-US" sz="2000" b="1" dirty="0">
              <a:latin typeface="Courier New" charset="0"/>
            </a:endParaRPr>
          </a:p>
        </p:txBody>
      </p:sp>
      <p:grpSp>
        <p:nvGrpSpPr>
          <p:cNvPr id="120839" name="Group 7"/>
          <p:cNvGrpSpPr>
            <a:grpSpLocks/>
          </p:cNvGrpSpPr>
          <p:nvPr/>
        </p:nvGrpSpPr>
        <p:grpSpPr bwMode="auto">
          <a:xfrm>
            <a:off x="914400" y="4343400"/>
            <a:ext cx="5638800" cy="1828800"/>
            <a:chOff x="576" y="2688"/>
            <a:chExt cx="3552" cy="1152"/>
          </a:xfrm>
        </p:grpSpPr>
        <p:sp>
          <p:nvSpPr>
            <p:cNvPr id="120837" name="Text Box 5"/>
            <p:cNvSpPr txBox="1">
              <a:spLocks noChangeArrowheads="1"/>
            </p:cNvSpPr>
            <p:nvPr/>
          </p:nvSpPr>
          <p:spPr bwMode="auto">
            <a:xfrm>
              <a:off x="1296" y="3264"/>
              <a:ext cx="2448" cy="576"/>
            </a:xfrm>
            <a:prstGeom prst="rect">
              <a:avLst/>
            </a:prstGeom>
            <a:noFill/>
            <a:ln w="9525">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lIns="137160" tIns="182880" rIns="137160" bIns="182880"/>
            <a:lstStyle>
              <a:lvl1pPr>
                <a:tabLst>
                  <a:tab pos="457200" algn="l"/>
                  <a:tab pos="3657600" algn="l"/>
                  <a:tab pos="4114800" algn="l"/>
                </a:tabLst>
                <a:defRPr sz="2400">
                  <a:solidFill>
                    <a:schemeClr val="tx1"/>
                  </a:solidFill>
                  <a:latin typeface="Times New Roman" charset="0"/>
                  <a:ea typeface="ＭＳ Ｐゴシック" charset="0"/>
                </a:defRPr>
              </a:lvl1pPr>
              <a:lvl2pPr>
                <a:tabLst>
                  <a:tab pos="457200" algn="l"/>
                  <a:tab pos="3657600" algn="l"/>
                  <a:tab pos="4114800" algn="l"/>
                </a:tabLst>
                <a:defRPr sz="2400">
                  <a:solidFill>
                    <a:schemeClr val="tx1"/>
                  </a:solidFill>
                  <a:latin typeface="Times New Roman" charset="0"/>
                  <a:ea typeface="ＭＳ Ｐゴシック" charset="0"/>
                </a:defRPr>
              </a:lvl2pPr>
              <a:lvl3pPr>
                <a:tabLst>
                  <a:tab pos="457200" algn="l"/>
                  <a:tab pos="3657600" algn="l"/>
                  <a:tab pos="4114800" algn="l"/>
                </a:tabLst>
                <a:defRPr sz="2400">
                  <a:solidFill>
                    <a:schemeClr val="tx1"/>
                  </a:solidFill>
                  <a:latin typeface="Times New Roman" charset="0"/>
                  <a:ea typeface="ＭＳ Ｐゴシック" charset="0"/>
                </a:defRPr>
              </a:lvl3pPr>
              <a:lvl4pPr>
                <a:tabLst>
                  <a:tab pos="457200" algn="l"/>
                  <a:tab pos="3657600" algn="l"/>
                  <a:tab pos="4114800" algn="l"/>
                </a:tabLst>
                <a:defRPr sz="2400">
                  <a:solidFill>
                    <a:schemeClr val="tx1"/>
                  </a:solidFill>
                  <a:latin typeface="Times New Roman" charset="0"/>
                  <a:ea typeface="ＭＳ Ｐゴシック" charset="0"/>
                </a:defRPr>
              </a:lvl4pPr>
              <a:lvl5pPr>
                <a:tabLst>
                  <a:tab pos="457200" algn="l"/>
                  <a:tab pos="3657600" algn="l"/>
                  <a:tab pos="4114800" algn="l"/>
                </a:tabLst>
                <a:defRPr sz="2400">
                  <a:solidFill>
                    <a:schemeClr val="tx1"/>
                  </a:solidFill>
                  <a:latin typeface="Times New Roman" charset="0"/>
                  <a:ea typeface="ＭＳ Ｐゴシック" charset="0"/>
                </a:defRPr>
              </a:lvl5pPr>
              <a:lvl6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6pPr>
              <a:lvl7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7pPr>
              <a:lvl8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8pPr>
              <a:lvl9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9pPr>
            </a:lstStyle>
            <a:p>
              <a:r>
                <a:rPr lang="en-US" sz="2000" b="1" dirty="0">
                  <a:latin typeface="Courier New" charset="0"/>
                </a:rPr>
                <a:t>push OFFSET </a:t>
              </a:r>
              <a:r>
                <a:rPr lang="en-US" sz="2000" b="1" dirty="0" err="1">
                  <a:latin typeface="Courier New" charset="0"/>
                </a:rPr>
                <a:t>myData</a:t>
              </a:r>
              <a:endParaRPr lang="en-US" sz="2000" b="1" dirty="0">
                <a:latin typeface="Courier New" charset="0"/>
              </a:endParaRPr>
            </a:p>
            <a:p>
              <a:r>
                <a:rPr lang="en-US" sz="2000" b="1" dirty="0">
                  <a:latin typeface="Courier New" charset="0"/>
                </a:rPr>
                <a:t>call Sub1</a:t>
              </a:r>
            </a:p>
          </p:txBody>
        </p:sp>
        <p:sp>
          <p:nvSpPr>
            <p:cNvPr id="120838" name="Text Box 6"/>
            <p:cNvSpPr txBox="1">
              <a:spLocks noChangeArrowheads="1"/>
            </p:cNvSpPr>
            <p:nvPr/>
          </p:nvSpPr>
          <p:spPr bwMode="auto">
            <a:xfrm>
              <a:off x="576" y="2688"/>
              <a:ext cx="3552" cy="40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tIns="137160" bIns="137160">
              <a:spAutoFit/>
            </a:bodyPr>
            <a:lstStyle/>
            <a:p>
              <a:pPr>
                <a:spcBef>
                  <a:spcPct val="50000"/>
                </a:spcBef>
              </a:pPr>
              <a:r>
                <a:rPr lang="en-US" sz="2400" b="0" dirty="0">
                  <a:latin typeface="Arial"/>
                  <a:cs typeface="Arial"/>
                </a:rPr>
                <a:t>MASM generates the following code:</a:t>
              </a:r>
            </a:p>
          </p:txBody>
        </p:sp>
      </p:grpSp>
    </p:spTree>
    <p:extLst>
      <p:ext uri="{BB962C8B-B14F-4D97-AF65-F5344CB8AC3E}">
        <p14:creationId xmlns:p14="http://schemas.microsoft.com/office/powerpoint/2010/main" xmlns="" val="229140910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16" fill="hold" nodeType="clickEffect">
                                  <p:stCondLst>
                                    <p:cond delay="0"/>
                                  </p:stCondLst>
                                  <p:childTnLst>
                                    <p:set>
                                      <p:cBhvr>
                                        <p:cTn id="6" dur="1" fill="hold">
                                          <p:stCondLst>
                                            <p:cond delay="0"/>
                                          </p:stCondLst>
                                        </p:cTn>
                                        <p:tgtEl>
                                          <p:spTgt spid="120839"/>
                                        </p:tgtEl>
                                        <p:attrNameLst>
                                          <p:attrName>style.visibility</p:attrName>
                                        </p:attrNameLst>
                                      </p:cBhvr>
                                      <p:to>
                                        <p:strVal val="visible"/>
                                      </p:to>
                                    </p:set>
                                    <p:animEffect transition="in" filter="box(in)">
                                      <p:cBhvr>
                                        <p:cTn id="7" dur="500"/>
                                        <p:tgtEl>
                                          <p:spTgt spid="1208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2"/>
          <p:cNvSpPr>
            <a:spLocks noGrp="1" noChangeArrowheads="1"/>
          </p:cNvSpPr>
          <p:nvPr>
            <p:ph type="title"/>
          </p:nvPr>
        </p:nvSpPr>
        <p:spPr/>
        <p:txBody>
          <a:bodyPr/>
          <a:lstStyle/>
          <a:p>
            <a:r>
              <a:rPr lang="en-US"/>
              <a:t>Parameter Classifications</a:t>
            </a:r>
          </a:p>
        </p:txBody>
      </p:sp>
      <p:sp>
        <p:nvSpPr>
          <p:cNvPr id="90115" name="Rectangle 3"/>
          <p:cNvSpPr>
            <a:spLocks noGrp="1" noChangeArrowheads="1"/>
          </p:cNvSpPr>
          <p:nvPr>
            <p:ph type="body" idx="1"/>
          </p:nvPr>
        </p:nvSpPr>
        <p:spPr>
          <a:xfrm>
            <a:off x="533400" y="990600"/>
            <a:ext cx="8229600" cy="5791200"/>
          </a:xfrm>
        </p:spPr>
        <p:txBody>
          <a:bodyPr>
            <a:normAutofit/>
          </a:bodyPr>
          <a:lstStyle/>
          <a:p>
            <a:pPr>
              <a:spcBef>
                <a:spcPts val="1400"/>
              </a:spcBef>
            </a:pPr>
            <a:r>
              <a:rPr lang="en-US" dirty="0"/>
              <a:t>An </a:t>
            </a:r>
            <a:r>
              <a:rPr lang="en-US" u="sng" dirty="0">
                <a:solidFill>
                  <a:srgbClr val="0000FF"/>
                </a:solidFill>
              </a:rPr>
              <a:t>input parameter</a:t>
            </a:r>
            <a:r>
              <a:rPr lang="en-US" dirty="0"/>
              <a:t> is data passed by a calling program to a procedure. </a:t>
            </a:r>
            <a:endParaRPr lang="en-US" dirty="0" smtClean="0"/>
          </a:p>
          <a:p>
            <a:pPr lvl="1">
              <a:spcBef>
                <a:spcPts val="1400"/>
              </a:spcBef>
            </a:pPr>
            <a:r>
              <a:rPr lang="en-US" dirty="0" smtClean="0"/>
              <a:t>The </a:t>
            </a:r>
            <a:r>
              <a:rPr lang="en-US" dirty="0"/>
              <a:t>called procedure is not expected to modify the corresponding parameter variable, and even if it does, the modification is confined to the procedure itself</a:t>
            </a:r>
            <a:r>
              <a:rPr lang="en-US" dirty="0" smtClean="0"/>
              <a:t>.</a:t>
            </a:r>
          </a:p>
          <a:p>
            <a:pPr marL="341313" indent="-341313">
              <a:spcBef>
                <a:spcPts val="1400"/>
              </a:spcBef>
              <a:buClr>
                <a:schemeClr val="tx1"/>
              </a:buClr>
              <a:buFontTx/>
              <a:buChar char="•"/>
            </a:pPr>
            <a:r>
              <a:rPr lang="en-US" dirty="0"/>
              <a:t>An </a:t>
            </a:r>
            <a:r>
              <a:rPr lang="en-US" u="sng" dirty="0">
                <a:solidFill>
                  <a:srgbClr val="0000FF"/>
                </a:solidFill>
              </a:rPr>
              <a:t>output parameter</a:t>
            </a:r>
            <a:r>
              <a:rPr lang="en-US" dirty="0">
                <a:solidFill>
                  <a:srgbClr val="0000FF"/>
                </a:solidFill>
              </a:rPr>
              <a:t> </a:t>
            </a:r>
            <a:r>
              <a:rPr lang="en-US" dirty="0"/>
              <a:t>is created by passing a pointer to a variable when a procedure is </a:t>
            </a:r>
            <a:r>
              <a:rPr lang="en-US" dirty="0" smtClean="0"/>
              <a:t>called.</a:t>
            </a:r>
          </a:p>
          <a:p>
            <a:pPr lvl="1" indent="-342900">
              <a:spcBef>
                <a:spcPts val="1400"/>
              </a:spcBef>
              <a:buClr>
                <a:schemeClr val="tx1"/>
              </a:buClr>
            </a:pPr>
            <a:r>
              <a:rPr lang="en-US" dirty="0" smtClean="0"/>
              <a:t>The </a:t>
            </a:r>
            <a:r>
              <a:rPr lang="en-US" dirty="0"/>
              <a:t>procedure does not use any existing data from the variable, but it fills in a new value before it returns.</a:t>
            </a:r>
          </a:p>
          <a:p>
            <a:pPr>
              <a:spcBef>
                <a:spcPts val="1400"/>
              </a:spcBef>
              <a:buClr>
                <a:schemeClr val="tx1"/>
              </a:buClr>
              <a:buFontTx/>
              <a:buChar char="•"/>
            </a:pPr>
            <a:r>
              <a:rPr lang="en-US" dirty="0">
                <a:latin typeface="Arial" charset="0"/>
              </a:rPr>
              <a:t>An </a:t>
            </a:r>
            <a:r>
              <a:rPr lang="en-US" u="sng" dirty="0">
                <a:solidFill>
                  <a:srgbClr val="0000FF"/>
                </a:solidFill>
                <a:latin typeface="Arial" charset="0"/>
              </a:rPr>
              <a:t>input-output parameter</a:t>
            </a:r>
            <a:r>
              <a:rPr lang="en-US" dirty="0">
                <a:solidFill>
                  <a:srgbClr val="0000FF"/>
                </a:solidFill>
                <a:latin typeface="Arial" charset="0"/>
              </a:rPr>
              <a:t> </a:t>
            </a:r>
            <a:r>
              <a:rPr lang="en-US" dirty="0">
                <a:latin typeface="Arial" charset="0"/>
              </a:rPr>
              <a:t>is a pointer to a variable containing input that will be both used and modified by the procedure. </a:t>
            </a:r>
            <a:endParaRPr lang="en-US" dirty="0" smtClean="0">
              <a:latin typeface="Arial" charset="0"/>
            </a:endParaRPr>
          </a:p>
          <a:p>
            <a:pPr lvl="1">
              <a:spcBef>
                <a:spcPts val="1400"/>
              </a:spcBef>
              <a:buClr>
                <a:schemeClr val="tx1"/>
              </a:buClr>
            </a:pPr>
            <a:r>
              <a:rPr lang="en-US" dirty="0" smtClean="0">
                <a:latin typeface="Arial" charset="0"/>
              </a:rPr>
              <a:t>The </a:t>
            </a:r>
            <a:r>
              <a:rPr lang="en-US" dirty="0">
                <a:latin typeface="Arial" charset="0"/>
              </a:rPr>
              <a:t>variable passed by the calling program is modified</a:t>
            </a:r>
            <a:r>
              <a:rPr lang="en-US" dirty="0" smtClean="0">
                <a:latin typeface="Arial" charset="0"/>
              </a:rPr>
              <a:t>.</a:t>
            </a:r>
            <a:endParaRPr lang="en-US" sz="1700" dirty="0">
              <a:latin typeface="Arial" charset="0"/>
            </a:endParaRPr>
          </a:p>
        </p:txBody>
      </p:sp>
    </p:spTree>
    <p:extLst>
      <p:ext uri="{BB962C8B-B14F-4D97-AF65-F5344CB8AC3E}">
        <p14:creationId xmlns:p14="http://schemas.microsoft.com/office/powerpoint/2010/main" xmlns="" val="2048456323"/>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2"/>
          <p:cNvSpPr>
            <a:spLocks noGrp="1" noChangeArrowheads="1"/>
          </p:cNvSpPr>
          <p:nvPr>
            <p:ph type="title"/>
          </p:nvPr>
        </p:nvSpPr>
        <p:spPr/>
        <p:txBody>
          <a:bodyPr/>
          <a:lstStyle/>
          <a:p>
            <a:r>
              <a:rPr lang="en-US"/>
              <a:t>Example: Exchanging Two Integers</a:t>
            </a:r>
          </a:p>
        </p:txBody>
      </p:sp>
      <p:sp>
        <p:nvSpPr>
          <p:cNvPr id="110595" name="Text Box 3"/>
          <p:cNvSpPr txBox="1">
            <a:spLocks noChangeArrowheads="1"/>
          </p:cNvSpPr>
          <p:nvPr/>
        </p:nvSpPr>
        <p:spPr bwMode="auto">
          <a:xfrm>
            <a:off x="457200" y="2590800"/>
            <a:ext cx="8229600" cy="39624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lIns="137160" tIns="182880" rIns="137160" bIns="182880"/>
          <a:lstStyle>
            <a:lvl1pPr>
              <a:tabLst>
                <a:tab pos="457200" algn="l"/>
                <a:tab pos="3657600" algn="l"/>
                <a:tab pos="4114800" algn="l"/>
              </a:tabLst>
              <a:defRPr sz="2400">
                <a:solidFill>
                  <a:schemeClr val="tx1"/>
                </a:solidFill>
                <a:latin typeface="Times New Roman" charset="0"/>
                <a:ea typeface="ＭＳ Ｐゴシック" charset="0"/>
              </a:defRPr>
            </a:lvl1pPr>
            <a:lvl2pPr>
              <a:tabLst>
                <a:tab pos="457200" algn="l"/>
                <a:tab pos="3657600" algn="l"/>
                <a:tab pos="4114800" algn="l"/>
              </a:tabLst>
              <a:defRPr sz="2400">
                <a:solidFill>
                  <a:schemeClr val="tx1"/>
                </a:solidFill>
                <a:latin typeface="Times New Roman" charset="0"/>
                <a:ea typeface="ＭＳ Ｐゴシック" charset="0"/>
              </a:defRPr>
            </a:lvl2pPr>
            <a:lvl3pPr>
              <a:tabLst>
                <a:tab pos="457200" algn="l"/>
                <a:tab pos="3657600" algn="l"/>
                <a:tab pos="4114800" algn="l"/>
              </a:tabLst>
              <a:defRPr sz="2400">
                <a:solidFill>
                  <a:schemeClr val="tx1"/>
                </a:solidFill>
                <a:latin typeface="Times New Roman" charset="0"/>
                <a:ea typeface="ＭＳ Ｐゴシック" charset="0"/>
              </a:defRPr>
            </a:lvl3pPr>
            <a:lvl4pPr>
              <a:tabLst>
                <a:tab pos="457200" algn="l"/>
                <a:tab pos="3657600" algn="l"/>
                <a:tab pos="4114800" algn="l"/>
              </a:tabLst>
              <a:defRPr sz="2400">
                <a:solidFill>
                  <a:schemeClr val="tx1"/>
                </a:solidFill>
                <a:latin typeface="Times New Roman" charset="0"/>
                <a:ea typeface="ＭＳ Ｐゴシック" charset="0"/>
              </a:defRPr>
            </a:lvl4pPr>
            <a:lvl5pPr>
              <a:tabLst>
                <a:tab pos="457200" algn="l"/>
                <a:tab pos="3657600" algn="l"/>
                <a:tab pos="4114800" algn="l"/>
              </a:tabLst>
              <a:defRPr sz="2400">
                <a:solidFill>
                  <a:schemeClr val="tx1"/>
                </a:solidFill>
                <a:latin typeface="Times New Roman" charset="0"/>
                <a:ea typeface="ＭＳ Ｐゴシック" charset="0"/>
              </a:defRPr>
            </a:lvl5pPr>
            <a:lvl6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6pPr>
            <a:lvl7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7pPr>
            <a:lvl8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8pPr>
            <a:lvl9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9pPr>
          </a:lstStyle>
          <a:p>
            <a:r>
              <a:rPr lang="en-US" sz="2000" b="1" dirty="0">
                <a:latin typeface="Courier New" charset="0"/>
              </a:rPr>
              <a:t>Swap PROC USES </a:t>
            </a:r>
            <a:r>
              <a:rPr lang="en-US" sz="2000" b="1" dirty="0" err="1">
                <a:latin typeface="Courier New" charset="0"/>
              </a:rPr>
              <a:t>eax</a:t>
            </a:r>
            <a:r>
              <a:rPr lang="en-US" sz="2000" b="1" dirty="0">
                <a:latin typeface="Courier New" charset="0"/>
              </a:rPr>
              <a:t> </a:t>
            </a:r>
            <a:r>
              <a:rPr lang="en-US" sz="2000" b="1" dirty="0" err="1">
                <a:latin typeface="Courier New" charset="0"/>
              </a:rPr>
              <a:t>esi</a:t>
            </a:r>
            <a:r>
              <a:rPr lang="en-US" sz="2000" b="1" dirty="0">
                <a:latin typeface="Courier New" charset="0"/>
              </a:rPr>
              <a:t> </a:t>
            </a:r>
            <a:r>
              <a:rPr lang="en-US" sz="2000" b="1" dirty="0" err="1">
                <a:latin typeface="Courier New" charset="0"/>
              </a:rPr>
              <a:t>edi</a:t>
            </a:r>
            <a:r>
              <a:rPr lang="en-US" sz="2000" b="1" dirty="0">
                <a:latin typeface="Courier New" charset="0"/>
              </a:rPr>
              <a:t>,</a:t>
            </a:r>
          </a:p>
          <a:p>
            <a:pPr lvl="1"/>
            <a:r>
              <a:rPr lang="en-US" sz="2000" b="1" dirty="0" err="1">
                <a:latin typeface="Courier New" charset="0"/>
              </a:rPr>
              <a:t>pValX:PTR</a:t>
            </a:r>
            <a:r>
              <a:rPr lang="en-US" sz="2000" b="1" dirty="0">
                <a:latin typeface="Courier New" charset="0"/>
              </a:rPr>
              <a:t> DWORD,	; pointer to first integer</a:t>
            </a:r>
          </a:p>
          <a:p>
            <a:pPr lvl="1"/>
            <a:r>
              <a:rPr lang="en-US" sz="2000" b="1" dirty="0" err="1">
                <a:latin typeface="Courier New" charset="0"/>
              </a:rPr>
              <a:t>pValY:PTR</a:t>
            </a:r>
            <a:r>
              <a:rPr lang="en-US" sz="2000" b="1" dirty="0">
                <a:latin typeface="Courier New" charset="0"/>
              </a:rPr>
              <a:t> DWORD	; pointer to second integer</a:t>
            </a:r>
          </a:p>
          <a:p>
            <a:pPr lvl="1"/>
            <a:endParaRPr lang="en-US" sz="2000" b="1" dirty="0">
              <a:latin typeface="Courier New" charset="0"/>
            </a:endParaRPr>
          </a:p>
          <a:p>
            <a:pPr lvl="1"/>
            <a:r>
              <a:rPr lang="en-US" sz="2000" b="1" dirty="0" err="1">
                <a:latin typeface="Courier New" charset="0"/>
              </a:rPr>
              <a:t>mov</a:t>
            </a:r>
            <a:r>
              <a:rPr lang="en-US" sz="2000" b="1" dirty="0">
                <a:latin typeface="Courier New" charset="0"/>
              </a:rPr>
              <a:t> </a:t>
            </a:r>
            <a:r>
              <a:rPr lang="en-US" sz="2000" b="1" dirty="0" err="1">
                <a:latin typeface="Courier New" charset="0"/>
              </a:rPr>
              <a:t>esi,pValX</a:t>
            </a:r>
            <a:r>
              <a:rPr lang="en-US" sz="2000" b="1" dirty="0">
                <a:latin typeface="Courier New" charset="0"/>
              </a:rPr>
              <a:t>	; get pointers</a:t>
            </a:r>
          </a:p>
          <a:p>
            <a:pPr lvl="1"/>
            <a:r>
              <a:rPr lang="en-US" sz="2000" b="1" dirty="0" err="1">
                <a:latin typeface="Courier New" charset="0"/>
              </a:rPr>
              <a:t>mov</a:t>
            </a:r>
            <a:r>
              <a:rPr lang="en-US" sz="2000" b="1" dirty="0">
                <a:latin typeface="Courier New" charset="0"/>
              </a:rPr>
              <a:t> </a:t>
            </a:r>
            <a:r>
              <a:rPr lang="en-US" sz="2000" b="1" dirty="0" err="1">
                <a:latin typeface="Courier New" charset="0"/>
              </a:rPr>
              <a:t>edi,pValY</a:t>
            </a:r>
            <a:endParaRPr lang="en-US" sz="2000" b="1" dirty="0">
              <a:latin typeface="Courier New" charset="0"/>
            </a:endParaRPr>
          </a:p>
          <a:p>
            <a:pPr lvl="1"/>
            <a:r>
              <a:rPr lang="en-US" sz="2000" b="1" dirty="0" err="1">
                <a:latin typeface="Courier New" charset="0"/>
              </a:rPr>
              <a:t>mov</a:t>
            </a:r>
            <a:r>
              <a:rPr lang="en-US" sz="2000" b="1" dirty="0">
                <a:latin typeface="Courier New" charset="0"/>
              </a:rPr>
              <a:t> </a:t>
            </a:r>
            <a:r>
              <a:rPr lang="en-US" sz="2000" b="1" dirty="0" err="1">
                <a:latin typeface="Courier New" charset="0"/>
              </a:rPr>
              <a:t>eax</a:t>
            </a:r>
            <a:r>
              <a:rPr lang="en-US" sz="2000" b="1" dirty="0">
                <a:latin typeface="Courier New" charset="0"/>
              </a:rPr>
              <a:t>,[</a:t>
            </a:r>
            <a:r>
              <a:rPr lang="en-US" sz="2000" b="1" dirty="0" err="1">
                <a:latin typeface="Courier New" charset="0"/>
              </a:rPr>
              <a:t>esi</a:t>
            </a:r>
            <a:r>
              <a:rPr lang="en-US" sz="2000" b="1" dirty="0">
                <a:latin typeface="Courier New" charset="0"/>
              </a:rPr>
              <a:t>]	; get first integer</a:t>
            </a:r>
          </a:p>
          <a:p>
            <a:pPr lvl="1"/>
            <a:r>
              <a:rPr lang="en-US" sz="2000" b="1" dirty="0" err="1">
                <a:latin typeface="Courier New" charset="0"/>
              </a:rPr>
              <a:t>xchg</a:t>
            </a:r>
            <a:r>
              <a:rPr lang="en-US" sz="2000" b="1" dirty="0">
                <a:latin typeface="Courier New" charset="0"/>
              </a:rPr>
              <a:t> </a:t>
            </a:r>
            <a:r>
              <a:rPr lang="en-US" sz="2000" b="1" dirty="0" err="1">
                <a:latin typeface="Courier New" charset="0"/>
              </a:rPr>
              <a:t>eax</a:t>
            </a:r>
            <a:r>
              <a:rPr lang="en-US" sz="2000" b="1" dirty="0">
                <a:latin typeface="Courier New" charset="0"/>
              </a:rPr>
              <a:t>,[</a:t>
            </a:r>
            <a:r>
              <a:rPr lang="en-US" sz="2000" b="1" dirty="0" err="1">
                <a:latin typeface="Courier New" charset="0"/>
              </a:rPr>
              <a:t>edi</a:t>
            </a:r>
            <a:r>
              <a:rPr lang="en-US" sz="2000" b="1" dirty="0">
                <a:latin typeface="Courier New" charset="0"/>
              </a:rPr>
              <a:t>]	; exchange with second</a:t>
            </a:r>
          </a:p>
          <a:p>
            <a:pPr lvl="1"/>
            <a:r>
              <a:rPr lang="en-US" sz="2000" b="1" dirty="0" err="1">
                <a:latin typeface="Courier New" charset="0"/>
              </a:rPr>
              <a:t>mov</a:t>
            </a:r>
            <a:r>
              <a:rPr lang="en-US" sz="2000" b="1" dirty="0">
                <a:latin typeface="Courier New" charset="0"/>
              </a:rPr>
              <a:t> [</a:t>
            </a:r>
            <a:r>
              <a:rPr lang="en-US" sz="2000" b="1" dirty="0" err="1">
                <a:latin typeface="Courier New" charset="0"/>
              </a:rPr>
              <a:t>esi</a:t>
            </a:r>
            <a:r>
              <a:rPr lang="en-US" sz="2000" b="1" dirty="0">
                <a:latin typeface="Courier New" charset="0"/>
              </a:rPr>
              <a:t>],</a:t>
            </a:r>
            <a:r>
              <a:rPr lang="en-US" sz="2000" b="1" dirty="0" err="1">
                <a:latin typeface="Courier New" charset="0"/>
              </a:rPr>
              <a:t>eax</a:t>
            </a:r>
            <a:r>
              <a:rPr lang="en-US" sz="2000" b="1" dirty="0">
                <a:latin typeface="Courier New" charset="0"/>
              </a:rPr>
              <a:t>	; replace first integer</a:t>
            </a:r>
          </a:p>
          <a:p>
            <a:pPr lvl="1"/>
            <a:r>
              <a:rPr lang="en-US" sz="2000" b="1" dirty="0">
                <a:latin typeface="Courier New" charset="0"/>
              </a:rPr>
              <a:t>ret</a:t>
            </a:r>
          </a:p>
          <a:p>
            <a:r>
              <a:rPr lang="en-US" sz="2000" b="1" dirty="0">
                <a:latin typeface="Courier New" charset="0"/>
              </a:rPr>
              <a:t>Swap ENDP</a:t>
            </a:r>
          </a:p>
        </p:txBody>
      </p:sp>
      <p:sp>
        <p:nvSpPr>
          <p:cNvPr id="110596" name="Text Box 4"/>
          <p:cNvSpPr txBox="1">
            <a:spLocks noChangeArrowheads="1"/>
          </p:cNvSpPr>
          <p:nvPr/>
        </p:nvSpPr>
        <p:spPr bwMode="auto">
          <a:xfrm>
            <a:off x="685800" y="990600"/>
            <a:ext cx="7696200" cy="138499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tIns="137160" bIns="137160">
            <a:spAutoFit/>
          </a:bodyPr>
          <a:lstStyle/>
          <a:p>
            <a:pPr>
              <a:spcBef>
                <a:spcPct val="50000"/>
              </a:spcBef>
            </a:pPr>
            <a:r>
              <a:rPr lang="en-US" sz="2400" b="0" dirty="0">
                <a:latin typeface="Arial"/>
                <a:cs typeface="Arial"/>
              </a:rPr>
              <a:t>The Swap procedure exchanges the values of two 32-bit integers. </a:t>
            </a:r>
            <a:r>
              <a:rPr lang="en-US" sz="2400" b="0" dirty="0" err="1">
                <a:solidFill>
                  <a:srgbClr val="0000FF"/>
                </a:solidFill>
                <a:latin typeface="Arial"/>
                <a:cs typeface="Arial"/>
              </a:rPr>
              <a:t>pValX</a:t>
            </a:r>
            <a:r>
              <a:rPr lang="en-US" sz="2400" b="0" dirty="0">
                <a:latin typeface="Arial"/>
                <a:cs typeface="Arial"/>
              </a:rPr>
              <a:t> and </a:t>
            </a:r>
            <a:r>
              <a:rPr lang="en-US" sz="2400" b="0" dirty="0" err="1">
                <a:solidFill>
                  <a:srgbClr val="0000FF"/>
                </a:solidFill>
                <a:latin typeface="Arial"/>
                <a:cs typeface="Arial"/>
              </a:rPr>
              <a:t>pValY</a:t>
            </a:r>
            <a:r>
              <a:rPr lang="en-US" sz="2400" b="0" dirty="0">
                <a:latin typeface="Arial"/>
                <a:cs typeface="Arial"/>
              </a:rPr>
              <a:t> do not change values, but the integers they point to are modified.</a:t>
            </a:r>
          </a:p>
        </p:txBody>
      </p:sp>
    </p:spTree>
    <p:extLst>
      <p:ext uri="{BB962C8B-B14F-4D97-AF65-F5344CB8AC3E}">
        <p14:creationId xmlns:p14="http://schemas.microsoft.com/office/powerpoint/2010/main" xmlns="" val="3561697852"/>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2"/>
          <p:cNvSpPr>
            <a:spLocks noGrp="1" noChangeArrowheads="1"/>
          </p:cNvSpPr>
          <p:nvPr>
            <p:ph type="title"/>
          </p:nvPr>
        </p:nvSpPr>
        <p:spPr/>
        <p:txBody>
          <a:bodyPr/>
          <a:lstStyle/>
          <a:p>
            <a:r>
              <a:rPr lang="en-US"/>
              <a:t>Trouble-Shooting Tips</a:t>
            </a:r>
          </a:p>
        </p:txBody>
      </p:sp>
      <p:sp>
        <p:nvSpPr>
          <p:cNvPr id="92163" name="Rectangle 3"/>
          <p:cNvSpPr>
            <a:spLocks noGrp="1" noChangeArrowheads="1"/>
          </p:cNvSpPr>
          <p:nvPr>
            <p:ph type="body" idx="1"/>
          </p:nvPr>
        </p:nvSpPr>
        <p:spPr>
          <a:xfrm>
            <a:off x="609600" y="1295400"/>
            <a:ext cx="7772400" cy="5105400"/>
          </a:xfrm>
        </p:spPr>
        <p:txBody>
          <a:bodyPr>
            <a:normAutofit/>
          </a:bodyPr>
          <a:lstStyle/>
          <a:p>
            <a:pPr>
              <a:spcBef>
                <a:spcPts val="1800"/>
              </a:spcBef>
            </a:pPr>
            <a:r>
              <a:rPr lang="en-US" dirty="0"/>
              <a:t>Save and restore registers when they are modified by a procedure.</a:t>
            </a:r>
          </a:p>
          <a:p>
            <a:pPr lvl="1">
              <a:spcBef>
                <a:spcPts val="1800"/>
              </a:spcBef>
            </a:pPr>
            <a:r>
              <a:rPr lang="en-US" dirty="0"/>
              <a:t>Except a register that returns a function </a:t>
            </a:r>
            <a:r>
              <a:rPr lang="en-US" dirty="0" smtClean="0"/>
              <a:t>result</a:t>
            </a:r>
          </a:p>
          <a:p>
            <a:pPr>
              <a:lnSpc>
                <a:spcPct val="90000"/>
              </a:lnSpc>
              <a:spcBef>
                <a:spcPts val="1800"/>
              </a:spcBef>
              <a:buClr>
                <a:schemeClr val="tx1"/>
              </a:buClr>
              <a:buFontTx/>
              <a:buChar char="•"/>
            </a:pPr>
            <a:r>
              <a:rPr lang="en-US" dirty="0"/>
              <a:t>When using INVOKE, be careful to pass a pointer to the correct data </a:t>
            </a:r>
            <a:r>
              <a:rPr lang="en-US" dirty="0" smtClean="0"/>
              <a:t>type.</a:t>
            </a:r>
          </a:p>
          <a:p>
            <a:pPr lvl="1">
              <a:lnSpc>
                <a:spcPct val="90000"/>
              </a:lnSpc>
              <a:spcBef>
                <a:spcPts val="1800"/>
              </a:spcBef>
              <a:buClr>
                <a:schemeClr val="tx1"/>
              </a:buClr>
            </a:pPr>
            <a:r>
              <a:rPr lang="en-US" dirty="0" smtClean="0"/>
              <a:t>For </a:t>
            </a:r>
            <a:r>
              <a:rPr lang="en-US" dirty="0"/>
              <a:t>example, MASM cannot distinguish between a DWORD argument and a PTR BYTE argument</a:t>
            </a:r>
            <a:r>
              <a:rPr lang="en-US" dirty="0" smtClean="0"/>
              <a:t>.</a:t>
            </a:r>
          </a:p>
          <a:p>
            <a:pPr>
              <a:lnSpc>
                <a:spcPct val="90000"/>
              </a:lnSpc>
              <a:spcBef>
                <a:spcPts val="1800"/>
              </a:spcBef>
              <a:buClr>
                <a:schemeClr val="tx1"/>
              </a:buClr>
              <a:buFontTx/>
              <a:buChar char="•"/>
            </a:pPr>
            <a:r>
              <a:rPr lang="en-US" dirty="0"/>
              <a:t>Do not pass an immediate value to a procedure that expects a reference </a:t>
            </a:r>
            <a:r>
              <a:rPr lang="en-US" dirty="0" smtClean="0"/>
              <a:t>parameter.</a:t>
            </a:r>
          </a:p>
          <a:p>
            <a:pPr lvl="1">
              <a:lnSpc>
                <a:spcPct val="90000"/>
              </a:lnSpc>
              <a:spcBef>
                <a:spcPts val="1800"/>
              </a:spcBef>
              <a:buClr>
                <a:schemeClr val="tx1"/>
              </a:buClr>
            </a:pPr>
            <a:r>
              <a:rPr lang="en-US" dirty="0" smtClean="0"/>
              <a:t>Dereferencing </a:t>
            </a:r>
            <a:r>
              <a:rPr lang="en-US" dirty="0"/>
              <a:t>its address will likely cause a general-protection fault</a:t>
            </a:r>
            <a:r>
              <a:rPr lang="en-US" dirty="0" smtClean="0"/>
              <a:t>.</a:t>
            </a:r>
            <a:endParaRPr lang="en-US" dirty="0"/>
          </a:p>
        </p:txBody>
      </p:sp>
    </p:spTree>
    <p:extLst>
      <p:ext uri="{BB962C8B-B14F-4D97-AF65-F5344CB8AC3E}">
        <p14:creationId xmlns:p14="http://schemas.microsoft.com/office/powerpoint/2010/main" xmlns="" val="2526465799"/>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2"/>
          <p:cNvSpPr>
            <a:spLocks noGrp="1" noChangeArrowheads="1"/>
          </p:cNvSpPr>
          <p:nvPr>
            <p:ph type="title"/>
          </p:nvPr>
        </p:nvSpPr>
        <p:spPr/>
        <p:txBody>
          <a:bodyPr/>
          <a:lstStyle/>
          <a:p>
            <a:r>
              <a:rPr lang="en-US"/>
              <a:t>Stack Frames</a:t>
            </a:r>
          </a:p>
        </p:txBody>
      </p:sp>
      <p:sp>
        <p:nvSpPr>
          <p:cNvPr id="80899" name="Rectangle 3"/>
          <p:cNvSpPr>
            <a:spLocks noGrp="1" noChangeArrowheads="1"/>
          </p:cNvSpPr>
          <p:nvPr>
            <p:ph type="body" idx="1"/>
          </p:nvPr>
        </p:nvSpPr>
        <p:spPr>
          <a:xfrm>
            <a:off x="1828800" y="1600200"/>
            <a:ext cx="6477000" cy="4038600"/>
          </a:xfrm>
        </p:spPr>
        <p:txBody>
          <a:bodyPr>
            <a:normAutofit/>
          </a:bodyPr>
          <a:lstStyle/>
          <a:p>
            <a:pPr lvl="1">
              <a:spcBef>
                <a:spcPts val="1872"/>
              </a:spcBef>
            </a:pPr>
            <a:r>
              <a:rPr lang="en-US" sz="2800" dirty="0"/>
              <a:t>Memory Models</a:t>
            </a:r>
          </a:p>
          <a:p>
            <a:pPr lvl="1">
              <a:spcBef>
                <a:spcPts val="1872"/>
              </a:spcBef>
            </a:pPr>
            <a:r>
              <a:rPr lang="en-US" sz="2800" dirty="0"/>
              <a:t>Language </a:t>
            </a:r>
            <a:r>
              <a:rPr lang="en-US" sz="2800" dirty="0" err="1"/>
              <a:t>Specifiers</a:t>
            </a:r>
            <a:endParaRPr lang="en-US" sz="2800" dirty="0"/>
          </a:p>
          <a:p>
            <a:pPr lvl="1">
              <a:spcBef>
                <a:spcPts val="1872"/>
              </a:spcBef>
            </a:pPr>
            <a:r>
              <a:rPr lang="en-US" sz="2800" dirty="0"/>
              <a:t>Explicit Access to Stack Parameters</a:t>
            </a:r>
          </a:p>
          <a:p>
            <a:pPr lvl="1">
              <a:spcBef>
                <a:spcPts val="1872"/>
              </a:spcBef>
            </a:pPr>
            <a:r>
              <a:rPr lang="en-US" sz="2800" dirty="0"/>
              <a:t>Passing Arguments by Reference</a:t>
            </a:r>
          </a:p>
          <a:p>
            <a:pPr lvl="1">
              <a:spcBef>
                <a:spcPts val="1872"/>
              </a:spcBef>
            </a:pPr>
            <a:r>
              <a:rPr lang="en-US" sz="2800" dirty="0"/>
              <a:t>Creating Local </a:t>
            </a:r>
            <a:r>
              <a:rPr lang="en-US" sz="2800" dirty="0" smtClean="0"/>
              <a:t>Variables</a:t>
            </a:r>
            <a:endParaRPr lang="en-US" sz="2800" dirty="0"/>
          </a:p>
        </p:txBody>
      </p:sp>
    </p:spTree>
    <p:extLst>
      <p:ext uri="{BB962C8B-B14F-4D97-AF65-F5344CB8AC3E}">
        <p14:creationId xmlns:p14="http://schemas.microsoft.com/office/powerpoint/2010/main" xmlns="" val="203709701"/>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1026"/>
          <p:cNvSpPr>
            <a:spLocks noGrp="1" noChangeArrowheads="1"/>
          </p:cNvSpPr>
          <p:nvPr>
            <p:ph type="title"/>
          </p:nvPr>
        </p:nvSpPr>
        <p:spPr/>
        <p:txBody>
          <a:bodyPr/>
          <a:lstStyle/>
          <a:p>
            <a:r>
              <a:rPr lang="en-US"/>
              <a:t>Stack Frame</a:t>
            </a:r>
          </a:p>
        </p:txBody>
      </p:sp>
      <p:sp>
        <p:nvSpPr>
          <p:cNvPr id="121859" name="Rectangle 1027"/>
          <p:cNvSpPr>
            <a:spLocks noGrp="1" noChangeArrowheads="1"/>
          </p:cNvSpPr>
          <p:nvPr>
            <p:ph type="body" idx="1"/>
          </p:nvPr>
        </p:nvSpPr>
        <p:spPr>
          <a:xfrm>
            <a:off x="685800" y="1143000"/>
            <a:ext cx="7772400" cy="5410200"/>
          </a:xfrm>
        </p:spPr>
        <p:txBody>
          <a:bodyPr/>
          <a:lstStyle/>
          <a:p>
            <a:pPr>
              <a:spcBef>
                <a:spcPts val="1400"/>
              </a:spcBef>
            </a:pPr>
            <a:r>
              <a:rPr lang="en-US" dirty="0"/>
              <a:t>Also known as an </a:t>
            </a:r>
            <a:r>
              <a:rPr lang="en-US" dirty="0">
                <a:solidFill>
                  <a:srgbClr val="0000FF"/>
                </a:solidFill>
              </a:rPr>
              <a:t>activation </a:t>
            </a:r>
            <a:r>
              <a:rPr lang="en-US" dirty="0" smtClean="0">
                <a:solidFill>
                  <a:srgbClr val="0000FF"/>
                </a:solidFill>
              </a:rPr>
              <a:t>record.</a:t>
            </a:r>
            <a:endParaRPr lang="en-US" dirty="0">
              <a:solidFill>
                <a:srgbClr val="0000FF"/>
              </a:solidFill>
            </a:endParaRPr>
          </a:p>
          <a:p>
            <a:pPr>
              <a:spcBef>
                <a:spcPts val="1400"/>
              </a:spcBef>
            </a:pPr>
            <a:r>
              <a:rPr lang="en-US" dirty="0"/>
              <a:t>Area of the stack set aside for a procedure's return address, passed parameters, saved registers, and local variables</a:t>
            </a:r>
          </a:p>
          <a:p>
            <a:pPr>
              <a:spcBef>
                <a:spcPts val="1400"/>
              </a:spcBef>
            </a:pPr>
            <a:r>
              <a:rPr lang="en-US" dirty="0"/>
              <a:t>Created by the following steps:</a:t>
            </a:r>
          </a:p>
          <a:p>
            <a:pPr lvl="1">
              <a:spcBef>
                <a:spcPts val="1400"/>
              </a:spcBef>
            </a:pPr>
            <a:r>
              <a:rPr lang="en-US" dirty="0"/>
              <a:t>Calling program pushes arguments on the stack and calls the procedure.</a:t>
            </a:r>
          </a:p>
          <a:p>
            <a:pPr lvl="1">
              <a:spcBef>
                <a:spcPts val="1400"/>
              </a:spcBef>
            </a:pPr>
            <a:r>
              <a:rPr lang="en-US" dirty="0"/>
              <a:t>The called procedure pushes EBP on the stack, and sets EBP to ESP.</a:t>
            </a:r>
          </a:p>
          <a:p>
            <a:pPr lvl="1">
              <a:spcBef>
                <a:spcPts val="1400"/>
              </a:spcBef>
            </a:pPr>
            <a:r>
              <a:rPr lang="en-US" dirty="0"/>
              <a:t>If local variables are needed, a constant is subtracted from ESP to make room on the stack.</a:t>
            </a:r>
          </a:p>
        </p:txBody>
      </p:sp>
    </p:spTree>
    <p:extLst>
      <p:ext uri="{BB962C8B-B14F-4D97-AF65-F5344CB8AC3E}">
        <p14:creationId xmlns:p14="http://schemas.microsoft.com/office/powerpoint/2010/main" xmlns="" val="4069242595"/>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2"/>
          <p:cNvSpPr>
            <a:spLocks noGrp="1" noChangeArrowheads="1"/>
          </p:cNvSpPr>
          <p:nvPr>
            <p:ph type="title"/>
          </p:nvPr>
        </p:nvSpPr>
        <p:spPr/>
        <p:txBody>
          <a:bodyPr/>
          <a:lstStyle/>
          <a:p>
            <a:r>
              <a:rPr lang="en-US"/>
              <a:t>Memory Models</a:t>
            </a:r>
          </a:p>
        </p:txBody>
      </p:sp>
      <p:sp>
        <p:nvSpPr>
          <p:cNvPr id="94211" name="Rectangle 3"/>
          <p:cNvSpPr>
            <a:spLocks noGrp="1" noChangeArrowheads="1"/>
          </p:cNvSpPr>
          <p:nvPr>
            <p:ph type="body" idx="1"/>
          </p:nvPr>
        </p:nvSpPr>
        <p:spPr>
          <a:xfrm>
            <a:off x="685800" y="1143000"/>
            <a:ext cx="7772400" cy="2743200"/>
          </a:xfrm>
        </p:spPr>
        <p:txBody>
          <a:bodyPr>
            <a:normAutofit/>
          </a:bodyPr>
          <a:lstStyle/>
          <a:p>
            <a:pPr>
              <a:spcBef>
                <a:spcPts val="1400"/>
              </a:spcBef>
            </a:pPr>
            <a:r>
              <a:rPr lang="en-US" dirty="0"/>
              <a:t>A program's memory model determines the number and sizes of code and data segments.</a:t>
            </a:r>
          </a:p>
          <a:p>
            <a:pPr>
              <a:spcBef>
                <a:spcPts val="1400"/>
              </a:spcBef>
            </a:pPr>
            <a:r>
              <a:rPr lang="en-US" dirty="0"/>
              <a:t>Real-address mode supports </a:t>
            </a:r>
            <a:r>
              <a:rPr lang="en-US" i="1" dirty="0">
                <a:solidFill>
                  <a:srgbClr val="0000FF"/>
                </a:solidFill>
              </a:rPr>
              <a:t>tiny</a:t>
            </a:r>
            <a:r>
              <a:rPr lang="en-US" dirty="0">
                <a:solidFill>
                  <a:schemeClr val="tx2"/>
                </a:solidFill>
              </a:rPr>
              <a:t>, </a:t>
            </a:r>
            <a:r>
              <a:rPr lang="en-US" i="1" dirty="0">
                <a:solidFill>
                  <a:srgbClr val="0000FF"/>
                </a:solidFill>
              </a:rPr>
              <a:t>small</a:t>
            </a:r>
            <a:r>
              <a:rPr lang="en-US" dirty="0">
                <a:solidFill>
                  <a:schemeClr val="tx2"/>
                </a:solidFill>
              </a:rPr>
              <a:t>, </a:t>
            </a:r>
            <a:r>
              <a:rPr lang="en-US" i="1" dirty="0">
                <a:solidFill>
                  <a:srgbClr val="0000FF"/>
                </a:solidFill>
              </a:rPr>
              <a:t>medium</a:t>
            </a:r>
            <a:r>
              <a:rPr lang="en-US" dirty="0">
                <a:solidFill>
                  <a:schemeClr val="tx2"/>
                </a:solidFill>
              </a:rPr>
              <a:t>, </a:t>
            </a:r>
            <a:r>
              <a:rPr lang="en-US" i="1" dirty="0">
                <a:solidFill>
                  <a:srgbClr val="0000FF"/>
                </a:solidFill>
              </a:rPr>
              <a:t>compact</a:t>
            </a:r>
            <a:r>
              <a:rPr lang="en-US" dirty="0">
                <a:solidFill>
                  <a:schemeClr val="tx2"/>
                </a:solidFill>
              </a:rPr>
              <a:t>, </a:t>
            </a:r>
            <a:r>
              <a:rPr lang="en-US" i="1" dirty="0">
                <a:solidFill>
                  <a:srgbClr val="0000FF"/>
                </a:solidFill>
              </a:rPr>
              <a:t>large</a:t>
            </a:r>
            <a:r>
              <a:rPr lang="en-US" dirty="0">
                <a:solidFill>
                  <a:schemeClr val="tx2"/>
                </a:solidFill>
              </a:rPr>
              <a:t>,</a:t>
            </a:r>
            <a:r>
              <a:rPr lang="en-US" dirty="0"/>
              <a:t> and </a:t>
            </a:r>
            <a:r>
              <a:rPr lang="en-US" i="1" dirty="0">
                <a:solidFill>
                  <a:srgbClr val="0000FF"/>
                </a:solidFill>
              </a:rPr>
              <a:t>huge</a:t>
            </a:r>
            <a:r>
              <a:rPr lang="en-US" dirty="0"/>
              <a:t> models.</a:t>
            </a:r>
          </a:p>
          <a:p>
            <a:pPr>
              <a:spcBef>
                <a:spcPts val="1400"/>
              </a:spcBef>
            </a:pPr>
            <a:r>
              <a:rPr lang="en-US" dirty="0"/>
              <a:t>Protected mode supports only the </a:t>
            </a:r>
            <a:r>
              <a:rPr lang="en-US" b="1" dirty="0">
                <a:solidFill>
                  <a:srgbClr val="0000FF"/>
                </a:solidFill>
              </a:rPr>
              <a:t>flat</a:t>
            </a:r>
            <a:r>
              <a:rPr lang="en-US" dirty="0"/>
              <a:t> model.</a:t>
            </a:r>
          </a:p>
        </p:txBody>
      </p:sp>
      <p:sp>
        <p:nvSpPr>
          <p:cNvPr id="94212" name="Text Box 4"/>
          <p:cNvSpPr txBox="1">
            <a:spLocks noChangeArrowheads="1"/>
          </p:cNvSpPr>
          <p:nvPr/>
        </p:nvSpPr>
        <p:spPr bwMode="auto">
          <a:xfrm>
            <a:off x="685800" y="3886200"/>
            <a:ext cx="8229600" cy="249299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tIns="137160" bIns="137160">
            <a:spAutoFit/>
          </a:bodyPr>
          <a:lstStyle/>
          <a:p>
            <a:pPr marL="2003425" indent="-2003425">
              <a:spcBef>
                <a:spcPct val="50000"/>
              </a:spcBef>
            </a:pPr>
            <a:r>
              <a:rPr lang="en-US" sz="2400" b="1" i="1" dirty="0">
                <a:solidFill>
                  <a:srgbClr val="0000FF"/>
                </a:solidFill>
                <a:latin typeface="Arial"/>
                <a:cs typeface="Arial"/>
              </a:rPr>
              <a:t>Small model</a:t>
            </a:r>
            <a:r>
              <a:rPr lang="en-US" sz="2400" b="0" dirty="0">
                <a:latin typeface="Arial"/>
                <a:cs typeface="Arial"/>
              </a:rPr>
              <a:t>: code &lt; 64 KB, data (including stack) &lt; </a:t>
            </a:r>
            <a:r>
              <a:rPr lang="en-US" sz="2400" b="0" dirty="0" smtClean="0">
                <a:latin typeface="Arial"/>
                <a:cs typeface="Arial"/>
              </a:rPr>
              <a:t>64KB</a:t>
            </a:r>
            <a:r>
              <a:rPr lang="en-US" sz="2400" b="0" dirty="0">
                <a:latin typeface="Arial"/>
                <a:cs typeface="Arial"/>
              </a:rPr>
              <a:t>. All offsets are 16 bits</a:t>
            </a:r>
            <a:r>
              <a:rPr lang="en-US" sz="2400" b="0" dirty="0" smtClean="0">
                <a:latin typeface="Arial"/>
                <a:cs typeface="Arial"/>
              </a:rPr>
              <a:t>.</a:t>
            </a:r>
          </a:p>
          <a:p>
            <a:pPr>
              <a:spcBef>
                <a:spcPct val="50000"/>
              </a:spcBef>
            </a:pPr>
            <a:endParaRPr lang="en-US" sz="2400" dirty="0">
              <a:latin typeface="Arial"/>
              <a:cs typeface="Arial"/>
            </a:endParaRPr>
          </a:p>
          <a:p>
            <a:pPr marL="2003425" indent="-2003425">
              <a:spcBef>
                <a:spcPct val="50000"/>
              </a:spcBef>
            </a:pPr>
            <a:r>
              <a:rPr lang="en-US" sz="2400" b="1" i="1" dirty="0">
                <a:solidFill>
                  <a:srgbClr val="0000FF"/>
                </a:solidFill>
                <a:latin typeface="Arial"/>
                <a:cs typeface="Arial"/>
              </a:rPr>
              <a:t>Flat model</a:t>
            </a:r>
            <a:r>
              <a:rPr lang="en-US" sz="2400" dirty="0">
                <a:latin typeface="Arial"/>
                <a:cs typeface="Arial"/>
              </a:rPr>
              <a:t>: single segment for code and data, up to 4 GB. All offsets are 32 bits</a:t>
            </a:r>
            <a:r>
              <a:rPr lang="en-US" sz="2400" dirty="0" smtClean="0">
                <a:latin typeface="Arial"/>
                <a:cs typeface="Arial"/>
              </a:rPr>
              <a:t>.</a:t>
            </a:r>
            <a:endParaRPr lang="en-US" sz="2400" dirty="0">
              <a:latin typeface="Arial"/>
              <a:cs typeface="Arial"/>
            </a:endParaRPr>
          </a:p>
        </p:txBody>
      </p:sp>
    </p:spTree>
    <p:extLst>
      <p:ext uri="{BB962C8B-B14F-4D97-AF65-F5344CB8AC3E}">
        <p14:creationId xmlns:p14="http://schemas.microsoft.com/office/powerpoint/2010/main" xmlns="" val="52555889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94212"/>
                                        </p:tgtEl>
                                        <p:attrNameLst>
                                          <p:attrName>style.visibility</p:attrName>
                                        </p:attrNameLst>
                                      </p:cBhvr>
                                      <p:to>
                                        <p:strVal val="visible"/>
                                      </p:to>
                                    </p:set>
                                    <p:animEffect transition="in" filter="box(in)">
                                      <p:cBhvr>
                                        <p:cTn id="7" dur="500"/>
                                        <p:tgtEl>
                                          <p:spTgt spid="942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4212" grpId="0" autoUpdateAnimBg="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2"/>
          <p:cNvSpPr>
            <a:spLocks noGrp="1" noChangeArrowheads="1"/>
          </p:cNvSpPr>
          <p:nvPr>
            <p:ph type="title"/>
          </p:nvPr>
        </p:nvSpPr>
        <p:spPr/>
        <p:txBody>
          <a:bodyPr/>
          <a:lstStyle/>
          <a:p>
            <a:r>
              <a:rPr lang="en-US"/>
              <a:t>.MODEL Directive</a:t>
            </a:r>
          </a:p>
        </p:txBody>
      </p:sp>
      <p:sp>
        <p:nvSpPr>
          <p:cNvPr id="122883" name="Rectangle 3"/>
          <p:cNvSpPr>
            <a:spLocks noGrp="1" noChangeArrowheads="1"/>
          </p:cNvSpPr>
          <p:nvPr>
            <p:ph type="body" idx="1"/>
          </p:nvPr>
        </p:nvSpPr>
        <p:spPr>
          <a:xfrm>
            <a:off x="685800" y="1143000"/>
            <a:ext cx="7772400" cy="5257800"/>
          </a:xfrm>
        </p:spPr>
        <p:txBody>
          <a:bodyPr>
            <a:normAutofit/>
          </a:bodyPr>
          <a:lstStyle/>
          <a:p>
            <a:pPr>
              <a:lnSpc>
                <a:spcPct val="110000"/>
              </a:lnSpc>
              <a:spcBef>
                <a:spcPts val="1400"/>
              </a:spcBef>
            </a:pPr>
            <a:r>
              <a:rPr lang="en-US" dirty="0"/>
              <a:t>.</a:t>
            </a:r>
            <a:r>
              <a:rPr lang="en-US" dirty="0">
                <a:solidFill>
                  <a:srgbClr val="0000FF"/>
                </a:solidFill>
              </a:rPr>
              <a:t>MODEL</a:t>
            </a:r>
            <a:r>
              <a:rPr lang="en-US" dirty="0"/>
              <a:t> directive specifies a program's memory model and model options (language-</a:t>
            </a:r>
            <a:r>
              <a:rPr lang="en-US" dirty="0" err="1"/>
              <a:t>specifier</a:t>
            </a:r>
            <a:r>
              <a:rPr lang="en-US" dirty="0"/>
              <a:t>).</a:t>
            </a:r>
          </a:p>
          <a:p>
            <a:pPr>
              <a:lnSpc>
                <a:spcPct val="110000"/>
              </a:lnSpc>
              <a:spcBef>
                <a:spcPts val="1400"/>
              </a:spcBef>
            </a:pPr>
            <a:r>
              <a:rPr lang="en-US" dirty="0"/>
              <a:t>Syntax:</a:t>
            </a:r>
          </a:p>
          <a:p>
            <a:pPr lvl="2">
              <a:lnSpc>
                <a:spcPct val="110000"/>
              </a:lnSpc>
              <a:spcBef>
                <a:spcPts val="1400"/>
              </a:spcBef>
              <a:buFontTx/>
              <a:buNone/>
            </a:pPr>
            <a:r>
              <a:rPr lang="en-US" sz="2000" b="1" dirty="0">
                <a:solidFill>
                  <a:srgbClr val="0000FF"/>
                </a:solidFill>
                <a:latin typeface="Courier New" charset="0"/>
              </a:rPr>
              <a:t>.MODEL </a:t>
            </a:r>
            <a:r>
              <a:rPr lang="en-US" sz="2000" b="1" i="1" dirty="0" err="1">
                <a:solidFill>
                  <a:srgbClr val="0000FF"/>
                </a:solidFill>
                <a:latin typeface="Courier New" charset="0"/>
              </a:rPr>
              <a:t>memorymodel</a:t>
            </a:r>
            <a:r>
              <a:rPr lang="en-US" sz="2000" b="1" dirty="0">
                <a:solidFill>
                  <a:srgbClr val="0000FF"/>
                </a:solidFill>
                <a:latin typeface="Courier New" charset="0"/>
              </a:rPr>
              <a:t> [,</a:t>
            </a:r>
            <a:r>
              <a:rPr lang="en-US" sz="2000" b="1" i="1" dirty="0" err="1">
                <a:solidFill>
                  <a:srgbClr val="0000FF"/>
                </a:solidFill>
                <a:latin typeface="Courier New" charset="0"/>
              </a:rPr>
              <a:t>modeloptions</a:t>
            </a:r>
            <a:r>
              <a:rPr lang="en-US" sz="2000" b="1" dirty="0">
                <a:solidFill>
                  <a:srgbClr val="0000FF"/>
                </a:solidFill>
                <a:latin typeface="Courier New" charset="0"/>
              </a:rPr>
              <a:t>]</a:t>
            </a:r>
          </a:p>
          <a:p>
            <a:pPr>
              <a:lnSpc>
                <a:spcPct val="110000"/>
              </a:lnSpc>
              <a:spcBef>
                <a:spcPts val="1400"/>
              </a:spcBef>
            </a:pPr>
            <a:r>
              <a:rPr lang="en-US" i="1" dirty="0" err="1"/>
              <a:t>memorymodel</a:t>
            </a:r>
            <a:r>
              <a:rPr lang="en-US" dirty="0"/>
              <a:t> can be one of the following:</a:t>
            </a:r>
          </a:p>
          <a:p>
            <a:pPr lvl="1">
              <a:lnSpc>
                <a:spcPct val="110000"/>
              </a:lnSpc>
              <a:spcBef>
                <a:spcPts val="1400"/>
              </a:spcBef>
            </a:pPr>
            <a:r>
              <a:rPr lang="en-US" dirty="0"/>
              <a:t>tiny, small, medium, compact, large, huge, or flat</a:t>
            </a:r>
          </a:p>
          <a:p>
            <a:pPr>
              <a:lnSpc>
                <a:spcPct val="110000"/>
              </a:lnSpc>
              <a:spcBef>
                <a:spcPts val="1400"/>
              </a:spcBef>
            </a:pPr>
            <a:r>
              <a:rPr lang="en-US" i="1" dirty="0" err="1"/>
              <a:t>modeloptions</a:t>
            </a:r>
            <a:r>
              <a:rPr lang="en-US" dirty="0"/>
              <a:t> includes the language </a:t>
            </a:r>
            <a:r>
              <a:rPr lang="en-US" dirty="0" err="1"/>
              <a:t>specifier</a:t>
            </a:r>
            <a:r>
              <a:rPr lang="en-US" dirty="0"/>
              <a:t>:</a:t>
            </a:r>
          </a:p>
          <a:p>
            <a:pPr lvl="1">
              <a:lnSpc>
                <a:spcPct val="110000"/>
              </a:lnSpc>
              <a:spcBef>
                <a:spcPts val="1400"/>
              </a:spcBef>
            </a:pPr>
            <a:r>
              <a:rPr lang="en-US" dirty="0"/>
              <a:t>procedure naming scheme</a:t>
            </a:r>
          </a:p>
          <a:p>
            <a:pPr lvl="1">
              <a:lnSpc>
                <a:spcPct val="110000"/>
              </a:lnSpc>
              <a:spcBef>
                <a:spcPts val="1400"/>
              </a:spcBef>
            </a:pPr>
            <a:r>
              <a:rPr lang="en-US" dirty="0"/>
              <a:t>parameter passing conventions</a:t>
            </a:r>
          </a:p>
        </p:txBody>
      </p:sp>
    </p:spTree>
    <p:extLst>
      <p:ext uri="{BB962C8B-B14F-4D97-AF65-F5344CB8AC3E}">
        <p14:creationId xmlns:p14="http://schemas.microsoft.com/office/powerpoint/2010/main" xmlns="" val="412751390"/>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2"/>
          <p:cNvSpPr>
            <a:spLocks noGrp="1" noChangeArrowheads="1"/>
          </p:cNvSpPr>
          <p:nvPr>
            <p:ph type="title"/>
          </p:nvPr>
        </p:nvSpPr>
        <p:spPr/>
        <p:txBody>
          <a:bodyPr/>
          <a:lstStyle/>
          <a:p>
            <a:r>
              <a:rPr lang="en-US"/>
              <a:t>Language Specifiers</a:t>
            </a:r>
          </a:p>
        </p:txBody>
      </p:sp>
      <p:sp>
        <p:nvSpPr>
          <p:cNvPr id="95235" name="Rectangle 3"/>
          <p:cNvSpPr>
            <a:spLocks noGrp="1" noChangeArrowheads="1"/>
          </p:cNvSpPr>
          <p:nvPr>
            <p:ph type="body" idx="1"/>
          </p:nvPr>
        </p:nvSpPr>
        <p:spPr>
          <a:xfrm>
            <a:off x="457200" y="1219200"/>
            <a:ext cx="8229600" cy="5562600"/>
          </a:xfrm>
        </p:spPr>
        <p:txBody>
          <a:bodyPr>
            <a:normAutofit/>
          </a:bodyPr>
          <a:lstStyle/>
          <a:p>
            <a:pPr>
              <a:spcBef>
                <a:spcPts val="1400"/>
              </a:spcBef>
            </a:pPr>
            <a:r>
              <a:rPr lang="en-US" dirty="0">
                <a:solidFill>
                  <a:srgbClr val="0000FF"/>
                </a:solidFill>
              </a:rPr>
              <a:t>C</a:t>
            </a:r>
            <a:r>
              <a:rPr lang="en-US" dirty="0">
                <a:solidFill>
                  <a:schemeClr val="tx2"/>
                </a:solidFill>
              </a:rPr>
              <a:t>:</a:t>
            </a:r>
          </a:p>
          <a:p>
            <a:pPr lvl="1">
              <a:spcBef>
                <a:spcPts val="1400"/>
              </a:spcBef>
            </a:pPr>
            <a:r>
              <a:rPr lang="en-US" dirty="0"/>
              <a:t>procedure arguments pushed on stack in reverse order (right to left)</a:t>
            </a:r>
          </a:p>
          <a:p>
            <a:pPr lvl="1">
              <a:spcBef>
                <a:spcPts val="1400"/>
              </a:spcBef>
            </a:pPr>
            <a:r>
              <a:rPr lang="en-US" dirty="0"/>
              <a:t>calling program cleans up the stack</a:t>
            </a:r>
          </a:p>
          <a:p>
            <a:pPr>
              <a:spcBef>
                <a:spcPts val="1400"/>
              </a:spcBef>
            </a:pPr>
            <a:r>
              <a:rPr lang="en-US" dirty="0" err="1">
                <a:solidFill>
                  <a:srgbClr val="0000FF"/>
                </a:solidFill>
              </a:rPr>
              <a:t>pascal</a:t>
            </a:r>
            <a:endParaRPr lang="en-US" dirty="0">
              <a:solidFill>
                <a:srgbClr val="0000FF"/>
              </a:solidFill>
            </a:endParaRPr>
          </a:p>
          <a:p>
            <a:pPr lvl="1">
              <a:spcBef>
                <a:spcPts val="1400"/>
              </a:spcBef>
            </a:pPr>
            <a:r>
              <a:rPr lang="en-US" dirty="0"/>
              <a:t>procedure arguments pushed in forward order (left to right)</a:t>
            </a:r>
          </a:p>
          <a:p>
            <a:pPr lvl="1">
              <a:spcBef>
                <a:spcPts val="1400"/>
              </a:spcBef>
            </a:pPr>
            <a:r>
              <a:rPr lang="en-US" dirty="0"/>
              <a:t>called procedure cleans up the stack</a:t>
            </a:r>
          </a:p>
          <a:p>
            <a:pPr>
              <a:spcBef>
                <a:spcPts val="1400"/>
              </a:spcBef>
            </a:pPr>
            <a:r>
              <a:rPr lang="en-US" dirty="0" err="1">
                <a:solidFill>
                  <a:srgbClr val="0000FF"/>
                </a:solidFill>
              </a:rPr>
              <a:t>stdcall</a:t>
            </a:r>
            <a:endParaRPr lang="en-US" dirty="0">
              <a:solidFill>
                <a:srgbClr val="0000FF"/>
              </a:solidFill>
            </a:endParaRPr>
          </a:p>
          <a:p>
            <a:pPr lvl="1">
              <a:spcBef>
                <a:spcPts val="1400"/>
              </a:spcBef>
            </a:pPr>
            <a:r>
              <a:rPr lang="en-US" dirty="0"/>
              <a:t>procedure arguments pushed on stack in reverse order (right to left)</a:t>
            </a:r>
          </a:p>
          <a:p>
            <a:pPr lvl="1">
              <a:spcBef>
                <a:spcPts val="1400"/>
              </a:spcBef>
            </a:pPr>
            <a:r>
              <a:rPr lang="en-US" dirty="0"/>
              <a:t>called procedure cleans up the stack</a:t>
            </a:r>
          </a:p>
        </p:txBody>
      </p:sp>
    </p:spTree>
    <p:extLst>
      <p:ext uri="{BB962C8B-B14F-4D97-AF65-F5344CB8AC3E}">
        <p14:creationId xmlns:p14="http://schemas.microsoft.com/office/powerpoint/2010/main" xmlns="" val="2552652980"/>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2"/>
          <p:cNvSpPr>
            <a:spLocks noGrp="1" noChangeArrowheads="1"/>
          </p:cNvSpPr>
          <p:nvPr>
            <p:ph type="title"/>
          </p:nvPr>
        </p:nvSpPr>
        <p:spPr/>
        <p:txBody>
          <a:bodyPr/>
          <a:lstStyle/>
          <a:p>
            <a:r>
              <a:rPr lang="en-US"/>
              <a:t>Explicit Access to Stack Parameters</a:t>
            </a:r>
          </a:p>
        </p:txBody>
      </p:sp>
      <p:sp>
        <p:nvSpPr>
          <p:cNvPr id="96259" name="Rectangle 3"/>
          <p:cNvSpPr>
            <a:spLocks noGrp="1" noChangeArrowheads="1"/>
          </p:cNvSpPr>
          <p:nvPr>
            <p:ph type="body" idx="1"/>
          </p:nvPr>
        </p:nvSpPr>
        <p:spPr>
          <a:xfrm>
            <a:off x="685800" y="1371600"/>
            <a:ext cx="7772400" cy="4876800"/>
          </a:xfrm>
        </p:spPr>
        <p:txBody>
          <a:bodyPr>
            <a:normAutofit/>
          </a:bodyPr>
          <a:lstStyle/>
          <a:p>
            <a:pPr>
              <a:lnSpc>
                <a:spcPct val="110000"/>
              </a:lnSpc>
              <a:spcBef>
                <a:spcPts val="1400"/>
              </a:spcBef>
            </a:pPr>
            <a:r>
              <a:rPr lang="en-US" dirty="0"/>
              <a:t>A procedure can explicitly access stack parameters using constant offsets from EBP</a:t>
            </a:r>
            <a:r>
              <a:rPr lang="en-US" baseline="30000" dirty="0"/>
              <a:t>1</a:t>
            </a:r>
            <a:r>
              <a:rPr lang="en-US" dirty="0"/>
              <a:t>.</a:t>
            </a:r>
          </a:p>
          <a:p>
            <a:pPr lvl="1">
              <a:lnSpc>
                <a:spcPct val="110000"/>
              </a:lnSpc>
              <a:spcBef>
                <a:spcPts val="1400"/>
              </a:spcBef>
            </a:pPr>
            <a:r>
              <a:rPr lang="en-US" dirty="0"/>
              <a:t>Example: [</a:t>
            </a:r>
            <a:r>
              <a:rPr lang="en-US" dirty="0" err="1"/>
              <a:t>ebp</a:t>
            </a:r>
            <a:r>
              <a:rPr lang="en-US" dirty="0"/>
              <a:t> + 8]</a:t>
            </a:r>
          </a:p>
          <a:p>
            <a:pPr>
              <a:lnSpc>
                <a:spcPct val="110000"/>
              </a:lnSpc>
              <a:spcBef>
                <a:spcPts val="1400"/>
              </a:spcBef>
            </a:pPr>
            <a:r>
              <a:rPr lang="en-US" dirty="0"/>
              <a:t>EBP is often called the </a:t>
            </a:r>
            <a:r>
              <a:rPr lang="en-US" i="1" dirty="0">
                <a:solidFill>
                  <a:srgbClr val="0000FF"/>
                </a:solidFill>
              </a:rPr>
              <a:t>base pointer</a:t>
            </a:r>
            <a:r>
              <a:rPr lang="en-US" dirty="0"/>
              <a:t> or </a:t>
            </a:r>
            <a:r>
              <a:rPr lang="en-US" i="1" dirty="0">
                <a:solidFill>
                  <a:srgbClr val="0000FF"/>
                </a:solidFill>
              </a:rPr>
              <a:t>frame pointer </a:t>
            </a:r>
            <a:r>
              <a:rPr lang="en-US" dirty="0"/>
              <a:t>because it holds the base address of the stack frame.</a:t>
            </a:r>
          </a:p>
          <a:p>
            <a:pPr>
              <a:lnSpc>
                <a:spcPct val="110000"/>
              </a:lnSpc>
              <a:spcBef>
                <a:spcPts val="1400"/>
              </a:spcBef>
            </a:pPr>
            <a:r>
              <a:rPr lang="en-US" dirty="0"/>
              <a:t>EBP does not change value during the procedure.</a:t>
            </a:r>
          </a:p>
          <a:p>
            <a:pPr>
              <a:lnSpc>
                <a:spcPct val="110000"/>
              </a:lnSpc>
              <a:spcBef>
                <a:spcPts val="1400"/>
              </a:spcBef>
            </a:pPr>
            <a:r>
              <a:rPr lang="en-US" dirty="0"/>
              <a:t>EBP must be restored to its original value when a procedure returns.</a:t>
            </a:r>
          </a:p>
        </p:txBody>
      </p:sp>
      <p:sp>
        <p:nvSpPr>
          <p:cNvPr id="96260" name="Text Box 4"/>
          <p:cNvSpPr txBox="1">
            <a:spLocks noChangeArrowheads="1"/>
          </p:cNvSpPr>
          <p:nvPr/>
        </p:nvSpPr>
        <p:spPr bwMode="auto">
          <a:xfrm>
            <a:off x="533400" y="6212413"/>
            <a:ext cx="7467600" cy="56938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tIns="137160" bIns="137160">
            <a:spAutoFit/>
          </a:bodyPr>
          <a:lstStyle/>
          <a:p>
            <a:pPr>
              <a:spcBef>
                <a:spcPct val="50000"/>
              </a:spcBef>
            </a:pPr>
            <a:r>
              <a:rPr lang="en-US" sz="2400" b="1" baseline="30000" dirty="0">
                <a:latin typeface="Times New Roman" pitchFamily="18" charset="0"/>
                <a:cs typeface="Times New Roman" pitchFamily="18" charset="0"/>
              </a:rPr>
              <a:t>1</a:t>
            </a:r>
            <a:r>
              <a:rPr lang="en-US" sz="1900" b="1" dirty="0">
                <a:latin typeface="Times New Roman" pitchFamily="18" charset="0"/>
                <a:cs typeface="Times New Roman" pitchFamily="18" charset="0"/>
              </a:rPr>
              <a:t>  </a:t>
            </a:r>
            <a:r>
              <a:rPr lang="en-US" sz="1900" b="1" dirty="0" smtClean="0">
                <a:latin typeface="Times New Roman" pitchFamily="18" charset="0"/>
                <a:cs typeface="Times New Roman" pitchFamily="18" charset="0"/>
              </a:rPr>
              <a:t>BP </a:t>
            </a:r>
            <a:r>
              <a:rPr lang="en-US" sz="1900" b="1" dirty="0">
                <a:latin typeface="Times New Roman" pitchFamily="18" charset="0"/>
                <a:cs typeface="Times New Roman" pitchFamily="18" charset="0"/>
              </a:rPr>
              <a:t>in Real-address mode</a:t>
            </a:r>
          </a:p>
        </p:txBody>
      </p:sp>
    </p:spTree>
    <p:extLst>
      <p:ext uri="{BB962C8B-B14F-4D97-AF65-F5344CB8AC3E}">
        <p14:creationId xmlns:p14="http://schemas.microsoft.com/office/powerpoint/2010/main" xmlns="" val="472866639"/>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2"/>
          <p:cNvSpPr>
            <a:spLocks noGrp="1" noChangeArrowheads="1"/>
          </p:cNvSpPr>
          <p:nvPr>
            <p:ph type="title"/>
          </p:nvPr>
        </p:nvSpPr>
        <p:spPr/>
        <p:txBody>
          <a:bodyPr/>
          <a:lstStyle/>
          <a:p>
            <a:r>
              <a:rPr lang="en-US"/>
              <a:t>Stack Frame Example</a:t>
            </a:r>
            <a:r>
              <a:rPr lang="en-US" sz="2400"/>
              <a:t>  (1 of 2)</a:t>
            </a:r>
            <a:endParaRPr lang="en-US"/>
          </a:p>
        </p:txBody>
      </p:sp>
      <p:sp>
        <p:nvSpPr>
          <p:cNvPr id="123909" name="Text Box 5"/>
          <p:cNvSpPr txBox="1">
            <a:spLocks noChangeArrowheads="1"/>
          </p:cNvSpPr>
          <p:nvPr/>
        </p:nvSpPr>
        <p:spPr bwMode="auto">
          <a:xfrm>
            <a:off x="914400" y="1143000"/>
            <a:ext cx="7086600" cy="25146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lIns="137160" tIns="182880" rIns="137160" bIns="182880"/>
          <a:lstStyle>
            <a:lvl1pPr>
              <a:tabLst>
                <a:tab pos="457200" algn="l"/>
                <a:tab pos="3657600" algn="l"/>
                <a:tab pos="4114800" algn="l"/>
              </a:tabLst>
              <a:defRPr sz="2400">
                <a:solidFill>
                  <a:schemeClr val="tx1"/>
                </a:solidFill>
                <a:latin typeface="Times New Roman" charset="0"/>
                <a:ea typeface="ＭＳ Ｐゴシック" charset="0"/>
              </a:defRPr>
            </a:lvl1pPr>
            <a:lvl2pPr>
              <a:tabLst>
                <a:tab pos="457200" algn="l"/>
                <a:tab pos="3657600" algn="l"/>
                <a:tab pos="4114800" algn="l"/>
              </a:tabLst>
              <a:defRPr sz="2400">
                <a:solidFill>
                  <a:schemeClr val="tx1"/>
                </a:solidFill>
                <a:latin typeface="Times New Roman" charset="0"/>
                <a:ea typeface="ＭＳ Ｐゴシック" charset="0"/>
              </a:defRPr>
            </a:lvl2pPr>
            <a:lvl3pPr>
              <a:tabLst>
                <a:tab pos="457200" algn="l"/>
                <a:tab pos="3657600" algn="l"/>
                <a:tab pos="4114800" algn="l"/>
              </a:tabLst>
              <a:defRPr sz="2400">
                <a:solidFill>
                  <a:schemeClr val="tx1"/>
                </a:solidFill>
                <a:latin typeface="Times New Roman" charset="0"/>
                <a:ea typeface="ＭＳ Ｐゴシック" charset="0"/>
              </a:defRPr>
            </a:lvl3pPr>
            <a:lvl4pPr>
              <a:tabLst>
                <a:tab pos="457200" algn="l"/>
                <a:tab pos="3657600" algn="l"/>
                <a:tab pos="4114800" algn="l"/>
              </a:tabLst>
              <a:defRPr sz="2400">
                <a:solidFill>
                  <a:schemeClr val="tx1"/>
                </a:solidFill>
                <a:latin typeface="Times New Roman" charset="0"/>
                <a:ea typeface="ＭＳ Ｐゴシック" charset="0"/>
              </a:defRPr>
            </a:lvl4pPr>
            <a:lvl5pPr>
              <a:tabLst>
                <a:tab pos="457200" algn="l"/>
                <a:tab pos="3657600" algn="l"/>
                <a:tab pos="4114800" algn="l"/>
              </a:tabLst>
              <a:defRPr sz="2400">
                <a:solidFill>
                  <a:schemeClr val="tx1"/>
                </a:solidFill>
                <a:latin typeface="Times New Roman" charset="0"/>
                <a:ea typeface="ＭＳ Ｐゴシック" charset="0"/>
              </a:defRPr>
            </a:lvl5pPr>
            <a:lvl6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6pPr>
            <a:lvl7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7pPr>
            <a:lvl8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8pPr>
            <a:lvl9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9pPr>
          </a:lstStyle>
          <a:p>
            <a:r>
              <a:rPr lang="en-US" sz="2000" b="1" dirty="0">
                <a:latin typeface="Courier New" charset="0"/>
              </a:rPr>
              <a:t>.data</a:t>
            </a:r>
          </a:p>
          <a:p>
            <a:r>
              <a:rPr lang="en-US" sz="2000" b="1" dirty="0">
                <a:latin typeface="Courier New" charset="0"/>
              </a:rPr>
              <a:t>sum DWORD ?</a:t>
            </a:r>
          </a:p>
          <a:p>
            <a:r>
              <a:rPr lang="en-US" sz="2000" b="1" dirty="0">
                <a:latin typeface="Courier New" charset="0"/>
              </a:rPr>
              <a:t>.code</a:t>
            </a:r>
          </a:p>
          <a:p>
            <a:r>
              <a:rPr lang="en-US" sz="2000" b="1" dirty="0">
                <a:latin typeface="Courier New" charset="0"/>
              </a:rPr>
              <a:t>	push 6 </a:t>
            </a:r>
            <a:r>
              <a:rPr lang="en-US" sz="2000" b="1" dirty="0" smtClean="0">
                <a:latin typeface="Courier New" charset="0"/>
              </a:rPr>
              <a:t>        ; </a:t>
            </a:r>
            <a:r>
              <a:rPr lang="en-US" sz="2000" b="1" dirty="0">
                <a:latin typeface="Courier New" charset="0"/>
              </a:rPr>
              <a:t>second argument</a:t>
            </a:r>
          </a:p>
          <a:p>
            <a:r>
              <a:rPr lang="en-US" sz="2000" b="1" dirty="0">
                <a:latin typeface="Courier New" charset="0"/>
              </a:rPr>
              <a:t>	push 5 </a:t>
            </a:r>
            <a:r>
              <a:rPr lang="en-US" sz="2000" b="1" dirty="0" smtClean="0">
                <a:latin typeface="Courier New" charset="0"/>
              </a:rPr>
              <a:t>        ; </a:t>
            </a:r>
            <a:r>
              <a:rPr lang="en-US" sz="2000" b="1" dirty="0">
                <a:latin typeface="Courier New" charset="0"/>
              </a:rPr>
              <a:t>first argument</a:t>
            </a:r>
          </a:p>
          <a:p>
            <a:r>
              <a:rPr lang="en-US" sz="2000" b="1" dirty="0">
                <a:latin typeface="Courier New" charset="0"/>
              </a:rPr>
              <a:t>	call </a:t>
            </a:r>
            <a:r>
              <a:rPr lang="en-US" sz="2000" b="1" dirty="0" err="1" smtClean="0">
                <a:latin typeface="Courier New" charset="0"/>
              </a:rPr>
              <a:t>AddTwo</a:t>
            </a:r>
            <a:r>
              <a:rPr lang="en-US" sz="2000" b="1" dirty="0">
                <a:latin typeface="Courier New" charset="0"/>
              </a:rPr>
              <a:t> </a:t>
            </a:r>
            <a:r>
              <a:rPr lang="en-US" sz="2000" b="1" dirty="0" smtClean="0">
                <a:latin typeface="Courier New" charset="0"/>
              </a:rPr>
              <a:t>   ; </a:t>
            </a:r>
            <a:r>
              <a:rPr lang="en-US" sz="2000" b="1" dirty="0">
                <a:latin typeface="Courier New" charset="0"/>
              </a:rPr>
              <a:t>EAX = sum</a:t>
            </a:r>
          </a:p>
          <a:p>
            <a:r>
              <a:rPr lang="en-US" sz="2000" b="1" dirty="0">
                <a:latin typeface="Courier New" charset="0"/>
              </a:rPr>
              <a:t>	</a:t>
            </a:r>
            <a:r>
              <a:rPr lang="en-US" sz="2000" b="1" dirty="0" err="1">
                <a:latin typeface="Courier New" charset="0"/>
              </a:rPr>
              <a:t>mov</a:t>
            </a:r>
            <a:r>
              <a:rPr lang="en-US" sz="2000" b="1" dirty="0">
                <a:latin typeface="Courier New" charset="0"/>
              </a:rPr>
              <a:t>  </a:t>
            </a:r>
            <a:r>
              <a:rPr lang="en-US" sz="2000" b="1" dirty="0" err="1">
                <a:latin typeface="Courier New" charset="0"/>
              </a:rPr>
              <a:t>sum,</a:t>
            </a:r>
            <a:r>
              <a:rPr lang="en-US" sz="2000" b="1" dirty="0" err="1" smtClean="0">
                <a:latin typeface="Courier New" charset="0"/>
              </a:rPr>
              <a:t>eax</a:t>
            </a:r>
            <a:r>
              <a:rPr lang="en-US" sz="2000" b="1" dirty="0">
                <a:latin typeface="Courier New" charset="0"/>
              </a:rPr>
              <a:t> </a:t>
            </a:r>
            <a:r>
              <a:rPr lang="en-US" sz="2000" b="1" dirty="0" smtClean="0">
                <a:latin typeface="Courier New" charset="0"/>
              </a:rPr>
              <a:t>  ; </a:t>
            </a:r>
            <a:r>
              <a:rPr lang="en-US" sz="2000" b="1" dirty="0">
                <a:latin typeface="Courier New" charset="0"/>
              </a:rPr>
              <a:t>save the sum</a:t>
            </a:r>
          </a:p>
        </p:txBody>
      </p:sp>
      <p:sp>
        <p:nvSpPr>
          <p:cNvPr id="123911" name="Text Box 7"/>
          <p:cNvSpPr txBox="1">
            <a:spLocks noChangeArrowheads="1"/>
          </p:cNvSpPr>
          <p:nvPr/>
        </p:nvSpPr>
        <p:spPr bwMode="auto">
          <a:xfrm>
            <a:off x="762000" y="4038600"/>
            <a:ext cx="2895600" cy="16764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lIns="137160" tIns="182880" rIns="137160" bIns="182880"/>
          <a:lstStyle>
            <a:lvl1pPr>
              <a:tabLst>
                <a:tab pos="457200" algn="l"/>
                <a:tab pos="3657600" algn="l"/>
                <a:tab pos="4114800" algn="l"/>
              </a:tabLst>
              <a:defRPr sz="2400">
                <a:solidFill>
                  <a:schemeClr val="tx1"/>
                </a:solidFill>
                <a:latin typeface="Times New Roman" charset="0"/>
                <a:ea typeface="ＭＳ Ｐゴシック" charset="0"/>
              </a:defRPr>
            </a:lvl1pPr>
            <a:lvl2pPr>
              <a:tabLst>
                <a:tab pos="457200" algn="l"/>
                <a:tab pos="3657600" algn="l"/>
                <a:tab pos="4114800" algn="l"/>
              </a:tabLst>
              <a:defRPr sz="2400">
                <a:solidFill>
                  <a:schemeClr val="tx1"/>
                </a:solidFill>
                <a:latin typeface="Times New Roman" charset="0"/>
                <a:ea typeface="ＭＳ Ｐゴシック" charset="0"/>
              </a:defRPr>
            </a:lvl2pPr>
            <a:lvl3pPr>
              <a:tabLst>
                <a:tab pos="457200" algn="l"/>
                <a:tab pos="3657600" algn="l"/>
                <a:tab pos="4114800" algn="l"/>
              </a:tabLst>
              <a:defRPr sz="2400">
                <a:solidFill>
                  <a:schemeClr val="tx1"/>
                </a:solidFill>
                <a:latin typeface="Times New Roman" charset="0"/>
                <a:ea typeface="ＭＳ Ｐゴシック" charset="0"/>
              </a:defRPr>
            </a:lvl3pPr>
            <a:lvl4pPr>
              <a:tabLst>
                <a:tab pos="457200" algn="l"/>
                <a:tab pos="3657600" algn="l"/>
                <a:tab pos="4114800" algn="l"/>
              </a:tabLst>
              <a:defRPr sz="2400">
                <a:solidFill>
                  <a:schemeClr val="tx1"/>
                </a:solidFill>
                <a:latin typeface="Times New Roman" charset="0"/>
                <a:ea typeface="ＭＳ Ｐゴシック" charset="0"/>
              </a:defRPr>
            </a:lvl4pPr>
            <a:lvl5pPr>
              <a:tabLst>
                <a:tab pos="457200" algn="l"/>
                <a:tab pos="3657600" algn="l"/>
                <a:tab pos="4114800" algn="l"/>
              </a:tabLst>
              <a:defRPr sz="2400">
                <a:solidFill>
                  <a:schemeClr val="tx1"/>
                </a:solidFill>
                <a:latin typeface="Times New Roman" charset="0"/>
                <a:ea typeface="ＭＳ Ｐゴシック" charset="0"/>
              </a:defRPr>
            </a:lvl5pPr>
            <a:lvl6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6pPr>
            <a:lvl7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7pPr>
            <a:lvl8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8pPr>
            <a:lvl9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9pPr>
          </a:lstStyle>
          <a:p>
            <a:r>
              <a:rPr lang="en-US" sz="2000" b="1" dirty="0" err="1">
                <a:latin typeface="Courier New" charset="0"/>
              </a:rPr>
              <a:t>AddTwo</a:t>
            </a:r>
            <a:r>
              <a:rPr lang="en-US" sz="2000" b="1" dirty="0">
                <a:latin typeface="Courier New" charset="0"/>
              </a:rPr>
              <a:t> PROC</a:t>
            </a:r>
          </a:p>
          <a:p>
            <a:r>
              <a:rPr lang="en-US" sz="2000" b="1" dirty="0">
                <a:latin typeface="Courier New" charset="0"/>
              </a:rPr>
              <a:t>	push </a:t>
            </a:r>
            <a:r>
              <a:rPr lang="en-US" sz="2000" b="1" dirty="0" err="1">
                <a:latin typeface="Courier New" charset="0"/>
              </a:rPr>
              <a:t>ebp</a:t>
            </a:r>
            <a:endParaRPr lang="en-US" sz="2000" b="1" dirty="0">
              <a:latin typeface="Courier New" charset="0"/>
            </a:endParaRPr>
          </a:p>
          <a:p>
            <a:r>
              <a:rPr lang="en-US" sz="2000" b="1" dirty="0">
                <a:latin typeface="Courier New" charset="0"/>
              </a:rPr>
              <a:t>	</a:t>
            </a:r>
            <a:r>
              <a:rPr lang="en-US" sz="2000" b="1" dirty="0" err="1">
                <a:latin typeface="Courier New" charset="0"/>
              </a:rPr>
              <a:t>mov</a:t>
            </a:r>
            <a:r>
              <a:rPr lang="en-US" sz="2000" b="1" dirty="0">
                <a:latin typeface="Courier New" charset="0"/>
              </a:rPr>
              <a:t>  </a:t>
            </a:r>
            <a:r>
              <a:rPr lang="en-US" sz="2000" b="1" dirty="0" err="1">
                <a:latin typeface="Courier New" charset="0"/>
              </a:rPr>
              <a:t>ebp,esp</a:t>
            </a:r>
            <a:endParaRPr lang="en-US" sz="2000" b="1" dirty="0">
              <a:latin typeface="Courier New" charset="0"/>
            </a:endParaRPr>
          </a:p>
          <a:p>
            <a:r>
              <a:rPr lang="en-US" sz="2000" b="1" dirty="0">
                <a:latin typeface="Courier New" charset="0"/>
              </a:rPr>
              <a:t>	.</a:t>
            </a:r>
          </a:p>
          <a:p>
            <a:r>
              <a:rPr lang="en-US" sz="2000" b="1" dirty="0">
                <a:latin typeface="Courier New" charset="0"/>
              </a:rPr>
              <a:t>	.</a:t>
            </a:r>
          </a:p>
        </p:txBody>
      </p:sp>
      <p:graphicFrame>
        <p:nvGraphicFramePr>
          <p:cNvPr id="123912" name="Object 8"/>
          <p:cNvGraphicFramePr>
            <a:graphicFrameLocks noChangeAspect="1"/>
          </p:cNvGraphicFramePr>
          <p:nvPr>
            <p:extLst>
              <p:ext uri="{D42A27DB-BD31-4B8C-83A1-F6EECF244321}">
                <p14:modId xmlns:p14="http://schemas.microsoft.com/office/powerpoint/2010/main" xmlns="" val="3069893740"/>
              </p:ext>
            </p:extLst>
          </p:nvPr>
        </p:nvGraphicFramePr>
        <p:xfrm>
          <a:off x="3657600" y="3810000"/>
          <a:ext cx="5000129" cy="2514600"/>
        </p:xfrm>
        <a:graphic>
          <a:graphicData uri="http://schemas.openxmlformats.org/presentationml/2006/ole">
            <p:oleObj spid="_x0000_s69728" name="VISIO" r:id="rId3" imgW="2442972" imgH="1069848" progId="">
              <p:embed/>
            </p:oleObj>
          </a:graphicData>
        </a:graphic>
      </p:graphicFrame>
    </p:spTree>
    <p:extLst>
      <p:ext uri="{BB962C8B-B14F-4D97-AF65-F5344CB8AC3E}">
        <p14:creationId xmlns:p14="http://schemas.microsoft.com/office/powerpoint/2010/main" xmlns="" val="2884310149"/>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Rectangle 2"/>
          <p:cNvSpPr>
            <a:spLocks noGrp="1" noChangeArrowheads="1"/>
          </p:cNvSpPr>
          <p:nvPr>
            <p:ph type="title"/>
          </p:nvPr>
        </p:nvSpPr>
        <p:spPr/>
        <p:txBody>
          <a:bodyPr/>
          <a:lstStyle/>
          <a:p>
            <a:r>
              <a:rPr lang="en-US"/>
              <a:t>AddTwo Procedure</a:t>
            </a:r>
            <a:r>
              <a:rPr lang="en-US" sz="2400"/>
              <a:t>  (1 of 3)</a:t>
            </a:r>
          </a:p>
        </p:txBody>
      </p:sp>
      <p:sp>
        <p:nvSpPr>
          <p:cNvPr id="143363" name="Text Box 3"/>
          <p:cNvSpPr txBox="1">
            <a:spLocks noChangeArrowheads="1"/>
          </p:cNvSpPr>
          <p:nvPr/>
        </p:nvSpPr>
        <p:spPr bwMode="auto">
          <a:xfrm>
            <a:off x="2514600" y="2057400"/>
            <a:ext cx="4114800" cy="28956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lIns="137160" tIns="182880" rIns="137160" bIns="182880"/>
          <a:lstStyle>
            <a:lvl1pPr>
              <a:tabLst>
                <a:tab pos="457200" algn="l"/>
                <a:tab pos="3657600" algn="l"/>
                <a:tab pos="4114800" algn="l"/>
              </a:tabLst>
              <a:defRPr sz="2400">
                <a:solidFill>
                  <a:schemeClr val="tx1"/>
                </a:solidFill>
                <a:latin typeface="Times New Roman" charset="0"/>
                <a:ea typeface="ＭＳ Ｐゴシック" charset="0"/>
              </a:defRPr>
            </a:lvl1pPr>
            <a:lvl2pPr>
              <a:tabLst>
                <a:tab pos="457200" algn="l"/>
                <a:tab pos="3657600" algn="l"/>
                <a:tab pos="4114800" algn="l"/>
              </a:tabLst>
              <a:defRPr sz="2400">
                <a:solidFill>
                  <a:schemeClr val="tx1"/>
                </a:solidFill>
                <a:latin typeface="Times New Roman" charset="0"/>
                <a:ea typeface="ＭＳ Ｐゴシック" charset="0"/>
              </a:defRPr>
            </a:lvl2pPr>
            <a:lvl3pPr>
              <a:tabLst>
                <a:tab pos="457200" algn="l"/>
                <a:tab pos="3657600" algn="l"/>
                <a:tab pos="4114800" algn="l"/>
              </a:tabLst>
              <a:defRPr sz="2400">
                <a:solidFill>
                  <a:schemeClr val="tx1"/>
                </a:solidFill>
                <a:latin typeface="Times New Roman" charset="0"/>
                <a:ea typeface="ＭＳ Ｐゴシック" charset="0"/>
              </a:defRPr>
            </a:lvl3pPr>
            <a:lvl4pPr>
              <a:tabLst>
                <a:tab pos="457200" algn="l"/>
                <a:tab pos="3657600" algn="l"/>
                <a:tab pos="4114800" algn="l"/>
              </a:tabLst>
              <a:defRPr sz="2400">
                <a:solidFill>
                  <a:schemeClr val="tx1"/>
                </a:solidFill>
                <a:latin typeface="Times New Roman" charset="0"/>
                <a:ea typeface="ＭＳ Ｐゴシック" charset="0"/>
              </a:defRPr>
            </a:lvl4pPr>
            <a:lvl5pPr>
              <a:tabLst>
                <a:tab pos="457200" algn="l"/>
                <a:tab pos="3657600" algn="l"/>
                <a:tab pos="4114800" algn="l"/>
              </a:tabLst>
              <a:defRPr sz="2400">
                <a:solidFill>
                  <a:schemeClr val="tx1"/>
                </a:solidFill>
                <a:latin typeface="Times New Roman" charset="0"/>
                <a:ea typeface="ＭＳ Ｐゴシック" charset="0"/>
              </a:defRPr>
            </a:lvl5pPr>
            <a:lvl6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6pPr>
            <a:lvl7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7pPr>
            <a:lvl8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8pPr>
            <a:lvl9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9pPr>
          </a:lstStyle>
          <a:p>
            <a:r>
              <a:rPr lang="en-US" sz="2000" b="1" dirty="0" err="1">
                <a:latin typeface="Courier New" charset="0"/>
              </a:rPr>
              <a:t>AddTwo</a:t>
            </a:r>
            <a:r>
              <a:rPr lang="en-US" sz="2000" b="1" dirty="0">
                <a:latin typeface="Courier New" charset="0"/>
              </a:rPr>
              <a:t> PROC,</a:t>
            </a:r>
          </a:p>
          <a:p>
            <a:r>
              <a:rPr lang="en-US" sz="2000" b="1" dirty="0">
                <a:latin typeface="Courier New" charset="0"/>
              </a:rPr>
              <a:t>	val1:DWORD, val2:DWORD</a:t>
            </a:r>
          </a:p>
          <a:p>
            <a:endParaRPr lang="en-US" sz="2000" b="1" dirty="0">
              <a:latin typeface="Courier New" charset="0"/>
            </a:endParaRPr>
          </a:p>
          <a:p>
            <a:r>
              <a:rPr lang="en-US" sz="2000" b="1" dirty="0">
                <a:latin typeface="Courier New" charset="0"/>
              </a:rPr>
              <a:t>	</a:t>
            </a:r>
            <a:r>
              <a:rPr lang="en-US" sz="2000" b="1" dirty="0" err="1">
                <a:latin typeface="Courier New" charset="0"/>
              </a:rPr>
              <a:t>mov</a:t>
            </a:r>
            <a:r>
              <a:rPr lang="en-US" sz="2000" b="1" dirty="0">
                <a:latin typeface="Courier New" charset="0"/>
              </a:rPr>
              <a:t> eax,val1</a:t>
            </a:r>
          </a:p>
          <a:p>
            <a:r>
              <a:rPr lang="en-US" sz="2000" b="1" dirty="0">
                <a:latin typeface="Courier New" charset="0"/>
              </a:rPr>
              <a:t>	add eax,val2</a:t>
            </a:r>
          </a:p>
          <a:p>
            <a:endParaRPr lang="en-US" sz="2000" b="1" dirty="0">
              <a:latin typeface="Courier New" charset="0"/>
            </a:endParaRPr>
          </a:p>
          <a:p>
            <a:r>
              <a:rPr lang="en-US" sz="2000" b="1" dirty="0">
                <a:latin typeface="Courier New" charset="0"/>
              </a:rPr>
              <a:t>	ret</a:t>
            </a:r>
          </a:p>
          <a:p>
            <a:r>
              <a:rPr lang="en-US" sz="2000" b="1" dirty="0" err="1">
                <a:latin typeface="Courier New" charset="0"/>
              </a:rPr>
              <a:t>AddTwo</a:t>
            </a:r>
            <a:r>
              <a:rPr lang="en-US" sz="2000" b="1" dirty="0">
                <a:latin typeface="Courier New" charset="0"/>
              </a:rPr>
              <a:t> ENDP</a:t>
            </a:r>
          </a:p>
        </p:txBody>
      </p:sp>
      <p:sp>
        <p:nvSpPr>
          <p:cNvPr id="143364" name="Text Box 4"/>
          <p:cNvSpPr txBox="1">
            <a:spLocks noChangeArrowheads="1"/>
          </p:cNvSpPr>
          <p:nvPr/>
        </p:nvSpPr>
        <p:spPr bwMode="auto">
          <a:xfrm>
            <a:off x="838200" y="1066800"/>
            <a:ext cx="7696200" cy="64633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tIns="137160" bIns="137160">
            <a:spAutoFit/>
          </a:bodyPr>
          <a:lstStyle>
            <a:lvl1pPr marL="290513" indent="-290513">
              <a:defRPr sz="2400">
                <a:solidFill>
                  <a:schemeClr val="tx1"/>
                </a:solidFill>
                <a:latin typeface="Times New Roman" charset="0"/>
                <a:ea typeface="ＭＳ Ｐゴシック" charset="0"/>
              </a:defRPr>
            </a:lvl1pPr>
            <a:lvl2pPr>
              <a:defRPr sz="2400">
                <a:solidFill>
                  <a:schemeClr val="tx1"/>
                </a:solidFill>
                <a:latin typeface="Times New Roman" charset="0"/>
                <a:ea typeface="ＭＳ Ｐゴシック" charset="0"/>
              </a:defRPr>
            </a:lvl2pPr>
            <a:lvl3pPr>
              <a:defRPr sz="2400">
                <a:solidFill>
                  <a:schemeClr val="tx1"/>
                </a:solidFill>
                <a:latin typeface="Times New Roman" charset="0"/>
                <a:ea typeface="ＭＳ Ｐゴシック" charset="0"/>
              </a:defRPr>
            </a:lvl3pPr>
            <a:lvl4pPr>
              <a:defRPr sz="2400">
                <a:solidFill>
                  <a:schemeClr val="tx1"/>
                </a:solidFill>
                <a:latin typeface="Times New Roman" charset="0"/>
                <a:ea typeface="ＭＳ Ｐゴシック" charset="0"/>
              </a:defRPr>
            </a:lvl4pPr>
            <a:lvl5pPr>
              <a:defRPr sz="2400">
                <a:solidFill>
                  <a:schemeClr val="tx1"/>
                </a:solidFill>
                <a:latin typeface="Times New Roman" charset="0"/>
                <a:ea typeface="ＭＳ Ｐゴシック" charset="0"/>
              </a:defRPr>
            </a:lvl5pPr>
            <a:lvl6pPr fontAlgn="base">
              <a:spcBef>
                <a:spcPct val="0"/>
              </a:spcBef>
              <a:spcAft>
                <a:spcPct val="0"/>
              </a:spcAft>
              <a:defRPr sz="2400">
                <a:solidFill>
                  <a:schemeClr val="tx1"/>
                </a:solidFill>
                <a:latin typeface="Times New Roman" charset="0"/>
                <a:ea typeface="ＭＳ Ｐゴシック" charset="0"/>
              </a:defRPr>
            </a:lvl6pPr>
            <a:lvl7pPr fontAlgn="base">
              <a:spcBef>
                <a:spcPct val="0"/>
              </a:spcBef>
              <a:spcAft>
                <a:spcPct val="0"/>
              </a:spcAft>
              <a:defRPr sz="2400">
                <a:solidFill>
                  <a:schemeClr val="tx1"/>
                </a:solidFill>
                <a:latin typeface="Times New Roman" charset="0"/>
                <a:ea typeface="ＭＳ Ｐゴシック" charset="0"/>
              </a:defRPr>
            </a:lvl7pPr>
            <a:lvl8pPr fontAlgn="base">
              <a:spcBef>
                <a:spcPct val="0"/>
              </a:spcBef>
              <a:spcAft>
                <a:spcPct val="0"/>
              </a:spcAft>
              <a:defRPr sz="2400">
                <a:solidFill>
                  <a:schemeClr val="tx1"/>
                </a:solidFill>
                <a:latin typeface="Times New Roman" charset="0"/>
                <a:ea typeface="ＭＳ Ｐゴシック" charset="0"/>
              </a:defRPr>
            </a:lvl8pPr>
            <a:lvl9pPr fontAlgn="base">
              <a:spcBef>
                <a:spcPct val="0"/>
              </a:spcBef>
              <a:spcAft>
                <a:spcPct val="0"/>
              </a:spcAft>
              <a:defRPr sz="2400">
                <a:solidFill>
                  <a:schemeClr val="tx1"/>
                </a:solidFill>
                <a:latin typeface="Times New Roman" charset="0"/>
                <a:ea typeface="ＭＳ Ｐゴシック" charset="0"/>
              </a:defRPr>
            </a:lvl9pPr>
          </a:lstStyle>
          <a:p>
            <a:pPr>
              <a:spcBef>
                <a:spcPct val="50000"/>
              </a:spcBef>
              <a:buFontTx/>
              <a:buChar char="•"/>
            </a:pPr>
            <a:r>
              <a:rPr lang="en-US" b="0" dirty="0">
                <a:latin typeface="Arial" charset="0"/>
              </a:rPr>
              <a:t>Recall the </a:t>
            </a:r>
            <a:r>
              <a:rPr lang="en-US" b="0" dirty="0" err="1">
                <a:latin typeface="Arial" charset="0"/>
              </a:rPr>
              <a:t>AddTwo</a:t>
            </a:r>
            <a:r>
              <a:rPr lang="en-US" b="0" dirty="0">
                <a:latin typeface="Arial" charset="0"/>
              </a:rPr>
              <a:t> Procedure</a:t>
            </a:r>
          </a:p>
        </p:txBody>
      </p:sp>
    </p:spTree>
    <p:extLst>
      <p:ext uri="{BB962C8B-B14F-4D97-AF65-F5344CB8AC3E}">
        <p14:creationId xmlns:p14="http://schemas.microsoft.com/office/powerpoint/2010/main" xmlns="" val="1975715746"/>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Rectangle 2"/>
          <p:cNvSpPr>
            <a:spLocks noGrp="1" noChangeArrowheads="1"/>
          </p:cNvSpPr>
          <p:nvPr>
            <p:ph type="title"/>
          </p:nvPr>
        </p:nvSpPr>
        <p:spPr/>
        <p:txBody>
          <a:bodyPr/>
          <a:lstStyle/>
          <a:p>
            <a:r>
              <a:rPr lang="en-US"/>
              <a:t>AddTwo Procedure</a:t>
            </a:r>
            <a:r>
              <a:rPr lang="en-US" sz="2400"/>
              <a:t>  (2 of 3)</a:t>
            </a:r>
          </a:p>
        </p:txBody>
      </p:sp>
      <p:sp>
        <p:nvSpPr>
          <p:cNvPr id="142339" name="Text Box 3"/>
          <p:cNvSpPr txBox="1">
            <a:spLocks noChangeArrowheads="1"/>
          </p:cNvSpPr>
          <p:nvPr/>
        </p:nvSpPr>
        <p:spPr bwMode="auto">
          <a:xfrm>
            <a:off x="914400" y="2133600"/>
            <a:ext cx="4038600" cy="3733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lIns="137160" tIns="182880" rIns="137160" bIns="182880"/>
          <a:lstStyle>
            <a:lvl1pPr>
              <a:tabLst>
                <a:tab pos="457200" algn="l"/>
                <a:tab pos="3657600" algn="l"/>
                <a:tab pos="4114800" algn="l"/>
              </a:tabLst>
              <a:defRPr sz="2400">
                <a:solidFill>
                  <a:schemeClr val="tx1"/>
                </a:solidFill>
                <a:latin typeface="Times New Roman" charset="0"/>
                <a:ea typeface="ＭＳ Ｐゴシック" charset="0"/>
              </a:defRPr>
            </a:lvl1pPr>
            <a:lvl2pPr>
              <a:tabLst>
                <a:tab pos="457200" algn="l"/>
                <a:tab pos="3657600" algn="l"/>
                <a:tab pos="4114800" algn="l"/>
              </a:tabLst>
              <a:defRPr sz="2400">
                <a:solidFill>
                  <a:schemeClr val="tx1"/>
                </a:solidFill>
                <a:latin typeface="Times New Roman" charset="0"/>
                <a:ea typeface="ＭＳ Ｐゴシック" charset="0"/>
              </a:defRPr>
            </a:lvl2pPr>
            <a:lvl3pPr>
              <a:tabLst>
                <a:tab pos="457200" algn="l"/>
                <a:tab pos="3657600" algn="l"/>
                <a:tab pos="4114800" algn="l"/>
              </a:tabLst>
              <a:defRPr sz="2400">
                <a:solidFill>
                  <a:schemeClr val="tx1"/>
                </a:solidFill>
                <a:latin typeface="Times New Roman" charset="0"/>
                <a:ea typeface="ＭＳ Ｐゴシック" charset="0"/>
              </a:defRPr>
            </a:lvl3pPr>
            <a:lvl4pPr>
              <a:tabLst>
                <a:tab pos="457200" algn="l"/>
                <a:tab pos="3657600" algn="l"/>
                <a:tab pos="4114800" algn="l"/>
              </a:tabLst>
              <a:defRPr sz="2400">
                <a:solidFill>
                  <a:schemeClr val="tx1"/>
                </a:solidFill>
                <a:latin typeface="Times New Roman" charset="0"/>
                <a:ea typeface="ＭＳ Ｐゴシック" charset="0"/>
              </a:defRPr>
            </a:lvl4pPr>
            <a:lvl5pPr>
              <a:tabLst>
                <a:tab pos="457200" algn="l"/>
                <a:tab pos="3657600" algn="l"/>
                <a:tab pos="4114800" algn="l"/>
              </a:tabLst>
              <a:defRPr sz="2400">
                <a:solidFill>
                  <a:schemeClr val="tx1"/>
                </a:solidFill>
                <a:latin typeface="Times New Roman" charset="0"/>
                <a:ea typeface="ＭＳ Ｐゴシック" charset="0"/>
              </a:defRPr>
            </a:lvl5pPr>
            <a:lvl6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6pPr>
            <a:lvl7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7pPr>
            <a:lvl8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8pPr>
            <a:lvl9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9pPr>
          </a:lstStyle>
          <a:p>
            <a:r>
              <a:rPr lang="en-US" sz="2000" b="1" dirty="0" err="1">
                <a:latin typeface="Courier New" charset="0"/>
              </a:rPr>
              <a:t>AddTwo</a:t>
            </a:r>
            <a:r>
              <a:rPr lang="en-US" sz="2000" b="1" dirty="0">
                <a:latin typeface="Courier New" charset="0"/>
              </a:rPr>
              <a:t> PROC,</a:t>
            </a:r>
          </a:p>
          <a:p>
            <a:r>
              <a:rPr lang="en-US" sz="2000" b="1" dirty="0">
                <a:latin typeface="Courier New" charset="0"/>
              </a:rPr>
              <a:t>val1:DWORD, val2:DWORD</a:t>
            </a:r>
          </a:p>
          <a:p>
            <a:r>
              <a:rPr lang="en-US" sz="2000" b="1" dirty="0">
                <a:solidFill>
                  <a:srgbClr val="0000FF"/>
                </a:solidFill>
                <a:latin typeface="Courier New" charset="0"/>
              </a:rPr>
              <a:t>	push </a:t>
            </a:r>
            <a:r>
              <a:rPr lang="en-US" sz="2000" b="1" dirty="0" err="1">
                <a:solidFill>
                  <a:srgbClr val="0000FF"/>
                </a:solidFill>
                <a:latin typeface="Courier New" charset="0"/>
              </a:rPr>
              <a:t>ebp</a:t>
            </a:r>
            <a:endParaRPr lang="en-US" sz="2000" b="1" dirty="0">
              <a:solidFill>
                <a:srgbClr val="0000FF"/>
              </a:solidFill>
              <a:latin typeface="Courier New" charset="0"/>
            </a:endParaRPr>
          </a:p>
          <a:p>
            <a:r>
              <a:rPr lang="en-US" sz="2000" b="1" dirty="0">
                <a:solidFill>
                  <a:srgbClr val="0000FF"/>
                </a:solidFill>
                <a:latin typeface="Courier New" charset="0"/>
              </a:rPr>
              <a:t>	</a:t>
            </a:r>
            <a:r>
              <a:rPr lang="en-US" sz="2000" b="1" dirty="0" err="1">
                <a:solidFill>
                  <a:srgbClr val="0000FF"/>
                </a:solidFill>
                <a:latin typeface="Courier New" charset="0"/>
              </a:rPr>
              <a:t>mov</a:t>
            </a:r>
            <a:r>
              <a:rPr lang="en-US" sz="2000" b="1" dirty="0">
                <a:solidFill>
                  <a:srgbClr val="0000FF"/>
                </a:solidFill>
                <a:latin typeface="Courier New" charset="0"/>
              </a:rPr>
              <a:t>  </a:t>
            </a:r>
            <a:r>
              <a:rPr lang="en-US" sz="2000" b="1" dirty="0" err="1">
                <a:solidFill>
                  <a:srgbClr val="0000FF"/>
                </a:solidFill>
                <a:latin typeface="Courier New" charset="0"/>
              </a:rPr>
              <a:t>ebp</a:t>
            </a:r>
            <a:r>
              <a:rPr lang="en-US" sz="2000" b="1" dirty="0">
                <a:solidFill>
                  <a:srgbClr val="0000FF"/>
                </a:solidFill>
                <a:latin typeface="Courier New" charset="0"/>
              </a:rPr>
              <a:t>, </a:t>
            </a:r>
            <a:r>
              <a:rPr lang="en-US" sz="2000" b="1" dirty="0" err="1">
                <a:solidFill>
                  <a:srgbClr val="0000FF"/>
                </a:solidFill>
                <a:latin typeface="Courier New" charset="0"/>
              </a:rPr>
              <a:t>esp</a:t>
            </a:r>
            <a:endParaRPr lang="en-US" sz="2000" b="1" dirty="0">
              <a:solidFill>
                <a:srgbClr val="0000FF"/>
              </a:solidFill>
              <a:latin typeface="Courier New" charset="0"/>
            </a:endParaRPr>
          </a:p>
          <a:p>
            <a:r>
              <a:rPr lang="en-US" sz="2000" b="1" dirty="0">
                <a:latin typeface="Courier New" charset="0"/>
              </a:rPr>
              <a:t>	</a:t>
            </a:r>
          </a:p>
          <a:p>
            <a:r>
              <a:rPr lang="en-US" sz="2000" b="1" dirty="0">
                <a:latin typeface="Courier New" charset="0"/>
              </a:rPr>
              <a:t>	</a:t>
            </a:r>
            <a:r>
              <a:rPr lang="en-US" sz="2000" b="1" dirty="0" err="1">
                <a:latin typeface="Courier New" charset="0"/>
              </a:rPr>
              <a:t>mov</a:t>
            </a:r>
            <a:r>
              <a:rPr lang="en-US" sz="2000" b="1" dirty="0">
                <a:latin typeface="Courier New" charset="0"/>
              </a:rPr>
              <a:t>  eax,val1</a:t>
            </a:r>
          </a:p>
          <a:p>
            <a:r>
              <a:rPr lang="en-US" sz="2000" b="1" dirty="0">
                <a:latin typeface="Courier New" charset="0"/>
              </a:rPr>
              <a:t>	add  eax,val2</a:t>
            </a:r>
          </a:p>
          <a:p>
            <a:r>
              <a:rPr lang="en-US" sz="2000" b="1" dirty="0">
                <a:solidFill>
                  <a:srgbClr val="0000FF"/>
                </a:solidFill>
                <a:latin typeface="Courier New" charset="0"/>
              </a:rPr>
              <a:t>	</a:t>
            </a:r>
          </a:p>
          <a:p>
            <a:r>
              <a:rPr lang="en-US" sz="2000" b="1" dirty="0">
                <a:solidFill>
                  <a:srgbClr val="0000FF"/>
                </a:solidFill>
                <a:latin typeface="Courier New" charset="0"/>
              </a:rPr>
              <a:t>	leave</a:t>
            </a:r>
          </a:p>
          <a:p>
            <a:r>
              <a:rPr lang="en-US" sz="2000" b="1" dirty="0">
                <a:solidFill>
                  <a:srgbClr val="0000FF"/>
                </a:solidFill>
                <a:latin typeface="Courier New" charset="0"/>
              </a:rPr>
              <a:t>	ret  8</a:t>
            </a:r>
          </a:p>
          <a:p>
            <a:r>
              <a:rPr lang="en-US" sz="2000" b="1" dirty="0" err="1">
                <a:latin typeface="Courier New" charset="0"/>
              </a:rPr>
              <a:t>AddTwo</a:t>
            </a:r>
            <a:r>
              <a:rPr lang="en-US" sz="2000" b="1" dirty="0">
                <a:latin typeface="Courier New" charset="0"/>
              </a:rPr>
              <a:t> ENDP</a:t>
            </a:r>
          </a:p>
        </p:txBody>
      </p:sp>
      <p:sp>
        <p:nvSpPr>
          <p:cNvPr id="142340" name="Text Box 4"/>
          <p:cNvSpPr txBox="1">
            <a:spLocks noChangeArrowheads="1"/>
          </p:cNvSpPr>
          <p:nvPr/>
        </p:nvSpPr>
        <p:spPr bwMode="auto">
          <a:xfrm>
            <a:off x="838200" y="1066800"/>
            <a:ext cx="7696200" cy="101566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tIns="137160" bIns="137160">
            <a:spAutoFit/>
          </a:bodyPr>
          <a:lstStyle>
            <a:lvl1pPr marL="290513" indent="-290513">
              <a:defRPr sz="2400">
                <a:solidFill>
                  <a:schemeClr val="tx1"/>
                </a:solidFill>
                <a:latin typeface="Times New Roman" charset="0"/>
                <a:ea typeface="ＭＳ Ｐゴシック" charset="0"/>
              </a:defRPr>
            </a:lvl1pPr>
            <a:lvl2pPr>
              <a:defRPr sz="2400">
                <a:solidFill>
                  <a:schemeClr val="tx1"/>
                </a:solidFill>
                <a:latin typeface="Times New Roman" charset="0"/>
                <a:ea typeface="ＭＳ Ｐゴシック" charset="0"/>
              </a:defRPr>
            </a:lvl2pPr>
            <a:lvl3pPr>
              <a:defRPr sz="2400">
                <a:solidFill>
                  <a:schemeClr val="tx1"/>
                </a:solidFill>
                <a:latin typeface="Times New Roman" charset="0"/>
                <a:ea typeface="ＭＳ Ｐゴシック" charset="0"/>
              </a:defRPr>
            </a:lvl3pPr>
            <a:lvl4pPr>
              <a:defRPr sz="2400">
                <a:solidFill>
                  <a:schemeClr val="tx1"/>
                </a:solidFill>
                <a:latin typeface="Times New Roman" charset="0"/>
                <a:ea typeface="ＭＳ Ｐゴシック" charset="0"/>
              </a:defRPr>
            </a:lvl4pPr>
            <a:lvl5pPr>
              <a:defRPr sz="2400">
                <a:solidFill>
                  <a:schemeClr val="tx1"/>
                </a:solidFill>
                <a:latin typeface="Times New Roman" charset="0"/>
                <a:ea typeface="ＭＳ Ｐゴシック" charset="0"/>
              </a:defRPr>
            </a:lvl5pPr>
            <a:lvl6pPr fontAlgn="base">
              <a:spcBef>
                <a:spcPct val="0"/>
              </a:spcBef>
              <a:spcAft>
                <a:spcPct val="0"/>
              </a:spcAft>
              <a:defRPr sz="2400">
                <a:solidFill>
                  <a:schemeClr val="tx1"/>
                </a:solidFill>
                <a:latin typeface="Times New Roman" charset="0"/>
                <a:ea typeface="ＭＳ Ｐゴシック" charset="0"/>
              </a:defRPr>
            </a:lvl6pPr>
            <a:lvl7pPr fontAlgn="base">
              <a:spcBef>
                <a:spcPct val="0"/>
              </a:spcBef>
              <a:spcAft>
                <a:spcPct val="0"/>
              </a:spcAft>
              <a:defRPr sz="2400">
                <a:solidFill>
                  <a:schemeClr val="tx1"/>
                </a:solidFill>
                <a:latin typeface="Times New Roman" charset="0"/>
                <a:ea typeface="ＭＳ Ｐゴシック" charset="0"/>
              </a:defRPr>
            </a:lvl7pPr>
            <a:lvl8pPr fontAlgn="base">
              <a:spcBef>
                <a:spcPct val="0"/>
              </a:spcBef>
              <a:spcAft>
                <a:spcPct val="0"/>
              </a:spcAft>
              <a:defRPr sz="2400">
                <a:solidFill>
                  <a:schemeClr val="tx1"/>
                </a:solidFill>
                <a:latin typeface="Times New Roman" charset="0"/>
                <a:ea typeface="ＭＳ Ｐゴシック" charset="0"/>
              </a:defRPr>
            </a:lvl8pPr>
            <a:lvl9pPr fontAlgn="base">
              <a:spcBef>
                <a:spcPct val="0"/>
              </a:spcBef>
              <a:spcAft>
                <a:spcPct val="0"/>
              </a:spcAft>
              <a:defRPr sz="2400">
                <a:solidFill>
                  <a:schemeClr val="tx1"/>
                </a:solidFill>
                <a:latin typeface="Times New Roman" charset="0"/>
                <a:ea typeface="ＭＳ Ｐゴシック" charset="0"/>
              </a:defRPr>
            </a:lvl9pPr>
          </a:lstStyle>
          <a:p>
            <a:pPr>
              <a:buFontTx/>
              <a:buChar char="•"/>
            </a:pPr>
            <a:r>
              <a:rPr lang="en-US" b="0" dirty="0">
                <a:latin typeface="Arial" charset="0"/>
              </a:rPr>
              <a:t>MASM generates the following code when we assemble </a:t>
            </a:r>
            <a:r>
              <a:rPr lang="en-US" b="0" dirty="0" err="1">
                <a:latin typeface="Arial" charset="0"/>
              </a:rPr>
              <a:t>AddTwo</a:t>
            </a:r>
            <a:r>
              <a:rPr lang="en-US" b="0" dirty="0">
                <a:latin typeface="Arial" charset="0"/>
              </a:rPr>
              <a:t> (from the previous panel):</a:t>
            </a:r>
          </a:p>
        </p:txBody>
      </p:sp>
      <p:sp>
        <p:nvSpPr>
          <p:cNvPr id="142341" name="Text Box 5"/>
          <p:cNvSpPr txBox="1">
            <a:spLocks noChangeArrowheads="1"/>
          </p:cNvSpPr>
          <p:nvPr/>
        </p:nvSpPr>
        <p:spPr bwMode="auto">
          <a:xfrm>
            <a:off x="5334000" y="3352800"/>
            <a:ext cx="2743200" cy="9906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lIns="137160" tIns="182880" rIns="137160" bIns="182880"/>
          <a:lstStyle>
            <a:lvl1pPr>
              <a:tabLst>
                <a:tab pos="457200" algn="l"/>
                <a:tab pos="3657600" algn="l"/>
                <a:tab pos="4114800" algn="l"/>
              </a:tabLst>
              <a:defRPr sz="2400">
                <a:solidFill>
                  <a:schemeClr val="tx1"/>
                </a:solidFill>
                <a:latin typeface="Times New Roman" charset="0"/>
                <a:ea typeface="ＭＳ Ｐゴシック" charset="0"/>
              </a:defRPr>
            </a:lvl1pPr>
            <a:lvl2pPr>
              <a:tabLst>
                <a:tab pos="457200" algn="l"/>
                <a:tab pos="3657600" algn="l"/>
                <a:tab pos="4114800" algn="l"/>
              </a:tabLst>
              <a:defRPr sz="2400">
                <a:solidFill>
                  <a:schemeClr val="tx1"/>
                </a:solidFill>
                <a:latin typeface="Times New Roman" charset="0"/>
                <a:ea typeface="ＭＳ Ｐゴシック" charset="0"/>
              </a:defRPr>
            </a:lvl2pPr>
            <a:lvl3pPr>
              <a:tabLst>
                <a:tab pos="457200" algn="l"/>
                <a:tab pos="3657600" algn="l"/>
                <a:tab pos="4114800" algn="l"/>
              </a:tabLst>
              <a:defRPr sz="2400">
                <a:solidFill>
                  <a:schemeClr val="tx1"/>
                </a:solidFill>
                <a:latin typeface="Times New Roman" charset="0"/>
                <a:ea typeface="ＭＳ Ｐゴシック" charset="0"/>
              </a:defRPr>
            </a:lvl3pPr>
            <a:lvl4pPr>
              <a:tabLst>
                <a:tab pos="457200" algn="l"/>
                <a:tab pos="3657600" algn="l"/>
                <a:tab pos="4114800" algn="l"/>
              </a:tabLst>
              <a:defRPr sz="2400">
                <a:solidFill>
                  <a:schemeClr val="tx1"/>
                </a:solidFill>
                <a:latin typeface="Times New Roman" charset="0"/>
                <a:ea typeface="ＭＳ Ｐゴシック" charset="0"/>
              </a:defRPr>
            </a:lvl4pPr>
            <a:lvl5pPr>
              <a:tabLst>
                <a:tab pos="457200" algn="l"/>
                <a:tab pos="3657600" algn="l"/>
                <a:tab pos="4114800" algn="l"/>
              </a:tabLst>
              <a:defRPr sz="2400">
                <a:solidFill>
                  <a:schemeClr val="tx1"/>
                </a:solidFill>
                <a:latin typeface="Times New Roman" charset="0"/>
                <a:ea typeface="ＭＳ Ｐゴシック" charset="0"/>
              </a:defRPr>
            </a:lvl5pPr>
            <a:lvl6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6pPr>
            <a:lvl7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7pPr>
            <a:lvl8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8pPr>
            <a:lvl9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9pPr>
          </a:lstStyle>
          <a:p>
            <a:r>
              <a:rPr lang="en-US" sz="2000" b="1" dirty="0" err="1">
                <a:latin typeface="Courier New" charset="0"/>
              </a:rPr>
              <a:t>mov</a:t>
            </a:r>
            <a:r>
              <a:rPr lang="en-US" sz="2000" b="1" dirty="0">
                <a:latin typeface="Courier New" charset="0"/>
              </a:rPr>
              <a:t>  </a:t>
            </a:r>
            <a:r>
              <a:rPr lang="en-US" sz="2000" b="1" dirty="0" err="1">
                <a:latin typeface="Courier New" charset="0"/>
              </a:rPr>
              <a:t>esp,ebp</a:t>
            </a:r>
            <a:endParaRPr lang="en-US" sz="2000" b="1" dirty="0">
              <a:latin typeface="Courier New" charset="0"/>
            </a:endParaRPr>
          </a:p>
          <a:p>
            <a:r>
              <a:rPr lang="en-US" sz="2000" b="1" dirty="0">
                <a:latin typeface="Courier New" charset="0"/>
              </a:rPr>
              <a:t>pop  </a:t>
            </a:r>
            <a:r>
              <a:rPr lang="en-US" sz="2000" b="1" dirty="0" err="1">
                <a:latin typeface="Courier New" charset="0"/>
              </a:rPr>
              <a:t>ebp</a:t>
            </a:r>
            <a:endParaRPr lang="en-US" sz="2000" b="1" dirty="0">
              <a:latin typeface="Courier New" charset="0"/>
            </a:endParaRPr>
          </a:p>
        </p:txBody>
      </p:sp>
      <p:sp>
        <p:nvSpPr>
          <p:cNvPr id="142342" name="Text Box 6"/>
          <p:cNvSpPr txBox="1">
            <a:spLocks noChangeArrowheads="1"/>
          </p:cNvSpPr>
          <p:nvPr/>
        </p:nvSpPr>
        <p:spPr bwMode="auto">
          <a:xfrm>
            <a:off x="5334000" y="2514600"/>
            <a:ext cx="3505200" cy="89255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tIns="137160" bIns="137160">
            <a:spAutoFit/>
          </a:bodyPr>
          <a:lstStyle/>
          <a:p>
            <a:pPr>
              <a:spcBef>
                <a:spcPct val="50000"/>
              </a:spcBef>
            </a:pPr>
            <a:r>
              <a:rPr lang="en-US" sz="2000" b="0" dirty="0">
                <a:latin typeface="Arial"/>
                <a:cs typeface="Arial"/>
              </a:rPr>
              <a:t>The LEAVE instruction is shorthand for:</a:t>
            </a:r>
          </a:p>
        </p:txBody>
      </p:sp>
      <p:cxnSp>
        <p:nvCxnSpPr>
          <p:cNvPr id="3" name="Straight Arrow Connector 2"/>
          <p:cNvCxnSpPr/>
          <p:nvPr/>
        </p:nvCxnSpPr>
        <p:spPr>
          <a:xfrm flipV="1">
            <a:off x="2362200" y="4038600"/>
            <a:ext cx="2895600" cy="914400"/>
          </a:xfrm>
          <a:prstGeom prst="straightConnector1">
            <a:avLst/>
          </a:prstGeom>
          <a:ln>
            <a:solidFill>
              <a:schemeClr val="tx1"/>
            </a:solidFill>
            <a:tailEnd type="arrow"/>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xmlns="" val="1804398144"/>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2"/>
          <p:cNvSpPr>
            <a:spLocks noGrp="1" noChangeArrowheads="1"/>
          </p:cNvSpPr>
          <p:nvPr>
            <p:ph type="title"/>
          </p:nvPr>
        </p:nvSpPr>
        <p:spPr/>
        <p:txBody>
          <a:bodyPr/>
          <a:lstStyle/>
          <a:p>
            <a:r>
              <a:rPr lang="en-US"/>
              <a:t>AddSub Procedure</a:t>
            </a:r>
            <a:r>
              <a:rPr lang="en-US" sz="2400"/>
              <a:t>  (3 of 3)</a:t>
            </a:r>
            <a:endParaRPr lang="en-US"/>
          </a:p>
        </p:txBody>
      </p:sp>
      <p:sp>
        <p:nvSpPr>
          <p:cNvPr id="124932" name="Text Box 4"/>
          <p:cNvSpPr txBox="1">
            <a:spLocks noChangeArrowheads="1"/>
          </p:cNvSpPr>
          <p:nvPr/>
        </p:nvSpPr>
        <p:spPr bwMode="auto">
          <a:xfrm>
            <a:off x="990600" y="3352800"/>
            <a:ext cx="7924800" cy="30480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lIns="137160" tIns="182880" rIns="137160" bIns="182880"/>
          <a:lstStyle>
            <a:lvl1pPr>
              <a:tabLst>
                <a:tab pos="457200" algn="l"/>
                <a:tab pos="3657600" algn="l"/>
                <a:tab pos="4114800" algn="l"/>
              </a:tabLst>
              <a:defRPr sz="2400">
                <a:solidFill>
                  <a:schemeClr val="tx1"/>
                </a:solidFill>
                <a:latin typeface="Times New Roman" charset="0"/>
                <a:ea typeface="ＭＳ Ｐゴシック" charset="0"/>
              </a:defRPr>
            </a:lvl1pPr>
            <a:lvl2pPr>
              <a:tabLst>
                <a:tab pos="457200" algn="l"/>
                <a:tab pos="3657600" algn="l"/>
                <a:tab pos="4114800" algn="l"/>
              </a:tabLst>
              <a:defRPr sz="2400">
                <a:solidFill>
                  <a:schemeClr val="tx1"/>
                </a:solidFill>
                <a:latin typeface="Times New Roman" charset="0"/>
                <a:ea typeface="ＭＳ Ｐゴシック" charset="0"/>
              </a:defRPr>
            </a:lvl2pPr>
            <a:lvl3pPr>
              <a:tabLst>
                <a:tab pos="457200" algn="l"/>
                <a:tab pos="3657600" algn="l"/>
                <a:tab pos="4114800" algn="l"/>
              </a:tabLst>
              <a:defRPr sz="2400">
                <a:solidFill>
                  <a:schemeClr val="tx1"/>
                </a:solidFill>
                <a:latin typeface="Times New Roman" charset="0"/>
                <a:ea typeface="ＭＳ Ｐゴシック" charset="0"/>
              </a:defRPr>
            </a:lvl3pPr>
            <a:lvl4pPr>
              <a:tabLst>
                <a:tab pos="457200" algn="l"/>
                <a:tab pos="3657600" algn="l"/>
                <a:tab pos="4114800" algn="l"/>
              </a:tabLst>
              <a:defRPr sz="2400">
                <a:solidFill>
                  <a:schemeClr val="tx1"/>
                </a:solidFill>
                <a:latin typeface="Times New Roman" charset="0"/>
                <a:ea typeface="ＭＳ Ｐゴシック" charset="0"/>
              </a:defRPr>
            </a:lvl4pPr>
            <a:lvl5pPr>
              <a:tabLst>
                <a:tab pos="457200" algn="l"/>
                <a:tab pos="3657600" algn="l"/>
                <a:tab pos="4114800" algn="l"/>
              </a:tabLst>
              <a:defRPr sz="2400">
                <a:solidFill>
                  <a:schemeClr val="tx1"/>
                </a:solidFill>
                <a:latin typeface="Times New Roman" charset="0"/>
                <a:ea typeface="ＭＳ Ｐゴシック" charset="0"/>
              </a:defRPr>
            </a:lvl5pPr>
            <a:lvl6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6pPr>
            <a:lvl7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7pPr>
            <a:lvl8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8pPr>
            <a:lvl9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9pPr>
          </a:lstStyle>
          <a:p>
            <a:r>
              <a:rPr lang="en-US" sz="2000" b="1" dirty="0" err="1">
                <a:latin typeface="Courier New" charset="0"/>
              </a:rPr>
              <a:t>AddTwo</a:t>
            </a:r>
            <a:r>
              <a:rPr lang="en-US" sz="2000" b="1" dirty="0">
                <a:latin typeface="Courier New" charset="0"/>
              </a:rPr>
              <a:t> PROC</a:t>
            </a:r>
          </a:p>
          <a:p>
            <a:pPr lvl="1"/>
            <a:r>
              <a:rPr lang="en-US" sz="2000" b="1" dirty="0">
                <a:solidFill>
                  <a:srgbClr val="0000FF"/>
                </a:solidFill>
                <a:latin typeface="Courier New" charset="0"/>
              </a:rPr>
              <a:t>push </a:t>
            </a:r>
            <a:r>
              <a:rPr lang="en-US" sz="2000" b="1" dirty="0" err="1">
                <a:solidFill>
                  <a:srgbClr val="0000FF"/>
                </a:solidFill>
                <a:latin typeface="Courier New" charset="0"/>
              </a:rPr>
              <a:t>ebp</a:t>
            </a:r>
            <a:endParaRPr lang="en-US" sz="2000" b="1" dirty="0">
              <a:solidFill>
                <a:srgbClr val="0000FF"/>
              </a:solidFill>
              <a:latin typeface="Courier New" charset="0"/>
            </a:endParaRPr>
          </a:p>
          <a:p>
            <a:pPr lvl="1"/>
            <a:r>
              <a:rPr lang="en-US" sz="2000" b="1" dirty="0" err="1">
                <a:solidFill>
                  <a:srgbClr val="0000FF"/>
                </a:solidFill>
                <a:latin typeface="Courier New" charset="0"/>
              </a:rPr>
              <a:t>mov</a:t>
            </a:r>
            <a:r>
              <a:rPr lang="en-US" sz="2000" b="1" dirty="0">
                <a:solidFill>
                  <a:srgbClr val="0000FF"/>
                </a:solidFill>
                <a:latin typeface="Courier New" charset="0"/>
              </a:rPr>
              <a:t> </a:t>
            </a:r>
            <a:r>
              <a:rPr lang="en-US" sz="2000" b="1" dirty="0" err="1">
                <a:solidFill>
                  <a:srgbClr val="0000FF"/>
                </a:solidFill>
                <a:latin typeface="Courier New" charset="0"/>
              </a:rPr>
              <a:t>ebp,esp</a:t>
            </a:r>
            <a:r>
              <a:rPr lang="en-US" sz="2000" b="1" dirty="0">
                <a:latin typeface="Courier New" charset="0"/>
              </a:rPr>
              <a:t>	; base of stack frame</a:t>
            </a:r>
          </a:p>
          <a:p>
            <a:pPr lvl="1"/>
            <a:r>
              <a:rPr lang="en-US" sz="2000" b="1" dirty="0" err="1">
                <a:latin typeface="Courier New" charset="0"/>
              </a:rPr>
              <a:t>mov</a:t>
            </a:r>
            <a:r>
              <a:rPr lang="en-US" sz="2000" b="1" dirty="0">
                <a:latin typeface="Courier New" charset="0"/>
              </a:rPr>
              <a:t> </a:t>
            </a:r>
            <a:r>
              <a:rPr lang="en-US" sz="2000" b="1" dirty="0" err="1">
                <a:latin typeface="Courier New" charset="0"/>
              </a:rPr>
              <a:t>eax</a:t>
            </a:r>
            <a:r>
              <a:rPr lang="en-US" sz="2000" b="1" dirty="0">
                <a:latin typeface="Courier New" charset="0"/>
              </a:rPr>
              <a:t>,[</a:t>
            </a:r>
            <a:r>
              <a:rPr lang="en-US" sz="2000" b="1" dirty="0" err="1">
                <a:latin typeface="Courier New" charset="0"/>
              </a:rPr>
              <a:t>ebp</a:t>
            </a:r>
            <a:r>
              <a:rPr lang="en-US" sz="2000" b="1" dirty="0">
                <a:latin typeface="Courier New" charset="0"/>
              </a:rPr>
              <a:t> + 12]	; second argument (6)</a:t>
            </a:r>
          </a:p>
          <a:p>
            <a:pPr lvl="1"/>
            <a:r>
              <a:rPr lang="en-US" sz="2000" b="1" dirty="0">
                <a:latin typeface="Courier New" charset="0"/>
              </a:rPr>
              <a:t>add </a:t>
            </a:r>
            <a:r>
              <a:rPr lang="en-US" sz="2000" b="1" dirty="0" err="1">
                <a:latin typeface="Courier New" charset="0"/>
              </a:rPr>
              <a:t>eax</a:t>
            </a:r>
            <a:r>
              <a:rPr lang="en-US" sz="2000" b="1" dirty="0">
                <a:latin typeface="Courier New" charset="0"/>
              </a:rPr>
              <a:t>,[</a:t>
            </a:r>
            <a:r>
              <a:rPr lang="en-US" sz="2000" b="1" dirty="0" err="1">
                <a:latin typeface="Courier New" charset="0"/>
              </a:rPr>
              <a:t>ebp</a:t>
            </a:r>
            <a:r>
              <a:rPr lang="en-US" sz="2000" b="1" dirty="0">
                <a:latin typeface="Courier New" charset="0"/>
              </a:rPr>
              <a:t> + 8]	; first argument (5)</a:t>
            </a:r>
          </a:p>
          <a:p>
            <a:pPr lvl="1"/>
            <a:r>
              <a:rPr lang="en-US" sz="2000" b="1" dirty="0">
                <a:solidFill>
                  <a:srgbClr val="0000FF"/>
                </a:solidFill>
                <a:latin typeface="Courier New" charset="0"/>
              </a:rPr>
              <a:t>leave</a:t>
            </a:r>
          </a:p>
          <a:p>
            <a:pPr lvl="1"/>
            <a:r>
              <a:rPr lang="en-US" sz="2000" b="1" dirty="0">
                <a:solidFill>
                  <a:srgbClr val="0000FF"/>
                </a:solidFill>
                <a:latin typeface="Courier New" charset="0"/>
              </a:rPr>
              <a:t>ret 8</a:t>
            </a:r>
          </a:p>
          <a:p>
            <a:r>
              <a:rPr lang="en-US" sz="2000" b="1" dirty="0" err="1">
                <a:latin typeface="Courier New" charset="0"/>
              </a:rPr>
              <a:t>AddTwo</a:t>
            </a:r>
            <a:r>
              <a:rPr lang="en-US" sz="2000" b="1" dirty="0">
                <a:latin typeface="Courier New" charset="0"/>
              </a:rPr>
              <a:t> ENDP	; EAX contains the sum</a:t>
            </a:r>
          </a:p>
        </p:txBody>
      </p:sp>
      <p:graphicFrame>
        <p:nvGraphicFramePr>
          <p:cNvPr id="124933" name="Object 5"/>
          <p:cNvGraphicFramePr>
            <a:graphicFrameLocks noChangeAspect="1"/>
          </p:cNvGraphicFramePr>
          <p:nvPr>
            <p:extLst>
              <p:ext uri="{D42A27DB-BD31-4B8C-83A1-F6EECF244321}">
                <p14:modId xmlns:p14="http://schemas.microsoft.com/office/powerpoint/2010/main" xmlns="" val="471089664"/>
              </p:ext>
            </p:extLst>
          </p:nvPr>
        </p:nvGraphicFramePr>
        <p:xfrm>
          <a:off x="2362200" y="1168031"/>
          <a:ext cx="4495800" cy="2260969"/>
        </p:xfrm>
        <a:graphic>
          <a:graphicData uri="http://schemas.openxmlformats.org/presentationml/2006/ole">
            <p:oleObj spid="_x0000_s72800" name="VISIO" r:id="rId3" imgW="2442972" imgH="1069848" progId="">
              <p:embed/>
            </p:oleObj>
          </a:graphicData>
        </a:graphic>
      </p:graphicFrame>
    </p:spTree>
    <p:extLst>
      <p:ext uri="{BB962C8B-B14F-4D97-AF65-F5344CB8AC3E}">
        <p14:creationId xmlns:p14="http://schemas.microsoft.com/office/powerpoint/2010/main" xmlns="" val="1413282378"/>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Rectangle 2"/>
          <p:cNvSpPr>
            <a:spLocks noGrp="1" noChangeArrowheads="1"/>
          </p:cNvSpPr>
          <p:nvPr>
            <p:ph type="title"/>
          </p:nvPr>
        </p:nvSpPr>
        <p:spPr/>
        <p:txBody>
          <a:bodyPr/>
          <a:lstStyle/>
          <a:p>
            <a:r>
              <a:rPr lang="en-US" dirty="0" smtClean="0"/>
              <a:t>Drill </a:t>
            </a:r>
            <a:r>
              <a:rPr lang="en-US" dirty="0"/>
              <a:t>. . .</a:t>
            </a:r>
          </a:p>
        </p:txBody>
      </p:sp>
      <p:sp>
        <p:nvSpPr>
          <p:cNvPr id="134147" name="Rectangle 3"/>
          <p:cNvSpPr>
            <a:spLocks noGrp="1" noChangeArrowheads="1"/>
          </p:cNvSpPr>
          <p:nvPr>
            <p:ph type="body" idx="1"/>
          </p:nvPr>
        </p:nvSpPr>
        <p:spPr>
          <a:xfrm>
            <a:off x="685800" y="1143000"/>
            <a:ext cx="7772400" cy="2895600"/>
          </a:xfrm>
        </p:spPr>
        <p:txBody>
          <a:bodyPr/>
          <a:lstStyle/>
          <a:p>
            <a:pPr>
              <a:tabLst>
                <a:tab pos="4117975" algn="l"/>
              </a:tabLst>
            </a:pPr>
            <a:r>
              <a:rPr lang="en-US" dirty="0"/>
              <a:t>Create a procedure named </a:t>
            </a:r>
            <a:r>
              <a:rPr lang="en-US" i="1" dirty="0">
                <a:solidFill>
                  <a:srgbClr val="0000FF"/>
                </a:solidFill>
              </a:rPr>
              <a:t>Difference</a:t>
            </a:r>
            <a:r>
              <a:rPr lang="en-US" dirty="0"/>
              <a:t> that subtracts the first argument from the second one. Following is a sample call:</a:t>
            </a:r>
          </a:p>
          <a:p>
            <a:pPr lvl="2">
              <a:spcBef>
                <a:spcPts val="600"/>
              </a:spcBef>
              <a:buFontTx/>
              <a:buNone/>
              <a:tabLst>
                <a:tab pos="4117975" algn="l"/>
              </a:tabLst>
            </a:pPr>
            <a:r>
              <a:rPr lang="en-US" sz="2000" b="1" dirty="0">
                <a:latin typeface="Courier New" charset="0"/>
              </a:rPr>
              <a:t>push 14	; first argument</a:t>
            </a:r>
          </a:p>
          <a:p>
            <a:pPr lvl="2">
              <a:spcBef>
                <a:spcPts val="600"/>
              </a:spcBef>
              <a:buFontTx/>
              <a:buNone/>
              <a:tabLst>
                <a:tab pos="4117975" algn="l"/>
              </a:tabLst>
            </a:pPr>
            <a:r>
              <a:rPr lang="en-US" sz="2000" b="1" dirty="0">
                <a:latin typeface="Courier New" charset="0"/>
              </a:rPr>
              <a:t>push 30	; second argument</a:t>
            </a:r>
          </a:p>
          <a:p>
            <a:pPr lvl="2">
              <a:spcBef>
                <a:spcPts val="600"/>
              </a:spcBef>
              <a:buFontTx/>
              <a:buNone/>
              <a:tabLst>
                <a:tab pos="4117975" algn="l"/>
              </a:tabLst>
            </a:pPr>
            <a:r>
              <a:rPr lang="en-US" sz="2000" b="1" dirty="0">
                <a:latin typeface="Courier New" charset="0"/>
              </a:rPr>
              <a:t>call Difference	; EAX = 16</a:t>
            </a:r>
          </a:p>
        </p:txBody>
      </p:sp>
      <p:sp>
        <p:nvSpPr>
          <p:cNvPr id="134148" name="Text Box 4"/>
          <p:cNvSpPr txBox="1">
            <a:spLocks noChangeArrowheads="1"/>
          </p:cNvSpPr>
          <p:nvPr/>
        </p:nvSpPr>
        <p:spPr bwMode="auto">
          <a:xfrm>
            <a:off x="914400" y="3886200"/>
            <a:ext cx="7162800" cy="2743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2"/>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lIns="137160" tIns="182880" rIns="137160" bIns="182880"/>
          <a:lstStyle>
            <a:lvl1pPr>
              <a:tabLst>
                <a:tab pos="457200" algn="l"/>
                <a:tab pos="3657600" algn="l"/>
                <a:tab pos="4114800" algn="l"/>
              </a:tabLst>
              <a:defRPr sz="2400">
                <a:solidFill>
                  <a:schemeClr val="tx1"/>
                </a:solidFill>
                <a:latin typeface="Times New Roman" charset="0"/>
                <a:ea typeface="ＭＳ Ｐゴシック" charset="0"/>
              </a:defRPr>
            </a:lvl1pPr>
            <a:lvl2pPr>
              <a:tabLst>
                <a:tab pos="457200" algn="l"/>
                <a:tab pos="3657600" algn="l"/>
                <a:tab pos="4114800" algn="l"/>
              </a:tabLst>
              <a:defRPr sz="2400">
                <a:solidFill>
                  <a:schemeClr val="tx1"/>
                </a:solidFill>
                <a:latin typeface="Times New Roman" charset="0"/>
                <a:ea typeface="ＭＳ Ｐゴシック" charset="0"/>
              </a:defRPr>
            </a:lvl2pPr>
            <a:lvl3pPr>
              <a:tabLst>
                <a:tab pos="457200" algn="l"/>
                <a:tab pos="3657600" algn="l"/>
                <a:tab pos="4114800" algn="l"/>
              </a:tabLst>
              <a:defRPr sz="2400">
                <a:solidFill>
                  <a:schemeClr val="tx1"/>
                </a:solidFill>
                <a:latin typeface="Times New Roman" charset="0"/>
                <a:ea typeface="ＭＳ Ｐゴシック" charset="0"/>
              </a:defRPr>
            </a:lvl3pPr>
            <a:lvl4pPr>
              <a:tabLst>
                <a:tab pos="457200" algn="l"/>
                <a:tab pos="3657600" algn="l"/>
                <a:tab pos="4114800" algn="l"/>
              </a:tabLst>
              <a:defRPr sz="2400">
                <a:solidFill>
                  <a:schemeClr val="tx1"/>
                </a:solidFill>
                <a:latin typeface="Times New Roman" charset="0"/>
                <a:ea typeface="ＭＳ Ｐゴシック" charset="0"/>
              </a:defRPr>
            </a:lvl4pPr>
            <a:lvl5pPr>
              <a:tabLst>
                <a:tab pos="457200" algn="l"/>
                <a:tab pos="3657600" algn="l"/>
                <a:tab pos="4114800" algn="l"/>
              </a:tabLst>
              <a:defRPr sz="2400">
                <a:solidFill>
                  <a:schemeClr val="tx1"/>
                </a:solidFill>
                <a:latin typeface="Times New Roman" charset="0"/>
                <a:ea typeface="ＭＳ Ｐゴシック" charset="0"/>
              </a:defRPr>
            </a:lvl5pPr>
            <a:lvl6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6pPr>
            <a:lvl7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7pPr>
            <a:lvl8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8pPr>
            <a:lvl9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9pPr>
          </a:lstStyle>
          <a:p>
            <a:pPr>
              <a:lnSpc>
                <a:spcPct val="50000"/>
              </a:lnSpc>
              <a:spcBef>
                <a:spcPct val="50000"/>
              </a:spcBef>
            </a:pPr>
            <a:r>
              <a:rPr lang="en-US" sz="2000" b="1" dirty="0">
                <a:solidFill>
                  <a:srgbClr val="0000FF"/>
                </a:solidFill>
                <a:latin typeface="Courier New" charset="0"/>
              </a:rPr>
              <a:t>Difference PROC</a:t>
            </a:r>
          </a:p>
          <a:p>
            <a:pPr lvl="1">
              <a:lnSpc>
                <a:spcPct val="50000"/>
              </a:lnSpc>
              <a:spcBef>
                <a:spcPct val="50000"/>
              </a:spcBef>
            </a:pPr>
            <a:r>
              <a:rPr lang="en-US" sz="2000" b="1" dirty="0">
                <a:solidFill>
                  <a:srgbClr val="0000FF"/>
                </a:solidFill>
                <a:latin typeface="Courier New" charset="0"/>
              </a:rPr>
              <a:t>push </a:t>
            </a:r>
            <a:r>
              <a:rPr lang="en-US" sz="2000" b="1" dirty="0" err="1">
                <a:solidFill>
                  <a:srgbClr val="0000FF"/>
                </a:solidFill>
                <a:latin typeface="Courier New" charset="0"/>
              </a:rPr>
              <a:t>ebp</a:t>
            </a:r>
            <a:endParaRPr lang="en-US" sz="2000" b="1" dirty="0">
              <a:solidFill>
                <a:srgbClr val="0000FF"/>
              </a:solidFill>
              <a:latin typeface="Courier New" charset="0"/>
            </a:endParaRPr>
          </a:p>
          <a:p>
            <a:pPr lvl="1">
              <a:lnSpc>
                <a:spcPct val="50000"/>
              </a:lnSpc>
              <a:spcBef>
                <a:spcPct val="50000"/>
              </a:spcBef>
            </a:pPr>
            <a:r>
              <a:rPr lang="en-US" sz="2000" b="1" dirty="0" err="1">
                <a:solidFill>
                  <a:srgbClr val="0000FF"/>
                </a:solidFill>
                <a:latin typeface="Courier New" charset="0"/>
              </a:rPr>
              <a:t>mov</a:t>
            </a:r>
            <a:r>
              <a:rPr lang="en-US" sz="2000" b="1" dirty="0">
                <a:solidFill>
                  <a:srgbClr val="0000FF"/>
                </a:solidFill>
                <a:latin typeface="Courier New" charset="0"/>
              </a:rPr>
              <a:t>  </a:t>
            </a:r>
            <a:r>
              <a:rPr lang="en-US" sz="2000" b="1" dirty="0" err="1">
                <a:solidFill>
                  <a:srgbClr val="0000FF"/>
                </a:solidFill>
                <a:latin typeface="Courier New" charset="0"/>
              </a:rPr>
              <a:t>ebp,esp</a:t>
            </a:r>
            <a:endParaRPr lang="en-US" sz="2000" b="1" dirty="0">
              <a:solidFill>
                <a:srgbClr val="0000FF"/>
              </a:solidFill>
              <a:latin typeface="Courier New" charset="0"/>
            </a:endParaRPr>
          </a:p>
          <a:p>
            <a:pPr lvl="1">
              <a:lnSpc>
                <a:spcPct val="50000"/>
              </a:lnSpc>
              <a:spcBef>
                <a:spcPct val="50000"/>
              </a:spcBef>
            </a:pPr>
            <a:r>
              <a:rPr lang="en-US" sz="2000" b="1" dirty="0" err="1">
                <a:solidFill>
                  <a:srgbClr val="0000FF"/>
                </a:solidFill>
                <a:latin typeface="Courier New" charset="0"/>
              </a:rPr>
              <a:t>mov</a:t>
            </a:r>
            <a:r>
              <a:rPr lang="en-US" sz="2000" b="1" dirty="0">
                <a:solidFill>
                  <a:srgbClr val="0000FF"/>
                </a:solidFill>
                <a:latin typeface="Courier New" charset="0"/>
              </a:rPr>
              <a:t>  </a:t>
            </a:r>
            <a:r>
              <a:rPr lang="en-US" sz="2000" b="1" dirty="0" err="1">
                <a:solidFill>
                  <a:srgbClr val="0000FF"/>
                </a:solidFill>
                <a:latin typeface="Courier New" charset="0"/>
              </a:rPr>
              <a:t>eax</a:t>
            </a:r>
            <a:r>
              <a:rPr lang="en-US" sz="2000" b="1" dirty="0">
                <a:solidFill>
                  <a:srgbClr val="0000FF"/>
                </a:solidFill>
                <a:latin typeface="Courier New" charset="0"/>
              </a:rPr>
              <a:t>,[</a:t>
            </a:r>
            <a:r>
              <a:rPr lang="en-US" sz="2000" b="1" dirty="0" err="1">
                <a:solidFill>
                  <a:srgbClr val="0000FF"/>
                </a:solidFill>
                <a:latin typeface="Courier New" charset="0"/>
              </a:rPr>
              <a:t>ebp</a:t>
            </a:r>
            <a:r>
              <a:rPr lang="en-US" sz="2000" b="1" dirty="0">
                <a:solidFill>
                  <a:srgbClr val="0000FF"/>
                </a:solidFill>
                <a:latin typeface="Courier New" charset="0"/>
              </a:rPr>
              <a:t> + 8]	; second argument</a:t>
            </a:r>
          </a:p>
          <a:p>
            <a:pPr lvl="1">
              <a:lnSpc>
                <a:spcPct val="50000"/>
              </a:lnSpc>
              <a:spcBef>
                <a:spcPct val="50000"/>
              </a:spcBef>
            </a:pPr>
            <a:r>
              <a:rPr lang="en-US" sz="2000" b="1" dirty="0">
                <a:solidFill>
                  <a:srgbClr val="0000FF"/>
                </a:solidFill>
                <a:latin typeface="Courier New" charset="0"/>
              </a:rPr>
              <a:t>sub  </a:t>
            </a:r>
            <a:r>
              <a:rPr lang="en-US" sz="2000" b="1" dirty="0" err="1">
                <a:solidFill>
                  <a:srgbClr val="0000FF"/>
                </a:solidFill>
                <a:latin typeface="Courier New" charset="0"/>
              </a:rPr>
              <a:t>eax</a:t>
            </a:r>
            <a:r>
              <a:rPr lang="en-US" sz="2000" b="1" dirty="0">
                <a:solidFill>
                  <a:srgbClr val="0000FF"/>
                </a:solidFill>
                <a:latin typeface="Courier New" charset="0"/>
              </a:rPr>
              <a:t>,[</a:t>
            </a:r>
            <a:r>
              <a:rPr lang="en-US" sz="2000" b="1" dirty="0" err="1">
                <a:solidFill>
                  <a:srgbClr val="0000FF"/>
                </a:solidFill>
                <a:latin typeface="Courier New" charset="0"/>
              </a:rPr>
              <a:t>ebp</a:t>
            </a:r>
            <a:r>
              <a:rPr lang="en-US" sz="2000" b="1" dirty="0">
                <a:solidFill>
                  <a:srgbClr val="0000FF"/>
                </a:solidFill>
                <a:latin typeface="Courier New" charset="0"/>
              </a:rPr>
              <a:t> + 12]	; first argument</a:t>
            </a:r>
          </a:p>
          <a:p>
            <a:pPr lvl="1">
              <a:lnSpc>
                <a:spcPct val="50000"/>
              </a:lnSpc>
              <a:spcBef>
                <a:spcPct val="50000"/>
              </a:spcBef>
            </a:pPr>
            <a:r>
              <a:rPr lang="en-US" sz="2000" b="1" dirty="0">
                <a:solidFill>
                  <a:srgbClr val="0000FF"/>
                </a:solidFill>
                <a:latin typeface="Courier New" charset="0"/>
              </a:rPr>
              <a:t>pop  </a:t>
            </a:r>
            <a:r>
              <a:rPr lang="en-US" sz="2000" b="1" dirty="0" err="1">
                <a:solidFill>
                  <a:srgbClr val="0000FF"/>
                </a:solidFill>
                <a:latin typeface="Courier New" charset="0"/>
              </a:rPr>
              <a:t>ebp</a:t>
            </a:r>
            <a:endParaRPr lang="en-US" sz="2000" b="1" dirty="0">
              <a:solidFill>
                <a:srgbClr val="0000FF"/>
              </a:solidFill>
              <a:latin typeface="Courier New" charset="0"/>
            </a:endParaRPr>
          </a:p>
          <a:p>
            <a:pPr lvl="1">
              <a:lnSpc>
                <a:spcPct val="50000"/>
              </a:lnSpc>
              <a:spcBef>
                <a:spcPct val="50000"/>
              </a:spcBef>
            </a:pPr>
            <a:r>
              <a:rPr lang="en-US" sz="2000" b="1" dirty="0">
                <a:solidFill>
                  <a:srgbClr val="0000FF"/>
                </a:solidFill>
                <a:latin typeface="Courier New" charset="0"/>
              </a:rPr>
              <a:t>ret  8</a:t>
            </a:r>
          </a:p>
          <a:p>
            <a:pPr>
              <a:lnSpc>
                <a:spcPct val="50000"/>
              </a:lnSpc>
              <a:spcBef>
                <a:spcPct val="50000"/>
              </a:spcBef>
            </a:pPr>
            <a:r>
              <a:rPr lang="en-US" sz="2000" b="1" dirty="0">
                <a:solidFill>
                  <a:srgbClr val="0000FF"/>
                </a:solidFill>
                <a:latin typeface="Courier New" charset="0"/>
              </a:rPr>
              <a:t>Difference ENDP</a:t>
            </a:r>
          </a:p>
        </p:txBody>
      </p:sp>
    </p:spTree>
    <p:extLst>
      <p:ext uri="{BB962C8B-B14F-4D97-AF65-F5344CB8AC3E}">
        <p14:creationId xmlns:p14="http://schemas.microsoft.com/office/powerpoint/2010/main" xmlns="" val="11708173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34148"/>
                                        </p:tgtEl>
                                        <p:attrNameLst>
                                          <p:attrName>style.visibility</p:attrName>
                                        </p:attrNameLst>
                                      </p:cBhvr>
                                      <p:to>
                                        <p:strVal val="visible"/>
                                      </p:to>
                                    </p:set>
                                    <p:animEffect transition="in" filter="dissolve">
                                      <p:cBhvr>
                                        <p:cTn id="7" dur="500"/>
                                        <p:tgtEl>
                                          <p:spTgt spid="1341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4148" grpId="0" autoUpdateAnimBg="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2"/>
          <p:cNvSpPr>
            <a:spLocks noGrp="1" noChangeArrowheads="1"/>
          </p:cNvSpPr>
          <p:nvPr>
            <p:ph type="title"/>
          </p:nvPr>
        </p:nvSpPr>
        <p:spPr/>
        <p:txBody>
          <a:bodyPr/>
          <a:lstStyle/>
          <a:p>
            <a:r>
              <a:rPr lang="en-US"/>
              <a:t>Passing Arguments by Reference</a:t>
            </a:r>
            <a:r>
              <a:rPr lang="en-US" sz="2400"/>
              <a:t>  (1 of 2)</a:t>
            </a:r>
            <a:endParaRPr lang="en-US"/>
          </a:p>
        </p:txBody>
      </p:sp>
      <p:sp>
        <p:nvSpPr>
          <p:cNvPr id="97283" name="Rectangle 3"/>
          <p:cNvSpPr>
            <a:spLocks noGrp="1" noChangeArrowheads="1"/>
          </p:cNvSpPr>
          <p:nvPr>
            <p:ph type="body" idx="1"/>
          </p:nvPr>
        </p:nvSpPr>
        <p:spPr>
          <a:xfrm>
            <a:off x="685800" y="1143000"/>
            <a:ext cx="7772400" cy="2057400"/>
          </a:xfrm>
        </p:spPr>
        <p:txBody>
          <a:bodyPr/>
          <a:lstStyle/>
          <a:p>
            <a:pPr>
              <a:spcBef>
                <a:spcPts val="2000"/>
              </a:spcBef>
            </a:pPr>
            <a:r>
              <a:rPr lang="en-US" dirty="0"/>
              <a:t>The </a:t>
            </a:r>
            <a:r>
              <a:rPr lang="en-US" b="1" dirty="0" err="1">
                <a:solidFill>
                  <a:srgbClr val="0000FF"/>
                </a:solidFill>
              </a:rPr>
              <a:t>ArrayFill</a:t>
            </a:r>
            <a:r>
              <a:rPr lang="en-US" dirty="0"/>
              <a:t> procedure fills an array with 16-bit random integers</a:t>
            </a:r>
          </a:p>
          <a:p>
            <a:pPr>
              <a:spcBef>
                <a:spcPts val="2000"/>
              </a:spcBef>
            </a:pPr>
            <a:r>
              <a:rPr lang="en-US" dirty="0"/>
              <a:t>The calling program passes the address of the array, along with a count of the number of array elements:</a:t>
            </a:r>
          </a:p>
        </p:txBody>
      </p:sp>
      <p:sp>
        <p:nvSpPr>
          <p:cNvPr id="97284" name="Text Box 4"/>
          <p:cNvSpPr txBox="1">
            <a:spLocks noChangeArrowheads="1"/>
          </p:cNvSpPr>
          <p:nvPr/>
        </p:nvSpPr>
        <p:spPr bwMode="auto">
          <a:xfrm>
            <a:off x="1981200" y="3429000"/>
            <a:ext cx="4953000" cy="2590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lIns="137160" tIns="182880" rIns="137160" bIns="182880"/>
          <a:lstStyle>
            <a:lvl1pPr>
              <a:tabLst>
                <a:tab pos="457200" algn="l"/>
                <a:tab pos="3657600" algn="l"/>
                <a:tab pos="4114800" algn="l"/>
              </a:tabLst>
              <a:defRPr sz="2400">
                <a:solidFill>
                  <a:schemeClr val="tx1"/>
                </a:solidFill>
                <a:latin typeface="Times New Roman" charset="0"/>
                <a:ea typeface="ＭＳ Ｐゴシック" charset="0"/>
              </a:defRPr>
            </a:lvl1pPr>
            <a:lvl2pPr>
              <a:tabLst>
                <a:tab pos="457200" algn="l"/>
                <a:tab pos="3657600" algn="l"/>
                <a:tab pos="4114800" algn="l"/>
              </a:tabLst>
              <a:defRPr sz="2400">
                <a:solidFill>
                  <a:schemeClr val="tx1"/>
                </a:solidFill>
                <a:latin typeface="Times New Roman" charset="0"/>
                <a:ea typeface="ＭＳ Ｐゴシック" charset="0"/>
              </a:defRPr>
            </a:lvl2pPr>
            <a:lvl3pPr>
              <a:tabLst>
                <a:tab pos="457200" algn="l"/>
                <a:tab pos="3657600" algn="l"/>
                <a:tab pos="4114800" algn="l"/>
              </a:tabLst>
              <a:defRPr sz="2400">
                <a:solidFill>
                  <a:schemeClr val="tx1"/>
                </a:solidFill>
                <a:latin typeface="Times New Roman" charset="0"/>
                <a:ea typeface="ＭＳ Ｐゴシック" charset="0"/>
              </a:defRPr>
            </a:lvl3pPr>
            <a:lvl4pPr>
              <a:tabLst>
                <a:tab pos="457200" algn="l"/>
                <a:tab pos="3657600" algn="l"/>
                <a:tab pos="4114800" algn="l"/>
              </a:tabLst>
              <a:defRPr sz="2400">
                <a:solidFill>
                  <a:schemeClr val="tx1"/>
                </a:solidFill>
                <a:latin typeface="Times New Roman" charset="0"/>
                <a:ea typeface="ＭＳ Ｐゴシック" charset="0"/>
              </a:defRPr>
            </a:lvl4pPr>
            <a:lvl5pPr>
              <a:tabLst>
                <a:tab pos="457200" algn="l"/>
                <a:tab pos="3657600" algn="l"/>
                <a:tab pos="4114800" algn="l"/>
              </a:tabLst>
              <a:defRPr sz="2400">
                <a:solidFill>
                  <a:schemeClr val="tx1"/>
                </a:solidFill>
                <a:latin typeface="Times New Roman" charset="0"/>
                <a:ea typeface="ＭＳ Ｐゴシック" charset="0"/>
              </a:defRPr>
            </a:lvl5pPr>
            <a:lvl6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6pPr>
            <a:lvl7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7pPr>
            <a:lvl8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8pPr>
            <a:lvl9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9pPr>
          </a:lstStyle>
          <a:p>
            <a:r>
              <a:rPr lang="en-US" sz="2000" b="1" dirty="0">
                <a:latin typeface="Courier New" charset="0"/>
              </a:rPr>
              <a:t>.data</a:t>
            </a:r>
          </a:p>
          <a:p>
            <a:r>
              <a:rPr lang="en-US" sz="2000" b="1" dirty="0">
                <a:latin typeface="Courier New" charset="0"/>
              </a:rPr>
              <a:t>count = 100</a:t>
            </a:r>
          </a:p>
          <a:p>
            <a:r>
              <a:rPr lang="en-US" sz="2000" b="1" dirty="0">
                <a:latin typeface="Courier New" charset="0"/>
              </a:rPr>
              <a:t>array WORD count DUP(?)</a:t>
            </a:r>
          </a:p>
          <a:p>
            <a:r>
              <a:rPr lang="en-US" sz="2000" b="1" dirty="0">
                <a:latin typeface="Courier New" charset="0"/>
              </a:rPr>
              <a:t>.code</a:t>
            </a:r>
          </a:p>
          <a:p>
            <a:r>
              <a:rPr lang="en-US" sz="2000" b="1" dirty="0">
                <a:latin typeface="Courier New" charset="0"/>
              </a:rPr>
              <a:t>	push OFFSET array</a:t>
            </a:r>
          </a:p>
          <a:p>
            <a:r>
              <a:rPr lang="en-US" sz="2000" b="1" dirty="0">
                <a:latin typeface="Courier New" charset="0"/>
              </a:rPr>
              <a:t>	push COUNT</a:t>
            </a:r>
          </a:p>
          <a:p>
            <a:r>
              <a:rPr lang="en-US" sz="2000" b="1" dirty="0">
                <a:latin typeface="Courier New" charset="0"/>
              </a:rPr>
              <a:t>	call </a:t>
            </a:r>
            <a:r>
              <a:rPr lang="en-US" sz="2000" b="1" dirty="0" err="1">
                <a:solidFill>
                  <a:srgbClr val="0000FF"/>
                </a:solidFill>
                <a:latin typeface="Courier New" charset="0"/>
              </a:rPr>
              <a:t>ArrayFill</a:t>
            </a:r>
            <a:endParaRPr lang="en-US" sz="2000" b="1" dirty="0">
              <a:solidFill>
                <a:srgbClr val="0000FF"/>
              </a:solidFill>
              <a:latin typeface="Courier New" charset="0"/>
            </a:endParaRPr>
          </a:p>
        </p:txBody>
      </p:sp>
    </p:spTree>
    <p:extLst>
      <p:ext uri="{BB962C8B-B14F-4D97-AF65-F5344CB8AC3E}">
        <p14:creationId xmlns:p14="http://schemas.microsoft.com/office/powerpoint/2010/main" xmlns="" val="3086574618"/>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2"/>
          <p:cNvSpPr>
            <a:spLocks noGrp="1" noChangeArrowheads="1"/>
          </p:cNvSpPr>
          <p:nvPr>
            <p:ph type="title"/>
          </p:nvPr>
        </p:nvSpPr>
        <p:spPr/>
        <p:txBody>
          <a:bodyPr/>
          <a:lstStyle/>
          <a:p>
            <a:r>
              <a:rPr lang="en-US"/>
              <a:t>Passing Arguments by Reference</a:t>
            </a:r>
            <a:r>
              <a:rPr lang="en-US" sz="2400"/>
              <a:t>  (2 of 2)</a:t>
            </a:r>
            <a:endParaRPr lang="en-US"/>
          </a:p>
        </p:txBody>
      </p:sp>
      <p:sp>
        <p:nvSpPr>
          <p:cNvPr id="125956" name="Text Box 4"/>
          <p:cNvSpPr txBox="1">
            <a:spLocks noChangeArrowheads="1"/>
          </p:cNvSpPr>
          <p:nvPr/>
        </p:nvSpPr>
        <p:spPr bwMode="auto">
          <a:xfrm>
            <a:off x="685800" y="2209800"/>
            <a:ext cx="3810000" cy="28956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lIns="137160" tIns="182880" rIns="137160" bIns="182880"/>
          <a:lstStyle>
            <a:lvl1pPr>
              <a:tabLst>
                <a:tab pos="457200" algn="l"/>
                <a:tab pos="3657600" algn="l"/>
                <a:tab pos="4114800" algn="l"/>
              </a:tabLst>
              <a:defRPr sz="2400">
                <a:solidFill>
                  <a:schemeClr val="tx1"/>
                </a:solidFill>
                <a:latin typeface="Times New Roman" charset="0"/>
                <a:ea typeface="ＭＳ Ｐゴシック" charset="0"/>
              </a:defRPr>
            </a:lvl1pPr>
            <a:lvl2pPr>
              <a:tabLst>
                <a:tab pos="457200" algn="l"/>
                <a:tab pos="3657600" algn="l"/>
                <a:tab pos="4114800" algn="l"/>
              </a:tabLst>
              <a:defRPr sz="2400">
                <a:solidFill>
                  <a:schemeClr val="tx1"/>
                </a:solidFill>
                <a:latin typeface="Times New Roman" charset="0"/>
                <a:ea typeface="ＭＳ Ｐゴシック" charset="0"/>
              </a:defRPr>
            </a:lvl2pPr>
            <a:lvl3pPr>
              <a:tabLst>
                <a:tab pos="457200" algn="l"/>
                <a:tab pos="3657600" algn="l"/>
                <a:tab pos="4114800" algn="l"/>
              </a:tabLst>
              <a:defRPr sz="2400">
                <a:solidFill>
                  <a:schemeClr val="tx1"/>
                </a:solidFill>
                <a:latin typeface="Times New Roman" charset="0"/>
                <a:ea typeface="ＭＳ Ｐゴシック" charset="0"/>
              </a:defRPr>
            </a:lvl3pPr>
            <a:lvl4pPr>
              <a:tabLst>
                <a:tab pos="457200" algn="l"/>
                <a:tab pos="3657600" algn="l"/>
                <a:tab pos="4114800" algn="l"/>
              </a:tabLst>
              <a:defRPr sz="2400">
                <a:solidFill>
                  <a:schemeClr val="tx1"/>
                </a:solidFill>
                <a:latin typeface="Times New Roman" charset="0"/>
                <a:ea typeface="ＭＳ Ｐゴシック" charset="0"/>
              </a:defRPr>
            </a:lvl4pPr>
            <a:lvl5pPr>
              <a:tabLst>
                <a:tab pos="457200" algn="l"/>
                <a:tab pos="3657600" algn="l"/>
                <a:tab pos="4114800" algn="l"/>
              </a:tabLst>
              <a:defRPr sz="2400">
                <a:solidFill>
                  <a:schemeClr val="tx1"/>
                </a:solidFill>
                <a:latin typeface="Times New Roman" charset="0"/>
                <a:ea typeface="ＭＳ Ｐゴシック" charset="0"/>
              </a:defRPr>
            </a:lvl5pPr>
            <a:lvl6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6pPr>
            <a:lvl7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7pPr>
            <a:lvl8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8pPr>
            <a:lvl9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9pPr>
          </a:lstStyle>
          <a:p>
            <a:r>
              <a:rPr lang="en-US" sz="2000" b="1" dirty="0" err="1">
                <a:latin typeface="Courier New" charset="0"/>
              </a:rPr>
              <a:t>ArrayFill</a:t>
            </a:r>
            <a:r>
              <a:rPr lang="en-US" sz="2000" b="1" dirty="0">
                <a:latin typeface="Courier New" charset="0"/>
              </a:rPr>
              <a:t> PROC</a:t>
            </a:r>
          </a:p>
          <a:p>
            <a:r>
              <a:rPr lang="en-US" sz="2000" b="1" dirty="0">
                <a:latin typeface="Courier New" charset="0"/>
              </a:rPr>
              <a:t>	push </a:t>
            </a:r>
            <a:r>
              <a:rPr lang="en-US" sz="2000" b="1" dirty="0" err="1">
                <a:latin typeface="Courier New" charset="0"/>
              </a:rPr>
              <a:t>ebp</a:t>
            </a:r>
            <a:endParaRPr lang="en-US" sz="2000" b="1" dirty="0">
              <a:latin typeface="Courier New" charset="0"/>
            </a:endParaRPr>
          </a:p>
          <a:p>
            <a:r>
              <a:rPr lang="en-US" sz="2000" b="1" dirty="0">
                <a:latin typeface="Courier New" charset="0"/>
              </a:rPr>
              <a:t>	</a:t>
            </a:r>
            <a:r>
              <a:rPr lang="en-US" sz="2000" b="1" dirty="0" err="1">
                <a:latin typeface="Courier New" charset="0"/>
              </a:rPr>
              <a:t>mov</a:t>
            </a:r>
            <a:r>
              <a:rPr lang="en-US" sz="2000" b="1" dirty="0">
                <a:latin typeface="Courier New" charset="0"/>
              </a:rPr>
              <a:t>  </a:t>
            </a:r>
            <a:r>
              <a:rPr lang="en-US" sz="2000" b="1" dirty="0" err="1">
                <a:latin typeface="Courier New" charset="0"/>
              </a:rPr>
              <a:t>ebp,esp</a:t>
            </a:r>
            <a:endParaRPr lang="en-US" sz="2000" b="1" dirty="0">
              <a:latin typeface="Courier New" charset="0"/>
            </a:endParaRPr>
          </a:p>
          <a:p>
            <a:r>
              <a:rPr lang="en-US" sz="2000" b="1" dirty="0">
                <a:latin typeface="Courier New" charset="0"/>
              </a:rPr>
              <a:t>	</a:t>
            </a:r>
            <a:r>
              <a:rPr lang="en-US" sz="2000" b="1" dirty="0" err="1">
                <a:latin typeface="Courier New" charset="0"/>
              </a:rPr>
              <a:t>pushad</a:t>
            </a:r>
            <a:endParaRPr lang="en-US" sz="2000" b="1" dirty="0">
              <a:latin typeface="Courier New" charset="0"/>
            </a:endParaRPr>
          </a:p>
          <a:p>
            <a:r>
              <a:rPr lang="en-US" sz="2000" b="1" dirty="0">
                <a:latin typeface="Courier New" charset="0"/>
              </a:rPr>
              <a:t>	</a:t>
            </a:r>
            <a:r>
              <a:rPr lang="en-US" sz="2000" b="1" dirty="0" err="1">
                <a:latin typeface="Courier New" charset="0"/>
              </a:rPr>
              <a:t>mov</a:t>
            </a:r>
            <a:r>
              <a:rPr lang="en-US" sz="2000" b="1" dirty="0">
                <a:latin typeface="Courier New" charset="0"/>
              </a:rPr>
              <a:t>  </a:t>
            </a:r>
            <a:r>
              <a:rPr lang="en-US" sz="2000" b="1" dirty="0" err="1">
                <a:latin typeface="Courier New" charset="0"/>
              </a:rPr>
              <a:t>esi</a:t>
            </a:r>
            <a:r>
              <a:rPr lang="en-US" sz="2000" b="1" dirty="0">
                <a:latin typeface="Courier New" charset="0"/>
              </a:rPr>
              <a:t>,[ebp+12]</a:t>
            </a:r>
          </a:p>
          <a:p>
            <a:r>
              <a:rPr lang="en-US" sz="2000" b="1" dirty="0">
                <a:latin typeface="Courier New" charset="0"/>
              </a:rPr>
              <a:t>	</a:t>
            </a:r>
            <a:r>
              <a:rPr lang="en-US" sz="2000" b="1" dirty="0" err="1">
                <a:latin typeface="Courier New" charset="0"/>
              </a:rPr>
              <a:t>mov</a:t>
            </a:r>
            <a:r>
              <a:rPr lang="en-US" sz="2000" b="1" dirty="0">
                <a:latin typeface="Courier New" charset="0"/>
              </a:rPr>
              <a:t>  </a:t>
            </a:r>
            <a:r>
              <a:rPr lang="en-US" sz="2000" b="1" dirty="0" err="1">
                <a:latin typeface="Courier New" charset="0"/>
              </a:rPr>
              <a:t>ecx</a:t>
            </a:r>
            <a:r>
              <a:rPr lang="en-US" sz="2000" b="1" dirty="0">
                <a:latin typeface="Courier New" charset="0"/>
              </a:rPr>
              <a:t>,[ebp+8]</a:t>
            </a:r>
          </a:p>
          <a:p>
            <a:r>
              <a:rPr lang="en-US" sz="2000" b="1" dirty="0">
                <a:latin typeface="Courier New" charset="0"/>
              </a:rPr>
              <a:t>	.</a:t>
            </a:r>
          </a:p>
          <a:p>
            <a:r>
              <a:rPr lang="en-US" sz="2000" b="1" dirty="0">
                <a:latin typeface="Courier New" charset="0"/>
              </a:rPr>
              <a:t>	.</a:t>
            </a:r>
          </a:p>
        </p:txBody>
      </p:sp>
      <p:graphicFrame>
        <p:nvGraphicFramePr>
          <p:cNvPr id="125958" name="Object 6"/>
          <p:cNvGraphicFramePr>
            <a:graphicFrameLocks noChangeAspect="1"/>
          </p:cNvGraphicFramePr>
          <p:nvPr>
            <p:extLst>
              <p:ext uri="{D42A27DB-BD31-4B8C-83A1-F6EECF244321}">
                <p14:modId xmlns:p14="http://schemas.microsoft.com/office/powerpoint/2010/main" xmlns="" val="2956228673"/>
              </p:ext>
            </p:extLst>
          </p:nvPr>
        </p:nvGraphicFramePr>
        <p:xfrm>
          <a:off x="4317926" y="2133599"/>
          <a:ext cx="4140273" cy="2531257"/>
        </p:xfrm>
        <a:graphic>
          <a:graphicData uri="http://schemas.openxmlformats.org/presentationml/2006/ole">
            <p:oleObj spid="_x0000_s75872" name="VISIO" r:id="rId3" imgW="2042160" imgH="1069848" progId="">
              <p:embed/>
            </p:oleObj>
          </a:graphicData>
        </a:graphic>
      </p:graphicFrame>
      <p:sp>
        <p:nvSpPr>
          <p:cNvPr id="125959" name="Text Box 7"/>
          <p:cNvSpPr txBox="1">
            <a:spLocks noChangeArrowheads="1"/>
          </p:cNvSpPr>
          <p:nvPr/>
        </p:nvSpPr>
        <p:spPr bwMode="auto">
          <a:xfrm>
            <a:off x="685800" y="4800600"/>
            <a:ext cx="7848600" cy="108337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tIns="137160" bIns="137160">
            <a:spAutoFit/>
          </a:bodyPr>
          <a:lstStyle/>
          <a:p>
            <a:pPr>
              <a:lnSpc>
                <a:spcPct val="110000"/>
              </a:lnSpc>
              <a:spcBef>
                <a:spcPct val="50000"/>
              </a:spcBef>
            </a:pPr>
            <a:r>
              <a:rPr lang="en-US" sz="2400" b="0" dirty="0">
                <a:latin typeface="Arial"/>
                <a:cs typeface="Arial"/>
              </a:rPr>
              <a:t>ESI points to the beginning of the array, so it's easy to use a loop to access each array element. </a:t>
            </a:r>
          </a:p>
        </p:txBody>
      </p:sp>
      <p:sp>
        <p:nvSpPr>
          <p:cNvPr id="125960" name="Text Box 8"/>
          <p:cNvSpPr txBox="1">
            <a:spLocks noChangeArrowheads="1"/>
          </p:cNvSpPr>
          <p:nvPr/>
        </p:nvSpPr>
        <p:spPr bwMode="auto">
          <a:xfrm>
            <a:off x="609600" y="1066800"/>
            <a:ext cx="7848600" cy="108337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tIns="137160" bIns="137160">
            <a:spAutoFit/>
          </a:bodyPr>
          <a:lstStyle/>
          <a:p>
            <a:pPr>
              <a:lnSpc>
                <a:spcPct val="110000"/>
              </a:lnSpc>
              <a:spcBef>
                <a:spcPct val="50000"/>
              </a:spcBef>
            </a:pPr>
            <a:r>
              <a:rPr lang="en-US" sz="2400" b="0" dirty="0" err="1">
                <a:latin typeface="Arial"/>
                <a:cs typeface="Arial"/>
              </a:rPr>
              <a:t>ArrayFill</a:t>
            </a:r>
            <a:r>
              <a:rPr lang="en-US" sz="2400" b="0" dirty="0">
                <a:latin typeface="Arial"/>
                <a:cs typeface="Arial"/>
              </a:rPr>
              <a:t> can reference an array without knowing the array's name:</a:t>
            </a:r>
          </a:p>
        </p:txBody>
      </p:sp>
    </p:spTree>
    <p:extLst>
      <p:ext uri="{BB962C8B-B14F-4D97-AF65-F5344CB8AC3E}">
        <p14:creationId xmlns:p14="http://schemas.microsoft.com/office/powerpoint/2010/main" xmlns="" val="362512189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16" fill="hold" nodeType="clickEffect">
                                  <p:stCondLst>
                                    <p:cond delay="0"/>
                                  </p:stCondLst>
                                  <p:childTnLst>
                                    <p:set>
                                      <p:cBhvr>
                                        <p:cTn id="6" dur="1" fill="hold">
                                          <p:stCondLst>
                                            <p:cond delay="0"/>
                                          </p:stCondLst>
                                        </p:cTn>
                                        <p:tgtEl>
                                          <p:spTgt spid="125958"/>
                                        </p:tgtEl>
                                        <p:attrNameLst>
                                          <p:attrName>style.visibility</p:attrName>
                                        </p:attrNameLst>
                                      </p:cBhvr>
                                      <p:to>
                                        <p:strVal val="visible"/>
                                      </p:to>
                                    </p:set>
                                    <p:animEffect transition="in" filter="box(in)">
                                      <p:cBhvr>
                                        <p:cTn id="7" dur="500"/>
                                        <p:tgtEl>
                                          <p:spTgt spid="12595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125959"/>
                                        </p:tgtEl>
                                        <p:attrNameLst>
                                          <p:attrName>style.visibility</p:attrName>
                                        </p:attrNameLst>
                                      </p:cBhvr>
                                      <p:to>
                                        <p:strVal val="visible"/>
                                      </p:to>
                                    </p:set>
                                    <p:animEffect transition="in" filter="box(in)">
                                      <p:cBhvr>
                                        <p:cTn id="12" dur="500"/>
                                        <p:tgtEl>
                                          <p:spTgt spid="12595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5959" grpId="0" autoUpdateAnimBg="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2"/>
          <p:cNvSpPr>
            <a:spLocks noGrp="1" noChangeArrowheads="1"/>
          </p:cNvSpPr>
          <p:nvPr>
            <p:ph type="title"/>
          </p:nvPr>
        </p:nvSpPr>
        <p:spPr/>
        <p:txBody>
          <a:bodyPr/>
          <a:lstStyle/>
          <a:p>
            <a:r>
              <a:rPr lang="en-US"/>
              <a:t>Passing Arguments by Reference</a:t>
            </a:r>
            <a:r>
              <a:rPr lang="en-US" sz="2400"/>
              <a:t>  (2 of 2)</a:t>
            </a:r>
            <a:endParaRPr lang="en-US"/>
          </a:p>
        </p:txBody>
      </p:sp>
      <p:sp>
        <p:nvSpPr>
          <p:cNvPr id="2" name="Rectangle 1"/>
          <p:cNvSpPr/>
          <p:nvPr/>
        </p:nvSpPr>
        <p:spPr>
          <a:xfrm>
            <a:off x="381000" y="1615619"/>
            <a:ext cx="3810000" cy="4708981"/>
          </a:xfrm>
          <a:prstGeom prst="rect">
            <a:avLst/>
          </a:prstGeom>
        </p:spPr>
        <p:txBody>
          <a:bodyPr wrap="square">
            <a:spAutoFit/>
          </a:bodyPr>
          <a:lstStyle/>
          <a:p>
            <a:r>
              <a:rPr lang="en-US" sz="2000" b="1" dirty="0"/>
              <a:t>.data</a:t>
            </a:r>
          </a:p>
          <a:p>
            <a:r>
              <a:rPr lang="en-US" sz="2000" b="1" dirty="0" smtClean="0"/>
              <a:t>      count </a:t>
            </a:r>
            <a:r>
              <a:rPr lang="en-US" sz="2000" b="1" dirty="0"/>
              <a:t>= 100</a:t>
            </a:r>
          </a:p>
          <a:p>
            <a:r>
              <a:rPr lang="en-US" sz="2000" b="1" dirty="0" smtClean="0"/>
              <a:t>      array </a:t>
            </a:r>
            <a:r>
              <a:rPr lang="en-US" sz="2000" b="1" dirty="0"/>
              <a:t>WORD count DUP(?</a:t>
            </a:r>
            <a:r>
              <a:rPr lang="en-US" sz="2000" b="1" dirty="0" smtClean="0"/>
              <a:t>)</a:t>
            </a:r>
            <a:endParaRPr lang="en-US" sz="2000" b="1" dirty="0"/>
          </a:p>
          <a:p>
            <a:r>
              <a:rPr lang="en-US" sz="2000" b="1" dirty="0"/>
              <a:t>.</a:t>
            </a:r>
            <a:r>
              <a:rPr lang="en-US" sz="2000" b="1" dirty="0" smtClean="0"/>
              <a:t>code</a:t>
            </a:r>
            <a:endParaRPr lang="en-US" sz="2000" b="1" dirty="0"/>
          </a:p>
          <a:p>
            <a:r>
              <a:rPr lang="en-US" sz="2000" b="1" dirty="0" smtClean="0"/>
              <a:t>start:</a:t>
            </a:r>
            <a:endParaRPr lang="en-US" sz="2000" b="1" dirty="0"/>
          </a:p>
          <a:p>
            <a:r>
              <a:rPr lang="en-US" sz="2000" b="1" dirty="0" smtClean="0"/>
              <a:t>    push </a:t>
            </a:r>
            <a:r>
              <a:rPr lang="en-US" sz="2000" b="1" dirty="0"/>
              <a:t>OFFSET </a:t>
            </a:r>
            <a:r>
              <a:rPr lang="en-US" sz="2000" b="1" dirty="0" smtClean="0"/>
              <a:t>array</a:t>
            </a:r>
          </a:p>
          <a:p>
            <a:r>
              <a:rPr lang="en-US" sz="2000" b="1" dirty="0" smtClean="0"/>
              <a:t>    push count</a:t>
            </a:r>
            <a:endParaRPr lang="en-US" sz="2000" b="1" dirty="0"/>
          </a:p>
          <a:p>
            <a:r>
              <a:rPr lang="en-US" sz="2000" b="1" dirty="0" smtClean="0"/>
              <a:t>    call </a:t>
            </a:r>
            <a:r>
              <a:rPr lang="en-US" sz="2000" b="1" dirty="0" err="1" smtClean="0"/>
              <a:t>ArrayFill</a:t>
            </a:r>
            <a:endParaRPr lang="en-US" sz="2000" b="1" dirty="0"/>
          </a:p>
          <a:p>
            <a:r>
              <a:rPr lang="en-US" sz="2000" b="1" dirty="0" smtClean="0"/>
              <a:t>    </a:t>
            </a:r>
            <a:r>
              <a:rPr lang="en-US" sz="2000" b="1" dirty="0" err="1" smtClean="0"/>
              <a:t>mov</a:t>
            </a:r>
            <a:r>
              <a:rPr lang="en-US" sz="2000" b="1" dirty="0" smtClean="0"/>
              <a:t> </a:t>
            </a:r>
            <a:r>
              <a:rPr lang="en-US" sz="2000" b="1" dirty="0" err="1"/>
              <a:t>esi,OFFSET</a:t>
            </a:r>
            <a:r>
              <a:rPr lang="en-US" sz="2000" b="1" dirty="0"/>
              <a:t> </a:t>
            </a:r>
            <a:r>
              <a:rPr lang="en-US" sz="2000" b="1" dirty="0" smtClean="0"/>
              <a:t>array</a:t>
            </a:r>
            <a:endParaRPr lang="en-US" sz="2000" b="1" dirty="0"/>
          </a:p>
          <a:p>
            <a:r>
              <a:rPr lang="en-US" sz="2000" b="1" dirty="0" smtClean="0"/>
              <a:t>    </a:t>
            </a:r>
            <a:r>
              <a:rPr lang="en-US" sz="2000" b="1" dirty="0" err="1" smtClean="0"/>
              <a:t>mov</a:t>
            </a:r>
            <a:r>
              <a:rPr lang="en-US" sz="2000" b="1" dirty="0" smtClean="0"/>
              <a:t> </a:t>
            </a:r>
            <a:r>
              <a:rPr lang="en-US" sz="2000" b="1" dirty="0" err="1"/>
              <a:t>ecx,</a:t>
            </a:r>
            <a:r>
              <a:rPr lang="en-US" sz="2000" b="1" dirty="0" err="1" smtClean="0"/>
              <a:t>count</a:t>
            </a:r>
            <a:endParaRPr lang="en-US" sz="2000" b="1" dirty="0"/>
          </a:p>
          <a:p>
            <a:r>
              <a:rPr lang="en-US" sz="2000" b="1" dirty="0" smtClean="0"/>
              <a:t>    </a:t>
            </a:r>
            <a:r>
              <a:rPr lang="en-US" sz="2000" b="1" dirty="0" err="1" smtClean="0"/>
              <a:t>mov</a:t>
            </a:r>
            <a:r>
              <a:rPr lang="en-US" sz="2000" b="1" dirty="0" smtClean="0"/>
              <a:t> </a:t>
            </a:r>
            <a:r>
              <a:rPr lang="en-US" sz="2000" b="1" dirty="0"/>
              <a:t>ebx,</a:t>
            </a:r>
            <a:r>
              <a:rPr lang="en-US" sz="2000" b="1" dirty="0" smtClean="0"/>
              <a:t>2</a:t>
            </a:r>
            <a:endParaRPr lang="en-US" sz="2000" b="1" dirty="0"/>
          </a:p>
          <a:p>
            <a:r>
              <a:rPr lang="en-US" sz="2000" b="1" dirty="0" smtClean="0"/>
              <a:t>.</a:t>
            </a:r>
          </a:p>
          <a:p>
            <a:r>
              <a:rPr lang="en-US" sz="2000" b="1" dirty="0" smtClean="0"/>
              <a:t>.</a:t>
            </a:r>
          </a:p>
          <a:p>
            <a:r>
              <a:rPr lang="en-US" sz="2000" b="1" dirty="0" smtClean="0"/>
              <a:t>.</a:t>
            </a:r>
          </a:p>
          <a:p>
            <a:r>
              <a:rPr lang="en-US" sz="2000" b="1" dirty="0" smtClean="0"/>
              <a:t>.</a:t>
            </a:r>
            <a:endParaRPr lang="en-US" sz="2000" b="1" dirty="0"/>
          </a:p>
        </p:txBody>
      </p:sp>
      <p:sp>
        <p:nvSpPr>
          <p:cNvPr id="3" name="Rectangle 2"/>
          <p:cNvSpPr/>
          <p:nvPr/>
        </p:nvSpPr>
        <p:spPr>
          <a:xfrm>
            <a:off x="4038600" y="1447800"/>
            <a:ext cx="5029200" cy="5016758"/>
          </a:xfrm>
          <a:prstGeom prst="rect">
            <a:avLst/>
          </a:prstGeom>
        </p:spPr>
        <p:txBody>
          <a:bodyPr wrap="square">
            <a:spAutoFit/>
          </a:bodyPr>
          <a:lstStyle/>
          <a:p>
            <a:r>
              <a:rPr lang="en-US" sz="2000" b="1" dirty="0" err="1"/>
              <a:t>ArrayFill</a:t>
            </a:r>
            <a:r>
              <a:rPr lang="en-US" sz="2000" b="1" dirty="0"/>
              <a:t> PROC</a:t>
            </a:r>
          </a:p>
          <a:p>
            <a:r>
              <a:rPr lang="en-US" sz="2000" b="1" dirty="0" smtClean="0"/>
              <a:t>        push </a:t>
            </a:r>
            <a:r>
              <a:rPr lang="en-US" sz="2000" b="1" dirty="0" err="1"/>
              <a:t>ebp</a:t>
            </a:r>
            <a:endParaRPr lang="en-US" sz="2000" b="1" dirty="0"/>
          </a:p>
          <a:p>
            <a:r>
              <a:rPr lang="en-US" sz="2000" b="1" dirty="0" smtClean="0"/>
              <a:t>        </a:t>
            </a:r>
            <a:r>
              <a:rPr lang="en-US" sz="2000" b="1" dirty="0" err="1" smtClean="0"/>
              <a:t>mov</a:t>
            </a:r>
            <a:r>
              <a:rPr lang="en-US" sz="2000" b="1" dirty="0" smtClean="0"/>
              <a:t> </a:t>
            </a:r>
            <a:r>
              <a:rPr lang="en-US" sz="2000" b="1" dirty="0" err="1"/>
              <a:t>ebp,esp</a:t>
            </a:r>
            <a:endParaRPr lang="en-US" sz="2000" b="1" dirty="0"/>
          </a:p>
          <a:p>
            <a:r>
              <a:rPr lang="en-US" sz="2000" b="1" dirty="0" smtClean="0"/>
              <a:t>        </a:t>
            </a:r>
            <a:r>
              <a:rPr lang="en-US" sz="2000" b="1" dirty="0" err="1" smtClean="0"/>
              <a:t>pushad</a:t>
            </a:r>
            <a:endParaRPr lang="en-US" sz="2000" b="1" dirty="0"/>
          </a:p>
          <a:p>
            <a:r>
              <a:rPr lang="en-US" sz="2000" b="1" dirty="0" smtClean="0"/>
              <a:t>        </a:t>
            </a:r>
            <a:r>
              <a:rPr lang="en-US" sz="2000" b="1" dirty="0" err="1" smtClean="0"/>
              <a:t>mov</a:t>
            </a:r>
            <a:r>
              <a:rPr lang="en-US" sz="2000" b="1" dirty="0" smtClean="0"/>
              <a:t> </a:t>
            </a:r>
            <a:r>
              <a:rPr lang="en-US" sz="2000" b="1" dirty="0" err="1"/>
              <a:t>esi</a:t>
            </a:r>
            <a:r>
              <a:rPr lang="en-US" sz="2000" b="1" dirty="0"/>
              <a:t>,[ebp+12</a:t>
            </a:r>
            <a:r>
              <a:rPr lang="en-US" sz="2000" b="1" dirty="0" smtClean="0"/>
              <a:t>]   ; </a:t>
            </a:r>
            <a:r>
              <a:rPr lang="en-US" sz="2000" b="1" dirty="0"/>
              <a:t>offset of array</a:t>
            </a:r>
          </a:p>
          <a:p>
            <a:r>
              <a:rPr lang="en-US" sz="2000" b="1" dirty="0" smtClean="0"/>
              <a:t>        </a:t>
            </a:r>
            <a:r>
              <a:rPr lang="en-US" sz="2000" b="1" dirty="0" err="1" smtClean="0"/>
              <a:t>mov</a:t>
            </a:r>
            <a:r>
              <a:rPr lang="en-US" sz="2000" b="1" dirty="0" smtClean="0"/>
              <a:t> </a:t>
            </a:r>
            <a:r>
              <a:rPr lang="en-US" sz="2000" b="1" dirty="0" err="1"/>
              <a:t>ecx</a:t>
            </a:r>
            <a:r>
              <a:rPr lang="en-US" sz="2000" b="1" dirty="0"/>
              <a:t>,[ebp+8</a:t>
            </a:r>
            <a:r>
              <a:rPr lang="en-US" sz="2000" b="1" dirty="0" smtClean="0"/>
              <a:t>]    ; </a:t>
            </a:r>
            <a:r>
              <a:rPr lang="en-US" sz="2000" b="1" dirty="0"/>
              <a:t>array size</a:t>
            </a:r>
          </a:p>
          <a:p>
            <a:r>
              <a:rPr lang="en-US" sz="2000" b="1" dirty="0" smtClean="0"/>
              <a:t>        </a:t>
            </a:r>
            <a:r>
              <a:rPr lang="en-US" sz="2000" b="1" dirty="0" err="1" smtClean="0"/>
              <a:t>cmp</a:t>
            </a:r>
            <a:r>
              <a:rPr lang="en-US" sz="2000" b="1" dirty="0" smtClean="0"/>
              <a:t> </a:t>
            </a:r>
            <a:r>
              <a:rPr lang="en-US" sz="2000" b="1" dirty="0"/>
              <a:t>ecx,</a:t>
            </a:r>
            <a:r>
              <a:rPr lang="en-US" sz="2000" b="1" dirty="0" smtClean="0"/>
              <a:t>0                ; </a:t>
            </a:r>
            <a:r>
              <a:rPr lang="en-US" sz="2000" b="1" dirty="0"/>
              <a:t>ECX &lt; 0?</a:t>
            </a:r>
          </a:p>
          <a:p>
            <a:r>
              <a:rPr lang="en-US" sz="2000" b="1" dirty="0" smtClean="0"/>
              <a:t>        </a:t>
            </a:r>
            <a:r>
              <a:rPr lang="en-US" sz="2000" b="1" dirty="0" err="1" smtClean="0"/>
              <a:t>jle</a:t>
            </a:r>
            <a:r>
              <a:rPr lang="en-US" sz="2000" b="1" dirty="0" smtClean="0"/>
              <a:t> L2                        ; </a:t>
            </a:r>
            <a:r>
              <a:rPr lang="en-US" sz="2000" b="1" dirty="0"/>
              <a:t>yes: skip over loop</a:t>
            </a:r>
          </a:p>
          <a:p>
            <a:r>
              <a:rPr lang="en-US" sz="2000" b="1" dirty="0"/>
              <a:t>L1</a:t>
            </a:r>
            <a:r>
              <a:rPr lang="en-US" sz="2000" b="1" dirty="0" smtClean="0"/>
              <a:t>:</a:t>
            </a:r>
            <a:endParaRPr lang="en-US" sz="2000" b="1" dirty="0"/>
          </a:p>
          <a:p>
            <a:r>
              <a:rPr lang="en-US" sz="2000" b="1" dirty="0" smtClean="0"/>
              <a:t>        </a:t>
            </a:r>
            <a:r>
              <a:rPr lang="en-US" sz="2000" b="1" dirty="0" err="1" smtClean="0"/>
              <a:t>mov</a:t>
            </a:r>
            <a:r>
              <a:rPr lang="en-US" sz="2000" b="1" dirty="0" smtClean="0"/>
              <a:t> </a:t>
            </a:r>
            <a:r>
              <a:rPr lang="en-US" sz="2000" b="1" dirty="0"/>
              <a:t>[</a:t>
            </a:r>
            <a:r>
              <a:rPr lang="en-US" sz="2000" b="1" dirty="0" err="1"/>
              <a:t>esi</a:t>
            </a:r>
            <a:r>
              <a:rPr lang="en-US" sz="2000" b="1" dirty="0"/>
              <a:t>]</a:t>
            </a:r>
            <a:r>
              <a:rPr lang="en-US" sz="2000" b="1" dirty="0" smtClean="0"/>
              <a:t>,</a:t>
            </a:r>
            <a:r>
              <a:rPr lang="en-US" sz="2000" b="1" dirty="0"/>
              <a:t>0</a:t>
            </a:r>
          </a:p>
          <a:p>
            <a:r>
              <a:rPr lang="en-US" sz="2000" b="1" dirty="0" smtClean="0"/>
              <a:t>        add </a:t>
            </a:r>
            <a:r>
              <a:rPr lang="en-US" sz="2000" b="1" dirty="0" err="1"/>
              <a:t>esi,TYPE</a:t>
            </a:r>
            <a:r>
              <a:rPr lang="en-US" sz="2000" b="1" dirty="0"/>
              <a:t> WORD</a:t>
            </a:r>
          </a:p>
          <a:p>
            <a:r>
              <a:rPr lang="en-US" sz="2000" b="1" dirty="0" smtClean="0"/>
              <a:t>        loop </a:t>
            </a:r>
            <a:r>
              <a:rPr lang="en-US" sz="2000" b="1" dirty="0"/>
              <a:t>L1</a:t>
            </a:r>
          </a:p>
          <a:p>
            <a:r>
              <a:rPr lang="en-US" sz="2000" b="1" dirty="0"/>
              <a:t>L2: </a:t>
            </a:r>
            <a:r>
              <a:rPr lang="en-US" sz="2000" b="1" dirty="0" smtClean="0"/>
              <a:t>  </a:t>
            </a:r>
            <a:r>
              <a:rPr lang="en-US" sz="2000" b="1" dirty="0" err="1" smtClean="0"/>
              <a:t>popad</a:t>
            </a:r>
            <a:endParaRPr lang="en-US" sz="2000" b="1" dirty="0"/>
          </a:p>
          <a:p>
            <a:r>
              <a:rPr lang="en-US" sz="2000" b="1" dirty="0" smtClean="0"/>
              <a:t>        pop </a:t>
            </a:r>
            <a:r>
              <a:rPr lang="en-US" sz="2000" b="1" dirty="0" err="1"/>
              <a:t>ebp</a:t>
            </a:r>
            <a:endParaRPr lang="en-US" sz="2000" b="1" dirty="0"/>
          </a:p>
          <a:p>
            <a:r>
              <a:rPr lang="en-US" sz="2000" b="1" dirty="0" smtClean="0"/>
              <a:t>        ret 8                         ; </a:t>
            </a:r>
            <a:r>
              <a:rPr lang="en-US" sz="2000" b="1" dirty="0"/>
              <a:t>clean up the </a:t>
            </a:r>
            <a:r>
              <a:rPr lang="en-US" sz="2000" b="1" dirty="0" smtClean="0"/>
              <a:t>stack</a:t>
            </a:r>
            <a:endParaRPr lang="en-US" sz="2000" b="1" dirty="0"/>
          </a:p>
          <a:p>
            <a:r>
              <a:rPr lang="en-US" sz="2000" b="1" dirty="0" err="1"/>
              <a:t>ArrayFill</a:t>
            </a:r>
            <a:r>
              <a:rPr lang="en-US" sz="2000" b="1" dirty="0"/>
              <a:t> ENDP</a:t>
            </a:r>
          </a:p>
        </p:txBody>
      </p:sp>
    </p:spTree>
    <p:extLst>
      <p:ext uri="{BB962C8B-B14F-4D97-AF65-F5344CB8AC3E}">
        <p14:creationId xmlns:p14="http://schemas.microsoft.com/office/powerpoint/2010/main" xmlns="" val="2993756743"/>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2"/>
          <p:cNvSpPr>
            <a:spLocks noGrp="1" noChangeArrowheads="1"/>
          </p:cNvSpPr>
          <p:nvPr>
            <p:ph type="title"/>
          </p:nvPr>
        </p:nvSpPr>
        <p:spPr/>
        <p:txBody>
          <a:bodyPr/>
          <a:lstStyle/>
          <a:p>
            <a:r>
              <a:rPr lang="en-US"/>
              <a:t>LEA Instruction</a:t>
            </a:r>
          </a:p>
        </p:txBody>
      </p:sp>
      <p:sp>
        <p:nvSpPr>
          <p:cNvPr id="99331" name="Rectangle 3"/>
          <p:cNvSpPr>
            <a:spLocks noGrp="1" noChangeArrowheads="1"/>
          </p:cNvSpPr>
          <p:nvPr>
            <p:ph type="body" idx="1"/>
          </p:nvPr>
        </p:nvSpPr>
        <p:spPr>
          <a:xfrm>
            <a:off x="685800" y="1143000"/>
            <a:ext cx="7772400" cy="2819400"/>
          </a:xfrm>
        </p:spPr>
        <p:txBody>
          <a:bodyPr/>
          <a:lstStyle/>
          <a:p>
            <a:pPr>
              <a:spcBef>
                <a:spcPts val="1400"/>
              </a:spcBef>
            </a:pPr>
            <a:r>
              <a:rPr lang="en-US" dirty="0"/>
              <a:t>The LEA instruction returns offsets of both direct and</a:t>
            </a:r>
            <a:r>
              <a:rPr lang="en-US" dirty="0">
                <a:solidFill>
                  <a:schemeClr val="tx2"/>
                </a:solidFill>
              </a:rPr>
              <a:t> </a:t>
            </a:r>
            <a:r>
              <a:rPr lang="en-US" dirty="0"/>
              <a:t>indirect operands. </a:t>
            </a:r>
          </a:p>
          <a:p>
            <a:pPr lvl="1">
              <a:spcBef>
                <a:spcPts val="1400"/>
              </a:spcBef>
            </a:pPr>
            <a:r>
              <a:rPr lang="en-US" dirty="0"/>
              <a:t>OFFSET operator can only return constant offsets.</a:t>
            </a:r>
          </a:p>
          <a:p>
            <a:pPr>
              <a:spcBef>
                <a:spcPts val="1400"/>
              </a:spcBef>
            </a:pPr>
            <a:r>
              <a:rPr lang="en-US" dirty="0"/>
              <a:t>LEA is required when obtaining the offset of a stack parameter or local variable. For example:</a:t>
            </a:r>
          </a:p>
        </p:txBody>
      </p:sp>
      <p:sp>
        <p:nvSpPr>
          <p:cNvPr id="99332" name="Text Box 4"/>
          <p:cNvSpPr txBox="1">
            <a:spLocks noChangeArrowheads="1"/>
          </p:cNvSpPr>
          <p:nvPr/>
        </p:nvSpPr>
        <p:spPr bwMode="auto">
          <a:xfrm>
            <a:off x="990600" y="3657600"/>
            <a:ext cx="7467600" cy="28956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lIns="137160" tIns="182880" rIns="137160" bIns="182880"/>
          <a:lstStyle>
            <a:lvl1pPr>
              <a:tabLst>
                <a:tab pos="457200" algn="l"/>
                <a:tab pos="4110038" algn="l"/>
              </a:tabLst>
              <a:defRPr sz="2400">
                <a:solidFill>
                  <a:schemeClr val="tx1"/>
                </a:solidFill>
                <a:latin typeface="Times New Roman" charset="0"/>
                <a:ea typeface="ＭＳ Ｐゴシック" charset="0"/>
              </a:defRPr>
            </a:lvl1pPr>
            <a:lvl2pPr>
              <a:tabLst>
                <a:tab pos="457200" algn="l"/>
                <a:tab pos="4110038" algn="l"/>
              </a:tabLst>
              <a:defRPr sz="2400">
                <a:solidFill>
                  <a:schemeClr val="tx1"/>
                </a:solidFill>
                <a:latin typeface="Times New Roman" charset="0"/>
                <a:ea typeface="ＭＳ Ｐゴシック" charset="0"/>
              </a:defRPr>
            </a:lvl2pPr>
            <a:lvl3pPr>
              <a:tabLst>
                <a:tab pos="457200" algn="l"/>
                <a:tab pos="4110038" algn="l"/>
              </a:tabLst>
              <a:defRPr sz="2400">
                <a:solidFill>
                  <a:schemeClr val="tx1"/>
                </a:solidFill>
                <a:latin typeface="Times New Roman" charset="0"/>
                <a:ea typeface="ＭＳ Ｐゴシック" charset="0"/>
              </a:defRPr>
            </a:lvl3pPr>
            <a:lvl4pPr>
              <a:tabLst>
                <a:tab pos="457200" algn="l"/>
                <a:tab pos="4110038" algn="l"/>
              </a:tabLst>
              <a:defRPr sz="2400">
                <a:solidFill>
                  <a:schemeClr val="tx1"/>
                </a:solidFill>
                <a:latin typeface="Times New Roman" charset="0"/>
                <a:ea typeface="ＭＳ Ｐゴシック" charset="0"/>
              </a:defRPr>
            </a:lvl4pPr>
            <a:lvl5pPr>
              <a:tabLst>
                <a:tab pos="457200" algn="l"/>
                <a:tab pos="4110038" algn="l"/>
              </a:tabLst>
              <a:defRPr sz="2400">
                <a:solidFill>
                  <a:schemeClr val="tx1"/>
                </a:solidFill>
                <a:latin typeface="Times New Roman" charset="0"/>
                <a:ea typeface="ＭＳ Ｐゴシック" charset="0"/>
              </a:defRPr>
            </a:lvl5pPr>
            <a:lvl6pPr fontAlgn="base">
              <a:spcBef>
                <a:spcPct val="0"/>
              </a:spcBef>
              <a:spcAft>
                <a:spcPct val="0"/>
              </a:spcAft>
              <a:tabLst>
                <a:tab pos="457200" algn="l"/>
                <a:tab pos="4110038" algn="l"/>
              </a:tabLst>
              <a:defRPr sz="2400">
                <a:solidFill>
                  <a:schemeClr val="tx1"/>
                </a:solidFill>
                <a:latin typeface="Times New Roman" charset="0"/>
                <a:ea typeface="ＭＳ Ｐゴシック" charset="0"/>
              </a:defRPr>
            </a:lvl6pPr>
            <a:lvl7pPr fontAlgn="base">
              <a:spcBef>
                <a:spcPct val="0"/>
              </a:spcBef>
              <a:spcAft>
                <a:spcPct val="0"/>
              </a:spcAft>
              <a:tabLst>
                <a:tab pos="457200" algn="l"/>
                <a:tab pos="4110038" algn="l"/>
              </a:tabLst>
              <a:defRPr sz="2400">
                <a:solidFill>
                  <a:schemeClr val="tx1"/>
                </a:solidFill>
                <a:latin typeface="Times New Roman" charset="0"/>
                <a:ea typeface="ＭＳ Ｐゴシック" charset="0"/>
              </a:defRPr>
            </a:lvl7pPr>
            <a:lvl8pPr fontAlgn="base">
              <a:spcBef>
                <a:spcPct val="0"/>
              </a:spcBef>
              <a:spcAft>
                <a:spcPct val="0"/>
              </a:spcAft>
              <a:tabLst>
                <a:tab pos="457200" algn="l"/>
                <a:tab pos="4110038" algn="l"/>
              </a:tabLst>
              <a:defRPr sz="2400">
                <a:solidFill>
                  <a:schemeClr val="tx1"/>
                </a:solidFill>
                <a:latin typeface="Times New Roman" charset="0"/>
                <a:ea typeface="ＭＳ Ｐゴシック" charset="0"/>
              </a:defRPr>
            </a:lvl8pPr>
            <a:lvl9pPr fontAlgn="base">
              <a:spcBef>
                <a:spcPct val="0"/>
              </a:spcBef>
              <a:spcAft>
                <a:spcPct val="0"/>
              </a:spcAft>
              <a:tabLst>
                <a:tab pos="457200" algn="l"/>
                <a:tab pos="4110038" algn="l"/>
              </a:tabLst>
              <a:defRPr sz="2400">
                <a:solidFill>
                  <a:schemeClr val="tx1"/>
                </a:solidFill>
                <a:latin typeface="Times New Roman" charset="0"/>
                <a:ea typeface="ＭＳ Ｐゴシック" charset="0"/>
              </a:defRPr>
            </a:lvl9pPr>
          </a:lstStyle>
          <a:p>
            <a:r>
              <a:rPr lang="en-US" sz="2000" b="1" dirty="0" err="1">
                <a:latin typeface="Courier New" charset="0"/>
              </a:rPr>
              <a:t>CopyString</a:t>
            </a:r>
            <a:r>
              <a:rPr lang="en-US" sz="2000" b="1" dirty="0">
                <a:latin typeface="Courier New" charset="0"/>
              </a:rPr>
              <a:t> PROC,</a:t>
            </a:r>
          </a:p>
          <a:p>
            <a:r>
              <a:rPr lang="en-US" sz="2000" b="1" dirty="0">
                <a:latin typeface="Courier New" charset="0"/>
              </a:rPr>
              <a:t>	</a:t>
            </a:r>
            <a:r>
              <a:rPr lang="en-US" sz="2000" b="1" dirty="0" err="1">
                <a:latin typeface="Courier New" charset="0"/>
              </a:rPr>
              <a:t>count:DWORD</a:t>
            </a:r>
            <a:endParaRPr lang="en-US" sz="2000" b="1" dirty="0">
              <a:latin typeface="Courier New" charset="0"/>
            </a:endParaRPr>
          </a:p>
          <a:p>
            <a:r>
              <a:rPr lang="en-US" sz="2000" b="1" dirty="0">
                <a:latin typeface="Courier New" charset="0"/>
              </a:rPr>
              <a:t>	LOCAL temp[20]:BYTE</a:t>
            </a:r>
          </a:p>
          <a:p>
            <a:endParaRPr lang="en-US" sz="2000" b="1" dirty="0">
              <a:latin typeface="Courier New" charset="0"/>
            </a:endParaRPr>
          </a:p>
          <a:p>
            <a:r>
              <a:rPr lang="en-US" sz="2000" b="1" dirty="0">
                <a:latin typeface="Courier New" charset="0"/>
              </a:rPr>
              <a:t>	</a:t>
            </a:r>
            <a:r>
              <a:rPr lang="en-US" sz="2000" b="1" dirty="0" err="1">
                <a:latin typeface="Courier New" charset="0"/>
              </a:rPr>
              <a:t>mov</a:t>
            </a:r>
            <a:r>
              <a:rPr lang="en-US" sz="2000" b="1" dirty="0">
                <a:latin typeface="Courier New" charset="0"/>
              </a:rPr>
              <a:t> </a:t>
            </a:r>
            <a:r>
              <a:rPr lang="en-US" sz="2000" b="1" dirty="0" err="1">
                <a:latin typeface="Courier New" charset="0"/>
              </a:rPr>
              <a:t>edi,OFFSET</a:t>
            </a:r>
            <a:r>
              <a:rPr lang="en-US" sz="2000" b="1" dirty="0">
                <a:latin typeface="Courier New" charset="0"/>
              </a:rPr>
              <a:t> count	; invalid operand</a:t>
            </a:r>
          </a:p>
          <a:p>
            <a:r>
              <a:rPr lang="en-US" sz="2000" b="1" dirty="0">
                <a:latin typeface="Courier New" charset="0"/>
              </a:rPr>
              <a:t>	</a:t>
            </a:r>
            <a:r>
              <a:rPr lang="en-US" sz="2000" b="1" dirty="0" err="1">
                <a:latin typeface="Courier New" charset="0"/>
              </a:rPr>
              <a:t>mov</a:t>
            </a:r>
            <a:r>
              <a:rPr lang="en-US" sz="2000" b="1" dirty="0">
                <a:latin typeface="Courier New" charset="0"/>
              </a:rPr>
              <a:t> </a:t>
            </a:r>
            <a:r>
              <a:rPr lang="en-US" sz="2000" b="1" dirty="0" err="1">
                <a:latin typeface="Courier New" charset="0"/>
              </a:rPr>
              <a:t>esi,OFFSET</a:t>
            </a:r>
            <a:r>
              <a:rPr lang="en-US" sz="2000" b="1" dirty="0">
                <a:latin typeface="Courier New" charset="0"/>
              </a:rPr>
              <a:t> temp	; invalid operand</a:t>
            </a:r>
          </a:p>
          <a:p>
            <a:r>
              <a:rPr lang="en-US" sz="2000" b="1" dirty="0">
                <a:latin typeface="Courier New" charset="0"/>
              </a:rPr>
              <a:t>	lea </a:t>
            </a:r>
            <a:r>
              <a:rPr lang="en-US" sz="2000" b="1" dirty="0" err="1">
                <a:latin typeface="Courier New" charset="0"/>
              </a:rPr>
              <a:t>edi,count</a:t>
            </a:r>
            <a:r>
              <a:rPr lang="en-US" sz="2000" b="1" dirty="0">
                <a:latin typeface="Courier New" charset="0"/>
              </a:rPr>
              <a:t>	; ok</a:t>
            </a:r>
          </a:p>
          <a:p>
            <a:r>
              <a:rPr lang="en-US" sz="2000" b="1" dirty="0">
                <a:latin typeface="Courier New" charset="0"/>
              </a:rPr>
              <a:t>	lea </a:t>
            </a:r>
            <a:r>
              <a:rPr lang="en-US" sz="2000" b="1" dirty="0" err="1">
                <a:latin typeface="Courier New" charset="0"/>
              </a:rPr>
              <a:t>esi,temp</a:t>
            </a:r>
            <a:r>
              <a:rPr lang="en-US" sz="2000" b="1" dirty="0">
                <a:latin typeface="Courier New" charset="0"/>
              </a:rPr>
              <a:t>	; ok</a:t>
            </a:r>
          </a:p>
        </p:txBody>
      </p:sp>
    </p:spTree>
    <p:extLst>
      <p:ext uri="{BB962C8B-B14F-4D97-AF65-F5344CB8AC3E}">
        <p14:creationId xmlns:p14="http://schemas.microsoft.com/office/powerpoint/2010/main" xmlns="" val="257524556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99332"/>
                                        </p:tgtEl>
                                        <p:attrNameLst>
                                          <p:attrName>style.visibility</p:attrName>
                                        </p:attrNameLst>
                                      </p:cBhvr>
                                      <p:to>
                                        <p:strVal val="visible"/>
                                      </p:to>
                                    </p:set>
                                    <p:animEffect transition="in" filter="box(in)">
                                      <p:cBhvr>
                                        <p:cTn id="7" dur="500"/>
                                        <p:tgtEl>
                                          <p:spTgt spid="993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9332" grpId="0" autoUpdateAnimBg="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2"/>
          <p:cNvSpPr>
            <a:spLocks noGrp="1" noChangeArrowheads="1"/>
          </p:cNvSpPr>
          <p:nvPr>
            <p:ph type="title"/>
          </p:nvPr>
        </p:nvSpPr>
        <p:spPr/>
        <p:txBody>
          <a:bodyPr/>
          <a:lstStyle/>
          <a:p>
            <a:r>
              <a:rPr lang="en-US"/>
              <a:t>Creating Local Variables</a:t>
            </a:r>
          </a:p>
        </p:txBody>
      </p:sp>
      <p:sp>
        <p:nvSpPr>
          <p:cNvPr id="98307" name="Rectangle 3"/>
          <p:cNvSpPr>
            <a:spLocks noGrp="1" noChangeArrowheads="1"/>
          </p:cNvSpPr>
          <p:nvPr>
            <p:ph type="body" idx="1"/>
          </p:nvPr>
        </p:nvSpPr>
        <p:spPr>
          <a:xfrm>
            <a:off x="685800" y="1143000"/>
            <a:ext cx="7772400" cy="2286000"/>
          </a:xfrm>
        </p:spPr>
        <p:txBody>
          <a:bodyPr/>
          <a:lstStyle/>
          <a:p>
            <a:pPr>
              <a:spcBef>
                <a:spcPts val="1400"/>
              </a:spcBef>
            </a:pPr>
            <a:r>
              <a:rPr lang="en-US" dirty="0"/>
              <a:t>To explicitly create local variables, subtract their total size from ESP.</a:t>
            </a:r>
          </a:p>
          <a:p>
            <a:pPr>
              <a:spcBef>
                <a:spcPts val="1400"/>
              </a:spcBef>
            </a:pPr>
            <a:r>
              <a:rPr lang="en-US" dirty="0"/>
              <a:t>The following example creates and initializes two 32-bit local variables (we'll call them </a:t>
            </a:r>
            <a:r>
              <a:rPr lang="en-US" dirty="0" err="1">
                <a:solidFill>
                  <a:srgbClr val="0000FF"/>
                </a:solidFill>
              </a:rPr>
              <a:t>locA</a:t>
            </a:r>
            <a:r>
              <a:rPr lang="en-US" dirty="0"/>
              <a:t> and </a:t>
            </a:r>
            <a:r>
              <a:rPr lang="en-US" dirty="0" err="1">
                <a:solidFill>
                  <a:srgbClr val="0000FF"/>
                </a:solidFill>
              </a:rPr>
              <a:t>locB</a:t>
            </a:r>
            <a:r>
              <a:rPr lang="en-US" dirty="0"/>
              <a:t>):</a:t>
            </a:r>
          </a:p>
        </p:txBody>
      </p:sp>
      <p:sp>
        <p:nvSpPr>
          <p:cNvPr id="98308" name="Text Box 4"/>
          <p:cNvSpPr txBox="1">
            <a:spLocks noChangeArrowheads="1"/>
          </p:cNvSpPr>
          <p:nvPr/>
        </p:nvSpPr>
        <p:spPr bwMode="auto">
          <a:xfrm>
            <a:off x="1524000" y="3352800"/>
            <a:ext cx="6705600" cy="28956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lIns="137160" tIns="182880" rIns="137160" bIns="182880"/>
          <a:lstStyle>
            <a:lvl1pPr>
              <a:tabLst>
                <a:tab pos="457200" algn="l"/>
                <a:tab pos="4514850" algn="l"/>
              </a:tabLst>
              <a:defRPr sz="2400">
                <a:solidFill>
                  <a:schemeClr val="tx1"/>
                </a:solidFill>
                <a:latin typeface="Times New Roman" charset="0"/>
                <a:ea typeface="ＭＳ Ｐゴシック" charset="0"/>
              </a:defRPr>
            </a:lvl1pPr>
            <a:lvl2pPr>
              <a:tabLst>
                <a:tab pos="457200" algn="l"/>
                <a:tab pos="4514850" algn="l"/>
              </a:tabLst>
              <a:defRPr sz="2400">
                <a:solidFill>
                  <a:schemeClr val="tx1"/>
                </a:solidFill>
                <a:latin typeface="Times New Roman" charset="0"/>
                <a:ea typeface="ＭＳ Ｐゴシック" charset="0"/>
              </a:defRPr>
            </a:lvl2pPr>
            <a:lvl3pPr>
              <a:tabLst>
                <a:tab pos="457200" algn="l"/>
                <a:tab pos="4514850" algn="l"/>
              </a:tabLst>
              <a:defRPr sz="2400">
                <a:solidFill>
                  <a:schemeClr val="tx1"/>
                </a:solidFill>
                <a:latin typeface="Times New Roman" charset="0"/>
                <a:ea typeface="ＭＳ Ｐゴシック" charset="0"/>
              </a:defRPr>
            </a:lvl3pPr>
            <a:lvl4pPr>
              <a:tabLst>
                <a:tab pos="457200" algn="l"/>
                <a:tab pos="4514850" algn="l"/>
              </a:tabLst>
              <a:defRPr sz="2400">
                <a:solidFill>
                  <a:schemeClr val="tx1"/>
                </a:solidFill>
                <a:latin typeface="Times New Roman" charset="0"/>
                <a:ea typeface="ＭＳ Ｐゴシック" charset="0"/>
              </a:defRPr>
            </a:lvl4pPr>
            <a:lvl5pPr>
              <a:tabLst>
                <a:tab pos="457200" algn="l"/>
                <a:tab pos="4514850" algn="l"/>
              </a:tabLst>
              <a:defRPr sz="2400">
                <a:solidFill>
                  <a:schemeClr val="tx1"/>
                </a:solidFill>
                <a:latin typeface="Times New Roman" charset="0"/>
                <a:ea typeface="ＭＳ Ｐゴシック" charset="0"/>
              </a:defRPr>
            </a:lvl5pPr>
            <a:lvl6pPr fontAlgn="base">
              <a:spcBef>
                <a:spcPct val="0"/>
              </a:spcBef>
              <a:spcAft>
                <a:spcPct val="0"/>
              </a:spcAft>
              <a:tabLst>
                <a:tab pos="457200" algn="l"/>
                <a:tab pos="4514850" algn="l"/>
              </a:tabLst>
              <a:defRPr sz="2400">
                <a:solidFill>
                  <a:schemeClr val="tx1"/>
                </a:solidFill>
                <a:latin typeface="Times New Roman" charset="0"/>
                <a:ea typeface="ＭＳ Ｐゴシック" charset="0"/>
              </a:defRPr>
            </a:lvl6pPr>
            <a:lvl7pPr fontAlgn="base">
              <a:spcBef>
                <a:spcPct val="0"/>
              </a:spcBef>
              <a:spcAft>
                <a:spcPct val="0"/>
              </a:spcAft>
              <a:tabLst>
                <a:tab pos="457200" algn="l"/>
                <a:tab pos="4514850" algn="l"/>
              </a:tabLst>
              <a:defRPr sz="2400">
                <a:solidFill>
                  <a:schemeClr val="tx1"/>
                </a:solidFill>
                <a:latin typeface="Times New Roman" charset="0"/>
                <a:ea typeface="ＭＳ Ｐゴシック" charset="0"/>
              </a:defRPr>
            </a:lvl7pPr>
            <a:lvl8pPr fontAlgn="base">
              <a:spcBef>
                <a:spcPct val="0"/>
              </a:spcBef>
              <a:spcAft>
                <a:spcPct val="0"/>
              </a:spcAft>
              <a:tabLst>
                <a:tab pos="457200" algn="l"/>
                <a:tab pos="4514850" algn="l"/>
              </a:tabLst>
              <a:defRPr sz="2400">
                <a:solidFill>
                  <a:schemeClr val="tx1"/>
                </a:solidFill>
                <a:latin typeface="Times New Roman" charset="0"/>
                <a:ea typeface="ＭＳ Ｐゴシック" charset="0"/>
              </a:defRPr>
            </a:lvl8pPr>
            <a:lvl9pPr fontAlgn="base">
              <a:spcBef>
                <a:spcPct val="0"/>
              </a:spcBef>
              <a:spcAft>
                <a:spcPct val="0"/>
              </a:spcAft>
              <a:tabLst>
                <a:tab pos="457200" algn="l"/>
                <a:tab pos="4514850" algn="l"/>
              </a:tabLst>
              <a:defRPr sz="2400">
                <a:solidFill>
                  <a:schemeClr val="tx1"/>
                </a:solidFill>
                <a:latin typeface="Times New Roman" charset="0"/>
                <a:ea typeface="ＭＳ Ｐゴシック" charset="0"/>
              </a:defRPr>
            </a:lvl9pPr>
          </a:lstStyle>
          <a:p>
            <a:r>
              <a:rPr lang="en-US" sz="2000" b="1" dirty="0" err="1">
                <a:latin typeface="Courier New" charset="0"/>
              </a:rPr>
              <a:t>MySub</a:t>
            </a:r>
            <a:r>
              <a:rPr lang="en-US" sz="2000" b="1" dirty="0">
                <a:latin typeface="Courier New" charset="0"/>
              </a:rPr>
              <a:t> PROC</a:t>
            </a:r>
          </a:p>
          <a:p>
            <a:r>
              <a:rPr lang="en-US" sz="2000" b="1" dirty="0">
                <a:latin typeface="Courier New" charset="0"/>
              </a:rPr>
              <a:t>	push </a:t>
            </a:r>
            <a:r>
              <a:rPr lang="en-US" sz="2000" b="1" dirty="0" err="1">
                <a:latin typeface="Courier New" charset="0"/>
              </a:rPr>
              <a:t>ebp</a:t>
            </a:r>
            <a:endParaRPr lang="en-US" sz="2000" b="1" dirty="0">
              <a:latin typeface="Courier New" charset="0"/>
            </a:endParaRPr>
          </a:p>
          <a:p>
            <a:r>
              <a:rPr lang="en-US" sz="2000" b="1" dirty="0">
                <a:latin typeface="Courier New" charset="0"/>
              </a:rPr>
              <a:t>	</a:t>
            </a:r>
            <a:r>
              <a:rPr lang="en-US" sz="2000" b="1" dirty="0" err="1">
                <a:latin typeface="Courier New" charset="0"/>
              </a:rPr>
              <a:t>mov</a:t>
            </a:r>
            <a:r>
              <a:rPr lang="en-US" sz="2000" b="1" dirty="0">
                <a:latin typeface="Courier New" charset="0"/>
              </a:rPr>
              <a:t>  </a:t>
            </a:r>
            <a:r>
              <a:rPr lang="en-US" sz="2000" b="1" dirty="0" err="1">
                <a:latin typeface="Courier New" charset="0"/>
              </a:rPr>
              <a:t>ebp,esp</a:t>
            </a:r>
            <a:endParaRPr lang="en-US" sz="2000" b="1" dirty="0">
              <a:latin typeface="Courier New" charset="0"/>
            </a:endParaRPr>
          </a:p>
          <a:p>
            <a:r>
              <a:rPr lang="en-US" sz="2000" b="1" dirty="0">
                <a:latin typeface="Courier New" charset="0"/>
              </a:rPr>
              <a:t>	sub  esp,8</a:t>
            </a:r>
          </a:p>
          <a:p>
            <a:r>
              <a:rPr lang="en-US" sz="2000" b="1" dirty="0">
                <a:latin typeface="Courier New" charset="0"/>
              </a:rPr>
              <a:t>	</a:t>
            </a:r>
            <a:r>
              <a:rPr lang="en-US" sz="2000" b="1" dirty="0" err="1">
                <a:latin typeface="Courier New" charset="0"/>
              </a:rPr>
              <a:t>mov</a:t>
            </a:r>
            <a:r>
              <a:rPr lang="en-US" sz="2000" b="1" dirty="0">
                <a:latin typeface="Courier New" charset="0"/>
              </a:rPr>
              <a:t>  [ebp-4],123456h	; </a:t>
            </a:r>
            <a:r>
              <a:rPr lang="en-US" sz="2000" b="1" dirty="0" err="1">
                <a:latin typeface="Courier New" charset="0"/>
              </a:rPr>
              <a:t>locA</a:t>
            </a:r>
            <a:endParaRPr lang="en-US" sz="2000" b="1" dirty="0">
              <a:latin typeface="Courier New" charset="0"/>
            </a:endParaRPr>
          </a:p>
          <a:p>
            <a:r>
              <a:rPr lang="en-US" sz="2000" b="1" dirty="0">
                <a:latin typeface="Courier New" charset="0"/>
              </a:rPr>
              <a:t>	</a:t>
            </a:r>
            <a:r>
              <a:rPr lang="en-US" sz="2000" b="1" dirty="0" err="1">
                <a:latin typeface="Courier New" charset="0"/>
              </a:rPr>
              <a:t>mov</a:t>
            </a:r>
            <a:r>
              <a:rPr lang="en-US" sz="2000" b="1" dirty="0">
                <a:latin typeface="Courier New" charset="0"/>
              </a:rPr>
              <a:t>  [ebp-8],0	; </a:t>
            </a:r>
            <a:r>
              <a:rPr lang="en-US" sz="2000" b="1" dirty="0" err="1">
                <a:latin typeface="Courier New" charset="0"/>
              </a:rPr>
              <a:t>locB</a:t>
            </a:r>
            <a:endParaRPr lang="en-US" sz="2000" b="1" dirty="0">
              <a:latin typeface="Courier New" charset="0"/>
            </a:endParaRPr>
          </a:p>
          <a:p>
            <a:r>
              <a:rPr lang="en-US" sz="2000" b="1" dirty="0">
                <a:latin typeface="Courier New" charset="0"/>
              </a:rPr>
              <a:t>	.</a:t>
            </a:r>
          </a:p>
          <a:p>
            <a:r>
              <a:rPr lang="en-US" sz="2000" b="1" dirty="0">
                <a:latin typeface="Courier New" charset="0"/>
              </a:rPr>
              <a:t>	.</a:t>
            </a:r>
          </a:p>
        </p:txBody>
      </p:sp>
    </p:spTree>
    <p:extLst>
      <p:ext uri="{BB962C8B-B14F-4D97-AF65-F5344CB8AC3E}">
        <p14:creationId xmlns:p14="http://schemas.microsoft.com/office/powerpoint/2010/main" xmlns="" val="244722628"/>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a:t>
            </a:r>
            <a:endParaRPr lang="en-US" dirty="0"/>
          </a:p>
        </p:txBody>
      </p:sp>
      <p:sp>
        <p:nvSpPr>
          <p:cNvPr id="4" name="Content Placeholder 3"/>
          <p:cNvSpPr>
            <a:spLocks noGrp="1"/>
          </p:cNvSpPr>
          <p:nvPr>
            <p:ph idx="1"/>
          </p:nvPr>
        </p:nvSpPr>
        <p:spPr>
          <a:xfrm>
            <a:off x="457200" y="1066800"/>
            <a:ext cx="8229600" cy="5410200"/>
          </a:xfrm>
        </p:spPr>
        <p:txBody>
          <a:bodyPr>
            <a:normAutofit/>
          </a:bodyPr>
          <a:lstStyle/>
          <a:p>
            <a:pPr>
              <a:spcBef>
                <a:spcPts val="1272"/>
              </a:spcBef>
            </a:pPr>
            <a:r>
              <a:rPr lang="en-US" sz="2800" dirty="0"/>
              <a:t>Local Variables</a:t>
            </a:r>
          </a:p>
          <a:p>
            <a:pPr>
              <a:spcBef>
                <a:spcPts val="1272"/>
              </a:spcBef>
            </a:pPr>
            <a:r>
              <a:rPr lang="en-US" sz="2800" dirty="0"/>
              <a:t>Stack Parameters</a:t>
            </a:r>
          </a:p>
          <a:p>
            <a:pPr lvl="1">
              <a:spcBef>
                <a:spcPts val="1272"/>
              </a:spcBef>
            </a:pPr>
            <a:r>
              <a:rPr lang="en-US" sz="2400" dirty="0"/>
              <a:t>Register vs. Stack Parameters</a:t>
            </a:r>
          </a:p>
          <a:p>
            <a:pPr lvl="1">
              <a:spcBef>
                <a:spcPts val="1272"/>
              </a:spcBef>
            </a:pPr>
            <a:r>
              <a:rPr lang="en-US" sz="2400" dirty="0"/>
              <a:t>INVOKE Directive</a:t>
            </a:r>
          </a:p>
          <a:p>
            <a:pPr lvl="1">
              <a:spcBef>
                <a:spcPts val="1272"/>
              </a:spcBef>
            </a:pPr>
            <a:r>
              <a:rPr lang="en-US" sz="2400" dirty="0"/>
              <a:t>PROC Directive</a:t>
            </a:r>
          </a:p>
          <a:p>
            <a:pPr lvl="1">
              <a:spcBef>
                <a:spcPts val="1272"/>
              </a:spcBef>
            </a:pPr>
            <a:r>
              <a:rPr lang="en-US" sz="2400" dirty="0"/>
              <a:t>PROTO Directive</a:t>
            </a:r>
          </a:p>
          <a:p>
            <a:pPr lvl="1">
              <a:spcBef>
                <a:spcPts val="1272"/>
              </a:spcBef>
            </a:pPr>
            <a:r>
              <a:rPr lang="en-US" sz="2400" dirty="0"/>
              <a:t>Passing by Value or by Reference</a:t>
            </a:r>
          </a:p>
          <a:p>
            <a:pPr lvl="1">
              <a:spcBef>
                <a:spcPts val="1272"/>
              </a:spcBef>
            </a:pPr>
            <a:r>
              <a:rPr lang="en-US" sz="2400" dirty="0"/>
              <a:t>Parameter Classifications</a:t>
            </a:r>
          </a:p>
          <a:p>
            <a:pPr lvl="1">
              <a:spcBef>
                <a:spcPts val="1272"/>
              </a:spcBef>
            </a:pPr>
            <a:r>
              <a:rPr lang="en-US" sz="2400" dirty="0"/>
              <a:t>Example: Exchanging Two Integers</a:t>
            </a:r>
          </a:p>
          <a:p>
            <a:pPr lvl="1">
              <a:spcBef>
                <a:spcPts val="1272"/>
              </a:spcBef>
            </a:pPr>
            <a:r>
              <a:rPr lang="en-US" sz="2400" dirty="0"/>
              <a:t>Trouble-Shooting </a:t>
            </a:r>
            <a:r>
              <a:rPr lang="en-US" sz="2400" dirty="0" smtClean="0"/>
              <a:t>Tips</a:t>
            </a:r>
            <a:endParaRPr lang="en-US" sz="2400" dirty="0"/>
          </a:p>
        </p:txBody>
      </p:sp>
    </p:spTree>
    <p:extLst>
      <p:ext uri="{BB962C8B-B14F-4D97-AF65-F5344CB8AC3E}">
        <p14:creationId xmlns:p14="http://schemas.microsoft.com/office/powerpoint/2010/main" xmlns="" val="2170518596"/>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a:t>
            </a:r>
            <a:endParaRPr lang="en-US" dirty="0"/>
          </a:p>
        </p:txBody>
      </p:sp>
      <p:sp>
        <p:nvSpPr>
          <p:cNvPr id="4" name="Content Placeholder 3"/>
          <p:cNvSpPr>
            <a:spLocks noGrp="1"/>
          </p:cNvSpPr>
          <p:nvPr>
            <p:ph idx="1"/>
          </p:nvPr>
        </p:nvSpPr>
        <p:spPr>
          <a:xfrm>
            <a:off x="457200" y="1066800"/>
            <a:ext cx="8229600" cy="5410200"/>
          </a:xfrm>
        </p:spPr>
        <p:txBody>
          <a:bodyPr>
            <a:normAutofit/>
          </a:bodyPr>
          <a:lstStyle/>
          <a:p>
            <a:pPr>
              <a:spcBef>
                <a:spcPts val="1872"/>
              </a:spcBef>
            </a:pPr>
            <a:r>
              <a:rPr lang="en-US" sz="2800" dirty="0"/>
              <a:t>Stack Frames</a:t>
            </a:r>
          </a:p>
          <a:p>
            <a:pPr lvl="1">
              <a:spcBef>
                <a:spcPts val="1872"/>
              </a:spcBef>
            </a:pPr>
            <a:r>
              <a:rPr lang="en-US" sz="2400" dirty="0"/>
              <a:t>Memory Models</a:t>
            </a:r>
          </a:p>
          <a:p>
            <a:pPr lvl="1">
              <a:spcBef>
                <a:spcPts val="1872"/>
              </a:spcBef>
            </a:pPr>
            <a:r>
              <a:rPr lang="en-US" sz="2400" dirty="0"/>
              <a:t>Language </a:t>
            </a:r>
            <a:r>
              <a:rPr lang="en-US" sz="2400" dirty="0" err="1"/>
              <a:t>Specifiers</a:t>
            </a:r>
            <a:endParaRPr lang="en-US" sz="2400" dirty="0"/>
          </a:p>
          <a:p>
            <a:pPr lvl="1">
              <a:spcBef>
                <a:spcPts val="1872"/>
              </a:spcBef>
            </a:pPr>
            <a:r>
              <a:rPr lang="en-US" sz="2400" dirty="0"/>
              <a:t>Explicit Access to Stack Parameters</a:t>
            </a:r>
          </a:p>
          <a:p>
            <a:pPr lvl="1">
              <a:spcBef>
                <a:spcPts val="1872"/>
              </a:spcBef>
            </a:pPr>
            <a:r>
              <a:rPr lang="en-US" sz="2400" dirty="0"/>
              <a:t>Passing Arguments by Reference</a:t>
            </a:r>
          </a:p>
          <a:p>
            <a:pPr lvl="1">
              <a:spcBef>
                <a:spcPts val="1872"/>
              </a:spcBef>
            </a:pPr>
            <a:r>
              <a:rPr lang="en-US" sz="2400" dirty="0"/>
              <a:t>Creating Local Variables</a:t>
            </a:r>
          </a:p>
          <a:p>
            <a:pPr marL="0" indent="0">
              <a:buNone/>
            </a:pPr>
            <a:endParaRPr lang="en-US" sz="2400" dirty="0"/>
          </a:p>
        </p:txBody>
      </p:sp>
      <p:sp>
        <p:nvSpPr>
          <p:cNvPr id="5" name="Rectangle 4"/>
          <p:cNvSpPr>
            <a:spLocks noChangeArrowheads="1"/>
          </p:cNvSpPr>
          <p:nvPr/>
        </p:nvSpPr>
        <p:spPr bwMode="auto">
          <a:xfrm>
            <a:off x="7772400" y="457200"/>
            <a:ext cx="1295400" cy="5334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txBody>
          <a:bodyPr/>
          <a:lstStyle/>
          <a:p>
            <a:pPr marL="342900" indent="-342900" eaLnBrk="1" hangingPunct="1">
              <a:spcBef>
                <a:spcPct val="20000"/>
              </a:spcBef>
              <a:buClr>
                <a:srgbClr val="0D4000"/>
              </a:buClr>
            </a:pPr>
            <a:r>
              <a:rPr lang="en-US" sz="2800" dirty="0">
                <a:latin typeface="Arial"/>
                <a:cs typeface="Arial"/>
              </a:rPr>
              <a:t>(</a:t>
            </a:r>
            <a:r>
              <a:rPr lang="en-US" sz="2800" i="1" dirty="0">
                <a:latin typeface="Arial"/>
                <a:cs typeface="Arial"/>
              </a:rPr>
              <a:t>cont.</a:t>
            </a:r>
            <a:r>
              <a:rPr lang="en-US" sz="2800" dirty="0">
                <a:latin typeface="Arial"/>
                <a:cs typeface="Arial"/>
              </a:rPr>
              <a:t>)</a:t>
            </a:r>
          </a:p>
        </p:txBody>
      </p:sp>
    </p:spTree>
    <p:extLst>
      <p:ext uri="{BB962C8B-B14F-4D97-AF65-F5344CB8AC3E}">
        <p14:creationId xmlns:p14="http://schemas.microsoft.com/office/powerpoint/2010/main" xmlns="" val="147802579"/>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Reference</a:t>
            </a:r>
            <a:endParaRPr lang="en-US" dirty="0"/>
          </a:p>
        </p:txBody>
      </p:sp>
      <p:sp>
        <p:nvSpPr>
          <p:cNvPr id="3" name="Content Placeholder 2"/>
          <p:cNvSpPr>
            <a:spLocks noGrp="1"/>
          </p:cNvSpPr>
          <p:nvPr>
            <p:ph idx="1"/>
          </p:nvPr>
        </p:nvSpPr>
        <p:spPr/>
        <p:txBody>
          <a:bodyPr>
            <a:normAutofit/>
          </a:bodyPr>
          <a:lstStyle/>
          <a:p>
            <a:pPr marL="0" indent="0" algn="ctr">
              <a:buNone/>
            </a:pPr>
            <a:endParaRPr lang="en-US" dirty="0" smtClean="0"/>
          </a:p>
          <a:p>
            <a:pPr marL="0" indent="0" algn="ctr">
              <a:buNone/>
            </a:pPr>
            <a:r>
              <a:rPr lang="en-US" dirty="0" smtClean="0"/>
              <a:t>Most of the Slides are taken from Presentation:</a:t>
            </a:r>
            <a:endParaRPr lang="en-US" dirty="0"/>
          </a:p>
          <a:p>
            <a:pPr marL="0" indent="0" algn="ctr">
              <a:buNone/>
            </a:pPr>
            <a:endParaRPr lang="en-US" dirty="0" smtClean="0"/>
          </a:p>
          <a:p>
            <a:pPr marL="0" indent="0" algn="ctr">
              <a:buNone/>
            </a:pPr>
            <a:r>
              <a:rPr lang="en-US" dirty="0"/>
              <a:t>Chapter </a:t>
            </a:r>
            <a:r>
              <a:rPr lang="en-US" dirty="0" smtClean="0"/>
              <a:t>8</a:t>
            </a:r>
            <a:endParaRPr lang="en-US" dirty="0"/>
          </a:p>
          <a:p>
            <a:pPr marL="0" indent="0" algn="ctr">
              <a:buNone/>
            </a:pPr>
            <a:endParaRPr lang="en-US" dirty="0" smtClean="0"/>
          </a:p>
          <a:p>
            <a:pPr marL="0" indent="0" algn="ctr">
              <a:buNone/>
            </a:pPr>
            <a:r>
              <a:rPr lang="en-US" dirty="0" smtClean="0"/>
              <a:t>Assembly </a:t>
            </a:r>
            <a:r>
              <a:rPr lang="en-US" dirty="0"/>
              <a:t>Language for </a:t>
            </a:r>
            <a:r>
              <a:rPr lang="en-US" dirty="0" smtClean="0"/>
              <a:t>Intel-Based </a:t>
            </a:r>
            <a:r>
              <a:rPr lang="en-US" dirty="0"/>
              <a:t>Computers, 4</a:t>
            </a:r>
            <a:r>
              <a:rPr lang="en-US" baseline="30000" dirty="0"/>
              <a:t>th</a:t>
            </a:r>
            <a:r>
              <a:rPr lang="en-US" dirty="0"/>
              <a:t> Edition </a:t>
            </a:r>
            <a:endParaRPr lang="en-US" dirty="0" smtClean="0"/>
          </a:p>
          <a:p>
            <a:pPr marL="0" indent="0" algn="ctr">
              <a:buNone/>
            </a:pPr>
            <a:r>
              <a:rPr lang="en-US" dirty="0">
                <a:solidFill>
                  <a:schemeClr val="tx2"/>
                </a:solidFill>
              </a:rPr>
              <a:t>Kip R. Irvine</a:t>
            </a:r>
          </a:p>
          <a:p>
            <a:pPr marL="0" indent="0" algn="ctr">
              <a:buNone/>
            </a:pPr>
            <a:endParaRPr lang="en-US" dirty="0" smtClean="0"/>
          </a:p>
        </p:txBody>
      </p:sp>
      <p:sp>
        <p:nvSpPr>
          <p:cNvPr id="4" name="Text Box 4"/>
          <p:cNvSpPr txBox="1">
            <a:spLocks noChangeArrowheads="1"/>
          </p:cNvSpPr>
          <p:nvPr/>
        </p:nvSpPr>
        <p:spPr bwMode="auto">
          <a:xfrm>
            <a:off x="381000" y="5687568"/>
            <a:ext cx="82296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spcBef>
                <a:spcPct val="50000"/>
              </a:spcBef>
            </a:pPr>
            <a:r>
              <a:rPr lang="en-US" sz="1200" dirty="0"/>
              <a:t>(c) Pearson Education, 2002. All rights reserved. You may modify and copy this slide show for your personal use, or for use in the classroom, as long as this copyright statement, the author's name, and the title are not changed.</a:t>
            </a:r>
          </a:p>
        </p:txBody>
      </p:sp>
    </p:spTree>
    <p:extLst>
      <p:ext uri="{BB962C8B-B14F-4D97-AF65-F5344CB8AC3E}">
        <p14:creationId xmlns:p14="http://schemas.microsoft.com/office/powerpoint/2010/main" xmlns="" val="679110750"/>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lnDef>
      <a:spPr>
        <a:ln>
          <a:solidFill>
            <a:schemeClr val="tx1"/>
          </a:solidFill>
        </a:ln>
        <a:effectLst/>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15505</TotalTime>
  <Words>2084</Words>
  <Application>Microsoft Office PowerPoint</Application>
  <PresentationFormat>On-screen Show (4:3)</PresentationFormat>
  <Paragraphs>488</Paragraphs>
  <Slides>48</Slides>
  <Notes>2</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48</vt:i4>
      </vt:variant>
    </vt:vector>
  </HeadingPairs>
  <TitlesOfParts>
    <vt:vector size="50" baseType="lpstr">
      <vt:lpstr>Office Theme</vt:lpstr>
      <vt:lpstr>VISIO</vt:lpstr>
      <vt:lpstr>CSC 221  Computer Organization and Assembly Language</vt:lpstr>
      <vt:lpstr>Lecture 23: Review</vt:lpstr>
      <vt:lpstr>Lecture 23: Review</vt:lpstr>
      <vt:lpstr>Lecture Outline</vt:lpstr>
      <vt:lpstr>Lecture Outline</vt:lpstr>
      <vt:lpstr>Terminologies</vt:lpstr>
      <vt:lpstr>LOCAL Directive</vt:lpstr>
      <vt:lpstr>Local Variables</vt:lpstr>
      <vt:lpstr>MASM-Generated Code  (1 of 2)</vt:lpstr>
      <vt:lpstr>MASM-Generated Code  (2 of 2)</vt:lpstr>
      <vt:lpstr>Register vs. Stack Parameters</vt:lpstr>
      <vt:lpstr>INVOKE Directive</vt:lpstr>
      <vt:lpstr>INVOKE Examples</vt:lpstr>
      <vt:lpstr>ADDR Operator</vt:lpstr>
      <vt:lpstr>PROC Directive  (1 of 2)</vt:lpstr>
      <vt:lpstr>PROC Directive  (2 of 2)</vt:lpstr>
      <vt:lpstr>AddTwo Procedure  (1 of 2)</vt:lpstr>
      <vt:lpstr>PROC Examples  (2 of 3)</vt:lpstr>
      <vt:lpstr>PROC Examples  (3 of 3)</vt:lpstr>
      <vt:lpstr>RET Instruction</vt:lpstr>
      <vt:lpstr>PROTO Directive</vt:lpstr>
      <vt:lpstr>PROTO Directive</vt:lpstr>
      <vt:lpstr>PROTO Example</vt:lpstr>
      <vt:lpstr>Passing by Value</vt:lpstr>
      <vt:lpstr>Passing by Value (16-bit)</vt:lpstr>
      <vt:lpstr>Passing by Reference</vt:lpstr>
      <vt:lpstr>Parameter Classifications</vt:lpstr>
      <vt:lpstr>Example: Exchanging Two Integers</vt:lpstr>
      <vt:lpstr>Trouble-Shooting Tips</vt:lpstr>
      <vt:lpstr>Stack Frames</vt:lpstr>
      <vt:lpstr>Stack Frame</vt:lpstr>
      <vt:lpstr>Memory Models</vt:lpstr>
      <vt:lpstr>.MODEL Directive</vt:lpstr>
      <vt:lpstr>Language Specifiers</vt:lpstr>
      <vt:lpstr>Explicit Access to Stack Parameters</vt:lpstr>
      <vt:lpstr>Stack Frame Example  (1 of 2)</vt:lpstr>
      <vt:lpstr>AddTwo Procedure  (1 of 3)</vt:lpstr>
      <vt:lpstr>AddTwo Procedure  (2 of 3)</vt:lpstr>
      <vt:lpstr>AddSub Procedure  (3 of 3)</vt:lpstr>
      <vt:lpstr>Drill . . .</vt:lpstr>
      <vt:lpstr>Passing Arguments by Reference  (1 of 2)</vt:lpstr>
      <vt:lpstr>Passing Arguments by Reference  (2 of 2)</vt:lpstr>
      <vt:lpstr>Passing Arguments by Reference  (2 of 2)</vt:lpstr>
      <vt:lpstr>LEA Instruction</vt:lpstr>
      <vt:lpstr>Creating Local Variables</vt:lpstr>
      <vt:lpstr>Summary</vt:lpstr>
      <vt:lpstr>Summary</vt:lpstr>
      <vt:lpstr>Reference</vt:lpstr>
    </vt:vector>
  </TitlesOfParts>
  <Company>GHAZALA</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GHAZALA</dc:creator>
  <cp:lastModifiedBy>NTS</cp:lastModifiedBy>
  <cp:revision>719</cp:revision>
  <dcterms:created xsi:type="dcterms:W3CDTF">2012-02-27T05:45:45Z</dcterms:created>
  <dcterms:modified xsi:type="dcterms:W3CDTF">2012-10-22T08:14:03Z</dcterms:modified>
</cp:coreProperties>
</file>