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365" r:id="rId3"/>
    <p:sldId id="693" r:id="rId4"/>
    <p:sldId id="694" r:id="rId5"/>
    <p:sldId id="695" r:id="rId6"/>
    <p:sldId id="696" r:id="rId7"/>
    <p:sldId id="697" r:id="rId8"/>
    <p:sldId id="495" r:id="rId9"/>
    <p:sldId id="634" r:id="rId10"/>
    <p:sldId id="567"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7638" autoAdjust="0"/>
    <p:restoredTop sz="99074" autoAdjust="0"/>
  </p:normalViewPr>
  <p:slideViewPr>
    <p:cSldViewPr>
      <p:cViewPr>
        <p:scale>
          <a:sx n="85" d="100"/>
          <a:sy n="85" d="100"/>
        </p:scale>
        <p:origin x="-768" y="42"/>
      </p:cViewPr>
      <p:guideLst>
        <p:guide orient="horz" pos="2304"/>
        <p:guide pos="2928"/>
      </p:guideLst>
    </p:cSldViewPr>
  </p:slideViewPr>
  <p:notesTextViewPr>
    <p:cViewPr>
      <p:scale>
        <a:sx n="100" d="100"/>
        <a:sy n="100" d="100"/>
      </p:scale>
      <p:origin x="0" y="0"/>
    </p:cViewPr>
  </p:notesTextViewPr>
  <p:sorterViewPr>
    <p:cViewPr>
      <p:scale>
        <a:sx n="66" d="100"/>
        <a:sy n="66" d="100"/>
      </p:scale>
      <p:origin x="0" y="2048"/>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31C198F-11C8-F740-B84C-94114115E33D}" type="datetimeFigureOut">
              <a:rPr lang="en-US" smtClean="0"/>
              <a:pPr/>
              <a:t>10/16/2012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9C10505-DA55-2C4B-835C-BBCA24AD7C78}" type="slidenum">
              <a:rPr lang="en-US" smtClean="0"/>
              <a:pPr/>
              <a:t>‹#›</a:t>
            </a:fld>
            <a:endParaRPr lang="en-US"/>
          </a:p>
        </p:txBody>
      </p:sp>
    </p:spTree>
    <p:extLst>
      <p:ext uri="{BB962C8B-B14F-4D97-AF65-F5344CB8AC3E}">
        <p14:creationId xmlns:p14="http://schemas.microsoft.com/office/powerpoint/2010/main" xmlns="" val="245620428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AE5BC2D-A4ED-4241-B4CF-26D3A036D94A}" type="slidenum">
              <a:rPr lang="en-US"/>
              <a:pPr/>
              <a:t>8</a:t>
            </a:fld>
            <a:endParaRPr lang="en-US"/>
          </a:p>
        </p:txBody>
      </p:sp>
      <p:sp>
        <p:nvSpPr>
          <p:cNvPr id="19661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1966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AE5BC2D-A4ED-4241-B4CF-26D3A036D94A}" type="slidenum">
              <a:rPr lang="en-US"/>
              <a:pPr/>
              <a:t>9</a:t>
            </a:fld>
            <a:endParaRPr lang="en-US"/>
          </a:p>
        </p:txBody>
      </p:sp>
      <p:sp>
        <p:nvSpPr>
          <p:cNvPr id="19661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196611"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rgbClr val="000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10/16/2012</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10/16/2012</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10/16/2012</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10/16/2012</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10/16/2012</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10/16/2012</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10/16/2012</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10/16/2012</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10/16/2012</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10/16/2012</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10/16/2012</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143000"/>
            <a:ext cx="8229600" cy="5143500"/>
          </a:xfrm>
        </p:spPr>
        <p:txBody>
          <a:bodyPr/>
          <a:lstStyle/>
          <a:p>
            <a:pPr lvl="0"/>
            <a:endParaRPr lang="en-US" noProof="0"/>
          </a:p>
        </p:txBody>
      </p:sp>
    </p:spTree>
    <p:extLst>
      <p:ext uri="{BB962C8B-B14F-4D97-AF65-F5344CB8AC3E}">
        <p14:creationId xmlns:p14="http://schemas.microsoft.com/office/powerpoint/2010/main" xmlns="" val="34012819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400"/>
            <a:ext cx="8229600" cy="868362"/>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219200"/>
            <a:ext cx="8229600" cy="495300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D2A1D3-94CF-4BE8-B9A0-75EFE4C74F9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Lst>
  <p:txStyles>
    <p:titleStyle>
      <a:lvl1pPr algn="ctr" defTabSz="914400" rtl="0" eaLnBrk="1" latinLnBrk="0" hangingPunct="1">
        <a:spcBef>
          <a:spcPct val="0"/>
        </a:spcBef>
        <a:buNone/>
        <a:defRPr sz="3200" b="1" kern="1200">
          <a:solidFill>
            <a:schemeClr val="tx1"/>
          </a:solidFill>
          <a:latin typeface="Arial"/>
          <a:ea typeface="+mj-ea"/>
          <a:cs typeface="Arial"/>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solidFill>
          <a:latin typeface="Arial"/>
          <a:ea typeface="+mn-ea"/>
          <a:cs typeface="Arial"/>
        </a:defRPr>
      </a:lvl1pPr>
      <a:lvl2pPr marL="742950" indent="-285750" algn="l" defTabSz="914400" rtl="0" eaLnBrk="1" latinLnBrk="0" hangingPunct="1">
        <a:spcBef>
          <a:spcPct val="20000"/>
        </a:spcBef>
        <a:buFont typeface="Arial" pitchFamily="34" charset="0"/>
        <a:buChar char="–"/>
        <a:defRPr sz="2000" kern="1200">
          <a:solidFill>
            <a:schemeClr val="tx1"/>
          </a:solidFill>
          <a:latin typeface="Arial"/>
          <a:ea typeface="+mn-ea"/>
          <a:cs typeface="Arial"/>
        </a:defRPr>
      </a:lvl2pPr>
      <a:lvl3pPr marL="11430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3pPr>
      <a:lvl4pPr marL="1600200" indent="-228600" algn="l" defTabSz="914400" rtl="0" eaLnBrk="1" latinLnBrk="0" hangingPunct="1">
        <a:spcBef>
          <a:spcPct val="20000"/>
        </a:spcBef>
        <a:buFont typeface="Arial" pitchFamily="34" charset="0"/>
        <a:buChar char="–"/>
        <a:defRPr sz="1600" kern="1200">
          <a:solidFill>
            <a:schemeClr val="tx1"/>
          </a:solidFill>
          <a:latin typeface="Arial"/>
          <a:ea typeface="+mn-ea"/>
          <a:cs typeface="Arial"/>
        </a:defRPr>
      </a:lvl4pPr>
      <a:lvl5pPr marL="2057400" indent="-228600" algn="l" defTabSz="914400" rtl="0" eaLnBrk="1" latinLnBrk="0" hangingPunct="1">
        <a:spcBef>
          <a:spcPct val="20000"/>
        </a:spcBef>
        <a:buFont typeface="Arial" pitchFamily="34" charset="0"/>
        <a:buChar char="»"/>
        <a:defRPr sz="16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295400"/>
            <a:ext cx="8382000" cy="2590799"/>
          </a:xfrm>
        </p:spPr>
        <p:txBody>
          <a:bodyPr>
            <a:normAutofit/>
          </a:bodyPr>
          <a:lstStyle/>
          <a:p>
            <a:r>
              <a:rPr lang="en-US" b="1" dirty="0">
                <a:latin typeface="Arial" pitchFamily="34" charset="0"/>
                <a:cs typeface="Arial" pitchFamily="34" charset="0"/>
              </a:rPr>
              <a:t>CSC 221</a:t>
            </a:r>
            <a:br>
              <a:rPr lang="en-US" b="1" dirty="0">
                <a:latin typeface="Arial" pitchFamily="34" charset="0"/>
                <a:cs typeface="Arial" pitchFamily="34" charset="0"/>
              </a:rPr>
            </a:br>
            <a:r>
              <a:rPr lang="en-US" b="1" dirty="0" smtClean="0">
                <a:latin typeface="Arial" pitchFamily="34" charset="0"/>
                <a:cs typeface="Arial" pitchFamily="34" charset="0"/>
              </a:rPr>
              <a:t/>
            </a:r>
            <a:br>
              <a:rPr lang="en-US" b="1" dirty="0" smtClean="0">
                <a:latin typeface="Arial" pitchFamily="34" charset="0"/>
                <a:cs typeface="Arial" pitchFamily="34" charset="0"/>
              </a:rPr>
            </a:br>
            <a:r>
              <a:rPr lang="en-US" b="1" dirty="0" smtClean="0">
                <a:latin typeface="Arial" pitchFamily="34" charset="0"/>
                <a:cs typeface="Arial" pitchFamily="34" charset="0"/>
              </a:rPr>
              <a:t>Computer </a:t>
            </a:r>
            <a:r>
              <a:rPr lang="en-US" b="1" dirty="0">
                <a:latin typeface="Arial" pitchFamily="34" charset="0"/>
                <a:cs typeface="Arial" pitchFamily="34" charset="0"/>
              </a:rPr>
              <a:t>Organization and Assembly </a:t>
            </a:r>
            <a:r>
              <a:rPr lang="en-US" b="1" dirty="0" smtClean="0">
                <a:latin typeface="Arial" pitchFamily="34" charset="0"/>
                <a:cs typeface="Arial" pitchFamily="34" charset="0"/>
              </a:rPr>
              <a:t>Language</a:t>
            </a:r>
            <a:endParaRPr lang="en-US" dirty="0"/>
          </a:p>
        </p:txBody>
      </p:sp>
      <p:sp>
        <p:nvSpPr>
          <p:cNvPr id="3" name="Subtitle 2"/>
          <p:cNvSpPr>
            <a:spLocks noGrp="1"/>
          </p:cNvSpPr>
          <p:nvPr>
            <p:ph type="subTitle" idx="1"/>
          </p:nvPr>
        </p:nvSpPr>
        <p:spPr>
          <a:xfrm>
            <a:off x="533400" y="4267200"/>
            <a:ext cx="7924800" cy="2286000"/>
          </a:xfrm>
        </p:spPr>
        <p:txBody>
          <a:bodyPr>
            <a:noAutofit/>
          </a:bodyPr>
          <a:lstStyle/>
          <a:p>
            <a:r>
              <a:rPr lang="en-US" sz="3600" b="1" dirty="0" smtClean="0">
                <a:solidFill>
                  <a:srgbClr val="000000"/>
                </a:solidFill>
                <a:latin typeface="Arial" pitchFamily="34" charset="0"/>
                <a:cs typeface="Arial" pitchFamily="34" charset="0"/>
              </a:rPr>
              <a:t>Lecture </a:t>
            </a:r>
            <a:r>
              <a:rPr lang="en-US" sz="3600" b="1" dirty="0" smtClean="0">
                <a:latin typeface="Arial" pitchFamily="34" charset="0"/>
                <a:cs typeface="Arial" pitchFamily="34" charset="0"/>
              </a:rPr>
              <a:t>23</a:t>
            </a:r>
            <a:r>
              <a:rPr lang="en-US" sz="3600" b="1" dirty="0" smtClean="0">
                <a:solidFill>
                  <a:srgbClr val="000000"/>
                </a:solidFill>
                <a:latin typeface="Arial" pitchFamily="34" charset="0"/>
                <a:cs typeface="Arial" pitchFamily="34" charset="0"/>
              </a:rPr>
              <a:t>: </a:t>
            </a:r>
          </a:p>
          <a:p>
            <a:endParaRPr lang="en-US" sz="1100" b="1" dirty="0" smtClean="0">
              <a:solidFill>
                <a:srgbClr val="000000"/>
              </a:solidFill>
              <a:latin typeface="Arial" pitchFamily="34" charset="0"/>
              <a:cs typeface="Arial" pitchFamily="34" charset="0"/>
            </a:endParaRPr>
          </a:p>
          <a:p>
            <a:r>
              <a:rPr lang="en-US" sz="3600" b="1" dirty="0" smtClean="0"/>
              <a:t>Arithmetic Instructions in Assembly</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Lecture 22: Review</a:t>
            </a:r>
          </a:p>
        </p:txBody>
      </p:sp>
      <p:sp>
        <p:nvSpPr>
          <p:cNvPr id="3" name="Content Placeholder 2"/>
          <p:cNvSpPr>
            <a:spLocks noGrp="1"/>
          </p:cNvSpPr>
          <p:nvPr>
            <p:ph idx="1"/>
          </p:nvPr>
        </p:nvSpPr>
        <p:spPr>
          <a:xfrm>
            <a:off x="457200" y="1219200"/>
            <a:ext cx="8229600" cy="5410200"/>
          </a:xfrm>
        </p:spPr>
        <p:txBody>
          <a:bodyPr>
            <a:normAutofit/>
          </a:bodyPr>
          <a:lstStyle/>
          <a:p>
            <a:pPr>
              <a:spcBef>
                <a:spcPts val="1272"/>
              </a:spcBef>
            </a:pPr>
            <a:r>
              <a:rPr lang="en-US" sz="2800" dirty="0" smtClean="0"/>
              <a:t>Shift </a:t>
            </a:r>
            <a:r>
              <a:rPr lang="en-US" sz="2800" dirty="0"/>
              <a:t>and Rotate Instructions </a:t>
            </a:r>
          </a:p>
          <a:p>
            <a:pPr lvl="1">
              <a:spcBef>
                <a:spcPts val="1272"/>
              </a:spcBef>
            </a:pPr>
            <a:r>
              <a:rPr lang="en-US" sz="2400" dirty="0" smtClean="0"/>
              <a:t>Logical </a:t>
            </a:r>
            <a:r>
              <a:rPr lang="en-US" sz="2400" dirty="0"/>
              <a:t>Shifts and Arithmetic Shifts </a:t>
            </a:r>
            <a:endParaRPr lang="en-US" sz="2400" dirty="0" smtClean="0"/>
          </a:p>
          <a:p>
            <a:pPr lvl="1">
              <a:spcBef>
                <a:spcPts val="1272"/>
              </a:spcBef>
            </a:pPr>
            <a:r>
              <a:rPr lang="en-US" sz="2400" dirty="0" smtClean="0"/>
              <a:t>SHL and SHR </a:t>
            </a:r>
            <a:r>
              <a:rPr lang="en-US" sz="2400" dirty="0"/>
              <a:t>Instruction </a:t>
            </a:r>
          </a:p>
          <a:p>
            <a:pPr lvl="1">
              <a:spcBef>
                <a:spcPts val="1272"/>
              </a:spcBef>
            </a:pPr>
            <a:r>
              <a:rPr lang="en-US" sz="2400" dirty="0" smtClean="0"/>
              <a:t>SAL </a:t>
            </a:r>
            <a:r>
              <a:rPr lang="en-US" sz="2400" dirty="0"/>
              <a:t>and SAR Instructions </a:t>
            </a:r>
          </a:p>
          <a:p>
            <a:pPr lvl="1">
              <a:spcBef>
                <a:spcPts val="1272"/>
              </a:spcBef>
            </a:pPr>
            <a:r>
              <a:rPr lang="en-US" sz="2400" dirty="0" smtClean="0"/>
              <a:t>ROL and ROR </a:t>
            </a:r>
            <a:r>
              <a:rPr lang="en-US" sz="2400" dirty="0"/>
              <a:t>Instruction </a:t>
            </a:r>
          </a:p>
          <a:p>
            <a:pPr lvl="1">
              <a:spcBef>
                <a:spcPts val="1272"/>
              </a:spcBef>
            </a:pPr>
            <a:r>
              <a:rPr lang="en-US" sz="2400" dirty="0" smtClean="0"/>
              <a:t>RCL </a:t>
            </a:r>
            <a:r>
              <a:rPr lang="en-US" sz="2400" dirty="0"/>
              <a:t>and RCR Instructions </a:t>
            </a:r>
          </a:p>
          <a:p>
            <a:pPr lvl="1">
              <a:spcBef>
                <a:spcPts val="1272"/>
              </a:spcBef>
            </a:pPr>
            <a:r>
              <a:rPr lang="en-US" sz="2400" dirty="0" smtClean="0"/>
              <a:t>SHLD</a:t>
            </a:r>
            <a:r>
              <a:rPr lang="en-US" sz="2400" dirty="0"/>
              <a:t>/SHRD Instructions </a:t>
            </a:r>
            <a:endParaRPr lang="en-US" sz="2400" dirty="0" smtClean="0"/>
          </a:p>
          <a:p>
            <a:pPr lvl="1">
              <a:spcBef>
                <a:spcPts val="1272"/>
              </a:spcBef>
            </a:pPr>
            <a:endParaRPr lang="en-US" sz="2400" dirty="0"/>
          </a:p>
          <a:p>
            <a:pPr>
              <a:spcBef>
                <a:spcPts val="1272"/>
              </a:spcBef>
            </a:pPr>
            <a:r>
              <a:rPr lang="en-US" sz="2800" dirty="0" smtClean="0"/>
              <a:t>Shift </a:t>
            </a:r>
            <a:r>
              <a:rPr lang="en-US" sz="2800" dirty="0"/>
              <a:t>and Rotate Applications </a:t>
            </a:r>
          </a:p>
          <a:p>
            <a:pPr marL="457200" lvl="1" indent="0">
              <a:buNone/>
            </a:pPr>
            <a:endParaRPr lang="en-US" dirty="0">
              <a:effectLst/>
            </a:endParaRPr>
          </a:p>
        </p:txBody>
      </p:sp>
    </p:spTree>
    <p:extLst>
      <p:ext uri="{BB962C8B-B14F-4D97-AF65-F5344CB8AC3E}">
        <p14:creationId xmlns:p14="http://schemas.microsoft.com/office/powerpoint/2010/main" xmlns="" val="221262590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Lecture 22: Review</a:t>
            </a:r>
          </a:p>
        </p:txBody>
      </p:sp>
      <p:sp>
        <p:nvSpPr>
          <p:cNvPr id="3" name="Content Placeholder 2"/>
          <p:cNvSpPr>
            <a:spLocks noGrp="1"/>
          </p:cNvSpPr>
          <p:nvPr>
            <p:ph idx="1"/>
          </p:nvPr>
        </p:nvSpPr>
        <p:spPr>
          <a:xfrm>
            <a:off x="457200" y="1219200"/>
            <a:ext cx="8229600" cy="4953000"/>
          </a:xfrm>
        </p:spPr>
        <p:txBody>
          <a:bodyPr>
            <a:normAutofit/>
          </a:bodyPr>
          <a:lstStyle/>
          <a:p>
            <a:pPr>
              <a:spcBef>
                <a:spcPts val="1776"/>
              </a:spcBef>
            </a:pPr>
            <a:r>
              <a:rPr lang="en-US" sz="2800" dirty="0"/>
              <a:t>Multiplication and Division Instructions </a:t>
            </a:r>
            <a:endParaRPr lang="en-US" sz="2800" dirty="0" smtClean="0"/>
          </a:p>
          <a:p>
            <a:pPr lvl="1">
              <a:spcBef>
                <a:spcPts val="1776"/>
              </a:spcBef>
            </a:pPr>
            <a:r>
              <a:rPr lang="en-US" sz="2400" dirty="0" smtClean="0"/>
              <a:t>MUL </a:t>
            </a:r>
            <a:r>
              <a:rPr lang="en-US" sz="2400" dirty="0"/>
              <a:t>Instruction </a:t>
            </a:r>
            <a:endParaRPr lang="en-US" sz="2400" dirty="0" smtClean="0"/>
          </a:p>
          <a:p>
            <a:pPr lvl="1">
              <a:spcBef>
                <a:spcPts val="1776"/>
              </a:spcBef>
            </a:pPr>
            <a:r>
              <a:rPr lang="en-US" sz="2400" dirty="0" smtClean="0"/>
              <a:t>IMUL </a:t>
            </a:r>
            <a:r>
              <a:rPr lang="en-US" sz="2400" dirty="0"/>
              <a:t>Instruction </a:t>
            </a:r>
          </a:p>
          <a:p>
            <a:pPr lvl="1">
              <a:spcBef>
                <a:spcPts val="1776"/>
              </a:spcBef>
            </a:pPr>
            <a:r>
              <a:rPr lang="en-US" sz="2400" dirty="0" smtClean="0"/>
              <a:t>DIV </a:t>
            </a:r>
            <a:r>
              <a:rPr lang="en-US" sz="2400" dirty="0"/>
              <a:t>Instruction </a:t>
            </a:r>
            <a:endParaRPr lang="en-US" sz="2400" dirty="0" smtClean="0"/>
          </a:p>
          <a:p>
            <a:pPr lvl="1">
              <a:spcBef>
                <a:spcPts val="1776"/>
              </a:spcBef>
            </a:pPr>
            <a:r>
              <a:rPr lang="en-US" sz="2400" dirty="0" smtClean="0"/>
              <a:t>Signed </a:t>
            </a:r>
            <a:r>
              <a:rPr lang="en-US" sz="2400" dirty="0"/>
              <a:t>Integer Division </a:t>
            </a:r>
            <a:endParaRPr lang="en-US" sz="2400" dirty="0" smtClean="0"/>
          </a:p>
          <a:p>
            <a:pPr marL="457200" lvl="1" indent="0">
              <a:buNone/>
            </a:pPr>
            <a:endParaRPr lang="en-US" dirty="0">
              <a:effectLst/>
            </a:endParaRPr>
          </a:p>
        </p:txBody>
      </p:sp>
      <p:sp>
        <p:nvSpPr>
          <p:cNvPr id="4" name="Rectangle 3"/>
          <p:cNvSpPr>
            <a:spLocks noChangeArrowheads="1"/>
          </p:cNvSpPr>
          <p:nvPr/>
        </p:nvSpPr>
        <p:spPr bwMode="auto">
          <a:xfrm>
            <a:off x="7467600" y="457200"/>
            <a:ext cx="1600200" cy="5334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a:lstStyle/>
          <a:p>
            <a:pPr marL="342900" indent="-342900" eaLnBrk="1" hangingPunct="1">
              <a:spcBef>
                <a:spcPct val="20000"/>
              </a:spcBef>
              <a:buClr>
                <a:srgbClr val="0D4000"/>
              </a:buClr>
            </a:pPr>
            <a:r>
              <a:rPr lang="en-US" sz="2800" dirty="0">
                <a:latin typeface="Arial"/>
                <a:cs typeface="Arial"/>
              </a:rPr>
              <a:t>(</a:t>
            </a:r>
            <a:r>
              <a:rPr lang="en-US" sz="2800" i="1" dirty="0" err="1" smtClean="0">
                <a:latin typeface="Arial"/>
                <a:cs typeface="Arial"/>
              </a:rPr>
              <a:t>cont</a:t>
            </a:r>
            <a:r>
              <a:rPr lang="en-US" sz="2800" i="1" dirty="0" smtClean="0">
                <a:latin typeface="Arial"/>
                <a:cs typeface="Arial"/>
              </a:rPr>
              <a:t>…</a:t>
            </a:r>
            <a:r>
              <a:rPr lang="en-US" sz="2800" dirty="0" smtClean="0">
                <a:latin typeface="Arial"/>
                <a:cs typeface="Arial"/>
              </a:rPr>
              <a:t>)</a:t>
            </a:r>
            <a:endParaRPr lang="en-US" sz="2800" dirty="0">
              <a:latin typeface="Arial"/>
              <a:cs typeface="Arial"/>
            </a:endParaRPr>
          </a:p>
        </p:txBody>
      </p:sp>
    </p:spTree>
    <p:extLst>
      <p:ext uri="{BB962C8B-B14F-4D97-AF65-F5344CB8AC3E}">
        <p14:creationId xmlns:p14="http://schemas.microsoft.com/office/powerpoint/2010/main" xmlns="" val="216574374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223419"/>
            <a:ext cx="8229600" cy="868362"/>
          </a:xfrm>
        </p:spPr>
        <p:txBody>
          <a:bodyPr/>
          <a:lstStyle/>
          <a:p>
            <a:r>
              <a:rPr lang="en-US" dirty="0" smtClean="0"/>
              <a:t>Let’s Enjoy Assembly</a:t>
            </a:r>
            <a:endParaRPr lang="en-US" dirty="0"/>
          </a:p>
        </p:txBody>
      </p:sp>
    </p:spTree>
    <p:extLst>
      <p:ext uri="{BB962C8B-B14F-4D97-AF65-F5344CB8AC3E}">
        <p14:creationId xmlns:p14="http://schemas.microsoft.com/office/powerpoint/2010/main" xmlns="" val="78335546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27136085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223615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9850077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4" name="Content Placeholder 3"/>
          <p:cNvSpPr>
            <a:spLocks noGrp="1"/>
          </p:cNvSpPr>
          <p:nvPr>
            <p:ph idx="1"/>
          </p:nvPr>
        </p:nvSpPr>
        <p:spPr>
          <a:xfrm>
            <a:off x="457200" y="1066800"/>
            <a:ext cx="8229600" cy="5410200"/>
          </a:xfrm>
        </p:spPr>
        <p:txBody>
          <a:bodyPr>
            <a:normAutofit/>
          </a:bodyPr>
          <a:lstStyle/>
          <a:p>
            <a:pPr marL="0" indent="0">
              <a:spcBef>
                <a:spcPts val="1272"/>
              </a:spcBef>
              <a:buNone/>
            </a:pPr>
            <a:r>
              <a:rPr lang="en-US" sz="2800" b="1" dirty="0" smtClean="0"/>
              <a:t>Assembly Implementation of:</a:t>
            </a:r>
          </a:p>
          <a:p>
            <a:pPr>
              <a:spcBef>
                <a:spcPts val="1272"/>
              </a:spcBef>
            </a:pPr>
            <a:r>
              <a:rPr lang="en-US" sz="2800" dirty="0" smtClean="0"/>
              <a:t>Shift </a:t>
            </a:r>
            <a:r>
              <a:rPr lang="en-US" sz="2800" dirty="0"/>
              <a:t>and Rotate Instructions </a:t>
            </a:r>
          </a:p>
          <a:p>
            <a:pPr lvl="1">
              <a:spcBef>
                <a:spcPts val="1272"/>
              </a:spcBef>
            </a:pPr>
            <a:r>
              <a:rPr lang="en-US" sz="2400" dirty="0"/>
              <a:t>Logical Shifts and Arithmetic Shifts </a:t>
            </a:r>
          </a:p>
          <a:p>
            <a:pPr lvl="1">
              <a:spcBef>
                <a:spcPts val="1272"/>
              </a:spcBef>
            </a:pPr>
            <a:r>
              <a:rPr lang="en-US" sz="2400" dirty="0"/>
              <a:t>SHL and SHR Instruction </a:t>
            </a:r>
          </a:p>
          <a:p>
            <a:pPr lvl="1">
              <a:spcBef>
                <a:spcPts val="1272"/>
              </a:spcBef>
            </a:pPr>
            <a:r>
              <a:rPr lang="en-US" sz="2400" dirty="0"/>
              <a:t>SAL and SAR Instructions </a:t>
            </a:r>
          </a:p>
          <a:p>
            <a:pPr lvl="1">
              <a:spcBef>
                <a:spcPts val="1272"/>
              </a:spcBef>
            </a:pPr>
            <a:r>
              <a:rPr lang="en-US" sz="2400" dirty="0"/>
              <a:t>ROL and ROR Instruction </a:t>
            </a:r>
          </a:p>
          <a:p>
            <a:pPr lvl="1">
              <a:spcBef>
                <a:spcPts val="1272"/>
              </a:spcBef>
            </a:pPr>
            <a:r>
              <a:rPr lang="en-US" sz="2400" dirty="0"/>
              <a:t>RCL and RCR Instructions </a:t>
            </a:r>
          </a:p>
          <a:p>
            <a:pPr lvl="1">
              <a:spcBef>
                <a:spcPts val="1272"/>
              </a:spcBef>
            </a:pPr>
            <a:r>
              <a:rPr lang="en-US" sz="2400" dirty="0" smtClean="0"/>
              <a:t>SHLD</a:t>
            </a:r>
            <a:r>
              <a:rPr lang="en-US" sz="2400" dirty="0"/>
              <a:t>/SHRD Instructions </a:t>
            </a:r>
          </a:p>
          <a:p>
            <a:pPr>
              <a:spcBef>
                <a:spcPts val="1272"/>
              </a:spcBef>
            </a:pPr>
            <a:r>
              <a:rPr lang="en-US" sz="2800" dirty="0"/>
              <a:t>Shift and Rotate Applications </a:t>
            </a:r>
          </a:p>
        </p:txBody>
      </p:sp>
    </p:spTree>
    <p:extLst>
      <p:ext uri="{BB962C8B-B14F-4D97-AF65-F5344CB8AC3E}">
        <p14:creationId xmlns:p14="http://schemas.microsoft.com/office/powerpoint/2010/main" xmlns="" val="217051859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4" name="Content Placeholder 3"/>
          <p:cNvSpPr>
            <a:spLocks noGrp="1"/>
          </p:cNvSpPr>
          <p:nvPr>
            <p:ph idx="1"/>
          </p:nvPr>
        </p:nvSpPr>
        <p:spPr>
          <a:xfrm>
            <a:off x="457200" y="1066800"/>
            <a:ext cx="8229600" cy="5410200"/>
          </a:xfrm>
        </p:spPr>
        <p:txBody>
          <a:bodyPr>
            <a:normAutofit/>
          </a:bodyPr>
          <a:lstStyle/>
          <a:p>
            <a:pPr marL="0" indent="0">
              <a:spcBef>
                <a:spcPts val="1776"/>
              </a:spcBef>
              <a:buNone/>
            </a:pPr>
            <a:r>
              <a:rPr lang="en-US" sz="2800" b="1" dirty="0"/>
              <a:t>Assembly Implementation of</a:t>
            </a:r>
            <a:r>
              <a:rPr lang="en-US" sz="2800" b="1" dirty="0" smtClean="0"/>
              <a:t>:</a:t>
            </a:r>
            <a:endParaRPr lang="en-US" sz="2800" dirty="0" smtClean="0"/>
          </a:p>
          <a:p>
            <a:pPr>
              <a:spcBef>
                <a:spcPts val="1776"/>
              </a:spcBef>
            </a:pPr>
            <a:r>
              <a:rPr lang="en-US" sz="2800" dirty="0" smtClean="0"/>
              <a:t>Multiplication </a:t>
            </a:r>
            <a:r>
              <a:rPr lang="en-US" sz="2800" dirty="0"/>
              <a:t>and Division Instructions </a:t>
            </a:r>
          </a:p>
          <a:p>
            <a:pPr lvl="1">
              <a:spcBef>
                <a:spcPts val="1776"/>
              </a:spcBef>
            </a:pPr>
            <a:r>
              <a:rPr lang="en-US" sz="2400" dirty="0"/>
              <a:t>MUL Instruction </a:t>
            </a:r>
          </a:p>
          <a:p>
            <a:pPr lvl="1">
              <a:spcBef>
                <a:spcPts val="1776"/>
              </a:spcBef>
            </a:pPr>
            <a:r>
              <a:rPr lang="en-US" sz="2400" dirty="0"/>
              <a:t>IMUL Instruction </a:t>
            </a:r>
          </a:p>
          <a:p>
            <a:pPr lvl="1">
              <a:spcBef>
                <a:spcPts val="1776"/>
              </a:spcBef>
            </a:pPr>
            <a:r>
              <a:rPr lang="en-US" sz="2400" dirty="0" smtClean="0"/>
              <a:t>DIV </a:t>
            </a:r>
            <a:r>
              <a:rPr lang="en-US" sz="2400" dirty="0"/>
              <a:t>Instruction </a:t>
            </a:r>
          </a:p>
          <a:p>
            <a:pPr lvl="1">
              <a:spcBef>
                <a:spcPts val="1776"/>
              </a:spcBef>
            </a:pPr>
            <a:r>
              <a:rPr lang="en-US" sz="2400" dirty="0"/>
              <a:t>Signed Integer Division </a:t>
            </a:r>
          </a:p>
          <a:p>
            <a:pPr marL="0" indent="0">
              <a:buNone/>
            </a:pPr>
            <a:endParaRPr lang="en-US" sz="2400" dirty="0"/>
          </a:p>
        </p:txBody>
      </p:sp>
      <p:sp>
        <p:nvSpPr>
          <p:cNvPr id="5" name="Rectangle 4"/>
          <p:cNvSpPr>
            <a:spLocks noChangeArrowheads="1"/>
          </p:cNvSpPr>
          <p:nvPr/>
        </p:nvSpPr>
        <p:spPr bwMode="auto">
          <a:xfrm>
            <a:off x="7772400" y="457200"/>
            <a:ext cx="1295400" cy="5334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a:lstStyle/>
          <a:p>
            <a:pPr marL="342900" indent="-342900" eaLnBrk="1" hangingPunct="1">
              <a:spcBef>
                <a:spcPct val="20000"/>
              </a:spcBef>
              <a:buClr>
                <a:srgbClr val="0D4000"/>
              </a:buClr>
            </a:pPr>
            <a:r>
              <a:rPr lang="en-US" sz="2800" dirty="0">
                <a:latin typeface="Arial"/>
                <a:cs typeface="Arial"/>
              </a:rPr>
              <a:t>(</a:t>
            </a:r>
            <a:r>
              <a:rPr lang="en-US" sz="2800" i="1" dirty="0">
                <a:latin typeface="Arial"/>
                <a:cs typeface="Arial"/>
              </a:rPr>
              <a:t>cont.</a:t>
            </a:r>
            <a:r>
              <a:rPr lang="en-US" sz="2800" dirty="0">
                <a:latin typeface="Arial"/>
                <a:cs typeface="Arial"/>
              </a:rPr>
              <a:t>)</a:t>
            </a:r>
          </a:p>
        </p:txBody>
      </p:sp>
    </p:spTree>
    <p:extLst>
      <p:ext uri="{BB962C8B-B14F-4D97-AF65-F5344CB8AC3E}">
        <p14:creationId xmlns:p14="http://schemas.microsoft.com/office/powerpoint/2010/main" xmlns="" val="14780257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a:t>
            </a:r>
            <a:endParaRPr lang="en-US" dirty="0"/>
          </a:p>
        </p:txBody>
      </p:sp>
      <p:sp>
        <p:nvSpPr>
          <p:cNvPr id="3" name="Content Placeholder 2"/>
          <p:cNvSpPr>
            <a:spLocks noGrp="1"/>
          </p:cNvSpPr>
          <p:nvPr>
            <p:ph idx="1"/>
          </p:nvPr>
        </p:nvSpPr>
        <p:spPr/>
        <p:txBody>
          <a:bodyPr>
            <a:normAutofit/>
          </a:bodyPr>
          <a:lstStyle/>
          <a:p>
            <a:pPr marL="0" indent="0" algn="ctr">
              <a:buNone/>
            </a:pPr>
            <a:endParaRPr lang="en-US" dirty="0" smtClean="0"/>
          </a:p>
          <a:p>
            <a:pPr marL="0" indent="0" algn="ctr">
              <a:buNone/>
            </a:pPr>
            <a:r>
              <a:rPr lang="en-US" dirty="0" smtClean="0"/>
              <a:t>Most of the Slides are taken from Presentation:</a:t>
            </a:r>
            <a:endParaRPr lang="en-US" dirty="0"/>
          </a:p>
          <a:p>
            <a:pPr marL="0" indent="0" algn="ctr">
              <a:buNone/>
            </a:pPr>
            <a:endParaRPr lang="en-US" dirty="0" smtClean="0"/>
          </a:p>
          <a:p>
            <a:pPr marL="0" indent="0" algn="ctr">
              <a:buNone/>
            </a:pPr>
            <a:r>
              <a:rPr lang="en-US" dirty="0"/>
              <a:t>Chapter 7</a:t>
            </a:r>
          </a:p>
          <a:p>
            <a:pPr marL="0" indent="0" algn="ctr">
              <a:buNone/>
            </a:pPr>
            <a:endParaRPr lang="en-US" dirty="0" smtClean="0"/>
          </a:p>
          <a:p>
            <a:pPr marL="0" indent="0" algn="ctr">
              <a:buNone/>
            </a:pPr>
            <a:r>
              <a:rPr lang="en-US" dirty="0" smtClean="0"/>
              <a:t>Assembly </a:t>
            </a:r>
            <a:r>
              <a:rPr lang="en-US" dirty="0"/>
              <a:t>Language for </a:t>
            </a:r>
            <a:r>
              <a:rPr lang="en-US" dirty="0" smtClean="0"/>
              <a:t>Intel-Based </a:t>
            </a:r>
            <a:r>
              <a:rPr lang="en-US" dirty="0"/>
              <a:t>Computers, 4</a:t>
            </a:r>
            <a:r>
              <a:rPr lang="en-US" baseline="30000" dirty="0"/>
              <a:t>th</a:t>
            </a:r>
            <a:r>
              <a:rPr lang="en-US" dirty="0"/>
              <a:t> Edition </a:t>
            </a:r>
            <a:endParaRPr lang="en-US" dirty="0" smtClean="0"/>
          </a:p>
          <a:p>
            <a:pPr marL="0" indent="0" algn="ctr">
              <a:buNone/>
            </a:pPr>
            <a:r>
              <a:rPr lang="en-US" dirty="0">
                <a:solidFill>
                  <a:schemeClr val="tx2"/>
                </a:solidFill>
              </a:rPr>
              <a:t>Kip R. Irvine</a:t>
            </a:r>
          </a:p>
          <a:p>
            <a:pPr marL="0" indent="0" algn="ctr">
              <a:buNone/>
            </a:pPr>
            <a:endParaRPr lang="en-US" dirty="0" smtClean="0"/>
          </a:p>
        </p:txBody>
      </p:sp>
      <p:sp>
        <p:nvSpPr>
          <p:cNvPr id="4" name="Text Box 4"/>
          <p:cNvSpPr txBox="1">
            <a:spLocks noChangeArrowheads="1"/>
          </p:cNvSpPr>
          <p:nvPr/>
        </p:nvSpPr>
        <p:spPr bwMode="auto">
          <a:xfrm>
            <a:off x="381000" y="5687568"/>
            <a:ext cx="8229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sz="1200" dirty="0"/>
              <a:t>(c) Pearson Education, 2002. All rights reserved. You may modify and copy this slide show for your personal use, or for use in the classroom, as long as this copyright statement, the author's name, and the title are not changed.</a:t>
            </a:r>
          </a:p>
        </p:txBody>
      </p:sp>
    </p:spTree>
    <p:extLst>
      <p:ext uri="{BB962C8B-B14F-4D97-AF65-F5344CB8AC3E}">
        <p14:creationId xmlns:p14="http://schemas.microsoft.com/office/powerpoint/2010/main" xmlns="" val="67911075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14393</TotalTime>
  <Words>200</Words>
  <Application>Microsoft Macintosh PowerPoint</Application>
  <PresentationFormat>On-screen Show (4:3)</PresentationFormat>
  <Paragraphs>51</Paragraphs>
  <Slides>10</Slides>
  <Notes>2</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CSC 221  Computer Organization and Assembly Language</vt:lpstr>
      <vt:lpstr>Lecture 22: Review</vt:lpstr>
      <vt:lpstr>Lecture 22: Review</vt:lpstr>
      <vt:lpstr>Let’s Enjoy Assembly</vt:lpstr>
      <vt:lpstr>Slide 5</vt:lpstr>
      <vt:lpstr>Slide 6</vt:lpstr>
      <vt:lpstr>Slide 7</vt:lpstr>
      <vt:lpstr>Summary</vt:lpstr>
      <vt:lpstr>Summary</vt:lpstr>
      <vt:lpstr>Reference</vt:lpstr>
    </vt:vector>
  </TitlesOfParts>
  <Company>GHAZALA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GHAZALA</dc:creator>
  <cp:lastModifiedBy>NTS</cp:lastModifiedBy>
  <cp:revision>648</cp:revision>
  <dcterms:created xsi:type="dcterms:W3CDTF">2012-02-27T05:45:45Z</dcterms:created>
  <dcterms:modified xsi:type="dcterms:W3CDTF">2012-10-16T08:09:29Z</dcterms:modified>
</cp:coreProperties>
</file>