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sldIdLst>
    <p:sldId id="256" r:id="rId2"/>
    <p:sldId id="568" r:id="rId3"/>
    <p:sldId id="494" r:id="rId4"/>
    <p:sldId id="365" r:id="rId5"/>
    <p:sldId id="533" r:id="rId6"/>
    <p:sldId id="534" r:id="rId7"/>
    <p:sldId id="535" r:id="rId8"/>
    <p:sldId id="536" r:id="rId9"/>
    <p:sldId id="537" r:id="rId10"/>
    <p:sldId id="538" r:id="rId11"/>
    <p:sldId id="539" r:id="rId12"/>
    <p:sldId id="540" r:id="rId13"/>
    <p:sldId id="541" r:id="rId14"/>
    <p:sldId id="542" r:id="rId15"/>
    <p:sldId id="543" r:id="rId16"/>
    <p:sldId id="544" r:id="rId17"/>
    <p:sldId id="545" r:id="rId18"/>
    <p:sldId id="546" r:id="rId19"/>
    <p:sldId id="547" r:id="rId20"/>
    <p:sldId id="548" r:id="rId21"/>
    <p:sldId id="549" r:id="rId22"/>
    <p:sldId id="550" r:id="rId23"/>
    <p:sldId id="551" r:id="rId24"/>
    <p:sldId id="552" r:id="rId25"/>
    <p:sldId id="553" r:id="rId26"/>
    <p:sldId id="554" r:id="rId27"/>
    <p:sldId id="555" r:id="rId28"/>
    <p:sldId id="556" r:id="rId29"/>
    <p:sldId id="557" r:id="rId30"/>
    <p:sldId id="558" r:id="rId31"/>
    <p:sldId id="559" r:id="rId32"/>
    <p:sldId id="560" r:id="rId33"/>
    <p:sldId id="561" r:id="rId34"/>
    <p:sldId id="562" r:id="rId35"/>
    <p:sldId id="492" r:id="rId36"/>
    <p:sldId id="569" r:id="rId37"/>
    <p:sldId id="495" r:id="rId38"/>
    <p:sldId id="567"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0137" autoAdjust="0"/>
    <p:restoredTop sz="86296" autoAdjust="0"/>
  </p:normalViewPr>
  <p:slideViewPr>
    <p:cSldViewPr>
      <p:cViewPr>
        <p:scale>
          <a:sx n="75" d="100"/>
          <a:sy n="75" d="100"/>
        </p:scale>
        <p:origin x="-918" y="31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1C198F-11C8-F740-B84C-94114115E33D}" type="datetimeFigureOut">
              <a:rPr lang="en-US" smtClean="0"/>
              <a:pPr/>
              <a:t>9/17/2012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C10505-DA55-2C4B-835C-BBCA24AD7C78}" type="slidenum">
              <a:rPr lang="en-US" smtClean="0"/>
              <a:pPr/>
              <a:t>‹#›</a:t>
            </a:fld>
            <a:endParaRPr lang="en-US"/>
          </a:p>
        </p:txBody>
      </p:sp>
    </p:spTree>
    <p:extLst>
      <p:ext uri="{BB962C8B-B14F-4D97-AF65-F5344CB8AC3E}">
        <p14:creationId xmlns:p14="http://schemas.microsoft.com/office/powerpoint/2010/main" xmlns="" val="245620428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35</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36</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E5BC2D-A4ED-4241-B4CF-26D3A036D94A}" type="slidenum">
              <a:rPr lang="en-US"/>
              <a:pPr/>
              <a:t>37</a:t>
            </a:fld>
            <a:endParaRPr lang="en-US"/>
          </a:p>
        </p:txBody>
      </p:sp>
      <p:sp>
        <p:nvSpPr>
          <p:cNvPr id="196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xmlns="" val="1"/>
            </a:ext>
          </a:extLst>
        </p:spPr>
      </p:sp>
      <p:sp>
        <p:nvSpPr>
          <p:cNvPr id="196611"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9/17/2012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9/17/2012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9/17/2012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9/17/2012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9/17/2012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9/17/2012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143000"/>
            <a:ext cx="8229600" cy="5143500"/>
          </a:xfrm>
        </p:spPr>
        <p:txBody>
          <a:bodyPr/>
          <a:lstStyle/>
          <a:p>
            <a:pPr lvl="0"/>
            <a:endParaRPr lang="en-US" noProof="0"/>
          </a:p>
        </p:txBody>
      </p:sp>
    </p:spTree>
    <p:extLst>
      <p:ext uri="{BB962C8B-B14F-4D97-AF65-F5344CB8AC3E}">
        <p14:creationId xmlns:p14="http://schemas.microsoft.com/office/powerpoint/2010/main" xmlns="" val="3401281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400"/>
            <a:ext cx="8229600" cy="868362"/>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219200"/>
            <a:ext cx="8229600" cy="49530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9/17/2012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3200" b="1" kern="1200">
          <a:solidFill>
            <a:schemeClr val="tx1"/>
          </a:solidFill>
          <a:latin typeface="Arial"/>
          <a:ea typeface="+mj-ea"/>
          <a:cs typeface="Arial"/>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295400"/>
            <a:ext cx="8382000" cy="2590799"/>
          </a:xfrm>
        </p:spPr>
        <p:txBody>
          <a:bodyPr>
            <a:normAutofit/>
          </a:bodyPr>
          <a:lstStyle/>
          <a:p>
            <a:r>
              <a:rPr lang="en-US" b="1" dirty="0">
                <a:latin typeface="Arial" pitchFamily="34" charset="0"/>
                <a:cs typeface="Arial" pitchFamily="34" charset="0"/>
              </a:rPr>
              <a:t>CSC 221</a:t>
            </a:r>
            <a:br>
              <a:rPr lang="en-US" b="1" dirty="0">
                <a:latin typeface="Arial" pitchFamily="34" charset="0"/>
                <a:cs typeface="Arial" pitchFamily="34" charset="0"/>
              </a:rPr>
            </a:br>
            <a:r>
              <a:rPr lang="en-US" b="1" dirty="0" smtClean="0">
                <a:latin typeface="Arial" pitchFamily="34" charset="0"/>
                <a:cs typeface="Arial" pitchFamily="34" charset="0"/>
              </a:rPr>
              <a:t/>
            </a:r>
            <a:br>
              <a:rPr lang="en-US" b="1" dirty="0" smtClean="0">
                <a:latin typeface="Arial" pitchFamily="34" charset="0"/>
                <a:cs typeface="Arial" pitchFamily="34" charset="0"/>
              </a:rPr>
            </a:br>
            <a:r>
              <a:rPr lang="en-US" b="1" dirty="0" smtClean="0">
                <a:latin typeface="Arial" pitchFamily="34" charset="0"/>
                <a:cs typeface="Arial" pitchFamily="34" charset="0"/>
              </a:rPr>
              <a:t>Computer </a:t>
            </a:r>
            <a:r>
              <a:rPr lang="en-US" b="1" dirty="0">
                <a:latin typeface="Arial" pitchFamily="34" charset="0"/>
                <a:cs typeface="Arial" pitchFamily="34" charset="0"/>
              </a:rPr>
              <a:t>Organization and Assembly </a:t>
            </a:r>
            <a:r>
              <a:rPr lang="en-US" b="1" dirty="0" smtClean="0">
                <a:latin typeface="Arial" pitchFamily="34" charset="0"/>
                <a:cs typeface="Arial" pitchFamily="34" charset="0"/>
              </a:rPr>
              <a:t>Language</a:t>
            </a:r>
            <a:endParaRPr lang="en-US" dirty="0"/>
          </a:p>
        </p:txBody>
      </p:sp>
      <p:sp>
        <p:nvSpPr>
          <p:cNvPr id="3" name="Subtitle 2"/>
          <p:cNvSpPr>
            <a:spLocks noGrp="1"/>
          </p:cNvSpPr>
          <p:nvPr>
            <p:ph type="subTitle" idx="1"/>
          </p:nvPr>
        </p:nvSpPr>
        <p:spPr>
          <a:xfrm>
            <a:off x="533400" y="4495800"/>
            <a:ext cx="7924800" cy="1143000"/>
          </a:xfrm>
        </p:spPr>
        <p:txBody>
          <a:bodyPr>
            <a:noAutofit/>
          </a:bodyPr>
          <a:lstStyle/>
          <a:p>
            <a:r>
              <a:rPr lang="en-US" sz="3600" b="1" dirty="0" smtClean="0">
                <a:solidFill>
                  <a:srgbClr val="000000"/>
                </a:solidFill>
                <a:latin typeface="Arial" pitchFamily="34" charset="0"/>
                <a:cs typeface="Arial" pitchFamily="34" charset="0"/>
              </a:rPr>
              <a:t>Lecture </a:t>
            </a:r>
            <a:r>
              <a:rPr lang="en-US" sz="3600" b="1" dirty="0" smtClean="0">
                <a:latin typeface="Arial" pitchFamily="34" charset="0"/>
                <a:cs typeface="Arial" pitchFamily="34" charset="0"/>
              </a:rPr>
              <a:t>11</a:t>
            </a:r>
            <a:r>
              <a:rPr lang="en-US" sz="3600" b="1" dirty="0" smtClean="0">
                <a:solidFill>
                  <a:srgbClr val="000000"/>
                </a:solidFill>
                <a:latin typeface="Arial" pitchFamily="34" charset="0"/>
                <a:cs typeface="Arial" pitchFamily="34" charset="0"/>
              </a:rPr>
              <a:t>: </a:t>
            </a:r>
          </a:p>
          <a:p>
            <a:r>
              <a:rPr lang="en-US" sz="3600" b="1" dirty="0" smtClean="0">
                <a:solidFill>
                  <a:srgbClr val="000000"/>
                </a:solidFill>
                <a:latin typeface="Arial" pitchFamily="34" charset="0"/>
                <a:cs typeface="Arial" pitchFamily="34" charset="0"/>
              </a:rPr>
              <a:t>Addressing Modes in Assembly</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10: Review</a:t>
            </a:r>
            <a:endParaRPr lang="en-US" dirty="0"/>
          </a:p>
        </p:txBody>
      </p:sp>
      <p:sp>
        <p:nvSpPr>
          <p:cNvPr id="3" name="Content Placeholder 2"/>
          <p:cNvSpPr>
            <a:spLocks noGrp="1"/>
          </p:cNvSpPr>
          <p:nvPr>
            <p:ph idx="1"/>
          </p:nvPr>
        </p:nvSpPr>
        <p:spPr/>
        <p:txBody>
          <a:bodyPr>
            <a:normAutofit/>
          </a:bodyPr>
          <a:lstStyle/>
          <a:p>
            <a:pPr marL="285750" indent="-285750">
              <a:lnSpc>
                <a:spcPct val="150000"/>
              </a:lnSpc>
              <a:buFont typeface="Arial"/>
              <a:buChar char="•"/>
            </a:pPr>
            <a:r>
              <a:rPr lang="en-US" sz="3200" dirty="0"/>
              <a:t>Data Transfer Instructions</a:t>
            </a:r>
          </a:p>
          <a:p>
            <a:pPr lvl="1"/>
            <a:r>
              <a:rPr lang="en-US" sz="2800" dirty="0"/>
              <a:t>Operand Types</a:t>
            </a:r>
          </a:p>
          <a:p>
            <a:pPr lvl="1"/>
            <a:r>
              <a:rPr lang="en-US" sz="2800" dirty="0"/>
              <a:t>Instruction Operand Notation</a:t>
            </a:r>
          </a:p>
          <a:p>
            <a:pPr lvl="1"/>
            <a:r>
              <a:rPr lang="en-US" sz="2800" dirty="0"/>
              <a:t>Direct Memory Operands</a:t>
            </a:r>
          </a:p>
          <a:p>
            <a:pPr lvl="1"/>
            <a:r>
              <a:rPr lang="en-US" sz="2800" dirty="0"/>
              <a:t>MOV Instruction</a:t>
            </a:r>
          </a:p>
          <a:p>
            <a:pPr lvl="1"/>
            <a:r>
              <a:rPr lang="en-US" sz="2800" dirty="0"/>
              <a:t>Zero &amp; Sign Extension</a:t>
            </a:r>
          </a:p>
          <a:p>
            <a:pPr lvl="1"/>
            <a:r>
              <a:rPr lang="en-US" sz="2800" dirty="0"/>
              <a:t>XCHG Instruction</a:t>
            </a:r>
          </a:p>
          <a:p>
            <a:pPr lvl="1"/>
            <a:r>
              <a:rPr lang="en-US" sz="2800" dirty="0"/>
              <a:t>Direct-Offset Instructions</a:t>
            </a:r>
          </a:p>
          <a:p>
            <a:pPr marL="0" indent="0">
              <a:spcBef>
                <a:spcPts val="1200"/>
              </a:spcBef>
              <a:buNone/>
            </a:pPr>
            <a:endParaRPr lang="en-US" sz="3200" dirty="0"/>
          </a:p>
        </p:txBody>
      </p:sp>
    </p:spTree>
    <p:extLst>
      <p:ext uri="{BB962C8B-B14F-4D97-AF65-F5344CB8AC3E}">
        <p14:creationId xmlns:p14="http://schemas.microsoft.com/office/powerpoint/2010/main" xmlns="" val="168962085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10: Review</a:t>
            </a:r>
            <a:endParaRPr lang="en-US" dirty="0"/>
          </a:p>
        </p:txBody>
      </p:sp>
      <p:sp>
        <p:nvSpPr>
          <p:cNvPr id="3" name="Content Placeholder 2"/>
          <p:cNvSpPr>
            <a:spLocks noGrp="1"/>
          </p:cNvSpPr>
          <p:nvPr>
            <p:ph idx="1"/>
          </p:nvPr>
        </p:nvSpPr>
        <p:spPr/>
        <p:txBody>
          <a:bodyPr>
            <a:normAutofit/>
          </a:bodyPr>
          <a:lstStyle/>
          <a:p>
            <a:pPr marL="0" indent="0">
              <a:lnSpc>
                <a:spcPct val="150000"/>
              </a:lnSpc>
              <a:buNone/>
            </a:pPr>
            <a:r>
              <a:rPr lang="en-US" sz="2400" dirty="0" smtClean="0">
                <a:latin typeface="Arial" pitchFamily="34" charset="0"/>
                <a:cs typeface="Arial" pitchFamily="34" charset="0"/>
              </a:rPr>
              <a:t>    ADD and SUB Instructions and how they affect FLAGS</a:t>
            </a:r>
          </a:p>
          <a:p>
            <a:pPr marL="285750" indent="-285750">
              <a:lnSpc>
                <a:spcPct val="150000"/>
              </a:lnSpc>
              <a:buFont typeface="Arial"/>
              <a:buChar char="•"/>
            </a:pPr>
            <a:endParaRPr lang="en-US" sz="2400" dirty="0" smtClean="0">
              <a:latin typeface="Arial" pitchFamily="34" charset="0"/>
              <a:cs typeface="Arial" pitchFamily="34" charset="0"/>
            </a:endParaRPr>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6" name="Text Box 3"/>
          <p:cNvSpPr txBox="1">
            <a:spLocks noChangeArrowheads="1"/>
          </p:cNvSpPr>
          <p:nvPr/>
        </p:nvSpPr>
        <p:spPr bwMode="auto">
          <a:xfrm>
            <a:off x="1066800" y="2209800"/>
            <a:ext cx="6934200" cy="2743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857500" algn="l"/>
                <a:tab pos="4114800" algn="l"/>
              </a:tabLst>
              <a:defRPr sz="2400">
                <a:solidFill>
                  <a:schemeClr val="tx1"/>
                </a:solidFill>
                <a:latin typeface="Times New Roman" charset="0"/>
                <a:ea typeface="ＭＳ Ｐゴシック" charset="0"/>
              </a:defRPr>
            </a:lvl1pPr>
            <a:lvl2pPr>
              <a:tabLst>
                <a:tab pos="457200" algn="l"/>
                <a:tab pos="2857500" algn="l"/>
                <a:tab pos="4114800" algn="l"/>
              </a:tabLst>
              <a:defRPr sz="2400">
                <a:solidFill>
                  <a:schemeClr val="tx1"/>
                </a:solidFill>
                <a:latin typeface="Times New Roman" charset="0"/>
                <a:ea typeface="ＭＳ Ｐゴシック" charset="0"/>
              </a:defRPr>
            </a:lvl2pPr>
            <a:lvl3pPr>
              <a:tabLst>
                <a:tab pos="457200" algn="l"/>
                <a:tab pos="2857500" algn="l"/>
                <a:tab pos="4114800" algn="l"/>
              </a:tabLst>
              <a:defRPr sz="2400">
                <a:solidFill>
                  <a:schemeClr val="tx1"/>
                </a:solidFill>
                <a:latin typeface="Times New Roman" charset="0"/>
                <a:ea typeface="ＭＳ Ｐゴシック" charset="0"/>
              </a:defRPr>
            </a:lvl3pPr>
            <a:lvl4pPr>
              <a:tabLst>
                <a:tab pos="457200" algn="l"/>
                <a:tab pos="2857500" algn="l"/>
                <a:tab pos="4114800" algn="l"/>
              </a:tabLst>
              <a:defRPr sz="2400">
                <a:solidFill>
                  <a:schemeClr val="tx1"/>
                </a:solidFill>
                <a:latin typeface="Times New Roman" charset="0"/>
                <a:ea typeface="ＭＳ Ｐゴシック" charset="0"/>
              </a:defRPr>
            </a:lvl4pPr>
            <a:lvl5pPr>
              <a:tabLst>
                <a:tab pos="457200" algn="l"/>
                <a:tab pos="28575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mov ax,00FFh</a:t>
            </a:r>
          </a:p>
          <a:p>
            <a:pPr>
              <a:lnSpc>
                <a:spcPct val="50000"/>
              </a:lnSpc>
              <a:spcBef>
                <a:spcPct val="50000"/>
              </a:spcBef>
            </a:pPr>
            <a:r>
              <a:rPr lang="en-US" sz="1800" b="1">
                <a:latin typeface="Courier New" charset="0"/>
              </a:rPr>
              <a:t>add ax,1	; AX=       SF=  ZF=  CF=</a:t>
            </a:r>
          </a:p>
          <a:p>
            <a:pPr>
              <a:lnSpc>
                <a:spcPct val="50000"/>
              </a:lnSpc>
              <a:spcBef>
                <a:spcPct val="50000"/>
              </a:spcBef>
            </a:pPr>
            <a:r>
              <a:rPr lang="en-US" sz="1800" b="1">
                <a:latin typeface="Courier New" charset="0"/>
              </a:rPr>
              <a:t>sub ax,1	; AX=       SF=  ZF=  CF=</a:t>
            </a:r>
          </a:p>
          <a:p>
            <a:pPr>
              <a:lnSpc>
                <a:spcPct val="50000"/>
              </a:lnSpc>
              <a:spcBef>
                <a:spcPct val="50000"/>
              </a:spcBef>
            </a:pPr>
            <a:r>
              <a:rPr lang="en-US" sz="1800" b="1">
                <a:latin typeface="Courier New" charset="0"/>
              </a:rPr>
              <a:t>add al,1	; AL=       SF=  ZF=  CF=</a:t>
            </a:r>
          </a:p>
          <a:p>
            <a:pPr>
              <a:lnSpc>
                <a:spcPct val="50000"/>
              </a:lnSpc>
              <a:spcBef>
                <a:spcPct val="50000"/>
              </a:spcBef>
            </a:pPr>
            <a:r>
              <a:rPr lang="en-US" sz="1800" b="1">
                <a:latin typeface="Courier New" charset="0"/>
              </a:rPr>
              <a:t>mov bh,6Ch</a:t>
            </a:r>
          </a:p>
          <a:p>
            <a:pPr>
              <a:lnSpc>
                <a:spcPct val="50000"/>
              </a:lnSpc>
              <a:spcBef>
                <a:spcPct val="50000"/>
              </a:spcBef>
            </a:pPr>
            <a:r>
              <a:rPr lang="en-US" sz="1800" b="1">
                <a:latin typeface="Courier New" charset="0"/>
              </a:rPr>
              <a:t>add bh,95h	; BH=       SF=  ZF=  CF=</a:t>
            </a:r>
          </a:p>
          <a:p>
            <a:pPr>
              <a:lnSpc>
                <a:spcPct val="50000"/>
              </a:lnSpc>
              <a:spcBef>
                <a:spcPct val="50000"/>
              </a:spcBef>
            </a:pPr>
            <a:endParaRPr lang="en-US" sz="1800" b="1">
              <a:latin typeface="Courier New" charset="0"/>
            </a:endParaRPr>
          </a:p>
          <a:p>
            <a:pPr>
              <a:lnSpc>
                <a:spcPct val="50000"/>
              </a:lnSpc>
              <a:spcBef>
                <a:spcPct val="50000"/>
              </a:spcBef>
            </a:pPr>
            <a:r>
              <a:rPr lang="en-US" sz="1800" b="1">
                <a:latin typeface="Courier New" charset="0"/>
              </a:rPr>
              <a:t>mov al,2</a:t>
            </a:r>
          </a:p>
          <a:p>
            <a:pPr>
              <a:lnSpc>
                <a:spcPct val="50000"/>
              </a:lnSpc>
              <a:spcBef>
                <a:spcPct val="50000"/>
              </a:spcBef>
            </a:pPr>
            <a:r>
              <a:rPr lang="en-US" sz="1800" b="1">
                <a:latin typeface="Courier New" charset="0"/>
              </a:rPr>
              <a:t>sub al,3	; AL=       SF=  ZF=  CF=</a:t>
            </a:r>
          </a:p>
        </p:txBody>
      </p:sp>
      <p:sp>
        <p:nvSpPr>
          <p:cNvPr id="7" name="Text Box 5"/>
          <p:cNvSpPr txBox="1">
            <a:spLocks noChangeArrowheads="1"/>
          </p:cNvSpPr>
          <p:nvPr/>
        </p:nvSpPr>
        <p:spPr bwMode="auto">
          <a:xfrm>
            <a:off x="4648200" y="2209800"/>
            <a:ext cx="3657600" cy="274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2857500" algn="l"/>
                <a:tab pos="4114800" algn="l"/>
              </a:tabLst>
              <a:defRPr sz="2400">
                <a:solidFill>
                  <a:schemeClr val="tx1"/>
                </a:solidFill>
                <a:latin typeface="Times New Roman" charset="0"/>
                <a:ea typeface="ＭＳ Ｐゴシック" charset="0"/>
              </a:defRPr>
            </a:lvl1pPr>
            <a:lvl2pPr>
              <a:tabLst>
                <a:tab pos="457200" algn="l"/>
                <a:tab pos="2857500" algn="l"/>
                <a:tab pos="4114800" algn="l"/>
              </a:tabLst>
              <a:defRPr sz="2400">
                <a:solidFill>
                  <a:schemeClr val="tx1"/>
                </a:solidFill>
                <a:latin typeface="Times New Roman" charset="0"/>
                <a:ea typeface="ＭＳ Ｐゴシック" charset="0"/>
              </a:defRPr>
            </a:lvl2pPr>
            <a:lvl3pPr>
              <a:tabLst>
                <a:tab pos="457200" algn="l"/>
                <a:tab pos="2857500" algn="l"/>
                <a:tab pos="4114800" algn="l"/>
              </a:tabLst>
              <a:defRPr sz="2400">
                <a:solidFill>
                  <a:schemeClr val="tx1"/>
                </a:solidFill>
                <a:latin typeface="Times New Roman" charset="0"/>
                <a:ea typeface="ＭＳ Ｐゴシック" charset="0"/>
              </a:defRPr>
            </a:lvl3pPr>
            <a:lvl4pPr>
              <a:tabLst>
                <a:tab pos="457200" algn="l"/>
                <a:tab pos="2857500" algn="l"/>
                <a:tab pos="4114800" algn="l"/>
              </a:tabLst>
              <a:defRPr sz="2400">
                <a:solidFill>
                  <a:schemeClr val="tx1"/>
                </a:solidFill>
                <a:latin typeface="Times New Roman" charset="0"/>
                <a:ea typeface="ＭＳ Ｐゴシック" charset="0"/>
              </a:defRPr>
            </a:lvl4pPr>
            <a:lvl5pPr>
              <a:tabLst>
                <a:tab pos="457200" algn="l"/>
                <a:tab pos="28575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28575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endParaRPr lang="en-US" sz="1800" b="1" dirty="0">
              <a:solidFill>
                <a:schemeClr val="tx2"/>
              </a:solidFill>
              <a:latin typeface="Courier New" charset="0"/>
            </a:endParaRPr>
          </a:p>
          <a:p>
            <a:pPr>
              <a:lnSpc>
                <a:spcPct val="50000"/>
              </a:lnSpc>
              <a:spcBef>
                <a:spcPct val="50000"/>
              </a:spcBef>
            </a:pPr>
            <a:r>
              <a:rPr lang="en-US" sz="1800" b="1" dirty="0">
                <a:solidFill>
                  <a:schemeClr val="tx2"/>
                </a:solidFill>
                <a:latin typeface="Courier New" charset="0"/>
              </a:rPr>
              <a:t>0100h     0    0    0</a:t>
            </a:r>
          </a:p>
          <a:p>
            <a:pPr>
              <a:lnSpc>
                <a:spcPct val="50000"/>
              </a:lnSpc>
              <a:spcBef>
                <a:spcPct val="50000"/>
              </a:spcBef>
            </a:pPr>
            <a:r>
              <a:rPr lang="en-US" sz="1800" b="1" dirty="0">
                <a:solidFill>
                  <a:schemeClr val="tx2"/>
                </a:solidFill>
                <a:latin typeface="Courier New" charset="0"/>
              </a:rPr>
              <a:t>00FFh     0    0    0</a:t>
            </a:r>
          </a:p>
          <a:p>
            <a:pPr>
              <a:lnSpc>
                <a:spcPct val="50000"/>
              </a:lnSpc>
              <a:spcBef>
                <a:spcPct val="50000"/>
              </a:spcBef>
            </a:pPr>
            <a:r>
              <a:rPr lang="en-US" sz="1800" b="1" dirty="0">
                <a:solidFill>
                  <a:schemeClr val="tx2"/>
                </a:solidFill>
                <a:latin typeface="Courier New" charset="0"/>
              </a:rPr>
              <a:t>00h       0    1    1</a:t>
            </a:r>
          </a:p>
          <a:p>
            <a:pPr>
              <a:lnSpc>
                <a:spcPct val="50000"/>
              </a:lnSpc>
              <a:spcBef>
                <a:spcPct val="50000"/>
              </a:spcBef>
            </a:pPr>
            <a:endParaRPr lang="en-US" sz="1800" b="1" dirty="0">
              <a:solidFill>
                <a:schemeClr val="tx2"/>
              </a:solidFill>
              <a:latin typeface="Courier New" charset="0"/>
            </a:endParaRPr>
          </a:p>
          <a:p>
            <a:pPr>
              <a:lnSpc>
                <a:spcPct val="50000"/>
              </a:lnSpc>
              <a:spcBef>
                <a:spcPct val="50000"/>
              </a:spcBef>
            </a:pPr>
            <a:r>
              <a:rPr lang="en-US" sz="1800" b="1" dirty="0">
                <a:solidFill>
                  <a:schemeClr val="tx2"/>
                </a:solidFill>
                <a:latin typeface="Courier New" charset="0"/>
              </a:rPr>
              <a:t>01h       0    0    1</a:t>
            </a:r>
          </a:p>
          <a:p>
            <a:pPr>
              <a:lnSpc>
                <a:spcPct val="50000"/>
              </a:lnSpc>
              <a:spcBef>
                <a:spcPct val="50000"/>
              </a:spcBef>
            </a:pPr>
            <a:endParaRPr lang="en-US" sz="1800" b="1" dirty="0">
              <a:solidFill>
                <a:schemeClr val="tx2"/>
              </a:solidFill>
              <a:latin typeface="Courier New" charset="0"/>
            </a:endParaRPr>
          </a:p>
          <a:p>
            <a:pPr>
              <a:lnSpc>
                <a:spcPct val="50000"/>
              </a:lnSpc>
              <a:spcBef>
                <a:spcPct val="50000"/>
              </a:spcBef>
            </a:pPr>
            <a:endParaRPr lang="en-US" sz="1800" b="1" dirty="0">
              <a:solidFill>
                <a:schemeClr val="tx2"/>
              </a:solidFill>
              <a:latin typeface="Courier New" charset="0"/>
            </a:endParaRPr>
          </a:p>
          <a:p>
            <a:pPr>
              <a:lnSpc>
                <a:spcPct val="50000"/>
              </a:lnSpc>
              <a:spcBef>
                <a:spcPct val="50000"/>
              </a:spcBef>
            </a:pPr>
            <a:r>
              <a:rPr lang="en-US" sz="1800" b="1" dirty="0" err="1">
                <a:solidFill>
                  <a:schemeClr val="tx2"/>
                </a:solidFill>
                <a:latin typeface="Courier New" charset="0"/>
              </a:rPr>
              <a:t>FFh</a:t>
            </a:r>
            <a:r>
              <a:rPr lang="en-US" sz="1800" b="1" dirty="0">
                <a:solidFill>
                  <a:schemeClr val="tx2"/>
                </a:solidFill>
                <a:latin typeface="Courier New" charset="0"/>
              </a:rPr>
              <a:t>       1    0    1</a:t>
            </a:r>
          </a:p>
          <a:p>
            <a:pPr>
              <a:lnSpc>
                <a:spcPct val="50000"/>
              </a:lnSpc>
              <a:spcBef>
                <a:spcPct val="50000"/>
              </a:spcBef>
            </a:pPr>
            <a:endParaRPr lang="en-US" sz="1800" b="1" dirty="0">
              <a:solidFill>
                <a:schemeClr val="tx2"/>
              </a:solidFill>
              <a:latin typeface="Courier New" charset="0"/>
            </a:endParaRPr>
          </a:p>
        </p:txBody>
      </p:sp>
    </p:spTree>
    <p:extLst>
      <p:ext uri="{BB962C8B-B14F-4D97-AF65-F5344CB8AC3E}">
        <p14:creationId xmlns:p14="http://schemas.microsoft.com/office/powerpoint/2010/main" xmlns="" val="3327259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Outline</a:t>
            </a:r>
            <a:endParaRPr lang="en-US" dirty="0"/>
          </a:p>
        </p:txBody>
      </p:sp>
      <p:sp>
        <p:nvSpPr>
          <p:cNvPr id="3" name="Content Placeholder 2"/>
          <p:cNvSpPr>
            <a:spLocks noGrp="1"/>
          </p:cNvSpPr>
          <p:nvPr>
            <p:ph idx="1"/>
          </p:nvPr>
        </p:nvSpPr>
        <p:spPr>
          <a:xfrm>
            <a:off x="457200" y="1219200"/>
            <a:ext cx="8229600" cy="4953000"/>
          </a:xfrm>
        </p:spPr>
        <p:txBody>
          <a:bodyPr>
            <a:normAutofit/>
          </a:bodyPr>
          <a:lstStyle/>
          <a:p>
            <a:pPr marL="285750" indent="-285750">
              <a:lnSpc>
                <a:spcPct val="150000"/>
              </a:lnSpc>
              <a:buFont typeface="Arial"/>
              <a:buChar char="•"/>
            </a:pPr>
            <a:r>
              <a:rPr lang="en-US" sz="2800" dirty="0"/>
              <a:t>Data-Related Operators and </a:t>
            </a:r>
            <a:r>
              <a:rPr lang="en-US" sz="2800" dirty="0" smtClean="0"/>
              <a:t>Directives</a:t>
            </a:r>
          </a:p>
          <a:p>
            <a:pPr lvl="1"/>
            <a:r>
              <a:rPr lang="en-US" sz="2400" dirty="0" smtClean="0"/>
              <a:t>OFFSET, PTR, TYPE, etc. Operators</a:t>
            </a:r>
            <a:endParaRPr lang="en-US" sz="2400" dirty="0"/>
          </a:p>
          <a:p>
            <a:pPr marL="285750" indent="-285750">
              <a:lnSpc>
                <a:spcPct val="150000"/>
              </a:lnSpc>
              <a:buFont typeface="Arial"/>
              <a:buChar char="•"/>
            </a:pPr>
            <a:r>
              <a:rPr lang="en-US" sz="2800" dirty="0"/>
              <a:t>Indirect </a:t>
            </a:r>
            <a:r>
              <a:rPr lang="en-US" sz="2800" dirty="0" smtClean="0"/>
              <a:t>Addressing in Assembly</a:t>
            </a:r>
          </a:p>
          <a:p>
            <a:pPr lvl="1"/>
            <a:r>
              <a:rPr lang="en-US" sz="2400" dirty="0"/>
              <a:t>Indirect Operands</a:t>
            </a:r>
          </a:p>
          <a:p>
            <a:pPr lvl="1"/>
            <a:r>
              <a:rPr lang="en-US" sz="2400" dirty="0"/>
              <a:t>Array Sum Example</a:t>
            </a:r>
          </a:p>
          <a:p>
            <a:pPr lvl="1"/>
            <a:r>
              <a:rPr lang="en-US" sz="2400" dirty="0"/>
              <a:t>Indexed Operands</a:t>
            </a:r>
          </a:p>
          <a:p>
            <a:pPr lvl="1"/>
            <a:r>
              <a:rPr lang="en-US" sz="2400" dirty="0" smtClean="0"/>
              <a:t>Pointers</a:t>
            </a:r>
          </a:p>
          <a:p>
            <a:r>
              <a:rPr lang="en-US" sz="2800" dirty="0"/>
              <a:t>Index </a:t>
            </a:r>
            <a:r>
              <a:rPr lang="en-US" sz="2800" dirty="0" smtClean="0"/>
              <a:t>Scaling	</a:t>
            </a:r>
          </a:p>
          <a:p>
            <a:r>
              <a:rPr lang="en-US" sz="2800" dirty="0"/>
              <a:t>JMP and LOOP Instructions</a:t>
            </a:r>
          </a:p>
          <a:p>
            <a:pPr marL="285750" indent="-285750">
              <a:lnSpc>
                <a:spcPct val="150000"/>
              </a:lnSpc>
              <a:buFont typeface="Arial"/>
              <a:buChar char="•"/>
            </a:pPr>
            <a:endParaRPr lang="en-US" sz="2800" dirty="0" smtClean="0">
              <a:latin typeface="Arial"/>
              <a:cs typeface="Arial"/>
            </a:endParaRPr>
          </a:p>
        </p:txBody>
      </p:sp>
    </p:spTree>
    <p:extLst>
      <p:ext uri="{BB962C8B-B14F-4D97-AF65-F5344CB8AC3E}">
        <p14:creationId xmlns:p14="http://schemas.microsoft.com/office/powerpoint/2010/main" xmlns="" val="22126259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p:nvPr>
        </p:nvSpPr>
        <p:spPr/>
        <p:txBody>
          <a:bodyPr/>
          <a:lstStyle/>
          <a:p>
            <a:r>
              <a:rPr lang="en-US" dirty="0"/>
              <a:t>Data-Related Operators and Directives</a:t>
            </a:r>
          </a:p>
        </p:txBody>
      </p:sp>
      <p:sp>
        <p:nvSpPr>
          <p:cNvPr id="160771" name="Rectangle 3"/>
          <p:cNvSpPr>
            <a:spLocks noGrp="1" noChangeArrowheads="1"/>
          </p:cNvSpPr>
          <p:nvPr>
            <p:ph idx="1"/>
          </p:nvPr>
        </p:nvSpPr>
        <p:spPr>
          <a:xfrm>
            <a:off x="1371600" y="1219200"/>
            <a:ext cx="7315200" cy="4953000"/>
          </a:xfrm>
        </p:spPr>
        <p:txBody>
          <a:bodyPr/>
          <a:lstStyle/>
          <a:p>
            <a:pPr>
              <a:spcBef>
                <a:spcPts val="2376"/>
              </a:spcBef>
            </a:pPr>
            <a:r>
              <a:rPr lang="en-US" dirty="0"/>
              <a:t>OFFSET Operator</a:t>
            </a:r>
          </a:p>
          <a:p>
            <a:pPr>
              <a:spcBef>
                <a:spcPts val="2376"/>
              </a:spcBef>
            </a:pPr>
            <a:r>
              <a:rPr lang="en-US" dirty="0"/>
              <a:t>PTR Operator</a:t>
            </a:r>
          </a:p>
          <a:p>
            <a:pPr>
              <a:spcBef>
                <a:spcPts val="2376"/>
              </a:spcBef>
            </a:pPr>
            <a:r>
              <a:rPr lang="en-US" dirty="0"/>
              <a:t>TYPE Operator</a:t>
            </a:r>
          </a:p>
          <a:p>
            <a:pPr>
              <a:spcBef>
                <a:spcPts val="2376"/>
              </a:spcBef>
            </a:pPr>
            <a:r>
              <a:rPr lang="en-US" dirty="0"/>
              <a:t>LENGTHOF Operator</a:t>
            </a:r>
          </a:p>
          <a:p>
            <a:pPr>
              <a:spcBef>
                <a:spcPts val="2376"/>
              </a:spcBef>
            </a:pPr>
            <a:r>
              <a:rPr lang="en-US" dirty="0"/>
              <a:t>SIZEOF Operator</a:t>
            </a:r>
          </a:p>
          <a:p>
            <a:pPr>
              <a:spcBef>
                <a:spcPts val="2376"/>
              </a:spcBef>
            </a:pPr>
            <a:r>
              <a:rPr lang="en-US" dirty="0"/>
              <a:t>LABEL Directive</a:t>
            </a:r>
          </a:p>
        </p:txBody>
      </p:sp>
    </p:spTree>
    <p:extLst>
      <p:ext uri="{BB962C8B-B14F-4D97-AF65-F5344CB8AC3E}">
        <p14:creationId xmlns:p14="http://schemas.microsoft.com/office/powerpoint/2010/main" xmlns="" val="7204281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t>OFFSET Operator</a:t>
            </a:r>
          </a:p>
        </p:txBody>
      </p:sp>
      <p:sp>
        <p:nvSpPr>
          <p:cNvPr id="117763" name="Rectangle 3"/>
          <p:cNvSpPr>
            <a:spLocks noGrp="1" noChangeArrowheads="1"/>
          </p:cNvSpPr>
          <p:nvPr>
            <p:ph idx="1"/>
          </p:nvPr>
        </p:nvSpPr>
        <p:spPr/>
        <p:txBody>
          <a:bodyPr/>
          <a:lstStyle/>
          <a:p>
            <a:pPr>
              <a:lnSpc>
                <a:spcPct val="110000"/>
              </a:lnSpc>
            </a:pPr>
            <a:r>
              <a:rPr lang="en-US" sz="2000" dirty="0"/>
              <a:t>OFFSET returns </a:t>
            </a:r>
            <a:r>
              <a:rPr lang="en-US" sz="2200" dirty="0"/>
              <a:t>the distance in bytes, of a label from the beginning of its enclosing segment</a:t>
            </a:r>
          </a:p>
          <a:p>
            <a:pPr lvl="1">
              <a:lnSpc>
                <a:spcPct val="110000"/>
              </a:lnSpc>
            </a:pPr>
            <a:r>
              <a:rPr lang="en-US" sz="2400" dirty="0"/>
              <a:t>Protected mode: 32 bits</a:t>
            </a:r>
          </a:p>
          <a:p>
            <a:pPr lvl="1">
              <a:lnSpc>
                <a:spcPct val="110000"/>
              </a:lnSpc>
            </a:pPr>
            <a:r>
              <a:rPr lang="en-US" sz="2400" dirty="0"/>
              <a:t>Real mode: 16 bits</a:t>
            </a:r>
          </a:p>
        </p:txBody>
      </p:sp>
      <p:graphicFrame>
        <p:nvGraphicFramePr>
          <p:cNvPr id="117764" name="Object 4"/>
          <p:cNvGraphicFramePr>
            <a:graphicFrameLocks noChangeAspect="1"/>
          </p:cNvGraphicFramePr>
          <p:nvPr>
            <p:extLst>
              <p:ext uri="{D42A27DB-BD31-4B8C-83A1-F6EECF244321}">
                <p14:modId xmlns:p14="http://schemas.microsoft.com/office/powerpoint/2010/main" xmlns="" val="3287278258"/>
              </p:ext>
            </p:extLst>
          </p:nvPr>
        </p:nvGraphicFramePr>
        <p:xfrm>
          <a:off x="1447800" y="3048000"/>
          <a:ext cx="6063916" cy="1828800"/>
        </p:xfrm>
        <a:graphic>
          <a:graphicData uri="http://schemas.openxmlformats.org/presentationml/2006/ole">
            <p:oleObj spid="_x0000_s40006" name="VISIO" r:id="rId3" imgW="2901696" imgH="772668" progId="">
              <p:embed/>
            </p:oleObj>
          </a:graphicData>
        </a:graphic>
      </p:graphicFrame>
      <p:sp>
        <p:nvSpPr>
          <p:cNvPr id="117765" name="Text Box 5"/>
          <p:cNvSpPr txBox="1">
            <a:spLocks noChangeArrowheads="1"/>
          </p:cNvSpPr>
          <p:nvPr/>
        </p:nvSpPr>
        <p:spPr bwMode="auto">
          <a:xfrm>
            <a:off x="914400" y="4876800"/>
            <a:ext cx="7239000" cy="92392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The Protected-mode programs we write only have a single segment (we use the </a:t>
            </a:r>
            <a:r>
              <a:rPr lang="en-US">
                <a:solidFill>
                  <a:schemeClr val="tx2"/>
                </a:solidFill>
              </a:rPr>
              <a:t>flat memory model</a:t>
            </a:r>
            <a:r>
              <a:rPr lang="en-US"/>
              <a:t>).</a:t>
            </a:r>
          </a:p>
        </p:txBody>
      </p:sp>
    </p:spTree>
    <p:extLst>
      <p:ext uri="{BB962C8B-B14F-4D97-AF65-F5344CB8AC3E}">
        <p14:creationId xmlns:p14="http://schemas.microsoft.com/office/powerpoint/2010/main" xmlns="" val="205019818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7765"/>
                                        </p:tgtEl>
                                        <p:attrNameLst>
                                          <p:attrName>style.visibility</p:attrName>
                                        </p:attrNameLst>
                                      </p:cBhvr>
                                      <p:to>
                                        <p:strVal val="visible"/>
                                      </p:to>
                                    </p:set>
                                    <p:anim calcmode="lin" valueType="num">
                                      <p:cBhvr additive="base">
                                        <p:cTn id="7" dur="500" fill="hold"/>
                                        <p:tgtEl>
                                          <p:spTgt spid="117765"/>
                                        </p:tgtEl>
                                        <p:attrNameLst>
                                          <p:attrName>ppt_x</p:attrName>
                                        </p:attrNameLst>
                                      </p:cBhvr>
                                      <p:tavLst>
                                        <p:tav tm="0">
                                          <p:val>
                                            <p:strVal val="0-#ppt_w/2"/>
                                          </p:val>
                                        </p:tav>
                                        <p:tav tm="100000">
                                          <p:val>
                                            <p:strVal val="#ppt_x"/>
                                          </p:val>
                                        </p:tav>
                                      </p:tavLst>
                                    </p:anim>
                                    <p:anim calcmode="lin" valueType="num">
                                      <p:cBhvr additive="base">
                                        <p:cTn id="8" dur="500" fill="hold"/>
                                        <p:tgtEl>
                                          <p:spTgt spid="1177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5" grpId="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p:txBody>
          <a:bodyPr/>
          <a:lstStyle/>
          <a:p>
            <a:r>
              <a:rPr lang="en-US"/>
              <a:t>OFFSET Examples</a:t>
            </a:r>
          </a:p>
        </p:txBody>
      </p:sp>
      <p:sp>
        <p:nvSpPr>
          <p:cNvPr id="115715" name="Text Box 3"/>
          <p:cNvSpPr txBox="1">
            <a:spLocks noChangeArrowheads="1"/>
          </p:cNvSpPr>
          <p:nvPr/>
        </p:nvSpPr>
        <p:spPr bwMode="auto">
          <a:xfrm>
            <a:off x="914400" y="2133600"/>
            <a:ext cx="7010400" cy="3581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.data</a:t>
            </a:r>
          </a:p>
          <a:p>
            <a:pPr>
              <a:lnSpc>
                <a:spcPct val="50000"/>
              </a:lnSpc>
              <a:spcBef>
                <a:spcPct val="50000"/>
              </a:spcBef>
            </a:pPr>
            <a:r>
              <a:rPr lang="en-US" sz="2000" b="1" dirty="0" err="1">
                <a:latin typeface="Courier New" charset="0"/>
              </a:rPr>
              <a:t>bVal</a:t>
            </a:r>
            <a:r>
              <a:rPr lang="en-US" sz="2000" b="1" dirty="0">
                <a:latin typeface="Courier New" charset="0"/>
              </a:rPr>
              <a:t> BYTE ?</a:t>
            </a:r>
          </a:p>
          <a:p>
            <a:pPr>
              <a:lnSpc>
                <a:spcPct val="50000"/>
              </a:lnSpc>
              <a:spcBef>
                <a:spcPct val="50000"/>
              </a:spcBef>
            </a:pPr>
            <a:r>
              <a:rPr lang="en-US" sz="2000" b="1" dirty="0" err="1">
                <a:latin typeface="Courier New" charset="0"/>
              </a:rPr>
              <a:t>wVal</a:t>
            </a:r>
            <a:r>
              <a:rPr lang="en-US" sz="2000" b="1" dirty="0">
                <a:latin typeface="Courier New" charset="0"/>
              </a:rPr>
              <a:t> WORD ?</a:t>
            </a:r>
          </a:p>
          <a:p>
            <a:pPr>
              <a:lnSpc>
                <a:spcPct val="50000"/>
              </a:lnSpc>
              <a:spcBef>
                <a:spcPct val="50000"/>
              </a:spcBef>
            </a:pPr>
            <a:r>
              <a:rPr lang="en-US" sz="2000" b="1" dirty="0" err="1">
                <a:latin typeface="Courier New" charset="0"/>
              </a:rPr>
              <a:t>dVal</a:t>
            </a:r>
            <a:r>
              <a:rPr lang="en-US" sz="2000" b="1" dirty="0">
                <a:latin typeface="Courier New" charset="0"/>
              </a:rPr>
              <a:t> DWORD ?</a:t>
            </a:r>
          </a:p>
          <a:p>
            <a:pPr>
              <a:lnSpc>
                <a:spcPct val="50000"/>
              </a:lnSpc>
              <a:spcBef>
                <a:spcPct val="50000"/>
              </a:spcBef>
            </a:pPr>
            <a:r>
              <a:rPr lang="en-US" sz="2000" b="1" dirty="0">
                <a:latin typeface="Courier New" charset="0"/>
              </a:rPr>
              <a:t>dVal2 DWORD ?</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a:latin typeface="Courier New" charset="0"/>
              </a:rPr>
              <a:t>.code</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a:t>
            </a:r>
            <a:r>
              <a:rPr lang="en-US" sz="2000" b="1" dirty="0" err="1">
                <a:latin typeface="Courier New" charset="0"/>
              </a:rPr>
              <a:t>bVal</a:t>
            </a:r>
            <a:r>
              <a:rPr lang="en-US" sz="2000" b="1" dirty="0">
                <a:latin typeface="Courier New" charset="0"/>
              </a:rPr>
              <a:t> 	; ESI = 00404000</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a:t>
            </a:r>
            <a:r>
              <a:rPr lang="en-US" sz="2000" b="1" dirty="0" err="1">
                <a:latin typeface="Courier New" charset="0"/>
              </a:rPr>
              <a:t>wVal</a:t>
            </a:r>
            <a:r>
              <a:rPr lang="en-US" sz="2000" b="1" dirty="0">
                <a:latin typeface="Courier New" charset="0"/>
              </a:rPr>
              <a:t> 	; ESI = 00404001</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a:t>
            </a:r>
            <a:r>
              <a:rPr lang="en-US" sz="2000" b="1" dirty="0" err="1">
                <a:latin typeface="Courier New" charset="0"/>
              </a:rPr>
              <a:t>dVal</a:t>
            </a:r>
            <a:r>
              <a:rPr lang="en-US" sz="2000" b="1" dirty="0">
                <a:latin typeface="Courier New" charset="0"/>
              </a:rPr>
              <a:t> 	; ESI = 00404003</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dVal2	; ESI = 00404007</a:t>
            </a:r>
          </a:p>
        </p:txBody>
      </p:sp>
      <p:sp>
        <p:nvSpPr>
          <p:cNvPr id="115716" name="Text Box 4"/>
          <p:cNvSpPr txBox="1">
            <a:spLocks noChangeArrowheads="1"/>
          </p:cNvSpPr>
          <p:nvPr/>
        </p:nvSpPr>
        <p:spPr bwMode="auto">
          <a:xfrm>
            <a:off x="457200" y="1143000"/>
            <a:ext cx="8077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latin typeface="Arial"/>
                <a:cs typeface="Arial"/>
              </a:rPr>
              <a:t>Let's assume that the data segment begins at </a:t>
            </a:r>
            <a:r>
              <a:rPr lang="en-US" sz="2400" b="1" u="sng" dirty="0">
                <a:latin typeface="Arial"/>
                <a:cs typeface="Arial"/>
              </a:rPr>
              <a:t>00404000</a:t>
            </a:r>
            <a:r>
              <a:rPr lang="en-US" sz="2400" dirty="0">
                <a:latin typeface="Arial"/>
                <a:cs typeface="Arial"/>
              </a:rPr>
              <a:t>h:</a:t>
            </a:r>
          </a:p>
        </p:txBody>
      </p:sp>
    </p:spTree>
    <p:extLst>
      <p:ext uri="{BB962C8B-B14F-4D97-AF65-F5344CB8AC3E}">
        <p14:creationId xmlns:p14="http://schemas.microsoft.com/office/powerpoint/2010/main" xmlns="" val="75084589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ChangeArrowheads="1"/>
          </p:cNvSpPr>
          <p:nvPr>
            <p:ph type="title"/>
          </p:nvPr>
        </p:nvSpPr>
        <p:spPr/>
        <p:txBody>
          <a:bodyPr/>
          <a:lstStyle/>
          <a:p>
            <a:r>
              <a:rPr lang="en-US"/>
              <a:t>Relating to C/C++</a:t>
            </a:r>
          </a:p>
        </p:txBody>
      </p:sp>
      <p:sp>
        <p:nvSpPr>
          <p:cNvPr id="116739" name="Text Box 3"/>
          <p:cNvSpPr txBox="1">
            <a:spLocks noChangeArrowheads="1"/>
          </p:cNvSpPr>
          <p:nvPr/>
        </p:nvSpPr>
        <p:spPr bwMode="auto">
          <a:xfrm>
            <a:off x="1219200" y="2743200"/>
            <a:ext cx="7010400" cy="1143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 C++ version:</a:t>
            </a:r>
          </a:p>
          <a:p>
            <a:pPr>
              <a:lnSpc>
                <a:spcPct val="50000"/>
              </a:lnSpc>
              <a:spcBef>
                <a:spcPct val="50000"/>
              </a:spcBef>
            </a:pPr>
            <a:r>
              <a:rPr lang="en-US" sz="2000" b="1" dirty="0">
                <a:latin typeface="Courier New" charset="0"/>
              </a:rPr>
              <a:t>char array[</a:t>
            </a:r>
            <a:r>
              <a:rPr lang="en-US" sz="2000" b="1" dirty="0" smtClean="0">
                <a:latin typeface="Courier New" charset="0"/>
              </a:rPr>
              <a:t>100]</a:t>
            </a:r>
            <a:r>
              <a:rPr lang="en-US" sz="2000" b="1" dirty="0">
                <a:latin typeface="Courier New" charset="0"/>
              </a:rPr>
              <a:t>;</a:t>
            </a:r>
          </a:p>
          <a:p>
            <a:pPr>
              <a:lnSpc>
                <a:spcPct val="50000"/>
              </a:lnSpc>
              <a:spcBef>
                <a:spcPct val="50000"/>
              </a:spcBef>
            </a:pPr>
            <a:r>
              <a:rPr lang="en-US" sz="2000" b="1" dirty="0">
                <a:latin typeface="Courier New" charset="0"/>
              </a:rPr>
              <a:t>char * p = array;</a:t>
            </a:r>
          </a:p>
          <a:p>
            <a:pPr>
              <a:lnSpc>
                <a:spcPct val="50000"/>
              </a:lnSpc>
              <a:spcBef>
                <a:spcPct val="50000"/>
              </a:spcBef>
            </a:pPr>
            <a:endParaRPr lang="en-US" sz="2000" b="1" dirty="0">
              <a:latin typeface="Courier New" charset="0"/>
            </a:endParaRPr>
          </a:p>
        </p:txBody>
      </p:sp>
      <p:sp>
        <p:nvSpPr>
          <p:cNvPr id="116740" name="Text Box 4"/>
          <p:cNvSpPr txBox="1">
            <a:spLocks noChangeArrowheads="1"/>
          </p:cNvSpPr>
          <p:nvPr/>
        </p:nvSpPr>
        <p:spPr bwMode="auto">
          <a:xfrm>
            <a:off x="685800" y="1066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t>The value returned by OFFSET is a pointer. Compare the following code written for both C++ and assembly language:</a:t>
            </a:r>
          </a:p>
        </p:txBody>
      </p:sp>
      <p:sp>
        <p:nvSpPr>
          <p:cNvPr id="116741" name="Text Box 5"/>
          <p:cNvSpPr txBox="1">
            <a:spLocks noChangeArrowheads="1"/>
          </p:cNvSpPr>
          <p:nvPr/>
        </p:nvSpPr>
        <p:spPr bwMode="auto">
          <a:xfrm>
            <a:off x="1219200" y="4191000"/>
            <a:ext cx="7010400" cy="1371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.data</a:t>
            </a:r>
          </a:p>
          <a:p>
            <a:pPr>
              <a:lnSpc>
                <a:spcPct val="50000"/>
              </a:lnSpc>
              <a:spcBef>
                <a:spcPct val="50000"/>
              </a:spcBef>
            </a:pPr>
            <a:r>
              <a:rPr lang="en-US" sz="2000" b="1" dirty="0">
                <a:latin typeface="Courier New" charset="0"/>
              </a:rPr>
              <a:t>array BYTE </a:t>
            </a:r>
            <a:r>
              <a:rPr lang="en-US" sz="2000" b="1" dirty="0" smtClean="0">
                <a:latin typeface="Courier New" charset="0"/>
              </a:rPr>
              <a:t>100 </a:t>
            </a:r>
            <a:r>
              <a:rPr lang="en-US" sz="2000" b="1" dirty="0">
                <a:latin typeface="Courier New" charset="0"/>
              </a:rPr>
              <a:t>DUP(?)</a:t>
            </a:r>
          </a:p>
          <a:p>
            <a:pPr>
              <a:lnSpc>
                <a:spcPct val="50000"/>
              </a:lnSpc>
              <a:spcBef>
                <a:spcPct val="50000"/>
              </a:spcBef>
            </a:pPr>
            <a:r>
              <a:rPr lang="en-US" sz="2000" b="1" dirty="0">
                <a:latin typeface="Courier New" charset="0"/>
              </a:rPr>
              <a:t>.code</a:t>
            </a:r>
          </a:p>
          <a:p>
            <a:pPr>
              <a:lnSpc>
                <a:spcPct val="50000"/>
              </a:lnSpc>
              <a:spcBef>
                <a:spcPct val="50000"/>
              </a:spcBef>
            </a:pPr>
            <a:r>
              <a:rPr lang="en-US" sz="2000" b="1" dirty="0" err="1" smtClean="0">
                <a:latin typeface="Courier New" charset="0"/>
              </a:rPr>
              <a:t>mov</a:t>
            </a:r>
            <a:r>
              <a:rPr lang="en-US" sz="2000" b="1" dirty="0" smtClean="0">
                <a:latin typeface="Courier New" charset="0"/>
              </a:rPr>
              <a:t> </a:t>
            </a:r>
            <a:r>
              <a:rPr lang="en-US" sz="2000" b="1" dirty="0" err="1">
                <a:latin typeface="Courier New" charset="0"/>
              </a:rPr>
              <a:t>esi,OFFSET</a:t>
            </a:r>
            <a:r>
              <a:rPr lang="en-US" sz="2000" b="1" dirty="0">
                <a:latin typeface="Courier New" charset="0"/>
              </a:rPr>
              <a:t> array		; ESI is p</a:t>
            </a:r>
          </a:p>
          <a:p>
            <a:pPr>
              <a:lnSpc>
                <a:spcPct val="50000"/>
              </a:lnSpc>
              <a:spcBef>
                <a:spcPct val="50000"/>
              </a:spcBef>
            </a:pPr>
            <a:endParaRPr lang="en-US" sz="2000" b="1" dirty="0">
              <a:latin typeface="Courier New" charset="0"/>
            </a:endParaRPr>
          </a:p>
        </p:txBody>
      </p:sp>
    </p:spTree>
    <p:extLst>
      <p:ext uri="{BB962C8B-B14F-4D97-AF65-F5344CB8AC3E}">
        <p14:creationId xmlns:p14="http://schemas.microsoft.com/office/powerpoint/2010/main" xmlns="" val="48661925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1026"/>
          <p:cNvSpPr>
            <a:spLocks noGrp="1" noChangeArrowheads="1"/>
          </p:cNvSpPr>
          <p:nvPr>
            <p:ph type="title"/>
          </p:nvPr>
        </p:nvSpPr>
        <p:spPr/>
        <p:txBody>
          <a:bodyPr/>
          <a:lstStyle/>
          <a:p>
            <a:r>
              <a:rPr lang="en-US"/>
              <a:t>PTR Operator</a:t>
            </a:r>
          </a:p>
        </p:txBody>
      </p:sp>
      <p:sp>
        <p:nvSpPr>
          <p:cNvPr id="118787" name="Text Box 1027"/>
          <p:cNvSpPr txBox="1">
            <a:spLocks noChangeArrowheads="1"/>
          </p:cNvSpPr>
          <p:nvPr/>
        </p:nvSpPr>
        <p:spPr bwMode="auto">
          <a:xfrm>
            <a:off x="685800" y="2362200"/>
            <a:ext cx="8001000" cy="2590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.data</a:t>
            </a:r>
          </a:p>
          <a:p>
            <a:pPr>
              <a:lnSpc>
                <a:spcPct val="50000"/>
              </a:lnSpc>
              <a:spcBef>
                <a:spcPct val="50000"/>
              </a:spcBef>
            </a:pPr>
            <a:r>
              <a:rPr lang="en-US" sz="2000" b="1" dirty="0" err="1">
                <a:latin typeface="Courier New" charset="0"/>
              </a:rPr>
              <a:t>myDouble</a:t>
            </a:r>
            <a:r>
              <a:rPr lang="en-US" sz="2000" b="1" dirty="0">
                <a:latin typeface="Courier New" charset="0"/>
              </a:rPr>
              <a:t> DWORD 12345678h</a:t>
            </a:r>
          </a:p>
          <a:p>
            <a:pPr>
              <a:lnSpc>
                <a:spcPct val="50000"/>
              </a:lnSpc>
              <a:spcBef>
                <a:spcPct val="50000"/>
              </a:spcBef>
            </a:pPr>
            <a:r>
              <a:rPr lang="en-US" sz="2000" b="1" dirty="0">
                <a:latin typeface="Courier New" charset="0"/>
              </a:rPr>
              <a:t>.code</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ax,myDouble</a:t>
            </a:r>
            <a:r>
              <a:rPr lang="en-US" sz="2000" b="1" dirty="0">
                <a:latin typeface="Courier New" charset="0"/>
              </a:rPr>
              <a:t> 			; </a:t>
            </a:r>
            <a:r>
              <a:rPr lang="en-US" sz="2000" b="1" dirty="0">
                <a:solidFill>
                  <a:schemeClr val="tx2"/>
                </a:solidFill>
                <a:latin typeface="Courier New" charset="0"/>
              </a:rPr>
              <a:t>error – why?</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ax,WORD</a:t>
            </a:r>
            <a:r>
              <a:rPr lang="en-US" sz="2000" b="1" dirty="0">
                <a:latin typeface="Courier New" charset="0"/>
              </a:rPr>
              <a:t> PTR </a:t>
            </a:r>
            <a:r>
              <a:rPr lang="en-US" sz="2000" b="1" dirty="0" err="1">
                <a:latin typeface="Courier New" charset="0"/>
              </a:rPr>
              <a:t>myDouble</a:t>
            </a:r>
            <a:r>
              <a:rPr lang="en-US" sz="2000" b="1" dirty="0">
                <a:latin typeface="Courier New" charset="0"/>
              </a:rPr>
              <a:t>			; loads 5678h</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err="1">
                <a:latin typeface="Courier New" charset="0"/>
              </a:rPr>
              <a:t>mov</a:t>
            </a:r>
            <a:r>
              <a:rPr lang="en-US" sz="2000" b="1" dirty="0">
                <a:latin typeface="Courier New" charset="0"/>
              </a:rPr>
              <a:t> WORD PTR myDouble,4321h		; saves 4321h</a:t>
            </a:r>
          </a:p>
        </p:txBody>
      </p:sp>
      <p:sp>
        <p:nvSpPr>
          <p:cNvPr id="118788" name="Text Box 1028"/>
          <p:cNvSpPr txBox="1">
            <a:spLocks noChangeArrowheads="1"/>
          </p:cNvSpPr>
          <p:nvPr/>
        </p:nvSpPr>
        <p:spPr bwMode="auto">
          <a:xfrm>
            <a:off x="685800" y="1066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t>Overrides the default type of a label (variable). Provides the flexibility to access part of a variable.</a:t>
            </a:r>
          </a:p>
        </p:txBody>
      </p:sp>
      <p:sp>
        <p:nvSpPr>
          <p:cNvPr id="118789" name="Text Box 1029"/>
          <p:cNvSpPr txBox="1">
            <a:spLocks noChangeArrowheads="1"/>
          </p:cNvSpPr>
          <p:nvPr/>
        </p:nvSpPr>
        <p:spPr bwMode="auto">
          <a:xfrm>
            <a:off x="838200" y="5156537"/>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t>Recall that </a:t>
            </a:r>
            <a:r>
              <a:rPr lang="en-US" sz="2400" dirty="0">
                <a:solidFill>
                  <a:schemeClr val="tx2"/>
                </a:solidFill>
              </a:rPr>
              <a:t>little endian</a:t>
            </a:r>
            <a:r>
              <a:rPr lang="en-US" sz="2400" dirty="0"/>
              <a:t> order is used when storing data in </a:t>
            </a:r>
            <a:r>
              <a:rPr lang="en-US" sz="2400" dirty="0" smtClean="0"/>
              <a:t>memory…</a:t>
            </a:r>
            <a:endParaRPr lang="en-US" sz="2400" dirty="0"/>
          </a:p>
        </p:txBody>
      </p:sp>
    </p:spTree>
    <p:extLst>
      <p:ext uri="{BB962C8B-B14F-4D97-AF65-F5344CB8AC3E}">
        <p14:creationId xmlns:p14="http://schemas.microsoft.com/office/powerpoint/2010/main" xmlns="" val="15275304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87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9"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p:nvPr>
        </p:nvSpPr>
        <p:spPr/>
        <p:txBody>
          <a:bodyPr/>
          <a:lstStyle/>
          <a:p>
            <a:r>
              <a:rPr lang="en-US"/>
              <a:t>Little Endian Order</a:t>
            </a:r>
          </a:p>
        </p:txBody>
      </p:sp>
      <p:sp>
        <p:nvSpPr>
          <p:cNvPr id="152579" name="Rectangle 3"/>
          <p:cNvSpPr>
            <a:spLocks noGrp="1" noChangeArrowheads="1"/>
          </p:cNvSpPr>
          <p:nvPr>
            <p:ph idx="1"/>
          </p:nvPr>
        </p:nvSpPr>
        <p:spPr/>
        <p:txBody>
          <a:bodyPr/>
          <a:lstStyle/>
          <a:p>
            <a:pPr>
              <a:lnSpc>
                <a:spcPct val="90000"/>
              </a:lnSpc>
              <a:spcBef>
                <a:spcPts val="1776"/>
              </a:spcBef>
            </a:pPr>
            <a:r>
              <a:rPr lang="en-US" dirty="0"/>
              <a:t>Little endian order refers to the way Intel stores integers in memory.</a:t>
            </a:r>
          </a:p>
          <a:p>
            <a:pPr>
              <a:lnSpc>
                <a:spcPct val="90000"/>
              </a:lnSpc>
              <a:spcBef>
                <a:spcPts val="1776"/>
              </a:spcBef>
            </a:pPr>
            <a:r>
              <a:rPr lang="en-US" dirty="0"/>
              <a:t>Multi-byte integers are stored in reverse order, with the least significant byte stored at the lowest address</a:t>
            </a:r>
          </a:p>
          <a:p>
            <a:pPr>
              <a:lnSpc>
                <a:spcPct val="90000"/>
              </a:lnSpc>
              <a:spcBef>
                <a:spcPts val="1776"/>
              </a:spcBef>
            </a:pPr>
            <a:r>
              <a:rPr lang="en-US" dirty="0"/>
              <a:t>For example, the </a:t>
            </a:r>
            <a:r>
              <a:rPr lang="en-US" u="sng" dirty="0" smtClean="0"/>
              <a:t>double word </a:t>
            </a:r>
            <a:r>
              <a:rPr lang="en-US" dirty="0"/>
              <a:t>12345678h would be stored as:</a:t>
            </a:r>
          </a:p>
        </p:txBody>
      </p:sp>
      <p:graphicFrame>
        <p:nvGraphicFramePr>
          <p:cNvPr id="152580" name="Object 4"/>
          <p:cNvGraphicFramePr>
            <a:graphicFrameLocks noChangeAspect="1"/>
          </p:cNvGraphicFramePr>
          <p:nvPr>
            <p:extLst>
              <p:ext uri="{D42A27DB-BD31-4B8C-83A1-F6EECF244321}">
                <p14:modId xmlns:p14="http://schemas.microsoft.com/office/powerpoint/2010/main" xmlns="" val="2537292070"/>
              </p:ext>
            </p:extLst>
          </p:nvPr>
        </p:nvGraphicFramePr>
        <p:xfrm>
          <a:off x="1066800" y="3886200"/>
          <a:ext cx="1691640" cy="2819400"/>
        </p:xfrm>
        <a:graphic>
          <a:graphicData uri="http://schemas.openxmlformats.org/presentationml/2006/ole">
            <p:oleObj spid="_x0000_s44102" name="VISIO" r:id="rId3" imgW="3165348" imgH="1626108" progId="">
              <p:embed/>
            </p:oleObj>
          </a:graphicData>
        </a:graphic>
      </p:graphicFrame>
      <p:sp>
        <p:nvSpPr>
          <p:cNvPr id="152581" name="Text Box 5"/>
          <p:cNvSpPr txBox="1">
            <a:spLocks noChangeArrowheads="1"/>
          </p:cNvSpPr>
          <p:nvPr/>
        </p:nvSpPr>
        <p:spPr bwMode="auto">
          <a:xfrm>
            <a:off x="3352800" y="4343400"/>
            <a:ext cx="5562600" cy="1754326"/>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latin typeface="Arial"/>
                <a:cs typeface="Arial"/>
              </a:rPr>
              <a:t>When integers are loaded from memory into registers, the bytes are automatically re-reversed into their correct positions.</a:t>
            </a:r>
          </a:p>
        </p:txBody>
      </p:sp>
    </p:spTree>
    <p:extLst>
      <p:ext uri="{BB962C8B-B14F-4D97-AF65-F5344CB8AC3E}">
        <p14:creationId xmlns:p14="http://schemas.microsoft.com/office/powerpoint/2010/main" xmlns="" val="33856650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25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81" grpId="0" animBg="1"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t>PTR Operator Examples</a:t>
            </a:r>
            <a:endParaRPr lang="en-US" sz="2400"/>
          </a:p>
        </p:txBody>
      </p:sp>
      <p:sp>
        <p:nvSpPr>
          <p:cNvPr id="121859" name="Text Box 3"/>
          <p:cNvSpPr txBox="1">
            <a:spLocks noChangeArrowheads="1"/>
          </p:cNvSpPr>
          <p:nvPr/>
        </p:nvSpPr>
        <p:spPr bwMode="auto">
          <a:xfrm>
            <a:off x="1143000" y="1219200"/>
            <a:ext cx="6172200" cy="762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dirty="0">
                <a:latin typeface="Courier New" charset="0"/>
              </a:rPr>
              <a:t>.data</a:t>
            </a:r>
          </a:p>
          <a:p>
            <a:pPr>
              <a:lnSpc>
                <a:spcPct val="50000"/>
              </a:lnSpc>
              <a:spcBef>
                <a:spcPct val="50000"/>
              </a:spcBef>
            </a:pPr>
            <a:r>
              <a:rPr lang="en-US" sz="1800" b="1" dirty="0" err="1">
                <a:latin typeface="Courier New" charset="0"/>
              </a:rPr>
              <a:t>myDouble</a:t>
            </a:r>
            <a:r>
              <a:rPr lang="en-US" sz="1800" b="1" dirty="0">
                <a:latin typeface="Courier New" charset="0"/>
              </a:rPr>
              <a:t> DWORD 12345678h</a:t>
            </a:r>
          </a:p>
        </p:txBody>
      </p:sp>
      <p:graphicFrame>
        <p:nvGraphicFramePr>
          <p:cNvPr id="121862" name="Object 6"/>
          <p:cNvGraphicFramePr>
            <a:graphicFrameLocks noChangeAspect="1"/>
          </p:cNvGraphicFramePr>
          <p:nvPr>
            <p:extLst>
              <p:ext uri="{D42A27DB-BD31-4B8C-83A1-F6EECF244321}">
                <p14:modId xmlns:p14="http://schemas.microsoft.com/office/powerpoint/2010/main" xmlns="" val="3101104914"/>
              </p:ext>
            </p:extLst>
          </p:nvPr>
        </p:nvGraphicFramePr>
        <p:xfrm>
          <a:off x="1371600" y="2209800"/>
          <a:ext cx="5689600" cy="2438400"/>
        </p:xfrm>
        <a:graphic>
          <a:graphicData uri="http://schemas.openxmlformats.org/presentationml/2006/ole">
            <p:oleObj spid="_x0000_s45126" name="VISIO" r:id="rId3" imgW="3165348" imgH="1626108" progId="">
              <p:embed/>
            </p:oleObj>
          </a:graphicData>
        </a:graphic>
      </p:graphicFrame>
      <p:sp>
        <p:nvSpPr>
          <p:cNvPr id="121863" name="Text Box 7"/>
          <p:cNvSpPr txBox="1">
            <a:spLocks noChangeArrowheads="1"/>
          </p:cNvSpPr>
          <p:nvPr/>
        </p:nvSpPr>
        <p:spPr bwMode="auto">
          <a:xfrm>
            <a:off x="838200" y="4724400"/>
            <a:ext cx="7467600" cy="1600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al,BYTE</a:t>
            </a:r>
            <a:r>
              <a:rPr lang="en-US" sz="1800" b="1" dirty="0">
                <a:latin typeface="Courier New" charset="0"/>
              </a:rPr>
              <a:t> PTR  </a:t>
            </a:r>
            <a:r>
              <a:rPr lang="en-US" sz="1800" b="1" dirty="0" err="1">
                <a:latin typeface="Courier New" charset="0"/>
              </a:rPr>
              <a:t>myDouble</a:t>
            </a:r>
            <a:r>
              <a:rPr lang="en-US" sz="1800" b="1" dirty="0">
                <a:latin typeface="Courier New" charset="0"/>
              </a:rPr>
              <a:t>		; AL = 78h</a:t>
            </a:r>
          </a:p>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al,BYTE</a:t>
            </a:r>
            <a:r>
              <a:rPr lang="en-US" sz="1800" b="1" dirty="0">
                <a:latin typeface="Courier New" charset="0"/>
              </a:rPr>
              <a:t> PTR [myDouble+1]		; AL = 56h</a:t>
            </a:r>
          </a:p>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al,BYTE</a:t>
            </a:r>
            <a:r>
              <a:rPr lang="en-US" sz="1800" b="1" dirty="0">
                <a:latin typeface="Courier New" charset="0"/>
              </a:rPr>
              <a:t> PTR [myDouble+2]		; AL = 34h</a:t>
            </a:r>
          </a:p>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ax,WORD</a:t>
            </a:r>
            <a:r>
              <a:rPr lang="en-US" sz="1800" b="1" dirty="0">
                <a:latin typeface="Courier New" charset="0"/>
              </a:rPr>
              <a:t> PTR  </a:t>
            </a:r>
            <a:r>
              <a:rPr lang="en-US" sz="1800" b="1" dirty="0" err="1">
                <a:latin typeface="Courier New" charset="0"/>
              </a:rPr>
              <a:t>myDouble</a:t>
            </a:r>
            <a:r>
              <a:rPr lang="en-US" sz="1800" b="1" dirty="0">
                <a:latin typeface="Courier New" charset="0"/>
              </a:rPr>
              <a:t>		; AX = 5678h</a:t>
            </a:r>
          </a:p>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ax,WORD</a:t>
            </a:r>
            <a:r>
              <a:rPr lang="en-US" sz="1800" b="1" dirty="0">
                <a:latin typeface="Courier New" charset="0"/>
              </a:rPr>
              <a:t> PTR [myDouble+2]		; AX = 1234h</a:t>
            </a:r>
          </a:p>
        </p:txBody>
      </p:sp>
    </p:spTree>
    <p:extLst>
      <p:ext uri="{BB962C8B-B14F-4D97-AF65-F5344CB8AC3E}">
        <p14:creationId xmlns:p14="http://schemas.microsoft.com/office/powerpoint/2010/main" xmlns="" val="15364535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r>
              <a:rPr lang="en-US"/>
              <a:t>PTR Operator </a:t>
            </a:r>
            <a:r>
              <a:rPr lang="en-US" sz="2400"/>
              <a:t>(cont)</a:t>
            </a:r>
          </a:p>
        </p:txBody>
      </p:sp>
      <p:sp>
        <p:nvSpPr>
          <p:cNvPr id="122885" name="Text Box 5"/>
          <p:cNvSpPr txBox="1">
            <a:spLocks noChangeArrowheads="1"/>
          </p:cNvSpPr>
          <p:nvPr/>
        </p:nvSpPr>
        <p:spPr bwMode="auto">
          <a:xfrm>
            <a:off x="914400" y="2895600"/>
            <a:ext cx="7391400" cy="2133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dirty="0">
                <a:latin typeface="Courier New" charset="0"/>
              </a:rPr>
              <a:t>.data</a:t>
            </a:r>
          </a:p>
          <a:p>
            <a:pPr>
              <a:lnSpc>
                <a:spcPct val="50000"/>
              </a:lnSpc>
              <a:spcBef>
                <a:spcPct val="50000"/>
              </a:spcBef>
            </a:pPr>
            <a:r>
              <a:rPr lang="en-US" sz="1800" b="1" dirty="0" err="1">
                <a:latin typeface="Courier New" charset="0"/>
              </a:rPr>
              <a:t>myBytes</a:t>
            </a:r>
            <a:r>
              <a:rPr lang="en-US" sz="1800" b="1" dirty="0">
                <a:latin typeface="Courier New" charset="0"/>
              </a:rPr>
              <a:t> BYTE 12h,34h,56h,78h</a:t>
            </a:r>
          </a:p>
          <a:p>
            <a:pPr>
              <a:lnSpc>
                <a:spcPct val="50000"/>
              </a:lnSpc>
              <a:spcBef>
                <a:spcPct val="50000"/>
              </a:spcBef>
            </a:pPr>
            <a:endParaRPr lang="en-US" sz="1800" b="1" dirty="0">
              <a:latin typeface="Courier New" charset="0"/>
            </a:endParaRPr>
          </a:p>
          <a:p>
            <a:pPr>
              <a:lnSpc>
                <a:spcPct val="50000"/>
              </a:lnSpc>
              <a:spcBef>
                <a:spcPct val="50000"/>
              </a:spcBef>
            </a:pPr>
            <a:r>
              <a:rPr lang="en-US" sz="1800" b="1" dirty="0">
                <a:latin typeface="Courier New" charset="0"/>
              </a:rPr>
              <a:t>.code</a:t>
            </a:r>
          </a:p>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ax,WORD</a:t>
            </a:r>
            <a:r>
              <a:rPr lang="en-US" sz="1800" b="1" dirty="0">
                <a:latin typeface="Courier New" charset="0"/>
              </a:rPr>
              <a:t> PTR [</a:t>
            </a:r>
            <a:r>
              <a:rPr lang="en-US" sz="1800" b="1" dirty="0" err="1">
                <a:latin typeface="Courier New" charset="0"/>
              </a:rPr>
              <a:t>myBytes</a:t>
            </a:r>
            <a:r>
              <a:rPr lang="en-US" sz="1800" b="1" dirty="0">
                <a:latin typeface="Courier New" charset="0"/>
              </a:rPr>
              <a:t>]		; AX = 3412h</a:t>
            </a:r>
          </a:p>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ax,WORD</a:t>
            </a:r>
            <a:r>
              <a:rPr lang="en-US" sz="1800" b="1" dirty="0">
                <a:latin typeface="Courier New" charset="0"/>
              </a:rPr>
              <a:t> PTR [myBytes+2]		; AX = 7856h</a:t>
            </a:r>
          </a:p>
          <a:p>
            <a:pPr>
              <a:lnSpc>
                <a:spcPct val="5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eax,DWORD</a:t>
            </a:r>
            <a:r>
              <a:rPr lang="en-US" sz="1800" b="1" dirty="0">
                <a:latin typeface="Courier New" charset="0"/>
              </a:rPr>
              <a:t> PTR </a:t>
            </a:r>
            <a:r>
              <a:rPr lang="en-US" sz="1800" b="1" dirty="0" err="1">
                <a:latin typeface="Courier New" charset="0"/>
              </a:rPr>
              <a:t>myBytes</a:t>
            </a:r>
            <a:r>
              <a:rPr lang="en-US" sz="1800" b="1" dirty="0">
                <a:latin typeface="Courier New" charset="0"/>
              </a:rPr>
              <a:t>		; EAX = 78563412h</a:t>
            </a:r>
          </a:p>
        </p:txBody>
      </p:sp>
      <p:sp>
        <p:nvSpPr>
          <p:cNvPr id="122886" name="Text Box 6"/>
          <p:cNvSpPr txBox="1">
            <a:spLocks noChangeArrowheads="1"/>
          </p:cNvSpPr>
          <p:nvPr/>
        </p:nvSpPr>
        <p:spPr bwMode="auto">
          <a:xfrm>
            <a:off x="762000" y="1219200"/>
            <a:ext cx="7391400" cy="1384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t>PTR can also be used to combine elements of a smaller data type and move them into a larger operand. The CPU will automatically reverse the bytes.</a:t>
            </a:r>
          </a:p>
        </p:txBody>
      </p:sp>
    </p:spTree>
    <p:extLst>
      <p:ext uri="{BB962C8B-B14F-4D97-AF65-F5344CB8AC3E}">
        <p14:creationId xmlns:p14="http://schemas.microsoft.com/office/powerpoint/2010/main" xmlns="" val="364299438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dirty="0" smtClean="0"/>
              <a:t>Drill </a:t>
            </a:r>
            <a:r>
              <a:rPr lang="en-US" dirty="0"/>
              <a:t>. . .</a:t>
            </a:r>
          </a:p>
        </p:txBody>
      </p:sp>
      <p:sp>
        <p:nvSpPr>
          <p:cNvPr id="119811" name="Text Box 3"/>
          <p:cNvSpPr txBox="1">
            <a:spLocks noChangeArrowheads="1"/>
          </p:cNvSpPr>
          <p:nvPr/>
        </p:nvSpPr>
        <p:spPr bwMode="auto">
          <a:xfrm>
            <a:off x="762000" y="1676400"/>
            <a:ext cx="7543800" cy="3962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4572000" algn="l"/>
              </a:tabLst>
              <a:defRPr sz="2400">
                <a:solidFill>
                  <a:schemeClr val="tx1"/>
                </a:solidFill>
                <a:latin typeface="Times New Roman" charset="0"/>
                <a:ea typeface="ＭＳ Ｐゴシック" charset="0"/>
              </a:defRPr>
            </a:lvl1pPr>
            <a:lvl2pPr>
              <a:tabLst>
                <a:tab pos="457200" algn="l"/>
                <a:tab pos="4572000" algn="l"/>
              </a:tabLst>
              <a:defRPr sz="2400">
                <a:solidFill>
                  <a:schemeClr val="tx1"/>
                </a:solidFill>
                <a:latin typeface="Times New Roman" charset="0"/>
                <a:ea typeface="ＭＳ Ｐゴシック" charset="0"/>
              </a:defRPr>
            </a:lvl2pPr>
            <a:lvl3pPr>
              <a:tabLst>
                <a:tab pos="457200" algn="l"/>
                <a:tab pos="4572000" algn="l"/>
              </a:tabLst>
              <a:defRPr sz="2400">
                <a:solidFill>
                  <a:schemeClr val="tx1"/>
                </a:solidFill>
                <a:latin typeface="Times New Roman" charset="0"/>
                <a:ea typeface="ＭＳ Ｐゴシック" charset="0"/>
              </a:defRPr>
            </a:lvl3pPr>
            <a:lvl4pPr>
              <a:tabLst>
                <a:tab pos="457200" algn="l"/>
                <a:tab pos="4572000" algn="l"/>
              </a:tabLst>
              <a:defRPr sz="2400">
                <a:solidFill>
                  <a:schemeClr val="tx1"/>
                </a:solidFill>
                <a:latin typeface="Times New Roman" charset="0"/>
                <a:ea typeface="ＭＳ Ｐゴシック" charset="0"/>
              </a:defRPr>
            </a:lvl4pPr>
            <a:lvl5pPr>
              <a:tabLst>
                <a:tab pos="457200" algn="l"/>
                <a:tab pos="45720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5720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5720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5720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5720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.data</a:t>
            </a:r>
          </a:p>
          <a:p>
            <a:pPr>
              <a:lnSpc>
                <a:spcPct val="50000"/>
              </a:lnSpc>
              <a:spcBef>
                <a:spcPct val="50000"/>
              </a:spcBef>
            </a:pPr>
            <a:r>
              <a:rPr lang="en-US" sz="2000" b="1" dirty="0" err="1">
                <a:latin typeface="Courier New" charset="0"/>
              </a:rPr>
              <a:t>varB</a:t>
            </a:r>
            <a:r>
              <a:rPr lang="en-US" sz="2000" b="1" dirty="0">
                <a:latin typeface="Courier New" charset="0"/>
              </a:rPr>
              <a:t> BYTE 65h,31h,02h,05h</a:t>
            </a:r>
          </a:p>
          <a:p>
            <a:pPr>
              <a:lnSpc>
                <a:spcPct val="50000"/>
              </a:lnSpc>
              <a:spcBef>
                <a:spcPct val="50000"/>
              </a:spcBef>
            </a:pPr>
            <a:r>
              <a:rPr lang="en-US" sz="2000" b="1" dirty="0" err="1">
                <a:latin typeface="Courier New" charset="0"/>
              </a:rPr>
              <a:t>varW</a:t>
            </a:r>
            <a:r>
              <a:rPr lang="en-US" sz="2000" b="1" dirty="0">
                <a:latin typeface="Courier New" charset="0"/>
              </a:rPr>
              <a:t> WORD 6543h,1202h</a:t>
            </a:r>
          </a:p>
          <a:p>
            <a:pPr>
              <a:lnSpc>
                <a:spcPct val="50000"/>
              </a:lnSpc>
              <a:spcBef>
                <a:spcPct val="50000"/>
              </a:spcBef>
            </a:pPr>
            <a:r>
              <a:rPr lang="en-US" sz="2000" b="1" dirty="0" err="1">
                <a:latin typeface="Courier New" charset="0"/>
              </a:rPr>
              <a:t>varD</a:t>
            </a:r>
            <a:r>
              <a:rPr lang="en-US" sz="2000" b="1" dirty="0">
                <a:latin typeface="Courier New" charset="0"/>
              </a:rPr>
              <a:t> DWORD 12345678h</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a:latin typeface="Courier New" charset="0"/>
              </a:rPr>
              <a:t>.code</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ax,WORD</a:t>
            </a:r>
            <a:r>
              <a:rPr lang="en-US" sz="2000" b="1" dirty="0">
                <a:latin typeface="Courier New" charset="0"/>
              </a:rPr>
              <a:t> PTR [varB+2]	; a.</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bl,BYTE</a:t>
            </a:r>
            <a:r>
              <a:rPr lang="en-US" sz="2000" b="1" dirty="0">
                <a:latin typeface="Courier New" charset="0"/>
              </a:rPr>
              <a:t> PTR </a:t>
            </a:r>
            <a:r>
              <a:rPr lang="en-US" sz="2000" b="1" dirty="0" err="1">
                <a:latin typeface="Courier New" charset="0"/>
              </a:rPr>
              <a:t>varD</a:t>
            </a:r>
            <a:r>
              <a:rPr lang="en-US" sz="2000" b="1" dirty="0">
                <a:latin typeface="Courier New" charset="0"/>
              </a:rPr>
              <a:t>	; b.</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bl,BYTE</a:t>
            </a:r>
            <a:r>
              <a:rPr lang="en-US" sz="2000" b="1" dirty="0">
                <a:latin typeface="Courier New" charset="0"/>
              </a:rPr>
              <a:t> PTR [varW+2]	; c.</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ax,WORD</a:t>
            </a:r>
            <a:r>
              <a:rPr lang="en-US" sz="2000" b="1" dirty="0">
                <a:latin typeface="Courier New" charset="0"/>
              </a:rPr>
              <a:t> PTR [varD+2]	; d.</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eax,DWORD</a:t>
            </a:r>
            <a:r>
              <a:rPr lang="en-US" sz="2000" b="1" dirty="0">
                <a:latin typeface="Courier New" charset="0"/>
              </a:rPr>
              <a:t> PTR </a:t>
            </a:r>
            <a:r>
              <a:rPr lang="en-US" sz="2000" b="1" dirty="0" err="1">
                <a:latin typeface="Courier New" charset="0"/>
              </a:rPr>
              <a:t>varW</a:t>
            </a:r>
            <a:r>
              <a:rPr lang="en-US" sz="2000" b="1" dirty="0">
                <a:latin typeface="Courier New" charset="0"/>
              </a:rPr>
              <a:t>	; e.</a:t>
            </a:r>
          </a:p>
        </p:txBody>
      </p:sp>
      <p:sp>
        <p:nvSpPr>
          <p:cNvPr id="119812" name="Text Box 4"/>
          <p:cNvSpPr txBox="1">
            <a:spLocks noChangeArrowheads="1"/>
          </p:cNvSpPr>
          <p:nvPr/>
        </p:nvSpPr>
        <p:spPr bwMode="auto">
          <a:xfrm>
            <a:off x="685800" y="914400"/>
            <a:ext cx="7696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a:t>Write down the value of each destination operand:</a:t>
            </a:r>
          </a:p>
        </p:txBody>
      </p:sp>
      <p:sp>
        <p:nvSpPr>
          <p:cNvPr id="119813" name="Text Box 5"/>
          <p:cNvSpPr txBox="1">
            <a:spLocks noChangeArrowheads="1"/>
          </p:cNvSpPr>
          <p:nvPr/>
        </p:nvSpPr>
        <p:spPr bwMode="auto">
          <a:xfrm>
            <a:off x="6019800" y="1676400"/>
            <a:ext cx="1676400" cy="32766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endParaRPr lang="en-US" sz="2000" b="1" dirty="0">
              <a:latin typeface="Courier New" charset="0"/>
            </a:endParaRPr>
          </a:p>
          <a:p>
            <a:pPr>
              <a:lnSpc>
                <a:spcPct val="50000"/>
              </a:lnSpc>
              <a:spcBef>
                <a:spcPct val="50000"/>
              </a:spcBef>
            </a:pPr>
            <a:endParaRPr lang="en-US" sz="2000" b="1" dirty="0">
              <a:latin typeface="Courier New" charset="0"/>
            </a:endParaRPr>
          </a:p>
          <a:p>
            <a:pPr>
              <a:lnSpc>
                <a:spcPct val="50000"/>
              </a:lnSpc>
              <a:spcBef>
                <a:spcPct val="50000"/>
              </a:spcBef>
            </a:pPr>
            <a:endParaRPr lang="en-US" sz="2000" b="1" dirty="0">
              <a:latin typeface="Courier New" charset="0"/>
            </a:endParaRPr>
          </a:p>
          <a:p>
            <a:pPr>
              <a:lnSpc>
                <a:spcPct val="50000"/>
              </a:lnSpc>
              <a:spcBef>
                <a:spcPct val="50000"/>
              </a:spcBef>
            </a:pPr>
            <a:endParaRPr lang="en-US" sz="2000" b="1" dirty="0">
              <a:latin typeface="Courier New" charset="0"/>
            </a:endParaRPr>
          </a:p>
          <a:p>
            <a:pPr>
              <a:lnSpc>
                <a:spcPct val="50000"/>
              </a:lnSpc>
              <a:spcBef>
                <a:spcPct val="50000"/>
              </a:spcBef>
            </a:pPr>
            <a:endParaRPr lang="en-US" sz="2000" b="1" dirty="0">
              <a:latin typeface="Courier New" charset="0"/>
            </a:endParaRP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a:solidFill>
                  <a:schemeClr val="tx2"/>
                </a:solidFill>
                <a:latin typeface="Courier New" charset="0"/>
              </a:rPr>
              <a:t>0502h</a:t>
            </a:r>
          </a:p>
          <a:p>
            <a:pPr>
              <a:lnSpc>
                <a:spcPct val="50000"/>
              </a:lnSpc>
              <a:spcBef>
                <a:spcPct val="50000"/>
              </a:spcBef>
            </a:pPr>
            <a:r>
              <a:rPr lang="en-US" sz="2000" b="1" dirty="0">
                <a:solidFill>
                  <a:schemeClr val="tx2"/>
                </a:solidFill>
                <a:latin typeface="Courier New" charset="0"/>
              </a:rPr>
              <a:t>78h</a:t>
            </a:r>
          </a:p>
          <a:p>
            <a:pPr>
              <a:lnSpc>
                <a:spcPct val="50000"/>
              </a:lnSpc>
              <a:spcBef>
                <a:spcPct val="50000"/>
              </a:spcBef>
            </a:pPr>
            <a:r>
              <a:rPr lang="en-US" sz="2000" b="1" dirty="0">
                <a:solidFill>
                  <a:schemeClr val="tx2"/>
                </a:solidFill>
                <a:latin typeface="Courier New" charset="0"/>
              </a:rPr>
              <a:t>02h</a:t>
            </a:r>
          </a:p>
          <a:p>
            <a:pPr>
              <a:lnSpc>
                <a:spcPct val="50000"/>
              </a:lnSpc>
              <a:spcBef>
                <a:spcPct val="50000"/>
              </a:spcBef>
            </a:pPr>
            <a:r>
              <a:rPr lang="en-US" sz="2000" b="1" dirty="0">
                <a:solidFill>
                  <a:schemeClr val="tx2"/>
                </a:solidFill>
                <a:latin typeface="Courier New" charset="0"/>
              </a:rPr>
              <a:t>1234h</a:t>
            </a:r>
          </a:p>
          <a:p>
            <a:pPr>
              <a:lnSpc>
                <a:spcPct val="50000"/>
              </a:lnSpc>
              <a:spcBef>
                <a:spcPct val="50000"/>
              </a:spcBef>
            </a:pPr>
            <a:r>
              <a:rPr lang="en-US" sz="2000" b="1" dirty="0">
                <a:solidFill>
                  <a:schemeClr val="tx2"/>
                </a:solidFill>
                <a:latin typeface="Courier New" charset="0"/>
              </a:rPr>
              <a:t>12026543h</a:t>
            </a:r>
          </a:p>
        </p:txBody>
      </p:sp>
    </p:spTree>
    <p:extLst>
      <p:ext uri="{BB962C8B-B14F-4D97-AF65-F5344CB8AC3E}">
        <p14:creationId xmlns:p14="http://schemas.microsoft.com/office/powerpoint/2010/main" xmlns="" val="41878645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98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3"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TYPE Operator</a:t>
            </a:r>
          </a:p>
        </p:txBody>
      </p:sp>
      <p:sp>
        <p:nvSpPr>
          <p:cNvPr id="123907" name="Rectangle 3"/>
          <p:cNvSpPr>
            <a:spLocks noGrp="1" noChangeArrowheads="1"/>
          </p:cNvSpPr>
          <p:nvPr>
            <p:ph idx="1"/>
          </p:nvPr>
        </p:nvSpPr>
        <p:spPr/>
        <p:txBody>
          <a:bodyPr/>
          <a:lstStyle/>
          <a:p>
            <a:pPr marL="0" indent="0">
              <a:buFontTx/>
              <a:buNone/>
            </a:pPr>
            <a:r>
              <a:rPr lang="en-US" dirty="0"/>
              <a:t>The TYPE operator returns the size, in bytes, of a single element of a data declaration.</a:t>
            </a:r>
          </a:p>
        </p:txBody>
      </p:sp>
      <p:sp>
        <p:nvSpPr>
          <p:cNvPr id="123909" name="Text Box 5"/>
          <p:cNvSpPr txBox="1">
            <a:spLocks noChangeArrowheads="1"/>
          </p:cNvSpPr>
          <p:nvPr/>
        </p:nvSpPr>
        <p:spPr bwMode="auto">
          <a:xfrm>
            <a:off x="2133600" y="2286000"/>
            <a:ext cx="5105400" cy="4114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b="1">
                <a:latin typeface="Courier New" charset="0"/>
              </a:rPr>
              <a:t>.data</a:t>
            </a:r>
          </a:p>
          <a:p>
            <a:pPr>
              <a:lnSpc>
                <a:spcPct val="50000"/>
              </a:lnSpc>
              <a:spcBef>
                <a:spcPct val="50000"/>
              </a:spcBef>
            </a:pPr>
            <a:r>
              <a:rPr lang="en-US" b="1">
                <a:latin typeface="Courier New" charset="0"/>
              </a:rPr>
              <a:t>var1 BYTE ?</a:t>
            </a:r>
          </a:p>
          <a:p>
            <a:pPr>
              <a:lnSpc>
                <a:spcPct val="50000"/>
              </a:lnSpc>
              <a:spcBef>
                <a:spcPct val="50000"/>
              </a:spcBef>
            </a:pPr>
            <a:r>
              <a:rPr lang="en-US" b="1">
                <a:latin typeface="Courier New" charset="0"/>
              </a:rPr>
              <a:t>var2 WORD ?</a:t>
            </a:r>
          </a:p>
          <a:p>
            <a:pPr>
              <a:lnSpc>
                <a:spcPct val="50000"/>
              </a:lnSpc>
              <a:spcBef>
                <a:spcPct val="50000"/>
              </a:spcBef>
            </a:pPr>
            <a:r>
              <a:rPr lang="en-US" b="1">
                <a:latin typeface="Courier New" charset="0"/>
              </a:rPr>
              <a:t>var3 DWORD ?</a:t>
            </a:r>
          </a:p>
          <a:p>
            <a:pPr>
              <a:lnSpc>
                <a:spcPct val="50000"/>
              </a:lnSpc>
              <a:spcBef>
                <a:spcPct val="50000"/>
              </a:spcBef>
            </a:pPr>
            <a:r>
              <a:rPr lang="en-US" b="1">
                <a:latin typeface="Courier New" charset="0"/>
              </a:rPr>
              <a:t>var4 QWORD ?</a:t>
            </a:r>
          </a:p>
          <a:p>
            <a:pPr>
              <a:lnSpc>
                <a:spcPct val="50000"/>
              </a:lnSpc>
              <a:spcBef>
                <a:spcPct val="50000"/>
              </a:spcBef>
            </a:pPr>
            <a:endParaRPr lang="en-US" b="1">
              <a:latin typeface="Courier New" charset="0"/>
            </a:endParaRPr>
          </a:p>
          <a:p>
            <a:pPr>
              <a:lnSpc>
                <a:spcPct val="50000"/>
              </a:lnSpc>
              <a:spcBef>
                <a:spcPct val="50000"/>
              </a:spcBef>
            </a:pPr>
            <a:r>
              <a:rPr lang="en-US" b="1">
                <a:latin typeface="Courier New" charset="0"/>
              </a:rPr>
              <a:t>.code</a:t>
            </a:r>
          </a:p>
          <a:p>
            <a:pPr>
              <a:lnSpc>
                <a:spcPct val="50000"/>
              </a:lnSpc>
              <a:spcBef>
                <a:spcPct val="50000"/>
              </a:spcBef>
            </a:pPr>
            <a:r>
              <a:rPr lang="en-US" b="1">
                <a:latin typeface="Courier New" charset="0"/>
              </a:rPr>
              <a:t>mov eax,TYPE var1	; 1</a:t>
            </a:r>
          </a:p>
          <a:p>
            <a:pPr>
              <a:lnSpc>
                <a:spcPct val="50000"/>
              </a:lnSpc>
              <a:spcBef>
                <a:spcPct val="50000"/>
              </a:spcBef>
            </a:pPr>
            <a:r>
              <a:rPr lang="en-US" b="1">
                <a:latin typeface="Courier New" charset="0"/>
              </a:rPr>
              <a:t>mov eax,TYPE var2	; 2</a:t>
            </a:r>
          </a:p>
          <a:p>
            <a:pPr>
              <a:lnSpc>
                <a:spcPct val="50000"/>
              </a:lnSpc>
              <a:spcBef>
                <a:spcPct val="50000"/>
              </a:spcBef>
            </a:pPr>
            <a:r>
              <a:rPr lang="en-US" b="1">
                <a:latin typeface="Courier New" charset="0"/>
              </a:rPr>
              <a:t>mov eax,TYPE var3	; 4</a:t>
            </a:r>
          </a:p>
          <a:p>
            <a:pPr>
              <a:lnSpc>
                <a:spcPct val="50000"/>
              </a:lnSpc>
              <a:spcBef>
                <a:spcPct val="50000"/>
              </a:spcBef>
            </a:pPr>
            <a:r>
              <a:rPr lang="en-US" b="1">
                <a:latin typeface="Courier New" charset="0"/>
              </a:rPr>
              <a:t>mov eax,TYPE var4	; 8</a:t>
            </a:r>
          </a:p>
        </p:txBody>
      </p:sp>
    </p:spTree>
    <p:extLst>
      <p:ext uri="{BB962C8B-B14F-4D97-AF65-F5344CB8AC3E}">
        <p14:creationId xmlns:p14="http://schemas.microsoft.com/office/powerpoint/2010/main" xmlns="" val="174112884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t>LENGTHOF Operator</a:t>
            </a:r>
          </a:p>
        </p:txBody>
      </p:sp>
      <p:sp>
        <p:nvSpPr>
          <p:cNvPr id="120835" name="Text Box 3"/>
          <p:cNvSpPr txBox="1">
            <a:spLocks noChangeArrowheads="1"/>
          </p:cNvSpPr>
          <p:nvPr/>
        </p:nvSpPr>
        <p:spPr bwMode="auto">
          <a:xfrm>
            <a:off x="990600" y="2286000"/>
            <a:ext cx="7162800" cy="3657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5205413" algn="l"/>
              </a:tabLst>
              <a:defRPr sz="2400">
                <a:solidFill>
                  <a:schemeClr val="tx1"/>
                </a:solidFill>
                <a:latin typeface="Times New Roman" charset="0"/>
                <a:ea typeface="ＭＳ Ｐゴシック" charset="0"/>
              </a:defRPr>
            </a:lvl1pPr>
            <a:lvl2pPr>
              <a:tabLst>
                <a:tab pos="5205413" algn="l"/>
              </a:tabLst>
              <a:defRPr sz="2400">
                <a:solidFill>
                  <a:schemeClr val="tx1"/>
                </a:solidFill>
                <a:latin typeface="Times New Roman" charset="0"/>
                <a:ea typeface="ＭＳ Ｐゴシック" charset="0"/>
              </a:defRPr>
            </a:lvl2pPr>
            <a:lvl3pPr>
              <a:tabLst>
                <a:tab pos="5205413" algn="l"/>
              </a:tabLst>
              <a:defRPr sz="2400">
                <a:solidFill>
                  <a:schemeClr val="tx1"/>
                </a:solidFill>
                <a:latin typeface="Times New Roman" charset="0"/>
                <a:ea typeface="ＭＳ Ｐゴシック" charset="0"/>
              </a:defRPr>
            </a:lvl3pPr>
            <a:lvl4pPr>
              <a:tabLst>
                <a:tab pos="5205413" algn="l"/>
              </a:tabLst>
              <a:defRPr sz="2400">
                <a:solidFill>
                  <a:schemeClr val="tx1"/>
                </a:solidFill>
                <a:latin typeface="Times New Roman" charset="0"/>
                <a:ea typeface="ＭＳ Ｐゴシック" charset="0"/>
              </a:defRPr>
            </a:lvl4pPr>
            <a:lvl5pPr>
              <a:tabLst>
                <a:tab pos="5205413" algn="l"/>
              </a:tabLst>
              <a:defRPr sz="2400">
                <a:solidFill>
                  <a:schemeClr val="tx1"/>
                </a:solidFill>
                <a:latin typeface="Times New Roman" charset="0"/>
                <a:ea typeface="ＭＳ Ｐゴシック" charset="0"/>
              </a:defRPr>
            </a:lvl5pPr>
            <a:lvl6pPr fontAlgn="base">
              <a:spcBef>
                <a:spcPct val="0"/>
              </a:spcBef>
              <a:spcAft>
                <a:spcPct val="0"/>
              </a:spcAft>
              <a:tabLst>
                <a:tab pos="5205413" algn="l"/>
              </a:tabLst>
              <a:defRPr sz="2400">
                <a:solidFill>
                  <a:schemeClr val="tx1"/>
                </a:solidFill>
                <a:latin typeface="Times New Roman" charset="0"/>
                <a:ea typeface="ＭＳ Ｐゴシック" charset="0"/>
              </a:defRPr>
            </a:lvl6pPr>
            <a:lvl7pPr fontAlgn="base">
              <a:spcBef>
                <a:spcPct val="0"/>
              </a:spcBef>
              <a:spcAft>
                <a:spcPct val="0"/>
              </a:spcAft>
              <a:tabLst>
                <a:tab pos="5205413" algn="l"/>
              </a:tabLst>
              <a:defRPr sz="2400">
                <a:solidFill>
                  <a:schemeClr val="tx1"/>
                </a:solidFill>
                <a:latin typeface="Times New Roman" charset="0"/>
                <a:ea typeface="ＭＳ Ｐゴシック" charset="0"/>
              </a:defRPr>
            </a:lvl7pPr>
            <a:lvl8pPr fontAlgn="base">
              <a:spcBef>
                <a:spcPct val="0"/>
              </a:spcBef>
              <a:spcAft>
                <a:spcPct val="0"/>
              </a:spcAft>
              <a:tabLst>
                <a:tab pos="5205413" algn="l"/>
              </a:tabLst>
              <a:defRPr sz="2400">
                <a:solidFill>
                  <a:schemeClr val="tx1"/>
                </a:solidFill>
                <a:latin typeface="Times New Roman" charset="0"/>
                <a:ea typeface="ＭＳ Ｐゴシック" charset="0"/>
              </a:defRPr>
            </a:lvl8pPr>
            <a:lvl9pPr fontAlgn="base">
              <a:spcBef>
                <a:spcPct val="0"/>
              </a:spcBef>
              <a:spcAft>
                <a:spcPct val="0"/>
              </a:spcAft>
              <a:tabLst>
                <a:tab pos="5205413" algn="l"/>
              </a:tabLst>
              <a:defRPr sz="2400">
                <a:solidFill>
                  <a:schemeClr val="tx1"/>
                </a:solidFill>
                <a:latin typeface="Times New Roman" charset="0"/>
                <a:ea typeface="ＭＳ Ｐゴシック" charset="0"/>
              </a:defRPr>
            </a:lvl9pPr>
          </a:lstStyle>
          <a:p>
            <a:pPr>
              <a:lnSpc>
                <a:spcPct val="50000"/>
              </a:lnSpc>
              <a:spcBef>
                <a:spcPct val="50000"/>
              </a:spcBef>
            </a:pPr>
            <a:r>
              <a:rPr lang="en-US" b="1">
                <a:latin typeface="Courier New" charset="0"/>
              </a:rPr>
              <a:t>.data	</a:t>
            </a:r>
            <a:r>
              <a:rPr lang="en-US">
                <a:solidFill>
                  <a:schemeClr val="tx2"/>
                </a:solidFill>
                <a:latin typeface="Arial" charset="0"/>
              </a:rPr>
              <a:t>LENGTHOF</a:t>
            </a:r>
          </a:p>
          <a:p>
            <a:pPr>
              <a:lnSpc>
                <a:spcPct val="50000"/>
              </a:lnSpc>
              <a:spcBef>
                <a:spcPct val="50000"/>
              </a:spcBef>
            </a:pPr>
            <a:r>
              <a:rPr lang="en-US" b="1">
                <a:latin typeface="Courier New" charset="0"/>
              </a:rPr>
              <a:t>byte1  BYTE 10,20,30	; 3</a:t>
            </a:r>
          </a:p>
          <a:p>
            <a:pPr>
              <a:lnSpc>
                <a:spcPct val="50000"/>
              </a:lnSpc>
              <a:spcBef>
                <a:spcPct val="50000"/>
              </a:spcBef>
            </a:pPr>
            <a:r>
              <a:rPr lang="en-US" b="1">
                <a:latin typeface="Courier New" charset="0"/>
              </a:rPr>
              <a:t>array1 WORD 30 DUP(?),0,0	; 32</a:t>
            </a:r>
          </a:p>
          <a:p>
            <a:pPr>
              <a:lnSpc>
                <a:spcPct val="50000"/>
              </a:lnSpc>
              <a:spcBef>
                <a:spcPct val="50000"/>
              </a:spcBef>
            </a:pPr>
            <a:r>
              <a:rPr lang="en-US" b="1">
                <a:latin typeface="Courier New" charset="0"/>
              </a:rPr>
              <a:t>array2 WORD 5 DUP(3 DUP(?))	; 15</a:t>
            </a:r>
          </a:p>
          <a:p>
            <a:pPr>
              <a:lnSpc>
                <a:spcPct val="50000"/>
              </a:lnSpc>
              <a:spcBef>
                <a:spcPct val="50000"/>
              </a:spcBef>
            </a:pPr>
            <a:r>
              <a:rPr lang="en-US" b="1">
                <a:latin typeface="Courier New" charset="0"/>
              </a:rPr>
              <a:t>array3 DWORD 1,2,3,4	; 4</a:t>
            </a:r>
          </a:p>
          <a:p>
            <a:pPr>
              <a:lnSpc>
                <a:spcPct val="50000"/>
              </a:lnSpc>
              <a:spcBef>
                <a:spcPct val="50000"/>
              </a:spcBef>
            </a:pPr>
            <a:r>
              <a:rPr lang="en-US" b="1">
                <a:latin typeface="Courier New" charset="0"/>
              </a:rPr>
              <a:t>digitStr BYTE "12345678",0	; 9</a:t>
            </a:r>
          </a:p>
          <a:p>
            <a:pPr>
              <a:lnSpc>
                <a:spcPct val="50000"/>
              </a:lnSpc>
              <a:spcBef>
                <a:spcPct val="50000"/>
              </a:spcBef>
            </a:pPr>
            <a:endParaRPr lang="en-US" b="1">
              <a:latin typeface="Courier New" charset="0"/>
            </a:endParaRPr>
          </a:p>
          <a:p>
            <a:pPr>
              <a:lnSpc>
                <a:spcPct val="50000"/>
              </a:lnSpc>
              <a:spcBef>
                <a:spcPct val="50000"/>
              </a:spcBef>
            </a:pPr>
            <a:r>
              <a:rPr lang="en-US" b="1">
                <a:latin typeface="Courier New" charset="0"/>
              </a:rPr>
              <a:t>.code</a:t>
            </a:r>
          </a:p>
          <a:p>
            <a:pPr>
              <a:lnSpc>
                <a:spcPct val="50000"/>
              </a:lnSpc>
              <a:spcBef>
                <a:spcPct val="50000"/>
              </a:spcBef>
            </a:pPr>
            <a:r>
              <a:rPr lang="en-US" b="1">
                <a:latin typeface="Courier New" charset="0"/>
              </a:rPr>
              <a:t>mov ecx,LENGTHOF array1	; 32</a:t>
            </a:r>
          </a:p>
        </p:txBody>
      </p:sp>
      <p:sp>
        <p:nvSpPr>
          <p:cNvPr id="120836" name="Text Box 4"/>
          <p:cNvSpPr txBox="1">
            <a:spLocks noChangeArrowheads="1"/>
          </p:cNvSpPr>
          <p:nvPr/>
        </p:nvSpPr>
        <p:spPr bwMode="auto">
          <a:xfrm>
            <a:off x="762000" y="1066800"/>
            <a:ext cx="7848600" cy="11387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800" dirty="0">
                <a:latin typeface="Arial"/>
                <a:cs typeface="Arial"/>
              </a:rPr>
              <a:t>The LENGTHOF operator counts the number of elements in a single data declaration.</a:t>
            </a:r>
          </a:p>
        </p:txBody>
      </p:sp>
    </p:spTree>
    <p:extLst>
      <p:ext uri="{BB962C8B-B14F-4D97-AF65-F5344CB8AC3E}">
        <p14:creationId xmlns:p14="http://schemas.microsoft.com/office/powerpoint/2010/main" xmlns="" val="20301046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r>
              <a:rPr lang="en-US"/>
              <a:t>SIZEOF Operator</a:t>
            </a:r>
          </a:p>
        </p:txBody>
      </p:sp>
      <p:sp>
        <p:nvSpPr>
          <p:cNvPr id="128003" name="Text Box 3"/>
          <p:cNvSpPr txBox="1">
            <a:spLocks noChangeArrowheads="1"/>
          </p:cNvSpPr>
          <p:nvPr/>
        </p:nvSpPr>
        <p:spPr bwMode="auto">
          <a:xfrm>
            <a:off x="762000" y="3048000"/>
            <a:ext cx="7696200" cy="3429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5146675" algn="l"/>
              </a:tabLst>
              <a:defRPr sz="2400">
                <a:solidFill>
                  <a:schemeClr val="tx1"/>
                </a:solidFill>
                <a:latin typeface="Times New Roman" charset="0"/>
                <a:ea typeface="ＭＳ Ｐゴシック" charset="0"/>
              </a:defRPr>
            </a:lvl1pPr>
            <a:lvl2pPr>
              <a:tabLst>
                <a:tab pos="457200" algn="l"/>
                <a:tab pos="5146675" algn="l"/>
              </a:tabLst>
              <a:defRPr sz="2400">
                <a:solidFill>
                  <a:schemeClr val="tx1"/>
                </a:solidFill>
                <a:latin typeface="Times New Roman" charset="0"/>
                <a:ea typeface="ＭＳ Ｐゴシック" charset="0"/>
              </a:defRPr>
            </a:lvl2pPr>
            <a:lvl3pPr>
              <a:tabLst>
                <a:tab pos="457200" algn="l"/>
                <a:tab pos="5146675" algn="l"/>
              </a:tabLst>
              <a:defRPr sz="2400">
                <a:solidFill>
                  <a:schemeClr val="tx1"/>
                </a:solidFill>
                <a:latin typeface="Times New Roman" charset="0"/>
                <a:ea typeface="ＭＳ Ｐゴシック" charset="0"/>
              </a:defRPr>
            </a:lvl3pPr>
            <a:lvl4pPr>
              <a:tabLst>
                <a:tab pos="457200" algn="l"/>
                <a:tab pos="5146675" algn="l"/>
              </a:tabLst>
              <a:defRPr sz="2400">
                <a:solidFill>
                  <a:schemeClr val="tx1"/>
                </a:solidFill>
                <a:latin typeface="Times New Roman" charset="0"/>
                <a:ea typeface="ＭＳ Ｐゴシック" charset="0"/>
              </a:defRPr>
            </a:lvl4pPr>
            <a:lvl5pPr>
              <a:tabLst>
                <a:tab pos="457200" algn="l"/>
                <a:tab pos="5146675"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5146675"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5146675"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5146675"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5146675" algn="l"/>
              </a:tabLst>
              <a:defRPr sz="2400">
                <a:solidFill>
                  <a:schemeClr val="tx1"/>
                </a:solidFill>
                <a:latin typeface="Times New Roman" charset="0"/>
                <a:ea typeface="ＭＳ Ｐゴシック" charset="0"/>
              </a:defRPr>
            </a:lvl9pPr>
          </a:lstStyle>
          <a:p>
            <a:pPr>
              <a:lnSpc>
                <a:spcPct val="50000"/>
              </a:lnSpc>
              <a:spcBef>
                <a:spcPct val="50000"/>
              </a:spcBef>
            </a:pPr>
            <a:r>
              <a:rPr lang="en-US" b="1">
                <a:latin typeface="Courier New" charset="0"/>
              </a:rPr>
              <a:t>.data	</a:t>
            </a:r>
            <a:r>
              <a:rPr lang="en-US">
                <a:solidFill>
                  <a:schemeClr val="tx2"/>
                </a:solidFill>
                <a:latin typeface="Arial" charset="0"/>
              </a:rPr>
              <a:t>SIZEOF</a:t>
            </a:r>
          </a:p>
          <a:p>
            <a:pPr>
              <a:lnSpc>
                <a:spcPct val="50000"/>
              </a:lnSpc>
              <a:spcBef>
                <a:spcPct val="50000"/>
              </a:spcBef>
            </a:pPr>
            <a:r>
              <a:rPr lang="en-US" b="1">
                <a:latin typeface="Courier New" charset="0"/>
              </a:rPr>
              <a:t>byte1  BYTE 10,20,30	; 3</a:t>
            </a:r>
          </a:p>
          <a:p>
            <a:pPr>
              <a:lnSpc>
                <a:spcPct val="50000"/>
              </a:lnSpc>
              <a:spcBef>
                <a:spcPct val="50000"/>
              </a:spcBef>
            </a:pPr>
            <a:r>
              <a:rPr lang="en-US" b="1">
                <a:latin typeface="Courier New" charset="0"/>
              </a:rPr>
              <a:t>array1 WORD 30 DUP(?),0,0	; 64</a:t>
            </a:r>
          </a:p>
          <a:p>
            <a:pPr>
              <a:lnSpc>
                <a:spcPct val="50000"/>
              </a:lnSpc>
              <a:spcBef>
                <a:spcPct val="50000"/>
              </a:spcBef>
            </a:pPr>
            <a:r>
              <a:rPr lang="en-US" b="1">
                <a:latin typeface="Courier New" charset="0"/>
              </a:rPr>
              <a:t>array2 WORD 5 DUP(3 DUP(?))	; 30</a:t>
            </a:r>
          </a:p>
          <a:p>
            <a:pPr>
              <a:lnSpc>
                <a:spcPct val="50000"/>
              </a:lnSpc>
              <a:spcBef>
                <a:spcPct val="50000"/>
              </a:spcBef>
            </a:pPr>
            <a:r>
              <a:rPr lang="en-US" b="1">
                <a:latin typeface="Courier New" charset="0"/>
              </a:rPr>
              <a:t>array3 DWORD 1,2,3,4	; 16</a:t>
            </a:r>
          </a:p>
          <a:p>
            <a:pPr>
              <a:lnSpc>
                <a:spcPct val="50000"/>
              </a:lnSpc>
              <a:spcBef>
                <a:spcPct val="50000"/>
              </a:spcBef>
            </a:pPr>
            <a:r>
              <a:rPr lang="en-US" b="1">
                <a:latin typeface="Courier New" charset="0"/>
              </a:rPr>
              <a:t>digitStr BYTE "12345678",0	; 9</a:t>
            </a:r>
          </a:p>
          <a:p>
            <a:pPr>
              <a:lnSpc>
                <a:spcPct val="50000"/>
              </a:lnSpc>
              <a:spcBef>
                <a:spcPct val="50000"/>
              </a:spcBef>
            </a:pPr>
            <a:endParaRPr lang="en-US" b="1">
              <a:latin typeface="Courier New" charset="0"/>
            </a:endParaRPr>
          </a:p>
          <a:p>
            <a:pPr>
              <a:lnSpc>
                <a:spcPct val="50000"/>
              </a:lnSpc>
              <a:spcBef>
                <a:spcPct val="50000"/>
              </a:spcBef>
            </a:pPr>
            <a:r>
              <a:rPr lang="en-US" b="1">
                <a:latin typeface="Courier New" charset="0"/>
              </a:rPr>
              <a:t>.code</a:t>
            </a:r>
          </a:p>
          <a:p>
            <a:pPr>
              <a:lnSpc>
                <a:spcPct val="50000"/>
              </a:lnSpc>
              <a:spcBef>
                <a:spcPct val="50000"/>
              </a:spcBef>
            </a:pPr>
            <a:r>
              <a:rPr lang="en-US" b="1">
                <a:latin typeface="Courier New" charset="0"/>
              </a:rPr>
              <a:t>mov ecx,SIZEOF array1	; 64</a:t>
            </a:r>
          </a:p>
        </p:txBody>
      </p:sp>
      <p:sp>
        <p:nvSpPr>
          <p:cNvPr id="128004" name="Text Box 4"/>
          <p:cNvSpPr txBox="1">
            <a:spLocks noChangeArrowheads="1"/>
          </p:cNvSpPr>
          <p:nvPr/>
        </p:nvSpPr>
        <p:spPr bwMode="auto">
          <a:xfrm>
            <a:off x="762000" y="1143000"/>
            <a:ext cx="7696200" cy="11387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800" dirty="0">
                <a:latin typeface="Arial"/>
                <a:cs typeface="Arial"/>
              </a:rPr>
              <a:t>The SIZEOF operator returns a value that is equivalent to multiplying LENGTHOF by TYPE.</a:t>
            </a:r>
          </a:p>
        </p:txBody>
      </p:sp>
    </p:spTree>
    <p:extLst>
      <p:ext uri="{BB962C8B-B14F-4D97-AF65-F5344CB8AC3E}">
        <p14:creationId xmlns:p14="http://schemas.microsoft.com/office/powerpoint/2010/main" xmlns="" val="40740940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en-US"/>
              <a:t>Spanning Multiple Lines </a:t>
            </a:r>
            <a:r>
              <a:rPr lang="en-US" sz="2400"/>
              <a:t>(1 of 2)</a:t>
            </a:r>
            <a:endParaRPr lang="en-US"/>
          </a:p>
        </p:txBody>
      </p:sp>
      <p:sp>
        <p:nvSpPr>
          <p:cNvPr id="166915" name="Text Box 3"/>
          <p:cNvSpPr txBox="1">
            <a:spLocks noChangeArrowheads="1"/>
          </p:cNvSpPr>
          <p:nvPr/>
        </p:nvSpPr>
        <p:spPr bwMode="auto">
          <a:xfrm>
            <a:off x="1524000" y="2971800"/>
            <a:ext cx="6172200" cy="3048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82880" tIns="137160" rIns="182880" bIns="228600"/>
          <a:lstStyle>
            <a:lvl1pPr>
              <a:tabLst>
                <a:tab pos="454025" algn="l"/>
                <a:tab pos="4514850" algn="l"/>
              </a:tabLst>
              <a:defRPr sz="2400">
                <a:solidFill>
                  <a:schemeClr val="tx1"/>
                </a:solidFill>
                <a:latin typeface="Times New Roman" charset="0"/>
                <a:ea typeface="ＭＳ Ｐゴシック" charset="0"/>
              </a:defRPr>
            </a:lvl1pPr>
            <a:lvl2pPr>
              <a:tabLst>
                <a:tab pos="454025" algn="l"/>
                <a:tab pos="4514850" algn="l"/>
              </a:tabLst>
              <a:defRPr sz="2400">
                <a:solidFill>
                  <a:schemeClr val="tx1"/>
                </a:solidFill>
                <a:latin typeface="Times New Roman" charset="0"/>
                <a:ea typeface="ＭＳ Ｐゴシック" charset="0"/>
              </a:defRPr>
            </a:lvl2pPr>
            <a:lvl3pPr>
              <a:tabLst>
                <a:tab pos="454025" algn="l"/>
                <a:tab pos="4514850" algn="l"/>
              </a:tabLst>
              <a:defRPr sz="2400">
                <a:solidFill>
                  <a:schemeClr val="tx1"/>
                </a:solidFill>
                <a:latin typeface="Times New Roman" charset="0"/>
                <a:ea typeface="ＭＳ Ｐゴシック" charset="0"/>
              </a:defRPr>
            </a:lvl3pPr>
            <a:lvl4pPr>
              <a:tabLst>
                <a:tab pos="454025" algn="l"/>
                <a:tab pos="4514850" algn="l"/>
              </a:tabLst>
              <a:defRPr sz="2400">
                <a:solidFill>
                  <a:schemeClr val="tx1"/>
                </a:solidFill>
                <a:latin typeface="Times New Roman" charset="0"/>
                <a:ea typeface="ＭＳ Ｐゴシック" charset="0"/>
              </a:defRPr>
            </a:lvl4pPr>
            <a:lvl5pPr>
              <a:tabLst>
                <a:tab pos="454025" algn="l"/>
                <a:tab pos="4514850" algn="l"/>
              </a:tabLst>
              <a:defRPr sz="2400">
                <a:solidFill>
                  <a:schemeClr val="tx1"/>
                </a:solidFill>
                <a:latin typeface="Times New Roman" charset="0"/>
                <a:ea typeface="ＭＳ Ｐゴシック" charset="0"/>
              </a:defRPr>
            </a:lvl5pPr>
            <a:lvl6pPr fontAlgn="base">
              <a:spcBef>
                <a:spcPct val="0"/>
              </a:spcBef>
              <a:spcAft>
                <a:spcPct val="0"/>
              </a:spcAft>
              <a:tabLst>
                <a:tab pos="454025" algn="l"/>
                <a:tab pos="4514850" algn="l"/>
              </a:tabLst>
              <a:defRPr sz="2400">
                <a:solidFill>
                  <a:schemeClr val="tx1"/>
                </a:solidFill>
                <a:latin typeface="Times New Roman" charset="0"/>
                <a:ea typeface="ＭＳ Ｐゴシック" charset="0"/>
              </a:defRPr>
            </a:lvl6pPr>
            <a:lvl7pPr fontAlgn="base">
              <a:spcBef>
                <a:spcPct val="0"/>
              </a:spcBef>
              <a:spcAft>
                <a:spcPct val="0"/>
              </a:spcAft>
              <a:tabLst>
                <a:tab pos="454025" algn="l"/>
                <a:tab pos="4514850" algn="l"/>
              </a:tabLst>
              <a:defRPr sz="2400">
                <a:solidFill>
                  <a:schemeClr val="tx1"/>
                </a:solidFill>
                <a:latin typeface="Times New Roman" charset="0"/>
                <a:ea typeface="ＭＳ Ｐゴシック" charset="0"/>
              </a:defRPr>
            </a:lvl7pPr>
            <a:lvl8pPr fontAlgn="base">
              <a:spcBef>
                <a:spcPct val="0"/>
              </a:spcBef>
              <a:spcAft>
                <a:spcPct val="0"/>
              </a:spcAft>
              <a:tabLst>
                <a:tab pos="454025" algn="l"/>
                <a:tab pos="4514850" algn="l"/>
              </a:tabLst>
              <a:defRPr sz="2400">
                <a:solidFill>
                  <a:schemeClr val="tx1"/>
                </a:solidFill>
                <a:latin typeface="Times New Roman" charset="0"/>
                <a:ea typeface="ＭＳ Ｐゴシック" charset="0"/>
              </a:defRPr>
            </a:lvl8pPr>
            <a:lvl9pPr fontAlgn="base">
              <a:spcBef>
                <a:spcPct val="0"/>
              </a:spcBef>
              <a:spcAft>
                <a:spcPct val="0"/>
              </a:spcAft>
              <a:tabLst>
                <a:tab pos="454025" algn="l"/>
                <a:tab pos="4514850" algn="l"/>
              </a:tabLst>
              <a:defRPr sz="2400">
                <a:solidFill>
                  <a:schemeClr val="tx1"/>
                </a:solidFill>
                <a:latin typeface="Times New Roman" charset="0"/>
                <a:ea typeface="ＭＳ Ｐゴシック" charset="0"/>
              </a:defRPr>
            </a:lvl9pPr>
          </a:lstStyle>
          <a:p>
            <a:pPr>
              <a:lnSpc>
                <a:spcPct val="50000"/>
              </a:lnSpc>
              <a:spcBef>
                <a:spcPct val="50000"/>
              </a:spcBef>
            </a:pPr>
            <a:r>
              <a:rPr lang="en-US" b="1" dirty="0">
                <a:latin typeface="Courier New" charset="0"/>
              </a:rPr>
              <a:t>.data</a:t>
            </a:r>
          </a:p>
          <a:p>
            <a:pPr>
              <a:lnSpc>
                <a:spcPct val="50000"/>
              </a:lnSpc>
              <a:spcBef>
                <a:spcPct val="50000"/>
              </a:spcBef>
            </a:pPr>
            <a:r>
              <a:rPr lang="en-US" b="1" dirty="0">
                <a:latin typeface="Courier New" charset="0"/>
              </a:rPr>
              <a:t>array WORD 10,20,</a:t>
            </a:r>
          </a:p>
          <a:p>
            <a:pPr>
              <a:lnSpc>
                <a:spcPct val="50000"/>
              </a:lnSpc>
              <a:spcBef>
                <a:spcPct val="50000"/>
              </a:spcBef>
            </a:pPr>
            <a:r>
              <a:rPr lang="en-US" b="1" dirty="0">
                <a:latin typeface="Courier New" charset="0"/>
              </a:rPr>
              <a:t>	</a:t>
            </a:r>
            <a:r>
              <a:rPr lang="en-US" b="1" dirty="0" smtClean="0">
                <a:latin typeface="Courier New" charset="0"/>
              </a:rPr>
              <a:t>   30,40</a:t>
            </a:r>
            <a:r>
              <a:rPr lang="en-US" b="1" dirty="0">
                <a:latin typeface="Courier New" charset="0"/>
              </a:rPr>
              <a:t>,</a:t>
            </a:r>
          </a:p>
          <a:p>
            <a:pPr>
              <a:lnSpc>
                <a:spcPct val="50000"/>
              </a:lnSpc>
              <a:spcBef>
                <a:spcPct val="50000"/>
              </a:spcBef>
            </a:pPr>
            <a:r>
              <a:rPr lang="en-US" b="1" dirty="0">
                <a:latin typeface="Courier New" charset="0"/>
              </a:rPr>
              <a:t>	</a:t>
            </a:r>
            <a:r>
              <a:rPr lang="en-US" b="1" dirty="0" smtClean="0">
                <a:latin typeface="Courier New" charset="0"/>
              </a:rPr>
              <a:t>   50,60</a:t>
            </a:r>
            <a:endParaRPr lang="en-US" b="1" dirty="0">
              <a:latin typeface="Courier New" charset="0"/>
            </a:endParaRPr>
          </a:p>
          <a:p>
            <a:pPr>
              <a:lnSpc>
                <a:spcPct val="50000"/>
              </a:lnSpc>
              <a:spcBef>
                <a:spcPct val="50000"/>
              </a:spcBef>
            </a:pPr>
            <a:endParaRPr lang="en-US" b="1" dirty="0">
              <a:latin typeface="Courier New" charset="0"/>
            </a:endParaRPr>
          </a:p>
          <a:p>
            <a:pPr>
              <a:lnSpc>
                <a:spcPct val="50000"/>
              </a:lnSpc>
              <a:spcBef>
                <a:spcPct val="50000"/>
              </a:spcBef>
            </a:pPr>
            <a:r>
              <a:rPr lang="en-US" b="1" dirty="0">
                <a:latin typeface="Courier New" charset="0"/>
              </a:rPr>
              <a:t>.code</a:t>
            </a:r>
          </a:p>
          <a:p>
            <a:pPr>
              <a:lnSpc>
                <a:spcPct val="50000"/>
              </a:lnSpc>
              <a:spcBef>
                <a:spcPct val="50000"/>
              </a:spcBef>
            </a:pPr>
            <a:r>
              <a:rPr lang="en-US" b="1" dirty="0" err="1">
                <a:latin typeface="Courier New" charset="0"/>
              </a:rPr>
              <a:t>mov</a:t>
            </a:r>
            <a:r>
              <a:rPr lang="en-US" b="1" dirty="0">
                <a:latin typeface="Courier New" charset="0"/>
              </a:rPr>
              <a:t> </a:t>
            </a:r>
            <a:r>
              <a:rPr lang="en-US" b="1" dirty="0" err="1">
                <a:latin typeface="Courier New" charset="0"/>
              </a:rPr>
              <a:t>eax,LENGTHOF</a:t>
            </a:r>
            <a:r>
              <a:rPr lang="en-US" b="1" dirty="0">
                <a:latin typeface="Courier New" charset="0"/>
              </a:rPr>
              <a:t> array	; 6</a:t>
            </a:r>
          </a:p>
          <a:p>
            <a:pPr>
              <a:lnSpc>
                <a:spcPct val="50000"/>
              </a:lnSpc>
              <a:spcBef>
                <a:spcPct val="50000"/>
              </a:spcBef>
            </a:pPr>
            <a:r>
              <a:rPr lang="en-US" b="1" dirty="0" err="1">
                <a:latin typeface="Courier New" charset="0"/>
              </a:rPr>
              <a:t>mov</a:t>
            </a:r>
            <a:r>
              <a:rPr lang="en-US" b="1" dirty="0">
                <a:latin typeface="Courier New" charset="0"/>
              </a:rPr>
              <a:t> </a:t>
            </a:r>
            <a:r>
              <a:rPr lang="en-US" b="1" dirty="0" err="1">
                <a:latin typeface="Courier New" charset="0"/>
              </a:rPr>
              <a:t>ebx,SIZEOF</a:t>
            </a:r>
            <a:r>
              <a:rPr lang="en-US" b="1" dirty="0">
                <a:latin typeface="Courier New" charset="0"/>
              </a:rPr>
              <a:t> array	; 12</a:t>
            </a:r>
          </a:p>
        </p:txBody>
      </p:sp>
      <p:sp>
        <p:nvSpPr>
          <p:cNvPr id="166916" name="Text Box 4"/>
          <p:cNvSpPr txBox="1">
            <a:spLocks noChangeArrowheads="1"/>
          </p:cNvSpPr>
          <p:nvPr/>
        </p:nvSpPr>
        <p:spPr bwMode="auto">
          <a:xfrm>
            <a:off x="609600" y="1066800"/>
            <a:ext cx="8077200" cy="20005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800" dirty="0">
                <a:latin typeface="Arial"/>
                <a:cs typeface="Arial"/>
              </a:rPr>
              <a:t>A data declaration spans multiple lines if each line (except the last) ends with a comma. The LENGTHOF and SIZEOF operators include all lines belonging to the declaration:</a:t>
            </a:r>
          </a:p>
        </p:txBody>
      </p:sp>
    </p:spTree>
    <p:extLst>
      <p:ext uri="{BB962C8B-B14F-4D97-AF65-F5344CB8AC3E}">
        <p14:creationId xmlns:p14="http://schemas.microsoft.com/office/powerpoint/2010/main" xmlns="" val="131998648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r>
              <a:rPr lang="en-US"/>
              <a:t>Spanning Multiple Lines </a:t>
            </a:r>
            <a:r>
              <a:rPr lang="en-US" sz="2400"/>
              <a:t>(2 of 2)</a:t>
            </a:r>
            <a:endParaRPr lang="en-US"/>
          </a:p>
        </p:txBody>
      </p:sp>
      <p:sp>
        <p:nvSpPr>
          <p:cNvPr id="167939" name="Text Box 3"/>
          <p:cNvSpPr txBox="1">
            <a:spLocks noChangeArrowheads="1"/>
          </p:cNvSpPr>
          <p:nvPr/>
        </p:nvSpPr>
        <p:spPr bwMode="auto">
          <a:xfrm>
            <a:off x="1752600" y="2971800"/>
            <a:ext cx="5867400" cy="32004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82880" tIns="137160" rIns="182880" bIns="228600"/>
          <a:lstStyle>
            <a:lvl1pPr>
              <a:tabLst>
                <a:tab pos="915988" algn="l"/>
                <a:tab pos="4514850" algn="l"/>
              </a:tabLst>
              <a:defRPr sz="2400">
                <a:solidFill>
                  <a:schemeClr val="tx1"/>
                </a:solidFill>
                <a:latin typeface="Times New Roman" charset="0"/>
                <a:ea typeface="ＭＳ Ｐゴシック" charset="0"/>
              </a:defRPr>
            </a:lvl1pPr>
            <a:lvl2pPr>
              <a:tabLst>
                <a:tab pos="915988" algn="l"/>
                <a:tab pos="4514850" algn="l"/>
              </a:tabLst>
              <a:defRPr sz="2400">
                <a:solidFill>
                  <a:schemeClr val="tx1"/>
                </a:solidFill>
                <a:latin typeface="Times New Roman" charset="0"/>
                <a:ea typeface="ＭＳ Ｐゴシック" charset="0"/>
              </a:defRPr>
            </a:lvl2pPr>
            <a:lvl3pPr>
              <a:tabLst>
                <a:tab pos="915988" algn="l"/>
                <a:tab pos="4514850" algn="l"/>
              </a:tabLst>
              <a:defRPr sz="2400">
                <a:solidFill>
                  <a:schemeClr val="tx1"/>
                </a:solidFill>
                <a:latin typeface="Times New Roman" charset="0"/>
                <a:ea typeface="ＭＳ Ｐゴシック" charset="0"/>
              </a:defRPr>
            </a:lvl3pPr>
            <a:lvl4pPr>
              <a:tabLst>
                <a:tab pos="915988" algn="l"/>
                <a:tab pos="4514850" algn="l"/>
              </a:tabLst>
              <a:defRPr sz="2400">
                <a:solidFill>
                  <a:schemeClr val="tx1"/>
                </a:solidFill>
                <a:latin typeface="Times New Roman" charset="0"/>
                <a:ea typeface="ＭＳ Ｐゴシック" charset="0"/>
              </a:defRPr>
            </a:lvl4pPr>
            <a:lvl5pPr>
              <a:tabLst>
                <a:tab pos="915988" algn="l"/>
                <a:tab pos="4514850" algn="l"/>
              </a:tabLst>
              <a:defRPr sz="2400">
                <a:solidFill>
                  <a:schemeClr val="tx1"/>
                </a:solidFill>
                <a:latin typeface="Times New Roman" charset="0"/>
                <a:ea typeface="ＭＳ Ｐゴシック" charset="0"/>
              </a:defRPr>
            </a:lvl5pPr>
            <a:lvl6pPr fontAlgn="base">
              <a:spcBef>
                <a:spcPct val="0"/>
              </a:spcBef>
              <a:spcAft>
                <a:spcPct val="0"/>
              </a:spcAft>
              <a:tabLst>
                <a:tab pos="915988" algn="l"/>
                <a:tab pos="4514850" algn="l"/>
              </a:tabLst>
              <a:defRPr sz="2400">
                <a:solidFill>
                  <a:schemeClr val="tx1"/>
                </a:solidFill>
                <a:latin typeface="Times New Roman" charset="0"/>
                <a:ea typeface="ＭＳ Ｐゴシック" charset="0"/>
              </a:defRPr>
            </a:lvl6pPr>
            <a:lvl7pPr fontAlgn="base">
              <a:spcBef>
                <a:spcPct val="0"/>
              </a:spcBef>
              <a:spcAft>
                <a:spcPct val="0"/>
              </a:spcAft>
              <a:tabLst>
                <a:tab pos="915988" algn="l"/>
                <a:tab pos="4514850" algn="l"/>
              </a:tabLst>
              <a:defRPr sz="2400">
                <a:solidFill>
                  <a:schemeClr val="tx1"/>
                </a:solidFill>
                <a:latin typeface="Times New Roman" charset="0"/>
                <a:ea typeface="ＭＳ Ｐゴシック" charset="0"/>
              </a:defRPr>
            </a:lvl7pPr>
            <a:lvl8pPr fontAlgn="base">
              <a:spcBef>
                <a:spcPct val="0"/>
              </a:spcBef>
              <a:spcAft>
                <a:spcPct val="0"/>
              </a:spcAft>
              <a:tabLst>
                <a:tab pos="915988" algn="l"/>
                <a:tab pos="4514850" algn="l"/>
              </a:tabLst>
              <a:defRPr sz="2400">
                <a:solidFill>
                  <a:schemeClr val="tx1"/>
                </a:solidFill>
                <a:latin typeface="Times New Roman" charset="0"/>
                <a:ea typeface="ＭＳ Ｐゴシック" charset="0"/>
              </a:defRPr>
            </a:lvl8pPr>
            <a:lvl9pPr fontAlgn="base">
              <a:spcBef>
                <a:spcPct val="0"/>
              </a:spcBef>
              <a:spcAft>
                <a:spcPct val="0"/>
              </a:spcAft>
              <a:tabLst>
                <a:tab pos="915988" algn="l"/>
                <a:tab pos="4514850" algn="l"/>
              </a:tabLst>
              <a:defRPr sz="2400">
                <a:solidFill>
                  <a:schemeClr val="tx1"/>
                </a:solidFill>
                <a:latin typeface="Times New Roman" charset="0"/>
                <a:ea typeface="ＭＳ Ｐゴシック" charset="0"/>
              </a:defRPr>
            </a:lvl9pPr>
          </a:lstStyle>
          <a:p>
            <a:pPr>
              <a:lnSpc>
                <a:spcPct val="50000"/>
              </a:lnSpc>
              <a:spcBef>
                <a:spcPct val="50000"/>
              </a:spcBef>
            </a:pPr>
            <a:r>
              <a:rPr lang="en-US" b="1">
                <a:latin typeface="Courier New" charset="0"/>
              </a:rPr>
              <a:t>.data</a:t>
            </a:r>
          </a:p>
          <a:p>
            <a:pPr>
              <a:lnSpc>
                <a:spcPct val="50000"/>
              </a:lnSpc>
              <a:spcBef>
                <a:spcPct val="50000"/>
              </a:spcBef>
            </a:pPr>
            <a:r>
              <a:rPr lang="en-US" b="1">
                <a:latin typeface="Courier New" charset="0"/>
              </a:rPr>
              <a:t>array	WORD 10,20</a:t>
            </a:r>
          </a:p>
          <a:p>
            <a:pPr>
              <a:lnSpc>
                <a:spcPct val="50000"/>
              </a:lnSpc>
              <a:spcBef>
                <a:spcPct val="50000"/>
              </a:spcBef>
            </a:pPr>
            <a:r>
              <a:rPr lang="en-US" b="1">
                <a:latin typeface="Courier New" charset="0"/>
              </a:rPr>
              <a:t>	WORD 30,40</a:t>
            </a:r>
          </a:p>
          <a:p>
            <a:pPr>
              <a:lnSpc>
                <a:spcPct val="50000"/>
              </a:lnSpc>
              <a:spcBef>
                <a:spcPct val="50000"/>
              </a:spcBef>
            </a:pPr>
            <a:r>
              <a:rPr lang="en-US" b="1">
                <a:latin typeface="Courier New" charset="0"/>
              </a:rPr>
              <a:t>	WORD 50,60</a:t>
            </a:r>
          </a:p>
          <a:p>
            <a:pPr>
              <a:lnSpc>
                <a:spcPct val="50000"/>
              </a:lnSpc>
              <a:spcBef>
                <a:spcPct val="50000"/>
              </a:spcBef>
            </a:pPr>
            <a:endParaRPr lang="en-US" b="1">
              <a:latin typeface="Courier New" charset="0"/>
            </a:endParaRPr>
          </a:p>
          <a:p>
            <a:pPr>
              <a:lnSpc>
                <a:spcPct val="50000"/>
              </a:lnSpc>
              <a:spcBef>
                <a:spcPct val="50000"/>
              </a:spcBef>
            </a:pPr>
            <a:r>
              <a:rPr lang="en-US" b="1">
                <a:latin typeface="Courier New" charset="0"/>
              </a:rPr>
              <a:t>.code</a:t>
            </a:r>
          </a:p>
          <a:p>
            <a:pPr>
              <a:lnSpc>
                <a:spcPct val="50000"/>
              </a:lnSpc>
              <a:spcBef>
                <a:spcPct val="50000"/>
              </a:spcBef>
            </a:pPr>
            <a:r>
              <a:rPr lang="en-US" b="1">
                <a:latin typeface="Courier New" charset="0"/>
              </a:rPr>
              <a:t>mov eax,LENGTHOF array	; 2</a:t>
            </a:r>
          </a:p>
          <a:p>
            <a:pPr>
              <a:lnSpc>
                <a:spcPct val="50000"/>
              </a:lnSpc>
              <a:spcBef>
                <a:spcPct val="50000"/>
              </a:spcBef>
            </a:pPr>
            <a:r>
              <a:rPr lang="en-US" b="1">
                <a:latin typeface="Courier New" charset="0"/>
              </a:rPr>
              <a:t>mov ebx,SIZEOF array	; 4</a:t>
            </a:r>
          </a:p>
        </p:txBody>
      </p:sp>
      <p:sp>
        <p:nvSpPr>
          <p:cNvPr id="167940" name="Text Box 4"/>
          <p:cNvSpPr txBox="1">
            <a:spLocks noChangeArrowheads="1"/>
          </p:cNvSpPr>
          <p:nvPr/>
        </p:nvSpPr>
        <p:spPr bwMode="auto">
          <a:xfrm>
            <a:off x="381000" y="1066800"/>
            <a:ext cx="8382000" cy="20005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800" dirty="0"/>
              <a:t>In the following example, array identifies only the first WORD declaration. Compare the values returned by LENGTHOF and SIZEOF here to those in the previous slide:</a:t>
            </a:r>
          </a:p>
        </p:txBody>
      </p:sp>
    </p:spTree>
    <p:extLst>
      <p:ext uri="{BB962C8B-B14F-4D97-AF65-F5344CB8AC3E}">
        <p14:creationId xmlns:p14="http://schemas.microsoft.com/office/powerpoint/2010/main" xmlns="" val="2767854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p:nvPr>
        </p:nvSpPr>
        <p:spPr/>
        <p:txBody>
          <a:bodyPr/>
          <a:lstStyle/>
          <a:p>
            <a:r>
              <a:rPr lang="en-US"/>
              <a:t>LABEL Directive</a:t>
            </a:r>
          </a:p>
        </p:txBody>
      </p:sp>
      <p:sp>
        <p:nvSpPr>
          <p:cNvPr id="161795" name="Rectangle 3"/>
          <p:cNvSpPr>
            <a:spLocks noGrp="1" noChangeArrowheads="1"/>
          </p:cNvSpPr>
          <p:nvPr>
            <p:ph idx="1"/>
          </p:nvPr>
        </p:nvSpPr>
        <p:spPr/>
        <p:txBody>
          <a:bodyPr/>
          <a:lstStyle/>
          <a:p>
            <a:r>
              <a:rPr lang="en-US" dirty="0"/>
              <a:t>Assigns an alternate label name and type to an existing storage location</a:t>
            </a:r>
          </a:p>
          <a:p>
            <a:r>
              <a:rPr lang="en-US" dirty="0"/>
              <a:t>LABEL does not allocate any storage of its own</a:t>
            </a:r>
          </a:p>
          <a:p>
            <a:r>
              <a:rPr lang="en-US" dirty="0"/>
              <a:t>Removes the need for the PTR operator</a:t>
            </a:r>
          </a:p>
        </p:txBody>
      </p:sp>
      <p:sp>
        <p:nvSpPr>
          <p:cNvPr id="161796" name="Text Box 4"/>
          <p:cNvSpPr txBox="1">
            <a:spLocks noChangeArrowheads="1"/>
          </p:cNvSpPr>
          <p:nvPr/>
        </p:nvSpPr>
        <p:spPr bwMode="auto">
          <a:xfrm>
            <a:off x="1143000" y="3200400"/>
            <a:ext cx="7239000" cy="3124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lIns="182880" tIns="137160" rIns="182880" bIns="228600"/>
          <a:lstStyle>
            <a:lvl1pPr>
              <a:tabLst>
                <a:tab pos="915988" algn="l"/>
                <a:tab pos="3541713" algn="l"/>
              </a:tabLst>
              <a:defRPr sz="2400">
                <a:solidFill>
                  <a:schemeClr val="tx1"/>
                </a:solidFill>
                <a:latin typeface="Times New Roman" charset="0"/>
                <a:ea typeface="ＭＳ Ｐゴシック" charset="0"/>
              </a:defRPr>
            </a:lvl1pPr>
            <a:lvl2pPr>
              <a:tabLst>
                <a:tab pos="915988" algn="l"/>
                <a:tab pos="3541713" algn="l"/>
              </a:tabLst>
              <a:defRPr sz="2400">
                <a:solidFill>
                  <a:schemeClr val="tx1"/>
                </a:solidFill>
                <a:latin typeface="Times New Roman" charset="0"/>
                <a:ea typeface="ＭＳ Ｐゴシック" charset="0"/>
              </a:defRPr>
            </a:lvl2pPr>
            <a:lvl3pPr>
              <a:tabLst>
                <a:tab pos="915988" algn="l"/>
                <a:tab pos="3541713" algn="l"/>
              </a:tabLst>
              <a:defRPr sz="2400">
                <a:solidFill>
                  <a:schemeClr val="tx1"/>
                </a:solidFill>
                <a:latin typeface="Times New Roman" charset="0"/>
                <a:ea typeface="ＭＳ Ｐゴシック" charset="0"/>
              </a:defRPr>
            </a:lvl3pPr>
            <a:lvl4pPr>
              <a:tabLst>
                <a:tab pos="915988" algn="l"/>
                <a:tab pos="3541713" algn="l"/>
              </a:tabLst>
              <a:defRPr sz="2400">
                <a:solidFill>
                  <a:schemeClr val="tx1"/>
                </a:solidFill>
                <a:latin typeface="Times New Roman" charset="0"/>
                <a:ea typeface="ＭＳ Ｐゴシック" charset="0"/>
              </a:defRPr>
            </a:lvl4pPr>
            <a:lvl5pPr>
              <a:tabLst>
                <a:tab pos="915988" algn="l"/>
                <a:tab pos="3541713" algn="l"/>
              </a:tabLst>
              <a:defRPr sz="2400">
                <a:solidFill>
                  <a:schemeClr val="tx1"/>
                </a:solidFill>
                <a:latin typeface="Times New Roman" charset="0"/>
                <a:ea typeface="ＭＳ Ｐゴシック" charset="0"/>
              </a:defRPr>
            </a:lvl5pPr>
            <a:lvl6pPr fontAlgn="base">
              <a:spcBef>
                <a:spcPct val="0"/>
              </a:spcBef>
              <a:spcAft>
                <a:spcPct val="0"/>
              </a:spcAft>
              <a:tabLst>
                <a:tab pos="915988" algn="l"/>
                <a:tab pos="3541713" algn="l"/>
              </a:tabLst>
              <a:defRPr sz="2400">
                <a:solidFill>
                  <a:schemeClr val="tx1"/>
                </a:solidFill>
                <a:latin typeface="Times New Roman" charset="0"/>
                <a:ea typeface="ＭＳ Ｐゴシック" charset="0"/>
              </a:defRPr>
            </a:lvl6pPr>
            <a:lvl7pPr fontAlgn="base">
              <a:spcBef>
                <a:spcPct val="0"/>
              </a:spcBef>
              <a:spcAft>
                <a:spcPct val="0"/>
              </a:spcAft>
              <a:tabLst>
                <a:tab pos="915988" algn="l"/>
                <a:tab pos="3541713" algn="l"/>
              </a:tabLst>
              <a:defRPr sz="2400">
                <a:solidFill>
                  <a:schemeClr val="tx1"/>
                </a:solidFill>
                <a:latin typeface="Times New Roman" charset="0"/>
                <a:ea typeface="ＭＳ Ｐゴシック" charset="0"/>
              </a:defRPr>
            </a:lvl7pPr>
            <a:lvl8pPr fontAlgn="base">
              <a:spcBef>
                <a:spcPct val="0"/>
              </a:spcBef>
              <a:spcAft>
                <a:spcPct val="0"/>
              </a:spcAft>
              <a:tabLst>
                <a:tab pos="915988" algn="l"/>
                <a:tab pos="3541713" algn="l"/>
              </a:tabLst>
              <a:defRPr sz="2400">
                <a:solidFill>
                  <a:schemeClr val="tx1"/>
                </a:solidFill>
                <a:latin typeface="Times New Roman" charset="0"/>
                <a:ea typeface="ＭＳ Ｐゴシック" charset="0"/>
              </a:defRPr>
            </a:lvl8pPr>
            <a:lvl9pPr fontAlgn="base">
              <a:spcBef>
                <a:spcPct val="0"/>
              </a:spcBef>
              <a:spcAft>
                <a:spcPct val="0"/>
              </a:spcAft>
              <a:tabLst>
                <a:tab pos="915988" algn="l"/>
                <a:tab pos="3541713" algn="l"/>
              </a:tabLst>
              <a:defRPr sz="2400">
                <a:solidFill>
                  <a:schemeClr val="tx1"/>
                </a:solidFill>
                <a:latin typeface="Times New Roman" charset="0"/>
                <a:ea typeface="ＭＳ Ｐゴシック" charset="0"/>
              </a:defRPr>
            </a:lvl9pPr>
          </a:lstStyle>
          <a:p>
            <a:pPr>
              <a:lnSpc>
                <a:spcPct val="50000"/>
              </a:lnSpc>
              <a:spcBef>
                <a:spcPct val="50000"/>
              </a:spcBef>
            </a:pPr>
            <a:r>
              <a:rPr lang="en-US" b="1">
                <a:latin typeface="Courier New" charset="0"/>
              </a:rPr>
              <a:t>.data</a:t>
            </a:r>
          </a:p>
          <a:p>
            <a:pPr>
              <a:lnSpc>
                <a:spcPct val="50000"/>
              </a:lnSpc>
              <a:spcBef>
                <a:spcPct val="50000"/>
              </a:spcBef>
            </a:pPr>
            <a:r>
              <a:rPr lang="en-US" b="1">
                <a:latin typeface="Courier New" charset="0"/>
              </a:rPr>
              <a:t>dwList   LABEL DWORD</a:t>
            </a:r>
          </a:p>
          <a:p>
            <a:pPr>
              <a:lnSpc>
                <a:spcPct val="50000"/>
              </a:lnSpc>
              <a:spcBef>
                <a:spcPct val="50000"/>
              </a:spcBef>
            </a:pPr>
            <a:r>
              <a:rPr lang="en-US" b="1">
                <a:latin typeface="Courier New" charset="0"/>
              </a:rPr>
              <a:t>wordList LABEL WORD</a:t>
            </a:r>
          </a:p>
          <a:p>
            <a:pPr>
              <a:lnSpc>
                <a:spcPct val="50000"/>
              </a:lnSpc>
              <a:spcBef>
                <a:spcPct val="50000"/>
              </a:spcBef>
            </a:pPr>
            <a:r>
              <a:rPr lang="en-US" b="1">
                <a:latin typeface="Courier New" charset="0"/>
              </a:rPr>
              <a:t>intList  BYTE 00h,10h,00h,20h</a:t>
            </a:r>
          </a:p>
          <a:p>
            <a:pPr>
              <a:lnSpc>
                <a:spcPct val="50000"/>
              </a:lnSpc>
              <a:spcBef>
                <a:spcPct val="50000"/>
              </a:spcBef>
            </a:pPr>
            <a:r>
              <a:rPr lang="en-US" b="1">
                <a:latin typeface="Courier New" charset="0"/>
              </a:rPr>
              <a:t>.code</a:t>
            </a:r>
          </a:p>
          <a:p>
            <a:pPr>
              <a:lnSpc>
                <a:spcPct val="50000"/>
              </a:lnSpc>
              <a:spcBef>
                <a:spcPct val="50000"/>
              </a:spcBef>
            </a:pPr>
            <a:r>
              <a:rPr lang="en-US" b="1">
                <a:latin typeface="Courier New" charset="0"/>
              </a:rPr>
              <a:t>mov eax,dwList	; 20001000h</a:t>
            </a:r>
          </a:p>
          <a:p>
            <a:pPr>
              <a:lnSpc>
                <a:spcPct val="50000"/>
              </a:lnSpc>
              <a:spcBef>
                <a:spcPct val="50000"/>
              </a:spcBef>
            </a:pPr>
            <a:r>
              <a:rPr lang="en-US" b="1">
                <a:latin typeface="Courier New" charset="0"/>
              </a:rPr>
              <a:t>mov cx,wordList	; 1000h</a:t>
            </a:r>
          </a:p>
          <a:p>
            <a:pPr>
              <a:lnSpc>
                <a:spcPct val="50000"/>
              </a:lnSpc>
              <a:spcBef>
                <a:spcPct val="50000"/>
              </a:spcBef>
            </a:pPr>
            <a:r>
              <a:rPr lang="en-US" b="1">
                <a:latin typeface="Courier New" charset="0"/>
              </a:rPr>
              <a:t>mov dl,intList	; 00h</a:t>
            </a:r>
          </a:p>
        </p:txBody>
      </p:sp>
    </p:spTree>
    <p:extLst>
      <p:ext uri="{BB962C8B-B14F-4D97-AF65-F5344CB8AC3E}">
        <p14:creationId xmlns:p14="http://schemas.microsoft.com/office/powerpoint/2010/main" xmlns="" val="19980983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p:txBody>
          <a:bodyPr/>
          <a:lstStyle/>
          <a:p>
            <a:r>
              <a:rPr lang="en-US" dirty="0"/>
              <a:t>Indirect Addressing</a:t>
            </a:r>
          </a:p>
        </p:txBody>
      </p:sp>
      <p:sp>
        <p:nvSpPr>
          <p:cNvPr id="162819" name="Rectangle 3"/>
          <p:cNvSpPr>
            <a:spLocks noGrp="1" noChangeArrowheads="1"/>
          </p:cNvSpPr>
          <p:nvPr>
            <p:ph idx="1"/>
          </p:nvPr>
        </p:nvSpPr>
        <p:spPr>
          <a:xfrm>
            <a:off x="1447800" y="1219200"/>
            <a:ext cx="7239000" cy="4953000"/>
          </a:xfrm>
        </p:spPr>
        <p:txBody>
          <a:bodyPr>
            <a:normAutofit/>
          </a:bodyPr>
          <a:lstStyle/>
          <a:p>
            <a:pPr>
              <a:spcBef>
                <a:spcPts val="1968"/>
              </a:spcBef>
            </a:pPr>
            <a:r>
              <a:rPr lang="en-US" sz="3200" dirty="0"/>
              <a:t>Indirect Operands</a:t>
            </a:r>
          </a:p>
          <a:p>
            <a:pPr>
              <a:spcBef>
                <a:spcPts val="1968"/>
              </a:spcBef>
            </a:pPr>
            <a:r>
              <a:rPr lang="en-US" sz="3200" dirty="0"/>
              <a:t>Array Sum Example</a:t>
            </a:r>
          </a:p>
          <a:p>
            <a:pPr>
              <a:spcBef>
                <a:spcPts val="1968"/>
              </a:spcBef>
            </a:pPr>
            <a:r>
              <a:rPr lang="en-US" sz="3200" dirty="0"/>
              <a:t>Indexed Operands</a:t>
            </a:r>
          </a:p>
          <a:p>
            <a:pPr>
              <a:spcBef>
                <a:spcPts val="1968"/>
              </a:spcBef>
            </a:pPr>
            <a:r>
              <a:rPr lang="en-US" sz="3200" dirty="0"/>
              <a:t>Pointers</a:t>
            </a:r>
          </a:p>
        </p:txBody>
      </p:sp>
    </p:spTree>
    <p:extLst>
      <p:ext uri="{BB962C8B-B14F-4D97-AF65-F5344CB8AC3E}">
        <p14:creationId xmlns:p14="http://schemas.microsoft.com/office/powerpoint/2010/main" xmlns="" val="90280839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r>
              <a:rPr lang="en-US"/>
              <a:t>Indirect Operands </a:t>
            </a:r>
            <a:r>
              <a:rPr lang="en-US" sz="2400"/>
              <a:t>(1 of 2)</a:t>
            </a:r>
          </a:p>
        </p:txBody>
      </p:sp>
      <p:sp>
        <p:nvSpPr>
          <p:cNvPr id="124931" name="Text Box 3"/>
          <p:cNvSpPr txBox="1">
            <a:spLocks noChangeArrowheads="1"/>
          </p:cNvSpPr>
          <p:nvPr/>
        </p:nvSpPr>
        <p:spPr bwMode="auto">
          <a:xfrm>
            <a:off x="685800" y="2438400"/>
            <a:ext cx="8153400" cy="3810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dirty="0">
                <a:latin typeface="Courier New" charset="0"/>
              </a:rPr>
              <a:t>.data</a:t>
            </a:r>
          </a:p>
          <a:p>
            <a:pPr>
              <a:lnSpc>
                <a:spcPct val="50000"/>
              </a:lnSpc>
              <a:spcBef>
                <a:spcPct val="50000"/>
              </a:spcBef>
            </a:pPr>
            <a:r>
              <a:rPr lang="en-US" sz="2000" b="1" dirty="0">
                <a:latin typeface="Courier New" charset="0"/>
              </a:rPr>
              <a:t>val1 BYTE 10h,20h,30h</a:t>
            </a:r>
          </a:p>
          <a:p>
            <a:pPr>
              <a:lnSpc>
                <a:spcPct val="50000"/>
              </a:lnSpc>
              <a:spcBef>
                <a:spcPct val="50000"/>
              </a:spcBef>
            </a:pPr>
            <a:r>
              <a:rPr lang="en-US" sz="2000" b="1" dirty="0">
                <a:latin typeface="Courier New" charset="0"/>
              </a:rPr>
              <a:t>.code</a:t>
            </a:r>
          </a:p>
          <a:p>
            <a:pPr>
              <a:lnSpc>
                <a:spcPct val="50000"/>
              </a:lnSpc>
              <a:spcBef>
                <a:spcPct val="50000"/>
              </a:spcBef>
            </a:pPr>
            <a:r>
              <a:rPr lang="en-US" sz="2000" b="1" dirty="0" err="1">
                <a:latin typeface="Courier New" charset="0"/>
              </a:rPr>
              <a:t>mov</a:t>
            </a:r>
            <a:r>
              <a:rPr lang="en-US" sz="2000" b="1" dirty="0">
                <a:latin typeface="Courier New" charset="0"/>
              </a:rPr>
              <a:t> </a:t>
            </a:r>
            <a:r>
              <a:rPr lang="en-US" sz="2000" b="1" dirty="0" err="1">
                <a:latin typeface="Courier New" charset="0"/>
              </a:rPr>
              <a:t>esi,OFFSET</a:t>
            </a:r>
            <a:r>
              <a:rPr lang="en-US" sz="2000" b="1" dirty="0">
                <a:latin typeface="Courier New" charset="0"/>
              </a:rPr>
              <a:t> val1</a:t>
            </a:r>
          </a:p>
          <a:p>
            <a:pPr>
              <a:lnSpc>
                <a:spcPct val="50000"/>
              </a:lnSpc>
              <a:spcBef>
                <a:spcPct val="50000"/>
              </a:spcBef>
            </a:pPr>
            <a:r>
              <a:rPr lang="en-US" sz="2000" b="1" dirty="0" err="1">
                <a:latin typeface="Courier New" charset="0"/>
              </a:rPr>
              <a:t>mov</a:t>
            </a:r>
            <a:r>
              <a:rPr lang="en-US" sz="2000" b="1" dirty="0">
                <a:latin typeface="Courier New" charset="0"/>
              </a:rPr>
              <a:t> al,[</a:t>
            </a:r>
            <a:r>
              <a:rPr lang="en-US" sz="2000" b="1" dirty="0" err="1">
                <a:latin typeface="Courier New" charset="0"/>
              </a:rPr>
              <a:t>esi</a:t>
            </a:r>
            <a:r>
              <a:rPr lang="en-US" sz="2000" b="1" dirty="0" smtClean="0">
                <a:latin typeface="Courier New" charset="0"/>
              </a:rPr>
              <a:t>]	; </a:t>
            </a:r>
            <a:r>
              <a:rPr lang="en-US" sz="2000" b="1" dirty="0">
                <a:latin typeface="Courier New" charset="0"/>
              </a:rPr>
              <a:t>dereference ESI (AL = 10h)</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err="1">
                <a:latin typeface="Courier New" charset="0"/>
              </a:rPr>
              <a:t>inc</a:t>
            </a:r>
            <a:r>
              <a:rPr lang="en-US" sz="2000" b="1" dirty="0">
                <a:latin typeface="Courier New" charset="0"/>
              </a:rPr>
              <a:t> </a:t>
            </a:r>
            <a:r>
              <a:rPr lang="en-US" sz="2000" b="1" dirty="0" err="1">
                <a:latin typeface="Courier New" charset="0"/>
              </a:rPr>
              <a:t>esi</a:t>
            </a:r>
            <a:endParaRPr lang="en-US" sz="2000" b="1" dirty="0">
              <a:latin typeface="Courier New" charset="0"/>
            </a:endParaRPr>
          </a:p>
          <a:p>
            <a:pPr>
              <a:lnSpc>
                <a:spcPct val="50000"/>
              </a:lnSpc>
              <a:spcBef>
                <a:spcPct val="50000"/>
              </a:spcBef>
            </a:pPr>
            <a:r>
              <a:rPr lang="en-US" sz="2000" b="1" dirty="0" err="1">
                <a:latin typeface="Courier New" charset="0"/>
              </a:rPr>
              <a:t>mov</a:t>
            </a:r>
            <a:r>
              <a:rPr lang="en-US" sz="2000" b="1" dirty="0">
                <a:latin typeface="Courier New" charset="0"/>
              </a:rPr>
              <a:t> al,[</a:t>
            </a:r>
            <a:r>
              <a:rPr lang="en-US" sz="2000" b="1" dirty="0" err="1">
                <a:latin typeface="Courier New" charset="0"/>
              </a:rPr>
              <a:t>esi</a:t>
            </a:r>
            <a:r>
              <a:rPr lang="en-US" sz="2000" b="1" dirty="0">
                <a:latin typeface="Courier New" charset="0"/>
              </a:rPr>
              <a:t>]	; AL = 20h</a:t>
            </a:r>
          </a:p>
          <a:p>
            <a:pPr>
              <a:lnSpc>
                <a:spcPct val="50000"/>
              </a:lnSpc>
              <a:spcBef>
                <a:spcPct val="50000"/>
              </a:spcBef>
            </a:pPr>
            <a:endParaRPr lang="en-US" sz="2000" b="1" dirty="0">
              <a:latin typeface="Courier New" charset="0"/>
            </a:endParaRPr>
          </a:p>
          <a:p>
            <a:pPr>
              <a:lnSpc>
                <a:spcPct val="50000"/>
              </a:lnSpc>
              <a:spcBef>
                <a:spcPct val="50000"/>
              </a:spcBef>
            </a:pPr>
            <a:r>
              <a:rPr lang="en-US" sz="2000" b="1" dirty="0" err="1">
                <a:latin typeface="Courier New" charset="0"/>
              </a:rPr>
              <a:t>inc</a:t>
            </a:r>
            <a:r>
              <a:rPr lang="en-US" sz="2000" b="1" dirty="0">
                <a:latin typeface="Courier New" charset="0"/>
              </a:rPr>
              <a:t> </a:t>
            </a:r>
            <a:r>
              <a:rPr lang="en-US" sz="2000" b="1" dirty="0" err="1">
                <a:latin typeface="Courier New" charset="0"/>
              </a:rPr>
              <a:t>esi</a:t>
            </a:r>
            <a:endParaRPr lang="en-US" sz="2000" b="1" dirty="0">
              <a:latin typeface="Courier New" charset="0"/>
            </a:endParaRPr>
          </a:p>
          <a:p>
            <a:pPr>
              <a:lnSpc>
                <a:spcPct val="50000"/>
              </a:lnSpc>
              <a:spcBef>
                <a:spcPct val="50000"/>
              </a:spcBef>
            </a:pPr>
            <a:r>
              <a:rPr lang="en-US" sz="2000" b="1" dirty="0" err="1">
                <a:latin typeface="Courier New" charset="0"/>
              </a:rPr>
              <a:t>mov</a:t>
            </a:r>
            <a:r>
              <a:rPr lang="en-US" sz="2000" b="1" dirty="0">
                <a:latin typeface="Courier New" charset="0"/>
              </a:rPr>
              <a:t> al,[</a:t>
            </a:r>
            <a:r>
              <a:rPr lang="en-US" sz="2000" b="1" dirty="0" err="1">
                <a:latin typeface="Courier New" charset="0"/>
              </a:rPr>
              <a:t>esi</a:t>
            </a:r>
            <a:r>
              <a:rPr lang="en-US" sz="2000" b="1" dirty="0">
                <a:latin typeface="Courier New" charset="0"/>
              </a:rPr>
              <a:t>]	; AL = 30h</a:t>
            </a:r>
          </a:p>
        </p:txBody>
      </p:sp>
      <p:sp>
        <p:nvSpPr>
          <p:cNvPr id="124932" name="Text Box 4"/>
          <p:cNvSpPr txBox="1">
            <a:spLocks noChangeArrowheads="1"/>
          </p:cNvSpPr>
          <p:nvPr/>
        </p:nvSpPr>
        <p:spPr bwMode="auto">
          <a:xfrm>
            <a:off x="457200" y="1066800"/>
            <a:ext cx="81534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t>An indirect operand holds the address of a variable, usually an array or string. It can be </a:t>
            </a:r>
            <a:r>
              <a:rPr lang="en-US" sz="2400" dirty="0">
                <a:solidFill>
                  <a:schemeClr val="tx2"/>
                </a:solidFill>
              </a:rPr>
              <a:t>dereferenced</a:t>
            </a:r>
            <a:r>
              <a:rPr lang="en-US" sz="2400" dirty="0"/>
              <a:t> (just like a pointer).</a:t>
            </a:r>
          </a:p>
        </p:txBody>
      </p:sp>
    </p:spTree>
    <p:extLst>
      <p:ext uri="{BB962C8B-B14F-4D97-AF65-F5344CB8AC3E}">
        <p14:creationId xmlns:p14="http://schemas.microsoft.com/office/powerpoint/2010/main" xmlns="" val="409667662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r>
              <a:rPr lang="en-US"/>
              <a:t>Indirect Operands </a:t>
            </a:r>
            <a:r>
              <a:rPr lang="en-US" sz="2400"/>
              <a:t>(2 of 2)</a:t>
            </a:r>
          </a:p>
        </p:txBody>
      </p:sp>
      <p:sp>
        <p:nvSpPr>
          <p:cNvPr id="125955" name="Text Box 3"/>
          <p:cNvSpPr txBox="1">
            <a:spLocks noChangeArrowheads="1"/>
          </p:cNvSpPr>
          <p:nvPr/>
        </p:nvSpPr>
        <p:spPr bwMode="auto">
          <a:xfrm>
            <a:off x="990600" y="2057400"/>
            <a:ext cx="7467600" cy="2514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a:latin typeface="Courier New" charset="0"/>
              </a:rPr>
              <a:t>.data</a:t>
            </a:r>
          </a:p>
          <a:p>
            <a:pPr>
              <a:lnSpc>
                <a:spcPct val="50000"/>
              </a:lnSpc>
              <a:spcBef>
                <a:spcPct val="50000"/>
              </a:spcBef>
            </a:pPr>
            <a:r>
              <a:rPr lang="en-US" sz="2000" b="1">
                <a:latin typeface="Courier New" charset="0"/>
              </a:rPr>
              <a:t>myCount WORD 0</a:t>
            </a:r>
          </a:p>
          <a:p>
            <a:pPr>
              <a:lnSpc>
                <a:spcPct val="50000"/>
              </a:lnSpc>
              <a:spcBef>
                <a:spcPct val="50000"/>
              </a:spcBef>
            </a:pPr>
            <a:endParaRPr lang="en-US" sz="2000" b="1">
              <a:latin typeface="Courier New" charset="0"/>
            </a:endParaRPr>
          </a:p>
          <a:p>
            <a:pPr>
              <a:lnSpc>
                <a:spcPct val="50000"/>
              </a:lnSpc>
              <a:spcBef>
                <a:spcPct val="50000"/>
              </a:spcBef>
            </a:pPr>
            <a:r>
              <a:rPr lang="en-US" sz="2000" b="1">
                <a:latin typeface="Courier New" charset="0"/>
              </a:rPr>
              <a:t>.code</a:t>
            </a:r>
          </a:p>
          <a:p>
            <a:pPr>
              <a:lnSpc>
                <a:spcPct val="50000"/>
              </a:lnSpc>
              <a:spcBef>
                <a:spcPct val="50000"/>
              </a:spcBef>
            </a:pPr>
            <a:r>
              <a:rPr lang="en-US" sz="2000" b="1">
                <a:latin typeface="Courier New" charset="0"/>
              </a:rPr>
              <a:t>mov esi,OFFSET myCount</a:t>
            </a:r>
          </a:p>
          <a:p>
            <a:pPr>
              <a:lnSpc>
                <a:spcPct val="50000"/>
              </a:lnSpc>
              <a:spcBef>
                <a:spcPct val="50000"/>
              </a:spcBef>
            </a:pPr>
            <a:r>
              <a:rPr lang="en-US" sz="2000" b="1">
                <a:latin typeface="Courier New" charset="0"/>
              </a:rPr>
              <a:t>inc [esi]	; error: ambiguous</a:t>
            </a:r>
          </a:p>
          <a:p>
            <a:pPr>
              <a:lnSpc>
                <a:spcPct val="50000"/>
              </a:lnSpc>
              <a:spcBef>
                <a:spcPct val="50000"/>
              </a:spcBef>
            </a:pPr>
            <a:r>
              <a:rPr lang="en-US" sz="2000" b="1">
                <a:latin typeface="Courier New" charset="0"/>
              </a:rPr>
              <a:t>inc WORD PTR [esi]	; ok</a:t>
            </a:r>
          </a:p>
        </p:txBody>
      </p:sp>
      <p:sp>
        <p:nvSpPr>
          <p:cNvPr id="125956" name="Text Box 4"/>
          <p:cNvSpPr txBox="1">
            <a:spLocks noChangeArrowheads="1"/>
          </p:cNvSpPr>
          <p:nvPr/>
        </p:nvSpPr>
        <p:spPr bwMode="auto">
          <a:xfrm>
            <a:off x="685800" y="1066800"/>
            <a:ext cx="76962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t>Use PTR to clarify the size attribute of a memory operand.</a:t>
            </a:r>
          </a:p>
        </p:txBody>
      </p:sp>
      <p:sp>
        <p:nvSpPr>
          <p:cNvPr id="125957" name="Text Box 5"/>
          <p:cNvSpPr txBox="1">
            <a:spLocks noChangeArrowheads="1"/>
          </p:cNvSpPr>
          <p:nvPr/>
        </p:nvSpPr>
        <p:spPr bwMode="auto">
          <a:xfrm>
            <a:off x="1219200" y="4648200"/>
            <a:ext cx="5257800" cy="120032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t>Should PTR be used here? </a:t>
            </a:r>
          </a:p>
          <a:p>
            <a:pPr>
              <a:spcBef>
                <a:spcPct val="50000"/>
              </a:spcBef>
            </a:pPr>
            <a:r>
              <a:rPr lang="en-US" sz="2400" dirty="0"/>
              <a:t>	</a:t>
            </a:r>
            <a:r>
              <a:rPr lang="en-US" sz="2400" b="1" dirty="0">
                <a:latin typeface="Courier New" charset="0"/>
              </a:rPr>
              <a:t> add [</a:t>
            </a:r>
            <a:r>
              <a:rPr lang="en-US" sz="2400" b="1" dirty="0" err="1">
                <a:latin typeface="Courier New" charset="0"/>
              </a:rPr>
              <a:t>esi</a:t>
            </a:r>
            <a:r>
              <a:rPr lang="en-US" sz="2400" b="1" dirty="0">
                <a:latin typeface="Courier New" charset="0"/>
              </a:rPr>
              <a:t>],20</a:t>
            </a:r>
          </a:p>
        </p:txBody>
      </p:sp>
      <p:sp>
        <p:nvSpPr>
          <p:cNvPr id="125958" name="Text Box 6"/>
          <p:cNvSpPr txBox="1">
            <a:spLocks noChangeArrowheads="1"/>
          </p:cNvSpPr>
          <p:nvPr/>
        </p:nvSpPr>
        <p:spPr bwMode="auto">
          <a:xfrm>
            <a:off x="5715000" y="4724400"/>
            <a:ext cx="2895600" cy="1058863"/>
          </a:xfrm>
          <a:prstGeom prst="rect">
            <a:avLst/>
          </a:prstGeom>
          <a:noFill/>
          <a:ln w="9525">
            <a:solidFill>
              <a:schemeClr val="tx2"/>
            </a:solidFill>
            <a:miter lim="800000"/>
            <a:headEnd/>
            <a:tailEnd/>
          </a:ln>
          <a:effectLst/>
          <a:extLst>
            <a:ext uri="{909E8E84-426E-40dd-AFC4-6F175D3DCCD1}">
              <a14:hiddenFill xmlns:a14="http://schemas.microsoft.com/office/drawing/2010/main" xmlns="">
                <a:solidFill>
                  <a:schemeClr val="tx2"/>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1700">
                <a:solidFill>
                  <a:schemeClr val="tx2"/>
                </a:solidFill>
              </a:rPr>
              <a:t>yes, because [esi] could point to a byte, word, or doubleword</a:t>
            </a:r>
          </a:p>
        </p:txBody>
      </p:sp>
    </p:spTree>
    <p:extLst>
      <p:ext uri="{BB962C8B-B14F-4D97-AF65-F5344CB8AC3E}">
        <p14:creationId xmlns:p14="http://schemas.microsoft.com/office/powerpoint/2010/main" xmlns="" val="10149956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595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59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7" grpId="0" autoUpdateAnimBg="0"/>
      <p:bldP spid="125958" grpId="0" animBg="1"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r>
              <a:rPr lang="en-US"/>
              <a:t>Array Sum Example</a:t>
            </a:r>
          </a:p>
        </p:txBody>
      </p:sp>
      <p:sp>
        <p:nvSpPr>
          <p:cNvPr id="126979" name="Text Box 3"/>
          <p:cNvSpPr txBox="1">
            <a:spLocks noChangeArrowheads="1"/>
          </p:cNvSpPr>
          <p:nvPr/>
        </p:nvSpPr>
        <p:spPr bwMode="auto">
          <a:xfrm>
            <a:off x="762000" y="2209800"/>
            <a:ext cx="7696200" cy="2667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.data</a:t>
            </a:r>
          </a:p>
          <a:p>
            <a:pPr>
              <a:lnSpc>
                <a:spcPct val="50000"/>
              </a:lnSpc>
              <a:spcBef>
                <a:spcPct val="50000"/>
              </a:spcBef>
            </a:pPr>
            <a:r>
              <a:rPr lang="en-US" sz="1800" b="1">
                <a:latin typeface="Courier New" charset="0"/>
              </a:rPr>
              <a:t>arrayW WORD 1000h,2000h,3000h</a:t>
            </a:r>
          </a:p>
          <a:p>
            <a:pPr>
              <a:lnSpc>
                <a:spcPct val="50000"/>
              </a:lnSpc>
              <a:spcBef>
                <a:spcPct val="50000"/>
              </a:spcBef>
            </a:pPr>
            <a:r>
              <a:rPr lang="en-US" sz="1800" b="1">
                <a:latin typeface="Courier New" charset="0"/>
              </a:rPr>
              <a:t>.code</a:t>
            </a:r>
          </a:p>
          <a:p>
            <a:pPr lvl="1">
              <a:lnSpc>
                <a:spcPct val="50000"/>
              </a:lnSpc>
              <a:spcBef>
                <a:spcPct val="50000"/>
              </a:spcBef>
            </a:pPr>
            <a:r>
              <a:rPr lang="en-US" sz="1800" b="1">
                <a:latin typeface="Courier New" charset="0"/>
              </a:rPr>
              <a:t>mov esi,OFFSET arrayW</a:t>
            </a:r>
          </a:p>
          <a:p>
            <a:pPr lvl="1">
              <a:lnSpc>
                <a:spcPct val="50000"/>
              </a:lnSpc>
              <a:spcBef>
                <a:spcPct val="50000"/>
              </a:spcBef>
            </a:pPr>
            <a:r>
              <a:rPr lang="en-US" sz="1800" b="1">
                <a:latin typeface="Courier New" charset="0"/>
              </a:rPr>
              <a:t>mov ax,[esi]</a:t>
            </a:r>
          </a:p>
          <a:p>
            <a:pPr lvl="1">
              <a:lnSpc>
                <a:spcPct val="50000"/>
              </a:lnSpc>
              <a:spcBef>
                <a:spcPct val="50000"/>
              </a:spcBef>
            </a:pPr>
            <a:r>
              <a:rPr lang="en-US" sz="1800" b="1">
                <a:latin typeface="Courier New" charset="0"/>
              </a:rPr>
              <a:t>add esi,2	; or: </a:t>
            </a:r>
            <a:r>
              <a:rPr lang="en-US" sz="1800" b="1">
                <a:solidFill>
                  <a:schemeClr val="tx2"/>
                </a:solidFill>
                <a:latin typeface="Courier New" charset="0"/>
              </a:rPr>
              <a:t>add esi,TYPE arrayW</a:t>
            </a:r>
          </a:p>
          <a:p>
            <a:pPr lvl="1">
              <a:lnSpc>
                <a:spcPct val="50000"/>
              </a:lnSpc>
              <a:spcBef>
                <a:spcPct val="50000"/>
              </a:spcBef>
            </a:pPr>
            <a:r>
              <a:rPr lang="en-US" sz="1800" b="1">
                <a:latin typeface="Courier New" charset="0"/>
              </a:rPr>
              <a:t>add ax,[esi]</a:t>
            </a:r>
          </a:p>
          <a:p>
            <a:pPr lvl="1">
              <a:lnSpc>
                <a:spcPct val="50000"/>
              </a:lnSpc>
              <a:spcBef>
                <a:spcPct val="50000"/>
              </a:spcBef>
            </a:pPr>
            <a:r>
              <a:rPr lang="en-US" sz="1800" b="1">
                <a:latin typeface="Courier New" charset="0"/>
              </a:rPr>
              <a:t>add esi,2</a:t>
            </a:r>
          </a:p>
          <a:p>
            <a:pPr lvl="1">
              <a:lnSpc>
                <a:spcPct val="50000"/>
              </a:lnSpc>
              <a:spcBef>
                <a:spcPct val="50000"/>
              </a:spcBef>
            </a:pPr>
            <a:r>
              <a:rPr lang="en-US" sz="1800" b="1">
                <a:latin typeface="Courier New" charset="0"/>
              </a:rPr>
              <a:t>add ax,[esi]	; AX = sum of the array</a:t>
            </a:r>
          </a:p>
        </p:txBody>
      </p:sp>
      <p:sp>
        <p:nvSpPr>
          <p:cNvPr id="126980" name="Text Box 4"/>
          <p:cNvSpPr txBox="1">
            <a:spLocks noChangeArrowheads="1"/>
          </p:cNvSpPr>
          <p:nvPr/>
        </p:nvSpPr>
        <p:spPr bwMode="auto">
          <a:xfrm>
            <a:off x="685800" y="838200"/>
            <a:ext cx="7696200" cy="1384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a:t>Indirect operands are ideal for traversing an array. Note that the register in brackets must be incremented by a value that matches the array type.</a:t>
            </a:r>
          </a:p>
        </p:txBody>
      </p:sp>
      <p:sp>
        <p:nvSpPr>
          <p:cNvPr id="126981" name="Text Box 5"/>
          <p:cNvSpPr txBox="1">
            <a:spLocks noChangeArrowheads="1"/>
          </p:cNvSpPr>
          <p:nvPr/>
        </p:nvSpPr>
        <p:spPr bwMode="auto">
          <a:xfrm>
            <a:off x="762000" y="5181600"/>
            <a:ext cx="7696200" cy="60325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ToDo: Modify this example for an array of doublewords.</a:t>
            </a:r>
          </a:p>
        </p:txBody>
      </p:sp>
    </p:spTree>
    <p:extLst>
      <p:ext uri="{BB962C8B-B14F-4D97-AF65-F5344CB8AC3E}">
        <p14:creationId xmlns:p14="http://schemas.microsoft.com/office/powerpoint/2010/main" xmlns="" val="2832507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69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81"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r>
              <a:rPr lang="en-US"/>
              <a:t>Indexed Operands</a:t>
            </a:r>
          </a:p>
        </p:txBody>
      </p:sp>
      <p:sp>
        <p:nvSpPr>
          <p:cNvPr id="129027" name="Text Box 3"/>
          <p:cNvSpPr txBox="1">
            <a:spLocks noChangeArrowheads="1"/>
          </p:cNvSpPr>
          <p:nvPr/>
        </p:nvSpPr>
        <p:spPr bwMode="auto">
          <a:xfrm>
            <a:off x="685800" y="2514600"/>
            <a:ext cx="7696200" cy="26670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.data</a:t>
            </a:r>
          </a:p>
          <a:p>
            <a:pPr>
              <a:lnSpc>
                <a:spcPct val="50000"/>
              </a:lnSpc>
              <a:spcBef>
                <a:spcPct val="50000"/>
              </a:spcBef>
            </a:pPr>
            <a:r>
              <a:rPr lang="en-US" sz="1800" b="1">
                <a:latin typeface="Courier New" charset="0"/>
              </a:rPr>
              <a:t>arrayW WORD 1000h,2000h,3000h</a:t>
            </a:r>
          </a:p>
          <a:p>
            <a:pPr>
              <a:lnSpc>
                <a:spcPct val="50000"/>
              </a:lnSpc>
              <a:spcBef>
                <a:spcPct val="50000"/>
              </a:spcBef>
            </a:pPr>
            <a:r>
              <a:rPr lang="en-US" sz="1800" b="1">
                <a:latin typeface="Courier New" charset="0"/>
              </a:rPr>
              <a:t>.code</a:t>
            </a:r>
          </a:p>
          <a:p>
            <a:pPr>
              <a:lnSpc>
                <a:spcPct val="50000"/>
              </a:lnSpc>
              <a:spcBef>
                <a:spcPct val="50000"/>
              </a:spcBef>
            </a:pPr>
            <a:r>
              <a:rPr lang="en-US" sz="1800" b="1">
                <a:latin typeface="Courier New" charset="0"/>
              </a:rPr>
              <a:t>	mov esi,0</a:t>
            </a:r>
          </a:p>
          <a:p>
            <a:pPr>
              <a:lnSpc>
                <a:spcPct val="50000"/>
              </a:lnSpc>
              <a:spcBef>
                <a:spcPct val="50000"/>
              </a:spcBef>
            </a:pPr>
            <a:r>
              <a:rPr lang="en-US" sz="1800" b="1">
                <a:latin typeface="Courier New" charset="0"/>
              </a:rPr>
              <a:t>	mov ax,</a:t>
            </a:r>
            <a:r>
              <a:rPr lang="en-US" sz="1800" b="1">
                <a:solidFill>
                  <a:schemeClr val="tx2"/>
                </a:solidFill>
                <a:latin typeface="Courier New" charset="0"/>
              </a:rPr>
              <a:t>[arrayW + esi]</a:t>
            </a:r>
            <a:r>
              <a:rPr lang="en-US" sz="1800" b="1">
                <a:latin typeface="Courier New" charset="0"/>
              </a:rPr>
              <a:t> 		; AX = 1000h</a:t>
            </a:r>
          </a:p>
          <a:p>
            <a:pPr>
              <a:lnSpc>
                <a:spcPct val="50000"/>
              </a:lnSpc>
              <a:spcBef>
                <a:spcPct val="50000"/>
              </a:spcBef>
            </a:pPr>
            <a:r>
              <a:rPr lang="en-US" sz="1800" b="1">
                <a:latin typeface="Courier New" charset="0"/>
              </a:rPr>
              <a:t>	mov ax,arrayW[esi]		; alternate format</a:t>
            </a:r>
          </a:p>
          <a:p>
            <a:pPr>
              <a:lnSpc>
                <a:spcPct val="50000"/>
              </a:lnSpc>
              <a:spcBef>
                <a:spcPct val="50000"/>
              </a:spcBef>
            </a:pPr>
            <a:r>
              <a:rPr lang="en-US" sz="1800" b="1">
                <a:latin typeface="Courier New" charset="0"/>
              </a:rPr>
              <a:t>	add esi,2</a:t>
            </a:r>
          </a:p>
          <a:p>
            <a:pPr>
              <a:lnSpc>
                <a:spcPct val="50000"/>
              </a:lnSpc>
              <a:spcBef>
                <a:spcPct val="50000"/>
              </a:spcBef>
            </a:pPr>
            <a:r>
              <a:rPr lang="en-US" sz="1800" b="1">
                <a:latin typeface="Courier New" charset="0"/>
              </a:rPr>
              <a:t>	add ax,</a:t>
            </a:r>
            <a:r>
              <a:rPr lang="en-US" sz="1800" b="1">
                <a:solidFill>
                  <a:schemeClr val="tx2"/>
                </a:solidFill>
                <a:latin typeface="Courier New" charset="0"/>
              </a:rPr>
              <a:t>[arrayW + esi]</a:t>
            </a:r>
          </a:p>
          <a:p>
            <a:pPr>
              <a:lnSpc>
                <a:spcPct val="50000"/>
              </a:lnSpc>
              <a:spcBef>
                <a:spcPct val="50000"/>
              </a:spcBef>
            </a:pPr>
            <a:r>
              <a:rPr lang="en-US" sz="1800" b="1">
                <a:latin typeface="Courier New" charset="0"/>
              </a:rPr>
              <a:t>	etc.</a:t>
            </a:r>
          </a:p>
        </p:txBody>
      </p:sp>
      <p:sp>
        <p:nvSpPr>
          <p:cNvPr id="129028" name="Text Box 4"/>
          <p:cNvSpPr txBox="1">
            <a:spLocks noChangeArrowheads="1"/>
          </p:cNvSpPr>
          <p:nvPr/>
        </p:nvSpPr>
        <p:spPr bwMode="auto">
          <a:xfrm>
            <a:off x="685800" y="1066800"/>
            <a:ext cx="7696200" cy="18764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a:t>An indexed operand adds a constant to a register to generate an effective address. There are two notational forms:</a:t>
            </a:r>
          </a:p>
          <a:p>
            <a:pPr>
              <a:spcBef>
                <a:spcPct val="50000"/>
              </a:spcBef>
            </a:pPr>
            <a:r>
              <a:rPr lang="en-US"/>
              <a:t>	</a:t>
            </a:r>
            <a:r>
              <a:rPr lang="en-US" sz="1800" b="1">
                <a:latin typeface="Courier New" charset="0"/>
              </a:rPr>
              <a:t>[</a:t>
            </a:r>
            <a:r>
              <a:rPr lang="en-US" sz="1800" b="1" i="1">
                <a:latin typeface="Courier New" charset="0"/>
              </a:rPr>
              <a:t>label</a:t>
            </a:r>
            <a:r>
              <a:rPr lang="en-US" sz="1800" b="1">
                <a:latin typeface="Courier New" charset="0"/>
              </a:rPr>
              <a:t> + </a:t>
            </a:r>
            <a:r>
              <a:rPr lang="en-US" sz="1800" b="1" i="1">
                <a:latin typeface="Courier New" charset="0"/>
              </a:rPr>
              <a:t>reg</a:t>
            </a:r>
            <a:r>
              <a:rPr lang="en-US" sz="1800" b="1">
                <a:latin typeface="Courier New" charset="0"/>
              </a:rPr>
              <a:t>]			</a:t>
            </a:r>
            <a:r>
              <a:rPr lang="en-US" sz="1800" b="1" i="1">
                <a:latin typeface="Courier New" charset="0"/>
              </a:rPr>
              <a:t>label</a:t>
            </a:r>
            <a:r>
              <a:rPr lang="en-US" sz="1800" b="1">
                <a:latin typeface="Courier New" charset="0"/>
              </a:rPr>
              <a:t>[</a:t>
            </a:r>
            <a:r>
              <a:rPr lang="en-US" sz="1800" b="1" i="1">
                <a:latin typeface="Courier New" charset="0"/>
              </a:rPr>
              <a:t>reg</a:t>
            </a:r>
            <a:r>
              <a:rPr lang="en-US" sz="1800" b="1">
                <a:latin typeface="Courier New" charset="0"/>
              </a:rPr>
              <a:t>]</a:t>
            </a:r>
          </a:p>
          <a:p>
            <a:pPr>
              <a:spcBef>
                <a:spcPct val="50000"/>
              </a:spcBef>
            </a:pPr>
            <a:r>
              <a:rPr lang="en-US"/>
              <a:t>	</a:t>
            </a:r>
          </a:p>
        </p:txBody>
      </p:sp>
    </p:spTree>
    <p:extLst>
      <p:ext uri="{BB962C8B-B14F-4D97-AF65-F5344CB8AC3E}">
        <p14:creationId xmlns:p14="http://schemas.microsoft.com/office/powerpoint/2010/main" xmlns="" val="40087466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ChangeArrowheads="1"/>
          </p:cNvSpPr>
          <p:nvPr>
            <p:ph type="title"/>
          </p:nvPr>
        </p:nvSpPr>
        <p:spPr/>
        <p:txBody>
          <a:bodyPr/>
          <a:lstStyle/>
          <a:p>
            <a:r>
              <a:rPr lang="en-US" dirty="0"/>
              <a:t>Index </a:t>
            </a:r>
            <a:r>
              <a:rPr lang="en-US" dirty="0" smtClean="0"/>
              <a:t>Scaling</a:t>
            </a:r>
            <a:endParaRPr lang="en-US" dirty="0"/>
          </a:p>
        </p:txBody>
      </p:sp>
      <p:sp>
        <p:nvSpPr>
          <p:cNvPr id="173059" name="Text Box 3"/>
          <p:cNvSpPr txBox="1">
            <a:spLocks noChangeArrowheads="1"/>
          </p:cNvSpPr>
          <p:nvPr/>
        </p:nvSpPr>
        <p:spPr bwMode="auto">
          <a:xfrm>
            <a:off x="1066800" y="2438400"/>
            <a:ext cx="7620000" cy="3657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pPr>
              <a:lnSpc>
                <a:spcPct val="70000"/>
              </a:lnSpc>
              <a:spcBef>
                <a:spcPct val="50000"/>
              </a:spcBef>
            </a:pPr>
            <a:r>
              <a:rPr lang="en-US" sz="1800" b="1" dirty="0">
                <a:latin typeface="Courier New" charset="0"/>
              </a:rPr>
              <a:t>.data</a:t>
            </a:r>
          </a:p>
          <a:p>
            <a:pPr>
              <a:lnSpc>
                <a:spcPct val="70000"/>
              </a:lnSpc>
              <a:spcBef>
                <a:spcPct val="50000"/>
              </a:spcBef>
            </a:pPr>
            <a:r>
              <a:rPr lang="en-US" sz="1800" b="1" dirty="0" err="1">
                <a:latin typeface="Courier New" charset="0"/>
              </a:rPr>
              <a:t>arrayB</a:t>
            </a:r>
            <a:r>
              <a:rPr lang="en-US" sz="1800" b="1" dirty="0">
                <a:latin typeface="Courier New" charset="0"/>
              </a:rPr>
              <a:t> BYTE  0,1,2,3,4,5</a:t>
            </a:r>
          </a:p>
          <a:p>
            <a:pPr>
              <a:lnSpc>
                <a:spcPct val="70000"/>
              </a:lnSpc>
              <a:spcBef>
                <a:spcPct val="50000"/>
              </a:spcBef>
            </a:pPr>
            <a:r>
              <a:rPr lang="en-US" sz="1800" b="1" dirty="0" err="1">
                <a:latin typeface="Courier New" charset="0"/>
              </a:rPr>
              <a:t>arrayW</a:t>
            </a:r>
            <a:r>
              <a:rPr lang="en-US" sz="1800" b="1" dirty="0">
                <a:latin typeface="Courier New" charset="0"/>
              </a:rPr>
              <a:t> WORD  0,1,2,3,4,5</a:t>
            </a:r>
          </a:p>
          <a:p>
            <a:pPr>
              <a:lnSpc>
                <a:spcPct val="70000"/>
              </a:lnSpc>
              <a:spcBef>
                <a:spcPct val="50000"/>
              </a:spcBef>
            </a:pPr>
            <a:r>
              <a:rPr lang="en-US" sz="1800" b="1" dirty="0" err="1">
                <a:latin typeface="Courier New" charset="0"/>
              </a:rPr>
              <a:t>arrayD</a:t>
            </a:r>
            <a:r>
              <a:rPr lang="en-US" sz="1800" b="1" dirty="0">
                <a:latin typeface="Courier New" charset="0"/>
              </a:rPr>
              <a:t> DWORD 0,1,2,3,4,5</a:t>
            </a:r>
          </a:p>
          <a:p>
            <a:pPr>
              <a:lnSpc>
                <a:spcPct val="70000"/>
              </a:lnSpc>
              <a:spcBef>
                <a:spcPct val="50000"/>
              </a:spcBef>
            </a:pPr>
            <a:endParaRPr lang="en-US" sz="1800" b="1" dirty="0">
              <a:latin typeface="Courier New" charset="0"/>
            </a:endParaRPr>
          </a:p>
          <a:p>
            <a:pPr>
              <a:lnSpc>
                <a:spcPct val="70000"/>
              </a:lnSpc>
              <a:spcBef>
                <a:spcPct val="50000"/>
              </a:spcBef>
            </a:pPr>
            <a:r>
              <a:rPr lang="en-US" sz="1800" b="1" dirty="0">
                <a:latin typeface="Courier New" charset="0"/>
              </a:rPr>
              <a:t>.code</a:t>
            </a:r>
          </a:p>
          <a:p>
            <a:pPr>
              <a:lnSpc>
                <a:spcPct val="70000"/>
              </a:lnSpc>
              <a:spcBef>
                <a:spcPct val="50000"/>
              </a:spcBef>
            </a:pPr>
            <a:r>
              <a:rPr lang="en-US" sz="1800" b="1" dirty="0" err="1">
                <a:latin typeface="Courier New" charset="0"/>
              </a:rPr>
              <a:t>mov</a:t>
            </a:r>
            <a:r>
              <a:rPr lang="en-US" sz="1800" b="1" dirty="0">
                <a:latin typeface="Courier New" charset="0"/>
              </a:rPr>
              <a:t> esi,4</a:t>
            </a:r>
          </a:p>
          <a:p>
            <a:pPr>
              <a:lnSpc>
                <a:spcPct val="7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al,arrayB</a:t>
            </a:r>
            <a:r>
              <a:rPr lang="en-US" sz="1800" b="1" dirty="0">
                <a:latin typeface="Courier New" charset="0"/>
              </a:rPr>
              <a:t>[</a:t>
            </a:r>
            <a:r>
              <a:rPr lang="en-US" sz="1800" b="1" dirty="0" err="1">
                <a:latin typeface="Courier New" charset="0"/>
              </a:rPr>
              <a:t>esi</a:t>
            </a:r>
            <a:r>
              <a:rPr lang="en-US" sz="1800" b="1" dirty="0">
                <a:latin typeface="Courier New" charset="0"/>
              </a:rPr>
              <a:t>*TYPE </a:t>
            </a:r>
            <a:r>
              <a:rPr lang="en-US" sz="1800" b="1" dirty="0" err="1">
                <a:latin typeface="Courier New" charset="0"/>
              </a:rPr>
              <a:t>arrayB</a:t>
            </a:r>
            <a:r>
              <a:rPr lang="en-US" sz="1800" b="1" dirty="0">
                <a:latin typeface="Courier New" charset="0"/>
              </a:rPr>
              <a:t>]		; 04</a:t>
            </a:r>
          </a:p>
          <a:p>
            <a:pPr>
              <a:lnSpc>
                <a:spcPct val="7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bx,arrayW</a:t>
            </a:r>
            <a:r>
              <a:rPr lang="en-US" sz="1800" b="1" dirty="0">
                <a:latin typeface="Courier New" charset="0"/>
              </a:rPr>
              <a:t>[</a:t>
            </a:r>
            <a:r>
              <a:rPr lang="en-US" sz="1800" b="1" dirty="0" err="1">
                <a:latin typeface="Courier New" charset="0"/>
              </a:rPr>
              <a:t>esi</a:t>
            </a:r>
            <a:r>
              <a:rPr lang="en-US" sz="1800" b="1" dirty="0">
                <a:latin typeface="Courier New" charset="0"/>
              </a:rPr>
              <a:t>*TYPE </a:t>
            </a:r>
            <a:r>
              <a:rPr lang="en-US" sz="1800" b="1" dirty="0" err="1">
                <a:latin typeface="Courier New" charset="0"/>
              </a:rPr>
              <a:t>arrayW</a:t>
            </a:r>
            <a:r>
              <a:rPr lang="en-US" sz="1800" b="1" dirty="0">
                <a:latin typeface="Courier New" charset="0"/>
              </a:rPr>
              <a:t>]		; 0004</a:t>
            </a:r>
          </a:p>
          <a:p>
            <a:pPr>
              <a:lnSpc>
                <a:spcPct val="70000"/>
              </a:lnSpc>
              <a:spcBef>
                <a:spcPct val="50000"/>
              </a:spcBef>
            </a:pPr>
            <a:r>
              <a:rPr lang="en-US" sz="1800" b="1" dirty="0" err="1">
                <a:latin typeface="Courier New" charset="0"/>
              </a:rPr>
              <a:t>mov</a:t>
            </a:r>
            <a:r>
              <a:rPr lang="en-US" sz="1800" b="1" dirty="0">
                <a:latin typeface="Courier New" charset="0"/>
              </a:rPr>
              <a:t> </a:t>
            </a:r>
            <a:r>
              <a:rPr lang="en-US" sz="1800" b="1" dirty="0" err="1">
                <a:latin typeface="Courier New" charset="0"/>
              </a:rPr>
              <a:t>edx,arrayD</a:t>
            </a:r>
            <a:r>
              <a:rPr lang="en-US" sz="1800" b="1" dirty="0">
                <a:latin typeface="Courier New" charset="0"/>
              </a:rPr>
              <a:t>[</a:t>
            </a:r>
            <a:r>
              <a:rPr lang="en-US" sz="1800" b="1" dirty="0" err="1">
                <a:latin typeface="Courier New" charset="0"/>
              </a:rPr>
              <a:t>esi</a:t>
            </a:r>
            <a:r>
              <a:rPr lang="en-US" sz="1800" b="1" dirty="0">
                <a:latin typeface="Courier New" charset="0"/>
              </a:rPr>
              <a:t>*TYPE </a:t>
            </a:r>
            <a:r>
              <a:rPr lang="en-US" sz="1800" b="1" dirty="0" err="1">
                <a:latin typeface="Courier New" charset="0"/>
              </a:rPr>
              <a:t>arrayD</a:t>
            </a:r>
            <a:r>
              <a:rPr lang="en-US" sz="1800" b="1" dirty="0">
                <a:latin typeface="Courier New" charset="0"/>
              </a:rPr>
              <a:t>]	</a:t>
            </a:r>
            <a:r>
              <a:rPr lang="en-US" sz="1800" b="1" dirty="0" smtClean="0">
                <a:latin typeface="Courier New" charset="0"/>
              </a:rPr>
              <a:t>	; </a:t>
            </a:r>
            <a:r>
              <a:rPr lang="en-US" sz="1800" b="1" dirty="0">
                <a:latin typeface="Courier New" charset="0"/>
              </a:rPr>
              <a:t>00000004</a:t>
            </a:r>
          </a:p>
        </p:txBody>
      </p:sp>
      <p:sp>
        <p:nvSpPr>
          <p:cNvPr id="173060" name="Text Box 4"/>
          <p:cNvSpPr txBox="1">
            <a:spLocks noChangeArrowheads="1"/>
          </p:cNvSpPr>
          <p:nvPr/>
        </p:nvSpPr>
        <p:spPr bwMode="auto">
          <a:xfrm>
            <a:off x="685800" y="914400"/>
            <a:ext cx="7696200" cy="13849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dirty="0"/>
              <a:t>You can scale an indirect or indexed operand to the offset of an array element. This is done by multiplying the index by the array's TYPE: </a:t>
            </a:r>
          </a:p>
        </p:txBody>
      </p:sp>
    </p:spTree>
    <p:extLst>
      <p:ext uri="{BB962C8B-B14F-4D97-AF65-F5344CB8AC3E}">
        <p14:creationId xmlns:p14="http://schemas.microsoft.com/office/powerpoint/2010/main" xmlns="" val="734885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p:txBody>
          <a:bodyPr/>
          <a:lstStyle/>
          <a:p>
            <a:r>
              <a:rPr lang="en-US"/>
              <a:t>Pointers</a:t>
            </a:r>
          </a:p>
        </p:txBody>
      </p:sp>
      <p:sp>
        <p:nvSpPr>
          <p:cNvPr id="130051" name="Text Box 3"/>
          <p:cNvSpPr txBox="1">
            <a:spLocks noChangeArrowheads="1"/>
          </p:cNvSpPr>
          <p:nvPr/>
        </p:nvSpPr>
        <p:spPr bwMode="auto">
          <a:xfrm>
            <a:off x="1447800" y="2133600"/>
            <a:ext cx="6324600" cy="1981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.data</a:t>
            </a:r>
          </a:p>
          <a:p>
            <a:pPr>
              <a:lnSpc>
                <a:spcPct val="50000"/>
              </a:lnSpc>
              <a:spcBef>
                <a:spcPct val="50000"/>
              </a:spcBef>
            </a:pPr>
            <a:r>
              <a:rPr lang="en-US" sz="1800" b="1">
                <a:latin typeface="Courier New" charset="0"/>
              </a:rPr>
              <a:t>arrayW WORD 1000h,2000h,3000h</a:t>
            </a:r>
          </a:p>
          <a:p>
            <a:pPr>
              <a:lnSpc>
                <a:spcPct val="50000"/>
              </a:lnSpc>
              <a:spcBef>
                <a:spcPct val="50000"/>
              </a:spcBef>
            </a:pPr>
            <a:r>
              <a:rPr lang="en-US" sz="1800" b="1">
                <a:latin typeface="Courier New" charset="0"/>
              </a:rPr>
              <a:t>ptrW DWORD arrayW</a:t>
            </a:r>
          </a:p>
          <a:p>
            <a:pPr>
              <a:lnSpc>
                <a:spcPct val="50000"/>
              </a:lnSpc>
              <a:spcBef>
                <a:spcPct val="50000"/>
              </a:spcBef>
            </a:pPr>
            <a:r>
              <a:rPr lang="en-US" sz="1800" b="1">
                <a:latin typeface="Courier New" charset="0"/>
              </a:rPr>
              <a:t>.code</a:t>
            </a:r>
          </a:p>
          <a:p>
            <a:pPr>
              <a:lnSpc>
                <a:spcPct val="50000"/>
              </a:lnSpc>
              <a:spcBef>
                <a:spcPct val="50000"/>
              </a:spcBef>
            </a:pPr>
            <a:r>
              <a:rPr lang="en-US" sz="1800" b="1">
                <a:latin typeface="Courier New" charset="0"/>
              </a:rPr>
              <a:t>	mov esi,ptrW</a:t>
            </a:r>
          </a:p>
          <a:p>
            <a:pPr>
              <a:lnSpc>
                <a:spcPct val="50000"/>
              </a:lnSpc>
              <a:spcBef>
                <a:spcPct val="50000"/>
              </a:spcBef>
            </a:pPr>
            <a:r>
              <a:rPr lang="en-US" sz="1800" b="1">
                <a:latin typeface="Courier New" charset="0"/>
              </a:rPr>
              <a:t>	mov ax,[esi]	; AX = 1000h</a:t>
            </a:r>
          </a:p>
        </p:txBody>
      </p:sp>
      <p:sp>
        <p:nvSpPr>
          <p:cNvPr id="130052" name="Text Box 4"/>
          <p:cNvSpPr txBox="1">
            <a:spLocks noChangeArrowheads="1"/>
          </p:cNvSpPr>
          <p:nvPr/>
        </p:nvSpPr>
        <p:spPr bwMode="auto">
          <a:xfrm>
            <a:off x="685800" y="1066800"/>
            <a:ext cx="7696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a:t>You can declare a </a:t>
            </a:r>
            <a:r>
              <a:rPr lang="en-US" sz="2400">
                <a:solidFill>
                  <a:schemeClr val="tx2"/>
                </a:solidFill>
              </a:rPr>
              <a:t>pointer variable</a:t>
            </a:r>
            <a:r>
              <a:rPr lang="en-US" sz="2400"/>
              <a:t> that contains the offset of another variable.</a:t>
            </a:r>
          </a:p>
        </p:txBody>
      </p:sp>
      <p:sp>
        <p:nvSpPr>
          <p:cNvPr id="130053" name="Text Box 5"/>
          <p:cNvSpPr txBox="1">
            <a:spLocks noChangeArrowheads="1"/>
          </p:cNvSpPr>
          <p:nvPr/>
        </p:nvSpPr>
        <p:spPr bwMode="auto">
          <a:xfrm>
            <a:off x="1447800" y="4419600"/>
            <a:ext cx="6324600" cy="1219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2100">
                <a:latin typeface="Arial" charset="0"/>
              </a:rPr>
              <a:t>Alternate format:</a:t>
            </a:r>
          </a:p>
          <a:p>
            <a:pPr>
              <a:lnSpc>
                <a:spcPct val="50000"/>
              </a:lnSpc>
              <a:spcBef>
                <a:spcPct val="50000"/>
              </a:spcBef>
            </a:pPr>
            <a:endParaRPr lang="en-US" sz="1800" b="1">
              <a:latin typeface="Courier New" charset="0"/>
            </a:endParaRPr>
          </a:p>
          <a:p>
            <a:pPr>
              <a:lnSpc>
                <a:spcPct val="50000"/>
              </a:lnSpc>
              <a:spcBef>
                <a:spcPct val="50000"/>
              </a:spcBef>
            </a:pPr>
            <a:r>
              <a:rPr lang="en-US" sz="1800" b="1">
                <a:latin typeface="Courier New" charset="0"/>
              </a:rPr>
              <a:t>ptrW DWORD OFFSET arrayW</a:t>
            </a:r>
          </a:p>
        </p:txBody>
      </p:sp>
    </p:spTree>
    <p:extLst>
      <p:ext uri="{BB962C8B-B14F-4D97-AF65-F5344CB8AC3E}">
        <p14:creationId xmlns:p14="http://schemas.microsoft.com/office/powerpoint/2010/main" xmlns="" val="32552349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0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3"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ChangeArrowheads="1"/>
          </p:cNvSpPr>
          <p:nvPr>
            <p:ph type="title"/>
          </p:nvPr>
        </p:nvSpPr>
        <p:spPr/>
        <p:txBody>
          <a:bodyPr/>
          <a:lstStyle/>
          <a:p>
            <a:r>
              <a:rPr lang="en-US" dirty="0"/>
              <a:t>JMP and LOOP Instructions</a:t>
            </a:r>
          </a:p>
        </p:txBody>
      </p:sp>
      <p:sp>
        <p:nvSpPr>
          <p:cNvPr id="163843" name="Rectangle 3"/>
          <p:cNvSpPr>
            <a:spLocks noGrp="1" noChangeArrowheads="1"/>
          </p:cNvSpPr>
          <p:nvPr>
            <p:ph idx="1"/>
          </p:nvPr>
        </p:nvSpPr>
        <p:spPr>
          <a:xfrm>
            <a:off x="1828800" y="1219200"/>
            <a:ext cx="6858000" cy="4953000"/>
          </a:xfrm>
        </p:spPr>
        <p:txBody>
          <a:bodyPr/>
          <a:lstStyle/>
          <a:p>
            <a:r>
              <a:rPr lang="en-US" sz="3200" dirty="0"/>
              <a:t>JMP Instruction</a:t>
            </a:r>
          </a:p>
          <a:p>
            <a:r>
              <a:rPr lang="en-US" sz="3200" dirty="0"/>
              <a:t>LOOP Instruction</a:t>
            </a:r>
          </a:p>
          <a:p>
            <a:r>
              <a:rPr lang="en-US" sz="3200" dirty="0"/>
              <a:t>LOOP Example</a:t>
            </a:r>
          </a:p>
          <a:p>
            <a:r>
              <a:rPr lang="en-US" sz="3200" dirty="0"/>
              <a:t>Summing an Integer Array</a:t>
            </a:r>
          </a:p>
          <a:p>
            <a:pPr marL="0" indent="0">
              <a:buNone/>
            </a:pPr>
            <a:endParaRPr lang="en-US" dirty="0"/>
          </a:p>
        </p:txBody>
      </p:sp>
    </p:spTree>
    <p:extLst>
      <p:ext uri="{BB962C8B-B14F-4D97-AF65-F5344CB8AC3E}">
        <p14:creationId xmlns:p14="http://schemas.microsoft.com/office/powerpoint/2010/main" xmlns="" val="29777198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lstStyle/>
          <a:p>
            <a:r>
              <a:rPr lang="en-US"/>
              <a:t>JMP Instruction</a:t>
            </a:r>
          </a:p>
        </p:txBody>
      </p:sp>
      <p:sp>
        <p:nvSpPr>
          <p:cNvPr id="133123" name="Text Box 3"/>
          <p:cNvSpPr txBox="1">
            <a:spLocks noChangeArrowheads="1"/>
          </p:cNvSpPr>
          <p:nvPr/>
        </p:nvSpPr>
        <p:spPr bwMode="auto">
          <a:xfrm>
            <a:off x="2819400" y="3581400"/>
            <a:ext cx="4191000" cy="1828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228600" bIns="22860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60000"/>
              </a:lnSpc>
              <a:spcBef>
                <a:spcPct val="50000"/>
              </a:spcBef>
            </a:pPr>
            <a:r>
              <a:rPr lang="en-US" b="1">
                <a:latin typeface="Courier New" charset="0"/>
              </a:rPr>
              <a:t>top:</a:t>
            </a:r>
          </a:p>
          <a:p>
            <a:pPr>
              <a:lnSpc>
                <a:spcPct val="60000"/>
              </a:lnSpc>
              <a:spcBef>
                <a:spcPct val="50000"/>
              </a:spcBef>
            </a:pPr>
            <a:r>
              <a:rPr lang="en-US" b="1">
                <a:latin typeface="Courier New" charset="0"/>
              </a:rPr>
              <a:t>	.</a:t>
            </a:r>
          </a:p>
          <a:p>
            <a:pPr>
              <a:lnSpc>
                <a:spcPct val="60000"/>
              </a:lnSpc>
              <a:spcBef>
                <a:spcPct val="50000"/>
              </a:spcBef>
            </a:pPr>
            <a:r>
              <a:rPr lang="en-US" b="1">
                <a:latin typeface="Courier New" charset="0"/>
              </a:rPr>
              <a:t>	.</a:t>
            </a:r>
          </a:p>
          <a:p>
            <a:pPr>
              <a:lnSpc>
                <a:spcPct val="60000"/>
              </a:lnSpc>
              <a:spcBef>
                <a:spcPct val="50000"/>
              </a:spcBef>
            </a:pPr>
            <a:r>
              <a:rPr lang="en-US" b="1">
                <a:latin typeface="Courier New" charset="0"/>
              </a:rPr>
              <a:t>	jmp top</a:t>
            </a:r>
          </a:p>
        </p:txBody>
      </p:sp>
      <p:sp>
        <p:nvSpPr>
          <p:cNvPr id="133124" name="Text Box 4"/>
          <p:cNvSpPr txBox="1">
            <a:spLocks noChangeArrowheads="1"/>
          </p:cNvSpPr>
          <p:nvPr/>
        </p:nvSpPr>
        <p:spPr bwMode="auto">
          <a:xfrm>
            <a:off x="685800" y="1066800"/>
            <a:ext cx="7696200" cy="26776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28600" indent="-228600">
              <a:defRPr sz="2400">
                <a:solidFill>
                  <a:schemeClr val="tx1"/>
                </a:solidFill>
                <a:latin typeface="Times New Roman" charset="0"/>
                <a:ea typeface="ＭＳ Ｐゴシック" charset="0"/>
              </a:defRPr>
            </a:lvl1pPr>
            <a:lvl2pPr>
              <a:defRPr sz="2400">
                <a:solidFill>
                  <a:schemeClr val="tx1"/>
                </a:solidFill>
                <a:latin typeface="Times New Roman" charset="0"/>
                <a:ea typeface="ＭＳ Ｐゴシック" charset="0"/>
              </a:defRPr>
            </a:lvl2pPr>
            <a:lvl3pPr>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Char char="•"/>
            </a:pPr>
            <a:r>
              <a:rPr lang="en-US" dirty="0">
                <a:latin typeface="Arial" charset="0"/>
              </a:rPr>
              <a:t>JMP is an unconditional jump to a label that is usually within the  same procedure.</a:t>
            </a:r>
          </a:p>
          <a:p>
            <a:pPr>
              <a:spcBef>
                <a:spcPct val="50000"/>
              </a:spcBef>
              <a:buFontTx/>
              <a:buChar char="•"/>
            </a:pPr>
            <a:r>
              <a:rPr lang="en-US" dirty="0">
                <a:latin typeface="Arial" charset="0"/>
              </a:rPr>
              <a:t>Syntax: </a:t>
            </a:r>
            <a:r>
              <a:rPr lang="en-US" dirty="0">
                <a:solidFill>
                  <a:schemeClr val="tx2"/>
                </a:solidFill>
                <a:latin typeface="Arial" charset="0"/>
              </a:rPr>
              <a:t>JMP </a:t>
            </a:r>
            <a:r>
              <a:rPr lang="en-US" i="1" dirty="0">
                <a:solidFill>
                  <a:schemeClr val="tx2"/>
                </a:solidFill>
                <a:latin typeface="Arial" charset="0"/>
              </a:rPr>
              <a:t>target</a:t>
            </a:r>
          </a:p>
          <a:p>
            <a:pPr>
              <a:spcBef>
                <a:spcPct val="50000"/>
              </a:spcBef>
              <a:buFontTx/>
              <a:buChar char="•"/>
            </a:pPr>
            <a:r>
              <a:rPr lang="en-US" dirty="0">
                <a:latin typeface="Arial" charset="0"/>
              </a:rPr>
              <a:t>Logic: EIP </a:t>
            </a:r>
            <a:r>
              <a:rPr lang="en-US" dirty="0">
                <a:latin typeface="Arial" charset="0"/>
                <a:sym typeface="Symbol" charset="0"/>
              </a:rPr>
              <a:t> </a:t>
            </a:r>
            <a:r>
              <a:rPr lang="en-US" i="1" dirty="0">
                <a:latin typeface="Arial" charset="0"/>
                <a:sym typeface="Symbol" charset="0"/>
              </a:rPr>
              <a:t>target</a:t>
            </a:r>
          </a:p>
          <a:p>
            <a:pPr>
              <a:spcBef>
                <a:spcPct val="50000"/>
              </a:spcBef>
              <a:buFontTx/>
              <a:buChar char="•"/>
            </a:pPr>
            <a:r>
              <a:rPr lang="en-US" dirty="0">
                <a:latin typeface="Arial" charset="0"/>
                <a:sym typeface="Symbol" charset="0"/>
              </a:rPr>
              <a:t>Example:</a:t>
            </a:r>
          </a:p>
        </p:txBody>
      </p:sp>
    </p:spTree>
    <p:extLst>
      <p:ext uri="{BB962C8B-B14F-4D97-AF65-F5344CB8AC3E}">
        <p14:creationId xmlns:p14="http://schemas.microsoft.com/office/powerpoint/2010/main" xmlns="" val="37442918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lstStyle/>
          <a:p>
            <a:r>
              <a:rPr lang="en-US"/>
              <a:t>LOOP Instruction</a:t>
            </a:r>
          </a:p>
        </p:txBody>
      </p:sp>
      <p:sp>
        <p:nvSpPr>
          <p:cNvPr id="134148" name="Text Box 4"/>
          <p:cNvSpPr txBox="1">
            <a:spLocks noChangeArrowheads="1"/>
          </p:cNvSpPr>
          <p:nvPr/>
        </p:nvSpPr>
        <p:spPr bwMode="auto">
          <a:xfrm>
            <a:off x="685800" y="1066800"/>
            <a:ext cx="7696200" cy="5189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228600" indent="-228600">
              <a:defRPr sz="2400">
                <a:solidFill>
                  <a:schemeClr val="tx1"/>
                </a:solidFill>
                <a:latin typeface="Times New Roman" charset="0"/>
                <a:ea typeface="ＭＳ Ｐゴシック" charset="0"/>
              </a:defRPr>
            </a:lvl1pPr>
            <a:lvl2pPr marL="685800" indent="-228600">
              <a:defRPr sz="2400">
                <a:solidFill>
                  <a:schemeClr val="tx1"/>
                </a:solidFill>
                <a:latin typeface="Times New Roman" charset="0"/>
                <a:ea typeface="ＭＳ Ｐゴシック" charset="0"/>
              </a:defRPr>
            </a:lvl2pPr>
            <a:lvl3pPr marL="971550">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lnSpc>
                <a:spcPct val="80000"/>
              </a:lnSpc>
              <a:spcBef>
                <a:spcPct val="50000"/>
              </a:spcBef>
              <a:buFontTx/>
              <a:buChar char="•"/>
            </a:pPr>
            <a:r>
              <a:rPr lang="en-US" dirty="0">
                <a:latin typeface="Arial" charset="0"/>
              </a:rPr>
              <a:t>The LOOP instruction creates a counting loop</a:t>
            </a:r>
          </a:p>
          <a:p>
            <a:pPr>
              <a:lnSpc>
                <a:spcPct val="80000"/>
              </a:lnSpc>
              <a:spcBef>
                <a:spcPct val="50000"/>
              </a:spcBef>
              <a:buFontTx/>
              <a:buChar char="•"/>
            </a:pPr>
            <a:r>
              <a:rPr lang="en-US" dirty="0">
                <a:latin typeface="Arial" charset="0"/>
              </a:rPr>
              <a:t>Syntax: </a:t>
            </a:r>
            <a:r>
              <a:rPr lang="en-US" dirty="0">
                <a:solidFill>
                  <a:schemeClr val="tx2"/>
                </a:solidFill>
                <a:latin typeface="Arial" charset="0"/>
              </a:rPr>
              <a:t>LOOP </a:t>
            </a:r>
            <a:r>
              <a:rPr lang="en-US" i="1" dirty="0">
                <a:solidFill>
                  <a:schemeClr val="tx2"/>
                </a:solidFill>
                <a:latin typeface="Arial" charset="0"/>
              </a:rPr>
              <a:t>target</a:t>
            </a:r>
          </a:p>
          <a:p>
            <a:pPr>
              <a:lnSpc>
                <a:spcPct val="80000"/>
              </a:lnSpc>
              <a:spcBef>
                <a:spcPct val="50000"/>
              </a:spcBef>
              <a:buFontTx/>
              <a:buChar char="•"/>
            </a:pPr>
            <a:r>
              <a:rPr lang="en-US" dirty="0">
                <a:latin typeface="Arial" charset="0"/>
              </a:rPr>
              <a:t>Logic:</a:t>
            </a:r>
          </a:p>
          <a:p>
            <a:pPr lvl="1">
              <a:lnSpc>
                <a:spcPct val="80000"/>
              </a:lnSpc>
              <a:spcBef>
                <a:spcPct val="50000"/>
              </a:spcBef>
              <a:buFontTx/>
              <a:buChar char="•"/>
            </a:pPr>
            <a:r>
              <a:rPr lang="en-US" dirty="0">
                <a:latin typeface="Arial" charset="0"/>
              </a:rPr>
              <a:t>ECX </a:t>
            </a:r>
            <a:r>
              <a:rPr lang="en-US" dirty="0">
                <a:latin typeface="Arial" charset="0"/>
                <a:sym typeface="Symbol" charset="0"/>
              </a:rPr>
              <a:t> ECX – 1</a:t>
            </a:r>
            <a:endParaRPr lang="en-US" dirty="0">
              <a:latin typeface="Arial" charset="0"/>
            </a:endParaRPr>
          </a:p>
          <a:p>
            <a:pPr lvl="1">
              <a:lnSpc>
                <a:spcPct val="80000"/>
              </a:lnSpc>
              <a:spcBef>
                <a:spcPct val="50000"/>
              </a:spcBef>
              <a:buFontTx/>
              <a:buChar char="•"/>
            </a:pPr>
            <a:r>
              <a:rPr lang="en-US" dirty="0">
                <a:latin typeface="Arial" charset="0"/>
              </a:rPr>
              <a:t>if ECX != 0, jump to </a:t>
            </a:r>
            <a:r>
              <a:rPr lang="en-US" i="1" dirty="0">
                <a:latin typeface="Arial" charset="0"/>
                <a:sym typeface="Symbol" charset="0"/>
              </a:rPr>
              <a:t>target</a:t>
            </a:r>
          </a:p>
          <a:p>
            <a:pPr>
              <a:lnSpc>
                <a:spcPct val="80000"/>
              </a:lnSpc>
              <a:spcBef>
                <a:spcPct val="50000"/>
              </a:spcBef>
              <a:buFontTx/>
              <a:buChar char="•"/>
            </a:pPr>
            <a:r>
              <a:rPr lang="en-US" dirty="0">
                <a:latin typeface="Arial" charset="0"/>
                <a:sym typeface="Symbol" charset="0"/>
              </a:rPr>
              <a:t>Implementation: </a:t>
            </a:r>
          </a:p>
          <a:p>
            <a:pPr lvl="1">
              <a:spcBef>
                <a:spcPct val="50000"/>
              </a:spcBef>
              <a:buFontTx/>
              <a:buChar char="•"/>
            </a:pPr>
            <a:r>
              <a:rPr lang="en-US" dirty="0">
                <a:latin typeface="Arial" charset="0"/>
                <a:sym typeface="Symbol" charset="0"/>
              </a:rPr>
              <a:t>The assembler calculates the distance, in bytes, between the offset of the following instruction and the offset of the target label. It is called the </a:t>
            </a:r>
            <a:r>
              <a:rPr lang="en-US" dirty="0">
                <a:solidFill>
                  <a:schemeClr val="tx2"/>
                </a:solidFill>
                <a:latin typeface="Arial" charset="0"/>
                <a:sym typeface="Symbol" charset="0"/>
              </a:rPr>
              <a:t>relative offset</a:t>
            </a:r>
            <a:r>
              <a:rPr lang="en-US" dirty="0">
                <a:latin typeface="Arial" charset="0"/>
                <a:sym typeface="Symbol" charset="0"/>
              </a:rPr>
              <a:t>.</a:t>
            </a:r>
          </a:p>
          <a:p>
            <a:pPr lvl="1">
              <a:spcBef>
                <a:spcPct val="50000"/>
              </a:spcBef>
              <a:buFontTx/>
              <a:buChar char="•"/>
            </a:pPr>
            <a:r>
              <a:rPr lang="en-US" dirty="0">
                <a:latin typeface="Arial" charset="0"/>
                <a:sym typeface="Symbol" charset="0"/>
              </a:rPr>
              <a:t>The relative offset is added to EIP.</a:t>
            </a:r>
          </a:p>
        </p:txBody>
      </p:sp>
    </p:spTree>
    <p:extLst>
      <p:ext uri="{BB962C8B-B14F-4D97-AF65-F5344CB8AC3E}">
        <p14:creationId xmlns:p14="http://schemas.microsoft.com/office/powerpoint/2010/main" xmlns="" val="39808278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p:txBody>
          <a:bodyPr/>
          <a:lstStyle/>
          <a:p>
            <a:r>
              <a:rPr lang="en-US"/>
              <a:t>LOOP Example</a:t>
            </a:r>
          </a:p>
        </p:txBody>
      </p:sp>
      <p:sp>
        <p:nvSpPr>
          <p:cNvPr id="155651" name="Text Box 3"/>
          <p:cNvSpPr txBox="1">
            <a:spLocks noChangeArrowheads="1"/>
          </p:cNvSpPr>
          <p:nvPr/>
        </p:nvSpPr>
        <p:spPr bwMode="auto">
          <a:xfrm>
            <a:off x="1295400" y="2209800"/>
            <a:ext cx="6629400" cy="18288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sz="1800" b="1">
                <a:latin typeface="Courier New" charset="0"/>
              </a:rPr>
              <a:t>00000000  66 B8 0000		mov  ax,0  </a:t>
            </a:r>
          </a:p>
          <a:p>
            <a:pPr>
              <a:lnSpc>
                <a:spcPct val="50000"/>
              </a:lnSpc>
              <a:spcBef>
                <a:spcPct val="50000"/>
              </a:spcBef>
            </a:pPr>
            <a:r>
              <a:rPr lang="en-US" sz="1800" b="1">
                <a:latin typeface="Courier New" charset="0"/>
              </a:rPr>
              <a:t>00000004  B9 00000005		mov  ecx,5</a:t>
            </a:r>
          </a:p>
          <a:p>
            <a:pPr>
              <a:lnSpc>
                <a:spcPct val="50000"/>
              </a:lnSpc>
              <a:spcBef>
                <a:spcPct val="50000"/>
              </a:spcBef>
            </a:pPr>
            <a:endParaRPr lang="en-US" sz="1800" b="1">
              <a:latin typeface="Courier New" charset="0"/>
            </a:endParaRPr>
          </a:p>
          <a:p>
            <a:pPr>
              <a:lnSpc>
                <a:spcPct val="50000"/>
              </a:lnSpc>
              <a:spcBef>
                <a:spcPct val="50000"/>
              </a:spcBef>
            </a:pPr>
            <a:r>
              <a:rPr lang="en-US" sz="1800" b="1">
                <a:solidFill>
                  <a:schemeClr val="tx2"/>
                </a:solidFill>
                <a:latin typeface="Courier New" charset="0"/>
              </a:rPr>
              <a:t>00000009</a:t>
            </a:r>
            <a:r>
              <a:rPr lang="en-US" sz="1800" b="1">
                <a:latin typeface="Courier New" charset="0"/>
              </a:rPr>
              <a:t>  66 03 C1	L1:	add  ax,cx</a:t>
            </a:r>
          </a:p>
          <a:p>
            <a:pPr>
              <a:lnSpc>
                <a:spcPct val="50000"/>
              </a:lnSpc>
              <a:spcBef>
                <a:spcPct val="50000"/>
              </a:spcBef>
            </a:pPr>
            <a:r>
              <a:rPr lang="en-US" sz="1800" b="1">
                <a:latin typeface="Courier New" charset="0"/>
              </a:rPr>
              <a:t>0000000C  E2 </a:t>
            </a:r>
            <a:r>
              <a:rPr lang="en-US" sz="1800" b="1">
                <a:solidFill>
                  <a:schemeClr val="tx2"/>
                </a:solidFill>
                <a:latin typeface="Courier New" charset="0"/>
              </a:rPr>
              <a:t>FB</a:t>
            </a:r>
            <a:r>
              <a:rPr lang="en-US" sz="1800" b="1">
                <a:latin typeface="Courier New" charset="0"/>
              </a:rPr>
              <a:t>		loop L1</a:t>
            </a:r>
          </a:p>
          <a:p>
            <a:pPr>
              <a:lnSpc>
                <a:spcPct val="50000"/>
              </a:lnSpc>
              <a:spcBef>
                <a:spcPct val="50000"/>
              </a:spcBef>
            </a:pPr>
            <a:r>
              <a:rPr lang="en-US" sz="1800" b="1">
                <a:solidFill>
                  <a:schemeClr val="tx2"/>
                </a:solidFill>
                <a:latin typeface="Courier New" charset="0"/>
              </a:rPr>
              <a:t>0000000E</a:t>
            </a:r>
          </a:p>
        </p:txBody>
      </p:sp>
      <p:sp>
        <p:nvSpPr>
          <p:cNvPr id="155652" name="Text Box 4"/>
          <p:cNvSpPr txBox="1">
            <a:spLocks noChangeArrowheads="1"/>
          </p:cNvSpPr>
          <p:nvPr/>
        </p:nvSpPr>
        <p:spPr bwMode="auto">
          <a:xfrm>
            <a:off x="1219200" y="914400"/>
            <a:ext cx="6553200" cy="914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a:defRPr sz="2400">
                <a:solidFill>
                  <a:schemeClr val="tx1"/>
                </a:solidFill>
                <a:latin typeface="Times New Roman" charset="0"/>
                <a:ea typeface="ＭＳ Ｐゴシック" charset="0"/>
              </a:defRPr>
            </a:lvl1pPr>
            <a:lvl2pPr marL="685800" indent="-228600">
              <a:defRPr sz="2400">
                <a:solidFill>
                  <a:schemeClr val="tx1"/>
                </a:solidFill>
                <a:latin typeface="Times New Roman" charset="0"/>
                <a:ea typeface="ＭＳ Ｐゴシック" charset="0"/>
              </a:defRPr>
            </a:lvl2pPr>
            <a:lvl3pPr marL="971550">
              <a:defRPr sz="2400">
                <a:solidFill>
                  <a:schemeClr val="tx1"/>
                </a:solidFill>
                <a:latin typeface="Times New Roman" charset="0"/>
                <a:ea typeface="ＭＳ Ｐゴシック" charset="0"/>
              </a:defRPr>
            </a:lvl3pPr>
            <a:lvl4pPr>
              <a:defRPr sz="2400">
                <a:solidFill>
                  <a:schemeClr val="tx1"/>
                </a:solidFill>
                <a:latin typeface="Times New Roman" charset="0"/>
                <a:ea typeface="ＭＳ Ｐゴシック" charset="0"/>
              </a:defRPr>
            </a:lvl4pPr>
            <a:lvl5pPr>
              <a:defRPr sz="2400">
                <a:solidFill>
                  <a:schemeClr val="tx1"/>
                </a:solidFill>
                <a:latin typeface="Times New Roman" charset="0"/>
                <a:ea typeface="ＭＳ Ｐゴシック" charset="0"/>
              </a:defRPr>
            </a:lvl5pPr>
            <a:lvl6pPr fontAlgn="base">
              <a:spcBef>
                <a:spcPct val="0"/>
              </a:spcBef>
              <a:spcAft>
                <a:spcPct val="0"/>
              </a:spcAft>
              <a:defRPr sz="2400">
                <a:solidFill>
                  <a:schemeClr val="tx1"/>
                </a:solidFill>
                <a:latin typeface="Times New Roman" charset="0"/>
                <a:ea typeface="ＭＳ Ｐゴシック" charset="0"/>
              </a:defRPr>
            </a:lvl6pPr>
            <a:lvl7pPr fontAlgn="base">
              <a:spcBef>
                <a:spcPct val="0"/>
              </a:spcBef>
              <a:spcAft>
                <a:spcPct val="0"/>
              </a:spcAft>
              <a:defRPr sz="2400">
                <a:solidFill>
                  <a:schemeClr val="tx1"/>
                </a:solidFill>
                <a:latin typeface="Times New Roman" charset="0"/>
                <a:ea typeface="ＭＳ Ｐゴシック" charset="0"/>
              </a:defRPr>
            </a:lvl7pPr>
            <a:lvl8pPr fontAlgn="base">
              <a:spcBef>
                <a:spcPct val="0"/>
              </a:spcBef>
              <a:spcAft>
                <a:spcPct val="0"/>
              </a:spcAft>
              <a:defRPr sz="2400">
                <a:solidFill>
                  <a:schemeClr val="tx1"/>
                </a:solidFill>
                <a:latin typeface="Times New Roman" charset="0"/>
                <a:ea typeface="ＭＳ Ｐゴシック" charset="0"/>
              </a:defRPr>
            </a:lvl8pPr>
            <a:lvl9pPr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pPr>
            <a:r>
              <a:rPr lang="en-US" sz="2100">
                <a:latin typeface="Arial" charset="0"/>
              </a:rPr>
              <a:t>The following loop calculates the sum of the integers 5 + 4 + 3 +2 + 1:</a:t>
            </a:r>
            <a:endParaRPr lang="en-US" sz="2100" i="1">
              <a:latin typeface="Arial" charset="0"/>
              <a:sym typeface="Symbol" charset="0"/>
            </a:endParaRPr>
          </a:p>
        </p:txBody>
      </p:sp>
      <p:sp>
        <p:nvSpPr>
          <p:cNvPr id="155653" name="Text Box 5"/>
          <p:cNvSpPr txBox="1">
            <a:spLocks noChangeArrowheads="1"/>
          </p:cNvSpPr>
          <p:nvPr/>
        </p:nvSpPr>
        <p:spPr bwMode="auto">
          <a:xfrm>
            <a:off x="533400" y="4343400"/>
            <a:ext cx="7924800" cy="1661993"/>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000" dirty="0">
                <a:latin typeface="Arial"/>
                <a:cs typeface="Arial"/>
              </a:rPr>
              <a:t>When LOOP is assembled, the current location = 0000000E (offset of the next instruction).  –5 (</a:t>
            </a:r>
            <a:r>
              <a:rPr lang="en-US" sz="2000" dirty="0" err="1">
                <a:latin typeface="Arial"/>
                <a:cs typeface="Arial"/>
              </a:rPr>
              <a:t>FBh</a:t>
            </a:r>
            <a:r>
              <a:rPr lang="en-US" sz="2000" dirty="0">
                <a:latin typeface="Arial"/>
                <a:cs typeface="Arial"/>
              </a:rPr>
              <a:t>) is added to the </a:t>
            </a:r>
            <a:r>
              <a:rPr lang="en-US" sz="2000" dirty="0">
                <a:latin typeface="Arial"/>
                <a:cs typeface="Arial"/>
                <a:sym typeface="Symbol" charset="0"/>
              </a:rPr>
              <a:t>the current location</a:t>
            </a:r>
            <a:r>
              <a:rPr lang="en-US" sz="2000" dirty="0">
                <a:latin typeface="Arial"/>
                <a:cs typeface="Arial"/>
              </a:rPr>
              <a:t>, causing a jump to location 00000009:</a:t>
            </a:r>
          </a:p>
          <a:p>
            <a:pPr>
              <a:spcBef>
                <a:spcPct val="50000"/>
              </a:spcBef>
            </a:pPr>
            <a:r>
              <a:rPr lang="en-US" sz="2000" dirty="0">
                <a:latin typeface="Arial"/>
                <a:cs typeface="Arial"/>
              </a:rPr>
              <a:t>	00000009 </a:t>
            </a:r>
            <a:r>
              <a:rPr lang="en-US" sz="2000" dirty="0">
                <a:latin typeface="Arial"/>
                <a:cs typeface="Arial"/>
                <a:sym typeface="Symbol" charset="0"/>
              </a:rPr>
              <a:t></a:t>
            </a:r>
            <a:r>
              <a:rPr lang="en-US" sz="2000" dirty="0">
                <a:latin typeface="Arial"/>
                <a:cs typeface="Arial"/>
              </a:rPr>
              <a:t> 0000000E + FB</a:t>
            </a:r>
          </a:p>
        </p:txBody>
      </p:sp>
      <p:sp>
        <p:nvSpPr>
          <p:cNvPr id="155654" name="Text Box 6"/>
          <p:cNvSpPr txBox="1">
            <a:spLocks noChangeArrowheads="1"/>
          </p:cNvSpPr>
          <p:nvPr/>
        </p:nvSpPr>
        <p:spPr bwMode="auto">
          <a:xfrm>
            <a:off x="1295400" y="1752600"/>
            <a:ext cx="6477000" cy="561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a:tabLst>
                <a:tab pos="1371600" algn="l"/>
                <a:tab pos="4114800" algn="l"/>
              </a:tabLst>
              <a:defRPr sz="2400">
                <a:solidFill>
                  <a:schemeClr val="tx1"/>
                </a:solidFill>
                <a:latin typeface="Times New Roman" charset="0"/>
                <a:ea typeface="ＭＳ Ｐゴシック" charset="0"/>
              </a:defRPr>
            </a:lvl1pPr>
            <a:lvl2pPr>
              <a:tabLst>
                <a:tab pos="1371600" algn="l"/>
                <a:tab pos="4114800" algn="l"/>
              </a:tabLst>
              <a:defRPr sz="2400">
                <a:solidFill>
                  <a:schemeClr val="tx1"/>
                </a:solidFill>
                <a:latin typeface="Times New Roman" charset="0"/>
                <a:ea typeface="ＭＳ Ｐゴシック" charset="0"/>
              </a:defRPr>
            </a:lvl2pPr>
            <a:lvl3pPr>
              <a:tabLst>
                <a:tab pos="1371600" algn="l"/>
                <a:tab pos="4114800" algn="l"/>
              </a:tabLst>
              <a:defRPr sz="2400">
                <a:solidFill>
                  <a:schemeClr val="tx1"/>
                </a:solidFill>
                <a:latin typeface="Times New Roman" charset="0"/>
                <a:ea typeface="ＭＳ Ｐゴシック" charset="0"/>
              </a:defRPr>
            </a:lvl3pPr>
            <a:lvl4pPr>
              <a:tabLst>
                <a:tab pos="1371600" algn="l"/>
                <a:tab pos="4114800" algn="l"/>
              </a:tabLst>
              <a:defRPr sz="2400">
                <a:solidFill>
                  <a:schemeClr val="tx1"/>
                </a:solidFill>
                <a:latin typeface="Times New Roman" charset="0"/>
                <a:ea typeface="ＭＳ Ｐゴシック" charset="0"/>
              </a:defRPr>
            </a:lvl4pPr>
            <a:lvl5pPr>
              <a:tabLst>
                <a:tab pos="1371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1371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1371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1371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1371600" algn="l"/>
                <a:tab pos="4114800" algn="l"/>
              </a:tabLst>
              <a:defRPr sz="2400">
                <a:solidFill>
                  <a:schemeClr val="tx1"/>
                </a:solidFill>
                <a:latin typeface="Times New Roman" charset="0"/>
                <a:ea typeface="ＭＳ Ｐゴシック" charset="0"/>
              </a:defRPr>
            </a:lvl9pPr>
          </a:lstStyle>
          <a:p>
            <a:pPr>
              <a:spcBef>
                <a:spcPct val="50000"/>
              </a:spcBef>
            </a:pPr>
            <a:r>
              <a:rPr lang="en-US" sz="1900">
                <a:solidFill>
                  <a:schemeClr val="tx2"/>
                </a:solidFill>
                <a:latin typeface="Arial" charset="0"/>
              </a:rPr>
              <a:t>offset	machine code	source code</a:t>
            </a:r>
          </a:p>
        </p:txBody>
      </p:sp>
    </p:spTree>
    <p:extLst>
      <p:ext uri="{BB962C8B-B14F-4D97-AF65-F5344CB8AC3E}">
        <p14:creationId xmlns:p14="http://schemas.microsoft.com/office/powerpoint/2010/main" xmlns="" val="110364254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5653"/>
                                        </p:tgtEl>
                                        <p:attrNameLst>
                                          <p:attrName>style.visibility</p:attrName>
                                        </p:attrNameLst>
                                      </p:cBhvr>
                                      <p:to>
                                        <p:strVal val="visible"/>
                                      </p:to>
                                    </p:set>
                                    <p:animEffect transition="in" filter="box(in)">
                                      <p:cBhvr>
                                        <p:cTn id="7" dur="500"/>
                                        <p:tgtEl>
                                          <p:spTgt spid="1556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5653"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p:txBody>
          <a:bodyPr/>
          <a:lstStyle/>
          <a:p>
            <a:r>
              <a:rPr lang="en-US" dirty="0" smtClean="0"/>
              <a:t>Drill ….</a:t>
            </a:r>
            <a:endParaRPr lang="en-US" dirty="0"/>
          </a:p>
        </p:txBody>
      </p:sp>
      <p:sp>
        <p:nvSpPr>
          <p:cNvPr id="156676" name="Text Box 4"/>
          <p:cNvSpPr txBox="1">
            <a:spLocks noChangeArrowheads="1"/>
          </p:cNvSpPr>
          <p:nvPr/>
        </p:nvSpPr>
        <p:spPr bwMode="auto">
          <a:xfrm>
            <a:off x="685800" y="1219200"/>
            <a:ext cx="7772400" cy="19943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a:tabLst>
                <a:tab pos="685800" algn="l"/>
              </a:tabLst>
              <a:defRPr sz="2400">
                <a:solidFill>
                  <a:schemeClr val="tx1"/>
                </a:solidFill>
                <a:latin typeface="Times New Roman" charset="0"/>
                <a:ea typeface="ＭＳ Ｐゴシック" charset="0"/>
              </a:defRPr>
            </a:lvl1pPr>
            <a:lvl2pPr marL="685800" indent="-228600">
              <a:tabLst>
                <a:tab pos="685800" algn="l"/>
              </a:tabLst>
              <a:defRPr sz="2400">
                <a:solidFill>
                  <a:schemeClr val="tx1"/>
                </a:solidFill>
                <a:latin typeface="Times New Roman" charset="0"/>
                <a:ea typeface="ＭＳ Ｐゴシック" charset="0"/>
              </a:defRPr>
            </a:lvl2pPr>
            <a:lvl3pPr marL="971550">
              <a:tabLst>
                <a:tab pos="685800" algn="l"/>
              </a:tabLst>
              <a:defRPr sz="2400">
                <a:solidFill>
                  <a:schemeClr val="tx1"/>
                </a:solidFill>
                <a:latin typeface="Times New Roman" charset="0"/>
                <a:ea typeface="ＭＳ Ｐゴシック" charset="0"/>
              </a:defRPr>
            </a:lvl3pPr>
            <a:lvl4pPr>
              <a:tabLst>
                <a:tab pos="685800" algn="l"/>
              </a:tabLst>
              <a:defRPr sz="2400">
                <a:solidFill>
                  <a:schemeClr val="tx1"/>
                </a:solidFill>
                <a:latin typeface="Times New Roman" charset="0"/>
                <a:ea typeface="ＭＳ Ｐゴシック" charset="0"/>
              </a:defRPr>
            </a:lvl4pPr>
            <a:lvl5pPr>
              <a:tabLst>
                <a:tab pos="685800" algn="l"/>
              </a:tabLst>
              <a:defRPr sz="2400">
                <a:solidFill>
                  <a:schemeClr val="tx1"/>
                </a:solidFill>
                <a:latin typeface="Times New Roman" charset="0"/>
                <a:ea typeface="ＭＳ Ｐゴシック" charset="0"/>
              </a:defRPr>
            </a:lvl5pPr>
            <a:lvl6pPr fontAlgn="base">
              <a:spcBef>
                <a:spcPct val="0"/>
              </a:spcBef>
              <a:spcAft>
                <a:spcPct val="0"/>
              </a:spcAft>
              <a:tabLst>
                <a:tab pos="685800" algn="l"/>
              </a:tabLst>
              <a:defRPr sz="2400">
                <a:solidFill>
                  <a:schemeClr val="tx1"/>
                </a:solidFill>
                <a:latin typeface="Times New Roman" charset="0"/>
                <a:ea typeface="ＭＳ Ｐゴシック" charset="0"/>
              </a:defRPr>
            </a:lvl6pPr>
            <a:lvl7pPr fontAlgn="base">
              <a:spcBef>
                <a:spcPct val="0"/>
              </a:spcBef>
              <a:spcAft>
                <a:spcPct val="0"/>
              </a:spcAft>
              <a:tabLst>
                <a:tab pos="685800" algn="l"/>
              </a:tabLst>
              <a:defRPr sz="2400">
                <a:solidFill>
                  <a:schemeClr val="tx1"/>
                </a:solidFill>
                <a:latin typeface="Times New Roman" charset="0"/>
                <a:ea typeface="ＭＳ Ｐゴシック" charset="0"/>
              </a:defRPr>
            </a:lvl7pPr>
            <a:lvl8pPr fontAlgn="base">
              <a:spcBef>
                <a:spcPct val="0"/>
              </a:spcBef>
              <a:spcAft>
                <a:spcPct val="0"/>
              </a:spcAft>
              <a:tabLst>
                <a:tab pos="685800" algn="l"/>
              </a:tabLst>
              <a:defRPr sz="2400">
                <a:solidFill>
                  <a:schemeClr val="tx1"/>
                </a:solidFill>
                <a:latin typeface="Times New Roman" charset="0"/>
                <a:ea typeface="ＭＳ Ｐゴシック" charset="0"/>
              </a:defRPr>
            </a:lvl8pPr>
            <a:lvl9pPr fontAlgn="base">
              <a:spcBef>
                <a:spcPct val="0"/>
              </a:spcBef>
              <a:spcAft>
                <a:spcPct val="0"/>
              </a:spcAft>
              <a:tabLst>
                <a:tab pos="685800" algn="l"/>
              </a:tabLst>
              <a:defRPr sz="2400">
                <a:solidFill>
                  <a:schemeClr val="tx1"/>
                </a:solidFill>
                <a:latin typeface="Times New Roman" charset="0"/>
                <a:ea typeface="ＭＳ Ｐゴシック" charset="0"/>
              </a:defRPr>
            </a:lvl9pPr>
          </a:lstStyle>
          <a:p>
            <a:pPr>
              <a:spcBef>
                <a:spcPct val="50000"/>
              </a:spcBef>
            </a:pPr>
            <a:r>
              <a:rPr lang="en-US" dirty="0">
                <a:latin typeface="Arial" charset="0"/>
              </a:rPr>
              <a:t>If the relative offset is encoded in a single signed byte,</a:t>
            </a:r>
          </a:p>
          <a:p>
            <a:pPr>
              <a:lnSpc>
                <a:spcPct val="70000"/>
              </a:lnSpc>
              <a:spcBef>
                <a:spcPct val="50000"/>
              </a:spcBef>
            </a:pPr>
            <a:r>
              <a:rPr lang="en-US" dirty="0">
                <a:latin typeface="Arial" charset="0"/>
              </a:rPr>
              <a:t>	</a:t>
            </a:r>
            <a:endParaRPr lang="en-US" dirty="0" smtClean="0">
              <a:latin typeface="Arial" charset="0"/>
            </a:endParaRPr>
          </a:p>
          <a:p>
            <a:pPr>
              <a:lnSpc>
                <a:spcPct val="70000"/>
              </a:lnSpc>
              <a:spcBef>
                <a:spcPct val="50000"/>
              </a:spcBef>
            </a:pPr>
            <a:r>
              <a:rPr lang="en-US" dirty="0" smtClean="0">
                <a:latin typeface="Arial" charset="0"/>
              </a:rPr>
              <a:t>(</a:t>
            </a:r>
            <a:r>
              <a:rPr lang="en-US" dirty="0">
                <a:latin typeface="Arial" charset="0"/>
              </a:rPr>
              <a:t>a) what is the largest possible backward jump?</a:t>
            </a:r>
          </a:p>
          <a:p>
            <a:pPr>
              <a:lnSpc>
                <a:spcPct val="70000"/>
              </a:lnSpc>
              <a:spcBef>
                <a:spcPct val="50000"/>
              </a:spcBef>
            </a:pPr>
            <a:r>
              <a:rPr lang="en-US" dirty="0">
                <a:latin typeface="Arial" charset="0"/>
              </a:rPr>
              <a:t>	(b) what is the largest possible forward jump?</a:t>
            </a:r>
            <a:endParaRPr lang="en-US" i="1" dirty="0">
              <a:latin typeface="Arial" charset="0"/>
              <a:sym typeface="Symbol" charset="0"/>
            </a:endParaRPr>
          </a:p>
        </p:txBody>
      </p:sp>
      <p:sp>
        <p:nvSpPr>
          <p:cNvPr id="156677" name="Text Box 5"/>
          <p:cNvSpPr txBox="1">
            <a:spLocks noChangeArrowheads="1"/>
          </p:cNvSpPr>
          <p:nvPr/>
        </p:nvSpPr>
        <p:spPr bwMode="auto">
          <a:xfrm>
            <a:off x="2514600" y="3581400"/>
            <a:ext cx="3429000" cy="1200329"/>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lvl1pPr marL="457200" indent="-457200">
              <a:defRPr sz="2400">
                <a:solidFill>
                  <a:schemeClr val="tx1"/>
                </a:solidFill>
                <a:latin typeface="Times New Roman" charset="0"/>
                <a:ea typeface="ＭＳ Ｐゴシック" charset="0"/>
              </a:defRPr>
            </a:lvl1pPr>
            <a:lvl2pPr marL="914400" indent="-457200">
              <a:defRPr sz="2400">
                <a:solidFill>
                  <a:schemeClr val="tx1"/>
                </a:solidFill>
                <a:latin typeface="Times New Roman" charset="0"/>
                <a:ea typeface="ＭＳ Ｐゴシック" charset="0"/>
              </a:defRPr>
            </a:lvl2pPr>
            <a:lvl3pPr marL="1371600" indent="-457200">
              <a:defRPr sz="2400">
                <a:solidFill>
                  <a:schemeClr val="tx1"/>
                </a:solidFill>
                <a:latin typeface="Times New Roman" charset="0"/>
                <a:ea typeface="ＭＳ Ｐゴシック" charset="0"/>
              </a:defRPr>
            </a:lvl3pPr>
            <a:lvl4pPr marL="1828800" indent="-457200">
              <a:defRPr sz="2400">
                <a:solidFill>
                  <a:schemeClr val="tx1"/>
                </a:solidFill>
                <a:latin typeface="Times New Roman" charset="0"/>
                <a:ea typeface="ＭＳ Ｐゴシック" charset="0"/>
              </a:defRPr>
            </a:lvl4pPr>
            <a:lvl5pPr marL="2286000" indent="-457200">
              <a:defRPr sz="2400">
                <a:solidFill>
                  <a:schemeClr val="tx1"/>
                </a:solidFill>
                <a:latin typeface="Times New Roman" charset="0"/>
                <a:ea typeface="ＭＳ Ｐゴシック" charset="0"/>
              </a:defRPr>
            </a:lvl5pPr>
            <a:lvl6pPr marL="2743200" indent="-457200" fontAlgn="base">
              <a:spcBef>
                <a:spcPct val="0"/>
              </a:spcBef>
              <a:spcAft>
                <a:spcPct val="0"/>
              </a:spcAft>
              <a:defRPr sz="2400">
                <a:solidFill>
                  <a:schemeClr val="tx1"/>
                </a:solidFill>
                <a:latin typeface="Times New Roman" charset="0"/>
                <a:ea typeface="ＭＳ Ｐゴシック" charset="0"/>
              </a:defRPr>
            </a:lvl6pPr>
            <a:lvl7pPr marL="3200400" indent="-457200" fontAlgn="base">
              <a:spcBef>
                <a:spcPct val="0"/>
              </a:spcBef>
              <a:spcAft>
                <a:spcPct val="0"/>
              </a:spcAft>
              <a:defRPr sz="2400">
                <a:solidFill>
                  <a:schemeClr val="tx1"/>
                </a:solidFill>
                <a:latin typeface="Times New Roman" charset="0"/>
                <a:ea typeface="ＭＳ Ｐゴシック" charset="0"/>
              </a:defRPr>
            </a:lvl7pPr>
            <a:lvl8pPr marL="3657600" indent="-457200" fontAlgn="base">
              <a:spcBef>
                <a:spcPct val="0"/>
              </a:spcBef>
              <a:spcAft>
                <a:spcPct val="0"/>
              </a:spcAft>
              <a:defRPr sz="2400">
                <a:solidFill>
                  <a:schemeClr val="tx1"/>
                </a:solidFill>
                <a:latin typeface="Times New Roman" charset="0"/>
                <a:ea typeface="ＭＳ Ｐゴシック" charset="0"/>
              </a:defRPr>
            </a:lvl8pPr>
            <a:lvl9pPr marL="4114800" indent="-457200" fontAlgn="base">
              <a:spcBef>
                <a:spcPct val="0"/>
              </a:spcBef>
              <a:spcAft>
                <a:spcPct val="0"/>
              </a:spcAft>
              <a:defRPr sz="2400">
                <a:solidFill>
                  <a:schemeClr val="tx1"/>
                </a:solidFill>
                <a:latin typeface="Times New Roman" charset="0"/>
                <a:ea typeface="ＭＳ Ｐゴシック" charset="0"/>
              </a:defRPr>
            </a:lvl9pPr>
          </a:lstStyle>
          <a:p>
            <a:pPr>
              <a:spcBef>
                <a:spcPct val="50000"/>
              </a:spcBef>
              <a:buFontTx/>
              <a:buAutoNum type="alphaLcParenBoth"/>
            </a:pPr>
            <a:r>
              <a:rPr lang="en-US">
                <a:latin typeface="Arial" charset="0"/>
              </a:rPr>
              <a:t> </a:t>
            </a:r>
            <a:r>
              <a:rPr lang="en-US">
                <a:latin typeface="Symbol" charset="0"/>
              </a:rPr>
              <a:t>-</a:t>
            </a:r>
            <a:r>
              <a:rPr lang="en-US">
                <a:latin typeface="Arial" charset="0"/>
              </a:rPr>
              <a:t>128</a:t>
            </a:r>
          </a:p>
          <a:p>
            <a:pPr>
              <a:spcBef>
                <a:spcPct val="50000"/>
              </a:spcBef>
              <a:buFontTx/>
              <a:buAutoNum type="alphaLcParenBoth"/>
            </a:pPr>
            <a:r>
              <a:rPr lang="en-US">
                <a:latin typeface="Arial" charset="0"/>
              </a:rPr>
              <a:t> +127</a:t>
            </a:r>
          </a:p>
        </p:txBody>
      </p:sp>
    </p:spTree>
    <p:extLst>
      <p:ext uri="{BB962C8B-B14F-4D97-AF65-F5344CB8AC3E}">
        <p14:creationId xmlns:p14="http://schemas.microsoft.com/office/powerpoint/2010/main" xmlns="" val="40798152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56677"/>
                                        </p:tgtEl>
                                        <p:attrNameLst>
                                          <p:attrName>style.visibility</p:attrName>
                                        </p:attrNameLst>
                                      </p:cBhvr>
                                      <p:to>
                                        <p:strVal val="visible"/>
                                      </p:to>
                                    </p:set>
                                    <p:animEffect transition="in" filter="dissolve">
                                      <p:cBhvr>
                                        <p:cTn id="7" dur="500"/>
                                        <p:tgtEl>
                                          <p:spTgt spid="1566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677"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ChangeArrowheads="1"/>
          </p:cNvSpPr>
          <p:nvPr>
            <p:ph type="title"/>
          </p:nvPr>
        </p:nvSpPr>
        <p:spPr/>
        <p:txBody>
          <a:bodyPr/>
          <a:lstStyle/>
          <a:p>
            <a:r>
              <a:rPr lang="en-US" dirty="0" smtClean="0"/>
              <a:t>Drill …..</a:t>
            </a:r>
            <a:endParaRPr lang="en-US" dirty="0"/>
          </a:p>
        </p:txBody>
      </p:sp>
      <p:sp>
        <p:nvSpPr>
          <p:cNvPr id="139268" name="Text Box 4"/>
          <p:cNvSpPr txBox="1">
            <a:spLocks noChangeArrowheads="1"/>
          </p:cNvSpPr>
          <p:nvPr/>
        </p:nvSpPr>
        <p:spPr bwMode="auto">
          <a:xfrm>
            <a:off x="228600" y="1600200"/>
            <a:ext cx="52578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b="1" dirty="0">
                <a:latin typeface="Arial"/>
                <a:cs typeface="Arial"/>
              </a:rPr>
              <a:t>What will be the final value of AX?</a:t>
            </a:r>
          </a:p>
        </p:txBody>
      </p:sp>
      <p:sp>
        <p:nvSpPr>
          <p:cNvPr id="139269" name="Text Box 5"/>
          <p:cNvSpPr txBox="1">
            <a:spLocks noChangeArrowheads="1"/>
          </p:cNvSpPr>
          <p:nvPr/>
        </p:nvSpPr>
        <p:spPr bwMode="auto">
          <a:xfrm>
            <a:off x="5715000" y="1295400"/>
            <a:ext cx="2895600" cy="1981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tIns="137160" bIns="13716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b="1">
                <a:latin typeface="Courier New" charset="0"/>
              </a:rPr>
              <a:t>	mov ax,6</a:t>
            </a:r>
          </a:p>
          <a:p>
            <a:pPr>
              <a:lnSpc>
                <a:spcPct val="50000"/>
              </a:lnSpc>
              <a:spcBef>
                <a:spcPct val="50000"/>
              </a:spcBef>
            </a:pPr>
            <a:r>
              <a:rPr lang="en-US" b="1">
                <a:latin typeface="Courier New" charset="0"/>
              </a:rPr>
              <a:t>	mov ecx,4</a:t>
            </a:r>
          </a:p>
          <a:p>
            <a:pPr>
              <a:lnSpc>
                <a:spcPct val="50000"/>
              </a:lnSpc>
              <a:spcBef>
                <a:spcPct val="50000"/>
              </a:spcBef>
            </a:pPr>
            <a:r>
              <a:rPr lang="en-US" b="1">
                <a:latin typeface="Courier New" charset="0"/>
              </a:rPr>
              <a:t>L1:</a:t>
            </a:r>
          </a:p>
          <a:p>
            <a:pPr>
              <a:lnSpc>
                <a:spcPct val="50000"/>
              </a:lnSpc>
              <a:spcBef>
                <a:spcPct val="50000"/>
              </a:spcBef>
            </a:pPr>
            <a:r>
              <a:rPr lang="en-US" b="1">
                <a:latin typeface="Courier New" charset="0"/>
              </a:rPr>
              <a:t>	inc ax</a:t>
            </a:r>
          </a:p>
          <a:p>
            <a:pPr>
              <a:lnSpc>
                <a:spcPct val="50000"/>
              </a:lnSpc>
              <a:spcBef>
                <a:spcPct val="50000"/>
              </a:spcBef>
            </a:pPr>
            <a:r>
              <a:rPr lang="en-US" b="1">
                <a:latin typeface="Courier New" charset="0"/>
              </a:rPr>
              <a:t>	loop L1</a:t>
            </a:r>
          </a:p>
        </p:txBody>
      </p:sp>
      <p:sp>
        <p:nvSpPr>
          <p:cNvPr id="139270" name="Text Box 6"/>
          <p:cNvSpPr txBox="1">
            <a:spLocks noChangeArrowheads="1"/>
          </p:cNvSpPr>
          <p:nvPr/>
        </p:nvSpPr>
        <p:spPr bwMode="auto">
          <a:xfrm>
            <a:off x="457200" y="3581400"/>
            <a:ext cx="42672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1" dirty="0"/>
              <a:t>How many times will the loop execute?</a:t>
            </a:r>
          </a:p>
        </p:txBody>
      </p:sp>
      <p:sp>
        <p:nvSpPr>
          <p:cNvPr id="139271" name="Text Box 7"/>
          <p:cNvSpPr txBox="1">
            <a:spLocks noChangeArrowheads="1"/>
          </p:cNvSpPr>
          <p:nvPr/>
        </p:nvSpPr>
        <p:spPr bwMode="auto">
          <a:xfrm>
            <a:off x="5715000" y="3657600"/>
            <a:ext cx="2895600" cy="1752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tIns="137160" bIns="137160"/>
          <a:lstStyle>
            <a:lvl1pPr>
              <a:tabLst>
                <a:tab pos="457200" algn="l"/>
                <a:tab pos="3657600" algn="l"/>
                <a:tab pos="4114800" algn="l"/>
              </a:tabLst>
              <a:defRPr sz="2400">
                <a:solidFill>
                  <a:schemeClr val="tx1"/>
                </a:solidFill>
                <a:latin typeface="Times New Roman" charset="0"/>
                <a:ea typeface="ＭＳ Ｐゴシック" charset="0"/>
              </a:defRPr>
            </a:lvl1pPr>
            <a:lvl2pPr>
              <a:tabLst>
                <a:tab pos="457200" algn="l"/>
                <a:tab pos="3657600" algn="l"/>
                <a:tab pos="4114800" algn="l"/>
              </a:tabLst>
              <a:defRPr sz="2400">
                <a:solidFill>
                  <a:schemeClr val="tx1"/>
                </a:solidFill>
                <a:latin typeface="Times New Roman" charset="0"/>
                <a:ea typeface="ＭＳ Ｐゴシック" charset="0"/>
              </a:defRPr>
            </a:lvl2pPr>
            <a:lvl3pPr>
              <a:tabLst>
                <a:tab pos="457200" algn="l"/>
                <a:tab pos="3657600" algn="l"/>
                <a:tab pos="4114800" algn="l"/>
              </a:tabLst>
              <a:defRPr sz="2400">
                <a:solidFill>
                  <a:schemeClr val="tx1"/>
                </a:solidFill>
                <a:latin typeface="Times New Roman" charset="0"/>
                <a:ea typeface="ＭＳ Ｐゴシック" charset="0"/>
              </a:defRPr>
            </a:lvl3pPr>
            <a:lvl4pPr>
              <a:tabLst>
                <a:tab pos="457200" algn="l"/>
                <a:tab pos="3657600" algn="l"/>
                <a:tab pos="4114800" algn="l"/>
              </a:tabLst>
              <a:defRPr sz="2400">
                <a:solidFill>
                  <a:schemeClr val="tx1"/>
                </a:solidFill>
                <a:latin typeface="Times New Roman" charset="0"/>
                <a:ea typeface="ＭＳ Ｐゴシック" charset="0"/>
              </a:defRPr>
            </a:lvl4pPr>
            <a:lvl5pPr>
              <a:tabLst>
                <a:tab pos="457200" algn="l"/>
                <a:tab pos="36576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657600" algn="l"/>
                <a:tab pos="4114800" algn="l"/>
              </a:tabLst>
              <a:defRPr sz="2400">
                <a:solidFill>
                  <a:schemeClr val="tx1"/>
                </a:solidFill>
                <a:latin typeface="Times New Roman" charset="0"/>
                <a:ea typeface="ＭＳ Ｐゴシック" charset="0"/>
              </a:defRPr>
            </a:lvl9pPr>
          </a:lstStyle>
          <a:p>
            <a:pPr>
              <a:lnSpc>
                <a:spcPct val="50000"/>
              </a:lnSpc>
              <a:spcBef>
                <a:spcPct val="50000"/>
              </a:spcBef>
            </a:pPr>
            <a:r>
              <a:rPr lang="en-US" b="1">
                <a:latin typeface="Courier New" charset="0"/>
              </a:rPr>
              <a:t>	mov ecx,0</a:t>
            </a:r>
          </a:p>
          <a:p>
            <a:pPr>
              <a:lnSpc>
                <a:spcPct val="50000"/>
              </a:lnSpc>
              <a:spcBef>
                <a:spcPct val="50000"/>
              </a:spcBef>
            </a:pPr>
            <a:r>
              <a:rPr lang="en-US" b="1">
                <a:latin typeface="Courier New" charset="0"/>
              </a:rPr>
              <a:t>X2:</a:t>
            </a:r>
          </a:p>
          <a:p>
            <a:pPr>
              <a:lnSpc>
                <a:spcPct val="50000"/>
              </a:lnSpc>
              <a:spcBef>
                <a:spcPct val="50000"/>
              </a:spcBef>
            </a:pPr>
            <a:r>
              <a:rPr lang="en-US" b="1">
                <a:latin typeface="Courier New" charset="0"/>
              </a:rPr>
              <a:t>	inc ax</a:t>
            </a:r>
          </a:p>
          <a:p>
            <a:pPr>
              <a:lnSpc>
                <a:spcPct val="50000"/>
              </a:lnSpc>
              <a:spcBef>
                <a:spcPct val="50000"/>
              </a:spcBef>
            </a:pPr>
            <a:r>
              <a:rPr lang="en-US" b="1">
                <a:latin typeface="Courier New" charset="0"/>
              </a:rPr>
              <a:t>	loop X2</a:t>
            </a:r>
          </a:p>
        </p:txBody>
      </p:sp>
      <p:sp>
        <p:nvSpPr>
          <p:cNvPr id="139272" name="Text Box 8"/>
          <p:cNvSpPr txBox="1">
            <a:spLocks noChangeArrowheads="1"/>
          </p:cNvSpPr>
          <p:nvPr/>
        </p:nvSpPr>
        <p:spPr bwMode="auto">
          <a:xfrm>
            <a:off x="2133600" y="2133600"/>
            <a:ext cx="609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1" dirty="0">
                <a:solidFill>
                  <a:srgbClr val="FF0000"/>
                </a:solidFill>
              </a:rPr>
              <a:t>10</a:t>
            </a:r>
          </a:p>
        </p:txBody>
      </p:sp>
      <p:sp>
        <p:nvSpPr>
          <p:cNvPr id="139273" name="Text Box 9"/>
          <p:cNvSpPr txBox="1">
            <a:spLocks noChangeArrowheads="1"/>
          </p:cNvSpPr>
          <p:nvPr/>
        </p:nvSpPr>
        <p:spPr bwMode="auto">
          <a:xfrm>
            <a:off x="1828800" y="4191000"/>
            <a:ext cx="2133600" cy="64633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b="1" dirty="0">
                <a:solidFill>
                  <a:srgbClr val="FF0000"/>
                </a:solidFill>
              </a:rPr>
              <a:t>4,294,967,296</a:t>
            </a:r>
          </a:p>
        </p:txBody>
      </p:sp>
    </p:spTree>
    <p:extLst>
      <p:ext uri="{BB962C8B-B14F-4D97-AF65-F5344CB8AC3E}">
        <p14:creationId xmlns:p14="http://schemas.microsoft.com/office/powerpoint/2010/main" xmlns="" val="27350944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9272"/>
                                        </p:tgtEl>
                                        <p:attrNameLst>
                                          <p:attrName>style.visibility</p:attrName>
                                        </p:attrNameLst>
                                      </p:cBhvr>
                                      <p:to>
                                        <p:strVal val="visible"/>
                                      </p:to>
                                    </p:set>
                                    <p:animEffect transition="in" filter="dissolve">
                                      <p:cBhvr>
                                        <p:cTn id="7" dur="500"/>
                                        <p:tgtEl>
                                          <p:spTgt spid="13927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39273"/>
                                        </p:tgtEl>
                                        <p:attrNameLst>
                                          <p:attrName>style.visibility</p:attrName>
                                        </p:attrNameLst>
                                      </p:cBhvr>
                                      <p:to>
                                        <p:strVal val="visible"/>
                                      </p:to>
                                    </p:set>
                                    <p:animEffect transition="in" filter="dissolve">
                                      <p:cBhvr>
                                        <p:cTn id="12" dur="500"/>
                                        <p:tgtEl>
                                          <p:spTgt spid="1392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72" grpId="0" autoUpdateAnimBg="0"/>
      <p:bldP spid="139273"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p:nvPr>
        </p:nvSpPr>
        <p:spPr/>
        <p:txBody>
          <a:bodyPr/>
          <a:lstStyle/>
          <a:p>
            <a:r>
              <a:rPr lang="en-US"/>
              <a:t>Nested Loop</a:t>
            </a:r>
          </a:p>
        </p:txBody>
      </p:sp>
      <p:sp>
        <p:nvSpPr>
          <p:cNvPr id="145411" name="Text Box 3"/>
          <p:cNvSpPr txBox="1">
            <a:spLocks noChangeArrowheads="1"/>
          </p:cNvSpPr>
          <p:nvPr/>
        </p:nvSpPr>
        <p:spPr bwMode="auto">
          <a:xfrm>
            <a:off x="381000" y="685800"/>
            <a:ext cx="8382000"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square" tIns="137160" bIns="137160">
            <a:spAutoFit/>
          </a:bodyPr>
          <a:lstStyle/>
          <a:p>
            <a:pPr>
              <a:spcBef>
                <a:spcPct val="50000"/>
              </a:spcBef>
            </a:pPr>
            <a:r>
              <a:rPr lang="en-US" sz="2400" dirty="0">
                <a:latin typeface="Arial"/>
                <a:cs typeface="Arial"/>
              </a:rPr>
              <a:t>If you need to code a loop within a loop, you must save the outer loop counter's ECX value. In the following example, the outer loop executes 100 times, and the inner loop 20 times.</a:t>
            </a:r>
          </a:p>
        </p:txBody>
      </p:sp>
      <p:sp>
        <p:nvSpPr>
          <p:cNvPr id="145412" name="Text Box 4"/>
          <p:cNvSpPr txBox="1">
            <a:spLocks noChangeArrowheads="1"/>
          </p:cNvSpPr>
          <p:nvPr/>
        </p:nvSpPr>
        <p:spPr bwMode="auto">
          <a:xfrm>
            <a:off x="990600" y="2362200"/>
            <a:ext cx="7543800" cy="40386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lstStyle>
            <a:lvl1pPr>
              <a:tabLst>
                <a:tab pos="457200" algn="l"/>
                <a:tab pos="3201988" algn="l"/>
              </a:tabLst>
              <a:defRPr sz="2400">
                <a:solidFill>
                  <a:schemeClr val="tx1"/>
                </a:solidFill>
                <a:latin typeface="Times New Roman" charset="0"/>
                <a:ea typeface="ＭＳ Ｐゴシック" charset="0"/>
              </a:defRPr>
            </a:lvl1pPr>
            <a:lvl2pPr>
              <a:tabLst>
                <a:tab pos="457200" algn="l"/>
                <a:tab pos="3201988" algn="l"/>
              </a:tabLst>
              <a:defRPr sz="2400">
                <a:solidFill>
                  <a:schemeClr val="tx1"/>
                </a:solidFill>
                <a:latin typeface="Times New Roman" charset="0"/>
                <a:ea typeface="ＭＳ Ｐゴシック" charset="0"/>
              </a:defRPr>
            </a:lvl2pPr>
            <a:lvl3pPr>
              <a:tabLst>
                <a:tab pos="457200" algn="l"/>
                <a:tab pos="3201988" algn="l"/>
              </a:tabLst>
              <a:defRPr sz="2400">
                <a:solidFill>
                  <a:schemeClr val="tx1"/>
                </a:solidFill>
                <a:latin typeface="Times New Roman" charset="0"/>
                <a:ea typeface="ＭＳ Ｐゴシック" charset="0"/>
              </a:defRPr>
            </a:lvl3pPr>
            <a:lvl4pPr>
              <a:tabLst>
                <a:tab pos="457200" algn="l"/>
                <a:tab pos="3201988" algn="l"/>
              </a:tabLst>
              <a:defRPr sz="2400">
                <a:solidFill>
                  <a:schemeClr val="tx1"/>
                </a:solidFill>
                <a:latin typeface="Times New Roman" charset="0"/>
                <a:ea typeface="ＭＳ Ｐゴシック" charset="0"/>
              </a:defRPr>
            </a:lvl4pPr>
            <a:lvl5pPr>
              <a:tabLst>
                <a:tab pos="457200" algn="l"/>
                <a:tab pos="3201988"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3201988"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3201988"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3201988"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3201988" algn="l"/>
              </a:tabLst>
              <a:defRPr sz="2400">
                <a:solidFill>
                  <a:schemeClr val="tx1"/>
                </a:solidFill>
                <a:latin typeface="Times New Roman" charset="0"/>
                <a:ea typeface="ＭＳ Ｐゴシック" charset="0"/>
              </a:defRPr>
            </a:lvl9pPr>
          </a:lstStyle>
          <a:p>
            <a:pPr>
              <a:lnSpc>
                <a:spcPct val="50000"/>
              </a:lnSpc>
              <a:spcBef>
                <a:spcPct val="50000"/>
              </a:spcBef>
            </a:pPr>
            <a:r>
              <a:rPr lang="en-US" sz="2000" b="1">
                <a:latin typeface="Courier New" charset="0"/>
              </a:rPr>
              <a:t>.data</a:t>
            </a:r>
          </a:p>
          <a:p>
            <a:pPr>
              <a:lnSpc>
                <a:spcPct val="50000"/>
              </a:lnSpc>
              <a:spcBef>
                <a:spcPct val="50000"/>
              </a:spcBef>
            </a:pPr>
            <a:r>
              <a:rPr lang="en-US" sz="2000" b="1">
                <a:latin typeface="Courier New" charset="0"/>
              </a:rPr>
              <a:t>count DWORD ?</a:t>
            </a:r>
          </a:p>
          <a:p>
            <a:pPr>
              <a:lnSpc>
                <a:spcPct val="50000"/>
              </a:lnSpc>
              <a:spcBef>
                <a:spcPct val="50000"/>
              </a:spcBef>
            </a:pPr>
            <a:r>
              <a:rPr lang="en-US" sz="2000" b="1">
                <a:latin typeface="Courier New" charset="0"/>
              </a:rPr>
              <a:t>.code</a:t>
            </a:r>
          </a:p>
          <a:p>
            <a:pPr>
              <a:lnSpc>
                <a:spcPct val="50000"/>
              </a:lnSpc>
              <a:spcBef>
                <a:spcPct val="50000"/>
              </a:spcBef>
            </a:pPr>
            <a:r>
              <a:rPr lang="en-US" sz="2000" b="1">
                <a:latin typeface="Courier New" charset="0"/>
              </a:rPr>
              <a:t>	mov ecx,100	; set outer loop count</a:t>
            </a:r>
          </a:p>
          <a:p>
            <a:pPr>
              <a:lnSpc>
                <a:spcPct val="50000"/>
              </a:lnSpc>
              <a:spcBef>
                <a:spcPct val="50000"/>
              </a:spcBef>
            </a:pPr>
            <a:r>
              <a:rPr lang="en-US" sz="2000" b="1">
                <a:solidFill>
                  <a:schemeClr val="hlink"/>
                </a:solidFill>
                <a:latin typeface="Courier New" charset="0"/>
              </a:rPr>
              <a:t>L1:</a:t>
            </a:r>
          </a:p>
          <a:p>
            <a:pPr>
              <a:lnSpc>
                <a:spcPct val="50000"/>
              </a:lnSpc>
              <a:spcBef>
                <a:spcPct val="50000"/>
              </a:spcBef>
            </a:pPr>
            <a:r>
              <a:rPr lang="en-US" sz="2000" b="1">
                <a:solidFill>
                  <a:schemeClr val="hlink"/>
                </a:solidFill>
                <a:latin typeface="Courier New" charset="0"/>
              </a:rPr>
              <a:t>	mov count,ecx	; save outer loop count</a:t>
            </a:r>
          </a:p>
          <a:p>
            <a:pPr>
              <a:lnSpc>
                <a:spcPct val="50000"/>
              </a:lnSpc>
              <a:spcBef>
                <a:spcPct val="50000"/>
              </a:spcBef>
            </a:pPr>
            <a:r>
              <a:rPr lang="en-US" sz="2000" b="1">
                <a:solidFill>
                  <a:schemeClr val="hlink"/>
                </a:solidFill>
                <a:latin typeface="Courier New" charset="0"/>
              </a:rPr>
              <a:t>	</a:t>
            </a:r>
            <a:r>
              <a:rPr lang="en-US" sz="2000" b="1">
                <a:solidFill>
                  <a:schemeClr val="tx2"/>
                </a:solidFill>
                <a:latin typeface="Courier New" charset="0"/>
              </a:rPr>
              <a:t>mov ecx,20	; set inner loop count</a:t>
            </a:r>
          </a:p>
          <a:p>
            <a:pPr>
              <a:lnSpc>
                <a:spcPct val="50000"/>
              </a:lnSpc>
              <a:spcBef>
                <a:spcPct val="50000"/>
              </a:spcBef>
            </a:pPr>
            <a:r>
              <a:rPr lang="en-US" sz="2000" b="1">
                <a:solidFill>
                  <a:schemeClr val="tx2"/>
                </a:solidFill>
                <a:latin typeface="Courier New" charset="0"/>
              </a:rPr>
              <a:t>L2:	.</a:t>
            </a:r>
          </a:p>
          <a:p>
            <a:pPr lvl="1">
              <a:lnSpc>
                <a:spcPct val="50000"/>
              </a:lnSpc>
              <a:spcBef>
                <a:spcPct val="50000"/>
              </a:spcBef>
            </a:pPr>
            <a:r>
              <a:rPr lang="en-US" sz="2000" b="1">
                <a:solidFill>
                  <a:schemeClr val="tx2"/>
                </a:solidFill>
                <a:latin typeface="Courier New" charset="0"/>
              </a:rPr>
              <a:t>.</a:t>
            </a:r>
          </a:p>
          <a:p>
            <a:pPr lvl="1">
              <a:lnSpc>
                <a:spcPct val="50000"/>
              </a:lnSpc>
              <a:spcBef>
                <a:spcPct val="50000"/>
              </a:spcBef>
            </a:pPr>
            <a:r>
              <a:rPr lang="en-US" sz="2000" b="1">
                <a:solidFill>
                  <a:schemeClr val="tx2"/>
                </a:solidFill>
                <a:latin typeface="Courier New" charset="0"/>
              </a:rPr>
              <a:t>loop L2	; repeat the inner loop</a:t>
            </a:r>
          </a:p>
          <a:p>
            <a:pPr>
              <a:lnSpc>
                <a:spcPct val="50000"/>
              </a:lnSpc>
              <a:spcBef>
                <a:spcPct val="50000"/>
              </a:spcBef>
            </a:pPr>
            <a:r>
              <a:rPr lang="en-US" sz="2000" b="1">
                <a:latin typeface="Courier New" charset="0"/>
              </a:rPr>
              <a:t>	</a:t>
            </a:r>
            <a:r>
              <a:rPr lang="en-US" sz="2000" b="1">
                <a:solidFill>
                  <a:schemeClr val="hlink"/>
                </a:solidFill>
                <a:latin typeface="Courier New" charset="0"/>
              </a:rPr>
              <a:t>mov ecx,count	; restore outer loop count</a:t>
            </a:r>
          </a:p>
          <a:p>
            <a:pPr>
              <a:lnSpc>
                <a:spcPct val="50000"/>
              </a:lnSpc>
              <a:spcBef>
                <a:spcPct val="50000"/>
              </a:spcBef>
            </a:pPr>
            <a:r>
              <a:rPr lang="en-US" sz="2000" b="1">
                <a:solidFill>
                  <a:schemeClr val="hlink"/>
                </a:solidFill>
                <a:latin typeface="Courier New" charset="0"/>
              </a:rPr>
              <a:t>	loop L1	; repeat the outer loop</a:t>
            </a:r>
          </a:p>
        </p:txBody>
      </p:sp>
    </p:spTree>
    <p:extLst>
      <p:ext uri="{BB962C8B-B14F-4D97-AF65-F5344CB8AC3E}">
        <p14:creationId xmlns:p14="http://schemas.microsoft.com/office/powerpoint/2010/main" xmlns="" val="8106448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r>
              <a:rPr lang="en-US"/>
              <a:t>Summing an Integer Array</a:t>
            </a:r>
          </a:p>
        </p:txBody>
      </p:sp>
      <p:sp>
        <p:nvSpPr>
          <p:cNvPr id="146436" name="Text Box 4"/>
          <p:cNvSpPr txBox="1">
            <a:spLocks noChangeArrowheads="1"/>
          </p:cNvSpPr>
          <p:nvPr/>
        </p:nvSpPr>
        <p:spPr bwMode="auto">
          <a:xfrm>
            <a:off x="381000" y="2362200"/>
            <a:ext cx="8458200" cy="388620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lstStyle>
            <a:lvl1pPr>
              <a:tabLst>
                <a:tab pos="457200" algn="l"/>
                <a:tab pos="4114800" algn="l"/>
              </a:tabLst>
              <a:defRPr sz="2400">
                <a:solidFill>
                  <a:schemeClr val="tx1"/>
                </a:solidFill>
                <a:latin typeface="Times New Roman" charset="0"/>
                <a:ea typeface="ＭＳ Ｐゴシック" charset="0"/>
              </a:defRPr>
            </a:lvl1pPr>
            <a:lvl2pPr>
              <a:tabLst>
                <a:tab pos="457200" algn="l"/>
                <a:tab pos="4114800" algn="l"/>
              </a:tabLst>
              <a:defRPr sz="2400">
                <a:solidFill>
                  <a:schemeClr val="tx1"/>
                </a:solidFill>
                <a:latin typeface="Times New Roman" charset="0"/>
                <a:ea typeface="ＭＳ Ｐゴシック" charset="0"/>
              </a:defRPr>
            </a:lvl2pPr>
            <a:lvl3pPr>
              <a:tabLst>
                <a:tab pos="457200" algn="l"/>
                <a:tab pos="4114800" algn="l"/>
              </a:tabLst>
              <a:defRPr sz="2400">
                <a:solidFill>
                  <a:schemeClr val="tx1"/>
                </a:solidFill>
                <a:latin typeface="Times New Roman" charset="0"/>
                <a:ea typeface="ＭＳ Ｐゴシック" charset="0"/>
              </a:defRPr>
            </a:lvl3pPr>
            <a:lvl4pPr>
              <a:tabLst>
                <a:tab pos="457200" algn="l"/>
                <a:tab pos="4114800" algn="l"/>
              </a:tabLst>
              <a:defRPr sz="2400">
                <a:solidFill>
                  <a:schemeClr val="tx1"/>
                </a:solidFill>
                <a:latin typeface="Times New Roman" charset="0"/>
                <a:ea typeface="ＭＳ Ｐゴシック" charset="0"/>
              </a:defRPr>
            </a:lvl4pPr>
            <a:lvl5pPr>
              <a:tabLst>
                <a:tab pos="457200" algn="l"/>
                <a:tab pos="4114800" algn="l"/>
              </a:tabLst>
              <a:defRPr sz="2400">
                <a:solidFill>
                  <a:schemeClr val="tx1"/>
                </a:solidFill>
                <a:latin typeface="Times New Roman" charset="0"/>
                <a:ea typeface="ＭＳ Ｐゴシック" charset="0"/>
              </a:defRPr>
            </a:lvl5pPr>
            <a:lvl6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6pPr>
            <a:lvl7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7pPr>
            <a:lvl8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8pPr>
            <a:lvl9pPr fontAlgn="base">
              <a:spcBef>
                <a:spcPct val="0"/>
              </a:spcBef>
              <a:spcAft>
                <a:spcPct val="0"/>
              </a:spcAft>
              <a:tabLst>
                <a:tab pos="457200" algn="l"/>
                <a:tab pos="4114800" algn="l"/>
              </a:tabLst>
              <a:defRPr sz="2400">
                <a:solidFill>
                  <a:schemeClr val="tx1"/>
                </a:solidFill>
                <a:latin typeface="Times New Roman" charset="0"/>
                <a:ea typeface="ＭＳ Ｐゴシック" charset="0"/>
              </a:defRPr>
            </a:lvl9pPr>
          </a:lstStyle>
          <a:p>
            <a:pPr>
              <a:lnSpc>
                <a:spcPct val="70000"/>
              </a:lnSpc>
              <a:spcBef>
                <a:spcPct val="50000"/>
              </a:spcBef>
            </a:pPr>
            <a:r>
              <a:rPr lang="en-US" sz="2000" b="1">
                <a:latin typeface="Courier New" charset="0"/>
              </a:rPr>
              <a:t>.data</a:t>
            </a:r>
          </a:p>
          <a:p>
            <a:pPr>
              <a:lnSpc>
                <a:spcPct val="70000"/>
              </a:lnSpc>
              <a:spcBef>
                <a:spcPct val="50000"/>
              </a:spcBef>
            </a:pPr>
            <a:r>
              <a:rPr lang="en-US" sz="2000" b="1">
                <a:latin typeface="Courier New" charset="0"/>
              </a:rPr>
              <a:t>intarray WORD 100h,200h,300h,400h</a:t>
            </a:r>
          </a:p>
          <a:p>
            <a:pPr>
              <a:lnSpc>
                <a:spcPct val="70000"/>
              </a:lnSpc>
              <a:spcBef>
                <a:spcPct val="50000"/>
              </a:spcBef>
            </a:pPr>
            <a:r>
              <a:rPr lang="en-US" sz="2000" b="1">
                <a:latin typeface="Courier New" charset="0"/>
              </a:rPr>
              <a:t>.code</a:t>
            </a:r>
          </a:p>
          <a:p>
            <a:pPr lvl="1">
              <a:lnSpc>
                <a:spcPct val="70000"/>
              </a:lnSpc>
              <a:spcBef>
                <a:spcPct val="50000"/>
              </a:spcBef>
            </a:pPr>
            <a:r>
              <a:rPr lang="en-US" sz="2000" b="1">
                <a:latin typeface="Courier New" charset="0"/>
              </a:rPr>
              <a:t>mov edi,OFFSET intarray	; address of intarray</a:t>
            </a:r>
          </a:p>
          <a:p>
            <a:pPr lvl="1">
              <a:lnSpc>
                <a:spcPct val="70000"/>
              </a:lnSpc>
              <a:spcBef>
                <a:spcPct val="50000"/>
              </a:spcBef>
            </a:pPr>
            <a:r>
              <a:rPr lang="en-US" sz="2000" b="1">
                <a:latin typeface="Courier New" charset="0"/>
              </a:rPr>
              <a:t>mov ecx,LENGTHOF intarray	; loop counter</a:t>
            </a:r>
          </a:p>
          <a:p>
            <a:pPr lvl="1">
              <a:lnSpc>
                <a:spcPct val="70000"/>
              </a:lnSpc>
              <a:spcBef>
                <a:spcPct val="50000"/>
              </a:spcBef>
            </a:pPr>
            <a:r>
              <a:rPr lang="en-US" sz="2000" b="1">
                <a:latin typeface="Courier New" charset="0"/>
              </a:rPr>
              <a:t>mov ax,0	; zero the accumulator</a:t>
            </a:r>
          </a:p>
          <a:p>
            <a:pPr>
              <a:lnSpc>
                <a:spcPct val="70000"/>
              </a:lnSpc>
              <a:spcBef>
                <a:spcPct val="50000"/>
              </a:spcBef>
            </a:pPr>
            <a:r>
              <a:rPr lang="en-US" sz="2000" b="1">
                <a:latin typeface="Courier New" charset="0"/>
              </a:rPr>
              <a:t>L1:</a:t>
            </a:r>
          </a:p>
          <a:p>
            <a:pPr lvl="1">
              <a:lnSpc>
                <a:spcPct val="70000"/>
              </a:lnSpc>
              <a:spcBef>
                <a:spcPct val="50000"/>
              </a:spcBef>
            </a:pPr>
            <a:r>
              <a:rPr lang="en-US" sz="2000" b="1">
                <a:latin typeface="Courier New" charset="0"/>
              </a:rPr>
              <a:t>add ax,[edi]	; add an integer</a:t>
            </a:r>
          </a:p>
          <a:p>
            <a:pPr lvl="1">
              <a:lnSpc>
                <a:spcPct val="70000"/>
              </a:lnSpc>
              <a:spcBef>
                <a:spcPct val="50000"/>
              </a:spcBef>
            </a:pPr>
            <a:r>
              <a:rPr lang="en-US" sz="2000" b="1">
                <a:latin typeface="Courier New" charset="0"/>
              </a:rPr>
              <a:t>add edi,TYPE intarray	; point to next integer</a:t>
            </a:r>
          </a:p>
          <a:p>
            <a:pPr>
              <a:lnSpc>
                <a:spcPct val="70000"/>
              </a:lnSpc>
              <a:spcBef>
                <a:spcPct val="50000"/>
              </a:spcBef>
            </a:pPr>
            <a:r>
              <a:rPr lang="en-US" sz="2000" b="1">
                <a:latin typeface="Courier New" charset="0"/>
              </a:rPr>
              <a:t>	loop L1	; repeat until ECX = 0</a:t>
            </a:r>
          </a:p>
        </p:txBody>
      </p:sp>
      <p:sp>
        <p:nvSpPr>
          <p:cNvPr id="146437" name="Text Box 5"/>
          <p:cNvSpPr txBox="1">
            <a:spLocks noChangeArrowheads="1"/>
          </p:cNvSpPr>
          <p:nvPr/>
        </p:nvSpPr>
        <p:spPr bwMode="auto">
          <a:xfrm>
            <a:off x="838200" y="1066800"/>
            <a:ext cx="7467600" cy="101566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tIns="137160" bIns="137160">
            <a:spAutoFit/>
          </a:bodyPr>
          <a:lstStyle/>
          <a:p>
            <a:pPr>
              <a:spcBef>
                <a:spcPct val="50000"/>
              </a:spcBef>
            </a:pPr>
            <a:r>
              <a:rPr lang="en-US" sz="2400"/>
              <a:t>The following code calculates the sum of an array of 16-bit integers.</a:t>
            </a:r>
          </a:p>
        </p:txBody>
      </p:sp>
    </p:spTree>
    <p:extLst>
      <p:ext uri="{BB962C8B-B14F-4D97-AF65-F5344CB8AC3E}">
        <p14:creationId xmlns:p14="http://schemas.microsoft.com/office/powerpoint/2010/main" xmlns="" val="20533353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spcBef>
                <a:spcPts val="2376"/>
              </a:spcBef>
              <a:buNone/>
            </a:pPr>
            <a:r>
              <a:rPr lang="en-US" sz="2800" b="1" dirty="0" smtClean="0"/>
              <a:t>Data-Related Operators and Directives</a:t>
            </a:r>
          </a:p>
          <a:p>
            <a:pPr>
              <a:spcBef>
                <a:spcPts val="1176"/>
              </a:spcBef>
            </a:pPr>
            <a:r>
              <a:rPr lang="en-US" dirty="0" smtClean="0"/>
              <a:t>OFFSET Operator: </a:t>
            </a:r>
          </a:p>
          <a:p>
            <a:pPr lvl="1">
              <a:spcBef>
                <a:spcPts val="1176"/>
              </a:spcBef>
            </a:pPr>
            <a:r>
              <a:rPr lang="en-US" dirty="0" smtClean="0"/>
              <a:t>It returns </a:t>
            </a:r>
            <a:r>
              <a:rPr lang="en-US" dirty="0"/>
              <a:t>the distance in bytes, of a label from the beginning of its enclosing </a:t>
            </a:r>
            <a:r>
              <a:rPr lang="en-US" dirty="0" smtClean="0"/>
              <a:t>segment</a:t>
            </a:r>
            <a:endParaRPr lang="en-US" dirty="0"/>
          </a:p>
          <a:p>
            <a:pPr>
              <a:spcBef>
                <a:spcPts val="1176"/>
              </a:spcBef>
            </a:pPr>
            <a:r>
              <a:rPr lang="en-US" dirty="0"/>
              <a:t>PTR </a:t>
            </a:r>
            <a:r>
              <a:rPr lang="en-US" dirty="0" smtClean="0"/>
              <a:t>Operator:</a:t>
            </a:r>
          </a:p>
          <a:p>
            <a:pPr lvl="1">
              <a:spcBef>
                <a:spcPts val="1176"/>
              </a:spcBef>
            </a:pPr>
            <a:r>
              <a:rPr lang="en-US" dirty="0" smtClean="0"/>
              <a:t>It overrides </a:t>
            </a:r>
            <a:r>
              <a:rPr lang="en-US" dirty="0"/>
              <a:t>the default type of a label (variable). Provides the flexibility to access part of a variable</a:t>
            </a:r>
            <a:r>
              <a:rPr lang="en-US" dirty="0" smtClean="0"/>
              <a:t>.</a:t>
            </a:r>
            <a:endParaRPr lang="en-US" dirty="0"/>
          </a:p>
          <a:p>
            <a:pPr>
              <a:spcBef>
                <a:spcPts val="1176"/>
              </a:spcBef>
            </a:pPr>
            <a:r>
              <a:rPr lang="en-US" dirty="0"/>
              <a:t>TYPE </a:t>
            </a:r>
            <a:r>
              <a:rPr lang="en-US" dirty="0" smtClean="0"/>
              <a:t>Operator:</a:t>
            </a:r>
          </a:p>
          <a:p>
            <a:pPr lvl="1">
              <a:spcBef>
                <a:spcPts val="1176"/>
              </a:spcBef>
            </a:pPr>
            <a:r>
              <a:rPr lang="en-US" dirty="0"/>
              <a:t>returns the size, in bytes, of a single element of a data declaration</a:t>
            </a:r>
            <a:r>
              <a:rPr lang="en-US" dirty="0" smtClean="0"/>
              <a:t>.</a:t>
            </a:r>
            <a:endParaRPr lang="en-US" dirty="0"/>
          </a:p>
        </p:txBody>
      </p:sp>
      <p:sp>
        <p:nvSpPr>
          <p:cNvPr id="2" name="Title 1"/>
          <p:cNvSpPr>
            <a:spLocks noGrp="1"/>
          </p:cNvSpPr>
          <p:nvPr>
            <p:ph type="title"/>
          </p:nvPr>
        </p:nvSpPr>
        <p:spPr/>
        <p:txBody>
          <a:bodyPr/>
          <a:lstStyle/>
          <a:p>
            <a:r>
              <a:rPr lang="en-US" dirty="0"/>
              <a:t>Summary</a:t>
            </a:r>
          </a:p>
        </p:txBody>
      </p:sp>
    </p:spTree>
    <p:extLst>
      <p:ext uri="{BB962C8B-B14F-4D97-AF65-F5344CB8AC3E}">
        <p14:creationId xmlns:p14="http://schemas.microsoft.com/office/powerpoint/2010/main" xmlns="" val="287587837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spcBef>
                <a:spcPts val="2376"/>
              </a:spcBef>
              <a:buNone/>
            </a:pPr>
            <a:r>
              <a:rPr lang="en-US" sz="2800" b="1" dirty="0" smtClean="0"/>
              <a:t>Data-Related Operators and Directives</a:t>
            </a:r>
          </a:p>
          <a:p>
            <a:pPr>
              <a:spcBef>
                <a:spcPts val="1176"/>
              </a:spcBef>
            </a:pPr>
            <a:r>
              <a:rPr lang="en-US" dirty="0" smtClean="0"/>
              <a:t>LENGTHOF Operator:</a:t>
            </a:r>
          </a:p>
          <a:p>
            <a:pPr lvl="1">
              <a:spcBef>
                <a:spcPts val="1176"/>
              </a:spcBef>
            </a:pPr>
            <a:r>
              <a:rPr lang="en-US" dirty="0" smtClean="0"/>
              <a:t>It counts </a:t>
            </a:r>
            <a:r>
              <a:rPr lang="en-US" dirty="0"/>
              <a:t>the number of elements in a single data declaration</a:t>
            </a:r>
            <a:r>
              <a:rPr lang="en-US" dirty="0" smtClean="0"/>
              <a:t>.</a:t>
            </a:r>
            <a:endParaRPr lang="en-US" dirty="0"/>
          </a:p>
          <a:p>
            <a:pPr>
              <a:spcBef>
                <a:spcPts val="1176"/>
              </a:spcBef>
            </a:pPr>
            <a:r>
              <a:rPr lang="en-US" dirty="0"/>
              <a:t>SIZEOF </a:t>
            </a:r>
            <a:r>
              <a:rPr lang="en-US" dirty="0" smtClean="0"/>
              <a:t>Operator:</a:t>
            </a:r>
          </a:p>
          <a:p>
            <a:pPr lvl="1">
              <a:spcBef>
                <a:spcPts val="1176"/>
              </a:spcBef>
            </a:pPr>
            <a:r>
              <a:rPr lang="en-US" dirty="0" smtClean="0"/>
              <a:t>It returns </a:t>
            </a:r>
            <a:r>
              <a:rPr lang="en-US" dirty="0"/>
              <a:t>a value that is equivalent to multiplying LENGTHOF by TYPE</a:t>
            </a:r>
            <a:r>
              <a:rPr lang="en-US" dirty="0" smtClean="0"/>
              <a:t>.</a:t>
            </a:r>
            <a:endParaRPr lang="en-US" dirty="0"/>
          </a:p>
          <a:p>
            <a:pPr>
              <a:spcBef>
                <a:spcPts val="1176"/>
              </a:spcBef>
            </a:pPr>
            <a:r>
              <a:rPr lang="en-US" dirty="0"/>
              <a:t>LABEL </a:t>
            </a:r>
            <a:r>
              <a:rPr lang="en-US" dirty="0" smtClean="0"/>
              <a:t>Directive:</a:t>
            </a:r>
          </a:p>
          <a:p>
            <a:pPr lvl="1"/>
            <a:r>
              <a:rPr lang="en-US" dirty="0"/>
              <a:t>Assigns an alternate </a:t>
            </a:r>
            <a:r>
              <a:rPr lang="en-US" i="1" dirty="0"/>
              <a:t>label name</a:t>
            </a:r>
            <a:r>
              <a:rPr lang="en-US" dirty="0"/>
              <a:t> and </a:t>
            </a:r>
            <a:r>
              <a:rPr lang="en-US" i="1" dirty="0"/>
              <a:t>type</a:t>
            </a:r>
            <a:r>
              <a:rPr lang="en-US" dirty="0"/>
              <a:t> to an existing storage </a:t>
            </a:r>
            <a:r>
              <a:rPr lang="en-US" dirty="0" smtClean="0"/>
              <a:t>location and does </a:t>
            </a:r>
            <a:r>
              <a:rPr lang="en-US" dirty="0"/>
              <a:t>not allocate any storage of its own</a:t>
            </a:r>
          </a:p>
          <a:p>
            <a:pPr lvl="1"/>
            <a:r>
              <a:rPr lang="en-US" dirty="0"/>
              <a:t>Removes the need for the PTR operator</a:t>
            </a:r>
          </a:p>
          <a:p>
            <a:pPr>
              <a:spcBef>
                <a:spcPts val="1176"/>
              </a:spcBef>
            </a:pPr>
            <a:endParaRPr lang="en-US" dirty="0"/>
          </a:p>
          <a:p>
            <a:endParaRPr lang="en-US" dirty="0"/>
          </a:p>
        </p:txBody>
      </p:sp>
      <p:sp>
        <p:nvSpPr>
          <p:cNvPr id="2" name="Title 1"/>
          <p:cNvSpPr>
            <a:spLocks noGrp="1"/>
          </p:cNvSpPr>
          <p:nvPr>
            <p:ph type="title"/>
          </p:nvPr>
        </p:nvSpPr>
        <p:spPr/>
        <p:txBody>
          <a:bodyPr/>
          <a:lstStyle/>
          <a:p>
            <a:r>
              <a:rPr lang="en-US" dirty="0"/>
              <a:t>Summary</a:t>
            </a:r>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Tree>
    <p:extLst>
      <p:ext uri="{BB962C8B-B14F-4D97-AF65-F5344CB8AC3E}">
        <p14:creationId xmlns:p14="http://schemas.microsoft.com/office/powerpoint/2010/main" xmlns="" val="220082017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spcBef>
                <a:spcPts val="1968"/>
              </a:spcBef>
              <a:buNone/>
            </a:pPr>
            <a:r>
              <a:rPr lang="en-US" sz="2800" b="1" dirty="0" smtClean="0"/>
              <a:t>Indirect Addressing</a:t>
            </a:r>
            <a:endParaRPr lang="en-US" b="1" dirty="0" smtClean="0"/>
          </a:p>
          <a:p>
            <a:pPr>
              <a:spcBef>
                <a:spcPts val="1968"/>
              </a:spcBef>
            </a:pPr>
            <a:r>
              <a:rPr lang="en-US" dirty="0" smtClean="0"/>
              <a:t>Indirect </a:t>
            </a:r>
            <a:r>
              <a:rPr lang="en-US" dirty="0"/>
              <a:t>Operands</a:t>
            </a:r>
          </a:p>
          <a:p>
            <a:pPr>
              <a:spcBef>
                <a:spcPts val="1968"/>
              </a:spcBef>
            </a:pPr>
            <a:r>
              <a:rPr lang="en-US" dirty="0"/>
              <a:t>Array Sum Example</a:t>
            </a:r>
          </a:p>
          <a:p>
            <a:pPr>
              <a:spcBef>
                <a:spcPts val="1968"/>
              </a:spcBef>
            </a:pPr>
            <a:r>
              <a:rPr lang="en-US" dirty="0"/>
              <a:t>Indexed Operands</a:t>
            </a:r>
          </a:p>
          <a:p>
            <a:pPr>
              <a:spcBef>
                <a:spcPts val="1968"/>
              </a:spcBef>
            </a:pPr>
            <a:r>
              <a:rPr lang="en-US" dirty="0" smtClean="0"/>
              <a:t>Pointers</a:t>
            </a:r>
          </a:p>
          <a:p>
            <a:pPr marL="0" indent="0">
              <a:spcBef>
                <a:spcPts val="1968"/>
              </a:spcBef>
              <a:buNone/>
            </a:pPr>
            <a:r>
              <a:rPr lang="en-US" sz="2800" b="1" dirty="0"/>
              <a:t>JMP and LOOP Instructions</a:t>
            </a:r>
          </a:p>
          <a:p>
            <a:endParaRPr lang="en-US" dirty="0"/>
          </a:p>
        </p:txBody>
      </p:sp>
      <p:sp>
        <p:nvSpPr>
          <p:cNvPr id="4" name="Rectangle 4"/>
          <p:cNvSpPr>
            <a:spLocks noChangeArrowheads="1"/>
          </p:cNvSpPr>
          <p:nvPr/>
        </p:nvSpPr>
        <p:spPr bwMode="auto">
          <a:xfrm>
            <a:off x="7772400" y="457200"/>
            <a:ext cx="1295400" cy="53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txBody>
          <a:bodyPr/>
          <a:lstStyle/>
          <a:p>
            <a:pPr marL="342900" indent="-342900" eaLnBrk="1" hangingPunct="1">
              <a:spcBef>
                <a:spcPct val="20000"/>
              </a:spcBef>
              <a:buClr>
                <a:srgbClr val="0D4000"/>
              </a:buClr>
            </a:pPr>
            <a:r>
              <a:rPr lang="en-US" sz="2800" dirty="0">
                <a:latin typeface="Arial"/>
                <a:cs typeface="Arial"/>
              </a:rPr>
              <a:t>(</a:t>
            </a:r>
            <a:r>
              <a:rPr lang="en-US" sz="2800" i="1" dirty="0">
                <a:latin typeface="Arial"/>
                <a:cs typeface="Arial"/>
              </a:rPr>
              <a:t>cont.</a:t>
            </a:r>
            <a:r>
              <a:rPr lang="en-US" sz="2800" dirty="0">
                <a:latin typeface="Arial"/>
                <a:cs typeface="Arial"/>
              </a:rPr>
              <a:t>)</a:t>
            </a:r>
          </a:p>
        </p:txBody>
      </p:sp>
      <p:sp>
        <p:nvSpPr>
          <p:cNvPr id="2" name="Title 1"/>
          <p:cNvSpPr>
            <a:spLocks noGrp="1"/>
          </p:cNvSpPr>
          <p:nvPr>
            <p:ph type="title"/>
          </p:nvPr>
        </p:nvSpPr>
        <p:spPr/>
        <p:txBody>
          <a:bodyPr/>
          <a:lstStyle/>
          <a:p>
            <a:r>
              <a:rPr lang="en-US" dirty="0" smtClean="0"/>
              <a:t>Summary</a:t>
            </a:r>
            <a:endParaRPr lang="en-US" dirty="0"/>
          </a:p>
        </p:txBody>
      </p:sp>
    </p:spTree>
    <p:extLst>
      <p:ext uri="{BB962C8B-B14F-4D97-AF65-F5344CB8AC3E}">
        <p14:creationId xmlns:p14="http://schemas.microsoft.com/office/powerpoint/2010/main" xmlns="" val="217051859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lgn="ctr">
              <a:buNone/>
            </a:pPr>
            <a:endParaRPr lang="en-US" dirty="0" smtClean="0"/>
          </a:p>
          <a:p>
            <a:pPr marL="0" indent="0" algn="ctr">
              <a:buNone/>
            </a:pPr>
            <a:r>
              <a:rPr lang="en-US" dirty="0" smtClean="0"/>
              <a:t>Most of the Slides are taken from Presentation:</a:t>
            </a:r>
            <a:endParaRPr lang="en-US" dirty="0"/>
          </a:p>
          <a:p>
            <a:pPr marL="0" indent="0" algn="ctr">
              <a:buNone/>
            </a:pPr>
            <a:endParaRPr lang="en-US" dirty="0" smtClean="0"/>
          </a:p>
          <a:p>
            <a:pPr marL="0" indent="0" algn="ctr">
              <a:buNone/>
            </a:pPr>
            <a:r>
              <a:rPr lang="en-US" dirty="0"/>
              <a:t>Chapter </a:t>
            </a:r>
            <a:r>
              <a:rPr lang="en-US" dirty="0" smtClean="0"/>
              <a:t>4</a:t>
            </a:r>
            <a:endParaRPr lang="en-US" dirty="0"/>
          </a:p>
          <a:p>
            <a:pPr marL="0" indent="0" algn="ctr">
              <a:buNone/>
            </a:pPr>
            <a:endParaRPr lang="en-US" dirty="0" smtClean="0"/>
          </a:p>
          <a:p>
            <a:pPr marL="0" indent="0" algn="ctr">
              <a:buNone/>
            </a:pPr>
            <a:r>
              <a:rPr lang="en-US" dirty="0" smtClean="0"/>
              <a:t>Assembly </a:t>
            </a:r>
            <a:r>
              <a:rPr lang="en-US" dirty="0"/>
              <a:t>Language for </a:t>
            </a:r>
            <a:r>
              <a:rPr lang="en-US" dirty="0" smtClean="0"/>
              <a:t>Intel-Based </a:t>
            </a:r>
            <a:r>
              <a:rPr lang="en-US" dirty="0"/>
              <a:t>Computers, 4</a:t>
            </a:r>
            <a:r>
              <a:rPr lang="en-US" baseline="30000" dirty="0"/>
              <a:t>th</a:t>
            </a:r>
            <a:r>
              <a:rPr lang="en-US" dirty="0"/>
              <a:t> Edition </a:t>
            </a:r>
            <a:endParaRPr lang="en-US" dirty="0" smtClean="0"/>
          </a:p>
          <a:p>
            <a:pPr marL="0" indent="0" algn="ctr">
              <a:buNone/>
            </a:pPr>
            <a:r>
              <a:rPr lang="en-US" dirty="0">
                <a:solidFill>
                  <a:schemeClr val="tx2"/>
                </a:solidFill>
              </a:rPr>
              <a:t>Kip R. Irvine</a:t>
            </a:r>
          </a:p>
          <a:p>
            <a:pPr marL="0" indent="0" algn="ctr">
              <a:buNone/>
            </a:pPr>
            <a:endParaRPr lang="en-US" dirty="0" smtClean="0"/>
          </a:p>
        </p:txBody>
      </p:sp>
      <p:sp>
        <p:nvSpPr>
          <p:cNvPr id="4" name="Text Box 4"/>
          <p:cNvSpPr txBox="1">
            <a:spLocks noChangeArrowheads="1"/>
          </p:cNvSpPr>
          <p:nvPr/>
        </p:nvSpPr>
        <p:spPr bwMode="auto">
          <a:xfrm>
            <a:off x="381000" y="5687568"/>
            <a:ext cx="8229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en-US" sz="1200" dirty="0"/>
              <a:t>(c) Pearson Education, 2002. All rights reserved. You may modify and copy this slide show for your personal use, or for use in the classroom, as long as this copyright statement, the author's name, and the title are not changed.</a:t>
            </a:r>
          </a:p>
        </p:txBody>
      </p:sp>
    </p:spTree>
    <p:extLst>
      <p:ext uri="{BB962C8B-B14F-4D97-AF65-F5344CB8AC3E}">
        <p14:creationId xmlns:p14="http://schemas.microsoft.com/office/powerpoint/2010/main" xmlns="" val="6791107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a:solidFill>
            <a:schemeClr val="tx1"/>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10540</TotalTime>
  <Words>1472</Words>
  <Application>Microsoft Macintosh PowerPoint</Application>
  <PresentationFormat>On-screen Show (4:3)</PresentationFormat>
  <Paragraphs>398</Paragraphs>
  <Slides>38</Slides>
  <Notes>3</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0" baseType="lpstr">
      <vt:lpstr>Office Theme</vt:lpstr>
      <vt:lpstr>VISIO</vt:lpstr>
      <vt:lpstr>CSC 221  Computer Organization and Assembly Language</vt:lpstr>
      <vt:lpstr>Lecture 10: Review</vt:lpstr>
      <vt:lpstr>Lecture 10: Review</vt:lpstr>
      <vt:lpstr>Lecture Outline</vt:lpstr>
      <vt:lpstr>Data-Related Operators and Directives</vt:lpstr>
      <vt:lpstr>OFFSET Operator</vt:lpstr>
      <vt:lpstr>OFFSET Examples</vt:lpstr>
      <vt:lpstr>Relating to C/C++</vt:lpstr>
      <vt:lpstr>PTR Operator</vt:lpstr>
      <vt:lpstr>Little Endian Order</vt:lpstr>
      <vt:lpstr>PTR Operator Examples</vt:lpstr>
      <vt:lpstr>PTR Operator (cont)</vt:lpstr>
      <vt:lpstr>Drill . . .</vt:lpstr>
      <vt:lpstr>TYPE Operator</vt:lpstr>
      <vt:lpstr>LENGTHOF Operator</vt:lpstr>
      <vt:lpstr>SIZEOF Operator</vt:lpstr>
      <vt:lpstr>Spanning Multiple Lines (1 of 2)</vt:lpstr>
      <vt:lpstr>Spanning Multiple Lines (2 of 2)</vt:lpstr>
      <vt:lpstr>LABEL Directive</vt:lpstr>
      <vt:lpstr>Indirect Addressing</vt:lpstr>
      <vt:lpstr>Indirect Operands (1 of 2)</vt:lpstr>
      <vt:lpstr>Indirect Operands (2 of 2)</vt:lpstr>
      <vt:lpstr>Array Sum Example</vt:lpstr>
      <vt:lpstr>Indexed Operands</vt:lpstr>
      <vt:lpstr>Index Scaling</vt:lpstr>
      <vt:lpstr>Pointers</vt:lpstr>
      <vt:lpstr>JMP and LOOP Instructions</vt:lpstr>
      <vt:lpstr>JMP Instruction</vt:lpstr>
      <vt:lpstr>LOOP Instruction</vt:lpstr>
      <vt:lpstr>LOOP Example</vt:lpstr>
      <vt:lpstr>Drill ….</vt:lpstr>
      <vt:lpstr>Drill …..</vt:lpstr>
      <vt:lpstr>Nested Loop</vt:lpstr>
      <vt:lpstr>Summing an Integer Array</vt:lpstr>
      <vt:lpstr>Summary</vt:lpstr>
      <vt:lpstr>Summary</vt:lpstr>
      <vt:lpstr>Summary</vt:lpstr>
      <vt:lpstr>Reference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337</cp:revision>
  <dcterms:created xsi:type="dcterms:W3CDTF">2012-02-27T05:45:45Z</dcterms:created>
  <dcterms:modified xsi:type="dcterms:W3CDTF">2012-09-17T09:09:59Z</dcterms:modified>
</cp:coreProperties>
</file>