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6" r:id="rId2"/>
    <p:sldId id="513" r:id="rId3"/>
    <p:sldId id="512" r:id="rId4"/>
    <p:sldId id="575" r:id="rId5"/>
    <p:sldId id="576" r:id="rId6"/>
    <p:sldId id="574" r:id="rId7"/>
    <p:sldId id="497" r:id="rId8"/>
    <p:sldId id="498" r:id="rId9"/>
    <p:sldId id="496" r:id="rId10"/>
    <p:sldId id="572" r:id="rId11"/>
    <p:sldId id="499" r:id="rId12"/>
    <p:sldId id="501" r:id="rId13"/>
    <p:sldId id="502" r:id="rId14"/>
    <p:sldId id="503" r:id="rId15"/>
    <p:sldId id="573" r:id="rId16"/>
    <p:sldId id="504" r:id="rId17"/>
    <p:sldId id="506" r:id="rId18"/>
    <p:sldId id="507" r:id="rId19"/>
    <p:sldId id="508" r:id="rId20"/>
    <p:sldId id="509" r:id="rId21"/>
    <p:sldId id="510" r:id="rId22"/>
    <p:sldId id="511" r:id="rId23"/>
    <p:sldId id="514" r:id="rId24"/>
    <p:sldId id="515" r:id="rId25"/>
    <p:sldId id="516" r:id="rId26"/>
    <p:sldId id="517" r:id="rId27"/>
    <p:sldId id="518" r:id="rId28"/>
    <p:sldId id="519" r:id="rId29"/>
    <p:sldId id="520" r:id="rId30"/>
    <p:sldId id="521" r:id="rId31"/>
    <p:sldId id="522" r:id="rId32"/>
    <p:sldId id="523" r:id="rId33"/>
    <p:sldId id="524" r:id="rId34"/>
    <p:sldId id="525" r:id="rId35"/>
    <p:sldId id="526" r:id="rId36"/>
    <p:sldId id="527" r:id="rId37"/>
    <p:sldId id="528" r:id="rId38"/>
    <p:sldId id="529" r:id="rId39"/>
    <p:sldId id="530" r:id="rId40"/>
    <p:sldId id="531" r:id="rId41"/>
    <p:sldId id="532" r:id="rId42"/>
    <p:sldId id="533" r:id="rId43"/>
    <p:sldId id="534" r:id="rId44"/>
    <p:sldId id="535" r:id="rId45"/>
    <p:sldId id="536" r:id="rId46"/>
    <p:sldId id="537" r:id="rId47"/>
    <p:sldId id="538" r:id="rId48"/>
    <p:sldId id="539" r:id="rId49"/>
    <p:sldId id="540" r:id="rId50"/>
    <p:sldId id="542" r:id="rId51"/>
    <p:sldId id="543" r:id="rId52"/>
    <p:sldId id="544" r:id="rId53"/>
    <p:sldId id="545" r:id="rId54"/>
    <p:sldId id="546" r:id="rId55"/>
    <p:sldId id="547" r:id="rId56"/>
    <p:sldId id="549" r:id="rId57"/>
    <p:sldId id="550" r:id="rId58"/>
    <p:sldId id="551" r:id="rId59"/>
    <p:sldId id="552" r:id="rId60"/>
    <p:sldId id="553" r:id="rId61"/>
    <p:sldId id="554" r:id="rId62"/>
    <p:sldId id="555" r:id="rId63"/>
    <p:sldId id="556" r:id="rId64"/>
    <p:sldId id="557" r:id="rId65"/>
    <p:sldId id="558" r:id="rId66"/>
    <p:sldId id="559" r:id="rId67"/>
    <p:sldId id="560" r:id="rId68"/>
    <p:sldId id="563" r:id="rId69"/>
    <p:sldId id="564" r:id="rId70"/>
    <p:sldId id="565" r:id="rId71"/>
    <p:sldId id="566" r:id="rId72"/>
    <p:sldId id="567" r:id="rId73"/>
    <p:sldId id="568" r:id="rId74"/>
    <p:sldId id="569" r:id="rId75"/>
    <p:sldId id="570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811" autoAdjust="0"/>
    <p:restoredTop sz="99630" autoAdjust="0"/>
  </p:normalViewPr>
  <p:slideViewPr>
    <p:cSldViewPr>
      <p:cViewPr>
        <p:scale>
          <a:sx n="81" d="100"/>
          <a:sy n="81" d="100"/>
        </p:scale>
        <p:origin x="-173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C198F-11C8-F740-B84C-94114115E33D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10505-DA55-2C4B-835C-BBCA24AD7C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620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14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75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18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994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43000"/>
            <a:ext cx="8229600" cy="51435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3401281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18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lnSpc>
          <a:spcPct val="100000"/>
        </a:lnSpc>
        <a:spcBef>
          <a:spcPts val="18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1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18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95400"/>
            <a:ext cx="8382000" cy="2590799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CSC 221</a:t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>Computer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Organization and Assembly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Language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14800"/>
            <a:ext cx="7924800" cy="8382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Lecture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07</a:t>
            </a:r>
            <a:r>
              <a:rPr lang="en-US" sz="3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Addressing Modes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5351383"/>
            <a:ext cx="83058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i="1" dirty="0" smtClean="0">
                <a:solidFill>
                  <a:srgbClr val="000000"/>
                </a:solidFill>
                <a:latin typeface="Arial"/>
                <a:cs typeface="Arial"/>
              </a:rPr>
              <a:t>CHAPTER 03</a:t>
            </a:r>
          </a:p>
          <a:p>
            <a:r>
              <a:rPr lang="en-US" altLang="zh-TW" sz="1600" b="1" i="1" dirty="0" smtClean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altLang="zh-TW" sz="1600" b="1" i="1" dirty="0">
                <a:solidFill>
                  <a:srgbClr val="000000"/>
                </a:solidFill>
                <a:latin typeface="Arial"/>
                <a:cs typeface="Arial"/>
              </a:rPr>
              <a:t>Intel Microprocessors: 8086/8088, 80186/80188, 80286, 80386, 80486 Pentium, </a:t>
            </a:r>
          </a:p>
          <a:p>
            <a:r>
              <a:rPr lang="en-US" altLang="zh-TW" sz="1600" b="1" i="1" dirty="0">
                <a:solidFill>
                  <a:srgbClr val="000000"/>
                </a:solidFill>
                <a:latin typeface="Arial"/>
                <a:cs typeface="Arial"/>
              </a:rPr>
              <a:t>Pentium Pro Processor, Pentium II, Pentium, 4, and Core2 with 64-bit Extensions</a:t>
            </a:r>
          </a:p>
          <a:p>
            <a:r>
              <a:rPr lang="en-US" altLang="zh-TW" sz="1600" b="1" i="1" dirty="0">
                <a:solidFill>
                  <a:srgbClr val="000000"/>
                </a:solidFill>
                <a:latin typeface="Arial"/>
                <a:cs typeface="Arial"/>
              </a:rPr>
              <a:t>Architecture, Programming, and Interfacing</a:t>
            </a:r>
            <a:r>
              <a:rPr lang="en-US" altLang="zh-TW" sz="1600" i="1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altLang="zh-TW" sz="1600" dirty="0">
                <a:solidFill>
                  <a:srgbClr val="000000"/>
                </a:solidFill>
                <a:latin typeface="Arial"/>
                <a:cs typeface="Arial"/>
              </a:rPr>
              <a:t>Eighth Edition</a:t>
            </a:r>
            <a:r>
              <a:rPr lang="en-US" altLang="zh-TW" sz="1600" i="1" dirty="0">
                <a:solidFill>
                  <a:srgbClr val="000000"/>
                </a:solidFill>
                <a:latin typeface="Arial"/>
                <a:cs typeface="Arial"/>
              </a:rPr>
              <a:t/>
            </a:r>
            <a:br>
              <a:rPr lang="en-US" altLang="zh-TW" sz="1600" i="1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altLang="zh-TW" sz="1600" dirty="0">
                <a:solidFill>
                  <a:srgbClr val="000000"/>
                </a:solidFill>
                <a:latin typeface="Arial"/>
                <a:cs typeface="Arial"/>
              </a:rPr>
              <a:t>Barry B. </a:t>
            </a:r>
            <a:r>
              <a:rPr lang="en-US" altLang="zh-TW" sz="1600" dirty="0" err="1">
                <a:solidFill>
                  <a:srgbClr val="000000"/>
                </a:solidFill>
                <a:latin typeface="Arial"/>
                <a:cs typeface="Arial"/>
              </a:rPr>
              <a:t>Brey</a:t>
            </a:r>
            <a:endParaRPr lang="en-US" altLang="zh-TW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5029200"/>
            <a:ext cx="1326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362200"/>
            <a:ext cx="8229600" cy="4114800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i="1" dirty="0" err="1" smtClean="0">
                <a:solidFill>
                  <a:srgbClr val="FF0000"/>
                </a:solidFill>
                <a:cs typeface="Arial" charset="0"/>
              </a:rPr>
              <a:t>opcode</a:t>
            </a:r>
            <a:r>
              <a:rPr lang="en-US" altLang="zh-TW" i="1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zh-TW" i="1" dirty="0">
                <a:solidFill>
                  <a:srgbClr val="000000"/>
                </a:solidFill>
                <a:cs typeface="Arial" charset="0"/>
              </a:rPr>
              <a:t>field.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designed to hold the instruction, or </a:t>
            </a:r>
            <a:r>
              <a:rPr lang="en-US" altLang="zh-TW" dirty="0" err="1">
                <a:solidFill>
                  <a:srgbClr val="000000"/>
                </a:solidFill>
                <a:cs typeface="Arial" charset="0"/>
              </a:rPr>
              <a:t>opcode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</a:t>
            </a:r>
          </a:p>
          <a:p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Right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of the </a:t>
            </a:r>
            <a:r>
              <a:rPr lang="en-US" altLang="zh-TW" dirty="0" err="1">
                <a:cs typeface="Arial" charset="0"/>
              </a:rPr>
              <a:t>opcode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field is the </a:t>
            </a:r>
            <a:r>
              <a:rPr lang="en-US" altLang="zh-TW" i="1" dirty="0">
                <a:solidFill>
                  <a:srgbClr val="FF0000"/>
                </a:solidFill>
                <a:cs typeface="Arial" charset="0"/>
              </a:rPr>
              <a:t>operand</a:t>
            </a:r>
            <a:r>
              <a:rPr lang="en-US" altLang="zh-TW" i="1" dirty="0">
                <a:solidFill>
                  <a:srgbClr val="000000"/>
                </a:solidFill>
                <a:cs typeface="Arial" charset="0"/>
              </a:rPr>
              <a:t> field.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contains information used by the </a:t>
            </a:r>
            <a:r>
              <a:rPr lang="en-US" altLang="zh-TW" dirty="0" err="1">
                <a:solidFill>
                  <a:srgbClr val="000000"/>
                </a:solidFill>
                <a:cs typeface="Arial" charset="0"/>
              </a:rPr>
              <a:t>opcode</a:t>
            </a:r>
            <a:endParaRPr lang="en-US" altLang="zh-TW" dirty="0">
              <a:solidFill>
                <a:srgbClr val="000000"/>
              </a:solidFill>
              <a:cs typeface="Arial" charset="0"/>
            </a:endParaRP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MOV AL,BL instruction has the </a:t>
            </a:r>
            <a:r>
              <a:rPr lang="en-US" altLang="zh-TW" dirty="0" err="1">
                <a:solidFill>
                  <a:srgbClr val="000000"/>
                </a:solidFill>
                <a:cs typeface="Arial" charset="0"/>
              </a:rPr>
              <a:t>opcode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MOV and operands AL and BL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</a:t>
            </a:r>
            <a:r>
              <a:rPr lang="en-US" altLang="zh-TW" i="1" dirty="0">
                <a:solidFill>
                  <a:srgbClr val="FF0000"/>
                </a:solidFill>
                <a:cs typeface="Arial" charset="0"/>
              </a:rPr>
              <a:t>comment field</a:t>
            </a:r>
            <a:r>
              <a:rPr lang="en-US" altLang="zh-TW" i="1" dirty="0">
                <a:solidFill>
                  <a:srgbClr val="000000"/>
                </a:solidFill>
                <a:cs typeface="Arial" charset="0"/>
              </a:rPr>
              <a:t>,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final field, contains a comment about the instruction(s). 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comments always begin with a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semicolon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(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;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)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Lecture 06: Review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90600" y="1371600"/>
            <a:ext cx="2209800" cy="76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n w="28575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Opcode</a:t>
            </a:r>
            <a:endParaRPr lang="en-US" sz="2000" dirty="0">
              <a:ln w="28575" cmpd="sng"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0400" y="1371600"/>
            <a:ext cx="5105400" cy="76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n w="28575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Operand(s) and/or Address(</a:t>
            </a:r>
            <a:r>
              <a:rPr lang="en-US" sz="2000" dirty="0" err="1" smtClean="0">
                <a:ln w="28575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es</a:t>
            </a:r>
            <a:r>
              <a:rPr lang="en-US" sz="2000" dirty="0" smtClean="0">
                <a:ln w="28575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75140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Lecture 06: Review</a:t>
            </a: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772400" y="30480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sz="2800" dirty="0">
                <a:latin typeface="Arial"/>
                <a:cs typeface="Arial"/>
              </a:rPr>
              <a:t>(</a:t>
            </a:r>
            <a:r>
              <a:rPr lang="en-US" sz="2800" i="1" dirty="0">
                <a:latin typeface="Arial"/>
                <a:cs typeface="Arial"/>
              </a:rPr>
              <a:t>cont.</a:t>
            </a:r>
            <a:r>
              <a:rPr lang="en-US" sz="2800" dirty="0">
                <a:latin typeface="Arial"/>
                <a:cs typeface="Arial"/>
              </a:rPr>
              <a:t>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Instruction Cycle State Diagram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b="25904"/>
          <a:stretch/>
        </p:blipFill>
        <p:spPr>
          <a:xfrm>
            <a:off x="76200" y="1981200"/>
            <a:ext cx="9024369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213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95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2500" lnSpcReduction="2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Addresses: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GB" dirty="0">
                <a:solidFill>
                  <a:srgbClr val="000000"/>
                </a:solidFill>
                <a:latin typeface="Arial" charset="0"/>
                <a:cs typeface="Arial" charset="0"/>
              </a:rPr>
              <a:t>immediate, direct, indirect, 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stack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…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Numbers: </a:t>
            </a:r>
          </a:p>
          <a:p>
            <a:pPr lvl="1">
              <a:spcBef>
                <a:spcPts val="768"/>
              </a:spcBef>
            </a:pPr>
            <a:r>
              <a:rPr lang="en-GB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Integer </a:t>
            </a:r>
            <a:r>
              <a:rPr lang="en-GB" dirty="0">
                <a:solidFill>
                  <a:srgbClr val="000000"/>
                </a:solidFill>
                <a:latin typeface="Arial" charset="0"/>
                <a:cs typeface="Arial" charset="0"/>
              </a:rPr>
              <a:t>or fixed point (binary, twos complement), </a:t>
            </a:r>
            <a:endParaRPr lang="en-GB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>
              <a:spcBef>
                <a:spcPts val="768"/>
              </a:spcBef>
            </a:pPr>
            <a:r>
              <a:rPr lang="en-GB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Floating </a:t>
            </a:r>
            <a:r>
              <a:rPr lang="en-GB" dirty="0">
                <a:solidFill>
                  <a:srgbClr val="000000"/>
                </a:solidFill>
                <a:latin typeface="Arial" charset="0"/>
                <a:cs typeface="Arial" charset="0"/>
              </a:rPr>
              <a:t>point (sign, </a:t>
            </a:r>
            <a:r>
              <a:rPr lang="en-GB" dirty="0" err="1">
                <a:solidFill>
                  <a:srgbClr val="000000"/>
                </a:solidFill>
                <a:latin typeface="Arial" charset="0"/>
                <a:cs typeface="Arial" charset="0"/>
              </a:rPr>
              <a:t>significand</a:t>
            </a:r>
            <a:r>
              <a:rPr lang="en-GB" dirty="0">
                <a:solidFill>
                  <a:srgbClr val="000000"/>
                </a:solidFill>
                <a:latin typeface="Arial" charset="0"/>
                <a:cs typeface="Arial" charset="0"/>
              </a:rPr>
              <a:t>, exponent), </a:t>
            </a:r>
            <a:endParaRPr lang="en-GB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>
              <a:spcBef>
                <a:spcPts val="768"/>
              </a:spcBef>
            </a:pPr>
            <a:r>
              <a:rPr lang="en-GB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(</a:t>
            </a:r>
            <a:r>
              <a:rPr lang="en-GB" dirty="0">
                <a:solidFill>
                  <a:srgbClr val="000000"/>
                </a:solidFill>
                <a:latin typeface="Arial" charset="0"/>
                <a:cs typeface="Arial" charset="0"/>
              </a:rPr>
              <a:t>packed) decimal (246 = 0000 0010 0100 0110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)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Characters: </a:t>
            </a:r>
          </a:p>
          <a:p>
            <a:pPr lvl="1"/>
            <a:r>
              <a:rPr lang="en-GB" sz="19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ASCII </a:t>
            </a:r>
            <a:r>
              <a:rPr lang="en-GB" sz="1900" dirty="0">
                <a:solidFill>
                  <a:srgbClr val="000000"/>
                </a:solidFill>
                <a:latin typeface="Arial" charset="0"/>
                <a:cs typeface="Arial" charset="0"/>
              </a:rPr>
              <a:t>(128 printable and control characters + bit for error detection) </a:t>
            </a:r>
            <a:endParaRPr lang="en-US" sz="1900" dirty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Logical </a:t>
            </a:r>
            <a:r>
              <a:rPr lang="en-US" dirty="0">
                <a:solidFill>
                  <a:srgbClr val="000000"/>
                </a:solidFill>
              </a:rPr>
              <a:t>Data</a:t>
            </a:r>
          </a:p>
          <a:p>
            <a:pPr lvl="1"/>
            <a:r>
              <a:rPr lang="en-GB" dirty="0">
                <a:latin typeface="Arial" charset="0"/>
                <a:cs typeface="Arial" charset="0"/>
              </a:rPr>
              <a:t>bits or flags, e.g. Boolean 0 and </a:t>
            </a:r>
            <a:r>
              <a:rPr lang="en-GB" dirty="0" smtClean="0">
                <a:latin typeface="Arial" charset="0"/>
                <a:cs typeface="Arial" charset="0"/>
              </a:rPr>
              <a:t>1</a:t>
            </a:r>
          </a:p>
          <a:p>
            <a:r>
              <a:rPr lang="en-US" dirty="0" smtClean="0"/>
              <a:t>Data Structures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1295400"/>
            <a:ext cx="4800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Arial"/>
                <a:cs typeface="Arial"/>
              </a:rPr>
              <a:t>Types of </a:t>
            </a:r>
            <a:r>
              <a:rPr lang="en-US" sz="3200" dirty="0" smtClean="0">
                <a:latin typeface="Arial"/>
                <a:cs typeface="Arial"/>
              </a:rPr>
              <a:t>Operands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Lecture 06: Review</a:t>
            </a: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772400" y="30480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sz="2800" dirty="0">
                <a:latin typeface="Arial"/>
                <a:cs typeface="Arial"/>
              </a:rPr>
              <a:t>(</a:t>
            </a:r>
            <a:r>
              <a:rPr lang="en-US" sz="2800" i="1" dirty="0">
                <a:latin typeface="Arial"/>
                <a:cs typeface="Arial"/>
              </a:rPr>
              <a:t>cont.</a:t>
            </a:r>
            <a:r>
              <a:rPr lang="en-US" sz="2800" dirty="0"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358803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4724400" cy="868362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/>
          </a:bodyPr>
          <a:lstStyle/>
          <a:p>
            <a:pPr algn="l"/>
            <a:r>
              <a:rPr lang="en-US" sz="2800" dirty="0"/>
              <a:t>Types of </a:t>
            </a:r>
            <a:r>
              <a:rPr lang="en-US" sz="2800" dirty="0" smtClean="0"/>
              <a:t>Operations</a:t>
            </a:r>
            <a:endParaRPr lang="en-US" sz="2800" dirty="0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95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Data Transfer</a:t>
            </a:r>
          </a:p>
          <a:p>
            <a:r>
              <a:rPr lang="en-US" dirty="0"/>
              <a:t>Arithmetic</a:t>
            </a:r>
          </a:p>
          <a:p>
            <a:r>
              <a:rPr lang="en-US" dirty="0"/>
              <a:t>Logical</a:t>
            </a:r>
          </a:p>
          <a:p>
            <a:r>
              <a:rPr lang="en-US" dirty="0"/>
              <a:t>Conversion</a:t>
            </a:r>
          </a:p>
          <a:p>
            <a:r>
              <a:rPr lang="en-US" dirty="0"/>
              <a:t>I/O</a:t>
            </a:r>
          </a:p>
          <a:p>
            <a:r>
              <a:rPr lang="en-US" dirty="0"/>
              <a:t>System Control</a:t>
            </a:r>
          </a:p>
          <a:p>
            <a:r>
              <a:rPr lang="en-US" dirty="0"/>
              <a:t>Transfer of Control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15240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mtClean="0"/>
              <a:t>Lecture 06: Review</a:t>
            </a: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772400" y="30480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sz="2800" dirty="0">
                <a:latin typeface="Arial"/>
                <a:cs typeface="Arial"/>
              </a:rPr>
              <a:t>(</a:t>
            </a:r>
            <a:r>
              <a:rPr lang="en-US" sz="2800" i="1" dirty="0">
                <a:latin typeface="Arial"/>
                <a:cs typeface="Arial"/>
              </a:rPr>
              <a:t>cont.</a:t>
            </a:r>
            <a:r>
              <a:rPr lang="en-US" sz="2800" dirty="0"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6598199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438400"/>
            <a:ext cx="8229600" cy="3810000"/>
          </a:xfrm>
        </p:spPr>
        <p:txBody>
          <a:bodyPr>
            <a:normAutofit fontScale="77500" lnSpcReduction="20000"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Each statement in an assembly language program consists of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four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parts or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fields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.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leftmost field is called the </a:t>
            </a:r>
            <a:r>
              <a:rPr lang="en-US" altLang="zh-TW" i="1" dirty="0">
                <a:solidFill>
                  <a:srgbClr val="FF0000"/>
                </a:solidFill>
                <a:cs typeface="Arial" charset="0"/>
              </a:rPr>
              <a:t>label</a:t>
            </a:r>
            <a:r>
              <a:rPr lang="en-US" altLang="zh-TW" i="1" dirty="0">
                <a:solidFill>
                  <a:srgbClr val="000000"/>
                </a:solidFill>
                <a:cs typeface="Arial" charset="0"/>
              </a:rPr>
              <a:t>.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used to store a symbolic name for the memory location it represents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All labels must begin with a letter or one of the following special characters: @, $, -, or ?.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a label may any length from 1 to 35 characters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label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appears in a program to identify the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name of a memory location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for storing data and for other purposes.</a:t>
            </a:r>
            <a:endParaRPr lang="en-US" altLang="zh-TW" dirty="0">
              <a:cs typeface="Times New Roman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Lecture 06: Extension</a:t>
            </a: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772400" y="30480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sz="2800" dirty="0">
                <a:latin typeface="Arial"/>
                <a:cs typeface="Arial"/>
              </a:rPr>
              <a:t>(</a:t>
            </a:r>
            <a:r>
              <a:rPr lang="en-US" sz="2800" i="1" dirty="0">
                <a:latin typeface="Arial"/>
                <a:cs typeface="Arial"/>
              </a:rPr>
              <a:t>cont.</a:t>
            </a:r>
            <a:r>
              <a:rPr lang="en-US" sz="2800" dirty="0">
                <a:latin typeface="Arial"/>
                <a:cs typeface="Arial"/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371600"/>
            <a:ext cx="1828800" cy="76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n w="28575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Opcode</a:t>
            </a:r>
            <a:endParaRPr lang="en-US" sz="2000" dirty="0">
              <a:ln w="28575" cmpd="sng"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0400" y="1371600"/>
            <a:ext cx="4038600" cy="76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n w="28575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Operand(s) and/or Address(</a:t>
            </a:r>
            <a:r>
              <a:rPr lang="en-US" sz="2000" dirty="0" err="1" smtClean="0">
                <a:ln w="28575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es</a:t>
            </a:r>
            <a:r>
              <a:rPr lang="en-US" sz="2000" dirty="0" smtClean="0">
                <a:ln w="28575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1371600"/>
            <a:ext cx="1066800" cy="76200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n w="28575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label</a:t>
            </a:r>
            <a:endParaRPr lang="en-US" sz="2000" dirty="0">
              <a:ln w="28575" cmpd="sng"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39000" y="1371600"/>
            <a:ext cx="1905000" cy="76200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n w="28575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; comments</a:t>
            </a:r>
            <a:endParaRPr lang="en-US" sz="2000" dirty="0">
              <a:ln w="28575" cmpd="sng"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681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 dirty="0" smtClean="0">
                <a:cs typeface="Times New Roman" charset="0"/>
              </a:rPr>
              <a:t>Lecture Outline</a:t>
            </a:r>
            <a:endParaRPr lang="en-US" altLang="zh-TW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cs typeface="Times New Roman" charset="0"/>
              </a:rPr>
              <a:t>Operation </a:t>
            </a:r>
            <a:r>
              <a:rPr lang="en-US" altLang="zh-TW" dirty="0">
                <a:cs typeface="Times New Roman" charset="0"/>
              </a:rPr>
              <a:t>of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each data-addressing mode</a:t>
            </a:r>
            <a:r>
              <a:rPr lang="en-US" altLang="zh-TW" dirty="0">
                <a:cs typeface="Times New Roman" charset="0"/>
              </a:rPr>
              <a:t>.</a:t>
            </a:r>
          </a:p>
          <a:p>
            <a:r>
              <a:rPr lang="en-US" altLang="zh-TW" dirty="0" smtClean="0">
                <a:cs typeface="Times New Roman" charset="0"/>
              </a:rPr>
              <a:t>The Data</a:t>
            </a:r>
            <a:r>
              <a:rPr lang="en-US" altLang="zh-TW" dirty="0">
                <a:cs typeface="Times New Roman" charset="0"/>
              </a:rPr>
              <a:t>-addressing modes to form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assembly language</a:t>
            </a:r>
            <a:r>
              <a:rPr lang="en-US" altLang="zh-TW" dirty="0">
                <a:cs typeface="Times New Roman" charset="0"/>
              </a:rPr>
              <a:t> statements.</a:t>
            </a:r>
          </a:p>
          <a:p>
            <a:r>
              <a:rPr lang="en-US" altLang="zh-TW" dirty="0" smtClean="0">
                <a:cs typeface="Times New Roman" charset="0"/>
              </a:rPr>
              <a:t>The </a:t>
            </a:r>
            <a:r>
              <a:rPr lang="en-US" altLang="zh-TW" dirty="0">
                <a:cs typeface="Times New Roman" charset="0"/>
              </a:rPr>
              <a:t>operation of each program memory-addressing mode.</a:t>
            </a:r>
          </a:p>
          <a:p>
            <a:r>
              <a:rPr lang="en-US" altLang="zh-TW" dirty="0" smtClean="0">
                <a:cs typeface="Times New Roman" charset="0"/>
              </a:rPr>
              <a:t>The program </a:t>
            </a:r>
            <a:r>
              <a:rPr lang="en-US" altLang="zh-TW" dirty="0">
                <a:cs typeface="Times New Roman" charset="0"/>
              </a:rPr>
              <a:t>memory-addressing modes to form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assembly</a:t>
            </a:r>
            <a:r>
              <a:rPr lang="en-US" altLang="zh-TW" dirty="0">
                <a:cs typeface="Times New Roman" charset="0"/>
              </a:rPr>
              <a:t> and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machine language</a:t>
            </a:r>
            <a:r>
              <a:rPr lang="en-US" altLang="zh-TW" dirty="0">
                <a:cs typeface="Times New Roman" charset="0"/>
              </a:rPr>
              <a:t> statements.</a:t>
            </a:r>
          </a:p>
        </p:txBody>
      </p:sp>
    </p:spTree>
    <p:extLst>
      <p:ext uri="{BB962C8B-B14F-4D97-AF65-F5344CB8AC3E}">
        <p14:creationId xmlns:p14="http://schemas.microsoft.com/office/powerpoint/2010/main" xmlns="" val="286899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 dirty="0" smtClean="0">
                <a:cs typeface="Times New Roman" charset="0"/>
              </a:rPr>
              <a:t>Lecture Outline</a:t>
            </a:r>
            <a:endParaRPr lang="en-US" altLang="zh-TW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cs typeface="Times New Roman" charset="0"/>
              </a:rPr>
              <a:t>Select the appropriate addressing mode to accomplish a given task.</a:t>
            </a:r>
          </a:p>
          <a:p>
            <a:r>
              <a:rPr lang="en-US" altLang="zh-TW" dirty="0" smtClean="0">
                <a:cs typeface="Times New Roman" charset="0"/>
              </a:rPr>
              <a:t>Difference </a:t>
            </a:r>
            <a:r>
              <a:rPr lang="en-US" altLang="zh-TW" dirty="0">
                <a:cs typeface="Times New Roman" charset="0"/>
              </a:rPr>
              <a:t>between addressing memory data using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real mode</a:t>
            </a:r>
            <a:r>
              <a:rPr lang="en-US" altLang="zh-TW" dirty="0">
                <a:cs typeface="Times New Roman" charset="0"/>
              </a:rPr>
              <a:t> and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protected mode</a:t>
            </a:r>
            <a:r>
              <a:rPr lang="en-US" altLang="zh-TW" dirty="0">
                <a:cs typeface="Times New Roman" charset="0"/>
              </a:rPr>
              <a:t> operation.</a:t>
            </a:r>
          </a:p>
          <a:p>
            <a:r>
              <a:rPr lang="en-US" altLang="zh-TW" dirty="0">
                <a:cs typeface="Times New Roman" charset="0"/>
              </a:rPr>
              <a:t>Describe sequence of events that place data onto the stack or remove data from the stack.</a:t>
            </a:r>
          </a:p>
          <a:p>
            <a:r>
              <a:rPr lang="en-US" altLang="zh-TW" dirty="0">
                <a:cs typeface="Times New Roman" charset="0"/>
              </a:rPr>
              <a:t>Explain how a data structure is placed in memory and used with software.</a:t>
            </a: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7769225" y="27305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>
                <a:cs typeface="Times New Roman" charset="0"/>
              </a:rPr>
              <a:t>(</a:t>
            </a:r>
            <a:r>
              <a:rPr lang="en-US" altLang="zh-TW" sz="2800" i="1">
                <a:cs typeface="Times New Roman" charset="0"/>
              </a:rPr>
              <a:t>cont.</a:t>
            </a:r>
            <a:r>
              <a:rPr lang="en-US" altLang="zh-TW" sz="280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40180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 dirty="0" smtClean="0">
                <a:cs typeface="Times New Roman" charset="0"/>
              </a:rPr>
              <a:t>Addressing Modes</a:t>
            </a:r>
            <a:endParaRPr lang="en-US" altLang="zh-TW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ct val="45000"/>
              </a:spcBef>
            </a:pPr>
            <a:r>
              <a:rPr lang="en-US" dirty="0"/>
              <a:t>Two Basic Questions</a:t>
            </a:r>
          </a:p>
          <a:p>
            <a:pPr lvl="1">
              <a:spcBef>
                <a:spcPct val="45000"/>
              </a:spcBef>
            </a:pPr>
            <a:r>
              <a:rPr lang="en-US" dirty="0"/>
              <a:t>Where are the operands?</a:t>
            </a:r>
          </a:p>
          <a:p>
            <a:pPr lvl="1">
              <a:spcBef>
                <a:spcPct val="45000"/>
              </a:spcBef>
            </a:pPr>
            <a:r>
              <a:rPr lang="en-US" dirty="0"/>
              <a:t>How memory addresses are computed</a:t>
            </a:r>
            <a:r>
              <a:rPr lang="en-US" dirty="0" smtClean="0"/>
              <a:t>?</a:t>
            </a:r>
            <a:endParaRPr lang="en-US" altLang="zh-TW" dirty="0" smtClean="0">
              <a:cs typeface="Arial" charset="0"/>
            </a:endParaRPr>
          </a:p>
          <a:p>
            <a:pPr>
              <a:spcBef>
                <a:spcPct val="45000"/>
              </a:spcBef>
            </a:pPr>
            <a:r>
              <a:rPr lang="en-US" dirty="0"/>
              <a:t>Intel IA-32 supports 3 fundamental addressing modes</a:t>
            </a:r>
          </a:p>
          <a:p>
            <a:pPr lvl="1">
              <a:spcBef>
                <a:spcPct val="45000"/>
              </a:spcBef>
            </a:pPr>
            <a:r>
              <a:rPr lang="en-US" dirty="0">
                <a:solidFill>
                  <a:srgbClr val="FF0000"/>
                </a:solidFill>
              </a:rPr>
              <a:t>Register</a:t>
            </a:r>
            <a:r>
              <a:rPr lang="en-US" dirty="0"/>
              <a:t> addressing: operand is in a register</a:t>
            </a:r>
          </a:p>
          <a:p>
            <a:pPr lvl="1">
              <a:spcBef>
                <a:spcPct val="45000"/>
              </a:spcBef>
            </a:pPr>
            <a:r>
              <a:rPr lang="en-US" dirty="0">
                <a:solidFill>
                  <a:srgbClr val="FF0000"/>
                </a:solidFill>
              </a:rPr>
              <a:t>Immediate</a:t>
            </a:r>
            <a:r>
              <a:rPr lang="en-US" dirty="0"/>
              <a:t> addressing: operand is stored in the instruction itself</a:t>
            </a:r>
          </a:p>
          <a:p>
            <a:pPr lvl="1">
              <a:spcBef>
                <a:spcPct val="45000"/>
              </a:spcBef>
            </a:pPr>
            <a:r>
              <a:rPr lang="en-US" dirty="0">
                <a:solidFill>
                  <a:srgbClr val="FF0000"/>
                </a:solidFill>
              </a:rPr>
              <a:t>Memory</a:t>
            </a:r>
            <a:r>
              <a:rPr lang="en-US" dirty="0"/>
              <a:t> addressing: operand is in memory</a:t>
            </a:r>
          </a:p>
          <a:p>
            <a:pPr>
              <a:spcBef>
                <a:spcPct val="45000"/>
              </a:spcBef>
            </a:pPr>
            <a:r>
              <a:rPr lang="en-US" dirty="0"/>
              <a:t>Memory Addressing</a:t>
            </a:r>
          </a:p>
          <a:p>
            <a:pPr lvl="1">
              <a:spcBef>
                <a:spcPct val="45000"/>
              </a:spcBef>
            </a:pPr>
            <a:r>
              <a:rPr lang="en-US" dirty="0"/>
              <a:t>Variety of addressing modes</a:t>
            </a:r>
          </a:p>
          <a:p>
            <a:pPr lvl="1">
              <a:spcBef>
                <a:spcPct val="45000"/>
              </a:spcBef>
            </a:pPr>
            <a:r>
              <a:rPr lang="en-US" dirty="0"/>
              <a:t>Direct and indirect addressing</a:t>
            </a:r>
          </a:p>
          <a:p>
            <a:pPr lvl="1">
              <a:spcBef>
                <a:spcPct val="45000"/>
              </a:spcBef>
            </a:pPr>
            <a:r>
              <a:rPr lang="en-US" dirty="0"/>
              <a:t>Support high-level language constructs and data </a:t>
            </a:r>
            <a:r>
              <a:rPr lang="en-US" dirty="0" smtClean="0"/>
              <a:t>structures</a:t>
            </a:r>
            <a:endParaRPr lang="en-US" altLang="zh-TW" dirty="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045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>
                <a:cs typeface="Times New Roman" charset="0"/>
              </a:rPr>
              <a:t>Addressing Modes</a:t>
            </a:r>
            <a:endParaRPr lang="en-US" altLang="zh-TW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/>
          </a:bodyPr>
          <a:lstStyle/>
          <a:p>
            <a:r>
              <a:rPr lang="en-US" altLang="zh-TW" dirty="0">
                <a:cs typeface="Arial" charset="0"/>
              </a:rPr>
              <a:t>Efficient software development for the microprocessor requires a complete familiarity with the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addressing modes</a:t>
            </a:r>
            <a:r>
              <a:rPr lang="en-US" altLang="zh-TW" dirty="0">
                <a:cs typeface="Arial" charset="0"/>
              </a:rPr>
              <a:t> employed by each instruction. </a:t>
            </a:r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xmlns="" val="239721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 dirty="0" smtClean="0">
                <a:solidFill>
                  <a:srgbClr val="000000"/>
                </a:solidFill>
                <a:cs typeface="Times New Roman" charset="0"/>
              </a:rPr>
              <a:t>Data Addressing Modes</a:t>
            </a:r>
            <a:endParaRPr lang="en-US" altLang="zh-TW" sz="4000" b="1" dirty="0">
              <a:cs typeface="Times New Roman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>
                <a:solidFill>
                  <a:srgbClr val="FF0000"/>
                </a:solidFill>
                <a:cs typeface="Arial" charset="0"/>
              </a:rPr>
              <a:t>MOV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 instruction is a common and flexible instruction.</a:t>
            </a:r>
          </a:p>
          <a:p>
            <a:pPr lvl="1"/>
            <a:r>
              <a:rPr lang="en-US" altLang="zh-TW" sz="2000" dirty="0">
                <a:solidFill>
                  <a:srgbClr val="000000"/>
                </a:solidFill>
                <a:cs typeface="Arial" charset="0"/>
              </a:rPr>
              <a:t>provides a basis for explanation of data-addressing modes </a:t>
            </a:r>
          </a:p>
          <a:p>
            <a:r>
              <a:rPr lang="en-US" altLang="zh-TW" sz="2400" dirty="0" smtClean="0">
                <a:solidFill>
                  <a:srgbClr val="000000"/>
                </a:solidFill>
                <a:cs typeface="Arial" charset="0"/>
              </a:rPr>
              <a:t>Following Figure: illustrates 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the </a:t>
            </a:r>
            <a:r>
              <a:rPr lang="en-US" altLang="zh-TW" sz="2400" dirty="0">
                <a:solidFill>
                  <a:srgbClr val="FF0000"/>
                </a:solidFill>
                <a:cs typeface="Arial" charset="0"/>
              </a:rPr>
              <a:t>MOV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 instruction and defines the direction of data flow. </a:t>
            </a:r>
          </a:p>
          <a:p>
            <a:r>
              <a:rPr lang="en-US" altLang="zh-TW" sz="2400" b="1" dirty="0">
                <a:solidFill>
                  <a:srgbClr val="FF0000"/>
                </a:solidFill>
                <a:cs typeface="Arial" charset="0"/>
              </a:rPr>
              <a:t>Source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 is to the right and </a:t>
            </a:r>
            <a:r>
              <a:rPr lang="en-US" altLang="zh-TW" sz="2400" b="1" dirty="0">
                <a:solidFill>
                  <a:srgbClr val="FF0000"/>
                </a:solidFill>
                <a:cs typeface="Arial" charset="0"/>
              </a:rPr>
              <a:t>destination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 the left, next to the </a:t>
            </a:r>
            <a:r>
              <a:rPr lang="en-US" altLang="zh-TW" sz="2400" dirty="0" err="1">
                <a:solidFill>
                  <a:srgbClr val="000000"/>
                </a:solidFill>
                <a:cs typeface="Arial" charset="0"/>
              </a:rPr>
              <a:t>opcode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 MOV. </a:t>
            </a:r>
          </a:p>
          <a:p>
            <a:pPr lvl="1"/>
            <a:r>
              <a:rPr lang="en-US" altLang="zh-TW" sz="2000" dirty="0" smtClean="0">
                <a:solidFill>
                  <a:srgbClr val="000000"/>
                </a:solidFill>
                <a:cs typeface="Arial" charset="0"/>
              </a:rPr>
              <a:t>REVIEW: an </a:t>
            </a:r>
            <a:r>
              <a:rPr lang="en-US" altLang="zh-TW" sz="2000" b="1" dirty="0" err="1">
                <a:solidFill>
                  <a:srgbClr val="FF0000"/>
                </a:solidFill>
                <a:cs typeface="Arial" charset="0"/>
              </a:rPr>
              <a:t>opcode</a:t>
            </a:r>
            <a:r>
              <a:rPr lang="en-US" altLang="zh-TW" sz="2000" dirty="0">
                <a:solidFill>
                  <a:srgbClr val="000000"/>
                </a:solidFill>
                <a:cs typeface="Arial" charset="0"/>
              </a:rPr>
              <a:t>, or </a:t>
            </a:r>
            <a:r>
              <a:rPr lang="en-US" altLang="zh-TW" sz="2000" dirty="0">
                <a:solidFill>
                  <a:srgbClr val="FF0000"/>
                </a:solidFill>
                <a:cs typeface="Arial" charset="0"/>
              </a:rPr>
              <a:t>operation code</a:t>
            </a:r>
            <a:r>
              <a:rPr lang="en-US" altLang="zh-TW" sz="2000" dirty="0">
                <a:solidFill>
                  <a:srgbClr val="000000"/>
                </a:solidFill>
                <a:cs typeface="Arial" charset="0"/>
              </a:rPr>
              <a:t>, tells </a:t>
            </a:r>
            <a:r>
              <a:rPr lang="en-US" altLang="zh-TW" sz="2000" dirty="0" smtClean="0">
                <a:solidFill>
                  <a:srgbClr val="000000"/>
                </a:solidFill>
                <a:cs typeface="Arial" charset="0"/>
              </a:rPr>
              <a:t>the microprocessor </a:t>
            </a:r>
            <a:r>
              <a:rPr lang="en-US" altLang="zh-TW" sz="2000" dirty="0">
                <a:solidFill>
                  <a:srgbClr val="000000"/>
                </a:solidFill>
                <a:cs typeface="Arial" charset="0"/>
              </a:rPr>
              <a:t>which operation to </a:t>
            </a:r>
            <a:r>
              <a:rPr lang="en-US" altLang="zh-TW" sz="2000" dirty="0" smtClean="0">
                <a:solidFill>
                  <a:srgbClr val="000000"/>
                </a:solidFill>
                <a:cs typeface="Arial" charset="0"/>
              </a:rPr>
              <a:t>perform.</a:t>
            </a:r>
            <a:endParaRPr lang="en-US" altLang="zh-TW" sz="2000" dirty="0"/>
          </a:p>
        </p:txBody>
      </p:sp>
      <p:pic>
        <p:nvPicPr>
          <p:cNvPr id="4" name="Picture 3" descr="FG03_001_01350264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721952"/>
            <a:ext cx="2654300" cy="19074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5334000"/>
            <a:ext cx="5329767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sz="1800" dirty="0" smtClean="0">
                <a:cs typeface="Arial" charset="0"/>
              </a:rPr>
              <a:t>Figure: The MOV instruction showing the source, destination, and direction of data flow.</a:t>
            </a:r>
            <a:endParaRPr lang="en-US" altLang="zh-TW" sz="1800" dirty="0">
              <a:latin typeface="Times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427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>
                <a:solidFill>
                  <a:srgbClr val="000000"/>
                </a:solidFill>
                <a:cs typeface="Times New Roman" charset="0"/>
              </a:rPr>
              <a:t>All </a:t>
            </a:r>
            <a:r>
              <a:rPr lang="en-US" altLang="zh-TW" dirty="0" smtClean="0">
                <a:solidFill>
                  <a:srgbClr val="FF0000"/>
                </a:solidFill>
                <a:cs typeface="Times New Roman" charset="0"/>
              </a:rPr>
              <a:t>possible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variations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 of the data-addressing modes using </a:t>
            </a:r>
            <a:r>
              <a:rPr lang="en-US" altLang="zh-TW" dirty="0" smtClean="0">
                <a:solidFill>
                  <a:srgbClr val="FF0000"/>
                </a:solidFill>
                <a:cs typeface="Times New Roman" charset="0"/>
              </a:rPr>
              <a:t>MOV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cs typeface="Times New Roman" charset="0"/>
              </a:rPr>
              <a:t>are shown in next slide.</a:t>
            </a:r>
            <a:endParaRPr lang="en-US" altLang="zh-TW" dirty="0">
              <a:solidFill>
                <a:srgbClr val="000000"/>
              </a:solidFill>
              <a:cs typeface="Times New Roman" charset="0"/>
            </a:endParaRPr>
          </a:p>
          <a:p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These data-addressing modes are found with all versions of the Intel microprocessor.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except for the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scaled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-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index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-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addressing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 mode, found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only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 in 80386 through Core2 </a:t>
            </a:r>
          </a:p>
          <a:p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RIP </a:t>
            </a:r>
            <a:r>
              <a:rPr lang="en-US" altLang="zh-TW" dirty="0" smtClean="0">
                <a:solidFill>
                  <a:srgbClr val="000000"/>
                </a:solidFill>
                <a:cs typeface="Times New Roman" charset="0"/>
              </a:rPr>
              <a:t>relative (</a:t>
            </a:r>
            <a:r>
              <a:rPr lang="en-US" dirty="0"/>
              <a:t>instruction pointer </a:t>
            </a:r>
            <a:r>
              <a:rPr lang="en-US" dirty="0" smtClean="0"/>
              <a:t>relative) </a:t>
            </a:r>
            <a:r>
              <a:rPr lang="en-US" altLang="zh-TW" dirty="0" smtClean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addressing mode is not illustrated. 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only available on the Pentium 4 and </a:t>
            </a:r>
            <a:r>
              <a:rPr lang="en-US" altLang="zh-TW" dirty="0" smtClean="0">
                <a:solidFill>
                  <a:srgbClr val="000000"/>
                </a:solidFill>
                <a:cs typeface="Times New Roman" charset="0"/>
              </a:rPr>
              <a:t>Core2 in 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the 64-bit mode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altLang="zh-TW" sz="4000" b="1" dirty="0" smtClean="0">
                <a:solidFill>
                  <a:srgbClr val="000000"/>
                </a:solidFill>
                <a:cs typeface="Times New Roman" charset="0"/>
              </a:rPr>
              <a:t>Data Addressing Modes</a:t>
            </a:r>
            <a:endParaRPr lang="en-US" altLang="zh-TW" sz="4000" b="1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811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>
                <a:cs typeface="Arial" charset="0"/>
              </a:rPr>
              <a:t>8086</a:t>
            </a:r>
            <a:r>
              <a:rPr lang="en-US" altLang="zh-TW" sz="2400" dirty="0">
                <a:cs typeface="Arial" charset="0"/>
              </a:rPr>
              <a:t>–Core2 data-addressing modes.</a:t>
            </a:r>
            <a:r>
              <a:rPr lang="en-AU" sz="2400" dirty="0">
                <a:latin typeface="C Helvetica Condensed" charset="0"/>
                <a:cs typeface="Times New Roman" charset="0"/>
              </a:rPr>
              <a:t/>
            </a:r>
            <a:br>
              <a:rPr lang="en-AU" sz="2400" dirty="0">
                <a:latin typeface="C Helvetica Condensed" charset="0"/>
                <a:cs typeface="Times New Roman" charset="0"/>
              </a:rPr>
            </a:br>
            <a:endParaRPr lang="en-US" altLang="zh-TW" sz="2400" dirty="0">
              <a:latin typeface="C Helvetica Condensed" charset="0"/>
              <a:cs typeface="Times New Roman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34545663"/>
              </p:ext>
            </p:extLst>
          </p:nvPr>
        </p:nvGraphicFramePr>
        <p:xfrm>
          <a:off x="120965" y="800472"/>
          <a:ext cx="4142960" cy="56003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1238"/>
                <a:gridCol w="2101722"/>
              </a:tblGrid>
              <a:tr h="31341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Type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Instruction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</a:tr>
              <a:tr h="65432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Register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MOV   AX,BX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</a:tr>
              <a:tr h="65432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Immediate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MOV   CH,3AH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</a:tr>
              <a:tr h="65432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Direct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MOV   [1234H],AX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</a:tr>
              <a:tr h="65432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Register Indirect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MOV   [BX[,CL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</a:tr>
              <a:tr h="65432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Base-Plus-Index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MOV    [BX+SI],BP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</a:tr>
              <a:tr h="65432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Register Relative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MOV    CL, [BX+4]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</a:tr>
              <a:tr h="65432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Base Relative-Plus-Index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MOV   ARRAY[BX+SI],DX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</a:tr>
              <a:tr h="65432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Scaled Index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/>
                          <a:cs typeface="Arial"/>
                        </a:rPr>
                        <a:t>MOV [EBX+2+ESI],AX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anchor="ctr" anchorCtr="1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354655" y="1201687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Register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BX</a:t>
            </a:r>
            <a:endParaRPr 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39938" y="1201687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Register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BX</a:t>
            </a:r>
            <a:endParaRPr 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84891" y="800472"/>
            <a:ext cx="967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Arial"/>
                <a:cs typeface="Arial"/>
              </a:rPr>
              <a:t>Source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7810" y="800472"/>
            <a:ext cx="1441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Arial"/>
                <a:cs typeface="Arial"/>
              </a:rPr>
              <a:t>Destination</a:t>
            </a:r>
            <a:endParaRPr lang="en-US" b="1" dirty="0">
              <a:latin typeface="Arial"/>
              <a:cs typeface="Arial"/>
            </a:endParaRPr>
          </a:p>
        </p:txBody>
      </p:sp>
      <p:cxnSp>
        <p:nvCxnSpPr>
          <p:cNvPr id="10" name="Straight Arrow Connector 9"/>
          <p:cNvCxnSpPr>
            <a:stCxn id="6" idx="3"/>
            <a:endCxn id="7" idx="1"/>
          </p:cNvCxnSpPr>
          <p:nvPr/>
        </p:nvCxnSpPr>
        <p:spPr>
          <a:xfrm>
            <a:off x="5352595" y="1458697"/>
            <a:ext cx="2687343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354655" y="1869324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Data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34H</a:t>
            </a:r>
            <a:endParaRPr 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39938" y="1869324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Register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CH</a:t>
            </a:r>
            <a:endParaRPr 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13" name="Straight Arrow Connector 12"/>
          <p:cNvCxnSpPr>
            <a:stCxn id="11" idx="3"/>
            <a:endCxn id="12" idx="1"/>
          </p:cNvCxnSpPr>
          <p:nvPr/>
        </p:nvCxnSpPr>
        <p:spPr>
          <a:xfrm>
            <a:off x="5352595" y="2126334"/>
            <a:ext cx="2687343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354170" y="2550861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Register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AX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39453" y="2550861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Memory Address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11234H</a:t>
            </a:r>
            <a:endParaRPr 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16" name="Straight Arrow Connector 15"/>
          <p:cNvCxnSpPr>
            <a:stCxn id="14" idx="3"/>
            <a:endCxn id="15" idx="1"/>
          </p:cNvCxnSpPr>
          <p:nvPr/>
        </p:nvCxnSpPr>
        <p:spPr>
          <a:xfrm>
            <a:off x="5352110" y="2807871"/>
            <a:ext cx="2687343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745711" y="2587455"/>
            <a:ext cx="1941373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DS  x 10H  +  DISPL. </a:t>
            </a:r>
          </a:p>
          <a:p>
            <a:pPr algn="ctr"/>
            <a:r>
              <a:rPr lang="en-US" sz="1400" dirty="0" smtClean="0">
                <a:latin typeface="Arial"/>
                <a:cs typeface="Arial"/>
              </a:rPr>
              <a:t>10000H + 1234H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354170" y="3217280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Register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CL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39453" y="3217280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Memory Address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10300H</a:t>
            </a:r>
            <a:endParaRPr 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20" name="Straight Arrow Connector 19"/>
          <p:cNvCxnSpPr>
            <a:stCxn id="18" idx="3"/>
            <a:endCxn id="19" idx="1"/>
          </p:cNvCxnSpPr>
          <p:nvPr/>
        </p:nvCxnSpPr>
        <p:spPr>
          <a:xfrm>
            <a:off x="5352110" y="3474290"/>
            <a:ext cx="2687343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745711" y="3253874"/>
            <a:ext cx="1941373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DS  x 10H  +  BX </a:t>
            </a:r>
          </a:p>
          <a:p>
            <a:pPr algn="ctr"/>
            <a:r>
              <a:rPr lang="en-US" sz="1400" dirty="0" smtClean="0">
                <a:latin typeface="Arial"/>
                <a:cs typeface="Arial"/>
              </a:rPr>
              <a:t>10000H + 0300H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54170" y="3852279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Register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SP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39453" y="3852279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Memory Address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10500H</a:t>
            </a:r>
            <a:endParaRPr 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24" name="Straight Arrow Connector 23"/>
          <p:cNvCxnSpPr>
            <a:stCxn id="22" idx="3"/>
            <a:endCxn id="23" idx="1"/>
          </p:cNvCxnSpPr>
          <p:nvPr/>
        </p:nvCxnSpPr>
        <p:spPr>
          <a:xfrm>
            <a:off x="5352110" y="4109289"/>
            <a:ext cx="2687343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745711" y="3888873"/>
            <a:ext cx="1941373" cy="40011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00" dirty="0" smtClean="0">
                <a:latin typeface="Arial"/>
                <a:cs typeface="Arial"/>
              </a:rPr>
              <a:t>DS  x 10H  +  BX  + SI </a:t>
            </a:r>
          </a:p>
          <a:p>
            <a:pPr algn="ctr"/>
            <a:r>
              <a:rPr lang="en-US" sz="1300" dirty="0" smtClean="0">
                <a:latin typeface="Arial"/>
                <a:cs typeface="Arial"/>
              </a:rPr>
              <a:t>10000H + 0300H + 0200H</a:t>
            </a:r>
            <a:endParaRPr lang="en-US" sz="1300" dirty="0">
              <a:latin typeface="Arial"/>
              <a:cs typeface="Arial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354655" y="4518698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Memory Address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10304H</a:t>
            </a:r>
            <a:endParaRPr 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039938" y="4518698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Register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CL</a:t>
            </a:r>
          </a:p>
        </p:txBody>
      </p:sp>
      <p:cxnSp>
        <p:nvCxnSpPr>
          <p:cNvPr id="28" name="Straight Arrow Connector 27"/>
          <p:cNvCxnSpPr>
            <a:stCxn id="26" idx="3"/>
            <a:endCxn id="27" idx="1"/>
          </p:cNvCxnSpPr>
          <p:nvPr/>
        </p:nvCxnSpPr>
        <p:spPr>
          <a:xfrm>
            <a:off x="5352595" y="4775708"/>
            <a:ext cx="2687343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746196" y="4555292"/>
            <a:ext cx="1941373" cy="40011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00" dirty="0" smtClean="0">
                <a:latin typeface="Arial"/>
                <a:cs typeface="Arial"/>
              </a:rPr>
              <a:t>DS  x 10H  +  BX  + 4 </a:t>
            </a:r>
          </a:p>
          <a:p>
            <a:pPr algn="ctr"/>
            <a:r>
              <a:rPr lang="en-US" sz="1300" dirty="0" smtClean="0">
                <a:latin typeface="Arial"/>
                <a:cs typeface="Arial"/>
              </a:rPr>
              <a:t>10000H + 0300H + 4</a:t>
            </a:r>
            <a:endParaRPr lang="en-US" sz="1300" dirty="0">
              <a:latin typeface="Arial"/>
              <a:cs typeface="Arial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354170" y="5185117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Register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DX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039453" y="5185117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Memory Address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11500H</a:t>
            </a:r>
            <a:endParaRPr 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32" name="Straight Arrow Connector 31"/>
          <p:cNvCxnSpPr>
            <a:stCxn id="30" idx="3"/>
            <a:endCxn id="31" idx="1"/>
          </p:cNvCxnSpPr>
          <p:nvPr/>
        </p:nvCxnSpPr>
        <p:spPr>
          <a:xfrm>
            <a:off x="5352110" y="5442127"/>
            <a:ext cx="2687343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745711" y="5221711"/>
            <a:ext cx="1941373" cy="3539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00" dirty="0" smtClean="0">
                <a:latin typeface="Arial"/>
                <a:cs typeface="Arial"/>
              </a:rPr>
              <a:t>DSx10H + ARRAY+BX+SI </a:t>
            </a:r>
          </a:p>
          <a:p>
            <a:pPr algn="ctr"/>
            <a:r>
              <a:rPr lang="en-US" sz="1000" dirty="0" smtClean="0">
                <a:latin typeface="Arial"/>
                <a:cs typeface="Arial"/>
              </a:rPr>
              <a:t>10000H+1000H + 0300H+0200H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354170" y="5851536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Register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AX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039453" y="5851536"/>
            <a:ext cx="997940" cy="514019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Memory Address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/>
                <a:cs typeface="Arial"/>
              </a:rPr>
              <a:t>10700H</a:t>
            </a:r>
            <a:endParaRPr 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36" name="Straight Arrow Connector 35"/>
          <p:cNvCxnSpPr>
            <a:stCxn id="34" idx="3"/>
            <a:endCxn id="35" idx="1"/>
          </p:cNvCxnSpPr>
          <p:nvPr/>
        </p:nvCxnSpPr>
        <p:spPr>
          <a:xfrm>
            <a:off x="5352110" y="6108546"/>
            <a:ext cx="2687343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654991" y="5888130"/>
            <a:ext cx="2062333" cy="3539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00" dirty="0" smtClean="0">
                <a:latin typeface="Arial"/>
                <a:cs typeface="Arial"/>
              </a:rPr>
              <a:t>DSx10H + EBX + 2 + ESI </a:t>
            </a:r>
          </a:p>
          <a:p>
            <a:pPr algn="ctr"/>
            <a:r>
              <a:rPr lang="en-US" sz="1000" dirty="0" smtClean="0">
                <a:latin typeface="Arial"/>
                <a:cs typeface="Arial"/>
              </a:rPr>
              <a:t>10000H+00000300H + 00000400H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34021" y="6490156"/>
            <a:ext cx="7333345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Notes: EBX = 00000300H ,  ESI = 00000200H , ARRAY = 1000H , and DS = 1000H</a:t>
            </a:r>
          </a:p>
        </p:txBody>
      </p:sp>
    </p:spTree>
    <p:extLst>
      <p:ext uri="{BB962C8B-B14F-4D97-AF65-F5344CB8AC3E}">
        <p14:creationId xmlns:p14="http://schemas.microsoft.com/office/powerpoint/2010/main" xmlns="" val="187898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>
                <a:cs typeface="Times New Roman" charset="0"/>
              </a:rPr>
              <a:t>Layout of </a:t>
            </a:r>
            <a:r>
              <a:rPr lang="en-US" altLang="zh-TW" sz="4000" b="1" dirty="0" smtClean="0">
                <a:cs typeface="Times New Roman" charset="0"/>
              </a:rPr>
              <a:t>Addressing Modes </a:t>
            </a:r>
            <a:endParaRPr lang="en-US" altLang="zh-TW" sz="4000" b="1" dirty="0">
              <a:cs typeface="Times New Roman" charset="0"/>
            </a:endParaRPr>
          </a:p>
        </p:txBody>
      </p:sp>
      <p:pic>
        <p:nvPicPr>
          <p:cNvPr id="5" name="Picture 2" descr="addr_mod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96900" y="1254125"/>
            <a:ext cx="7978775" cy="48244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881438" y="1182688"/>
            <a:ext cx="4779962" cy="749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tIns="90000" bIns="90000" anchor="ctr"/>
          <a:lstStyle/>
          <a:p>
            <a:pPr>
              <a:spcBef>
                <a:spcPct val="40000"/>
              </a:spcBef>
            </a:pPr>
            <a:r>
              <a:rPr lang="en-US" sz="1800"/>
              <a:t>Assembler converts a variable name into a </a:t>
            </a:r>
            <a:r>
              <a:rPr lang="en-US" sz="1800">
                <a:solidFill>
                  <a:srgbClr val="FF0000"/>
                </a:solidFill>
              </a:rPr>
              <a:t>constant offset</a:t>
            </a:r>
            <a:r>
              <a:rPr lang="en-US" sz="1800"/>
              <a:t> (called also a </a:t>
            </a:r>
            <a:r>
              <a:rPr lang="en-US" sz="1800">
                <a:solidFill>
                  <a:srgbClr val="FF0000"/>
                </a:solidFill>
              </a:rPr>
              <a:t>displacement</a:t>
            </a:r>
            <a:r>
              <a:rPr lang="en-US" sz="1800"/>
              <a:t>)</a:t>
            </a:r>
            <a:endParaRPr lang="en-US" sz="1800">
              <a:solidFill>
                <a:srgbClr val="FF0000"/>
              </a:solidFill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514850" y="2055813"/>
            <a:ext cx="4146550" cy="739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tIns="90000" bIns="90000" anchor="ctr"/>
          <a:lstStyle/>
          <a:p>
            <a:pPr>
              <a:spcBef>
                <a:spcPct val="40000"/>
              </a:spcBef>
            </a:pPr>
            <a:r>
              <a:rPr lang="en-US" sz="1800"/>
              <a:t>For indirect addressing, a </a:t>
            </a:r>
            <a:r>
              <a:rPr lang="en-US" sz="1800">
                <a:solidFill>
                  <a:srgbClr val="FF0000"/>
                </a:solidFill>
              </a:rPr>
              <a:t>base</a:t>
            </a:r>
            <a:r>
              <a:rPr lang="en-US" sz="1800"/>
              <a:t>/</a:t>
            </a:r>
            <a:r>
              <a:rPr lang="en-US" sz="1800">
                <a:solidFill>
                  <a:srgbClr val="FF0000"/>
                </a:solidFill>
              </a:rPr>
              <a:t>index</a:t>
            </a:r>
            <a:r>
              <a:rPr lang="en-US" sz="1800"/>
              <a:t> register contains an </a:t>
            </a:r>
            <a:r>
              <a:rPr lang="en-US" sz="1800">
                <a:solidFill>
                  <a:srgbClr val="FF0000"/>
                </a:solidFill>
              </a:rPr>
              <a:t>address</a:t>
            </a:r>
            <a:r>
              <a:rPr lang="en-US" sz="1800"/>
              <a:t>/</a:t>
            </a:r>
            <a:r>
              <a:rPr lang="en-US" sz="1800">
                <a:solidFill>
                  <a:srgbClr val="FF0000"/>
                </a:solidFill>
              </a:rPr>
              <a:t>index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78450" y="2909888"/>
            <a:ext cx="3282950" cy="749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tIns="90000" bIns="90000" anchor="ctr"/>
          <a:lstStyle/>
          <a:p>
            <a:pPr>
              <a:spcBef>
                <a:spcPct val="40000"/>
              </a:spcBef>
            </a:pPr>
            <a:r>
              <a:rPr lang="en-US" sz="1800"/>
              <a:t>CPU computes the </a:t>
            </a:r>
            <a:r>
              <a:rPr lang="en-US" sz="1800">
                <a:solidFill>
                  <a:srgbClr val="FF0000"/>
                </a:solidFill>
              </a:rPr>
              <a:t>effective address</a:t>
            </a:r>
            <a:r>
              <a:rPr lang="en-US" sz="1800"/>
              <a:t> of a memory operand</a:t>
            </a:r>
            <a:endParaRPr lang="en-US" sz="1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019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 dirty="0">
                <a:cs typeface="Times New Roman" charset="0"/>
              </a:rPr>
              <a:t>Register Addressing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most common form of data addressing.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once register names learned, easiest to apply.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microprocessor contains these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8-bit register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names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used with register addressing: AH, AL, BH, BL, CH, CL, DH, and DL.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16-bit register names: AX, BX, CX, DX, SP, BP, SI, and DI. </a:t>
            </a:r>
            <a:endParaRPr lang="en-US" altLang="zh-TW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573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In 80386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and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above, extended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32-bit register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names are: EAX, EBX, ECX, EDX, ESP, EBP, EDI, and ESI. </a:t>
            </a:r>
          </a:p>
          <a:p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64-bit mode register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names are: RAX, RBX, RCX, RDX, RSP, RBP, RDI, RSI, and R8 through R15.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Important for instructions to use registers that are the same size. </a:t>
            </a:r>
          </a:p>
          <a:p>
            <a:pPr lvl="1"/>
            <a:r>
              <a:rPr lang="en-US" altLang="zh-TW" b="1" i="1" dirty="0">
                <a:solidFill>
                  <a:srgbClr val="000000"/>
                </a:solidFill>
                <a:cs typeface="Arial" charset="0"/>
              </a:rPr>
              <a:t>never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mix an 8-bit \with a 16-bit register, an 8- or a 16-bit register with a 32-bit register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this is not allowed by the microprocessor and results in an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error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when assembled </a:t>
            </a:r>
            <a:endParaRPr lang="en-US" altLang="zh-TW" dirty="0">
              <a:cs typeface="Times New Roman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altLang="zh-TW" sz="4000" b="1" dirty="0">
                <a:cs typeface="Times New Roman" charset="0"/>
              </a:rPr>
              <a:t>Register Addressing </a:t>
            </a:r>
          </a:p>
        </p:txBody>
      </p:sp>
    </p:spTree>
    <p:extLst>
      <p:ext uri="{BB962C8B-B14F-4D97-AF65-F5344CB8AC3E}">
        <p14:creationId xmlns:p14="http://schemas.microsoft.com/office/powerpoint/2010/main" xmlns="" val="193804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G03_003_01350264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343400"/>
            <a:ext cx="4953000" cy="1972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cs typeface="Arial" charset="0"/>
              </a:rPr>
              <a:t>[MOV </a:t>
            </a:r>
            <a:r>
              <a:rPr lang="en-US" altLang="zh-TW" dirty="0">
                <a:cs typeface="Arial" charset="0"/>
              </a:rPr>
              <a:t>BX, </a:t>
            </a:r>
            <a:r>
              <a:rPr lang="en-US" altLang="zh-TW" dirty="0" smtClean="0">
                <a:cs typeface="Arial" charset="0"/>
              </a:rPr>
              <a:t>CX] </a:t>
            </a:r>
            <a:r>
              <a:rPr lang="en-US" altLang="zh-TW" dirty="0">
                <a:cs typeface="Arial" charset="0"/>
              </a:rPr>
              <a:t>instruction</a:t>
            </a:r>
            <a:endParaRPr lang="en-US" dirty="0"/>
          </a:p>
        </p:txBody>
      </p:sp>
      <p:sp>
        <p:nvSpPr>
          <p:cNvPr id="59394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TW" sz="2400" dirty="0" smtClean="0">
                <a:solidFill>
                  <a:srgbClr val="000000"/>
                </a:solidFill>
                <a:cs typeface="Arial" charset="0"/>
              </a:rPr>
              <a:t>The 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source register’s contents do not change.</a:t>
            </a:r>
          </a:p>
          <a:p>
            <a:pPr lvl="1"/>
            <a:r>
              <a:rPr lang="en-US" altLang="zh-TW" sz="2000" dirty="0">
                <a:solidFill>
                  <a:srgbClr val="000000"/>
                </a:solidFill>
                <a:cs typeface="Arial" charset="0"/>
              </a:rPr>
              <a:t>the </a:t>
            </a:r>
            <a:r>
              <a:rPr lang="en-US" altLang="zh-TW" sz="2000" dirty="0">
                <a:solidFill>
                  <a:srgbClr val="FF0000"/>
                </a:solidFill>
                <a:cs typeface="Arial" charset="0"/>
              </a:rPr>
              <a:t>destination register’s</a:t>
            </a:r>
            <a:r>
              <a:rPr lang="en-US" altLang="zh-TW" sz="2000" dirty="0">
                <a:solidFill>
                  <a:srgbClr val="000000"/>
                </a:solidFill>
                <a:cs typeface="Arial" charset="0"/>
              </a:rPr>
              <a:t> contents </a:t>
            </a:r>
            <a:r>
              <a:rPr lang="en-US" altLang="zh-TW" sz="2000" dirty="0">
                <a:solidFill>
                  <a:srgbClr val="FF0000"/>
                </a:solidFill>
                <a:cs typeface="Arial" charset="0"/>
              </a:rPr>
              <a:t>do change</a:t>
            </a:r>
            <a:r>
              <a:rPr lang="en-US" altLang="zh-TW" sz="2000" dirty="0">
                <a:solidFill>
                  <a:srgbClr val="000000"/>
                </a:solidFill>
                <a:cs typeface="Arial" charset="0"/>
              </a:rPr>
              <a:t> </a:t>
            </a:r>
          </a:p>
          <a:p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The contents of the destination register or destination memory location change for all instructions except the </a:t>
            </a:r>
            <a:r>
              <a:rPr lang="en-US" altLang="zh-TW" sz="2400" dirty="0">
                <a:solidFill>
                  <a:srgbClr val="FF0000"/>
                </a:solidFill>
                <a:cs typeface="Arial" charset="0"/>
              </a:rPr>
              <a:t>CMP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 and </a:t>
            </a:r>
            <a:r>
              <a:rPr lang="en-US" altLang="zh-TW" sz="2400" dirty="0">
                <a:solidFill>
                  <a:srgbClr val="FF0000"/>
                </a:solidFill>
                <a:cs typeface="Arial" charset="0"/>
              </a:rPr>
              <a:t>TEST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 instructions. </a:t>
            </a:r>
          </a:p>
          <a:p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The MOV BX, CX instruction does </a:t>
            </a:r>
            <a:r>
              <a:rPr lang="en-US" altLang="zh-TW" sz="2400" dirty="0">
                <a:solidFill>
                  <a:srgbClr val="FF0000"/>
                </a:solidFill>
                <a:cs typeface="Arial" charset="0"/>
              </a:rPr>
              <a:t>not affect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 the </a:t>
            </a:r>
            <a:r>
              <a:rPr lang="en-US" altLang="zh-TW" sz="2400" dirty="0">
                <a:solidFill>
                  <a:srgbClr val="FF0000"/>
                </a:solidFill>
                <a:cs typeface="Arial" charset="0"/>
              </a:rPr>
              <a:t>leftmost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 16 bits of register EBX.</a:t>
            </a:r>
            <a:endParaRPr lang="en-AU" sz="2400" dirty="0">
              <a:latin typeface="Times" charset="0"/>
              <a:cs typeface="Times New Roman" charset="0"/>
            </a:endParaRPr>
          </a:p>
          <a:p>
            <a:endParaRPr lang="zh-TW" altLang="en-US" sz="2400" dirty="0">
              <a:cs typeface="Times New Roman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63706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sz="2000" smtClean="0">
                <a:cs typeface="Arial" charset="0"/>
              </a:rPr>
              <a:t>Figure:  The effect of executing the MOV BX, CX instruction at the point just before the BX register changes. </a:t>
            </a:r>
            <a:r>
              <a:rPr lang="en-US" altLang="zh-TW" sz="2000" smtClean="0">
                <a:solidFill>
                  <a:srgbClr val="FF0000"/>
                </a:solidFill>
                <a:cs typeface="Arial" charset="0"/>
              </a:rPr>
              <a:t>Note that only the rightmost 16 bits of register EBX change</a:t>
            </a:r>
            <a:r>
              <a:rPr lang="en-US" altLang="zh-TW" sz="2000" smtClean="0">
                <a:cs typeface="Arial" charset="0"/>
              </a:rPr>
              <a:t>.</a:t>
            </a:r>
            <a:r>
              <a:rPr lang="en-US" altLang="zh-TW" sz="1800" smtClean="0">
                <a:latin typeface="Times" charset="0"/>
                <a:cs typeface="Times New Roman" charset="0"/>
              </a:rPr>
              <a:t/>
            </a:r>
            <a:br>
              <a:rPr lang="en-US" altLang="zh-TW" sz="1800" smtClean="0">
                <a:latin typeface="Times" charset="0"/>
                <a:cs typeface="Times New Roman" charset="0"/>
              </a:rPr>
            </a:br>
            <a:endParaRPr lang="en-US" altLang="zh-TW" sz="1800" dirty="0">
              <a:latin typeface="Times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722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 dirty="0">
                <a:solidFill>
                  <a:srgbClr val="000000"/>
                </a:solidFill>
                <a:cs typeface="Times New Roman" charset="0"/>
              </a:rPr>
              <a:t>Immediate Addressing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Term </a:t>
            </a:r>
            <a:r>
              <a:rPr lang="en-US" altLang="zh-TW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immediate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implies that data immediately follow the hexadecimal </a:t>
            </a:r>
            <a:r>
              <a:rPr lang="en-US" altLang="zh-TW" dirty="0" err="1">
                <a:solidFill>
                  <a:srgbClr val="000000"/>
                </a:solidFill>
                <a:cs typeface="Arial" charset="0"/>
              </a:rPr>
              <a:t>opcode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in the memory.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immediate data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are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constant data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data transferred from a register or memory location are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variable data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Immediate addressing operates upon a byte or word of data.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Figure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in the Next Slide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  <a:sym typeface="Wingdings"/>
              </a:rPr>
              <a:t>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shows the operation of a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MOV EAX,13456H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instruction. </a:t>
            </a:r>
            <a:endParaRPr lang="en-AU" dirty="0">
              <a:latin typeface="Times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216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>
                <a:solidFill>
                  <a:srgbClr val="000000"/>
                </a:solidFill>
                <a:cs typeface="Times New Roman" charset="0"/>
              </a:rPr>
              <a:t>Immediate Addressing </a:t>
            </a:r>
            <a:endParaRPr lang="en-US" altLang="zh-TW" sz="3200" dirty="0">
              <a:latin typeface="Times" charset="0"/>
              <a:cs typeface="Times New Roman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As with the MOV instruction illustrated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in the following Figure,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source data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overwrites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the destination data.</a:t>
            </a:r>
            <a:endParaRPr lang="en-AU" dirty="0">
              <a:latin typeface="Times" charset="0"/>
              <a:cs typeface="Times New Roman" charset="0"/>
            </a:endParaRPr>
          </a:p>
          <a:p>
            <a:endParaRPr lang="en-US" dirty="0"/>
          </a:p>
        </p:txBody>
      </p:sp>
      <p:pic>
        <p:nvPicPr>
          <p:cNvPr id="24579" name="Picture 3" descr="FG03_004_01350264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00400"/>
            <a:ext cx="8686800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82563" y="4191000"/>
            <a:ext cx="8836025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  <a:buFontTx/>
              <a:buChar char="•"/>
            </a:pPr>
            <a:endParaRPr lang="en-AU" sz="3200" dirty="0">
              <a:latin typeface="Times" charset="0"/>
              <a:cs typeface="Times New Roman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586740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sz="2400" dirty="0" smtClean="0">
                <a:cs typeface="Arial" charset="0"/>
              </a:rPr>
              <a:t>Figure: The operation of the </a:t>
            </a:r>
            <a:r>
              <a:rPr lang="en-US" altLang="zh-TW" sz="2400" dirty="0" smtClean="0">
                <a:solidFill>
                  <a:srgbClr val="FF0000"/>
                </a:solidFill>
                <a:cs typeface="Arial" charset="0"/>
              </a:rPr>
              <a:t>MOV EAX,3456H</a:t>
            </a:r>
            <a:r>
              <a:rPr lang="en-US" altLang="zh-TW" sz="2400" dirty="0" smtClean="0">
                <a:cs typeface="Arial" charset="0"/>
              </a:rPr>
              <a:t> instruction. This instruction copies the immediate data (13456H) into EAX.</a:t>
            </a:r>
            <a:r>
              <a:rPr lang="en-AU" sz="1800" dirty="0" smtClean="0">
                <a:latin typeface="Times" charset="0"/>
                <a:cs typeface="Times New Roman" charset="0"/>
              </a:rPr>
              <a:t/>
            </a:r>
            <a:br>
              <a:rPr lang="en-AU" sz="1800" dirty="0" smtClean="0">
                <a:latin typeface="Times" charset="0"/>
                <a:cs typeface="Times New Roman" charset="0"/>
              </a:rPr>
            </a:br>
            <a:endParaRPr lang="en-US" altLang="zh-TW" sz="1800" dirty="0">
              <a:latin typeface="Times" charset="0"/>
              <a:cs typeface="Times New Roman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772400" y="30480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sz="2800" dirty="0">
                <a:latin typeface="Arial"/>
                <a:cs typeface="Arial"/>
              </a:rPr>
              <a:t>(</a:t>
            </a:r>
            <a:r>
              <a:rPr lang="en-US" sz="2800" i="1" dirty="0">
                <a:latin typeface="Arial"/>
                <a:cs typeface="Arial"/>
              </a:rPr>
              <a:t>cont.</a:t>
            </a:r>
            <a:r>
              <a:rPr lang="en-US" sz="2800" dirty="0"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41568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57346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In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symbolic assembly language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, the symbol # precedes immediate data in some assemblers. 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MOV AX,#3456H instruction is an example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Most assemblers do not use the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# symbol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, </a:t>
            </a:r>
            <a:br>
              <a:rPr lang="en-US" altLang="zh-TW">
                <a:solidFill>
                  <a:srgbClr val="000000"/>
                </a:solidFill>
                <a:cs typeface="Arial" charset="0"/>
              </a:rPr>
            </a:br>
            <a:r>
              <a:rPr lang="en-US" altLang="zh-TW">
                <a:solidFill>
                  <a:srgbClr val="000000"/>
                </a:solidFill>
                <a:cs typeface="Arial" charset="0"/>
              </a:rPr>
              <a:t>but represent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immediate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data as in the MOV AX,3456H instruction.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an older assembler used with some Hewlett-Packard logic development does, as may others</a:t>
            </a:r>
          </a:p>
          <a:p>
            <a:pPr lvl="1"/>
            <a:r>
              <a:rPr lang="en-US" altLang="zh-TW">
                <a:solidFill>
                  <a:srgbClr val="FF0000"/>
                </a:solidFill>
                <a:cs typeface="Arial" charset="0"/>
              </a:rPr>
              <a:t>in this text, the # is not used for immediate data</a:t>
            </a:r>
            <a:endParaRPr lang="en-US" altLang="zh-TW">
              <a:solidFill>
                <a:srgbClr val="FF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63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The </a:t>
            </a:r>
            <a:r>
              <a:rPr lang="en-US" altLang="zh-TW">
                <a:solidFill>
                  <a:srgbClr val="FF0000"/>
                </a:solidFill>
                <a:cs typeface="Times New Roman" charset="0"/>
              </a:rPr>
              <a:t>symbolic</a:t>
            </a:r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 assembler portrays immediate data in many ways. </a:t>
            </a:r>
          </a:p>
          <a:p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The letter </a:t>
            </a:r>
            <a:r>
              <a:rPr lang="en-US" altLang="zh-TW" b="1">
                <a:solidFill>
                  <a:srgbClr val="FF0000"/>
                </a:solidFill>
                <a:cs typeface="Times New Roman" charset="0"/>
              </a:rPr>
              <a:t>H</a:t>
            </a:r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 appends hexadecimal data.</a:t>
            </a:r>
          </a:p>
          <a:p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If hexadecimal data begin with a letter, the assembler requires the data start with a </a:t>
            </a:r>
            <a:r>
              <a:rPr lang="en-US" altLang="zh-TW" b="1">
                <a:solidFill>
                  <a:srgbClr val="000000"/>
                </a:solidFill>
                <a:cs typeface="Times New Roman" charset="0"/>
              </a:rPr>
              <a:t>0</a:t>
            </a:r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. 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to represent a hexadecimal F2, 0F2H is used</a:t>
            </a:r>
            <a:br>
              <a:rPr lang="en-US" altLang="zh-TW">
                <a:solidFill>
                  <a:srgbClr val="000000"/>
                </a:solidFill>
                <a:cs typeface="Times New Roman" charset="0"/>
              </a:rPr>
            </a:br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in assembly language</a:t>
            </a:r>
          </a:p>
          <a:p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Decimal data are represented as is and require no special codes or adjustments.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an example is the </a:t>
            </a:r>
            <a:r>
              <a:rPr lang="en-US" altLang="zh-TW">
                <a:solidFill>
                  <a:srgbClr val="FF0000"/>
                </a:solidFill>
                <a:cs typeface="Times New Roman" charset="0"/>
              </a:rPr>
              <a:t>100 decimal</a:t>
            </a:r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 in the</a:t>
            </a:r>
            <a:br>
              <a:rPr lang="en-US" altLang="zh-TW">
                <a:solidFill>
                  <a:srgbClr val="000000"/>
                </a:solidFill>
                <a:cs typeface="Times New Roman" charset="0"/>
              </a:rPr>
            </a:br>
            <a:r>
              <a:rPr lang="en-US" altLang="zh-TW">
                <a:solidFill>
                  <a:srgbClr val="FF0000"/>
                </a:solidFill>
                <a:cs typeface="Times New Roman" charset="0"/>
              </a:rPr>
              <a:t>MOV AL,100</a:t>
            </a:r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 instruction</a:t>
            </a:r>
            <a:endParaRPr lang="en-US" altLang="zh-TW">
              <a:cs typeface="Times New Roman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772400" y="30480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sz="2800" dirty="0">
                <a:latin typeface="Arial"/>
                <a:cs typeface="Arial"/>
              </a:rPr>
              <a:t>(</a:t>
            </a:r>
            <a:r>
              <a:rPr lang="en-US" sz="2800" i="1" dirty="0">
                <a:latin typeface="Arial"/>
                <a:cs typeface="Arial"/>
              </a:rPr>
              <a:t>cont.</a:t>
            </a:r>
            <a:r>
              <a:rPr lang="en-US" sz="2800" dirty="0"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82935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6553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An ASCII-coded character or characters may be depicted in the immediate form if the ASCII data are enclosed in apostrophes. 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be careful to use the apostrophe (‘) for </a:t>
            </a:r>
            <a:r>
              <a:rPr lang="en-US" altLang="zh-TW" dirty="0" smtClean="0">
                <a:solidFill>
                  <a:srgbClr val="000000"/>
                </a:solidFill>
                <a:cs typeface="Times New Roman" charset="0"/>
              </a:rPr>
              <a:t>ASCII data 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and not the single quotation mark (‘)</a:t>
            </a:r>
          </a:p>
          <a:p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Binary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 data are represented if the binary number is followed by the letter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B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.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in some assemblers, the letter Y </a:t>
            </a:r>
            <a:endParaRPr lang="en-US" altLang="zh-TW" dirty="0">
              <a:cs typeface="Times New Roman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772400" y="30480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sz="2800" dirty="0">
                <a:latin typeface="Arial"/>
                <a:cs typeface="Arial"/>
              </a:rPr>
              <a:t>(</a:t>
            </a:r>
            <a:r>
              <a:rPr lang="en-US" sz="2800" i="1" dirty="0">
                <a:latin typeface="Arial"/>
                <a:cs typeface="Arial"/>
              </a:rPr>
              <a:t>cont.</a:t>
            </a:r>
            <a:r>
              <a:rPr lang="en-US" sz="2800" dirty="0"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62617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solidFill>
                  <a:srgbClr val="000000"/>
                </a:solidFill>
                <a:cs typeface="Times New Roman" charset="0"/>
              </a:rPr>
              <a:t>Direct Data Addressing</a:t>
            </a:r>
            <a:r>
              <a:rPr lang="en-US" altLang="zh-TW" sz="4000" b="1">
                <a:cs typeface="Times New Roman" charset="0"/>
              </a:rPr>
              <a:t> 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305800" cy="4953000"/>
          </a:xfrm>
        </p:spPr>
        <p:txBody>
          <a:bodyPr>
            <a:normAutofit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Applied to many instructions in a </a:t>
            </a:r>
            <a:r>
              <a:rPr lang="en-US" altLang="zh-TW" dirty="0" smtClean="0">
                <a:solidFill>
                  <a:srgbClr val="000000"/>
                </a:solidFill>
                <a:cs typeface="Times New Roman" charset="0"/>
              </a:rPr>
              <a:t>typical program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. </a:t>
            </a:r>
          </a:p>
          <a:p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Two basic forms of direct data addressing: 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direct addressing, which applies to a MOV between a memory location and AL, AX, or EAX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displacement addressing, which applies to almost any instruction in the instruction set</a:t>
            </a:r>
          </a:p>
          <a:p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Address is formed by adding the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displacement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 to the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default data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 segment address or an alternate segment address. </a:t>
            </a:r>
            <a:endParaRPr lang="en-US" altLang="zh-TW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553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>
                <a:cs typeface="Arial" charset="0"/>
              </a:rPr>
              <a:t>Direct </a:t>
            </a:r>
            <a:r>
              <a:rPr lang="en-US" altLang="zh-TW" sz="4000" dirty="0" smtClean="0">
                <a:cs typeface="Arial" charset="0"/>
              </a:rPr>
              <a:t>Addressing</a:t>
            </a:r>
            <a:endParaRPr lang="en-US" altLang="zh-TW" sz="4000" dirty="0">
              <a:cs typeface="Times New Roman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Direct addressing with a MOV instruction transfers data between a memory location, located within the data segment, and the AL (8-bit), AX (16-bit), or EAX (32-bit) register. 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usually a 3-byte long instruction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MOV AL,DATA loads AL from the data segment memory location DATA (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1234H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).</a:t>
            </a:r>
          </a:p>
          <a:p>
            <a:pPr lvl="1"/>
            <a:r>
              <a:rPr lang="en-US" altLang="zh-TW">
                <a:solidFill>
                  <a:srgbClr val="FF0000"/>
                </a:solidFill>
                <a:cs typeface="Arial" charset="0"/>
              </a:rPr>
              <a:t>DATA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is a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symbolic memory location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, while</a:t>
            </a:r>
            <a:br>
              <a:rPr lang="en-US" altLang="zh-TW">
                <a:solidFill>
                  <a:srgbClr val="000000"/>
                </a:solidFill>
                <a:cs typeface="Arial" charset="0"/>
              </a:rPr>
            </a:br>
            <a:r>
              <a:rPr lang="en-US" altLang="zh-TW">
                <a:solidFill>
                  <a:srgbClr val="FF0000"/>
                </a:solidFill>
                <a:cs typeface="Arial" charset="0"/>
              </a:rPr>
              <a:t>1234H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is the actual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hexadecimal location</a:t>
            </a:r>
            <a:endParaRPr lang="en-US" altLang="zh-TW">
              <a:solidFill>
                <a:srgbClr val="FF0000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878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FG03_005_01350264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7100" y="3581400"/>
            <a:ext cx="7289800" cy="249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>
                <a:cs typeface="Arial" charset="0"/>
              </a:rPr>
              <a:t>Direct </a:t>
            </a:r>
            <a:r>
              <a:rPr lang="en-US" altLang="zh-TW" sz="4000" dirty="0" smtClean="0">
                <a:cs typeface="Arial" charset="0"/>
              </a:rPr>
              <a:t>Addressing: </a:t>
            </a:r>
            <a:r>
              <a:rPr lang="en-US" altLang="zh-TW" sz="4000" i="1" dirty="0" smtClean="0">
                <a:cs typeface="Arial" charset="0"/>
              </a:rPr>
              <a:t>Example</a:t>
            </a:r>
            <a:endParaRPr lang="en-US" altLang="zh-TW" sz="4000" dirty="0">
              <a:latin typeface="Times" charset="0"/>
              <a:cs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20000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This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instruction transfers a copy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contents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of memory location 11234H into AL. </a:t>
            </a:r>
          </a:p>
          <a:p>
            <a:pPr lvl="1">
              <a:spcBef>
                <a:spcPct val="20000"/>
              </a:spcBef>
              <a:buClr>
                <a:srgbClr val="0D4000"/>
              </a:buClr>
              <a:buFontTx/>
              <a:buChar char="–"/>
            </a:pP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effective address is formed by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adding 1234H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(the offset address) and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10000H (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data segment address of 1000H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times 10H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) in a system operating in the real mode</a:t>
            </a:r>
            <a:endParaRPr lang="en-AU" dirty="0">
              <a:latin typeface="Times" charset="0"/>
              <a:cs typeface="Times New Roman" charset="0"/>
            </a:endParaRPr>
          </a:p>
          <a:p>
            <a:endParaRPr lang="en-US" sz="2400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28600" y="6096000"/>
            <a:ext cx="87630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sz="1800" dirty="0" smtClean="0">
                <a:cs typeface="Arial" charset="0"/>
              </a:rPr>
              <a:t>Figure: The operation of the </a:t>
            </a:r>
            <a:r>
              <a:rPr lang="en-US" altLang="zh-TW" sz="1800" dirty="0" smtClean="0">
                <a:solidFill>
                  <a:srgbClr val="FF0000"/>
                </a:solidFill>
                <a:cs typeface="Arial" charset="0"/>
              </a:rPr>
              <a:t>MOV AL,[1234H]</a:t>
            </a:r>
            <a:r>
              <a:rPr lang="en-US" altLang="zh-TW" sz="1800" dirty="0" smtClean="0">
                <a:cs typeface="Arial" charset="0"/>
              </a:rPr>
              <a:t> instruction when DS=1000H .</a:t>
            </a:r>
            <a:endParaRPr lang="en-US" altLang="zh-TW" sz="1800" dirty="0">
              <a:latin typeface="Times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925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 dirty="0">
                <a:solidFill>
                  <a:srgbClr val="000000"/>
                </a:solidFill>
                <a:cs typeface="Arial" charset="0"/>
              </a:rPr>
              <a:t>Displacement Addressing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Almost identical to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direct addressing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, except the instruction is 4 bytes wide instead of 3.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In 80386 through Pentium 4, this instruction can be up to 7 bytes wide if a 32-bit register and a 32-bit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displacement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are specified.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This type of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direct data addressing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is much more flexible because most instructions use it.</a:t>
            </a:r>
            <a:endParaRPr lang="en-AU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946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 dirty="0">
                <a:solidFill>
                  <a:srgbClr val="000000"/>
                </a:solidFill>
                <a:cs typeface="Times New Roman" charset="0"/>
              </a:rPr>
              <a:t>Register </a:t>
            </a:r>
            <a:r>
              <a:rPr lang="en-US" altLang="zh-TW" sz="4000" b="1" i="1" dirty="0">
                <a:solidFill>
                  <a:srgbClr val="FF0000"/>
                </a:solidFill>
                <a:cs typeface="Times New Roman" charset="0"/>
              </a:rPr>
              <a:t>Indirect</a:t>
            </a:r>
            <a:r>
              <a:rPr lang="en-US" altLang="zh-TW" sz="4000" b="1" dirty="0">
                <a:solidFill>
                  <a:srgbClr val="000000"/>
                </a:solidFill>
                <a:cs typeface="Times New Roman" charset="0"/>
              </a:rPr>
              <a:t> Addressing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Allows data to be addressed at any memory location through an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offset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address held in any of the following registers: BP, BX, DI, and SI.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In addition, 80386 and above allow register indirect addressing with any extended register except ESP.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In the 64-bit mode, the segment registers serve no purpose in addressing a location</a:t>
            </a:r>
            <a:br>
              <a:rPr lang="en-US" altLang="zh-TW">
                <a:solidFill>
                  <a:srgbClr val="000000"/>
                </a:solidFill>
                <a:cs typeface="Arial" charset="0"/>
              </a:rPr>
            </a:br>
            <a:r>
              <a:rPr lang="en-US" altLang="zh-TW">
                <a:solidFill>
                  <a:srgbClr val="000000"/>
                </a:solidFill>
                <a:cs typeface="Arial" charset="0"/>
              </a:rPr>
              <a:t>in the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flat model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.</a:t>
            </a:r>
            <a:endParaRPr lang="en-AU">
              <a:latin typeface="Times" charset="0"/>
              <a:cs typeface="Times New Roman" charset="0"/>
            </a:endParaRPr>
          </a:p>
          <a:p>
            <a:endParaRPr lang="en-US" altLang="zh-TW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159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 descr="FG03_006_01350264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300" y="1133475"/>
            <a:ext cx="7659688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 Indirect Addressing: </a:t>
            </a:r>
            <a:r>
              <a:rPr lang="en-US" sz="2400" i="1" dirty="0" smtClean="0"/>
              <a:t>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5782270"/>
            <a:ext cx="853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latin typeface="Arial"/>
                <a:cs typeface="Arial"/>
              </a:rPr>
              <a:t>Figure:</a:t>
            </a:r>
            <a:r>
              <a:rPr lang="en-US" altLang="zh-TW" dirty="0">
                <a:latin typeface="Arial"/>
                <a:cs typeface="Arial"/>
              </a:rPr>
              <a:t> The operation of the </a:t>
            </a:r>
            <a:r>
              <a:rPr lang="en-US" altLang="zh-TW" dirty="0">
                <a:solidFill>
                  <a:srgbClr val="FF0000"/>
                </a:solidFill>
                <a:latin typeface="Arial"/>
                <a:cs typeface="Arial"/>
              </a:rPr>
              <a:t>MOV AX,[BX] </a:t>
            </a:r>
            <a:r>
              <a:rPr lang="en-US" altLang="zh-TW" dirty="0">
                <a:latin typeface="Arial"/>
                <a:cs typeface="Arial"/>
              </a:rPr>
              <a:t>instruction when BX = 1000H and DS = 0100H. Note that this instruction is shown after the contents of memory are transferred to AX.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9920" y="1091624"/>
            <a:ext cx="2647680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>
                <a:solidFill>
                  <a:srgbClr val="FF0000"/>
                </a:solidFill>
                <a:latin typeface="Arial"/>
                <a:cs typeface="Arial"/>
              </a:rPr>
              <a:t>MOV AX,[BX]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29020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Segment Registers</a:t>
            </a:r>
            <a:endParaRPr lang="en-US" dirty="0"/>
          </a:p>
        </p:txBody>
      </p:sp>
      <p:sp>
        <p:nvSpPr>
          <p:cNvPr id="72706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</a:t>
            </a:r>
            <a:r>
              <a:rPr lang="en-US" altLang="zh-TW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Arial" charset="0"/>
              </a:rPr>
              <a:t>data segment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is used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by default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with register indirect addressing or any other mode that uses BX, DI, or SI to address memory.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If the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BP register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addresses memory, the </a:t>
            </a:r>
            <a:r>
              <a:rPr lang="en-US" altLang="zh-TW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Arial" charset="0"/>
              </a:rPr>
              <a:t>Stack Segment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is used by default. 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these settings are considered the default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for these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four index and base registers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For the 80386 and above, EBP addresses memory in the stack segment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by default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.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EAX, EBX, ECX, EDX, EDI, and ESI address memory in the </a:t>
            </a:r>
            <a:r>
              <a:rPr lang="en-US" altLang="zh-TW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data segment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by fault. </a:t>
            </a:r>
            <a:endParaRPr lang="en-US" altLang="zh-TW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260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Memory Access Mode</a:t>
            </a:r>
            <a:endParaRPr lang="en-US" dirty="0"/>
          </a:p>
        </p:txBody>
      </p:sp>
      <p:sp>
        <p:nvSpPr>
          <p:cNvPr id="8089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When using a 32-bit register to address memory in the </a:t>
            </a:r>
            <a:r>
              <a:rPr lang="en-US" altLang="zh-TW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real mode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, contents of the register must never exceed 0000FFFFH.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In the </a:t>
            </a:r>
            <a:r>
              <a:rPr lang="en-US" altLang="zh-TW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protected mode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, any value can be used in a 32-bit register that is used to indirectly address memory.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as long as it does not access a location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outside the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segment, dictated by the access rights byte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In the </a:t>
            </a:r>
            <a:r>
              <a:rPr lang="en-US" altLang="zh-TW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64-bit </a:t>
            </a:r>
            <a:r>
              <a:rPr lang="en-US" altLang="zh-TW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mode / Flat Memory Mode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,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segment registers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are not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used in address calculation; the register contains the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actual linear memory address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.</a:t>
            </a:r>
            <a:endParaRPr lang="en-US" altLang="zh-TW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525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Addressing</a:t>
            </a:r>
            <a:endParaRPr lang="en-US" dirty="0"/>
          </a:p>
        </p:txBody>
      </p:sp>
      <p:sp>
        <p:nvSpPr>
          <p:cNvPr id="79874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In some cases, indirect addressing requires specifying the size of the data by the </a:t>
            </a:r>
            <a:r>
              <a:rPr lang="en-US" altLang="zh-TW" b="1" dirty="0">
                <a:solidFill>
                  <a:srgbClr val="FF0000"/>
                </a:solidFill>
                <a:cs typeface="Arial" charset="0"/>
              </a:rPr>
              <a:t>special</a:t>
            </a:r>
            <a:r>
              <a:rPr lang="en-US" altLang="zh-TW" b="1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cs typeface="Arial" charset="0"/>
              </a:rPr>
              <a:t>assembler directive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BYTE PTR, WORD PTR, DWORD PTR, or QWORD PTR. 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these directives indicate the size of the memory data addressed by the memory </a:t>
            </a:r>
            <a:r>
              <a:rPr lang="en-US" altLang="zh-TW" b="1" dirty="0">
                <a:solidFill>
                  <a:srgbClr val="FF0000"/>
                </a:solidFill>
                <a:cs typeface="Arial" charset="0"/>
              </a:rPr>
              <a:t>pointer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(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PTR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)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directives are with instructions that address a memory location through a</a:t>
            </a:r>
            <a:br>
              <a:rPr lang="en-US" altLang="zh-TW" dirty="0">
                <a:solidFill>
                  <a:srgbClr val="000000"/>
                </a:solidFill>
                <a:cs typeface="Arial" charset="0"/>
              </a:rPr>
            </a:b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pointer or index register with immediate data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.</a:t>
            </a:r>
            <a:endParaRPr lang="en-US" altLang="zh-TW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40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Addressing: </a:t>
            </a:r>
            <a:r>
              <a:rPr lang="en-US" i="1" dirty="0" smtClean="0"/>
              <a:t>Tabular Data</a:t>
            </a:r>
            <a:endParaRPr lang="en-US" i="1" dirty="0"/>
          </a:p>
        </p:txBody>
      </p:sp>
      <p:sp>
        <p:nvSpPr>
          <p:cNvPr id="78850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Indirect addressing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often allows a program to refer to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tabular data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located in memory.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Figure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in the NEXT SLIDE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  <a:sym typeface="Wingdings"/>
              </a:rPr>
              <a:t>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shows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table and the BX register used to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sequentially address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each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location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in the table.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To accomplish this task, load the starting location of the table into the BX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register with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a MOV immediate instruction.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After initializing the starting address of the table, use register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indirect addressing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to store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50 samples sequentially.</a:t>
            </a:r>
            <a:endParaRPr lang="en-US" altLang="zh-TW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043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 descr="FG03_007_01350264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7100" y="1333500"/>
            <a:ext cx="7291388" cy="420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33400" y="5608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sz="1800" smtClean="0">
                <a:cs typeface="Arial" charset="0"/>
              </a:rPr>
              <a:t>Figure: An array (TABLE) containing 50 bytes that are indirectly addressed through register BX.</a:t>
            </a:r>
            <a:r>
              <a:rPr lang="en-AU" sz="1800" smtClean="0">
                <a:latin typeface="C Helvetica Condensed" charset="0"/>
                <a:cs typeface="Times New Roman" charset="0"/>
              </a:rPr>
              <a:t/>
            </a:r>
            <a:br>
              <a:rPr lang="en-AU" sz="1800" smtClean="0">
                <a:latin typeface="C Helvetica Condensed" charset="0"/>
                <a:cs typeface="Times New Roman" charset="0"/>
              </a:rPr>
            </a:br>
            <a:endParaRPr lang="en-US" altLang="zh-TW" sz="1800" dirty="0">
              <a:latin typeface="C Helvetica Condensed" charset="0"/>
              <a:cs typeface="Times New Roman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Addressing: </a:t>
            </a:r>
            <a:r>
              <a:rPr lang="en-US" i="1" dirty="0"/>
              <a:t>Tabular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452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>
                <a:solidFill>
                  <a:srgbClr val="000000"/>
                </a:solidFill>
                <a:cs typeface="Times New Roman" charset="0"/>
              </a:rPr>
              <a:t>Base-Plus-Index </a:t>
            </a:r>
            <a:r>
              <a:rPr lang="en-US" altLang="zh-TW" sz="4000" b="1" dirty="0" smtClean="0">
                <a:solidFill>
                  <a:srgbClr val="000000"/>
                </a:solidFill>
                <a:cs typeface="Times New Roman" charset="0"/>
              </a:rPr>
              <a:t>Addressing</a:t>
            </a:r>
            <a:r>
              <a:rPr lang="en-US" altLang="zh-TW" sz="4000" b="1" dirty="0" smtClean="0">
                <a:cs typeface="Times New Roman" charset="0"/>
              </a:rPr>
              <a:t> </a:t>
            </a:r>
            <a:endParaRPr lang="en-US" altLang="zh-TW" sz="4000" b="1" dirty="0">
              <a:cs typeface="Times New Roman" charset="0"/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Similar to indirect addressing because it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indirectly addresses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memory data.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base register often holds the beginning location of a memory array.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index register holds the relative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position of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an element in the array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whenever BP addresses memory data, both the stack segment register and BP generate the effective address</a:t>
            </a:r>
          </a:p>
        </p:txBody>
      </p:sp>
    </p:spTree>
    <p:extLst>
      <p:ext uri="{BB962C8B-B14F-4D97-AF65-F5344CB8AC3E}">
        <p14:creationId xmlns:p14="http://schemas.microsoft.com/office/powerpoint/2010/main" xmlns="" val="150857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000000"/>
                </a:solidFill>
                <a:cs typeface="Arial" charset="0"/>
              </a:rPr>
              <a:t>Locating Data with Base-Plus-Index Addressing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Figure in NEXT SLIDE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  <a:sym typeface="Wingdings"/>
              </a:rPr>
              <a:t>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shows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how data are addressed by the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MOV DX,[BX + DI]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instruction when the microprocessor operates in the real mode.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Intel assembler requires this addressing mode appear as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[BX][DI]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instead of [BX + DI].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MOV DX,[BX + DI] instruction is MOV DX,[BX][DI] for a program written for the Intel ASM assembler. </a:t>
            </a:r>
            <a:endParaRPr lang="en-US" altLang="zh-TW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938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 descr="FG03_008_01350264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7100" y="1460500"/>
            <a:ext cx="7302500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81000" y="5608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TW" sz="1600" dirty="0" smtClean="0"/>
              <a:t>Figure:  An example showing how the </a:t>
            </a:r>
            <a:r>
              <a:rPr lang="en-US" altLang="zh-TW" sz="1600" dirty="0" smtClean="0">
                <a:solidFill>
                  <a:srgbClr val="FF0000"/>
                </a:solidFill>
              </a:rPr>
              <a:t>base-plus-index</a:t>
            </a:r>
            <a:r>
              <a:rPr lang="en-US" altLang="zh-TW" sz="1600" dirty="0" smtClean="0"/>
              <a:t> addressing mode functions for the MOV DX,[BX + DI] instruction. Notice that memory address 02010H is accessed because DS=0100H, BX=100H and DI=0010H.</a:t>
            </a:r>
            <a:r>
              <a:rPr lang="en-AU" sz="1600" dirty="0" smtClean="0"/>
              <a:t/>
            </a:r>
            <a:br>
              <a:rPr lang="en-AU" sz="1600" dirty="0" smtClean="0"/>
            </a:br>
            <a:endParaRPr lang="en-US" altLang="zh-TW" sz="16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000000"/>
                </a:solidFill>
                <a:cs typeface="Arial" charset="0"/>
              </a:rPr>
              <a:t>Locating Data with Base-Plus-Index Addressing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70283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000000"/>
                </a:solidFill>
                <a:cs typeface="Arial" charset="0"/>
              </a:rPr>
              <a:t>Locating </a:t>
            </a:r>
            <a:r>
              <a:rPr lang="en-US" altLang="zh-TW" sz="4000" b="1" dirty="0">
                <a:solidFill>
                  <a:srgbClr val="FF0000"/>
                </a:solidFill>
                <a:cs typeface="Arial" charset="0"/>
              </a:rPr>
              <a:t>Array Data</a:t>
            </a:r>
            <a:r>
              <a:rPr lang="en-US" altLang="zh-TW" sz="4000" b="1" dirty="0">
                <a:solidFill>
                  <a:srgbClr val="000000"/>
                </a:solidFill>
                <a:cs typeface="Arial" charset="0"/>
              </a:rPr>
              <a:t> Using Base-Plus-Index Addressing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A major use is to address elements in a memory array.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To accomplish this, load the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BX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register (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base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) with the beginning address of the array and the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DI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register (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index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) with the element number to be accessed. </a:t>
            </a:r>
          </a:p>
          <a:p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Figure in NEXT SLIDE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  <a:sym typeface="Wingdings"/>
              </a:rPr>
              <a:t>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shows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use of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BX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and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DI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to access an element in an array of data.</a:t>
            </a:r>
            <a:endParaRPr lang="en-AU" dirty="0">
              <a:latin typeface="Times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568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FG03_009_01350264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2800" y="1143000"/>
            <a:ext cx="7532688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579120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TW" sz="1800" dirty="0" smtClean="0">
                <a:cs typeface="Arial" charset="0"/>
              </a:rPr>
              <a:t>Figure:  An example of the </a:t>
            </a:r>
            <a:r>
              <a:rPr lang="en-US" altLang="zh-TW" sz="1800" dirty="0" smtClean="0">
                <a:solidFill>
                  <a:srgbClr val="FF0000"/>
                </a:solidFill>
                <a:cs typeface="Arial" charset="0"/>
              </a:rPr>
              <a:t>base-plus-index</a:t>
            </a:r>
            <a:r>
              <a:rPr lang="en-US" altLang="zh-TW" sz="1800" dirty="0" smtClean="0">
                <a:cs typeface="Arial" charset="0"/>
              </a:rPr>
              <a:t> addressing mode. Here an element (DI) of an ARRAY (BX) is addressed.</a:t>
            </a:r>
            <a:r>
              <a:rPr lang="en-AU" sz="1800" dirty="0" smtClean="0">
                <a:latin typeface="C Helvetica Condensed" charset="0"/>
                <a:cs typeface="Times New Roman" charset="0"/>
              </a:rPr>
              <a:t/>
            </a:r>
            <a:br>
              <a:rPr lang="en-AU" sz="1800" dirty="0" smtClean="0">
                <a:latin typeface="C Helvetica Condensed" charset="0"/>
                <a:cs typeface="Times New Roman" charset="0"/>
              </a:rPr>
            </a:br>
            <a:endParaRPr lang="en-US" altLang="zh-TW" sz="1800" dirty="0">
              <a:latin typeface="C Helvetica Condensed" charset="0"/>
              <a:cs typeface="Times New Roman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000000"/>
                </a:solidFill>
                <a:cs typeface="Arial" charset="0"/>
              </a:rPr>
              <a:t>Locating </a:t>
            </a:r>
            <a:r>
              <a:rPr lang="en-US" altLang="zh-TW" sz="4000" b="1" dirty="0">
                <a:solidFill>
                  <a:srgbClr val="FF0000"/>
                </a:solidFill>
                <a:cs typeface="Arial" charset="0"/>
              </a:rPr>
              <a:t>Array Data</a:t>
            </a:r>
            <a:r>
              <a:rPr lang="en-US" altLang="zh-TW" sz="4000" b="1" dirty="0">
                <a:solidFill>
                  <a:srgbClr val="000000"/>
                </a:solidFill>
                <a:cs typeface="Arial" charset="0"/>
              </a:rPr>
              <a:t> Using Base-Plus-Index Addressing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61713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solidFill>
                  <a:srgbClr val="000000"/>
                </a:solidFill>
                <a:cs typeface="Times New Roman" charset="0"/>
              </a:rPr>
              <a:t>Register Relative Addressing</a:t>
            </a:r>
            <a:r>
              <a:rPr lang="en-US" altLang="zh-TW" sz="4000" b="1">
                <a:cs typeface="Times New Roman" charset="0"/>
              </a:rPr>
              <a:t> 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Similar to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base-plus-index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addressing and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displacement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addressing. 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data in a segment of memory are addressed by adding the displacement to the contents of a base or an index register (BP, BX, DI, or SI) </a:t>
            </a:r>
          </a:p>
          <a:p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Figure in NEXT SLIDE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  <a:sym typeface="Wingdings"/>
              </a:rPr>
              <a:t> 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shows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operation of the MOV AX,[BX+1000H] instruction.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A real mode segment is 64K bytes long. </a:t>
            </a:r>
            <a:endParaRPr lang="en-US" altLang="zh-TW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849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FG03_010_01350264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0" y="1143000"/>
            <a:ext cx="8134350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66800" y="1524000"/>
            <a:ext cx="36076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MOV AX,[BX+1000H] 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57610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sz="1800" dirty="0" smtClean="0">
                <a:cs typeface="Arial" charset="0"/>
              </a:rPr>
              <a:t>Figure:  The operation of the MOV AX, [BX=1000H] instruction, when BX=1000H and DS=0200H .</a:t>
            </a:r>
            <a:endParaRPr lang="en-US" altLang="zh-TW" sz="1800" dirty="0">
              <a:latin typeface="Helvetica" charset="0"/>
              <a:cs typeface="Times New Roman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altLang="zh-TW" sz="4000" b="1">
                <a:solidFill>
                  <a:srgbClr val="000000"/>
                </a:solidFill>
                <a:cs typeface="Times New Roman" charset="0"/>
              </a:rPr>
              <a:t>Register Relative Addressing</a:t>
            </a:r>
            <a:r>
              <a:rPr lang="en-US" altLang="zh-TW" sz="4000" b="1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22250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000000"/>
                </a:solidFill>
                <a:cs typeface="Arial" charset="0"/>
              </a:rPr>
              <a:t>Addressing </a:t>
            </a:r>
            <a:r>
              <a:rPr lang="en-US" altLang="zh-TW" sz="4000" b="1" dirty="0">
                <a:solidFill>
                  <a:srgbClr val="FF0000"/>
                </a:solidFill>
                <a:cs typeface="Arial" charset="0"/>
              </a:rPr>
              <a:t>Array Data</a:t>
            </a:r>
            <a:r>
              <a:rPr lang="en-US" altLang="zh-TW" sz="4000" b="1" dirty="0">
                <a:solidFill>
                  <a:srgbClr val="000000"/>
                </a:solidFill>
                <a:cs typeface="Arial" charset="0"/>
              </a:rPr>
              <a:t> with </a:t>
            </a:r>
            <a:r>
              <a:rPr lang="en-US" altLang="zh-TW" sz="4000" b="1" dirty="0">
                <a:solidFill>
                  <a:srgbClr val="FF0000"/>
                </a:solidFill>
                <a:cs typeface="Arial" charset="0"/>
              </a:rPr>
              <a:t>Register Relative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It is possible to address array data with register relative addressing.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such as with base-plus-index addressing </a:t>
            </a:r>
          </a:p>
          <a:p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Figure at NEXT SLIDE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  <a:sym typeface="Wingdings"/>
              </a:rPr>
              <a:t>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,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register relative addressing is illustrated with the same example as for base-plus-index addressing. 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this shows how the displacement ARRAY adds</a:t>
            </a:r>
            <a:br>
              <a:rPr lang="en-US" altLang="zh-TW" dirty="0">
                <a:solidFill>
                  <a:srgbClr val="000000"/>
                </a:solidFill>
                <a:cs typeface="Arial" charset="0"/>
              </a:rPr>
            </a:b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to index register DI to generate a reference to</a:t>
            </a:r>
            <a:br>
              <a:rPr lang="en-US" altLang="zh-TW" dirty="0">
                <a:solidFill>
                  <a:srgbClr val="000000"/>
                </a:solidFill>
                <a:cs typeface="Arial" charset="0"/>
              </a:rPr>
            </a:b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an array element</a:t>
            </a:r>
            <a:endParaRPr lang="en-AU" dirty="0">
              <a:latin typeface="Times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092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 descr="FG03_011_01350264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2800" y="1143000"/>
            <a:ext cx="7532688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579120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sz="1800" dirty="0" smtClean="0">
                <a:cs typeface="Arial" charset="0"/>
              </a:rPr>
              <a:t>Figure:  Register relative addressing used to address an element of ARRAY. The </a:t>
            </a:r>
            <a:r>
              <a:rPr lang="en-US" altLang="zh-TW" sz="1800" dirty="0" smtClean="0">
                <a:solidFill>
                  <a:srgbClr val="FF0000"/>
                </a:solidFill>
                <a:cs typeface="Arial" charset="0"/>
              </a:rPr>
              <a:t>displacement</a:t>
            </a:r>
            <a:r>
              <a:rPr lang="en-US" altLang="zh-TW" sz="1800" dirty="0" smtClean="0">
                <a:cs typeface="Arial" charset="0"/>
              </a:rPr>
              <a:t> addresses the start of ARRAY, and DI accesses an element.</a:t>
            </a:r>
            <a:endParaRPr lang="en-US" altLang="zh-TW" sz="1800" dirty="0">
              <a:latin typeface="C Helvetica Condensed" charset="0"/>
              <a:cs typeface="Times New Roman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000000"/>
                </a:solidFill>
                <a:cs typeface="Arial" charset="0"/>
              </a:rPr>
              <a:t>Addressing </a:t>
            </a:r>
            <a:r>
              <a:rPr lang="en-US" altLang="zh-TW" sz="4000" b="1" dirty="0">
                <a:solidFill>
                  <a:srgbClr val="FF0000"/>
                </a:solidFill>
                <a:cs typeface="Arial" charset="0"/>
              </a:rPr>
              <a:t>Array Data</a:t>
            </a:r>
            <a:r>
              <a:rPr lang="en-US" altLang="zh-TW" sz="4000" b="1" dirty="0">
                <a:solidFill>
                  <a:srgbClr val="000000"/>
                </a:solidFill>
                <a:cs typeface="Arial" charset="0"/>
              </a:rPr>
              <a:t> with </a:t>
            </a:r>
            <a:r>
              <a:rPr lang="en-US" altLang="zh-TW" sz="4000" b="1" dirty="0">
                <a:solidFill>
                  <a:srgbClr val="FF0000"/>
                </a:solidFill>
                <a:cs typeface="Arial" charset="0"/>
              </a:rPr>
              <a:t>Register Relative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35631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b="1" dirty="0">
                <a:cs typeface="Times New Roman" charset="0"/>
              </a:rPr>
              <a:t>Base Relative-Plus-Index Addressing 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Similar to </a:t>
            </a:r>
            <a:r>
              <a:rPr lang="en-US" altLang="zh-TW">
                <a:solidFill>
                  <a:srgbClr val="FF0000"/>
                </a:solidFill>
                <a:cs typeface="Times New Roman" charset="0"/>
              </a:rPr>
              <a:t>base-plus-index</a:t>
            </a:r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 addressing.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adds a </a:t>
            </a:r>
            <a:r>
              <a:rPr lang="en-US" altLang="zh-TW">
                <a:solidFill>
                  <a:srgbClr val="FF0000"/>
                </a:solidFill>
                <a:cs typeface="Times New Roman" charset="0"/>
              </a:rPr>
              <a:t>displacement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uses a base register and an index register to</a:t>
            </a:r>
            <a:br>
              <a:rPr lang="en-US" altLang="zh-TW">
                <a:solidFill>
                  <a:srgbClr val="000000"/>
                </a:solidFill>
                <a:cs typeface="Times New Roman" charset="0"/>
              </a:rPr>
            </a:br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form the memory address</a:t>
            </a:r>
          </a:p>
          <a:p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This type of addressing mode often addresses a </a:t>
            </a:r>
            <a:r>
              <a:rPr lang="en-US" altLang="zh-TW">
                <a:solidFill>
                  <a:srgbClr val="FF0000"/>
                </a:solidFill>
                <a:cs typeface="Times New Roman" charset="0"/>
              </a:rPr>
              <a:t>two-dimensional array</a:t>
            </a:r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 of memory data.</a:t>
            </a:r>
            <a:r>
              <a:rPr lang="en-US" altLang="zh-TW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80325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b="1">
                <a:solidFill>
                  <a:srgbClr val="000000"/>
                </a:solidFill>
                <a:cs typeface="Arial" charset="0"/>
              </a:rPr>
              <a:t>Addressing Data with Base Relative-Plus-Index</a:t>
            </a:r>
            <a:r>
              <a:rPr lang="en-US" altLang="zh-TW" sz="4000" b="1">
                <a:cs typeface="Times New Roman" charset="0"/>
              </a:rPr>
              <a:t> 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Least-used addressing mode. </a:t>
            </a:r>
          </a:p>
          <a:p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Figure </a:t>
            </a:r>
            <a:r>
              <a:rPr lang="en-US" altLang="zh-TW" dirty="0" smtClean="0">
                <a:solidFill>
                  <a:srgbClr val="000000"/>
                </a:solidFill>
                <a:cs typeface="Times New Roman" charset="0"/>
              </a:rPr>
              <a:t>in NEXT SLIDE </a:t>
            </a:r>
            <a:r>
              <a:rPr lang="en-US" altLang="zh-TW" dirty="0" smtClean="0">
                <a:solidFill>
                  <a:srgbClr val="000000"/>
                </a:solidFill>
                <a:cs typeface="Times New Roman" charset="0"/>
                <a:sym typeface="Wingdings"/>
              </a:rPr>
              <a:t> </a:t>
            </a:r>
            <a:r>
              <a:rPr lang="en-US" altLang="zh-TW" dirty="0" smtClean="0">
                <a:solidFill>
                  <a:srgbClr val="000000"/>
                </a:solidFill>
                <a:cs typeface="Times New Roman" charset="0"/>
              </a:rPr>
              <a:t>shows 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how data are referenced if the instruction executed by the microprocessor is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MOV AX,[BX + SI + 100H]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. 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displacement of 100H adds to BX and SI to form the offset address within the data segment </a:t>
            </a:r>
          </a:p>
          <a:p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This addressing mode is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too complex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 for frequent use in programming. </a:t>
            </a:r>
            <a:endParaRPr lang="en-US" altLang="zh-TW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243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 descr="FG03_012_01350264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600" y="1477962"/>
            <a:ext cx="8185150" cy="416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838200" y="1153180"/>
            <a:ext cx="43559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MOV AX,[BX + SI + 100H]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09600" y="556260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sz="1800" dirty="0" smtClean="0">
                <a:cs typeface="Arial" charset="0"/>
              </a:rPr>
              <a:t>Figure:  An example of base relative-plus-index addressing using a MOV AX,[BX+SI=1000H] instruction. Note: DS=1000H</a:t>
            </a:r>
            <a:endParaRPr lang="en-US" altLang="zh-TW" sz="1800" dirty="0">
              <a:latin typeface="Helvetica" charset="0"/>
              <a:cs typeface="Times New Roman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altLang="zh-TW" sz="4000" b="1">
                <a:solidFill>
                  <a:srgbClr val="000000"/>
                </a:solidFill>
                <a:cs typeface="Arial" charset="0"/>
              </a:rPr>
              <a:t>Addressing Data with Base Relative-Plus-Index</a:t>
            </a:r>
            <a:r>
              <a:rPr lang="en-US" altLang="zh-TW" sz="4000" b="1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1392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000000"/>
                </a:solidFill>
                <a:cs typeface="Arial" charset="0"/>
              </a:rPr>
              <a:t>Addressing Arrays with Base Relative-Plus-Index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Suppose a file of many records exists in memory, each record with many elements. 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displacement addresses the file,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base register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addresses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a record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, the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index register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addresses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an element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of a record</a:t>
            </a:r>
          </a:p>
          <a:p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Following figure illustrates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this very complex form of addressing.</a:t>
            </a:r>
            <a:endParaRPr lang="en-US" altLang="zh-TW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142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FG03_013_01350264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6700" y="1143000"/>
            <a:ext cx="6075363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5989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sz="2000" dirty="0" smtClean="0">
                <a:cs typeface="Arial" charset="0"/>
              </a:rPr>
              <a:t>Figure:  Base </a:t>
            </a:r>
            <a:r>
              <a:rPr lang="en-US" altLang="zh-TW" sz="2000" dirty="0" smtClean="0">
                <a:solidFill>
                  <a:srgbClr val="FF0000"/>
                </a:solidFill>
                <a:cs typeface="Arial" charset="0"/>
              </a:rPr>
              <a:t>relative-plus-index</a:t>
            </a:r>
            <a:r>
              <a:rPr lang="en-US" altLang="zh-TW" sz="2000" dirty="0" smtClean="0">
                <a:cs typeface="Arial" charset="0"/>
              </a:rPr>
              <a:t> addressing used to access a FILE that contains multiple records (REC).</a:t>
            </a:r>
            <a:endParaRPr lang="en-US" altLang="zh-TW" sz="1600" dirty="0">
              <a:latin typeface="C Helvetica Condensed" charset="0"/>
              <a:cs typeface="Times New Roman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000000"/>
                </a:solidFill>
                <a:cs typeface="Arial" charset="0"/>
              </a:rPr>
              <a:t>Addressing Arrays with Base Relative-Plus-Index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22269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solidFill>
                  <a:srgbClr val="000000"/>
                </a:solidFill>
                <a:cs typeface="Times New Roman" charset="0"/>
              </a:rPr>
              <a:t>Scaled-Index Addressing</a:t>
            </a:r>
            <a:r>
              <a:rPr lang="en-US" altLang="zh-TW" sz="4000" b="1">
                <a:cs typeface="Times New Roman" charset="0"/>
              </a:rPr>
              <a:t> 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Unique to 80386 - Core2 microprocessors.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uses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two 32-bit registers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(a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base register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and</a:t>
            </a:r>
            <a:br>
              <a:rPr lang="en-US" altLang="zh-TW" dirty="0">
                <a:solidFill>
                  <a:srgbClr val="000000"/>
                </a:solidFill>
                <a:cs typeface="Arial" charset="0"/>
              </a:rPr>
            </a:b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an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index register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) to access the memory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second register (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index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) is multiplied by a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scaling factor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. 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the scaling factor can be 1x, 2x, 4x, 8x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A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scaling </a:t>
            </a:r>
            <a:r>
              <a:rPr lang="en-US" altLang="zh-TW" dirty="0" smtClean="0">
                <a:solidFill>
                  <a:srgbClr val="FF0000"/>
                </a:solidFill>
                <a:cs typeface="Arial" charset="0"/>
              </a:rPr>
              <a:t>factor</a:t>
            </a:r>
            <a:r>
              <a:rPr lang="en-US" altLang="zh-TW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is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 implied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and need not be included in the assembly language instruction (MOV AL,[EBX + ECX]). </a:t>
            </a:r>
            <a:endParaRPr lang="en-US" altLang="zh-TW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10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 dirty="0">
                <a:cs typeface="Times New Roman" charset="0"/>
              </a:rPr>
              <a:t>RIP Relative Addressing 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Uses the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64-bit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instruction pointer register in the 64-bit mode to address a linear location</a:t>
            </a:r>
            <a:br>
              <a:rPr lang="en-US" altLang="zh-TW">
                <a:solidFill>
                  <a:srgbClr val="000000"/>
                </a:solidFill>
                <a:cs typeface="Arial" charset="0"/>
              </a:rPr>
            </a:br>
            <a:r>
              <a:rPr lang="en-US" altLang="zh-TW">
                <a:solidFill>
                  <a:srgbClr val="000000"/>
                </a:solidFill>
                <a:cs typeface="Arial" charset="0"/>
              </a:rPr>
              <a:t>in the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flat memory model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.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Inline assembler program available to Visual does not contain any way of using this mode or any other 64-bit addressing mode.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The Microsoft Visual  does not at present support developing 64-bit assembly code. </a:t>
            </a:r>
            <a:endParaRPr lang="en-US" altLang="zh-TW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639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2800" b="1" dirty="0" smtClean="0">
                <a:solidFill>
                  <a:srgbClr val="000000"/>
                </a:solidFill>
                <a:cs typeface="Times New Roman" charset="0"/>
              </a:rPr>
              <a:t>PROGRAM </a:t>
            </a:r>
            <a:r>
              <a:rPr lang="en-US" altLang="zh-TW" sz="2800" b="1" dirty="0">
                <a:solidFill>
                  <a:srgbClr val="000000"/>
                </a:solidFill>
                <a:cs typeface="Times New Roman" charset="0"/>
              </a:rPr>
              <a:t>MEMORY-ADDRESSING MODES</a:t>
            </a:r>
            <a:r>
              <a:rPr lang="en-US" altLang="zh-TW" sz="2800" b="1" dirty="0">
                <a:cs typeface="Times New Roman" charset="0"/>
              </a:rPr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305800" cy="4953000"/>
          </a:xfrm>
        </p:spPr>
        <p:txBody>
          <a:bodyPr/>
          <a:lstStyle/>
          <a:p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Used with the JMP (jump) and </a:t>
            </a:r>
            <a:r>
              <a:rPr lang="en-US" altLang="zh-TW" dirty="0" smtClean="0">
                <a:solidFill>
                  <a:srgbClr val="000000"/>
                </a:solidFill>
                <a:cs typeface="Times New Roman" charset="0"/>
              </a:rPr>
              <a:t>CALL instructions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.</a:t>
            </a:r>
          </a:p>
          <a:p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Consist of three distinct forms: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direct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,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relative</a:t>
            </a:r>
            <a:r>
              <a:rPr lang="en-US" altLang="zh-TW" dirty="0">
                <a:solidFill>
                  <a:srgbClr val="000000"/>
                </a:solidFill>
                <a:cs typeface="Times New Roman" charset="0"/>
              </a:rPr>
              <a:t>, and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indirect</a:t>
            </a:r>
          </a:p>
        </p:txBody>
      </p:sp>
    </p:spTree>
    <p:extLst>
      <p:ext uri="{BB962C8B-B14F-4D97-AF65-F5344CB8AC3E}">
        <p14:creationId xmlns:p14="http://schemas.microsoft.com/office/powerpoint/2010/main" xmlns="" val="75976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000000"/>
                </a:solidFill>
                <a:cs typeface="Times New Roman" charset="0"/>
              </a:rPr>
              <a:t>Direct Program Memory Addressing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Used for all jumps and calls by early microprocessor; also used in high-level languages, such as BASIC.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GOTO and GOSUB instructions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The microprocessor uses this form, but not as often as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relative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and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indirect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program memory addressing.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The instructions for direct program memory addressing store the address with the opcode. </a:t>
            </a:r>
            <a:endParaRPr lang="en-AU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259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 descr="FG03_014_01350264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33700"/>
            <a:ext cx="8226425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81000" y="441960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sz="1800" dirty="0" smtClean="0">
                <a:cs typeface="Arial" charset="0"/>
              </a:rPr>
              <a:t>Figure:  The 5-byte machine language version of a JMP [10000H] instruction.</a:t>
            </a:r>
            <a:endParaRPr lang="en-US" altLang="zh-TW" sz="1800" dirty="0">
              <a:latin typeface="C Helvetica Condensed" charset="0"/>
              <a:cs typeface="Times New Roman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000000"/>
                </a:solidFill>
                <a:cs typeface="Times New Roman" charset="0"/>
              </a:rPr>
              <a:t>Direct Program Memory Addressing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8496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This JMP instruction loads CS with 1000H and IP with 0000H to jump to memory location 10000H for the next instruction. 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an </a:t>
            </a:r>
            <a:r>
              <a:rPr lang="en-US" altLang="zh-TW" b="1">
                <a:solidFill>
                  <a:srgbClr val="FF0000"/>
                </a:solidFill>
                <a:cs typeface="Arial" charset="0"/>
              </a:rPr>
              <a:t>intersegment jump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is a jump to any memory location within the entire memory system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Often called a </a:t>
            </a:r>
            <a:r>
              <a:rPr lang="en-US" altLang="zh-TW" i="1">
                <a:solidFill>
                  <a:srgbClr val="FF0000"/>
                </a:solidFill>
                <a:cs typeface="Arial" charset="0"/>
              </a:rPr>
              <a:t>far jump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because it can jump to any memory location for the next instruction. 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in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real mode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, any location within the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first 1M byte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In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protected mode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operation, the far jump can jump to any location in the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4G-byte address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/>
            </a:r>
            <a:br>
              <a:rPr lang="en-US" altLang="zh-TW">
                <a:solidFill>
                  <a:srgbClr val="000000"/>
                </a:solidFill>
                <a:cs typeface="Arial" charset="0"/>
              </a:rPr>
            </a:br>
            <a:r>
              <a:rPr lang="en-US" altLang="zh-TW">
                <a:solidFill>
                  <a:srgbClr val="000000"/>
                </a:solidFill>
                <a:cs typeface="Arial" charset="0"/>
              </a:rPr>
              <a:t>range in the 80386 - Core2 microprocessors</a:t>
            </a:r>
            <a:endParaRPr lang="en-A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000000"/>
                </a:solidFill>
                <a:cs typeface="Times New Roman" charset="0"/>
              </a:rPr>
              <a:t>Direct Program Memory Addressing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17979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The only other instruction using direct program addressing is the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intersegment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or far CALL instruction.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Usually, the name of a memory address, called a </a:t>
            </a:r>
            <a:r>
              <a:rPr lang="en-US" altLang="zh-TW" i="1">
                <a:solidFill>
                  <a:srgbClr val="000000"/>
                </a:solidFill>
                <a:cs typeface="Arial" charset="0"/>
              </a:rPr>
              <a:t>label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, refers to the location that is called or jumped to instead of the actual numeric address.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When using a label with the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 CALL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or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JMP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instruction, most assemblers select the best form of program addressing.</a:t>
            </a:r>
            <a:endParaRPr lang="en-US" altLang="zh-TW">
              <a:cs typeface="Times New Roman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000000"/>
                </a:solidFill>
                <a:cs typeface="Times New Roman" charset="0"/>
              </a:rPr>
              <a:t>Direct Program Memory Addressing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1821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b="1">
                <a:solidFill>
                  <a:srgbClr val="000000"/>
                </a:solidFill>
                <a:cs typeface="Times New Roman" charset="0"/>
              </a:rPr>
              <a:t>Relative Program Memory Addressing 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458200" cy="4953000"/>
          </a:xfrm>
        </p:spPr>
        <p:txBody>
          <a:bodyPr>
            <a:normAutofit/>
          </a:bodyPr>
          <a:lstStyle/>
          <a:p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Not available in all early microprocessors, but it is available to this family of microprocessors.</a:t>
            </a:r>
          </a:p>
          <a:p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The term </a:t>
            </a:r>
            <a:r>
              <a:rPr lang="en-US" altLang="zh-TW" sz="2400" i="1" dirty="0">
                <a:solidFill>
                  <a:srgbClr val="000000"/>
                </a:solidFill>
                <a:cs typeface="Arial" charset="0"/>
              </a:rPr>
              <a:t>relative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 means “</a:t>
            </a:r>
            <a:r>
              <a:rPr lang="en-US" altLang="zh-TW" sz="2400" dirty="0">
                <a:solidFill>
                  <a:srgbClr val="FF0000"/>
                </a:solidFill>
                <a:cs typeface="Arial" charset="0"/>
              </a:rPr>
              <a:t>relative to the instruction pointer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 (IP)”. </a:t>
            </a:r>
          </a:p>
          <a:p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The JMP instruction is a 1-byte instruction, with a 1-byte or a 2-byte displacement that adds to the instruction pointer</a:t>
            </a:r>
            <a:r>
              <a:rPr lang="en-US" altLang="zh-TW" sz="2400" dirty="0" smtClean="0">
                <a:solidFill>
                  <a:srgbClr val="000000"/>
                </a:solidFill>
                <a:cs typeface="Arial" charset="0"/>
              </a:rPr>
              <a:t>.</a:t>
            </a:r>
            <a:endParaRPr lang="en-US" altLang="zh-TW" sz="2400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4" name="Picture 3" descr="FG03_015_01350264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267200"/>
            <a:ext cx="3213100" cy="1569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33400" y="58372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sz="1800" dirty="0" smtClean="0"/>
              <a:t>Figure:  A JMP [2] instruction. This instruction skips over the 2 bytes of memory that follow the JMP instruction.</a:t>
            </a:r>
            <a:endParaRPr lang="en-US" altLang="zh-TW" sz="1200" dirty="0"/>
          </a:p>
        </p:txBody>
      </p:sp>
    </p:spTree>
    <p:extLst>
      <p:ext uri="{BB962C8B-B14F-4D97-AF65-F5344CB8AC3E}">
        <p14:creationId xmlns:p14="http://schemas.microsoft.com/office/powerpoint/2010/main" xmlns="" val="68607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b="1">
                <a:solidFill>
                  <a:srgbClr val="000000"/>
                </a:solidFill>
                <a:cs typeface="Times New Roman" charset="0"/>
              </a:rPr>
              <a:t>Indirect Program Memory Addressing</a:t>
            </a:r>
            <a:r>
              <a:rPr lang="en-US" altLang="zh-TW" sz="4000" b="1">
                <a:cs typeface="Times New Roman" charset="0"/>
              </a:rPr>
              <a:t> 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The microprocessor allows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several forms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of program indirect memory addressing for the JMP and CALL instructions.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In 80386 and above, an extended register can be used to hold the address or indirect address of a relative JMP or CALL. 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for example, the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JMP EAX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jumps to the</a:t>
            </a:r>
            <a:br>
              <a:rPr lang="en-US" altLang="zh-TW">
                <a:solidFill>
                  <a:srgbClr val="000000"/>
                </a:solidFill>
                <a:cs typeface="Arial" charset="0"/>
              </a:rPr>
            </a:br>
            <a:r>
              <a:rPr lang="en-US" altLang="zh-TW">
                <a:solidFill>
                  <a:srgbClr val="000000"/>
                </a:solidFill>
                <a:cs typeface="Arial" charset="0"/>
              </a:rPr>
              <a:t>location address by register EAX</a:t>
            </a:r>
            <a:endParaRPr lang="en-AU">
              <a:latin typeface="Times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03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If a relative register holds the address, the jump is considered to be an indirect jump. </a:t>
            </a:r>
          </a:p>
          <a:p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For example, JMP [BX] refers to the memory location within the data segment at the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offset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address contained in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BX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. 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at this offset address is a 16-bit number used as the offset address in the </a:t>
            </a:r>
            <a:r>
              <a:rPr lang="en-US" altLang="zh-TW" dirty="0" err="1">
                <a:solidFill>
                  <a:srgbClr val="000000"/>
                </a:solidFill>
                <a:cs typeface="Arial" charset="0"/>
              </a:rPr>
              <a:t>intrasegment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jump </a:t>
            </a:r>
          </a:p>
          <a:p>
            <a:pPr lvl="1"/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this type of jump is sometimes called an </a:t>
            </a:r>
            <a:r>
              <a:rPr lang="en-US" altLang="zh-TW" i="1" dirty="0">
                <a:solidFill>
                  <a:srgbClr val="000000"/>
                </a:solidFill>
                <a:cs typeface="Arial" charset="0"/>
              </a:rPr>
              <a:t>indirect-indirect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or</a:t>
            </a:r>
            <a:r>
              <a:rPr lang="en-US" altLang="zh-TW" i="1" dirty="0">
                <a:solidFill>
                  <a:srgbClr val="000000"/>
                </a:solidFill>
                <a:cs typeface="Arial" charset="0"/>
              </a:rPr>
              <a:t> double-indirect </a:t>
            </a:r>
            <a:r>
              <a:rPr lang="en-US" altLang="zh-TW" i="1" dirty="0" smtClean="0">
                <a:solidFill>
                  <a:srgbClr val="000000"/>
                </a:solidFill>
                <a:cs typeface="Arial" charset="0"/>
              </a:rPr>
              <a:t>jump</a:t>
            </a:r>
            <a:endParaRPr lang="en-AU" dirty="0">
              <a:latin typeface="Times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832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altLang="zh-TW" sz="2400" b="1" dirty="0" smtClean="0">
                <a:cs typeface="Arial" charset="0"/>
              </a:rPr>
              <a:t>Figure:</a:t>
            </a:r>
            <a:r>
              <a:rPr lang="en-US" altLang="zh-TW" sz="2400" dirty="0">
                <a:cs typeface="Arial" charset="0"/>
              </a:rPr>
              <a:t>  A jump table that stores addresses of various programs. The exact address chosen from the TABLE is determined by an index stored with the jump instruction.</a:t>
            </a:r>
            <a:r>
              <a:rPr lang="en-US" altLang="zh-TW" sz="2400" dirty="0">
                <a:latin typeface="Times" charset="0"/>
                <a:cs typeface="Times New Roman" charset="0"/>
              </a:rPr>
              <a:t/>
            </a:r>
            <a:br>
              <a:rPr lang="en-US" altLang="zh-TW" sz="2400" dirty="0">
                <a:latin typeface="Times" charset="0"/>
                <a:cs typeface="Times New Roman" charset="0"/>
              </a:rPr>
            </a:br>
            <a:endParaRPr lang="en-US" altLang="zh-TW" sz="2400" dirty="0">
              <a:latin typeface="Times" charset="0"/>
              <a:cs typeface="Times New Roman" charset="0"/>
            </a:endParaRPr>
          </a:p>
        </p:txBody>
      </p:sp>
      <p:pic>
        <p:nvPicPr>
          <p:cNvPr id="33795" name="Picture 3" descr="FG03_016_01350264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743200"/>
            <a:ext cx="2700935" cy="163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3400" y="990600"/>
            <a:ext cx="8153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 smtClean="0">
                <a:solidFill>
                  <a:srgbClr val="000000"/>
                </a:solidFill>
                <a:latin typeface="Arial"/>
                <a:cs typeface="Arial"/>
              </a:rPr>
              <a:t>Following figure shows </a:t>
            </a:r>
            <a: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  <a:t>a jump table that is stored, beginning at </a:t>
            </a:r>
            <a:r>
              <a:rPr lang="en-US" altLang="zh-TW" sz="2000" dirty="0">
                <a:solidFill>
                  <a:srgbClr val="FF0000"/>
                </a:solidFill>
                <a:latin typeface="Arial"/>
                <a:cs typeface="Arial"/>
              </a:rPr>
              <a:t>memory location TABLE</a:t>
            </a:r>
            <a: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endParaRPr lang="en-US" altLang="zh-TW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589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b="1" dirty="0" smtClean="0">
                <a:solidFill>
                  <a:srgbClr val="000000"/>
                </a:solidFill>
                <a:cs typeface="Times New Roman" charset="0"/>
              </a:rPr>
              <a:t>STACK </a:t>
            </a:r>
            <a:r>
              <a:rPr lang="en-US" altLang="zh-TW" sz="3200" b="1" dirty="0">
                <a:solidFill>
                  <a:srgbClr val="000000"/>
                </a:solidFill>
                <a:cs typeface="Times New Roman" charset="0"/>
              </a:rPr>
              <a:t>MEMORY-ADDRESSING MODES</a:t>
            </a:r>
            <a:r>
              <a:rPr lang="en-US" altLang="zh-TW" sz="3200" b="1" dirty="0">
                <a:cs typeface="Times New Roman" charset="0"/>
              </a:rPr>
              <a:t> 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The stack plays an important role in all microprocessors. 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holds data temporarily and stores return addresses used by procedures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Stack memory is LIFO (</a:t>
            </a:r>
            <a:r>
              <a:rPr lang="en-US" altLang="zh-TW" b="1">
                <a:solidFill>
                  <a:srgbClr val="FF0000"/>
                </a:solidFill>
                <a:cs typeface="Arial" charset="0"/>
              </a:rPr>
              <a:t>last-in, first-out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) memory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describes the way data are stored and removed from the stack</a:t>
            </a:r>
            <a:endParaRPr lang="en-AU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130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Data are placed on the stack with a </a:t>
            </a:r>
            <a:r>
              <a:rPr lang="en-US" altLang="zh-TW" b="1">
                <a:solidFill>
                  <a:srgbClr val="FF0000"/>
                </a:solidFill>
                <a:cs typeface="Arial" charset="0"/>
              </a:rPr>
              <a:t>PUSH</a:t>
            </a:r>
            <a:r>
              <a:rPr lang="en-US" altLang="zh-TW" b="1">
                <a:solidFill>
                  <a:srgbClr val="000000"/>
                </a:solidFill>
                <a:cs typeface="Arial" charset="0"/>
              </a:rPr>
              <a:t> instruction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; removed with a </a:t>
            </a:r>
            <a:r>
              <a:rPr lang="en-US" altLang="zh-TW" b="1">
                <a:solidFill>
                  <a:srgbClr val="FF0000"/>
                </a:solidFill>
                <a:cs typeface="Arial" charset="0"/>
              </a:rPr>
              <a:t>POP </a:t>
            </a:r>
            <a:r>
              <a:rPr lang="en-US" altLang="zh-TW" b="1">
                <a:solidFill>
                  <a:srgbClr val="000000"/>
                </a:solidFill>
                <a:cs typeface="Arial" charset="0"/>
              </a:rPr>
              <a:t>instruction.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Stack memory is maintained by two registers: 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the stack pointer (SP or ESP)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the stack segment register (SS)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Whenever a word of data is pushed onto the stack, the high-order 8 bits are placed in the location addressed by SP – 1. 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low-order 8 bits are placed in the location addressed by SP – 2</a:t>
            </a:r>
            <a:endParaRPr lang="en-US" altLang="zh-TW">
              <a:cs typeface="Times New Roman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/>
          </a:bodyPr>
          <a:lstStyle/>
          <a:p>
            <a:r>
              <a:rPr lang="en-US" altLang="zh-TW" sz="3200" b="1" dirty="0" smtClean="0">
                <a:solidFill>
                  <a:srgbClr val="000000"/>
                </a:solidFill>
                <a:cs typeface="Times New Roman" charset="0"/>
              </a:rPr>
              <a:t>STACK </a:t>
            </a:r>
            <a:r>
              <a:rPr lang="en-US" altLang="zh-TW" sz="3200" b="1" dirty="0">
                <a:solidFill>
                  <a:srgbClr val="000000"/>
                </a:solidFill>
                <a:cs typeface="Times New Roman" charset="0"/>
              </a:rPr>
              <a:t>MEMORY-ADDRESSING MODES</a:t>
            </a:r>
            <a:r>
              <a:rPr lang="en-US" altLang="zh-TW" sz="3200" b="1" dirty="0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07376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The SP is decremented by 2 so the next word is stored in the next available stack location.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the SP/ESP register always points to an area of memory located within the stack segment.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In protected mode operation, the SS register holds a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selector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that accesses a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descriptor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for the base address of the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stack segment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.</a:t>
            </a:r>
          </a:p>
          <a:p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When data are popped from the stack, the low-order 8 bits are removed from the location addressed by SP. </a:t>
            </a:r>
          </a:p>
          <a:p>
            <a:pPr lvl="1"/>
            <a:r>
              <a:rPr lang="en-US" altLang="zh-TW">
                <a:solidFill>
                  <a:srgbClr val="FF0000"/>
                </a:solidFill>
                <a:cs typeface="Times New Roman" charset="0"/>
              </a:rPr>
              <a:t>high-order 8 bits</a:t>
            </a:r>
            <a:r>
              <a:rPr lang="en-US" altLang="zh-TW">
                <a:solidFill>
                  <a:srgbClr val="000000"/>
                </a:solidFill>
                <a:cs typeface="Times New Roman" charset="0"/>
              </a:rPr>
              <a:t> are removed; the SP register is incremented by 2</a:t>
            </a:r>
            <a:endParaRPr lang="en-AU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/>
          </a:bodyPr>
          <a:lstStyle/>
          <a:p>
            <a:r>
              <a:rPr lang="en-US" altLang="zh-TW" sz="3200" b="1" dirty="0" smtClean="0">
                <a:solidFill>
                  <a:srgbClr val="000000"/>
                </a:solidFill>
                <a:cs typeface="Times New Roman" charset="0"/>
              </a:rPr>
              <a:t>STACK </a:t>
            </a:r>
            <a:r>
              <a:rPr lang="en-US" altLang="zh-TW" sz="3200" b="1" dirty="0">
                <a:solidFill>
                  <a:srgbClr val="000000"/>
                </a:solidFill>
                <a:cs typeface="Times New Roman" charset="0"/>
              </a:rPr>
              <a:t>MEMORY-ADDRESSING MODES</a:t>
            </a:r>
            <a:r>
              <a:rPr lang="en-US" altLang="zh-TW" sz="3200" b="1" dirty="0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57431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91200"/>
            <a:ext cx="8458200" cy="106680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1800" b="1" dirty="0" smtClean="0">
                <a:cs typeface="Arial" charset="0"/>
              </a:rPr>
              <a:t>Figure:</a:t>
            </a:r>
            <a:r>
              <a:rPr lang="en-US" altLang="zh-TW" sz="1800" dirty="0">
                <a:cs typeface="Arial" charset="0"/>
              </a:rPr>
              <a:t>  The PUSH and POP instructions: </a:t>
            </a:r>
            <a:r>
              <a:rPr lang="en-US" altLang="zh-TW" sz="1800" dirty="0" smtClean="0">
                <a:cs typeface="Arial" charset="0"/>
              </a:rPr>
              <a:t/>
            </a:r>
            <a:br>
              <a:rPr lang="en-US" altLang="zh-TW" sz="1800" dirty="0" smtClean="0">
                <a:cs typeface="Arial" charset="0"/>
              </a:rPr>
            </a:br>
            <a:r>
              <a:rPr lang="en-US" altLang="zh-TW" sz="1800" dirty="0" smtClean="0">
                <a:cs typeface="Arial" charset="0"/>
              </a:rPr>
              <a:t>(</a:t>
            </a:r>
            <a:r>
              <a:rPr lang="en-US" altLang="zh-TW" sz="1800" dirty="0">
                <a:cs typeface="Arial" charset="0"/>
              </a:rPr>
              <a:t>a) </a:t>
            </a:r>
            <a:r>
              <a:rPr lang="en-US" altLang="zh-TW" sz="1800" dirty="0">
                <a:solidFill>
                  <a:srgbClr val="FF0000"/>
                </a:solidFill>
                <a:cs typeface="Arial" charset="0"/>
              </a:rPr>
              <a:t>PUSH BX</a:t>
            </a:r>
            <a:r>
              <a:rPr lang="en-US" altLang="zh-TW" sz="1800" dirty="0">
                <a:cs typeface="Arial" charset="0"/>
              </a:rPr>
              <a:t> places the contents of BX onto the stack; </a:t>
            </a:r>
            <a:r>
              <a:rPr lang="en-US" altLang="zh-TW" sz="1800" dirty="0" smtClean="0">
                <a:cs typeface="Arial" charset="0"/>
              </a:rPr>
              <a:t/>
            </a:r>
            <a:br>
              <a:rPr lang="en-US" altLang="zh-TW" sz="1800" dirty="0" smtClean="0">
                <a:cs typeface="Arial" charset="0"/>
              </a:rPr>
            </a:br>
            <a:r>
              <a:rPr lang="en-US" altLang="zh-TW" sz="1800" dirty="0" smtClean="0">
                <a:cs typeface="Arial" charset="0"/>
              </a:rPr>
              <a:t>(</a:t>
            </a:r>
            <a:r>
              <a:rPr lang="en-US" altLang="zh-TW" sz="1800" dirty="0">
                <a:cs typeface="Arial" charset="0"/>
              </a:rPr>
              <a:t>b) </a:t>
            </a:r>
            <a:r>
              <a:rPr lang="en-US" altLang="zh-TW" sz="1800" dirty="0">
                <a:solidFill>
                  <a:srgbClr val="FF0000"/>
                </a:solidFill>
                <a:cs typeface="Arial" charset="0"/>
              </a:rPr>
              <a:t>POP CX</a:t>
            </a:r>
            <a:r>
              <a:rPr lang="en-US" altLang="zh-TW" sz="1800" dirty="0">
                <a:cs typeface="Arial" charset="0"/>
              </a:rPr>
              <a:t> removes data from the stack and places them into CX. Both instructions are shown after execution.</a:t>
            </a:r>
            <a:r>
              <a:rPr lang="en-AU" sz="1800" dirty="0">
                <a:latin typeface="C Helvetica Condensed" charset="0"/>
                <a:cs typeface="Times New Roman" charset="0"/>
              </a:rPr>
              <a:t/>
            </a:r>
            <a:br>
              <a:rPr lang="en-AU" sz="1800" dirty="0">
                <a:latin typeface="C Helvetica Condensed" charset="0"/>
                <a:cs typeface="Times New Roman" charset="0"/>
              </a:rPr>
            </a:br>
            <a:endParaRPr lang="en-US" altLang="zh-TW" sz="1800" dirty="0">
              <a:latin typeface="C Helvetica Condensed" charset="0"/>
              <a:cs typeface="Times New Roman" charset="0"/>
            </a:endParaRPr>
          </a:p>
        </p:txBody>
      </p:sp>
      <p:pic>
        <p:nvPicPr>
          <p:cNvPr id="32771" name="Picture 3" descr="FG03_017_01350264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0100" y="394428"/>
            <a:ext cx="4864100" cy="5320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8833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Note that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PUSH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and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POP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store or retrieve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words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of data—never bytes—in 8086 - 80286.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80386 and above allow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words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or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doublewords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to be transferred to and from the stack.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Data may be pushed onto the stack from any 16-bit register or segment register.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in 80386 and above, from any 32-bit extended register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Data may be popped off the stack into any register or any segment register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except CS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. </a:t>
            </a:r>
            <a:endParaRPr lang="en-US" altLang="zh-TW">
              <a:cs typeface="Times New Roman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/>
          </a:bodyPr>
          <a:lstStyle/>
          <a:p>
            <a:r>
              <a:rPr lang="en-US" altLang="zh-TW" sz="3200" b="1" dirty="0" smtClean="0">
                <a:solidFill>
                  <a:srgbClr val="000000"/>
                </a:solidFill>
                <a:cs typeface="Times New Roman" charset="0"/>
              </a:rPr>
              <a:t>STACK </a:t>
            </a:r>
            <a:r>
              <a:rPr lang="en-US" altLang="zh-TW" sz="3200" b="1" dirty="0">
                <a:solidFill>
                  <a:srgbClr val="000000"/>
                </a:solidFill>
                <a:cs typeface="Times New Roman" charset="0"/>
              </a:rPr>
              <a:t>MEMORY-ADDRESSING MODES</a:t>
            </a:r>
            <a:r>
              <a:rPr lang="en-US" altLang="zh-TW" sz="3200" b="1" dirty="0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62954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solidFill>
                  <a:srgbClr val="FF0000"/>
                </a:solidFill>
                <a:cs typeface="Arial" charset="0"/>
              </a:rPr>
              <a:t>PUSHA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and </a:t>
            </a:r>
            <a:r>
              <a:rPr lang="en-US" altLang="zh-TW">
                <a:solidFill>
                  <a:srgbClr val="FF0000"/>
                </a:solidFill>
                <a:cs typeface="Arial" charset="0"/>
              </a:rPr>
              <a:t>POPA</a:t>
            </a:r>
            <a:r>
              <a:rPr lang="en-US" altLang="zh-TW">
                <a:solidFill>
                  <a:srgbClr val="000000"/>
                </a:solidFill>
                <a:cs typeface="Arial" charset="0"/>
              </a:rPr>
              <a:t> instructions push or pop all except segment registers, on the stack.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Not available on early 8086/8088 processors. </a:t>
            </a:r>
          </a:p>
          <a:p>
            <a:r>
              <a:rPr lang="en-US" altLang="zh-TW">
                <a:solidFill>
                  <a:srgbClr val="000000"/>
                </a:solidFill>
                <a:cs typeface="Arial" charset="0"/>
              </a:rPr>
              <a:t>80386 and above allow extended registers to be pushed or popped. </a:t>
            </a:r>
          </a:p>
          <a:p>
            <a:pPr lvl="1"/>
            <a:r>
              <a:rPr lang="en-US" altLang="zh-TW">
                <a:solidFill>
                  <a:srgbClr val="000000"/>
                </a:solidFill>
                <a:cs typeface="Arial" charset="0"/>
              </a:rPr>
              <a:t>64-bit mode for Pentium and Core2 does not contain a PUSHA or POPA instruction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/>
          </a:bodyPr>
          <a:lstStyle/>
          <a:p>
            <a:r>
              <a:rPr lang="en-US" altLang="zh-TW" sz="3200" b="1" dirty="0" smtClean="0">
                <a:solidFill>
                  <a:srgbClr val="000000"/>
                </a:solidFill>
                <a:cs typeface="Times New Roman" charset="0"/>
              </a:rPr>
              <a:t>STACK </a:t>
            </a:r>
            <a:r>
              <a:rPr lang="en-US" altLang="zh-TW" sz="3200" b="1" dirty="0">
                <a:solidFill>
                  <a:srgbClr val="000000"/>
                </a:solidFill>
                <a:cs typeface="Times New Roman" charset="0"/>
              </a:rPr>
              <a:t>MEMORY-ADDRESSING MODES</a:t>
            </a:r>
            <a:r>
              <a:rPr lang="en-US" altLang="zh-TW" sz="3200" b="1" dirty="0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65288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The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MOV</a:t>
            </a:r>
            <a:r>
              <a:rPr lang="en-US" altLang="zh-TW" dirty="0">
                <a:cs typeface="Times New Roman" charset="0"/>
              </a:rPr>
              <a:t> instruction copies the contents of the source operand into the destination operand. </a:t>
            </a:r>
          </a:p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The source never changes for any instruction.</a:t>
            </a:r>
          </a:p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Register addressing</a:t>
            </a:r>
            <a:r>
              <a:rPr lang="en-US" altLang="zh-TW" dirty="0">
                <a:cs typeface="Times New Roman" charset="0"/>
              </a:rPr>
              <a:t> specifies any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8-bit</a:t>
            </a:r>
            <a:r>
              <a:rPr lang="en-US" altLang="zh-TW" dirty="0">
                <a:cs typeface="Times New Roman" charset="0"/>
              </a:rPr>
              <a:t> register (AH, AL, BH, BL, CH, CL, DH, or DL) or any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16-bit</a:t>
            </a:r>
            <a:r>
              <a:rPr lang="en-US" altLang="zh-TW" dirty="0">
                <a:cs typeface="Times New Roman" charset="0"/>
              </a:rPr>
              <a:t> register (AX, BX, CX, DX, SP, BP, SI, or DI). </a:t>
            </a:r>
          </a:p>
        </p:txBody>
      </p:sp>
    </p:spTree>
    <p:extLst>
      <p:ext uri="{BB962C8B-B14F-4D97-AF65-F5344CB8AC3E}">
        <p14:creationId xmlns:p14="http://schemas.microsoft.com/office/powerpoint/2010/main" xmlns="" val="111303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The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segment registers</a:t>
            </a:r>
            <a:r>
              <a:rPr lang="en-US" altLang="zh-TW" dirty="0">
                <a:cs typeface="Times New Roman" charset="0"/>
              </a:rPr>
              <a:t> (CS, DS, ES, or SS) are also addressable for moving data between a segment register and a 16-bit register/memory location or for PUSH and POP. </a:t>
            </a:r>
          </a:p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In the 80386 through the Core2 microprocessors, the extended registers also are used for register addressing; they consist of EAX, EBX, ECX, EDX, ESP, EBP, EDI, and ESI. 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7769225" y="27305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>
                <a:cs typeface="Times New Roman" charset="0"/>
              </a:rPr>
              <a:t>(</a:t>
            </a:r>
            <a:r>
              <a:rPr lang="en-US" altLang="zh-TW" sz="2800" i="1">
                <a:cs typeface="Times New Roman" charset="0"/>
              </a:rPr>
              <a:t>cont.</a:t>
            </a:r>
            <a:r>
              <a:rPr lang="en-US" altLang="zh-TW" sz="280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35781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Direct addressing occurs in two forms in the microprocessor: direct addressing and displacement addressing. </a:t>
            </a:r>
            <a:endParaRPr lang="en-US" altLang="zh-TW" dirty="0" smtClean="0">
              <a:cs typeface="Times New Roman" charset="0"/>
            </a:endParaRPr>
          </a:p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 smtClean="0">
                <a:cs typeface="Times New Roman" charset="0"/>
              </a:rPr>
              <a:t>In </a:t>
            </a:r>
            <a:r>
              <a:rPr lang="en-US" altLang="zh-TW" dirty="0">
                <a:cs typeface="Times New Roman" charset="0"/>
              </a:rPr>
              <a:t>the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64-bit mode</a:t>
            </a:r>
            <a:r>
              <a:rPr lang="en-US" altLang="zh-TW" dirty="0">
                <a:cs typeface="Times New Roman" charset="0"/>
              </a:rPr>
              <a:t>, the registers are RAX, RBX, RCX, RDX, RSP, RBP, RDI, RSI, and R8 through R15.</a:t>
            </a:r>
          </a:p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The MOV immediate instruction transfers the byte or word that immediately follows the </a:t>
            </a:r>
            <a:r>
              <a:rPr lang="en-US" altLang="zh-TW" dirty="0" err="1">
                <a:cs typeface="Times New Roman" charset="0"/>
              </a:rPr>
              <a:t>opcode</a:t>
            </a:r>
            <a:r>
              <a:rPr lang="en-US" altLang="zh-TW" dirty="0">
                <a:cs typeface="Times New Roman" charset="0"/>
              </a:rPr>
              <a:t> into a register or a memory location. </a:t>
            </a:r>
          </a:p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Immediate addressing manipulates constant data in a program. 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7769225" y="27305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>
                <a:cs typeface="Times New Roman" charset="0"/>
              </a:rPr>
              <a:t>(</a:t>
            </a:r>
            <a:r>
              <a:rPr lang="en-US" altLang="zh-TW" sz="2800" i="1">
                <a:cs typeface="Times New Roman" charset="0"/>
              </a:rPr>
              <a:t>cont.</a:t>
            </a:r>
            <a:r>
              <a:rPr lang="en-US" altLang="zh-TW" sz="280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13415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Both forms of addressing are identical except that direct addressing is used to transfer data between EAX, AX, or AL and memory; displacement addressing is used with any register-memory transfer. </a:t>
            </a:r>
          </a:p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Direct addressing</a:t>
            </a:r>
            <a:r>
              <a:rPr lang="en-US" altLang="zh-TW" dirty="0">
                <a:cs typeface="Times New Roman" charset="0"/>
              </a:rPr>
              <a:t> requires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3 bytes</a:t>
            </a:r>
            <a:r>
              <a:rPr lang="en-US" altLang="zh-TW" dirty="0">
                <a:cs typeface="Times New Roman" charset="0"/>
              </a:rPr>
              <a:t> of memory, whereas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displacement addressing</a:t>
            </a:r>
            <a:r>
              <a:rPr lang="en-US" altLang="zh-TW" dirty="0">
                <a:cs typeface="Times New Roman" charset="0"/>
              </a:rPr>
              <a:t> requires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4 bytes</a:t>
            </a:r>
            <a:r>
              <a:rPr lang="en-US" altLang="zh-TW" dirty="0">
                <a:cs typeface="Times New Roman" charset="0"/>
              </a:rPr>
              <a:t>. 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7769225" y="27305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>
                <a:cs typeface="Times New Roman" charset="0"/>
              </a:rPr>
              <a:t>(</a:t>
            </a:r>
            <a:r>
              <a:rPr lang="en-US" altLang="zh-TW" sz="2800" i="1">
                <a:cs typeface="Times New Roman" charset="0"/>
              </a:rPr>
              <a:t>cont.</a:t>
            </a:r>
            <a:r>
              <a:rPr lang="en-US" altLang="zh-TW" sz="280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12407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Register indirect addressing allows data to be addressed at the memory location pointed to by either a base (BP and BX) or index register (DI and SI). </a:t>
            </a:r>
          </a:p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In the 80386 and above, extended registers EAX, EBX, ECX, EDX, EBP, EDI, and ESI are used to address memory data</a:t>
            </a:r>
            <a:r>
              <a:rPr lang="en-US" altLang="zh-TW" dirty="0" smtClean="0">
                <a:cs typeface="Times New Roman" charset="0"/>
              </a:rPr>
              <a:t>.</a:t>
            </a:r>
            <a:endParaRPr lang="en-US" altLang="zh-TW" dirty="0">
              <a:cs typeface="Times New Roman" charset="0"/>
            </a:endParaRP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7769225" y="27305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>
                <a:cs typeface="Times New Roman" charset="0"/>
              </a:rPr>
              <a:t>(</a:t>
            </a:r>
            <a:r>
              <a:rPr lang="en-US" altLang="zh-TW" sz="2800" i="1">
                <a:cs typeface="Times New Roman" charset="0"/>
              </a:rPr>
              <a:t>cont.</a:t>
            </a:r>
            <a:r>
              <a:rPr lang="en-US" altLang="zh-TW" sz="280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09278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Base-plus-index addressing often addresses data in an array. </a:t>
            </a:r>
          </a:p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The memory address for this mode is formed by adding a base register, index register, and the contents of a segment register times 10H. </a:t>
            </a:r>
          </a:p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In the 80386 and above, the base and index registers may be any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32-bit register</a:t>
            </a:r>
            <a:r>
              <a:rPr lang="en-US" altLang="zh-TW" dirty="0">
                <a:cs typeface="Times New Roman" charset="0"/>
              </a:rPr>
              <a:t> except EIP and ESP</a:t>
            </a:r>
            <a:r>
              <a:rPr lang="en-US" altLang="zh-TW" dirty="0" smtClean="0">
                <a:cs typeface="Times New Roman" charset="0"/>
              </a:rPr>
              <a:t>.</a:t>
            </a:r>
            <a:endParaRPr lang="en-US" altLang="zh-TW" dirty="0">
              <a:cs typeface="Times New Roman" charset="0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7769225" y="27305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>
                <a:cs typeface="Times New Roman" charset="0"/>
              </a:rPr>
              <a:t>(</a:t>
            </a:r>
            <a:r>
              <a:rPr lang="en-US" altLang="zh-TW" sz="2800" i="1">
                <a:cs typeface="Times New Roman" charset="0"/>
              </a:rPr>
              <a:t>cont.</a:t>
            </a:r>
            <a:r>
              <a:rPr lang="en-US" altLang="zh-TW" sz="280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20646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Register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relative addressing</a:t>
            </a:r>
            <a:r>
              <a:rPr lang="en-US" altLang="zh-TW" dirty="0">
                <a:cs typeface="Times New Roman" charset="0"/>
              </a:rPr>
              <a:t> uses a base or index register, plus a displacement to access memory data.</a:t>
            </a:r>
          </a:p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Base relative-plus-index addressing is useful for addressing a two-dimensional memory array. </a:t>
            </a:r>
          </a:p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The address is formed by adding a base register, an index register, displacement, and the contents of a segment register times 10H</a:t>
            </a:r>
            <a:r>
              <a:rPr lang="en-US" altLang="zh-TW" dirty="0" smtClean="0">
                <a:cs typeface="Times New Roman" charset="0"/>
              </a:rPr>
              <a:t>.</a:t>
            </a:r>
            <a:endParaRPr lang="en-US" altLang="zh-TW" dirty="0">
              <a:cs typeface="Times New Roman" charset="0"/>
            </a:endParaRP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7769225" y="27305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>
                <a:cs typeface="Times New Roman" charset="0"/>
              </a:rPr>
              <a:t>(</a:t>
            </a:r>
            <a:r>
              <a:rPr lang="en-US" altLang="zh-TW" sz="2800" i="1">
                <a:cs typeface="Times New Roman" charset="0"/>
              </a:rPr>
              <a:t>cont.</a:t>
            </a:r>
            <a:r>
              <a:rPr lang="en-US" altLang="zh-TW" sz="280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52427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Scaled-index addressing</a:t>
            </a:r>
            <a:r>
              <a:rPr lang="en-US" altLang="zh-TW" dirty="0">
                <a:cs typeface="Times New Roman" charset="0"/>
              </a:rPr>
              <a:t> is unique to the 80386 through the Core2. </a:t>
            </a:r>
          </a:p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The second of two registers (index) is scaled by a factor of to access words, </a:t>
            </a:r>
            <a:r>
              <a:rPr lang="en-US" altLang="zh-TW" dirty="0" err="1">
                <a:solidFill>
                  <a:srgbClr val="FF0000"/>
                </a:solidFill>
                <a:cs typeface="Times New Roman" charset="0"/>
              </a:rPr>
              <a:t>doublewords</a:t>
            </a:r>
            <a:r>
              <a:rPr lang="en-US" altLang="zh-TW" dirty="0">
                <a:cs typeface="Times New Roman" charset="0"/>
              </a:rPr>
              <a:t>, or </a:t>
            </a:r>
            <a:r>
              <a:rPr lang="en-US" altLang="zh-TW" dirty="0" err="1">
                <a:solidFill>
                  <a:srgbClr val="FF0000"/>
                </a:solidFill>
                <a:cs typeface="Times New Roman" charset="0"/>
              </a:rPr>
              <a:t>quadwords</a:t>
            </a:r>
            <a:r>
              <a:rPr lang="en-US" altLang="zh-TW" dirty="0">
                <a:cs typeface="Times New Roman" charset="0"/>
              </a:rPr>
              <a:t> in memory arrays. </a:t>
            </a:r>
          </a:p>
          <a:p>
            <a:pPr marL="339725" indent="-339725">
              <a:spcBef>
                <a:spcPts val="18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The MOV AX, [ EBX +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2</a:t>
            </a:r>
            <a:r>
              <a:rPr lang="en-US" altLang="zh-TW" dirty="0">
                <a:cs typeface="Times New Roman" charset="0"/>
              </a:rPr>
              <a:t>*ECX] and the MOV [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4</a:t>
            </a:r>
            <a:r>
              <a:rPr lang="en-US" altLang="zh-TW" dirty="0">
                <a:cs typeface="Times New Roman" charset="0"/>
              </a:rPr>
              <a:t> * ECX ], EDX are examples of scaled-index instructions</a:t>
            </a:r>
            <a:r>
              <a:rPr lang="en-US" altLang="zh-TW" dirty="0" smtClean="0">
                <a:cs typeface="Times New Roman" charset="0"/>
              </a:rPr>
              <a:t>.</a:t>
            </a:r>
            <a:endParaRPr lang="en-US" altLang="zh-TW" dirty="0">
              <a:cs typeface="Times New Roman" charset="0"/>
            </a:endParaRP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7769225" y="27305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>
                <a:cs typeface="Times New Roman" charset="0"/>
              </a:rPr>
              <a:t>(</a:t>
            </a:r>
            <a:r>
              <a:rPr lang="en-US" altLang="zh-TW" sz="2800" i="1">
                <a:cs typeface="Times New Roman" charset="0"/>
              </a:rPr>
              <a:t>cont.</a:t>
            </a:r>
            <a:r>
              <a:rPr lang="en-US" altLang="zh-TW" sz="280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30379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39725" indent="-339725">
              <a:spcBef>
                <a:spcPts val="24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Data structures are templates for storing arrays of data and are addressed by array name and field. </a:t>
            </a:r>
          </a:p>
          <a:p>
            <a:pPr marL="339725" indent="-339725">
              <a:spcBef>
                <a:spcPts val="24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Direct program memory addressing is allowed with the JMP and CALL instructions to any location in the memory system. </a:t>
            </a:r>
          </a:p>
          <a:p>
            <a:pPr marL="339725" indent="-339725">
              <a:spcBef>
                <a:spcPts val="2472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With this addressing mode, the offset address and segment address are stored with the instruction</a:t>
            </a:r>
            <a:r>
              <a:rPr lang="en-US" altLang="zh-TW" dirty="0" smtClean="0">
                <a:cs typeface="Times New Roman" charset="0"/>
              </a:rPr>
              <a:t>.</a:t>
            </a:r>
            <a:endParaRPr lang="en-US" altLang="zh-TW" dirty="0">
              <a:cs typeface="Times New Roman" charset="0"/>
            </a:endParaRP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7769225" y="27305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>
                <a:cs typeface="Times New Roman" charset="0"/>
              </a:rPr>
              <a:t>(</a:t>
            </a:r>
            <a:r>
              <a:rPr lang="en-US" altLang="zh-TW" sz="2800" i="1">
                <a:cs typeface="Times New Roman" charset="0"/>
              </a:rPr>
              <a:t>cont.</a:t>
            </a:r>
            <a:r>
              <a:rPr lang="en-US" altLang="zh-TW" sz="280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31087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39725" indent="-339725">
              <a:spcBef>
                <a:spcPct val="20000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Relative program addressing</a:t>
            </a:r>
            <a:r>
              <a:rPr lang="en-US" altLang="zh-TW" dirty="0">
                <a:cs typeface="Times New Roman" charset="0"/>
              </a:rPr>
              <a:t> allows a JMP or CALL instruction to branch for-ward or backward in the current code segment by   bytes. </a:t>
            </a:r>
          </a:p>
          <a:p>
            <a:pPr marL="339725" indent="-339725">
              <a:spcBef>
                <a:spcPct val="20000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In the 80386 and above, the 32-bit displacement allows a branch to any location in the cur-rent code segment by using a displacement value of  bytes. </a:t>
            </a:r>
          </a:p>
          <a:p>
            <a:pPr marL="339725" indent="-339725">
              <a:spcBef>
                <a:spcPct val="20000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The 32-bit displacement can be used only in protected mode</a:t>
            </a:r>
            <a:r>
              <a:rPr lang="en-US" altLang="zh-TW" dirty="0" smtClean="0">
                <a:cs typeface="Times New Roman" charset="0"/>
              </a:rPr>
              <a:t>.</a:t>
            </a:r>
            <a:endParaRPr lang="en-US" altLang="zh-TW" dirty="0">
              <a:cs typeface="Times New Roman" charset="0"/>
            </a:endParaRP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7769225" y="27305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>
                <a:cs typeface="Times New Roman" charset="0"/>
              </a:rPr>
              <a:t>(</a:t>
            </a:r>
            <a:r>
              <a:rPr lang="en-US" altLang="zh-TW" sz="2800" i="1">
                <a:cs typeface="Times New Roman" charset="0"/>
              </a:rPr>
              <a:t>cont.</a:t>
            </a:r>
            <a:r>
              <a:rPr lang="en-US" altLang="zh-TW" sz="280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64079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39725" indent="-339725">
              <a:spcBef>
                <a:spcPct val="20000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Indirect program addressing</a:t>
            </a:r>
            <a:r>
              <a:rPr lang="en-US" altLang="zh-TW" dirty="0">
                <a:cs typeface="Times New Roman" charset="0"/>
              </a:rPr>
              <a:t> allows the JMP or CALL instructions to address another portion of the program or subroutine indirectly through a register or memory location.</a:t>
            </a:r>
          </a:p>
          <a:p>
            <a:pPr marL="339725" indent="-339725">
              <a:spcBef>
                <a:spcPct val="20000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The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PUSH</a:t>
            </a:r>
            <a:r>
              <a:rPr lang="en-US" altLang="zh-TW" dirty="0">
                <a:cs typeface="Times New Roman" charset="0"/>
              </a:rPr>
              <a:t> and </a:t>
            </a:r>
            <a:r>
              <a:rPr lang="en-US" altLang="zh-TW" dirty="0">
                <a:solidFill>
                  <a:srgbClr val="FF0000"/>
                </a:solidFill>
                <a:cs typeface="Times New Roman" charset="0"/>
              </a:rPr>
              <a:t>POP</a:t>
            </a:r>
            <a:r>
              <a:rPr lang="en-US" altLang="zh-TW" dirty="0">
                <a:cs typeface="Times New Roman" charset="0"/>
              </a:rPr>
              <a:t> instructions transfer a word between the stack and a register or memory location. </a:t>
            </a:r>
          </a:p>
          <a:p>
            <a:pPr marL="339725" indent="-339725">
              <a:spcBef>
                <a:spcPct val="20000"/>
              </a:spcBef>
              <a:buClr>
                <a:srgbClr val="0D4000"/>
              </a:buClr>
              <a:buFontTx/>
              <a:buChar char="•"/>
            </a:pPr>
            <a:r>
              <a:rPr lang="en-US" altLang="zh-TW" dirty="0">
                <a:cs typeface="Times New Roman" charset="0"/>
              </a:rPr>
              <a:t>A PUSH immediate instruction is available to place immediate data on the stack. 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7769225" y="27305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 dirty="0">
                <a:cs typeface="Times New Roman" charset="0"/>
              </a:rPr>
              <a:t>(</a:t>
            </a:r>
            <a:r>
              <a:rPr lang="en-US" altLang="zh-TW" sz="2800" i="1" dirty="0">
                <a:cs typeface="Times New Roman" charset="0"/>
              </a:rPr>
              <a:t>cont.</a:t>
            </a:r>
            <a:r>
              <a:rPr lang="en-US" altLang="zh-TW" sz="2800" dirty="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63224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9269</TotalTime>
  <Words>4142</Words>
  <Application>Microsoft Office PowerPoint</Application>
  <PresentationFormat>On-screen Show (4:3)</PresentationFormat>
  <Paragraphs>439</Paragraphs>
  <Slides>75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CSC 221  Computer Organization and Assembly Language</vt:lpstr>
      <vt:lpstr>Lecture 06: Review</vt:lpstr>
      <vt:lpstr>Lecture 06: Review</vt:lpstr>
      <vt:lpstr>Lecture 06: Review</vt:lpstr>
      <vt:lpstr>Types of Operations</vt:lpstr>
      <vt:lpstr>Lecture 06: Extension</vt:lpstr>
      <vt:lpstr>Lecture Outline</vt:lpstr>
      <vt:lpstr>Lecture Outline</vt:lpstr>
      <vt:lpstr>Addressing Modes</vt:lpstr>
      <vt:lpstr>Addressing Modes</vt:lpstr>
      <vt:lpstr>Data Addressing Modes</vt:lpstr>
      <vt:lpstr>Data Addressing Modes</vt:lpstr>
      <vt:lpstr>8086–Core2 data-addressing modes. </vt:lpstr>
      <vt:lpstr>Layout of Addressing Modes </vt:lpstr>
      <vt:lpstr>Register Addressing </vt:lpstr>
      <vt:lpstr>Register Addressing </vt:lpstr>
      <vt:lpstr>[MOV BX, CX] instruction</vt:lpstr>
      <vt:lpstr>Immediate Addressing </vt:lpstr>
      <vt:lpstr>Immediate Addressing </vt:lpstr>
      <vt:lpstr>NOTES</vt:lpstr>
      <vt:lpstr>NOTES</vt:lpstr>
      <vt:lpstr>NOTES</vt:lpstr>
      <vt:lpstr>Direct Data Addressing </vt:lpstr>
      <vt:lpstr>Direct Addressing</vt:lpstr>
      <vt:lpstr>Direct Addressing: Example</vt:lpstr>
      <vt:lpstr>Displacement Addressing </vt:lpstr>
      <vt:lpstr>Register Indirect Addressing </vt:lpstr>
      <vt:lpstr>Register Indirect Addressing: Example</vt:lpstr>
      <vt:lpstr>Review: Segment Registers</vt:lpstr>
      <vt:lpstr>Review: Memory Access Mode</vt:lpstr>
      <vt:lpstr>Indirect Addressing</vt:lpstr>
      <vt:lpstr>Indirect Addressing: Tabular Data</vt:lpstr>
      <vt:lpstr>Indirect Addressing: Tabular Data</vt:lpstr>
      <vt:lpstr>Base-Plus-Index Addressing </vt:lpstr>
      <vt:lpstr>Locating Data with Base-Plus-Index Addressing </vt:lpstr>
      <vt:lpstr>Locating Data with Base-Plus-Index Addressing </vt:lpstr>
      <vt:lpstr>Locating Array Data Using Base-Plus-Index Addressing </vt:lpstr>
      <vt:lpstr>Locating Array Data Using Base-Plus-Index Addressing </vt:lpstr>
      <vt:lpstr>Register Relative Addressing </vt:lpstr>
      <vt:lpstr>Register Relative Addressing </vt:lpstr>
      <vt:lpstr>Addressing Array Data with Register Relative </vt:lpstr>
      <vt:lpstr>Addressing Array Data with Register Relative </vt:lpstr>
      <vt:lpstr>Base Relative-Plus-Index Addressing </vt:lpstr>
      <vt:lpstr>Addressing Data with Base Relative-Plus-Index </vt:lpstr>
      <vt:lpstr>Addressing Data with Base Relative-Plus-Index </vt:lpstr>
      <vt:lpstr>Addressing Arrays with Base Relative-Plus-Index </vt:lpstr>
      <vt:lpstr>Addressing Arrays with Base Relative-Plus-Index </vt:lpstr>
      <vt:lpstr>Scaled-Index Addressing </vt:lpstr>
      <vt:lpstr>RIP Relative Addressing </vt:lpstr>
      <vt:lpstr>PROGRAM MEMORY-ADDRESSING MODES </vt:lpstr>
      <vt:lpstr>Direct Program Memory Addressing </vt:lpstr>
      <vt:lpstr>Direct Program Memory Addressing </vt:lpstr>
      <vt:lpstr>Direct Program Memory Addressing </vt:lpstr>
      <vt:lpstr>Direct Program Memory Addressing </vt:lpstr>
      <vt:lpstr>Relative Program Memory Addressing </vt:lpstr>
      <vt:lpstr>Indirect Program Memory Addressing </vt:lpstr>
      <vt:lpstr>Slide 57</vt:lpstr>
      <vt:lpstr>Figure:  A jump table that stores addresses of various programs. The exact address chosen from the TABLE is determined by an index stored with the jump instruction. </vt:lpstr>
      <vt:lpstr>STACK MEMORY-ADDRESSING MODES </vt:lpstr>
      <vt:lpstr>STACK MEMORY-ADDRESSING MODES </vt:lpstr>
      <vt:lpstr>STACK MEMORY-ADDRESSING MODES </vt:lpstr>
      <vt:lpstr>Figure:  The PUSH and POP instructions:  (a) PUSH BX places the contents of BX onto the stack;  (b) POP CX removes data from the stack and places them into CX. Both instructions are shown after execution. </vt:lpstr>
      <vt:lpstr>STACK MEMORY-ADDRESSING MODES </vt:lpstr>
      <vt:lpstr>STACK MEMORY-ADDRESSING MODES </vt:lpstr>
      <vt:lpstr>SUMMARY</vt:lpstr>
      <vt:lpstr>SUMMARY</vt:lpstr>
      <vt:lpstr>SUMMARY</vt:lpstr>
      <vt:lpstr>SUMMARY</vt:lpstr>
      <vt:lpstr>SUMMARY</vt:lpstr>
      <vt:lpstr>SUMMARY</vt:lpstr>
      <vt:lpstr>SUMMARY</vt:lpstr>
      <vt:lpstr>SUMMARY</vt:lpstr>
      <vt:lpstr>SUMMARY</vt:lpstr>
      <vt:lpstr>SUMMARY</vt:lpstr>
      <vt:lpstr>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359</cp:revision>
  <dcterms:created xsi:type="dcterms:W3CDTF">2012-02-27T05:45:45Z</dcterms:created>
  <dcterms:modified xsi:type="dcterms:W3CDTF">2012-09-08T06:37:25Z</dcterms:modified>
</cp:coreProperties>
</file>