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6" r:id="rId2"/>
    <p:sldId id="493" r:id="rId3"/>
    <p:sldId id="494" r:id="rId4"/>
    <p:sldId id="365" r:id="rId5"/>
    <p:sldId id="495" r:id="rId6"/>
    <p:sldId id="496" r:id="rId7"/>
    <p:sldId id="497" r:id="rId8"/>
    <p:sldId id="549" r:id="rId9"/>
    <p:sldId id="550" r:id="rId10"/>
    <p:sldId id="498" r:id="rId11"/>
    <p:sldId id="499" r:id="rId12"/>
    <p:sldId id="500" r:id="rId13"/>
    <p:sldId id="501" r:id="rId14"/>
    <p:sldId id="502" r:id="rId15"/>
    <p:sldId id="551" r:id="rId16"/>
    <p:sldId id="503" r:id="rId17"/>
    <p:sldId id="504" r:id="rId18"/>
    <p:sldId id="505" r:id="rId19"/>
    <p:sldId id="552" r:id="rId20"/>
    <p:sldId id="553" r:id="rId21"/>
    <p:sldId id="511" r:id="rId22"/>
    <p:sldId id="506" r:id="rId23"/>
    <p:sldId id="507" r:id="rId24"/>
    <p:sldId id="508" r:id="rId25"/>
    <p:sldId id="509" r:id="rId26"/>
    <p:sldId id="510" r:id="rId27"/>
    <p:sldId id="554" r:id="rId28"/>
    <p:sldId id="555" r:id="rId29"/>
    <p:sldId id="512" r:id="rId30"/>
    <p:sldId id="513" r:id="rId31"/>
    <p:sldId id="514" r:id="rId32"/>
    <p:sldId id="515" r:id="rId33"/>
    <p:sldId id="557" r:id="rId34"/>
    <p:sldId id="516" r:id="rId35"/>
    <p:sldId id="556" r:id="rId36"/>
    <p:sldId id="518" r:id="rId37"/>
    <p:sldId id="519" r:id="rId38"/>
    <p:sldId id="520" r:id="rId39"/>
    <p:sldId id="521" r:id="rId40"/>
    <p:sldId id="522" r:id="rId41"/>
    <p:sldId id="533" r:id="rId42"/>
    <p:sldId id="534" r:id="rId43"/>
    <p:sldId id="535" r:id="rId44"/>
    <p:sldId id="543" r:id="rId45"/>
    <p:sldId id="558" r:id="rId46"/>
    <p:sldId id="559" r:id="rId47"/>
    <p:sldId id="544" r:id="rId48"/>
    <p:sldId id="545" r:id="rId49"/>
    <p:sldId id="548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1811" autoAdjust="0"/>
    <p:restoredTop sz="99630" autoAdjust="0"/>
  </p:normalViewPr>
  <p:slideViewPr>
    <p:cSldViewPr>
      <p:cViewPr>
        <p:scale>
          <a:sx n="75" d="100"/>
          <a:sy n="75" d="100"/>
        </p:scale>
        <p:origin x="-918" y="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1C198F-11C8-F740-B84C-94114115E33D}" type="datetimeFigureOut">
              <a:rPr lang="en-US" smtClean="0"/>
              <a:pPr/>
              <a:t>9/6/2012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C10505-DA55-2C4B-835C-BBCA24AD7C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6204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55CAB2-8DD5-B843-B837-B3505D5913DB}" type="slidenum">
              <a:rPr lang="zh-TW" altLang="en-US"/>
              <a:pPr/>
              <a:t>5</a:t>
            </a:fld>
            <a:endParaRPr lang="en-US" altLang="zh-TW"/>
          </a:p>
        </p:txBody>
      </p:sp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788802-3589-3F43-99D5-1E9F0A6C64B8}" type="slidenum">
              <a:rPr lang="zh-TW" altLang="en-US"/>
              <a:pPr/>
              <a:t>6</a:t>
            </a:fld>
            <a:endParaRPr lang="en-US" altLang="zh-TW"/>
          </a:p>
        </p:txBody>
      </p:sp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4E6D27-58C4-B344-92F3-29148BA2C08C}" type="slidenum">
              <a:rPr lang="zh-TW" altLang="en-US"/>
              <a:pPr/>
              <a:t>7</a:t>
            </a:fld>
            <a:endParaRPr lang="en-US" altLang="zh-TW"/>
          </a:p>
        </p:txBody>
      </p:sp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4E6D27-58C4-B344-92F3-29148BA2C08C}" type="slidenum">
              <a:rPr lang="zh-TW" altLang="en-US"/>
              <a:pPr/>
              <a:t>8</a:t>
            </a:fld>
            <a:endParaRPr lang="en-US" altLang="zh-TW"/>
          </a:p>
        </p:txBody>
      </p:sp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0BAB20-E376-AD44-B74F-AC567E211ADC}" type="slidenum">
              <a:rPr lang="zh-TW" altLang="en-US"/>
              <a:pPr/>
              <a:t>10</a:t>
            </a:fld>
            <a:endParaRPr lang="en-US" altLang="zh-TW"/>
          </a:p>
        </p:txBody>
      </p:sp>
      <p:sp>
        <p:nvSpPr>
          <p:cNvPr id="1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FB781C-33EE-4144-82A9-302069CF09AE}" type="slidenum">
              <a:rPr lang="zh-TW" altLang="en-US"/>
              <a:pPr/>
              <a:t>11</a:t>
            </a:fld>
            <a:endParaRPr lang="en-US" altLang="zh-TW"/>
          </a:p>
        </p:txBody>
      </p:sp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75ABF2-BF31-BE41-A9C0-778FD6EA023F}" type="slidenum">
              <a:rPr lang="zh-TW" altLang="en-US"/>
              <a:pPr/>
              <a:t>12</a:t>
            </a:fld>
            <a:endParaRPr lang="en-US" altLang="zh-TW"/>
          </a:p>
        </p:txBody>
      </p:sp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486D90-3F82-174E-973D-93127F60C192}" type="slidenum">
              <a:rPr lang="zh-TW" altLang="en-US"/>
              <a:pPr/>
              <a:t>13</a:t>
            </a:fld>
            <a:endParaRPr lang="en-US" altLang="zh-TW"/>
          </a:p>
        </p:txBody>
      </p:sp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6437E0-97EB-624C-B8DF-1C9C5432E0EB}" type="slidenum">
              <a:rPr lang="zh-TW" altLang="en-US"/>
              <a:pPr/>
              <a:t>14</a:t>
            </a:fld>
            <a:endParaRPr lang="en-US" altLang="zh-TW"/>
          </a:p>
        </p:txBody>
      </p:sp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06564B-E188-2643-94EF-9399FA5CD254}" type="slidenum">
              <a:rPr lang="en-US"/>
              <a:pPr/>
              <a:t>15</a:t>
            </a:fld>
            <a:endParaRPr lang="en-US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7B425D-8022-FD4C-9861-6FB63ADFA92D}" type="slidenum">
              <a:rPr lang="zh-TW" altLang="en-US"/>
              <a:pPr/>
              <a:t>17</a:t>
            </a:fld>
            <a:endParaRPr lang="en-US" altLang="zh-TW"/>
          </a:p>
        </p:txBody>
      </p:sp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9BBB84-7175-B74D-8B60-A3D2112DDC2C}" type="slidenum">
              <a:rPr lang="zh-TW" altLang="en-US"/>
              <a:pPr/>
              <a:t>18</a:t>
            </a:fld>
            <a:endParaRPr lang="en-US" altLang="zh-TW"/>
          </a:p>
        </p:txBody>
      </p:sp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692E80-1305-6D48-AD7F-EF59A76693DA}" type="slidenum">
              <a:rPr lang="en-US"/>
              <a:pPr/>
              <a:t>19</a:t>
            </a:fld>
            <a:endParaRPr lang="en-US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AEFA0D-A59F-6A48-85D5-21089AC5B65C}" type="slidenum">
              <a:rPr lang="en-US"/>
              <a:pPr/>
              <a:t>20</a:t>
            </a:fld>
            <a:endParaRPr lang="en-US"/>
          </a:p>
        </p:txBody>
      </p:sp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202D6A-6459-FE41-9DEE-D0E07677300E}" type="slidenum">
              <a:rPr lang="zh-TW" altLang="en-US"/>
              <a:pPr/>
              <a:t>21</a:t>
            </a:fld>
            <a:endParaRPr lang="en-US" altLang="zh-TW"/>
          </a:p>
        </p:txBody>
      </p:sp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A3F750-B197-5649-A74D-A32DA5BEA9BC}" type="slidenum">
              <a:rPr lang="zh-TW" altLang="en-US"/>
              <a:pPr/>
              <a:t>22</a:t>
            </a:fld>
            <a:endParaRPr lang="en-US" altLang="zh-TW"/>
          </a:p>
        </p:txBody>
      </p:sp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35C241-76A3-FE47-B025-D80D345CAD12}" type="slidenum">
              <a:rPr lang="zh-TW" altLang="en-US"/>
              <a:pPr/>
              <a:t>23</a:t>
            </a:fld>
            <a:endParaRPr lang="en-US" altLang="zh-TW"/>
          </a:p>
        </p:txBody>
      </p:sp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649E4A-D62E-6B43-832A-C530ADD2E92F}" type="slidenum">
              <a:rPr lang="zh-TW" altLang="en-US"/>
              <a:pPr/>
              <a:t>24</a:t>
            </a:fld>
            <a:endParaRPr lang="en-US" altLang="zh-TW"/>
          </a:p>
        </p:txBody>
      </p:sp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E5BA40-C772-C444-8B42-652DB5BD7B43}" type="slidenum">
              <a:rPr lang="zh-TW" altLang="en-US"/>
              <a:pPr/>
              <a:t>25</a:t>
            </a:fld>
            <a:endParaRPr lang="en-US" altLang="zh-TW"/>
          </a:p>
        </p:txBody>
      </p:sp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128C0B-56E9-294E-A011-7BEAEAE69CA9}" type="slidenum">
              <a:rPr lang="zh-TW" altLang="en-US"/>
              <a:pPr/>
              <a:t>26</a:t>
            </a:fld>
            <a:endParaRPr lang="en-US" altLang="zh-TW"/>
          </a:p>
        </p:txBody>
      </p:sp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128C0B-56E9-294E-A011-7BEAEAE69CA9}" type="slidenum">
              <a:rPr lang="zh-TW" altLang="en-US"/>
              <a:pPr/>
              <a:t>27</a:t>
            </a:fld>
            <a:endParaRPr lang="en-US" altLang="zh-TW"/>
          </a:p>
        </p:txBody>
      </p:sp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4FCE1C-AD15-4E45-A75B-5E45A99EFBD1}" type="slidenum">
              <a:rPr lang="en-US"/>
              <a:pPr/>
              <a:t>28</a:t>
            </a:fld>
            <a:endParaRPr 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4DF401-B302-1B48-9859-BAD43C60AF6D}" type="slidenum">
              <a:rPr lang="zh-TW" altLang="en-US"/>
              <a:pPr/>
              <a:t>29</a:t>
            </a:fld>
            <a:endParaRPr lang="en-US" altLang="zh-TW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6C4109-7F14-BD40-AA8C-C25AD702EF2A}" type="slidenum">
              <a:rPr lang="zh-TW" altLang="en-US"/>
              <a:pPr/>
              <a:t>30</a:t>
            </a:fld>
            <a:endParaRPr lang="en-US" altLang="zh-TW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396861-0380-4C4F-90D0-BD0C9C7233FB}" type="slidenum">
              <a:rPr lang="zh-TW" altLang="en-US"/>
              <a:pPr/>
              <a:t>31</a:t>
            </a:fld>
            <a:endParaRPr lang="en-US" altLang="zh-TW"/>
          </a:p>
        </p:txBody>
      </p:sp>
      <p:sp>
        <p:nvSpPr>
          <p:cNvPr id="16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684E19-5C5D-1D41-A58E-34FF729DB936}" type="slidenum">
              <a:rPr lang="zh-TW" altLang="en-US"/>
              <a:pPr/>
              <a:t>32</a:t>
            </a:fld>
            <a:endParaRPr lang="en-US" altLang="zh-TW"/>
          </a:p>
        </p:txBody>
      </p:sp>
      <p:sp>
        <p:nvSpPr>
          <p:cNvPr id="16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36B250-A44A-3F4A-854F-3273426C4F3A}" type="slidenum">
              <a:rPr lang="en-US"/>
              <a:pPr/>
              <a:t>33</a:t>
            </a:fld>
            <a:endParaRPr lang="en-US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BED2BD-321E-C445-96C2-F6BAD4C3A07F}" type="slidenum">
              <a:rPr lang="zh-TW" altLang="en-US"/>
              <a:pPr/>
              <a:t>34</a:t>
            </a:fld>
            <a:endParaRPr lang="en-US" altLang="zh-TW"/>
          </a:p>
        </p:txBody>
      </p:sp>
      <p:sp>
        <p:nvSpPr>
          <p:cNvPr id="16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406CC0-4A02-614B-AF5D-FAD0C01FBE10}" type="slidenum">
              <a:rPr lang="en-US"/>
              <a:pPr/>
              <a:t>35</a:t>
            </a:fld>
            <a:endParaRPr lang="en-US"/>
          </a:p>
        </p:txBody>
      </p:sp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19F476-C3BD-2140-843A-7C9750E6BA0C}" type="slidenum">
              <a:rPr lang="zh-TW" altLang="en-US"/>
              <a:pPr/>
              <a:t>36</a:t>
            </a:fld>
            <a:endParaRPr lang="en-US" altLang="zh-TW"/>
          </a:p>
        </p:txBody>
      </p:sp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2C34D-9862-0C48-B5A9-3C8D0F861C13}" type="slidenum">
              <a:rPr lang="zh-TW" altLang="en-US"/>
              <a:pPr/>
              <a:t>37</a:t>
            </a:fld>
            <a:endParaRPr lang="en-US" altLang="zh-TW"/>
          </a:p>
        </p:txBody>
      </p:sp>
      <p:sp>
        <p:nvSpPr>
          <p:cNvPr id="16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08650F-9EC7-964D-9654-B1E74EC3D1CB}" type="slidenum">
              <a:rPr lang="zh-TW" altLang="en-US"/>
              <a:pPr/>
              <a:t>38</a:t>
            </a:fld>
            <a:endParaRPr lang="en-US" altLang="zh-TW"/>
          </a:p>
        </p:txBody>
      </p:sp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8ED55C-DA9E-BA40-8963-4E6BB2206CCC}" type="slidenum">
              <a:rPr lang="zh-TW" altLang="en-US"/>
              <a:pPr/>
              <a:t>39</a:t>
            </a:fld>
            <a:endParaRPr lang="en-US" altLang="zh-TW"/>
          </a:p>
        </p:txBody>
      </p:sp>
      <p:sp>
        <p:nvSpPr>
          <p:cNvPr id="16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089C33-2A34-1444-A934-A84C36EEC0C7}" type="slidenum">
              <a:rPr lang="zh-TW" altLang="en-US"/>
              <a:pPr/>
              <a:t>40</a:t>
            </a:fld>
            <a:endParaRPr lang="en-US" altLang="zh-TW"/>
          </a:p>
        </p:txBody>
      </p:sp>
      <p:sp>
        <p:nvSpPr>
          <p:cNvPr id="16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B2D8AE-815A-6944-B46B-9210F7FA890B}" type="slidenum">
              <a:rPr lang="zh-TW" altLang="en-US"/>
              <a:pPr/>
              <a:t>41</a:t>
            </a:fld>
            <a:endParaRPr lang="en-US" altLang="zh-TW"/>
          </a:p>
        </p:txBody>
      </p:sp>
      <p:sp>
        <p:nvSpPr>
          <p:cNvPr id="181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B48DB6-D207-224B-AE93-0782E80BDE87}" type="slidenum">
              <a:rPr lang="zh-TW" altLang="en-US"/>
              <a:pPr/>
              <a:t>42</a:t>
            </a:fld>
            <a:endParaRPr lang="en-US" altLang="zh-TW"/>
          </a:p>
        </p:txBody>
      </p:sp>
      <p:sp>
        <p:nvSpPr>
          <p:cNvPr id="182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5A090F-CAD9-D845-9495-FDD6858FE9D1}" type="slidenum">
              <a:rPr lang="zh-TW" altLang="en-US"/>
              <a:pPr/>
              <a:t>43</a:t>
            </a:fld>
            <a:endParaRPr lang="en-US" altLang="zh-TW"/>
          </a:p>
        </p:txBody>
      </p:sp>
      <p:sp>
        <p:nvSpPr>
          <p:cNvPr id="18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B25C89-45AE-FD44-8647-030BD3FD3D48}" type="slidenum">
              <a:rPr lang="zh-TW" altLang="en-US"/>
              <a:pPr/>
              <a:t>44</a:t>
            </a:fld>
            <a:endParaRPr lang="en-US" altLang="zh-TW"/>
          </a:p>
        </p:txBody>
      </p:sp>
      <p:sp>
        <p:nvSpPr>
          <p:cNvPr id="191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B25C89-45AE-FD44-8647-030BD3FD3D48}" type="slidenum">
              <a:rPr lang="zh-TW" altLang="en-US"/>
              <a:pPr/>
              <a:t>45</a:t>
            </a:fld>
            <a:endParaRPr lang="en-US" altLang="zh-TW"/>
          </a:p>
        </p:txBody>
      </p:sp>
      <p:sp>
        <p:nvSpPr>
          <p:cNvPr id="191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B25C89-45AE-FD44-8647-030BD3FD3D48}" type="slidenum">
              <a:rPr lang="zh-TW" altLang="en-US"/>
              <a:pPr/>
              <a:t>46</a:t>
            </a:fld>
            <a:endParaRPr lang="en-US" altLang="zh-TW"/>
          </a:p>
        </p:txBody>
      </p:sp>
      <p:sp>
        <p:nvSpPr>
          <p:cNvPr id="191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CF324F-B293-3E4C-AE92-D49C1BF1A1F7}" type="slidenum">
              <a:rPr lang="zh-TW" altLang="en-US"/>
              <a:pPr/>
              <a:t>47</a:t>
            </a:fld>
            <a:endParaRPr lang="en-US" altLang="zh-TW"/>
          </a:p>
        </p:txBody>
      </p:sp>
      <p:sp>
        <p:nvSpPr>
          <p:cNvPr id="192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3DD34B-1BED-BE49-A3DD-2C509CB4308B}" type="slidenum">
              <a:rPr lang="zh-TW" altLang="en-US"/>
              <a:pPr/>
              <a:t>48</a:t>
            </a:fld>
            <a:endParaRPr lang="en-US" altLang="zh-TW"/>
          </a:p>
        </p:txBody>
      </p:sp>
      <p:sp>
        <p:nvSpPr>
          <p:cNvPr id="19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DD5F3B-BED3-7042-AD73-43FE83D23B17}" type="slidenum">
              <a:rPr lang="zh-TW" altLang="en-US"/>
              <a:pPr/>
              <a:t>49</a:t>
            </a:fld>
            <a:endParaRPr lang="en-US" altLang="zh-TW"/>
          </a:p>
        </p:txBody>
      </p:sp>
      <p:sp>
        <p:nvSpPr>
          <p:cNvPr id="196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9/6/2012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143000"/>
            <a:ext cx="8229600" cy="51435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xmlns="" val="3401281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599B4-4737-419C-9E1A-6122BB360733}" type="datetimeFigureOut">
              <a:rPr lang="en-US" smtClean="0"/>
              <a:pPr/>
              <a:t>9/6/2012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9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10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295400"/>
            <a:ext cx="8382000" cy="2590799"/>
          </a:xfrm>
        </p:spPr>
        <p:txBody>
          <a:bodyPr>
            <a:normAutofit/>
          </a:bodyPr>
          <a:lstStyle/>
          <a:p>
            <a:r>
              <a:rPr lang="en-US" b="1" dirty="0">
                <a:latin typeface="Arial" pitchFamily="34" charset="0"/>
                <a:cs typeface="Arial" pitchFamily="34" charset="0"/>
              </a:rPr>
              <a:t>CSC 221</a:t>
            </a:r>
            <a:br>
              <a:rPr lang="en-US" b="1" dirty="0"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b="1" dirty="0" smtClean="0"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latin typeface="Arial" pitchFamily="34" charset="0"/>
                <a:cs typeface="Arial" pitchFamily="34" charset="0"/>
              </a:rPr>
              <a:t>Computer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Organization and Assembly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Language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495800"/>
            <a:ext cx="7924800" cy="11430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Lecture 05: Memory Access</a:t>
            </a:r>
            <a:endParaRPr lang="en-US" sz="3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4: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4488" indent="-344488">
              <a:buClr>
                <a:srgbClr val="0D4000"/>
              </a:buClr>
              <a:buFontTx/>
              <a:buChar char="•"/>
            </a:pPr>
            <a:r>
              <a:rPr lang="en-US" sz="3200" dirty="0">
                <a:cs typeface="Times New Roman" charset="0"/>
              </a:rPr>
              <a:t>The programming model of the 8086 through 80286 </a:t>
            </a:r>
            <a:r>
              <a:rPr lang="en-US" sz="3200" dirty="0" smtClean="0">
                <a:cs typeface="Times New Roman" charset="0"/>
              </a:rPr>
              <a:t>contain </a:t>
            </a:r>
            <a:r>
              <a:rPr lang="en-US" sz="3200" dirty="0">
                <a:cs typeface="Times New Roman" charset="0"/>
              </a:rPr>
              <a:t>8- and 16-bit registers. </a:t>
            </a:r>
          </a:p>
          <a:p>
            <a:pPr marL="344488" indent="-344488">
              <a:buClr>
                <a:srgbClr val="0D4000"/>
              </a:buClr>
              <a:buFontTx/>
              <a:buChar char="•"/>
            </a:pPr>
            <a:r>
              <a:rPr lang="en-US" sz="3200" dirty="0">
                <a:cs typeface="Times New Roman" charset="0"/>
              </a:rPr>
              <a:t>The programming model of the 80386 and above contains 8-, 16-, and 32-bit extended registers as well as two additional 16-bit segment registers: FS and GS.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290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4: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36550" indent="-336550">
              <a:buClr>
                <a:srgbClr val="0D4000"/>
              </a:buClr>
              <a:buFontTx/>
              <a:buChar char="•"/>
            </a:pPr>
            <a:r>
              <a:rPr lang="en-US" sz="3200" dirty="0">
                <a:cs typeface="Times New Roman" charset="0"/>
              </a:rPr>
              <a:t>The 64-bit registers in a Pentium 4 with 64-bit extensions are RAX, RBX, RCX, RDX, RSP, RBP, RDI, RSI, and R8 through R15. </a:t>
            </a:r>
          </a:p>
          <a:p>
            <a:pPr marL="336550" indent="-336550">
              <a:buClr>
                <a:srgbClr val="0D4000"/>
              </a:buClr>
              <a:buFontTx/>
              <a:buChar char="•"/>
            </a:pPr>
            <a:r>
              <a:rPr lang="en-US" sz="3200" dirty="0">
                <a:cs typeface="Times New Roman" charset="0"/>
              </a:rPr>
              <a:t>In addition, the microprocessor contains an instruction pointer (IP/EIP/RIP) and flag register (FLAGS, EFLAGS, or RFLAGS).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7772400" y="457200"/>
            <a:ext cx="1295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0D4000"/>
              </a:buClr>
            </a:pPr>
            <a:r>
              <a:rPr lang="en-US" sz="2800" dirty="0">
                <a:cs typeface="Times New Roman" charset="0"/>
              </a:rPr>
              <a:t>(</a:t>
            </a:r>
            <a:r>
              <a:rPr lang="en-US" sz="2800" i="1" dirty="0">
                <a:cs typeface="Times New Roman" charset="0"/>
              </a:rPr>
              <a:t>cont.</a:t>
            </a:r>
            <a:r>
              <a:rPr lang="en-US" sz="2800" dirty="0">
                <a:cs typeface="Times New Roman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332725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368"/>
              </a:spcBef>
            </a:pPr>
            <a:r>
              <a:rPr lang="en-US" altLang="zh-TW" sz="3200" dirty="0" smtClean="0">
                <a:latin typeface="Arial"/>
                <a:cs typeface="Arial"/>
              </a:rPr>
              <a:t>Memory Access: </a:t>
            </a:r>
          </a:p>
          <a:p>
            <a:pPr lvl="1">
              <a:spcBef>
                <a:spcPts val="1368"/>
              </a:spcBef>
            </a:pPr>
            <a:r>
              <a:rPr lang="en-US" altLang="zh-TW" sz="2400" dirty="0" smtClean="0">
                <a:solidFill>
                  <a:srgbClr val="FF0000"/>
                </a:solidFill>
                <a:latin typeface="Arial"/>
                <a:cs typeface="Arial"/>
              </a:rPr>
              <a:t>Real Mode memory-addressing</a:t>
            </a:r>
            <a:r>
              <a:rPr lang="en-US" altLang="zh-TW" sz="2400" dirty="0" smtClean="0">
                <a:latin typeface="Arial"/>
                <a:cs typeface="Arial"/>
              </a:rPr>
              <a:t> techniques.</a:t>
            </a:r>
          </a:p>
          <a:p>
            <a:pPr lvl="1">
              <a:spcBef>
                <a:spcPts val="1368"/>
              </a:spcBef>
            </a:pPr>
            <a:r>
              <a:rPr lang="en-US" altLang="zh-TW" sz="2400" dirty="0" smtClean="0">
                <a:solidFill>
                  <a:srgbClr val="FF0000"/>
                </a:solidFill>
                <a:latin typeface="Arial"/>
                <a:cs typeface="Arial"/>
              </a:rPr>
              <a:t>Protected Mode memory-addressing </a:t>
            </a:r>
            <a:r>
              <a:rPr lang="en-US" altLang="zh-TW" sz="2400" dirty="0" smtClean="0">
                <a:latin typeface="Arial"/>
                <a:cs typeface="Arial"/>
              </a:rPr>
              <a:t>techniques.</a:t>
            </a:r>
          </a:p>
          <a:p>
            <a:pPr>
              <a:spcBef>
                <a:spcPts val="1368"/>
              </a:spcBef>
            </a:pPr>
            <a:r>
              <a:rPr lang="en-US" altLang="zh-TW" sz="3200" dirty="0" smtClean="0">
                <a:latin typeface="Arial"/>
                <a:cs typeface="Arial"/>
              </a:rPr>
              <a:t>Memory Access: </a:t>
            </a:r>
          </a:p>
          <a:p>
            <a:pPr lvl="1">
              <a:spcBef>
                <a:spcPts val="1368"/>
              </a:spcBef>
            </a:pPr>
            <a:r>
              <a:rPr lang="en-US" altLang="zh-TW" sz="2400" dirty="0" smtClean="0">
                <a:latin typeface="Arial"/>
                <a:cs typeface="Arial"/>
              </a:rPr>
              <a:t>64-bit Flat Memory model.</a:t>
            </a:r>
          </a:p>
          <a:p>
            <a:pPr>
              <a:spcBef>
                <a:spcPts val="1368"/>
              </a:spcBef>
            </a:pPr>
            <a:r>
              <a:rPr lang="en-US" altLang="zh-TW" sz="2800" dirty="0" smtClean="0">
                <a:latin typeface="Arial"/>
                <a:cs typeface="Arial"/>
              </a:rPr>
              <a:t>Program-invisible registers in the 80286~Core2 microprocessors.</a:t>
            </a:r>
          </a:p>
        </p:txBody>
      </p:sp>
    </p:spTree>
    <p:extLst>
      <p:ext uri="{BB962C8B-B14F-4D97-AF65-F5344CB8AC3E}">
        <p14:creationId xmlns:p14="http://schemas.microsoft.com/office/powerpoint/2010/main" xmlns="" val="221262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90488"/>
            <a:ext cx="9067800" cy="1143000"/>
          </a:xfrm>
        </p:spPr>
        <p:txBody>
          <a:bodyPr>
            <a:normAutofit/>
          </a:bodyPr>
          <a:lstStyle/>
          <a:p>
            <a:r>
              <a:rPr lang="en-US" altLang="zh-TW" sz="3600" b="1" dirty="0" smtClean="0">
                <a:solidFill>
                  <a:srgbClr val="000000"/>
                </a:solidFill>
              </a:rPr>
              <a:t>REAL </a:t>
            </a:r>
            <a:r>
              <a:rPr lang="en-US" altLang="zh-TW" sz="3600" b="1" dirty="0">
                <a:solidFill>
                  <a:srgbClr val="000000"/>
                </a:solidFill>
              </a:rPr>
              <a:t>MODE MEMORY ADDRESSING</a:t>
            </a:r>
            <a:r>
              <a:rPr lang="en-US" altLang="zh-TW" sz="3600" b="1" dirty="0"/>
              <a:t>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563" y="1598612"/>
            <a:ext cx="8656637" cy="4878387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2800" dirty="0" smtClean="0">
                <a:latin typeface="Arial"/>
                <a:cs typeface="Arial"/>
              </a:rPr>
              <a:t>The </a:t>
            </a:r>
            <a:r>
              <a:rPr lang="en-US" sz="2800" dirty="0">
                <a:latin typeface="Arial"/>
                <a:cs typeface="Arial"/>
              </a:rPr>
              <a:t>only mode available on the </a:t>
            </a:r>
            <a:r>
              <a:rPr lang="en-US" sz="2800" dirty="0">
                <a:solidFill>
                  <a:srgbClr val="CC0000"/>
                </a:solidFill>
                <a:latin typeface="Arial"/>
                <a:cs typeface="Arial"/>
              </a:rPr>
              <a:t>8086-</a:t>
            </a:r>
            <a:r>
              <a:rPr lang="en-US" sz="2800" dirty="0" smtClean="0">
                <a:solidFill>
                  <a:srgbClr val="CC0000"/>
                </a:solidFill>
                <a:latin typeface="Arial"/>
                <a:cs typeface="Arial"/>
              </a:rPr>
              <a:t>8088.</a:t>
            </a:r>
            <a:endParaRPr lang="en-US" sz="2800" dirty="0">
              <a:solidFill>
                <a:srgbClr val="CC0000"/>
              </a:solidFill>
              <a:latin typeface="Arial"/>
              <a:cs typeface="Arial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>
                <a:solidFill>
                  <a:srgbClr val="CC0000"/>
                </a:solidFill>
                <a:latin typeface="Arial"/>
                <a:cs typeface="Arial"/>
              </a:rPr>
              <a:t>	</a:t>
            </a: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20 bit address bus </a:t>
            </a: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  <a:sym typeface="Wingdings" charset="0"/>
              </a:rPr>
              <a:t> 1 MB</a:t>
            </a: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, 16 bit data bus, 16 bit 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registers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4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lnSpc>
                <a:spcPct val="80000"/>
              </a:lnSpc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80286 and above operate in either the </a:t>
            </a:r>
            <a:r>
              <a:rPr lang="en-US" altLang="zh-TW" sz="2800" dirty="0">
                <a:solidFill>
                  <a:srgbClr val="FF0000"/>
                </a:solidFill>
                <a:latin typeface="Arial"/>
                <a:cs typeface="Arial"/>
              </a:rPr>
              <a:t>real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 or </a:t>
            </a:r>
            <a:r>
              <a:rPr lang="en-US" altLang="zh-TW" sz="2800" dirty="0">
                <a:solidFill>
                  <a:srgbClr val="FF0000"/>
                </a:solidFill>
                <a:latin typeface="Arial"/>
                <a:cs typeface="Arial"/>
              </a:rPr>
              <a:t>protected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 mode. </a:t>
            </a:r>
          </a:p>
          <a:p>
            <a:pPr>
              <a:spcBef>
                <a:spcPts val="1968"/>
              </a:spcBef>
            </a:pPr>
            <a:r>
              <a:rPr lang="en-US" altLang="zh-TW" sz="2800" b="1" dirty="0">
                <a:solidFill>
                  <a:srgbClr val="FF0000"/>
                </a:solidFill>
                <a:latin typeface="Arial"/>
                <a:cs typeface="Arial"/>
              </a:rPr>
              <a:t>Real mode operation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 allows addressing of only the first 1M byte of memory space—even in Pentium 4 or Core2 microprocessor. </a:t>
            </a:r>
          </a:p>
          <a:p>
            <a:pPr lvl="1">
              <a:spcBef>
                <a:spcPts val="1968"/>
              </a:spcBef>
            </a:pP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the first 1M byte of memory is called the </a:t>
            </a:r>
            <a:r>
              <a:rPr lang="en-US" altLang="zh-TW" sz="2400" b="1" dirty="0">
                <a:solidFill>
                  <a:srgbClr val="000000"/>
                </a:solidFill>
                <a:latin typeface="Arial"/>
                <a:cs typeface="Arial"/>
              </a:rPr>
              <a:t>real memory</a:t>
            </a: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altLang="zh-TW" sz="2400" b="1" dirty="0">
                <a:solidFill>
                  <a:srgbClr val="000000"/>
                </a:solidFill>
                <a:latin typeface="Arial"/>
                <a:cs typeface="Arial"/>
              </a:rPr>
              <a:t>conventional memory</a:t>
            </a: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, or </a:t>
            </a:r>
            <a:r>
              <a:rPr lang="en-US" altLang="zh-TW" sz="2400" b="1" dirty="0">
                <a:solidFill>
                  <a:srgbClr val="000000"/>
                </a:solidFill>
                <a:latin typeface="Arial"/>
                <a:cs typeface="Arial"/>
              </a:rPr>
              <a:t>DOS memory</a:t>
            </a: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 system</a:t>
            </a:r>
            <a:endParaRPr lang="en-AU" sz="2400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523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563" y="90488"/>
            <a:ext cx="8915400" cy="1143000"/>
          </a:xfrm>
        </p:spPr>
        <p:txBody>
          <a:bodyPr>
            <a:normAutofit/>
          </a:bodyPr>
          <a:lstStyle/>
          <a:p>
            <a:r>
              <a:rPr lang="en-US" altLang="zh-TW" sz="3600" b="1" dirty="0">
                <a:solidFill>
                  <a:srgbClr val="000000"/>
                </a:solidFill>
              </a:rPr>
              <a:t>Segments and Offsets</a:t>
            </a:r>
            <a:r>
              <a:rPr lang="en-US" altLang="zh-TW" sz="3600" b="1" dirty="0"/>
              <a:t> 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8915400" cy="4800600"/>
          </a:xfrm>
        </p:spPr>
        <p:txBody>
          <a:bodyPr>
            <a:normAutofit/>
          </a:bodyPr>
          <a:lstStyle/>
          <a:p>
            <a:pPr>
              <a:spcBef>
                <a:spcPts val="1872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All real mode memory addresses must consist of a </a:t>
            </a:r>
            <a:r>
              <a:rPr lang="en-US" altLang="zh-TW" sz="2800" dirty="0">
                <a:solidFill>
                  <a:srgbClr val="FF0000"/>
                </a:solidFill>
                <a:latin typeface="Arial"/>
                <a:cs typeface="Arial"/>
              </a:rPr>
              <a:t>segment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 address plus an </a:t>
            </a:r>
            <a:r>
              <a:rPr lang="en-US" altLang="zh-TW" sz="2800" dirty="0">
                <a:solidFill>
                  <a:srgbClr val="FF0000"/>
                </a:solidFill>
                <a:latin typeface="Arial"/>
                <a:cs typeface="Arial"/>
              </a:rPr>
              <a:t>offset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 address. </a:t>
            </a:r>
          </a:p>
          <a:p>
            <a:pPr lvl="1">
              <a:spcBef>
                <a:spcPts val="1872"/>
              </a:spcBef>
            </a:pPr>
            <a:r>
              <a:rPr lang="en-US" altLang="zh-TW" sz="2400" b="1" dirty="0">
                <a:solidFill>
                  <a:srgbClr val="000000"/>
                </a:solidFill>
                <a:latin typeface="Arial"/>
                <a:cs typeface="Arial"/>
              </a:rPr>
              <a:t>segment address </a:t>
            </a: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defines the beginning address of any 64K-byte memory segment</a:t>
            </a:r>
          </a:p>
          <a:p>
            <a:pPr lvl="1">
              <a:spcBef>
                <a:spcPts val="1872"/>
              </a:spcBef>
            </a:pPr>
            <a:r>
              <a:rPr lang="en-US" altLang="zh-TW" sz="2400" b="1" dirty="0">
                <a:solidFill>
                  <a:srgbClr val="000000"/>
                </a:solidFill>
                <a:latin typeface="Arial"/>
                <a:cs typeface="Arial"/>
              </a:rPr>
              <a:t>offset address</a:t>
            </a: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 selects any location within the</a:t>
            </a:r>
            <a:b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64K byte memory segment</a:t>
            </a:r>
          </a:p>
          <a:p>
            <a:pPr>
              <a:spcBef>
                <a:spcPts val="1872"/>
              </a:spcBef>
            </a:pPr>
            <a:r>
              <a:rPr lang="en-US" altLang="zh-TW" sz="2800" dirty="0" smtClean="0">
                <a:solidFill>
                  <a:srgbClr val="000000"/>
                </a:solidFill>
                <a:latin typeface="Arial"/>
                <a:cs typeface="Arial"/>
              </a:rPr>
              <a:t>Figure in Next Slide: shows 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how the </a:t>
            </a:r>
            <a:r>
              <a:rPr lang="en-US" altLang="zh-TW" sz="2800" b="1" dirty="0">
                <a:solidFill>
                  <a:srgbClr val="FF0000"/>
                </a:solidFill>
                <a:latin typeface="Arial"/>
                <a:cs typeface="Arial"/>
              </a:rPr>
              <a:t>segment plus offset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 addressing scheme selects a memory location. </a:t>
            </a:r>
            <a:endParaRPr lang="en-AU"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318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228" y="5705489"/>
            <a:ext cx="8915400" cy="1143000"/>
          </a:xfrm>
        </p:spPr>
        <p:txBody>
          <a:bodyPr/>
          <a:lstStyle/>
          <a:p>
            <a:r>
              <a:rPr lang="en-US" altLang="zh-TW" sz="1800" b="1" dirty="0" smtClean="0">
                <a:solidFill>
                  <a:srgbClr val="000000"/>
                </a:solidFill>
              </a:rPr>
              <a:t>Figure: </a:t>
            </a:r>
            <a:r>
              <a:rPr lang="en-US" altLang="zh-TW" sz="1800" dirty="0" smtClean="0">
                <a:solidFill>
                  <a:srgbClr val="000000"/>
                </a:solidFill>
              </a:rPr>
              <a:t>The </a:t>
            </a:r>
            <a:r>
              <a:rPr lang="en-US" altLang="zh-TW" sz="1800" dirty="0">
                <a:solidFill>
                  <a:srgbClr val="000000"/>
                </a:solidFill>
              </a:rPr>
              <a:t>real mode memory-addressing scheme, using a segment address plus an offset.</a:t>
            </a:r>
            <a:r>
              <a:rPr lang="en-US" altLang="zh-TW" sz="1800" dirty="0"/>
              <a:t> </a:t>
            </a:r>
          </a:p>
        </p:txBody>
      </p:sp>
      <p:pic>
        <p:nvPicPr>
          <p:cNvPr id="22531" name="Picture 3" descr="FG02_003_013502645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6263" y="1285875"/>
            <a:ext cx="3690937" cy="458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3962400" y="1143000"/>
            <a:ext cx="5056188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42950" lvl="1" indent="-285750" eaLnBrk="1" hangingPunct="1">
              <a:spcBef>
                <a:spcPct val="20000"/>
              </a:spcBef>
              <a:buClr>
                <a:srgbClr val="0D4000"/>
              </a:buClr>
              <a:buFontTx/>
              <a:buChar char="–"/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this shows a memory segment beginning at 10000H, ending at location IFFFFH</a:t>
            </a:r>
          </a:p>
          <a:p>
            <a:pPr marL="1143000" lvl="2" indent="-228600" eaLnBrk="1" hangingPunct="1">
              <a:spcBef>
                <a:spcPct val="20000"/>
              </a:spcBef>
              <a:buClr>
                <a:srgbClr val="0D4000"/>
              </a:buClr>
              <a:buFontTx/>
              <a:buChar char="•"/>
            </a:pPr>
            <a:r>
              <a:rPr lang="en-US" altLang="zh-TW" sz="2000" dirty="0">
                <a:solidFill>
                  <a:srgbClr val="000000"/>
                </a:solidFill>
                <a:latin typeface="Arial"/>
                <a:cs typeface="Arial"/>
              </a:rPr>
              <a:t>64K bytes in length</a:t>
            </a:r>
            <a:r>
              <a:rPr lang="en-US" altLang="zh-TW" dirty="0">
                <a:solidFill>
                  <a:srgbClr val="000000"/>
                </a:solidFill>
                <a:latin typeface="Arial"/>
                <a:cs typeface="Arial"/>
              </a:rPr>
              <a:t/>
            </a:r>
            <a:br>
              <a:rPr lang="en-US" altLang="zh-TW" dirty="0">
                <a:solidFill>
                  <a:srgbClr val="000000"/>
                </a:solidFill>
                <a:latin typeface="Arial"/>
                <a:cs typeface="Arial"/>
              </a:rPr>
            </a:br>
            <a:endParaRPr lang="en-US" altLang="zh-TW" dirty="0">
              <a:solidFill>
                <a:srgbClr val="000000"/>
              </a:solidFill>
              <a:latin typeface="Arial"/>
              <a:cs typeface="Arial"/>
            </a:endParaRPr>
          </a:p>
          <a:p>
            <a:pPr marL="742950" lvl="1" indent="-285750" eaLnBrk="1" hangingPunct="1">
              <a:spcBef>
                <a:spcPct val="20000"/>
              </a:spcBef>
              <a:buClr>
                <a:srgbClr val="0D4000"/>
              </a:buClr>
              <a:buFontTx/>
              <a:buChar char="–"/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also shows how an offset address, called a </a:t>
            </a:r>
            <a:r>
              <a:rPr lang="en-US" altLang="zh-TW" sz="2800" b="1" dirty="0">
                <a:solidFill>
                  <a:srgbClr val="FF0000"/>
                </a:solidFill>
                <a:latin typeface="Arial"/>
                <a:cs typeface="Arial"/>
              </a:rPr>
              <a:t>displacement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, of F000H selects </a:t>
            </a:r>
            <a:r>
              <a:rPr lang="en-US" altLang="zh-TW" sz="2800" dirty="0" smtClean="0">
                <a:solidFill>
                  <a:srgbClr val="000000"/>
                </a:solidFill>
                <a:latin typeface="Arial"/>
                <a:cs typeface="Arial"/>
              </a:rPr>
              <a:t>location 1F000H 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in the memory</a:t>
            </a:r>
            <a:endParaRPr lang="en-AU" sz="2800" dirty="0">
              <a:latin typeface="Arial"/>
              <a:cs typeface="Arial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82563" y="9048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altLang="zh-TW" sz="3600" smtClean="0">
                <a:solidFill>
                  <a:srgbClr val="000000"/>
                </a:solidFill>
              </a:rPr>
              <a:t>Segments and Offsets</a:t>
            </a:r>
            <a:r>
              <a:rPr lang="en-US" altLang="zh-TW" sz="3600" smtClean="0"/>
              <a:t> </a:t>
            </a:r>
            <a:endParaRPr lang="en-US" altLang="zh-TW" sz="3600" dirty="0"/>
          </a:p>
        </p:txBody>
      </p:sp>
    </p:spTree>
    <p:extLst>
      <p:ext uri="{BB962C8B-B14F-4D97-AF65-F5344CB8AC3E}">
        <p14:creationId xmlns:p14="http://schemas.microsoft.com/office/powerpoint/2010/main" xmlns="" val="833929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228" y="5857889"/>
            <a:ext cx="8915400" cy="923911"/>
          </a:xfrm>
        </p:spPr>
        <p:txBody>
          <a:bodyPr/>
          <a:lstStyle/>
          <a:p>
            <a:r>
              <a:rPr lang="en-US" altLang="zh-TW" sz="1800" b="1" dirty="0" smtClean="0">
                <a:solidFill>
                  <a:srgbClr val="000000"/>
                </a:solidFill>
              </a:rPr>
              <a:t>Figure: </a:t>
            </a:r>
            <a:r>
              <a:rPr lang="en-US" altLang="zh-TW" sz="1800" dirty="0" smtClean="0">
                <a:solidFill>
                  <a:srgbClr val="000000"/>
                </a:solidFill>
              </a:rPr>
              <a:t>The </a:t>
            </a:r>
            <a:r>
              <a:rPr lang="en-US" altLang="zh-TW" sz="1800" dirty="0">
                <a:solidFill>
                  <a:srgbClr val="000000"/>
                </a:solidFill>
              </a:rPr>
              <a:t>real mode memory-addressing scheme, using a segment address plus an offset.</a:t>
            </a:r>
            <a:r>
              <a:rPr lang="en-US" altLang="zh-TW" sz="1800" dirty="0"/>
              <a:t> </a:t>
            </a:r>
          </a:p>
        </p:txBody>
      </p:sp>
      <p:pic>
        <p:nvPicPr>
          <p:cNvPr id="22531" name="Picture 3" descr="FG02_003_013502645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6263" y="1285875"/>
            <a:ext cx="3690937" cy="458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82563" y="9048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altLang="zh-TW" sz="3600" smtClean="0">
                <a:solidFill>
                  <a:srgbClr val="000000"/>
                </a:solidFill>
              </a:rPr>
              <a:t>Segments and Offsets</a:t>
            </a:r>
            <a:r>
              <a:rPr lang="en-US" altLang="zh-TW" sz="3600" smtClean="0"/>
              <a:t> </a:t>
            </a:r>
            <a:endParaRPr lang="en-US" altLang="zh-TW" sz="3600" dirty="0"/>
          </a:p>
        </p:txBody>
      </p:sp>
      <p:sp>
        <p:nvSpPr>
          <p:cNvPr id="6" name="Rectangle 16"/>
          <p:cNvSpPr>
            <a:spLocks noChangeArrowheads="1"/>
          </p:cNvSpPr>
          <p:nvPr/>
        </p:nvSpPr>
        <p:spPr bwMode="auto">
          <a:xfrm>
            <a:off x="3110395" y="4620588"/>
            <a:ext cx="1104900" cy="228600"/>
          </a:xfrm>
          <a:prstGeom prst="rect">
            <a:avLst/>
          </a:prstGeom>
          <a:solidFill>
            <a:srgbClr val="000066">
              <a:alpha val="39999"/>
            </a:srgbClr>
          </a:solidFill>
          <a:ln w="9525">
            <a:solidFill>
              <a:srgbClr val="66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rgbClr val="660066"/>
              </a:solidFill>
            </a:endParaRPr>
          </a:p>
        </p:txBody>
      </p:sp>
      <p:sp>
        <p:nvSpPr>
          <p:cNvPr id="7" name="Text Box 18"/>
          <p:cNvSpPr txBox="1">
            <a:spLocks noChangeArrowheads="1"/>
          </p:cNvSpPr>
          <p:nvPr/>
        </p:nvSpPr>
        <p:spPr bwMode="auto">
          <a:xfrm>
            <a:off x="4911725" y="3646487"/>
            <a:ext cx="125657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660066"/>
                </a:solidFill>
                <a:latin typeface="Arial"/>
                <a:cs typeface="Arial"/>
              </a:rPr>
              <a:t>16-bit each</a:t>
            </a:r>
          </a:p>
        </p:txBody>
      </p:sp>
      <p:sp>
        <p:nvSpPr>
          <p:cNvPr id="8" name="Text Box 19"/>
          <p:cNvSpPr txBox="1">
            <a:spLocks noChangeArrowheads="1"/>
          </p:cNvSpPr>
          <p:nvPr/>
        </p:nvSpPr>
        <p:spPr bwMode="auto">
          <a:xfrm>
            <a:off x="4191000" y="5029200"/>
            <a:ext cx="2343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Appended 4 bits (0H)</a:t>
            </a:r>
          </a:p>
        </p:txBody>
      </p:sp>
      <p:sp>
        <p:nvSpPr>
          <p:cNvPr id="13" name="Line 24"/>
          <p:cNvSpPr>
            <a:spLocks noChangeShapeType="1"/>
          </p:cNvSpPr>
          <p:nvPr/>
        </p:nvSpPr>
        <p:spPr bwMode="auto">
          <a:xfrm flipV="1">
            <a:off x="4414837" y="4851400"/>
            <a:ext cx="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Line 26"/>
          <p:cNvSpPr>
            <a:spLocks noChangeShapeType="1"/>
          </p:cNvSpPr>
          <p:nvPr/>
        </p:nvSpPr>
        <p:spPr bwMode="auto">
          <a:xfrm flipH="1" flipV="1">
            <a:off x="3881436" y="3656011"/>
            <a:ext cx="1071563" cy="153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Line 27"/>
          <p:cNvSpPr>
            <a:spLocks noChangeShapeType="1"/>
          </p:cNvSpPr>
          <p:nvPr/>
        </p:nvSpPr>
        <p:spPr bwMode="auto">
          <a:xfrm flipH="1">
            <a:off x="4190999" y="3810000"/>
            <a:ext cx="752475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Line 29"/>
          <p:cNvSpPr>
            <a:spLocks noChangeShapeType="1"/>
          </p:cNvSpPr>
          <p:nvPr/>
        </p:nvSpPr>
        <p:spPr bwMode="auto">
          <a:xfrm flipH="1">
            <a:off x="3886200" y="4876800"/>
            <a:ext cx="0" cy="533400"/>
          </a:xfrm>
          <a:prstGeom prst="line">
            <a:avLst/>
          </a:prstGeom>
          <a:noFill/>
          <a:ln w="28575">
            <a:solidFill>
              <a:srgbClr val="000066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Text Box 30"/>
          <p:cNvSpPr txBox="1">
            <a:spLocks noChangeArrowheads="1"/>
          </p:cNvSpPr>
          <p:nvPr/>
        </p:nvSpPr>
        <p:spPr bwMode="auto">
          <a:xfrm>
            <a:off x="2743200" y="5302250"/>
            <a:ext cx="237148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66"/>
                </a:solidFill>
              </a:rPr>
              <a:t>Segment Start Address</a:t>
            </a:r>
            <a:endParaRPr lang="en-US" dirty="0">
              <a:solidFill>
                <a:srgbClr val="000066"/>
              </a:solidFill>
            </a:endParaRPr>
          </a:p>
          <a:p>
            <a:r>
              <a:rPr lang="en-US" dirty="0" smtClean="0">
                <a:solidFill>
                  <a:srgbClr val="000066"/>
                </a:solidFill>
              </a:rPr>
              <a:t>in </a:t>
            </a:r>
            <a:r>
              <a:rPr lang="en-US" dirty="0">
                <a:solidFill>
                  <a:srgbClr val="000066"/>
                </a:solidFill>
              </a:rPr>
              <a:t>Segment Register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225785" y="4613607"/>
            <a:ext cx="259520" cy="246221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txBody>
          <a:bodyPr wrap="none" lIns="72000" tIns="0" rIns="72000" bIns="0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0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352800" y="1748236"/>
            <a:ext cx="5257800" cy="1087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 dirty="0">
                <a:latin typeface="Arial"/>
                <a:cs typeface="Arial"/>
              </a:rPr>
              <a:t>Then the </a:t>
            </a:r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Effective </a:t>
            </a:r>
            <a:r>
              <a:rPr lang="en-US" sz="2000" dirty="0">
                <a:latin typeface="Arial"/>
                <a:cs typeface="Arial"/>
              </a:rPr>
              <a:t>memory</a:t>
            </a:r>
            <a:r>
              <a:rPr lang="en-US" sz="20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Address </a:t>
            </a:r>
            <a:r>
              <a:rPr lang="en-US" sz="2000" dirty="0">
                <a:latin typeface="Arial"/>
                <a:cs typeface="Arial"/>
              </a:rPr>
              <a:t>(EA) = 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 dirty="0" smtClean="0">
              <a:latin typeface="Arial"/>
              <a:cs typeface="Arial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dirty="0" smtClean="0">
                <a:solidFill>
                  <a:schemeClr val="accent2"/>
                </a:solidFill>
                <a:latin typeface="Arial"/>
                <a:cs typeface="Arial"/>
              </a:rPr>
              <a:t>20</a:t>
            </a:r>
            <a:r>
              <a:rPr lang="en-US" sz="2000" dirty="0">
                <a:solidFill>
                  <a:schemeClr val="accent2"/>
                </a:solidFill>
                <a:latin typeface="Arial"/>
                <a:cs typeface="Arial"/>
              </a:rPr>
              <a:t>-bit segment start address</a:t>
            </a:r>
            <a:r>
              <a:rPr lang="en-US" sz="2000" dirty="0">
                <a:latin typeface="Arial"/>
                <a:cs typeface="Arial"/>
              </a:rPr>
              <a:t> + </a:t>
            </a:r>
            <a:endParaRPr lang="en-US" sz="2000" dirty="0" smtClean="0">
              <a:latin typeface="Arial"/>
              <a:cs typeface="Arial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dirty="0" smtClean="0">
                <a:latin typeface="Arial"/>
                <a:cs typeface="Arial"/>
              </a:rPr>
              <a:t>16</a:t>
            </a:r>
            <a:r>
              <a:rPr lang="en-US" sz="2000" dirty="0">
                <a:latin typeface="Arial"/>
                <a:cs typeface="Arial"/>
              </a:rPr>
              <a:t>-bit </a:t>
            </a:r>
            <a:r>
              <a:rPr lang="en-US" sz="2000" dirty="0">
                <a:solidFill>
                  <a:srgbClr val="FF3399"/>
                </a:solidFill>
                <a:latin typeface="Arial"/>
                <a:cs typeface="Arial"/>
              </a:rPr>
              <a:t>offset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smtClean="0">
                <a:latin typeface="Arial"/>
                <a:cs typeface="Arial"/>
              </a:rPr>
              <a:t>address</a:t>
            </a:r>
            <a:endParaRPr lang="en-US"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219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 smtClean="0"/>
              <a:t>Effective Address Calculations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61925" y="1600200"/>
            <a:ext cx="8818563" cy="418147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latin typeface="Arial"/>
                <a:cs typeface="Arial"/>
              </a:rPr>
              <a:t>EA = </a:t>
            </a:r>
            <a:r>
              <a:rPr lang="en-US" sz="2800" dirty="0" smtClean="0">
                <a:solidFill>
                  <a:schemeClr val="accent2"/>
                </a:solidFill>
                <a:latin typeface="Arial"/>
                <a:cs typeface="Arial"/>
              </a:rPr>
              <a:t>segment register (SR)</a:t>
            </a:r>
            <a:r>
              <a:rPr lang="en-US" sz="2800" dirty="0" smtClean="0">
                <a:latin typeface="Arial"/>
                <a:cs typeface="Arial"/>
              </a:rPr>
              <a:t> x </a:t>
            </a:r>
            <a:r>
              <a:rPr lang="en-US" sz="2800" dirty="0" smtClean="0">
                <a:solidFill>
                  <a:srgbClr val="0000FF"/>
                </a:solidFill>
                <a:latin typeface="Arial"/>
                <a:cs typeface="Arial"/>
              </a:rPr>
              <a:t>10H</a:t>
            </a:r>
            <a:r>
              <a:rPr lang="en-US" sz="2800" dirty="0" smtClean="0">
                <a:latin typeface="Arial"/>
                <a:cs typeface="Arial"/>
              </a:rPr>
              <a:t> + </a:t>
            </a:r>
            <a:r>
              <a:rPr lang="en-US" sz="2800" dirty="0" smtClean="0">
                <a:solidFill>
                  <a:srgbClr val="FF0000"/>
                </a:solidFill>
                <a:latin typeface="Arial"/>
                <a:cs typeface="Arial"/>
              </a:rPr>
              <a:t>offset</a:t>
            </a:r>
          </a:p>
          <a:p>
            <a:pPr>
              <a:buFontTx/>
              <a:buNone/>
            </a:pPr>
            <a:r>
              <a:rPr lang="en-US" sz="2800" dirty="0" smtClean="0">
                <a:latin typeface="Arial"/>
                <a:cs typeface="Arial"/>
              </a:rPr>
              <a:t>		(a) </a:t>
            </a:r>
            <a:r>
              <a:rPr lang="en-US" sz="2800" dirty="0" smtClean="0">
                <a:solidFill>
                  <a:schemeClr val="accent2"/>
                </a:solidFill>
                <a:latin typeface="Arial"/>
                <a:cs typeface="Arial"/>
              </a:rPr>
              <a:t>SR: 1000H</a:t>
            </a:r>
            <a:r>
              <a:rPr lang="en-US" sz="2800" dirty="0" smtClean="0">
                <a:latin typeface="Arial"/>
                <a:cs typeface="Arial"/>
              </a:rPr>
              <a:t>	</a:t>
            </a:r>
          </a:p>
          <a:p>
            <a:pPr>
              <a:buFontTx/>
              <a:buNone/>
            </a:pPr>
            <a:r>
              <a:rPr lang="en-US" sz="2800" dirty="0" smtClean="0">
                <a:latin typeface="Arial"/>
                <a:cs typeface="Arial"/>
              </a:rPr>
              <a:t>			</a:t>
            </a:r>
            <a:r>
              <a:rPr lang="en-US" sz="2800" dirty="0" smtClean="0">
                <a:solidFill>
                  <a:schemeClr val="accent2"/>
                </a:solidFill>
                <a:latin typeface="Arial"/>
                <a:cs typeface="Arial"/>
              </a:rPr>
              <a:t>1000</a:t>
            </a:r>
            <a:r>
              <a:rPr lang="en-US" sz="2800" dirty="0" smtClean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r>
              <a:rPr lang="en-US" sz="2800" dirty="0" smtClean="0">
                <a:solidFill>
                  <a:schemeClr val="folHlink"/>
                </a:solidFill>
                <a:latin typeface="Arial"/>
                <a:cs typeface="Arial"/>
              </a:rPr>
              <a:t> </a:t>
            </a:r>
            <a:r>
              <a:rPr lang="en-US" sz="2800" dirty="0" smtClean="0">
                <a:latin typeface="Arial"/>
                <a:cs typeface="Arial"/>
              </a:rPr>
              <a:t>+ </a:t>
            </a:r>
            <a:r>
              <a:rPr lang="en-US" sz="2800" dirty="0" smtClean="0">
                <a:solidFill>
                  <a:srgbClr val="FF0000"/>
                </a:solidFill>
                <a:latin typeface="Arial"/>
                <a:cs typeface="Arial"/>
              </a:rPr>
              <a:t>0023</a:t>
            </a:r>
            <a:r>
              <a:rPr lang="en-US" sz="2800" dirty="0" smtClean="0">
                <a:latin typeface="Arial"/>
                <a:cs typeface="Arial"/>
              </a:rPr>
              <a:t> = 10023</a:t>
            </a:r>
          </a:p>
          <a:p>
            <a:pPr>
              <a:buFontTx/>
              <a:buNone/>
            </a:pPr>
            <a:r>
              <a:rPr lang="en-US" sz="2800" dirty="0" smtClean="0">
                <a:latin typeface="Arial"/>
                <a:cs typeface="Arial"/>
              </a:rPr>
              <a:t>		(b) </a:t>
            </a:r>
            <a:r>
              <a:rPr lang="en-US" sz="2800" dirty="0" smtClean="0">
                <a:solidFill>
                  <a:schemeClr val="accent2"/>
                </a:solidFill>
                <a:latin typeface="Arial"/>
                <a:cs typeface="Arial"/>
              </a:rPr>
              <a:t>SR: AAF0H</a:t>
            </a:r>
            <a:r>
              <a:rPr lang="en-US" sz="2800" dirty="0" smtClean="0">
                <a:latin typeface="Arial"/>
                <a:cs typeface="Arial"/>
              </a:rPr>
              <a:t> 	 </a:t>
            </a:r>
          </a:p>
          <a:p>
            <a:pPr>
              <a:buFontTx/>
              <a:buNone/>
            </a:pPr>
            <a:r>
              <a:rPr lang="en-US" sz="2800" dirty="0" smtClean="0">
                <a:latin typeface="Arial"/>
                <a:cs typeface="Arial"/>
              </a:rPr>
              <a:t>			</a:t>
            </a:r>
            <a:r>
              <a:rPr lang="en-US" sz="2800" dirty="0" smtClean="0">
                <a:solidFill>
                  <a:schemeClr val="accent2"/>
                </a:solidFill>
                <a:latin typeface="Arial"/>
                <a:cs typeface="Arial"/>
              </a:rPr>
              <a:t>AAF0</a:t>
            </a:r>
            <a:r>
              <a:rPr lang="en-US" sz="2800" dirty="0" smtClean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r>
              <a:rPr lang="en-US" sz="2800" dirty="0" smtClean="0">
                <a:latin typeface="Arial"/>
                <a:cs typeface="Arial"/>
              </a:rPr>
              <a:t> + </a:t>
            </a:r>
            <a:r>
              <a:rPr lang="en-US" sz="2800" dirty="0" smtClean="0">
                <a:solidFill>
                  <a:srgbClr val="FF0000"/>
                </a:solidFill>
                <a:latin typeface="Arial"/>
                <a:cs typeface="Arial"/>
              </a:rPr>
              <a:t>0134</a:t>
            </a:r>
            <a:r>
              <a:rPr lang="en-US" sz="2800" dirty="0" smtClean="0">
                <a:latin typeface="Arial"/>
                <a:cs typeface="Arial"/>
              </a:rPr>
              <a:t> = AB034</a:t>
            </a:r>
          </a:p>
          <a:p>
            <a:pPr>
              <a:buFontTx/>
              <a:buNone/>
            </a:pPr>
            <a:r>
              <a:rPr lang="en-US" sz="2800" dirty="0" smtClean="0">
                <a:latin typeface="Arial"/>
                <a:cs typeface="Arial"/>
              </a:rPr>
              <a:t>		(c) </a:t>
            </a:r>
            <a:r>
              <a:rPr lang="en-US" sz="2800" dirty="0" smtClean="0">
                <a:solidFill>
                  <a:schemeClr val="accent2"/>
                </a:solidFill>
                <a:latin typeface="Arial"/>
                <a:cs typeface="Arial"/>
              </a:rPr>
              <a:t>SR: 1200H</a:t>
            </a:r>
            <a:r>
              <a:rPr lang="en-US" sz="2800" dirty="0" smtClean="0">
                <a:latin typeface="Arial"/>
                <a:cs typeface="Arial"/>
              </a:rPr>
              <a:t> 	 </a:t>
            </a:r>
          </a:p>
          <a:p>
            <a:pPr>
              <a:buFontTx/>
              <a:buNone/>
            </a:pPr>
            <a:r>
              <a:rPr lang="en-US" sz="2800" dirty="0" smtClean="0">
                <a:latin typeface="Arial"/>
                <a:cs typeface="Arial"/>
              </a:rPr>
              <a:t>			</a:t>
            </a:r>
            <a:r>
              <a:rPr lang="en-US" sz="2800" dirty="0" smtClean="0">
                <a:solidFill>
                  <a:schemeClr val="accent2"/>
                </a:solidFill>
                <a:latin typeface="Arial"/>
                <a:cs typeface="Arial"/>
              </a:rPr>
              <a:t>1200</a:t>
            </a:r>
            <a:r>
              <a:rPr lang="en-US" sz="2800" dirty="0" smtClean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r>
              <a:rPr lang="en-US" sz="2800" dirty="0" smtClean="0">
                <a:latin typeface="Arial"/>
                <a:cs typeface="Arial"/>
              </a:rPr>
              <a:t> + </a:t>
            </a:r>
            <a:r>
              <a:rPr lang="en-US" sz="2800" dirty="0" smtClean="0">
                <a:solidFill>
                  <a:srgbClr val="FF0000"/>
                </a:solidFill>
                <a:latin typeface="Arial"/>
                <a:cs typeface="Arial"/>
              </a:rPr>
              <a:t>FFF0</a:t>
            </a:r>
            <a:r>
              <a:rPr lang="en-US" sz="2800" dirty="0" smtClean="0">
                <a:latin typeface="Arial"/>
                <a:cs typeface="Arial"/>
              </a:rPr>
              <a:t> = 21FF0</a:t>
            </a:r>
          </a:p>
          <a:p>
            <a:pPr>
              <a:buFontTx/>
              <a:buNone/>
            </a:pPr>
            <a:endParaRPr lang="en-US"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943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11163" y="1376362"/>
            <a:ext cx="8504237" cy="4948238"/>
          </a:xfrm>
        </p:spPr>
        <p:txBody>
          <a:bodyPr>
            <a:normAutofit/>
          </a:bodyPr>
          <a:lstStyle/>
          <a:p>
            <a:pPr>
              <a:spcBef>
                <a:spcPts val="1872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Once the </a:t>
            </a:r>
            <a:r>
              <a:rPr lang="en-US" altLang="zh-TW" sz="2800" dirty="0" smtClean="0">
                <a:solidFill>
                  <a:srgbClr val="FF0000"/>
                </a:solidFill>
                <a:latin typeface="Arial"/>
                <a:cs typeface="Arial"/>
              </a:rPr>
              <a:t>beginning/starting </a:t>
            </a:r>
            <a:r>
              <a:rPr lang="en-US" altLang="zh-TW" sz="2800" dirty="0">
                <a:solidFill>
                  <a:srgbClr val="FF0000"/>
                </a:solidFill>
                <a:latin typeface="Arial"/>
                <a:cs typeface="Arial"/>
              </a:rPr>
              <a:t>address 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is known, the </a:t>
            </a:r>
            <a:r>
              <a:rPr lang="en-US" altLang="zh-TW" sz="2800" b="1" dirty="0">
                <a:solidFill>
                  <a:srgbClr val="FF0000"/>
                </a:solidFill>
                <a:latin typeface="Arial"/>
                <a:cs typeface="Arial"/>
              </a:rPr>
              <a:t>ending address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 is found by adding FFFFH.</a:t>
            </a:r>
          </a:p>
          <a:p>
            <a:pPr lvl="1">
              <a:spcBef>
                <a:spcPts val="1872"/>
              </a:spcBef>
            </a:pP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because a real mode segment of memory </a:t>
            </a:r>
            <a:r>
              <a:rPr lang="en-US" altLang="zh-TW" sz="2400" dirty="0" smtClean="0">
                <a:solidFill>
                  <a:srgbClr val="000000"/>
                </a:solidFill>
                <a:latin typeface="Arial"/>
                <a:cs typeface="Arial"/>
              </a:rPr>
              <a:t>is 64K </a:t>
            </a: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in length</a:t>
            </a:r>
          </a:p>
          <a:p>
            <a:pPr>
              <a:spcBef>
                <a:spcPts val="1872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The offset address is always added to the segment starting address to locate the data.</a:t>
            </a:r>
          </a:p>
          <a:p>
            <a:pPr>
              <a:spcBef>
                <a:spcPts val="1872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Segment and offset address is sometimes written as 1000:2000.</a:t>
            </a:r>
          </a:p>
          <a:p>
            <a:pPr lvl="1">
              <a:spcBef>
                <a:spcPts val="1872"/>
              </a:spcBef>
            </a:pP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a segment address of 1000H; an offset of 2000H</a:t>
            </a:r>
            <a:endParaRPr lang="en-AU" sz="2400" dirty="0">
              <a:latin typeface="Arial"/>
              <a:cs typeface="Arial"/>
            </a:endParaRPr>
          </a:p>
          <a:p>
            <a:endParaRPr lang="en-US" altLang="zh-TW" sz="2800" dirty="0">
              <a:latin typeface="Arial"/>
              <a:cs typeface="Arial"/>
            </a:endParaRPr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82563" y="90488"/>
            <a:ext cx="8915400" cy="1143000"/>
          </a:xfrm>
        </p:spPr>
        <p:txBody>
          <a:bodyPr>
            <a:normAutofit/>
          </a:bodyPr>
          <a:lstStyle/>
          <a:p>
            <a:r>
              <a:rPr lang="en-US" altLang="zh-TW" sz="3600" b="1" dirty="0">
                <a:solidFill>
                  <a:srgbClr val="000000"/>
                </a:solidFill>
              </a:rPr>
              <a:t>Segments and Offsets</a:t>
            </a:r>
            <a:r>
              <a:rPr lang="en-US" altLang="zh-TW" sz="36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556584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563" y="90488"/>
            <a:ext cx="8915400" cy="1143000"/>
          </a:xfrm>
        </p:spPr>
        <p:txBody>
          <a:bodyPr>
            <a:normAutofit fontScale="90000"/>
          </a:bodyPr>
          <a:lstStyle/>
          <a:p>
            <a:r>
              <a:rPr lang="en-US" altLang="zh-TW" sz="4000" b="1" dirty="0">
                <a:solidFill>
                  <a:srgbClr val="FF0000"/>
                </a:solidFill>
              </a:rPr>
              <a:t>Default</a:t>
            </a:r>
            <a:r>
              <a:rPr lang="en-US" altLang="zh-TW" sz="4000" b="1" dirty="0">
                <a:solidFill>
                  <a:srgbClr val="000000"/>
                </a:solidFill>
              </a:rPr>
              <a:t> Segment and Offset Registers</a:t>
            </a:r>
            <a:r>
              <a:rPr lang="en-US" altLang="zh-TW" sz="4000" b="1" dirty="0"/>
              <a:t> 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1163" y="1598613"/>
            <a:ext cx="8504237" cy="4800600"/>
          </a:xfrm>
        </p:spPr>
        <p:txBody>
          <a:bodyPr>
            <a:normAutofit/>
          </a:bodyPr>
          <a:lstStyle/>
          <a:p>
            <a:pPr>
              <a:spcBef>
                <a:spcPts val="1872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The microprocessor has rules that apply to segments whenever memory is addressed. </a:t>
            </a:r>
          </a:p>
          <a:p>
            <a:pPr lvl="1">
              <a:spcBef>
                <a:spcPts val="1872"/>
              </a:spcBef>
            </a:pP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these define the segment and offset register combination </a:t>
            </a:r>
          </a:p>
          <a:p>
            <a:pPr>
              <a:spcBef>
                <a:spcPts val="1872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The </a:t>
            </a:r>
            <a:r>
              <a:rPr lang="en-US" altLang="zh-TW" sz="2800" b="1" dirty="0">
                <a:solidFill>
                  <a:srgbClr val="FF0000"/>
                </a:solidFill>
                <a:latin typeface="Arial"/>
                <a:cs typeface="Arial"/>
              </a:rPr>
              <a:t>code segment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 register defines the start of the code segment.</a:t>
            </a:r>
          </a:p>
          <a:p>
            <a:pPr>
              <a:spcBef>
                <a:spcPts val="1872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The </a:t>
            </a:r>
            <a:r>
              <a:rPr lang="en-US" altLang="zh-TW" sz="2800" b="1" dirty="0">
                <a:solidFill>
                  <a:srgbClr val="FF0000"/>
                </a:solidFill>
                <a:latin typeface="Arial"/>
                <a:cs typeface="Arial"/>
              </a:rPr>
              <a:t>instruction pointer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 locates the next instruction within the code segment. </a:t>
            </a:r>
            <a:endParaRPr lang="en-US" altLang="zh-TW"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045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8732837" cy="4795838"/>
          </a:xfrm>
        </p:spPr>
        <p:txBody>
          <a:bodyPr>
            <a:noAutofit/>
          </a:bodyPr>
          <a:lstStyle/>
          <a:p>
            <a:pPr>
              <a:spcBef>
                <a:spcPts val="1872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Another of the default combinations is the </a:t>
            </a:r>
            <a:r>
              <a:rPr lang="en-US" altLang="zh-TW" sz="2800" b="1" dirty="0">
                <a:solidFill>
                  <a:srgbClr val="FF0000"/>
                </a:solidFill>
                <a:latin typeface="Arial"/>
                <a:cs typeface="Arial"/>
              </a:rPr>
              <a:t>stack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. </a:t>
            </a:r>
          </a:p>
          <a:p>
            <a:pPr lvl="1">
              <a:spcBef>
                <a:spcPts val="1872"/>
              </a:spcBef>
            </a:pP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stack data are referenced through the stack segment at the memory location addressed by either the </a:t>
            </a:r>
            <a:r>
              <a:rPr lang="en-US" altLang="zh-TW" sz="2400" dirty="0">
                <a:solidFill>
                  <a:srgbClr val="FF0000"/>
                </a:solidFill>
                <a:latin typeface="Arial"/>
                <a:cs typeface="Arial"/>
              </a:rPr>
              <a:t>stack pointer </a:t>
            </a: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(SP/ESP) or </a:t>
            </a:r>
            <a:r>
              <a:rPr lang="en-US" altLang="zh-TW" sz="2400" dirty="0" smtClean="0">
                <a:solidFill>
                  <a:srgbClr val="000000"/>
                </a:solidFill>
                <a:latin typeface="Arial"/>
                <a:cs typeface="Arial"/>
              </a:rPr>
              <a:t>the </a:t>
            </a:r>
            <a:r>
              <a:rPr lang="en-US" altLang="zh-TW" sz="2400" dirty="0" smtClean="0">
                <a:solidFill>
                  <a:srgbClr val="FF0000"/>
                </a:solidFill>
                <a:latin typeface="Arial"/>
                <a:cs typeface="Arial"/>
              </a:rPr>
              <a:t>base </a:t>
            </a:r>
            <a:r>
              <a:rPr lang="en-US" altLang="zh-TW" sz="2400" dirty="0">
                <a:solidFill>
                  <a:srgbClr val="FF0000"/>
                </a:solidFill>
                <a:latin typeface="Arial"/>
                <a:cs typeface="Arial"/>
              </a:rPr>
              <a:t>pointer</a:t>
            </a: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 (BP/EBP)</a:t>
            </a:r>
          </a:p>
          <a:p>
            <a:pPr>
              <a:spcBef>
                <a:spcPts val="1872"/>
              </a:spcBef>
            </a:pPr>
            <a:r>
              <a:rPr lang="en-US" altLang="zh-TW" sz="2800" dirty="0" smtClean="0">
                <a:solidFill>
                  <a:srgbClr val="000000"/>
                </a:solidFill>
                <a:latin typeface="Arial"/>
                <a:cs typeface="Arial"/>
              </a:rPr>
              <a:t>Figure in Next Slide: shows 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a system that contains four memory segments.</a:t>
            </a:r>
          </a:p>
          <a:p>
            <a:pPr lvl="1">
              <a:spcBef>
                <a:spcPts val="1872"/>
              </a:spcBef>
            </a:pP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a memory segment can touch or overlap if 64K bytes of memory are not required for a segment 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82563" y="90488"/>
            <a:ext cx="8915400" cy="1143000"/>
          </a:xfrm>
        </p:spPr>
        <p:txBody>
          <a:bodyPr>
            <a:normAutofit fontScale="90000"/>
          </a:bodyPr>
          <a:lstStyle/>
          <a:p>
            <a:r>
              <a:rPr lang="en-US" altLang="zh-TW" sz="4000" b="1" dirty="0">
                <a:solidFill>
                  <a:srgbClr val="FF0000"/>
                </a:solidFill>
              </a:rPr>
              <a:t>Default</a:t>
            </a:r>
            <a:r>
              <a:rPr lang="en-US" altLang="zh-TW" sz="4000" b="1" dirty="0">
                <a:solidFill>
                  <a:srgbClr val="000000"/>
                </a:solidFill>
              </a:rPr>
              <a:t> Segment and Offset Registers</a:t>
            </a:r>
            <a:r>
              <a:rPr lang="en-US" altLang="zh-TW" sz="40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96116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48200" y="6019800"/>
            <a:ext cx="4343400" cy="762000"/>
          </a:xfrm>
        </p:spPr>
        <p:txBody>
          <a:bodyPr>
            <a:normAutofit fontScale="90000"/>
          </a:bodyPr>
          <a:lstStyle/>
          <a:p>
            <a:r>
              <a:rPr lang="en-US" altLang="zh-TW" sz="1800" b="1" dirty="0" smtClean="0">
                <a:solidFill>
                  <a:srgbClr val="000000"/>
                </a:solidFill>
              </a:rPr>
              <a:t>Figure:</a:t>
            </a:r>
            <a:r>
              <a:rPr lang="en-US" altLang="zh-TW" sz="1800" dirty="0">
                <a:solidFill>
                  <a:srgbClr val="000000"/>
                </a:solidFill>
              </a:rPr>
              <a:t> A memory system showing the placement of four memory segments.</a:t>
            </a:r>
            <a:r>
              <a:rPr lang="en-AU" sz="1800" dirty="0"/>
              <a:t/>
            </a:r>
            <a:br>
              <a:rPr lang="en-AU" sz="1800" dirty="0"/>
            </a:br>
            <a:endParaRPr lang="en-US" altLang="zh-TW" sz="1800" dirty="0"/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4343401" y="1376362"/>
            <a:ext cx="4572000" cy="479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42950" lvl="1" indent="-285750" eaLnBrk="1" hangingPunct="1">
              <a:spcBef>
                <a:spcPts val="1776"/>
              </a:spcBef>
              <a:buClr>
                <a:srgbClr val="0D4000"/>
              </a:buClr>
              <a:buFontTx/>
              <a:buChar char="–"/>
            </a:pP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think of segments as Windows that can be moved over any </a:t>
            </a:r>
            <a:r>
              <a:rPr lang="en-US" altLang="zh-TW" sz="2400" dirty="0" smtClean="0">
                <a:solidFill>
                  <a:srgbClr val="000000"/>
                </a:solidFill>
                <a:latin typeface="Arial"/>
                <a:cs typeface="Arial"/>
              </a:rPr>
              <a:t>area of </a:t>
            </a: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memory to access data or code </a:t>
            </a:r>
          </a:p>
          <a:p>
            <a:pPr marL="742950" lvl="1" indent="-285750" eaLnBrk="1" hangingPunct="1">
              <a:spcBef>
                <a:spcPts val="1776"/>
              </a:spcBef>
              <a:buClr>
                <a:srgbClr val="0D4000"/>
              </a:buClr>
              <a:buFontTx/>
              <a:buChar char="–"/>
            </a:pP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a program can have more than </a:t>
            </a:r>
            <a:r>
              <a:rPr lang="en-US" altLang="zh-TW" sz="2400" dirty="0">
                <a:solidFill>
                  <a:srgbClr val="FF0000"/>
                </a:solidFill>
                <a:latin typeface="Arial"/>
                <a:cs typeface="Arial"/>
              </a:rPr>
              <a:t>four</a:t>
            </a: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 or </a:t>
            </a:r>
            <a:r>
              <a:rPr lang="en-US" altLang="zh-TW" sz="2400" dirty="0">
                <a:solidFill>
                  <a:srgbClr val="FF0000"/>
                </a:solidFill>
                <a:latin typeface="Arial"/>
                <a:cs typeface="Arial"/>
              </a:rPr>
              <a:t>six segments</a:t>
            </a: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, </a:t>
            </a:r>
          </a:p>
          <a:p>
            <a:pPr marL="1143000" lvl="2" indent="-228600" eaLnBrk="1" hangingPunct="1">
              <a:spcBef>
                <a:spcPts val="1776"/>
              </a:spcBef>
              <a:buClr>
                <a:srgbClr val="0D4000"/>
              </a:buClr>
              <a:buFontTx/>
              <a:buChar char="•"/>
            </a:pPr>
            <a:r>
              <a:rPr lang="en-US" altLang="zh-TW" sz="2000" dirty="0">
                <a:solidFill>
                  <a:srgbClr val="000000"/>
                </a:solidFill>
                <a:latin typeface="Arial"/>
                <a:cs typeface="Arial"/>
              </a:rPr>
              <a:t>but only access four or six segments at a time</a:t>
            </a:r>
            <a:endParaRPr lang="en-US" altLang="zh-TW" sz="2000" dirty="0">
              <a:latin typeface="Arial"/>
              <a:cs typeface="Arial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82563" y="9048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altLang="zh-TW" dirty="0" smtClean="0">
                <a:solidFill>
                  <a:srgbClr val="FF0000"/>
                </a:solidFill>
              </a:rPr>
              <a:t>Default</a:t>
            </a:r>
            <a:r>
              <a:rPr lang="en-US" altLang="zh-TW" dirty="0" smtClean="0">
                <a:solidFill>
                  <a:srgbClr val="000000"/>
                </a:solidFill>
              </a:rPr>
              <a:t> Segment and Offset Registers</a:t>
            </a:r>
            <a:r>
              <a:rPr lang="en-US" altLang="zh-TW" dirty="0" smtClean="0"/>
              <a:t> </a:t>
            </a:r>
            <a:endParaRPr lang="en-US" altLang="zh-TW" dirty="0"/>
          </a:p>
        </p:txBody>
      </p:sp>
      <p:grpSp>
        <p:nvGrpSpPr>
          <p:cNvPr id="10" name="Group 9"/>
          <p:cNvGrpSpPr/>
          <p:nvPr/>
        </p:nvGrpSpPr>
        <p:grpSpPr>
          <a:xfrm>
            <a:off x="304800" y="820997"/>
            <a:ext cx="4216905" cy="5884603"/>
            <a:chOff x="1086022" y="745442"/>
            <a:chExt cx="4216905" cy="5884603"/>
          </a:xfrm>
        </p:grpSpPr>
        <p:grpSp>
          <p:nvGrpSpPr>
            <p:cNvPr id="11" name="Group 10"/>
            <p:cNvGrpSpPr/>
            <p:nvPr/>
          </p:nvGrpSpPr>
          <p:grpSpPr>
            <a:xfrm>
              <a:off x="1086022" y="745442"/>
              <a:ext cx="2009752" cy="5884603"/>
              <a:chOff x="1086022" y="745442"/>
              <a:chExt cx="2009752" cy="5884603"/>
            </a:xfrm>
          </p:grpSpPr>
          <p:sp>
            <p:nvSpPr>
              <p:cNvPr id="28" name="TextBox 27"/>
              <p:cNvSpPr txBox="1"/>
              <p:nvPr/>
            </p:nvSpPr>
            <p:spPr>
              <a:xfrm>
                <a:off x="1139178" y="6445379"/>
                <a:ext cx="464278" cy="184666"/>
              </a:xfrm>
              <a:prstGeom prst="rect">
                <a:avLst/>
              </a:prstGeom>
              <a:noFill/>
            </p:spPr>
            <p:txBody>
              <a:bodyPr wrap="none" lIns="0" tIns="0" rIns="36000" bIns="0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00000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571774" y="3330222"/>
                <a:ext cx="1524000" cy="73200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  <a:latin typeface="Arial"/>
                    <a:cs typeface="Arial"/>
                  </a:rPr>
                  <a:t>Stack</a:t>
                </a:r>
                <a:endParaRPr lang="en-US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571774" y="4459760"/>
                <a:ext cx="1524000" cy="8382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  <a:latin typeface="Arial"/>
                    <a:cs typeface="Arial"/>
                  </a:rPr>
                  <a:t>Code</a:t>
                </a:r>
                <a:endParaRPr lang="en-US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571774" y="5297960"/>
                <a:ext cx="1524000" cy="8382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  <a:latin typeface="Arial"/>
                    <a:cs typeface="Arial"/>
                  </a:rPr>
                  <a:t>Data</a:t>
                </a:r>
                <a:endParaRPr lang="en-US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571774" y="2032996"/>
                <a:ext cx="1524000" cy="8382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  <a:latin typeface="Arial"/>
                    <a:cs typeface="Arial"/>
                  </a:rPr>
                  <a:t>Extra</a:t>
                </a:r>
                <a:endParaRPr lang="en-US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1571774" y="1114774"/>
                <a:ext cx="1524000" cy="5487049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1116397" y="6136271"/>
                <a:ext cx="497941" cy="184666"/>
              </a:xfrm>
              <a:prstGeom prst="rect">
                <a:avLst/>
              </a:prstGeom>
              <a:noFill/>
            </p:spPr>
            <p:txBody>
              <a:bodyPr wrap="none" lIns="0" tIns="0" rIns="36000" bIns="0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0FFFF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1126830" y="5956716"/>
                <a:ext cx="464278" cy="184666"/>
              </a:xfrm>
              <a:prstGeom prst="rect">
                <a:avLst/>
              </a:prstGeom>
              <a:noFill/>
            </p:spPr>
            <p:txBody>
              <a:bodyPr wrap="none" lIns="0" tIns="0" rIns="36000" bIns="0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10000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1101497" y="5301849"/>
                <a:ext cx="497941" cy="184666"/>
              </a:xfrm>
              <a:prstGeom prst="rect">
                <a:avLst/>
              </a:prstGeom>
              <a:noFill/>
            </p:spPr>
            <p:txBody>
              <a:bodyPr wrap="none" lIns="0" tIns="0" rIns="36000" bIns="0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1FFFF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1140152" y="5094072"/>
                <a:ext cx="464278" cy="184666"/>
              </a:xfrm>
              <a:prstGeom prst="rect">
                <a:avLst/>
              </a:prstGeom>
              <a:noFill/>
            </p:spPr>
            <p:txBody>
              <a:bodyPr wrap="none" lIns="0" tIns="0" rIns="36000" bIns="0" rtlCol="0">
                <a:spAutoFit/>
              </a:bodyPr>
              <a:lstStyle/>
              <a:p>
                <a:r>
                  <a:rPr lang="en-US" sz="1200" dirty="0">
                    <a:latin typeface="Arial"/>
                    <a:cs typeface="Arial"/>
                  </a:rPr>
                  <a:t>2</a:t>
                </a:r>
                <a:r>
                  <a:rPr lang="en-US" sz="1200" dirty="0" smtClean="0">
                    <a:latin typeface="Arial"/>
                    <a:cs typeface="Arial"/>
                  </a:rPr>
                  <a:t>0000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1110168" y="4502093"/>
                <a:ext cx="497941" cy="184666"/>
              </a:xfrm>
              <a:prstGeom prst="rect">
                <a:avLst/>
              </a:prstGeom>
              <a:noFill/>
            </p:spPr>
            <p:txBody>
              <a:bodyPr wrap="none" lIns="0" tIns="0" rIns="36000" bIns="0" rtlCol="0">
                <a:spAutoFit/>
              </a:bodyPr>
              <a:lstStyle/>
              <a:p>
                <a:r>
                  <a:rPr lang="en-US" sz="1200" dirty="0">
                    <a:latin typeface="Arial"/>
                    <a:cs typeface="Arial"/>
                  </a:rPr>
                  <a:t>2</a:t>
                </a:r>
                <a:r>
                  <a:rPr lang="en-US" sz="1200" dirty="0" smtClean="0">
                    <a:latin typeface="Arial"/>
                    <a:cs typeface="Arial"/>
                  </a:rPr>
                  <a:t>FFFF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1134712" y="4294316"/>
                <a:ext cx="464278" cy="184666"/>
              </a:xfrm>
              <a:prstGeom prst="rect">
                <a:avLst/>
              </a:prstGeom>
              <a:noFill/>
            </p:spPr>
            <p:txBody>
              <a:bodyPr wrap="none" lIns="0" tIns="0" rIns="36000" bIns="0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30000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093615" y="4038143"/>
                <a:ext cx="489526" cy="184666"/>
              </a:xfrm>
              <a:prstGeom prst="rect">
                <a:avLst/>
              </a:prstGeom>
              <a:noFill/>
            </p:spPr>
            <p:txBody>
              <a:bodyPr wrap="none" lIns="0" tIns="0" rIns="36000" bIns="0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33FFF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118159" y="3830366"/>
                <a:ext cx="464278" cy="184666"/>
              </a:xfrm>
              <a:prstGeom prst="rect">
                <a:avLst/>
              </a:prstGeom>
              <a:noFill/>
            </p:spPr>
            <p:txBody>
              <a:bodyPr wrap="none" lIns="0" tIns="0" rIns="36000" bIns="0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34000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1097293" y="3322555"/>
                <a:ext cx="489526" cy="184666"/>
              </a:xfrm>
              <a:prstGeom prst="rect">
                <a:avLst/>
              </a:prstGeom>
              <a:noFill/>
            </p:spPr>
            <p:txBody>
              <a:bodyPr wrap="none" lIns="0" tIns="0" rIns="36000" bIns="0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43FFF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1121837" y="3114778"/>
                <a:ext cx="464278" cy="184666"/>
              </a:xfrm>
              <a:prstGeom prst="rect">
                <a:avLst/>
              </a:prstGeom>
              <a:noFill/>
            </p:spPr>
            <p:txBody>
              <a:bodyPr wrap="none" lIns="0" tIns="0" rIns="36000" bIns="0" rtlCol="0">
                <a:spAutoFit/>
              </a:bodyPr>
              <a:lstStyle/>
              <a:p>
                <a:r>
                  <a:rPr lang="en-US" sz="1200" dirty="0">
                    <a:latin typeface="Arial"/>
                    <a:cs typeface="Arial"/>
                  </a:rPr>
                  <a:t>4</a:t>
                </a:r>
                <a:r>
                  <a:rPr lang="en-US" sz="1200" dirty="0" smtClean="0">
                    <a:latin typeface="Arial"/>
                    <a:cs typeface="Arial"/>
                  </a:rPr>
                  <a:t>4000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097293" y="2849418"/>
                <a:ext cx="489526" cy="184666"/>
              </a:xfrm>
              <a:prstGeom prst="rect">
                <a:avLst/>
              </a:prstGeom>
              <a:noFill/>
            </p:spPr>
            <p:txBody>
              <a:bodyPr wrap="none" lIns="0" tIns="0" rIns="36000" bIns="0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48FFF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1121837" y="2641641"/>
                <a:ext cx="464278" cy="184666"/>
              </a:xfrm>
              <a:prstGeom prst="rect">
                <a:avLst/>
              </a:prstGeom>
              <a:noFill/>
            </p:spPr>
            <p:txBody>
              <a:bodyPr wrap="none" lIns="0" tIns="0" rIns="36000" bIns="0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49000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1088704" y="2032996"/>
                <a:ext cx="489526" cy="184666"/>
              </a:xfrm>
              <a:prstGeom prst="rect">
                <a:avLst/>
              </a:prstGeom>
              <a:noFill/>
            </p:spPr>
            <p:txBody>
              <a:bodyPr wrap="none" lIns="0" tIns="0" rIns="36000" bIns="0" rtlCol="0">
                <a:spAutoFit/>
              </a:bodyPr>
              <a:lstStyle/>
              <a:p>
                <a:r>
                  <a:rPr lang="en-US" sz="1200" dirty="0">
                    <a:latin typeface="Arial"/>
                    <a:cs typeface="Arial"/>
                  </a:rPr>
                  <a:t>5</a:t>
                </a:r>
                <a:r>
                  <a:rPr lang="en-US" sz="1200" dirty="0" smtClean="0">
                    <a:latin typeface="Arial"/>
                    <a:cs typeface="Arial"/>
                  </a:rPr>
                  <a:t>8FFF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1113248" y="1825219"/>
                <a:ext cx="464278" cy="184666"/>
              </a:xfrm>
              <a:prstGeom prst="rect">
                <a:avLst/>
              </a:prstGeom>
              <a:noFill/>
            </p:spPr>
            <p:txBody>
              <a:bodyPr wrap="none" lIns="0" tIns="0" rIns="36000" bIns="0" rtlCol="0">
                <a:spAutoFit/>
              </a:bodyPr>
              <a:lstStyle/>
              <a:p>
                <a:r>
                  <a:rPr lang="en-US" sz="1200" dirty="0">
                    <a:latin typeface="Arial"/>
                    <a:cs typeface="Arial"/>
                  </a:rPr>
                  <a:t>5</a:t>
                </a:r>
                <a:r>
                  <a:rPr lang="en-US" sz="1200" dirty="0" smtClean="0">
                    <a:latin typeface="Arial"/>
                    <a:cs typeface="Arial"/>
                  </a:rPr>
                  <a:t>9000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1086022" y="1114774"/>
                <a:ext cx="506357" cy="184666"/>
              </a:xfrm>
              <a:prstGeom prst="rect">
                <a:avLst/>
              </a:prstGeom>
              <a:noFill/>
            </p:spPr>
            <p:txBody>
              <a:bodyPr wrap="none" lIns="0" tIns="0" rIns="36000" bIns="0" rtlCol="0">
                <a:spAutoFit/>
              </a:bodyPr>
              <a:lstStyle/>
              <a:p>
                <a:r>
                  <a:rPr lang="en-US" sz="1200" dirty="0">
                    <a:latin typeface="Arial"/>
                    <a:cs typeface="Arial"/>
                  </a:rPr>
                  <a:t>F</a:t>
                </a:r>
                <a:r>
                  <a:rPr lang="en-US" sz="1200" dirty="0" smtClean="0">
                    <a:latin typeface="Arial"/>
                    <a:cs typeface="Arial"/>
                  </a:rPr>
                  <a:t>FFFF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1805085" y="745442"/>
                <a:ext cx="101827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  <a:latin typeface="Arial"/>
                    <a:cs typeface="Arial"/>
                  </a:rPr>
                  <a:t>Memory</a:t>
                </a:r>
                <a:endParaRPr lang="en-US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3095774" y="5866010"/>
              <a:ext cx="2207153" cy="298275"/>
              <a:chOff x="3739444" y="5291571"/>
              <a:chExt cx="2207153" cy="298275"/>
            </a:xfrm>
          </p:grpSpPr>
          <p:sp>
            <p:nvSpPr>
              <p:cNvPr id="25" name="Rectangle 24"/>
              <p:cNvSpPr/>
              <p:nvPr/>
            </p:nvSpPr>
            <p:spPr>
              <a:xfrm>
                <a:off x="4416777" y="5301848"/>
                <a:ext cx="1119507" cy="28799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  <a:latin typeface="Arial"/>
                    <a:cs typeface="Arial"/>
                  </a:rPr>
                  <a:t>1 0 0 0</a:t>
                </a:r>
                <a:endParaRPr lang="en-US" b="1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5589582" y="5291571"/>
                <a:ext cx="357015" cy="276999"/>
              </a:xfrm>
              <a:prstGeom prst="rect">
                <a:avLst/>
              </a:prstGeom>
              <a:noFill/>
            </p:spPr>
            <p:txBody>
              <a:bodyPr wrap="none" lIns="0" tIns="0" rIns="36000" bIns="0" rtlCol="0">
                <a:spAutoFit/>
              </a:bodyPr>
              <a:lstStyle/>
              <a:p>
                <a:r>
                  <a:rPr lang="en-US" dirty="0" smtClean="0">
                    <a:latin typeface="Arial"/>
                    <a:cs typeface="Arial"/>
                  </a:rPr>
                  <a:t>DS</a:t>
                </a:r>
                <a:endParaRPr lang="en-US" dirty="0">
                  <a:latin typeface="Arial"/>
                  <a:cs typeface="Arial"/>
                </a:endParaRPr>
              </a:p>
            </p:txBody>
          </p:sp>
          <p:cxnSp>
            <p:nvCxnSpPr>
              <p:cNvPr id="27" name="Straight Arrow Connector 26"/>
              <p:cNvCxnSpPr>
                <a:stCxn id="25" idx="1"/>
              </p:cNvCxnSpPr>
              <p:nvPr/>
            </p:nvCxnSpPr>
            <p:spPr>
              <a:xfrm flipH="1">
                <a:off x="3739444" y="5445847"/>
                <a:ext cx="677333" cy="0"/>
              </a:xfrm>
              <a:prstGeom prst="straightConnector1">
                <a:avLst/>
              </a:prstGeom>
              <a:ln>
                <a:solidFill>
                  <a:srgbClr val="00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12"/>
            <p:cNvGrpSpPr/>
            <p:nvPr/>
          </p:nvGrpSpPr>
          <p:grpSpPr>
            <a:xfrm>
              <a:off x="3095774" y="5028397"/>
              <a:ext cx="2207153" cy="298275"/>
              <a:chOff x="3739444" y="5291571"/>
              <a:chExt cx="2207153" cy="298275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4416777" y="5301848"/>
                <a:ext cx="1119507" cy="28799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  <a:latin typeface="Arial"/>
                    <a:cs typeface="Arial"/>
                  </a:rPr>
                  <a:t>2 0 0 0</a:t>
                </a:r>
                <a:endParaRPr lang="en-US" b="1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5589582" y="5291571"/>
                <a:ext cx="357015" cy="276999"/>
              </a:xfrm>
              <a:prstGeom prst="rect">
                <a:avLst/>
              </a:prstGeom>
              <a:noFill/>
            </p:spPr>
            <p:txBody>
              <a:bodyPr wrap="none" lIns="0" tIns="0" rIns="36000" bIns="0" rtlCol="0">
                <a:spAutoFit/>
              </a:bodyPr>
              <a:lstStyle/>
              <a:p>
                <a:r>
                  <a:rPr lang="en-US" dirty="0" smtClean="0">
                    <a:latin typeface="Arial"/>
                    <a:cs typeface="Arial"/>
                  </a:rPr>
                  <a:t>CS</a:t>
                </a:r>
                <a:endParaRPr lang="en-US" dirty="0">
                  <a:latin typeface="Arial"/>
                  <a:cs typeface="Arial"/>
                </a:endParaRPr>
              </a:p>
            </p:txBody>
          </p:sp>
          <p:cxnSp>
            <p:nvCxnSpPr>
              <p:cNvPr id="24" name="Straight Arrow Connector 23"/>
              <p:cNvCxnSpPr>
                <a:stCxn id="22" idx="1"/>
              </p:cNvCxnSpPr>
              <p:nvPr/>
            </p:nvCxnSpPr>
            <p:spPr>
              <a:xfrm flipH="1">
                <a:off x="3739444" y="5445847"/>
                <a:ext cx="677333" cy="0"/>
              </a:xfrm>
              <a:prstGeom prst="straightConnector1">
                <a:avLst/>
              </a:prstGeom>
              <a:ln>
                <a:solidFill>
                  <a:srgbClr val="00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3"/>
            <p:cNvGrpSpPr/>
            <p:nvPr/>
          </p:nvGrpSpPr>
          <p:grpSpPr>
            <a:xfrm>
              <a:off x="3095774" y="3830366"/>
              <a:ext cx="2207153" cy="298275"/>
              <a:chOff x="3739444" y="5291571"/>
              <a:chExt cx="2207153" cy="298275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4416777" y="5301848"/>
                <a:ext cx="1119507" cy="28799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  <a:latin typeface="Arial"/>
                    <a:cs typeface="Arial"/>
                  </a:rPr>
                  <a:t>3 4 0 0</a:t>
                </a:r>
                <a:endParaRPr lang="en-US" b="1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5589582" y="5291571"/>
                <a:ext cx="357015" cy="276999"/>
              </a:xfrm>
              <a:prstGeom prst="rect">
                <a:avLst/>
              </a:prstGeom>
              <a:noFill/>
            </p:spPr>
            <p:txBody>
              <a:bodyPr wrap="none" lIns="0" tIns="0" rIns="36000" bIns="0" rtlCol="0">
                <a:spAutoFit/>
              </a:bodyPr>
              <a:lstStyle/>
              <a:p>
                <a:r>
                  <a:rPr lang="en-US" dirty="0" smtClean="0">
                    <a:latin typeface="Arial"/>
                    <a:cs typeface="Arial"/>
                  </a:rPr>
                  <a:t>SS</a:t>
                </a:r>
                <a:endParaRPr lang="en-US" dirty="0">
                  <a:latin typeface="Arial"/>
                  <a:cs typeface="Arial"/>
                </a:endParaRPr>
              </a:p>
            </p:txBody>
          </p:sp>
          <p:cxnSp>
            <p:nvCxnSpPr>
              <p:cNvPr id="21" name="Straight Arrow Connector 20"/>
              <p:cNvCxnSpPr>
                <a:stCxn id="19" idx="1"/>
              </p:cNvCxnSpPr>
              <p:nvPr/>
            </p:nvCxnSpPr>
            <p:spPr>
              <a:xfrm flipH="1">
                <a:off x="3739444" y="5445847"/>
                <a:ext cx="677333" cy="0"/>
              </a:xfrm>
              <a:prstGeom prst="straightConnector1">
                <a:avLst/>
              </a:prstGeom>
              <a:ln>
                <a:solidFill>
                  <a:srgbClr val="00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4"/>
            <p:cNvGrpSpPr/>
            <p:nvPr/>
          </p:nvGrpSpPr>
          <p:grpSpPr>
            <a:xfrm>
              <a:off x="3095774" y="2641641"/>
              <a:ext cx="2207153" cy="298275"/>
              <a:chOff x="3739444" y="5291571"/>
              <a:chExt cx="2207153" cy="298275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4416777" y="5301848"/>
                <a:ext cx="1119507" cy="28799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  <a:latin typeface="Arial"/>
                    <a:cs typeface="Arial"/>
                  </a:rPr>
                  <a:t>4 9 0 0</a:t>
                </a:r>
                <a:endParaRPr lang="en-US" b="1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5589582" y="5291571"/>
                <a:ext cx="357015" cy="276999"/>
              </a:xfrm>
              <a:prstGeom prst="rect">
                <a:avLst/>
              </a:prstGeom>
              <a:noFill/>
            </p:spPr>
            <p:txBody>
              <a:bodyPr wrap="none" lIns="0" tIns="0" rIns="36000" bIns="0" rtlCol="0">
                <a:spAutoFit/>
              </a:bodyPr>
              <a:lstStyle/>
              <a:p>
                <a:r>
                  <a:rPr lang="en-US" dirty="0" smtClean="0">
                    <a:latin typeface="Arial"/>
                    <a:cs typeface="Arial"/>
                  </a:rPr>
                  <a:t>ES</a:t>
                </a:r>
                <a:endParaRPr lang="en-US" dirty="0">
                  <a:latin typeface="Arial"/>
                  <a:cs typeface="Arial"/>
                </a:endParaRPr>
              </a:p>
            </p:txBody>
          </p:sp>
          <p:cxnSp>
            <p:nvCxnSpPr>
              <p:cNvPr id="18" name="Straight Arrow Connector 17"/>
              <p:cNvCxnSpPr>
                <a:stCxn id="16" idx="1"/>
              </p:cNvCxnSpPr>
              <p:nvPr/>
            </p:nvCxnSpPr>
            <p:spPr>
              <a:xfrm flipH="1">
                <a:off x="3739444" y="5445847"/>
                <a:ext cx="677333" cy="0"/>
              </a:xfrm>
              <a:prstGeom prst="straightConnector1">
                <a:avLst/>
              </a:prstGeom>
              <a:ln>
                <a:solidFill>
                  <a:srgbClr val="00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xmlns="" val="3986119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3672" y="838200"/>
            <a:ext cx="4392128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352800" y="6019800"/>
            <a:ext cx="5715000" cy="685800"/>
          </a:xfrm>
        </p:spPr>
        <p:txBody>
          <a:bodyPr>
            <a:normAutofit fontScale="90000"/>
          </a:bodyPr>
          <a:lstStyle/>
          <a:p>
            <a:r>
              <a:rPr lang="en-US" altLang="zh-TW" sz="1800" b="1" dirty="0" smtClean="0">
                <a:solidFill>
                  <a:srgbClr val="000000"/>
                </a:solidFill>
              </a:rPr>
              <a:t>Figure: </a:t>
            </a:r>
            <a:r>
              <a:rPr lang="en-US" altLang="zh-TW" sz="1800" dirty="0" smtClean="0">
                <a:solidFill>
                  <a:srgbClr val="000000"/>
                </a:solidFill>
              </a:rPr>
              <a:t>An </a:t>
            </a:r>
            <a:r>
              <a:rPr lang="en-US" altLang="zh-TW" sz="1800" dirty="0">
                <a:solidFill>
                  <a:srgbClr val="000000"/>
                </a:solidFill>
              </a:rPr>
              <a:t>application program containing a code, data, and stack segment loaded into a DOS system memory</a:t>
            </a:r>
            <a:r>
              <a:rPr lang="en-US" altLang="zh-TW" sz="1800" dirty="0" smtClean="0">
                <a:solidFill>
                  <a:srgbClr val="000000"/>
                </a:solidFill>
              </a:rPr>
              <a:t>.</a:t>
            </a:r>
            <a:endParaRPr lang="en-US" altLang="zh-TW" sz="18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82563" y="9048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altLang="zh-TW" dirty="0" smtClean="0">
                <a:solidFill>
                  <a:srgbClr val="FF0000"/>
                </a:solidFill>
              </a:rPr>
              <a:t>Default</a:t>
            </a:r>
            <a:r>
              <a:rPr lang="en-US" altLang="zh-TW" dirty="0" smtClean="0">
                <a:solidFill>
                  <a:srgbClr val="000000"/>
                </a:solidFill>
              </a:rPr>
              <a:t> Segment and Offset Registers</a:t>
            </a:r>
            <a:r>
              <a:rPr lang="en-US" altLang="zh-TW" dirty="0" smtClean="0"/>
              <a:t> </a:t>
            </a:r>
            <a:endParaRPr lang="en-US" altLang="zh-TW" dirty="0"/>
          </a:p>
        </p:txBody>
      </p:sp>
      <p:sp>
        <p:nvSpPr>
          <p:cNvPr id="8" name="Line 17"/>
          <p:cNvSpPr>
            <a:spLocks noChangeShapeType="1"/>
          </p:cNvSpPr>
          <p:nvPr/>
        </p:nvSpPr>
        <p:spPr bwMode="auto">
          <a:xfrm>
            <a:off x="1828800" y="5029200"/>
            <a:ext cx="0" cy="48895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Text Box 19"/>
          <p:cNvSpPr txBox="1">
            <a:spLocks noChangeArrowheads="1"/>
          </p:cNvSpPr>
          <p:nvPr/>
        </p:nvSpPr>
        <p:spPr bwMode="auto">
          <a:xfrm>
            <a:off x="4419600" y="2514600"/>
            <a:ext cx="37338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Code should be limited to 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only this </a:t>
            </a: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portion of the 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code segment</a:t>
            </a: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, to 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avoid effects </a:t>
            </a: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of segment 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overlap.</a:t>
            </a:r>
            <a:endParaRPr lang="en-US" sz="24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" name="Curved Connector 2"/>
          <p:cNvCxnSpPr/>
          <p:nvPr/>
        </p:nvCxnSpPr>
        <p:spPr>
          <a:xfrm rot="10800000" flipV="1">
            <a:off x="1905000" y="3276600"/>
            <a:ext cx="2362200" cy="1981200"/>
          </a:xfrm>
          <a:prstGeom prst="curvedConnector3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4402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15913"/>
            <a:ext cx="8458200" cy="522287"/>
          </a:xfrm>
        </p:spPr>
        <p:txBody>
          <a:bodyPr>
            <a:normAutofit fontScale="90000"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Default</a:t>
            </a:r>
            <a:r>
              <a:rPr lang="en-US" altLang="zh-TW" dirty="0">
                <a:solidFill>
                  <a:srgbClr val="000000"/>
                </a:solidFill>
              </a:rPr>
              <a:t> Segment and Offset Registers</a:t>
            </a:r>
            <a:r>
              <a:rPr lang="en-US" altLang="zh-TW" dirty="0"/>
              <a:t>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4175" y="1431925"/>
            <a:ext cx="8229600" cy="2057400"/>
          </a:xfrm>
        </p:spPr>
        <p:txBody>
          <a:bodyPr/>
          <a:lstStyle/>
          <a:p>
            <a:r>
              <a:rPr lang="en-US" sz="1800"/>
              <a:t>Default </a:t>
            </a:r>
            <a:r>
              <a:rPr lang="en-US" sz="1800">
                <a:solidFill>
                  <a:srgbClr val="008000"/>
                </a:solidFill>
              </a:rPr>
              <a:t>segment</a:t>
            </a:r>
            <a:r>
              <a:rPr lang="en-US" sz="1800"/>
              <a:t> numbers in:</a:t>
            </a:r>
          </a:p>
          <a:p>
            <a:pPr lvl="1"/>
            <a:r>
              <a:rPr lang="en-US" sz="1800"/>
              <a:t>CS for program (code) </a:t>
            </a:r>
          </a:p>
          <a:p>
            <a:pPr lvl="1"/>
            <a:r>
              <a:rPr lang="en-US" sz="1800"/>
              <a:t>SS for stack</a:t>
            </a:r>
          </a:p>
          <a:p>
            <a:pPr lvl="1"/>
            <a:r>
              <a:rPr lang="en-US" sz="1800"/>
              <a:t>DS for data</a:t>
            </a:r>
          </a:p>
          <a:p>
            <a:pPr lvl="1"/>
            <a:r>
              <a:rPr lang="en-US" sz="1800"/>
              <a:t>ES for string (</a:t>
            </a:r>
            <a:r>
              <a:rPr lang="en-US" sz="1800">
                <a:solidFill>
                  <a:srgbClr val="000066"/>
                </a:solidFill>
              </a:rPr>
              <a:t>destination) </a:t>
            </a:r>
            <a:r>
              <a:rPr lang="en-US" sz="1800"/>
              <a:t>data </a:t>
            </a:r>
          </a:p>
          <a:p>
            <a:r>
              <a:rPr lang="en-US" sz="1800"/>
              <a:t>Default </a:t>
            </a:r>
            <a:r>
              <a:rPr lang="en-US" sz="1800">
                <a:solidFill>
                  <a:srgbClr val="FF0000"/>
                </a:solidFill>
              </a:rPr>
              <a:t>offset</a:t>
            </a:r>
            <a:r>
              <a:rPr lang="en-US" sz="1800"/>
              <a:t> addresses that go with them:</a:t>
            </a:r>
          </a:p>
        </p:txBody>
      </p:sp>
      <p:graphicFrame>
        <p:nvGraphicFramePr>
          <p:cNvPr id="17486" name="Group 78"/>
          <p:cNvGraphicFramePr>
            <a:graphicFrameLocks noGrp="1"/>
          </p:cNvGraphicFramePr>
          <p:nvPr/>
        </p:nvGraphicFramePr>
        <p:xfrm>
          <a:off x="255588" y="3695700"/>
          <a:ext cx="8766175" cy="3011424"/>
        </p:xfrm>
        <a:graphic>
          <a:graphicData uri="http://schemas.openxmlformats.org/drawingml/2006/table">
            <a:tbl>
              <a:tblPr/>
              <a:tblGrid>
                <a:gridCol w="1404937"/>
                <a:gridCol w="3087688"/>
                <a:gridCol w="2971800"/>
                <a:gridCol w="1301750"/>
              </a:tblGrid>
              <a:tr h="446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Segment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Offset (16-bit)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8080, 8086, 80286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Offset (32-bit)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80386 and above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Purpose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CS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EIP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Program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87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SP, BP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ESP, EBP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Stack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DS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1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BX, DI, SI, 8-bit or 16-bit #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1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EBX, EDI, ESI, EAX ECX, EDX, 8-bit or 32-bit #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1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Data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1AD"/>
                    </a:solidFill>
                  </a:tcPr>
                </a:tc>
              </a:tr>
              <a:tr h="511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DI, with string instructions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EDI, with string instructions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String destination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487" name="Rectangle 79"/>
          <p:cNvSpPr>
            <a:spLocks noChangeArrowheads="1"/>
          </p:cNvSpPr>
          <p:nvPr/>
        </p:nvSpPr>
        <p:spPr bwMode="auto">
          <a:xfrm>
            <a:off x="131763" y="806450"/>
            <a:ext cx="8818562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3200" dirty="0" smtClean="0"/>
              <a:t>           Convention </a:t>
            </a:r>
            <a:r>
              <a:rPr lang="en-US" sz="3200" dirty="0"/>
              <a:t>Example: </a:t>
            </a:r>
            <a:r>
              <a:rPr lang="en-US" sz="3200" dirty="0" smtClean="0"/>
              <a:t>   EA </a:t>
            </a:r>
            <a:r>
              <a:rPr lang="en-US" sz="3200" dirty="0"/>
              <a:t>= CS:[IP]</a:t>
            </a:r>
          </a:p>
        </p:txBody>
      </p:sp>
      <p:sp>
        <p:nvSpPr>
          <p:cNvPr id="17488" name="Line 80"/>
          <p:cNvSpPr>
            <a:spLocks noChangeShapeType="1"/>
          </p:cNvSpPr>
          <p:nvPr/>
        </p:nvSpPr>
        <p:spPr bwMode="auto">
          <a:xfrm flipH="1">
            <a:off x="4491038" y="1311275"/>
            <a:ext cx="1492250" cy="50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9" name="Line 81"/>
          <p:cNvSpPr>
            <a:spLocks noChangeShapeType="1"/>
          </p:cNvSpPr>
          <p:nvPr/>
        </p:nvSpPr>
        <p:spPr bwMode="auto">
          <a:xfrm>
            <a:off x="6848475" y="1352550"/>
            <a:ext cx="1401763" cy="434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90" name="Text Box 82"/>
          <p:cNvSpPr txBox="1">
            <a:spLocks noChangeArrowheads="1"/>
          </p:cNvSpPr>
          <p:nvPr/>
        </p:nvSpPr>
        <p:spPr bwMode="auto">
          <a:xfrm>
            <a:off x="4256088" y="1804988"/>
            <a:ext cx="201058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Segment </a:t>
            </a:r>
            <a:r>
              <a:rPr lang="en-US" dirty="0" smtClean="0"/>
              <a:t>Start</a:t>
            </a:r>
            <a:endParaRPr lang="en-US" dirty="0"/>
          </a:p>
          <a:p>
            <a:r>
              <a:rPr lang="en-US" dirty="0"/>
              <a:t>in Segment register</a:t>
            </a:r>
          </a:p>
        </p:txBody>
      </p:sp>
      <p:sp>
        <p:nvSpPr>
          <p:cNvPr id="17491" name="Text Box 83"/>
          <p:cNvSpPr txBox="1">
            <a:spLocks noChangeArrowheads="1"/>
          </p:cNvSpPr>
          <p:nvPr/>
        </p:nvSpPr>
        <p:spPr bwMode="auto">
          <a:xfrm>
            <a:off x="6953250" y="1774825"/>
            <a:ext cx="2190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Offset: Literal</a:t>
            </a:r>
          </a:p>
          <a:p>
            <a:r>
              <a:rPr lang="en-US"/>
              <a:t>or in a CPU register</a:t>
            </a:r>
          </a:p>
        </p:txBody>
      </p:sp>
    </p:spTree>
    <p:extLst>
      <p:ext uri="{BB962C8B-B14F-4D97-AF65-F5344CB8AC3E}">
        <p14:creationId xmlns:p14="http://schemas.microsoft.com/office/powerpoint/2010/main" xmlns="" val="174670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TPA</a:t>
            </a:r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spcBef>
                <a:spcPts val="1872"/>
              </a:spcBef>
              <a:buClr>
                <a:srgbClr val="0D4000"/>
              </a:buClr>
            </a:pPr>
            <a:r>
              <a:rPr lang="en-US" altLang="zh-TW" sz="2800" dirty="0">
                <a:latin typeface="Arial"/>
                <a:cs typeface="Arial"/>
              </a:rPr>
              <a:t>The </a:t>
            </a:r>
            <a:r>
              <a:rPr lang="en-US" altLang="zh-TW" sz="2800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lang="en-US" altLang="zh-TW" sz="2800" dirty="0">
                <a:latin typeface="Arial"/>
                <a:cs typeface="Arial"/>
              </a:rPr>
              <a:t>ransient </a:t>
            </a:r>
            <a:r>
              <a:rPr lang="en-US" altLang="zh-TW" sz="2800" dirty="0">
                <a:solidFill>
                  <a:srgbClr val="FF0000"/>
                </a:solidFill>
                <a:latin typeface="Arial"/>
                <a:cs typeface="Arial"/>
              </a:rPr>
              <a:t>P</a:t>
            </a:r>
            <a:r>
              <a:rPr lang="en-US" altLang="zh-TW" sz="2800" dirty="0">
                <a:latin typeface="Arial"/>
                <a:cs typeface="Arial"/>
              </a:rPr>
              <a:t>rogram </a:t>
            </a:r>
            <a:r>
              <a:rPr lang="en-US" altLang="zh-TW" sz="2800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lang="en-US" altLang="zh-TW" sz="2800" dirty="0">
                <a:latin typeface="Arial"/>
                <a:cs typeface="Arial"/>
              </a:rPr>
              <a:t>rea (</a:t>
            </a:r>
            <a:r>
              <a:rPr lang="en-US" altLang="zh-TW" sz="2800" dirty="0">
                <a:solidFill>
                  <a:srgbClr val="FF0000"/>
                </a:solidFill>
                <a:latin typeface="Arial"/>
                <a:cs typeface="Arial"/>
              </a:rPr>
              <a:t>TPA</a:t>
            </a:r>
            <a:r>
              <a:rPr lang="en-US" altLang="zh-TW" sz="2800" dirty="0">
                <a:latin typeface="Arial"/>
                <a:cs typeface="Arial"/>
              </a:rPr>
              <a:t>) holds the DOS (</a:t>
            </a:r>
            <a:r>
              <a:rPr lang="en-US" altLang="zh-TW" sz="2800" b="1" dirty="0">
                <a:solidFill>
                  <a:srgbClr val="FF0000"/>
                </a:solidFill>
                <a:latin typeface="Arial"/>
                <a:cs typeface="Arial"/>
              </a:rPr>
              <a:t>disk operating system</a:t>
            </a:r>
            <a:r>
              <a:rPr lang="en-US" altLang="zh-TW" sz="2800" dirty="0">
                <a:latin typeface="Arial"/>
                <a:cs typeface="Arial"/>
              </a:rPr>
              <a:t>) operating system; other programs that control the computer system</a:t>
            </a:r>
            <a:r>
              <a:rPr lang="en-US" altLang="zh-TW" sz="2800" dirty="0" smtClean="0">
                <a:latin typeface="Arial"/>
                <a:cs typeface="Arial"/>
              </a:rPr>
              <a:t>.</a:t>
            </a:r>
            <a:endParaRPr lang="en-US" altLang="zh-TW" sz="28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lnSpc>
                <a:spcPct val="110000"/>
              </a:lnSpc>
              <a:spcBef>
                <a:spcPts val="1872"/>
              </a:spcBef>
              <a:buClr>
                <a:srgbClr val="0D4000"/>
              </a:buClr>
            </a:pPr>
            <a:r>
              <a:rPr lang="en-US" altLang="zh-TW" sz="2800" dirty="0" smtClean="0">
                <a:solidFill>
                  <a:srgbClr val="000000"/>
                </a:solidFill>
                <a:latin typeface="Arial"/>
                <a:cs typeface="Arial"/>
              </a:rPr>
              <a:t>TPA is the 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first available area of memory above drivers and other TPA programs </a:t>
            </a:r>
          </a:p>
          <a:p>
            <a:pPr>
              <a:lnSpc>
                <a:spcPct val="110000"/>
              </a:lnSpc>
              <a:spcBef>
                <a:spcPts val="1872"/>
              </a:spcBef>
              <a:buClr>
                <a:srgbClr val="0D4000"/>
              </a:buClr>
            </a:pPr>
            <a:r>
              <a:rPr lang="en-US" altLang="zh-TW" sz="2800" dirty="0" smtClean="0">
                <a:solidFill>
                  <a:srgbClr val="000000"/>
                </a:solidFill>
                <a:latin typeface="Arial"/>
                <a:cs typeface="Arial"/>
              </a:rPr>
              <a:t>Area 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is indicated by a </a:t>
            </a:r>
            <a:r>
              <a:rPr lang="en-US" altLang="zh-TW" sz="2800" b="1" dirty="0">
                <a:solidFill>
                  <a:srgbClr val="FF0000"/>
                </a:solidFill>
                <a:latin typeface="Arial"/>
                <a:cs typeface="Arial"/>
              </a:rPr>
              <a:t>free-pointer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 maintained by DOS</a:t>
            </a:r>
          </a:p>
          <a:p>
            <a:pPr>
              <a:lnSpc>
                <a:spcPct val="110000"/>
              </a:lnSpc>
              <a:spcBef>
                <a:spcPts val="1872"/>
              </a:spcBef>
              <a:buClr>
                <a:srgbClr val="0D4000"/>
              </a:buClr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program loading is handled automatically by the </a:t>
            </a:r>
            <a:r>
              <a:rPr lang="en-US" altLang="zh-TW" sz="2800" b="1" dirty="0">
                <a:solidFill>
                  <a:srgbClr val="FF0000"/>
                </a:solidFill>
                <a:latin typeface="Arial"/>
                <a:cs typeface="Arial"/>
              </a:rPr>
              <a:t>program loader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 within DOS</a:t>
            </a:r>
            <a:endParaRPr lang="en-US" altLang="zh-TW" sz="2800" dirty="0">
              <a:latin typeface="Arial"/>
              <a:cs typeface="Arial"/>
            </a:endParaRPr>
          </a:p>
          <a:p>
            <a:pPr marL="0" indent="0">
              <a:buNone/>
            </a:pPr>
            <a:endParaRPr lang="en-US" altLang="zh-TW" sz="3200" dirty="0" smtClean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9437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182563" y="90488"/>
            <a:ext cx="8915400" cy="1143000"/>
          </a:xfrm>
        </p:spPr>
        <p:txBody>
          <a:bodyPr>
            <a:normAutofit fontScale="90000"/>
          </a:bodyPr>
          <a:lstStyle/>
          <a:p>
            <a:r>
              <a:rPr lang="en-US" altLang="zh-TW" sz="4000" b="1" dirty="0" smtClean="0">
                <a:solidFill>
                  <a:srgbClr val="000000"/>
                </a:solidFill>
              </a:rPr>
              <a:t>Real Mode </a:t>
            </a:r>
            <a:r>
              <a:rPr lang="en-US" altLang="zh-TW" sz="4000" b="1" dirty="0">
                <a:solidFill>
                  <a:srgbClr val="000000"/>
                </a:solidFill>
              </a:rPr>
              <a:t>Addressing Scheme Allows Relocation</a:t>
            </a:r>
            <a:r>
              <a:rPr lang="en-US" altLang="zh-TW" sz="4000" b="1" dirty="0"/>
              <a:t> 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4963" y="1598613"/>
            <a:ext cx="8732837" cy="4800600"/>
          </a:xfrm>
        </p:spPr>
        <p:txBody>
          <a:bodyPr>
            <a:noAutofit/>
          </a:bodyPr>
          <a:lstStyle/>
          <a:p>
            <a:pPr>
              <a:spcBef>
                <a:spcPts val="2472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Segment plus offset addressing allows DOS programs to be relocated in memory.</a:t>
            </a:r>
          </a:p>
          <a:p>
            <a:pPr>
              <a:spcBef>
                <a:spcPts val="2472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A </a:t>
            </a:r>
            <a:r>
              <a:rPr lang="en-US" altLang="zh-TW" sz="2800" b="1" dirty="0" err="1">
                <a:solidFill>
                  <a:srgbClr val="FF0000"/>
                </a:solidFill>
                <a:latin typeface="Arial"/>
                <a:cs typeface="Arial"/>
              </a:rPr>
              <a:t>relocatable</a:t>
            </a:r>
            <a:r>
              <a:rPr lang="en-US" altLang="zh-TW" sz="2800" b="1" dirty="0">
                <a:solidFill>
                  <a:srgbClr val="FF0000"/>
                </a:solidFill>
                <a:latin typeface="Arial"/>
                <a:cs typeface="Arial"/>
              </a:rPr>
              <a:t> program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 is one that can be placed into any area of memory and executed without change.</a:t>
            </a:r>
          </a:p>
          <a:p>
            <a:pPr>
              <a:spcBef>
                <a:spcPts val="2472"/>
              </a:spcBef>
            </a:pPr>
            <a:r>
              <a:rPr lang="en-US" altLang="zh-TW" sz="2800" b="1" dirty="0" err="1">
                <a:solidFill>
                  <a:srgbClr val="FF0000"/>
                </a:solidFill>
                <a:latin typeface="Arial"/>
                <a:cs typeface="Arial"/>
              </a:rPr>
              <a:t>Relocatable</a:t>
            </a:r>
            <a:r>
              <a:rPr lang="en-US" altLang="zh-TW" sz="2800" b="1" dirty="0">
                <a:solidFill>
                  <a:srgbClr val="FF0000"/>
                </a:solidFill>
                <a:latin typeface="Arial"/>
                <a:cs typeface="Arial"/>
              </a:rPr>
              <a:t> data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 are data that can be placed in any area of memory and used without any change to the program. </a:t>
            </a:r>
            <a:endParaRPr lang="en-US" altLang="zh-TW"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70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34963" y="1371600"/>
            <a:ext cx="8580437" cy="5257800"/>
          </a:xfrm>
        </p:spPr>
        <p:txBody>
          <a:bodyPr>
            <a:noAutofit/>
          </a:bodyPr>
          <a:lstStyle/>
          <a:p>
            <a:pPr>
              <a:spcBef>
                <a:spcPts val="2472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Because memory is addressed within a segment by an offset address, the </a:t>
            </a:r>
            <a:r>
              <a:rPr lang="en-US" altLang="zh-TW" sz="2800" dirty="0">
                <a:solidFill>
                  <a:srgbClr val="FF0000"/>
                </a:solidFill>
                <a:latin typeface="Arial"/>
                <a:cs typeface="Arial"/>
              </a:rPr>
              <a:t>memory segment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 can be moved to any place in the memory system without changing any of the offset addresses. </a:t>
            </a:r>
          </a:p>
          <a:p>
            <a:pPr>
              <a:spcBef>
                <a:spcPts val="2472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Only the contents of the segment register must be changed to address the program</a:t>
            </a:r>
            <a:b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in the new area of memory.</a:t>
            </a:r>
          </a:p>
          <a:p>
            <a:pPr>
              <a:spcBef>
                <a:spcPts val="2472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Windows programs are written assuming that the first </a:t>
            </a:r>
            <a:r>
              <a:rPr lang="en-US" altLang="zh-TW" sz="2800" b="1" dirty="0">
                <a:solidFill>
                  <a:srgbClr val="FF0000"/>
                </a:solidFill>
                <a:latin typeface="Arial"/>
                <a:cs typeface="Arial"/>
              </a:rPr>
              <a:t>2G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 of memory are available for code and data. </a:t>
            </a:r>
            <a:endParaRPr lang="en-US" altLang="zh-TW" sz="2800" dirty="0">
              <a:latin typeface="Arial"/>
              <a:cs typeface="Arial"/>
            </a:endParaRPr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82563" y="90488"/>
            <a:ext cx="8915400" cy="1143000"/>
          </a:xfrm>
        </p:spPr>
        <p:txBody>
          <a:bodyPr>
            <a:normAutofit fontScale="90000"/>
          </a:bodyPr>
          <a:lstStyle/>
          <a:p>
            <a:r>
              <a:rPr lang="en-US" altLang="zh-TW" dirty="0">
                <a:solidFill>
                  <a:srgbClr val="000000"/>
                </a:solidFill>
              </a:rPr>
              <a:t>Real Mode Addressing </a:t>
            </a:r>
            <a:r>
              <a:rPr lang="en-US" altLang="zh-TW" sz="4000" b="1" dirty="0">
                <a:solidFill>
                  <a:srgbClr val="000000"/>
                </a:solidFill>
              </a:rPr>
              <a:t>Scheme Allows Relocation</a:t>
            </a:r>
            <a:r>
              <a:rPr lang="en-US" altLang="zh-TW" sz="40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14237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89000"/>
          </a:xfrm>
        </p:spPr>
        <p:txBody>
          <a:bodyPr/>
          <a:lstStyle/>
          <a:p>
            <a:r>
              <a:rPr lang="en-US" altLang="zh-TW" dirty="0">
                <a:solidFill>
                  <a:srgbClr val="000000"/>
                </a:solidFill>
              </a:rPr>
              <a:t>Real Mode </a:t>
            </a:r>
            <a:r>
              <a:rPr lang="en-US" sz="4000" dirty="0" smtClean="0"/>
              <a:t>: Pros and Cons</a:t>
            </a:r>
            <a:endParaRPr lang="en-US" sz="4000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52500"/>
            <a:ext cx="8534400" cy="5678488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800" dirty="0" smtClean="0">
                <a:solidFill>
                  <a:srgbClr val="0000FF"/>
                </a:solidFill>
                <a:latin typeface="Arial"/>
                <a:cs typeface="Arial"/>
              </a:rPr>
              <a:t>Advantages: </a:t>
            </a:r>
          </a:p>
          <a:p>
            <a:pPr>
              <a:lnSpc>
                <a:spcPct val="80000"/>
              </a:lnSpc>
            </a:pP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Allows easy and efficient </a:t>
            </a:r>
            <a:r>
              <a:rPr lang="en-US" sz="2400" dirty="0" smtClean="0">
                <a:solidFill>
                  <a:srgbClr val="FF0000"/>
                </a:solidFill>
                <a:latin typeface="Arial"/>
                <a:cs typeface="Arial"/>
              </a:rPr>
              <a:t>relocation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 of code and data</a:t>
            </a:r>
          </a:p>
          <a:p>
            <a:pPr>
              <a:lnSpc>
                <a:spcPct val="80000"/>
              </a:lnSpc>
            </a:pP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To </a:t>
            </a:r>
            <a:r>
              <a:rPr lang="en-US" sz="2400" dirty="0" smtClean="0">
                <a:solidFill>
                  <a:srgbClr val="FF0000"/>
                </a:solidFill>
                <a:latin typeface="Arial"/>
                <a:cs typeface="Arial"/>
              </a:rPr>
              <a:t>relocate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 code or data, only </a:t>
            </a:r>
            <a:r>
              <a:rPr lang="en-US" sz="2400" u="sng" dirty="0" smtClean="0">
                <a:solidFill>
                  <a:srgbClr val="000000"/>
                </a:solidFill>
                <a:latin typeface="Arial"/>
                <a:cs typeface="Arial"/>
              </a:rPr>
              <a:t>the number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 in the relevant segment register needs to be changed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Consequences: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  <a:sym typeface="Wingdings" charset="0"/>
              </a:rPr>
              <a:t>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A program can be located anywhere in memory without making any changes to it (addresses are not absolute, but offsets relative to start of segments)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  <a:sym typeface="Wingdings" charset="0"/>
              </a:rPr>
              <a:t>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Program writer needs not worry about actual memory structure (map) of the computer used to execute it</a:t>
            </a:r>
          </a:p>
          <a:p>
            <a:pPr>
              <a:lnSpc>
                <a:spcPct val="80000"/>
              </a:lnSpc>
            </a:pPr>
            <a:endParaRPr lang="en-US" sz="24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 smtClean="0">
                <a:solidFill>
                  <a:srgbClr val="FF0000"/>
                </a:solidFill>
                <a:latin typeface="Arial"/>
                <a:cs typeface="Arial"/>
              </a:rPr>
              <a:t>Disadvantages:</a:t>
            </a:r>
          </a:p>
          <a:p>
            <a:pPr>
              <a:lnSpc>
                <a:spcPct val="80000"/>
              </a:lnSpc>
            </a:pP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Complex hardware and for address generation</a:t>
            </a:r>
          </a:p>
          <a:p>
            <a:pPr>
              <a:lnSpc>
                <a:spcPct val="80000"/>
              </a:lnSpc>
            </a:pP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Address computation delay for every memory access</a:t>
            </a:r>
          </a:p>
          <a:p>
            <a:pPr>
              <a:lnSpc>
                <a:spcPct val="80000"/>
              </a:lnSpc>
            </a:pP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Software limitation: Program size limited by segment size (64KB with the 8086)</a:t>
            </a:r>
            <a:endParaRPr lang="en-US" sz="2400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4255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3038" y="274638"/>
            <a:ext cx="8726487" cy="736600"/>
          </a:xfrm>
        </p:spPr>
        <p:txBody>
          <a:bodyPr>
            <a:noAutofit/>
          </a:bodyPr>
          <a:lstStyle/>
          <a:p>
            <a:r>
              <a:rPr lang="en-US" sz="3600" dirty="0"/>
              <a:t>Limitations </a:t>
            </a:r>
            <a:r>
              <a:rPr lang="en-US" sz="3600" dirty="0" smtClean="0"/>
              <a:t>of the Real Mode Segmentation Scheme</a:t>
            </a:r>
            <a:endParaRPr lang="en-US" sz="3600" dirty="0"/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447801"/>
            <a:ext cx="8677275" cy="5105400"/>
          </a:xfrm>
        </p:spPr>
        <p:txBody>
          <a:bodyPr>
            <a:normAutofit lnSpcReduction="10000"/>
          </a:bodyPr>
          <a:lstStyle/>
          <a:p>
            <a:pPr>
              <a:spcBef>
                <a:spcPts val="1680"/>
              </a:spcBef>
            </a:pP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Segment size is fixed at and limited to 64 KB</a:t>
            </a:r>
          </a:p>
          <a:p>
            <a:pPr>
              <a:spcBef>
                <a:spcPts val="1680"/>
              </a:spcBef>
            </a:pP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Segment can not begin at an arbitrary memory address…</a:t>
            </a:r>
          </a:p>
          <a:p>
            <a:pPr>
              <a:spcBef>
                <a:spcPts val="1680"/>
              </a:spcBef>
              <a:buFontTx/>
              <a:buNone/>
            </a:pP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	With 20-bit memory addressing, can only begin at addresses starting with 0H, i.e. at 16 byte intervals </a:t>
            </a:r>
          </a:p>
          <a:p>
            <a:pPr>
              <a:spcBef>
                <a:spcPts val="1680"/>
              </a:spcBef>
              <a:buFontTx/>
              <a:buNone/>
            </a:pP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	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  <a:sym typeface="Wingdings" charset="0"/>
              </a:rPr>
              <a:t> 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Principle is difficult to apply with 80286 and above, with segment registers </a:t>
            </a:r>
            <a:r>
              <a:rPr lang="en-US" sz="2000" dirty="0">
                <a:solidFill>
                  <a:srgbClr val="FF0000"/>
                </a:solidFill>
                <a:latin typeface="Arial"/>
                <a:cs typeface="Arial"/>
              </a:rPr>
              <a:t>remaining at 16-bits!</a:t>
            </a:r>
          </a:p>
          <a:p>
            <a:pPr>
              <a:spcBef>
                <a:spcPts val="1680"/>
              </a:spcBef>
              <a:buFontTx/>
              <a:buNone/>
            </a:pPr>
            <a:endParaRPr lang="en-US" sz="2000" dirty="0">
              <a:solidFill>
                <a:srgbClr val="000066"/>
              </a:solidFill>
              <a:latin typeface="Arial"/>
              <a:cs typeface="Arial"/>
            </a:endParaRPr>
          </a:p>
          <a:p>
            <a:pPr>
              <a:spcBef>
                <a:spcPts val="1680"/>
              </a:spcBef>
              <a:buFontTx/>
              <a:buNone/>
            </a:pPr>
            <a:r>
              <a:rPr lang="en-US" sz="2000" dirty="0">
                <a:solidFill>
                  <a:srgbClr val="000066"/>
                </a:solidFill>
                <a:latin typeface="Arial"/>
                <a:cs typeface="Arial"/>
              </a:rPr>
              <a:t>	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80286 and above use 24, 32 bit addresses but still 16-bit segment registers</a:t>
            </a:r>
          </a:p>
          <a:p>
            <a:pPr>
              <a:spcBef>
                <a:spcPts val="1680"/>
              </a:spcBef>
            </a:pPr>
            <a:r>
              <a:rPr lang="en-US" sz="2000" dirty="0">
                <a:solidFill>
                  <a:schemeClr val="accent2"/>
                </a:solidFill>
                <a:latin typeface="Arial"/>
                <a:cs typeface="Arial"/>
              </a:rPr>
              <a:t>No </a:t>
            </a:r>
            <a:r>
              <a:rPr lang="en-US" sz="2000" dirty="0">
                <a:solidFill>
                  <a:srgbClr val="FF0000"/>
                </a:solidFill>
                <a:latin typeface="Arial"/>
                <a:cs typeface="Arial"/>
              </a:rPr>
              <a:t>protection</a:t>
            </a:r>
            <a:r>
              <a:rPr lang="en-US" sz="2000" dirty="0">
                <a:solidFill>
                  <a:schemeClr val="accent2"/>
                </a:solidFill>
                <a:latin typeface="Arial"/>
                <a:cs typeface="Arial"/>
              </a:rPr>
              <a:t> mechanisms:</a:t>
            </a:r>
            <a:r>
              <a:rPr lang="en-US" sz="2000" dirty="0">
                <a:solidFill>
                  <a:srgbClr val="0066FF"/>
                </a:solidFill>
                <a:latin typeface="Arial"/>
                <a:cs typeface="Arial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</a:rPr>
              <a:t>Programs can overwrite operating system code segments and corrupt them! </a:t>
            </a:r>
            <a:endParaRPr lang="en-US" sz="1800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spcBef>
                <a:spcPts val="1680"/>
              </a:spcBef>
              <a:buFontTx/>
              <a:buNone/>
            </a:pPr>
            <a:r>
              <a:rPr lang="en-US" sz="2000" dirty="0">
                <a:solidFill>
                  <a:srgbClr val="FF0000"/>
                </a:solidFill>
                <a:latin typeface="Arial"/>
                <a:cs typeface="Arial"/>
                <a:sym typeface="Symbol" charset="0"/>
              </a:rPr>
              <a:t>	</a:t>
            </a:r>
            <a:r>
              <a:rPr lang="en-US" sz="20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000" dirty="0">
                <a:latin typeface="Arial"/>
                <a:cs typeface="Arial"/>
              </a:rPr>
              <a:t>Use memory segmentation in</a:t>
            </a:r>
            <a:r>
              <a:rPr lang="en-US" sz="2000" dirty="0">
                <a:solidFill>
                  <a:srgbClr val="FF0000"/>
                </a:solidFill>
                <a:latin typeface="Arial"/>
                <a:cs typeface="Arial"/>
              </a:rPr>
              <a:t> the protected mode</a:t>
            </a:r>
            <a:r>
              <a:rPr lang="en-US" sz="200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</a:p>
        </p:txBody>
      </p:sp>
      <p:sp>
        <p:nvSpPr>
          <p:cNvPr id="107524" name="Line 4"/>
          <p:cNvSpPr>
            <a:spLocks noChangeShapeType="1"/>
          </p:cNvSpPr>
          <p:nvPr/>
        </p:nvSpPr>
        <p:spPr bwMode="auto">
          <a:xfrm>
            <a:off x="3257550" y="4237038"/>
            <a:ext cx="0" cy="192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7525" name="Text Box 5"/>
          <p:cNvSpPr txBox="1">
            <a:spLocks noChangeArrowheads="1"/>
          </p:cNvSpPr>
          <p:nvPr/>
        </p:nvSpPr>
        <p:spPr bwMode="auto">
          <a:xfrm>
            <a:off x="2209800" y="3962400"/>
            <a:ext cx="21367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dirty="0"/>
              <a:t>Append: 00H   0000H</a:t>
            </a:r>
          </a:p>
        </p:txBody>
      </p:sp>
      <p:sp>
        <p:nvSpPr>
          <p:cNvPr id="107526" name="Line 6"/>
          <p:cNvSpPr>
            <a:spLocks noChangeShapeType="1"/>
          </p:cNvSpPr>
          <p:nvPr/>
        </p:nvSpPr>
        <p:spPr bwMode="auto">
          <a:xfrm>
            <a:off x="3836987" y="4246563"/>
            <a:ext cx="0" cy="173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8399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82563" y="1450975"/>
            <a:ext cx="8836025" cy="5254625"/>
          </a:xfrm>
        </p:spPr>
        <p:txBody>
          <a:bodyPr>
            <a:noAutofit/>
          </a:bodyPr>
          <a:lstStyle/>
          <a:p>
            <a:pPr>
              <a:spcBef>
                <a:spcPts val="1872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Operating systems operate in a 16- or 32-bit environment. </a:t>
            </a:r>
          </a:p>
          <a:p>
            <a:pPr>
              <a:spcBef>
                <a:spcPts val="1872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DOS uses a </a:t>
            </a:r>
            <a:r>
              <a:rPr lang="en-US" altLang="zh-TW" sz="2800" dirty="0">
                <a:solidFill>
                  <a:srgbClr val="FF0000"/>
                </a:solidFill>
                <a:latin typeface="Arial"/>
                <a:cs typeface="Arial"/>
              </a:rPr>
              <a:t>16-bit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 environment.</a:t>
            </a:r>
          </a:p>
          <a:p>
            <a:pPr>
              <a:spcBef>
                <a:spcPts val="1872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Most Windows applications use a </a:t>
            </a:r>
            <a:r>
              <a:rPr lang="en-US" altLang="zh-TW" sz="2800" dirty="0">
                <a:solidFill>
                  <a:srgbClr val="FF0000"/>
                </a:solidFill>
                <a:latin typeface="Arial"/>
                <a:cs typeface="Arial"/>
              </a:rPr>
              <a:t>32-bit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 environment called </a:t>
            </a:r>
            <a:r>
              <a:rPr lang="en-US" altLang="zh-TW" sz="2800" b="1" dirty="0">
                <a:solidFill>
                  <a:srgbClr val="000000"/>
                </a:solidFill>
                <a:latin typeface="Arial"/>
                <a:cs typeface="Arial"/>
              </a:rPr>
              <a:t>WIN32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.</a:t>
            </a:r>
          </a:p>
          <a:p>
            <a:pPr>
              <a:spcBef>
                <a:spcPts val="1872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MSDOS/PCDOS &amp; Windows 3.1 operating systems require 16-bit instruction mode. </a:t>
            </a:r>
          </a:p>
          <a:p>
            <a:pPr>
              <a:spcBef>
                <a:spcPts val="1872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Instruction mode is accessible only in a protected mode system such as </a:t>
            </a:r>
            <a:r>
              <a:rPr lang="en-US" altLang="zh-TW" sz="2800" dirty="0">
                <a:solidFill>
                  <a:srgbClr val="FF0000"/>
                </a:solidFill>
                <a:latin typeface="Arial"/>
                <a:cs typeface="Arial"/>
              </a:rPr>
              <a:t>Windows Vista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. </a:t>
            </a:r>
            <a:endParaRPr lang="en-AU" sz="2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9048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altLang="zh-TW" sz="4000" b="1" dirty="0" smtClean="0">
                <a:solidFill>
                  <a:srgbClr val="000000"/>
                </a:solidFill>
              </a:rPr>
              <a:t>PROTECTED MODE MEMORY </a:t>
            </a:r>
            <a:r>
              <a:rPr lang="en-US" altLang="zh-TW" sz="4000" b="1" dirty="0">
                <a:solidFill>
                  <a:srgbClr val="000000"/>
                </a:solidFill>
              </a:rPr>
              <a:t>ADDRESSING</a:t>
            </a:r>
            <a:r>
              <a:rPr lang="en-US" altLang="zh-TW" sz="40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74217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9048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altLang="zh-TW" sz="4000" b="1" dirty="0" smtClean="0">
                <a:solidFill>
                  <a:srgbClr val="000000"/>
                </a:solidFill>
              </a:rPr>
              <a:t>PROTECTED MODE MEMORY ADDRESSING: 80286 and above</a:t>
            </a:r>
            <a:r>
              <a:rPr lang="en-US" altLang="zh-TW" sz="4000" b="1" dirty="0" smtClean="0"/>
              <a:t> </a:t>
            </a:r>
            <a:endParaRPr lang="en-US" altLang="zh-TW" sz="4000" b="1" dirty="0"/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563" y="1598612"/>
            <a:ext cx="8656637" cy="5106988"/>
          </a:xfrm>
        </p:spPr>
        <p:txBody>
          <a:bodyPr>
            <a:normAutofit fontScale="77500" lnSpcReduction="20000"/>
          </a:bodyPr>
          <a:lstStyle/>
          <a:p>
            <a:pPr>
              <a:spcBef>
                <a:spcPts val="2472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Allows access to data and programs located within </a:t>
            </a:r>
            <a:r>
              <a:rPr lang="en-US" altLang="zh-TW" sz="2800" dirty="0" smtClean="0">
                <a:solidFill>
                  <a:srgbClr val="000000"/>
                </a:solidFill>
                <a:latin typeface="Arial"/>
                <a:cs typeface="Arial"/>
              </a:rPr>
              <a:t>and 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above the first 1M byte of memory.</a:t>
            </a:r>
          </a:p>
          <a:p>
            <a:pPr>
              <a:spcBef>
                <a:spcPts val="2472"/>
              </a:spcBef>
            </a:pPr>
            <a:r>
              <a:rPr lang="en-US" altLang="zh-TW" sz="2800" b="1" dirty="0">
                <a:solidFill>
                  <a:srgbClr val="FF0000"/>
                </a:solidFill>
                <a:latin typeface="Arial"/>
                <a:cs typeface="Arial"/>
              </a:rPr>
              <a:t>Protected mode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 is where Windows operates.</a:t>
            </a:r>
          </a:p>
          <a:p>
            <a:pPr>
              <a:spcBef>
                <a:spcPts val="2472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In place of a segment address, the segment register contains a </a:t>
            </a:r>
            <a:r>
              <a:rPr lang="en-US" altLang="zh-TW" sz="2800" b="1" dirty="0">
                <a:solidFill>
                  <a:srgbClr val="FF0000"/>
                </a:solidFill>
                <a:latin typeface="Arial"/>
                <a:cs typeface="Arial"/>
              </a:rPr>
              <a:t>selector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 that selects a </a:t>
            </a:r>
            <a:r>
              <a:rPr lang="en-US" altLang="zh-TW" sz="2800" dirty="0">
                <a:solidFill>
                  <a:srgbClr val="FF0000"/>
                </a:solidFill>
                <a:latin typeface="Arial"/>
                <a:cs typeface="Arial"/>
              </a:rPr>
              <a:t>descriptor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 from a descriptor table. </a:t>
            </a:r>
          </a:p>
          <a:p>
            <a:pPr>
              <a:spcBef>
                <a:spcPts val="2472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The </a:t>
            </a:r>
            <a:r>
              <a:rPr lang="en-US" altLang="zh-TW" sz="2800" b="1" dirty="0">
                <a:solidFill>
                  <a:srgbClr val="FF0000"/>
                </a:solidFill>
                <a:latin typeface="Arial"/>
                <a:cs typeface="Arial"/>
              </a:rPr>
              <a:t>descriptor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 describes the memory </a:t>
            </a:r>
            <a:r>
              <a:rPr lang="en-US" altLang="zh-TW" sz="2800" dirty="0">
                <a:solidFill>
                  <a:srgbClr val="FF0000"/>
                </a:solidFill>
                <a:latin typeface="Arial"/>
                <a:cs typeface="Arial"/>
              </a:rPr>
              <a:t>segment’s location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altLang="zh-TW" sz="2800" dirty="0">
                <a:solidFill>
                  <a:srgbClr val="FF0000"/>
                </a:solidFill>
                <a:latin typeface="Arial"/>
                <a:cs typeface="Arial"/>
              </a:rPr>
              <a:t>length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, and </a:t>
            </a:r>
            <a:r>
              <a:rPr lang="en-US" altLang="zh-TW" sz="2800" dirty="0">
                <a:solidFill>
                  <a:srgbClr val="FF0000"/>
                </a:solidFill>
                <a:latin typeface="Arial"/>
                <a:cs typeface="Arial"/>
              </a:rPr>
              <a:t>access rights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. </a:t>
            </a:r>
          </a:p>
          <a:p>
            <a:pPr>
              <a:spcBef>
                <a:spcPts val="2472"/>
              </a:spcBef>
            </a:pPr>
            <a:r>
              <a:rPr lang="en-US" sz="2800" dirty="0" smtClean="0">
                <a:latin typeface="Arial"/>
                <a:cs typeface="Arial"/>
              </a:rPr>
              <a:t>Descriptors </a:t>
            </a:r>
            <a:r>
              <a:rPr lang="en-US" sz="2800" dirty="0">
                <a:latin typeface="Arial"/>
                <a:cs typeface="Arial"/>
              </a:rPr>
              <a:t>are placed in descriptor tables </a:t>
            </a:r>
            <a:r>
              <a:rPr lang="en-US" sz="2800" dirty="0">
                <a:solidFill>
                  <a:srgbClr val="CC3300"/>
                </a:solidFill>
                <a:latin typeface="Arial"/>
                <a:cs typeface="Arial"/>
              </a:rPr>
              <a:t>in main </a:t>
            </a:r>
            <a:r>
              <a:rPr lang="en-US" sz="2800" dirty="0" smtClean="0">
                <a:solidFill>
                  <a:srgbClr val="CC3300"/>
                </a:solidFill>
                <a:latin typeface="Arial"/>
                <a:cs typeface="Arial"/>
              </a:rPr>
              <a:t>memory</a:t>
            </a:r>
            <a:endParaRPr lang="en-US" sz="2800" dirty="0" smtClean="0">
              <a:latin typeface="Arial"/>
              <a:cs typeface="Arial"/>
            </a:endParaRPr>
          </a:p>
          <a:p>
            <a:pPr>
              <a:spcBef>
                <a:spcPts val="2472"/>
              </a:spcBef>
            </a:pPr>
            <a:r>
              <a:rPr lang="en-US" sz="2800" dirty="0" smtClean="0">
                <a:solidFill>
                  <a:srgbClr val="FF0066"/>
                </a:solidFill>
                <a:latin typeface="Arial"/>
                <a:cs typeface="Arial"/>
              </a:rPr>
              <a:t>Protection</a:t>
            </a:r>
            <a:r>
              <a:rPr lang="en-US" sz="2800" dirty="0" smtClean="0">
                <a:latin typeface="Arial"/>
                <a:cs typeface="Arial"/>
              </a:rPr>
              <a:t> </a:t>
            </a:r>
            <a:r>
              <a:rPr lang="en-US" sz="2800" dirty="0">
                <a:latin typeface="Arial"/>
                <a:cs typeface="Arial"/>
              </a:rPr>
              <a:t>is provided by restricting access to memory segments through: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>
                <a:latin typeface="Arial"/>
                <a:cs typeface="Arial"/>
              </a:rPr>
              <a:t>	- </a:t>
            </a:r>
            <a:r>
              <a:rPr lang="en-US" sz="2800" dirty="0">
                <a:solidFill>
                  <a:srgbClr val="000066"/>
                </a:solidFill>
                <a:latin typeface="Arial"/>
                <a:cs typeface="Arial"/>
              </a:rPr>
              <a:t>Privilege levels,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>
                <a:latin typeface="Arial"/>
                <a:cs typeface="Arial"/>
              </a:rPr>
              <a:t>	- and </a:t>
            </a:r>
            <a:r>
              <a:rPr lang="en-US" sz="2800" dirty="0">
                <a:solidFill>
                  <a:srgbClr val="009900"/>
                </a:solidFill>
                <a:latin typeface="Arial"/>
                <a:cs typeface="Arial"/>
              </a:rPr>
              <a:t>Access rights</a:t>
            </a:r>
            <a:r>
              <a:rPr lang="en-US" sz="2800" dirty="0">
                <a:latin typeface="Arial"/>
                <a:cs typeface="Arial"/>
              </a:rPr>
              <a:t> </a:t>
            </a:r>
          </a:p>
          <a:p>
            <a:pPr>
              <a:spcBef>
                <a:spcPts val="2472"/>
              </a:spcBef>
            </a:pPr>
            <a:endParaRPr lang="en-US" altLang="zh-TW" sz="2800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900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563" y="90488"/>
            <a:ext cx="8915400" cy="1143000"/>
          </a:xfrm>
        </p:spPr>
        <p:txBody>
          <a:bodyPr/>
          <a:lstStyle/>
          <a:p>
            <a:r>
              <a:rPr lang="en-US" altLang="zh-TW" sz="4000" b="1" dirty="0">
                <a:solidFill>
                  <a:srgbClr val="000000"/>
                </a:solidFill>
              </a:rPr>
              <a:t>Selectors and Descriptors</a:t>
            </a:r>
            <a:r>
              <a:rPr lang="en-US" altLang="zh-TW" sz="4000" b="1" dirty="0"/>
              <a:t> 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8476" y="1371600"/>
            <a:ext cx="8544524" cy="5181600"/>
          </a:xfrm>
        </p:spPr>
        <p:txBody>
          <a:bodyPr>
            <a:normAutofit lnSpcReduction="10000"/>
          </a:bodyPr>
          <a:lstStyle/>
          <a:p>
            <a:pPr>
              <a:spcBef>
                <a:spcPts val="2472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The </a:t>
            </a:r>
            <a:r>
              <a:rPr lang="en-US" altLang="zh-TW" sz="2800" b="1" dirty="0">
                <a:solidFill>
                  <a:srgbClr val="FF0000"/>
                </a:solidFill>
                <a:latin typeface="Arial"/>
                <a:cs typeface="Arial"/>
              </a:rPr>
              <a:t>descriptor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 is located in the segment register </a:t>
            </a:r>
            <a:r>
              <a:rPr lang="en-US" altLang="zh-TW" sz="2800" dirty="0" smtClean="0">
                <a:solidFill>
                  <a:srgbClr val="000000"/>
                </a:solidFill>
                <a:latin typeface="Arial"/>
                <a:cs typeface="Arial"/>
              </a:rPr>
              <a:t>and 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describes the </a:t>
            </a:r>
            <a:r>
              <a:rPr lang="en-US" altLang="zh-TW" sz="2800" dirty="0">
                <a:solidFill>
                  <a:srgbClr val="0000FF"/>
                </a:solidFill>
                <a:latin typeface="Arial"/>
                <a:cs typeface="Arial"/>
              </a:rPr>
              <a:t>location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altLang="zh-TW" sz="2800" dirty="0">
                <a:solidFill>
                  <a:srgbClr val="0000FF"/>
                </a:solidFill>
                <a:latin typeface="Arial"/>
                <a:cs typeface="Arial"/>
              </a:rPr>
              <a:t>length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, and </a:t>
            </a:r>
            <a:r>
              <a:rPr lang="en-US" altLang="zh-TW" sz="2800" dirty="0">
                <a:solidFill>
                  <a:srgbClr val="0000FF"/>
                </a:solidFill>
                <a:latin typeface="Arial"/>
                <a:cs typeface="Arial"/>
              </a:rPr>
              <a:t>access rights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 of the segment of memory. </a:t>
            </a:r>
          </a:p>
          <a:p>
            <a:pPr lvl="1">
              <a:spcBef>
                <a:spcPts val="2472"/>
              </a:spcBef>
            </a:pP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it selects one of </a:t>
            </a:r>
            <a:r>
              <a:rPr lang="en-US" altLang="zh-TW" sz="2400" dirty="0">
                <a:solidFill>
                  <a:srgbClr val="FF0000"/>
                </a:solidFill>
                <a:latin typeface="Arial"/>
                <a:cs typeface="Arial"/>
              </a:rPr>
              <a:t>8192</a:t>
            </a: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 descriptors from </a:t>
            </a:r>
            <a:r>
              <a:rPr lang="en-US" altLang="zh-TW" sz="2400" dirty="0" smtClean="0">
                <a:solidFill>
                  <a:srgbClr val="000000"/>
                </a:solidFill>
                <a:latin typeface="Arial"/>
                <a:cs typeface="Arial"/>
              </a:rPr>
              <a:t>one of </a:t>
            </a: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two tables of descriptors</a:t>
            </a:r>
          </a:p>
          <a:p>
            <a:pPr>
              <a:spcBef>
                <a:spcPts val="2472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In protected mode, this segment number can address any memory location in the system</a:t>
            </a:r>
            <a:b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for the code segment.</a:t>
            </a:r>
          </a:p>
          <a:p>
            <a:pPr>
              <a:spcBef>
                <a:spcPts val="2472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Indirectly, the register still selects a memory segment, but not directly as in real mode.</a:t>
            </a:r>
            <a:endParaRPr lang="en-AU" sz="2800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7600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87363" y="1447800"/>
            <a:ext cx="8351837" cy="5257800"/>
          </a:xfrm>
        </p:spPr>
        <p:txBody>
          <a:bodyPr>
            <a:noAutofit/>
          </a:bodyPr>
          <a:lstStyle/>
          <a:p>
            <a:pPr>
              <a:spcBef>
                <a:spcPts val="1776"/>
              </a:spcBef>
            </a:pPr>
            <a:r>
              <a:rPr lang="en-US" altLang="zh-TW" sz="2400" b="1" dirty="0">
                <a:solidFill>
                  <a:srgbClr val="FF0000"/>
                </a:solidFill>
                <a:latin typeface="Arial"/>
                <a:cs typeface="Arial"/>
              </a:rPr>
              <a:t>Global descriptors</a:t>
            </a: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 contain segment definitions that apply to all programs.</a:t>
            </a:r>
          </a:p>
          <a:p>
            <a:pPr>
              <a:spcBef>
                <a:spcPts val="1776"/>
              </a:spcBef>
            </a:pPr>
            <a:r>
              <a:rPr lang="en-US" altLang="zh-TW" sz="2400" b="1" dirty="0">
                <a:solidFill>
                  <a:srgbClr val="FF0000"/>
                </a:solidFill>
                <a:latin typeface="Arial"/>
                <a:cs typeface="Arial"/>
              </a:rPr>
              <a:t>Local descriptors</a:t>
            </a: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 are usually unique to an application. </a:t>
            </a:r>
          </a:p>
          <a:p>
            <a:pPr lvl="1">
              <a:spcBef>
                <a:spcPts val="1776"/>
              </a:spcBef>
            </a:pPr>
            <a:r>
              <a:rPr lang="en-US" altLang="zh-TW" sz="2000" dirty="0">
                <a:solidFill>
                  <a:srgbClr val="000000"/>
                </a:solidFill>
                <a:latin typeface="Arial"/>
                <a:cs typeface="Arial"/>
              </a:rPr>
              <a:t>a global descriptor might be called a </a:t>
            </a:r>
            <a:r>
              <a:rPr lang="en-US" altLang="zh-TW" sz="2000" b="1" dirty="0">
                <a:solidFill>
                  <a:srgbClr val="FF0000"/>
                </a:solidFill>
                <a:latin typeface="Arial"/>
                <a:cs typeface="Arial"/>
              </a:rPr>
              <a:t>system descriptor</a:t>
            </a:r>
            <a:r>
              <a:rPr lang="en-US" altLang="zh-TW" sz="2000" b="1" dirty="0">
                <a:solidFill>
                  <a:srgbClr val="000000"/>
                </a:solidFill>
                <a:latin typeface="Arial"/>
                <a:cs typeface="Arial"/>
              </a:rPr>
              <a:t>,</a:t>
            </a:r>
            <a:r>
              <a:rPr lang="en-US" altLang="zh-TW" sz="2000" dirty="0">
                <a:solidFill>
                  <a:srgbClr val="000000"/>
                </a:solidFill>
                <a:latin typeface="Arial"/>
                <a:cs typeface="Arial"/>
              </a:rPr>
              <a:t> and local descriptor an </a:t>
            </a:r>
            <a:r>
              <a:rPr lang="en-US" altLang="zh-TW" sz="2000" b="1" dirty="0">
                <a:solidFill>
                  <a:srgbClr val="FF0000"/>
                </a:solidFill>
                <a:latin typeface="Arial"/>
                <a:cs typeface="Arial"/>
              </a:rPr>
              <a:t>application descriptor</a:t>
            </a:r>
            <a:r>
              <a:rPr lang="en-US" altLang="zh-TW" sz="2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</a:p>
          <a:p>
            <a:pPr>
              <a:spcBef>
                <a:spcPts val="1776"/>
              </a:spcBef>
            </a:pP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Figure 2–6 shows the format of a descriptor for the 80286 through the Core2. </a:t>
            </a:r>
          </a:p>
          <a:p>
            <a:pPr lvl="1">
              <a:spcBef>
                <a:spcPts val="1776"/>
              </a:spcBef>
            </a:pPr>
            <a:r>
              <a:rPr lang="en-US" altLang="zh-TW" sz="2000" dirty="0">
                <a:solidFill>
                  <a:srgbClr val="000000"/>
                </a:solidFill>
                <a:latin typeface="Arial"/>
                <a:cs typeface="Arial"/>
              </a:rPr>
              <a:t>each descriptor is </a:t>
            </a:r>
            <a:r>
              <a:rPr lang="en-US" altLang="zh-TW" sz="2000" dirty="0">
                <a:solidFill>
                  <a:srgbClr val="FF0000"/>
                </a:solidFill>
                <a:latin typeface="Arial"/>
                <a:cs typeface="Arial"/>
              </a:rPr>
              <a:t>8 bytes</a:t>
            </a:r>
            <a:r>
              <a:rPr lang="en-US" altLang="zh-TW" sz="2000" dirty="0">
                <a:solidFill>
                  <a:srgbClr val="000000"/>
                </a:solidFill>
                <a:latin typeface="Arial"/>
                <a:cs typeface="Arial"/>
              </a:rPr>
              <a:t> in length</a:t>
            </a:r>
          </a:p>
          <a:p>
            <a:pPr lvl="1">
              <a:spcBef>
                <a:spcPts val="1776"/>
              </a:spcBef>
            </a:pPr>
            <a:r>
              <a:rPr lang="en-US" altLang="zh-TW" sz="2000" dirty="0">
                <a:solidFill>
                  <a:srgbClr val="000000"/>
                </a:solidFill>
                <a:latin typeface="Arial"/>
                <a:cs typeface="Arial"/>
              </a:rPr>
              <a:t>global and local descriptor tables are a</a:t>
            </a:r>
            <a:br>
              <a:rPr lang="en-US" altLang="zh-TW" sz="2000" dirty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US" altLang="zh-TW" sz="2000" dirty="0">
                <a:solidFill>
                  <a:srgbClr val="000000"/>
                </a:solidFill>
                <a:latin typeface="Arial"/>
                <a:cs typeface="Arial"/>
              </a:rPr>
              <a:t>maximum of </a:t>
            </a:r>
            <a:r>
              <a:rPr lang="en-US" altLang="zh-TW" sz="2000" dirty="0">
                <a:solidFill>
                  <a:srgbClr val="FF0000"/>
                </a:solidFill>
                <a:latin typeface="Arial"/>
                <a:cs typeface="Arial"/>
              </a:rPr>
              <a:t>64K bytes</a:t>
            </a:r>
            <a:r>
              <a:rPr lang="en-US" altLang="zh-TW" sz="2000" dirty="0">
                <a:solidFill>
                  <a:srgbClr val="000000"/>
                </a:solidFill>
                <a:latin typeface="Arial"/>
                <a:cs typeface="Arial"/>
              </a:rPr>
              <a:t> in length </a:t>
            </a:r>
            <a:endParaRPr lang="en-US" altLang="zh-TW" sz="2000" dirty="0">
              <a:latin typeface="Arial"/>
              <a:cs typeface="Arial"/>
            </a:endParaRPr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82563" y="90488"/>
            <a:ext cx="8915400" cy="1143000"/>
          </a:xfrm>
        </p:spPr>
        <p:txBody>
          <a:bodyPr/>
          <a:lstStyle/>
          <a:p>
            <a:r>
              <a:rPr lang="en-US" altLang="zh-TW" sz="4000" b="1" dirty="0">
                <a:solidFill>
                  <a:srgbClr val="000000"/>
                </a:solidFill>
              </a:rPr>
              <a:t>Selectors and Descriptors</a:t>
            </a:r>
            <a:r>
              <a:rPr lang="en-US" altLang="zh-TW" sz="40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41830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82563" y="90488"/>
            <a:ext cx="8915400" cy="1143000"/>
          </a:xfrm>
        </p:spPr>
        <p:txBody>
          <a:bodyPr>
            <a:normAutofit/>
          </a:bodyPr>
          <a:lstStyle/>
          <a:p>
            <a:r>
              <a:rPr lang="en-US" altLang="zh-TW" sz="2400" b="1" dirty="0" smtClean="0">
                <a:solidFill>
                  <a:srgbClr val="000000"/>
                </a:solidFill>
                <a:cs typeface="Arial" charset="0"/>
              </a:rPr>
              <a:t>Figure: </a:t>
            </a:r>
            <a:r>
              <a:rPr lang="en-US" altLang="zh-TW" sz="2400" dirty="0" smtClean="0">
                <a:solidFill>
                  <a:srgbClr val="000000"/>
                </a:solidFill>
                <a:cs typeface="Arial" charset="0"/>
              </a:rPr>
              <a:t>The </a:t>
            </a:r>
            <a:r>
              <a:rPr lang="en-US" altLang="zh-TW" sz="2400" dirty="0">
                <a:solidFill>
                  <a:srgbClr val="000000"/>
                </a:solidFill>
                <a:cs typeface="Arial" charset="0"/>
              </a:rPr>
              <a:t>80286 through Core2 </a:t>
            </a:r>
            <a:r>
              <a:rPr lang="en-US" altLang="zh-TW" sz="2400" dirty="0">
                <a:solidFill>
                  <a:srgbClr val="FF0000"/>
                </a:solidFill>
                <a:cs typeface="Arial" charset="0"/>
              </a:rPr>
              <a:t>64-bit descriptors</a:t>
            </a:r>
            <a:r>
              <a:rPr lang="en-US" altLang="zh-TW" sz="2400" dirty="0">
                <a:solidFill>
                  <a:srgbClr val="000000"/>
                </a:solidFill>
                <a:cs typeface="Arial" charset="0"/>
              </a:rPr>
              <a:t>.</a:t>
            </a:r>
            <a:r>
              <a:rPr lang="en-AU" sz="2400" dirty="0">
                <a:latin typeface="C Helvetica Condensed" charset="0"/>
                <a:cs typeface="Times New Roman" charset="0"/>
              </a:rPr>
              <a:t/>
            </a:r>
            <a:br>
              <a:rPr lang="en-AU" sz="2400" dirty="0">
                <a:latin typeface="C Helvetica Condensed" charset="0"/>
                <a:cs typeface="Times New Roman" charset="0"/>
              </a:rPr>
            </a:br>
            <a:endParaRPr lang="en-US" altLang="zh-TW" sz="2400" dirty="0">
              <a:latin typeface="C Helvetica Condensed" charset="0"/>
              <a:cs typeface="Times New Roman" charset="0"/>
            </a:endParaRPr>
          </a:p>
        </p:txBody>
      </p:sp>
      <p:pic>
        <p:nvPicPr>
          <p:cNvPr id="25603" name="Picture 3" descr="FG02_006_013502645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676400"/>
            <a:ext cx="5624513" cy="5027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76200" y="1295400"/>
            <a:ext cx="3048000" cy="175432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/>
              <a:t>Base: 3-byte </a:t>
            </a:r>
            <a:endParaRPr lang="en-US" dirty="0" smtClean="0"/>
          </a:p>
          <a:p>
            <a:r>
              <a:rPr lang="en-US" dirty="0" smtClean="0"/>
              <a:t>Limit</a:t>
            </a:r>
            <a:r>
              <a:rPr lang="en-US" dirty="0"/>
              <a:t>: 2-byte (16 bit</a:t>
            </a:r>
            <a:r>
              <a:rPr lang="en-US" dirty="0" smtClean="0"/>
              <a:t>)</a:t>
            </a:r>
          </a:p>
          <a:p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>
                <a:sym typeface="Symbol" charset="0"/>
              </a:rPr>
              <a:t> </a:t>
            </a:r>
            <a:r>
              <a:rPr lang="en-US" dirty="0" err="1">
                <a:sym typeface="Symbol" charset="0"/>
              </a:rPr>
              <a:t>Seg</a:t>
            </a:r>
            <a:r>
              <a:rPr lang="en-US" dirty="0">
                <a:sym typeface="Symbol" charset="0"/>
              </a:rPr>
              <a:t>. Size: 1B-64 KB </a:t>
            </a:r>
          </a:p>
          <a:p>
            <a:r>
              <a:rPr lang="en-US" dirty="0"/>
              <a:t>Note provision for upward compatibility </a:t>
            </a:r>
            <a:r>
              <a:rPr lang="en-US" dirty="0" smtClean="0"/>
              <a:t>(286 </a:t>
            </a:r>
            <a:r>
              <a:rPr lang="en-US" dirty="0"/>
              <a:t>software run on higher processors)</a:t>
            </a:r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152400" y="3581400"/>
            <a:ext cx="2743200" cy="1754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/>
              <a:t>Base: 4-byte </a:t>
            </a:r>
            <a:endParaRPr lang="en-US" dirty="0" smtClean="0"/>
          </a:p>
          <a:p>
            <a:r>
              <a:rPr lang="en-US" dirty="0" smtClean="0">
                <a:sym typeface="Symbol" charset="0"/>
              </a:rPr>
              <a:t> </a:t>
            </a:r>
            <a:r>
              <a:rPr lang="en-US" dirty="0" smtClean="0"/>
              <a:t> </a:t>
            </a:r>
            <a:r>
              <a:rPr lang="en-US" dirty="0">
                <a:sym typeface="Symbol" charset="0"/>
              </a:rPr>
              <a:t>32 bit addressing</a:t>
            </a:r>
            <a:endParaRPr lang="en-US" dirty="0"/>
          </a:p>
          <a:p>
            <a:r>
              <a:rPr lang="en-US" dirty="0"/>
              <a:t>Limit: </a:t>
            </a:r>
            <a:r>
              <a:rPr lang="en-US" dirty="0" smtClean="0"/>
              <a:t>2-1</a:t>
            </a:r>
            <a:r>
              <a:rPr lang="en-US" dirty="0"/>
              <a:t>/2-byte (20 bit) </a:t>
            </a:r>
            <a:endParaRPr lang="en-US" dirty="0" smtClean="0"/>
          </a:p>
          <a:p>
            <a:r>
              <a:rPr lang="en-US" dirty="0">
                <a:sym typeface="Symbol" charset="0"/>
              </a:rPr>
              <a:t> </a:t>
            </a:r>
            <a:r>
              <a:rPr lang="en-US" dirty="0" smtClean="0">
                <a:sym typeface="Symbol" charset="0"/>
              </a:rPr>
              <a:t>  </a:t>
            </a:r>
            <a:r>
              <a:rPr lang="en-US" dirty="0">
                <a:sym typeface="Symbol" charset="0"/>
              </a:rPr>
              <a:t>Size: 1B-1MB</a:t>
            </a:r>
          </a:p>
          <a:p>
            <a:r>
              <a:rPr lang="en-US" dirty="0">
                <a:sym typeface="Symbol" charset="0"/>
              </a:rPr>
              <a:t>With </a:t>
            </a:r>
            <a:r>
              <a:rPr lang="en-US" dirty="0">
                <a:solidFill>
                  <a:srgbClr val="FF0066"/>
                </a:solidFill>
                <a:sym typeface="Symbol" charset="0"/>
              </a:rPr>
              <a:t>G</a:t>
            </a:r>
            <a:r>
              <a:rPr lang="en-US" dirty="0">
                <a:sym typeface="Symbol" charset="0"/>
              </a:rPr>
              <a:t> (4 K multiplier) bit = 1:  </a:t>
            </a:r>
            <a:r>
              <a:rPr lang="en-US" dirty="0"/>
              <a:t>4KB-4GB</a:t>
            </a:r>
          </a:p>
        </p:txBody>
      </p:sp>
      <p:sp>
        <p:nvSpPr>
          <p:cNvPr id="6" name="Text Box 26"/>
          <p:cNvSpPr txBox="1">
            <a:spLocks noChangeArrowheads="1"/>
          </p:cNvSpPr>
          <p:nvPr/>
        </p:nvSpPr>
        <p:spPr bwMode="auto">
          <a:xfrm>
            <a:off x="3733800" y="2971800"/>
            <a:ext cx="1687512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Instruction</a:t>
            </a:r>
          </a:p>
          <a:p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Mode: 16/32 bits</a:t>
            </a:r>
          </a:p>
        </p:txBody>
      </p:sp>
      <p:sp>
        <p:nvSpPr>
          <p:cNvPr id="7" name="Line 27"/>
          <p:cNvSpPr>
            <a:spLocks noChangeShapeType="1"/>
          </p:cNvSpPr>
          <p:nvPr/>
        </p:nvSpPr>
        <p:spPr bwMode="auto">
          <a:xfrm>
            <a:off x="4572000" y="3429000"/>
            <a:ext cx="152400" cy="381000"/>
          </a:xfrm>
          <a:prstGeom prst="line">
            <a:avLst/>
          </a:prstGeom>
          <a:noFill/>
          <a:ln w="19050" cmpd="sng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Text Box 23"/>
          <p:cNvSpPr txBox="1">
            <a:spLocks noChangeArrowheads="1"/>
          </p:cNvSpPr>
          <p:nvPr/>
        </p:nvSpPr>
        <p:spPr bwMode="auto">
          <a:xfrm>
            <a:off x="5410200" y="2895600"/>
            <a:ext cx="113982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CC0000"/>
                </a:solidFill>
              </a:rPr>
              <a:t>Segment </a:t>
            </a:r>
          </a:p>
          <a:p>
            <a:r>
              <a:rPr lang="en-US" sz="1600" dirty="0">
                <a:solidFill>
                  <a:srgbClr val="CC0000"/>
                </a:solidFill>
              </a:rPr>
              <a:t>Availability</a:t>
            </a:r>
          </a:p>
        </p:txBody>
      </p:sp>
      <p:sp>
        <p:nvSpPr>
          <p:cNvPr id="9" name="Line 27"/>
          <p:cNvSpPr>
            <a:spLocks noChangeShapeType="1"/>
          </p:cNvSpPr>
          <p:nvPr/>
        </p:nvSpPr>
        <p:spPr bwMode="auto">
          <a:xfrm flipH="1">
            <a:off x="5105400" y="3352800"/>
            <a:ext cx="381000" cy="457200"/>
          </a:xfrm>
          <a:prstGeom prst="line">
            <a:avLst/>
          </a:prstGeom>
          <a:noFill/>
          <a:ln w="19050" cmpd="sng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8768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82563" y="1376362"/>
            <a:ext cx="8836025" cy="5329238"/>
          </a:xfrm>
        </p:spPr>
        <p:txBody>
          <a:bodyPr>
            <a:normAutofit/>
          </a:bodyPr>
          <a:lstStyle/>
          <a:p>
            <a:pPr>
              <a:spcBef>
                <a:spcPts val="1872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The </a:t>
            </a:r>
            <a:r>
              <a:rPr lang="en-US" altLang="zh-TW" sz="2800" b="1" dirty="0">
                <a:solidFill>
                  <a:srgbClr val="FF0000"/>
                </a:solidFill>
                <a:latin typeface="Arial"/>
                <a:cs typeface="Arial"/>
              </a:rPr>
              <a:t>base address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 of the descriptor indicates the starting location of the memory segment.</a:t>
            </a:r>
          </a:p>
          <a:p>
            <a:pPr lvl="1">
              <a:spcBef>
                <a:spcPts val="1872"/>
              </a:spcBef>
            </a:pP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the </a:t>
            </a:r>
            <a:r>
              <a:rPr lang="en-US" altLang="zh-TW" sz="2400" dirty="0">
                <a:solidFill>
                  <a:srgbClr val="FF0000"/>
                </a:solidFill>
                <a:latin typeface="Arial"/>
                <a:cs typeface="Arial"/>
              </a:rPr>
              <a:t>paragraph boundary</a:t>
            </a: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 limitation is removed in protected mode</a:t>
            </a:r>
          </a:p>
          <a:p>
            <a:pPr lvl="1">
              <a:spcBef>
                <a:spcPts val="1872"/>
              </a:spcBef>
            </a:pP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segments may begin at </a:t>
            </a:r>
            <a:r>
              <a:rPr lang="en-US" altLang="zh-TW" sz="2400" dirty="0">
                <a:solidFill>
                  <a:srgbClr val="FF0000"/>
                </a:solidFill>
                <a:latin typeface="Arial"/>
                <a:cs typeface="Arial"/>
              </a:rPr>
              <a:t>any address</a:t>
            </a:r>
          </a:p>
          <a:p>
            <a:pPr>
              <a:spcBef>
                <a:spcPts val="1872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The G, or </a:t>
            </a:r>
            <a:r>
              <a:rPr lang="en-US" altLang="zh-TW" sz="2800" b="1" dirty="0">
                <a:solidFill>
                  <a:srgbClr val="FF0000"/>
                </a:solidFill>
                <a:latin typeface="Arial"/>
                <a:cs typeface="Arial"/>
              </a:rPr>
              <a:t>granularity bit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 allows a segment length of 4K to 4G bytes in steps of 4K bytes. </a:t>
            </a:r>
          </a:p>
          <a:p>
            <a:pPr lvl="1">
              <a:spcBef>
                <a:spcPts val="1872"/>
              </a:spcBef>
            </a:pPr>
            <a:r>
              <a:rPr lang="en-US" altLang="zh-TW" sz="2400" dirty="0">
                <a:solidFill>
                  <a:srgbClr val="FF0000"/>
                </a:solidFill>
                <a:latin typeface="Arial"/>
                <a:cs typeface="Arial"/>
              </a:rPr>
              <a:t>32-bit offset address</a:t>
            </a: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 allows segment lengths of </a:t>
            </a:r>
            <a:r>
              <a:rPr lang="en-US" altLang="zh-TW" sz="2400" dirty="0">
                <a:solidFill>
                  <a:srgbClr val="FF0000"/>
                </a:solidFill>
                <a:latin typeface="Arial"/>
                <a:cs typeface="Arial"/>
              </a:rPr>
              <a:t>4G bytes</a:t>
            </a:r>
          </a:p>
          <a:p>
            <a:pPr lvl="1">
              <a:spcBef>
                <a:spcPts val="1872"/>
              </a:spcBef>
            </a:pPr>
            <a:r>
              <a:rPr lang="en-US" altLang="zh-TW" sz="2400" dirty="0">
                <a:solidFill>
                  <a:srgbClr val="FF0000"/>
                </a:solidFill>
                <a:latin typeface="Arial"/>
                <a:cs typeface="Arial"/>
              </a:rPr>
              <a:t>16-bit offset address</a:t>
            </a: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 allows segment lengths of </a:t>
            </a:r>
            <a:r>
              <a:rPr lang="en-US" altLang="zh-TW" sz="2400" dirty="0">
                <a:solidFill>
                  <a:srgbClr val="FF0000"/>
                </a:solidFill>
                <a:latin typeface="Arial"/>
                <a:cs typeface="Arial"/>
              </a:rPr>
              <a:t>64K bytes</a:t>
            </a: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. </a:t>
            </a:r>
            <a:endParaRPr lang="en-AU" sz="24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82563" y="90488"/>
            <a:ext cx="8915400" cy="1143000"/>
          </a:xfrm>
        </p:spPr>
        <p:txBody>
          <a:bodyPr/>
          <a:lstStyle/>
          <a:p>
            <a:r>
              <a:rPr lang="en-US" altLang="zh-TW" sz="4000" b="1" dirty="0" smtClean="0">
                <a:solidFill>
                  <a:srgbClr val="000000"/>
                </a:solidFill>
              </a:rPr>
              <a:t>Descriptors</a:t>
            </a:r>
            <a:r>
              <a:rPr lang="en-US" altLang="zh-TW" sz="4000" b="1" dirty="0" smtClean="0"/>
              <a:t> </a:t>
            </a:r>
            <a:endParaRPr lang="en-US" altLang="zh-TW" sz="4000" b="1" dirty="0"/>
          </a:p>
        </p:txBody>
      </p:sp>
    </p:spTree>
    <p:extLst>
      <p:ext uri="{BB962C8B-B14F-4D97-AF65-F5344CB8AC3E}">
        <p14:creationId xmlns:p14="http://schemas.microsoft.com/office/powerpoint/2010/main" xmlns="" val="349959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82563" y="1376362"/>
            <a:ext cx="8836025" cy="5329238"/>
          </a:xfrm>
        </p:spPr>
        <p:txBody>
          <a:bodyPr>
            <a:normAutofit/>
          </a:bodyPr>
          <a:lstStyle/>
          <a:p>
            <a:pPr>
              <a:spcBef>
                <a:spcPts val="1872"/>
              </a:spcBef>
            </a:pPr>
            <a:r>
              <a:rPr lang="en-US" altLang="zh-TW" sz="2800" dirty="0" smtClean="0">
                <a:solidFill>
                  <a:srgbClr val="000000"/>
                </a:solidFill>
                <a:latin typeface="Arial"/>
                <a:cs typeface="Arial"/>
              </a:rPr>
              <a:t>The 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G, or </a:t>
            </a:r>
            <a:r>
              <a:rPr lang="en-US" altLang="zh-TW" sz="2800" b="1" dirty="0">
                <a:solidFill>
                  <a:srgbClr val="FF0000"/>
                </a:solidFill>
                <a:latin typeface="Arial"/>
                <a:cs typeface="Arial"/>
              </a:rPr>
              <a:t>granularity bit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 allows a segment length of 4K to 4G bytes in steps of 4K bytes. </a:t>
            </a:r>
          </a:p>
          <a:p>
            <a:pPr>
              <a:spcBef>
                <a:spcPts val="1776"/>
              </a:spcBef>
            </a:pPr>
            <a:r>
              <a:rPr lang="en-US" sz="2400" dirty="0">
                <a:latin typeface="Arial"/>
                <a:cs typeface="Arial"/>
              </a:rPr>
              <a:t>If G=0: no change</a:t>
            </a:r>
          </a:p>
          <a:p>
            <a:pPr>
              <a:spcBef>
                <a:spcPts val="1776"/>
              </a:spcBef>
            </a:pPr>
            <a:r>
              <a:rPr lang="en-US" sz="2400" dirty="0">
                <a:latin typeface="Arial"/>
                <a:cs typeface="Arial"/>
              </a:rPr>
              <a:t>If G=1, append </a:t>
            </a:r>
            <a:r>
              <a:rPr lang="en-US" sz="2400" b="1" i="1" dirty="0">
                <a:solidFill>
                  <a:srgbClr val="009900"/>
                </a:solidFill>
                <a:latin typeface="Arial"/>
                <a:cs typeface="Arial"/>
              </a:rPr>
              <a:t>limit</a:t>
            </a:r>
            <a:r>
              <a:rPr lang="en-US" sz="2400" dirty="0">
                <a:latin typeface="Arial"/>
                <a:cs typeface="Arial"/>
              </a:rPr>
              <a:t> with </a:t>
            </a:r>
            <a:r>
              <a:rPr lang="en-US" sz="2400" dirty="0">
                <a:solidFill>
                  <a:srgbClr val="FF0000"/>
                </a:solidFill>
                <a:latin typeface="Arial"/>
                <a:cs typeface="Arial"/>
              </a:rPr>
              <a:t>FFF</a:t>
            </a:r>
            <a:r>
              <a:rPr lang="en-US" sz="2400" dirty="0">
                <a:latin typeface="Arial"/>
                <a:cs typeface="Arial"/>
              </a:rPr>
              <a:t>H, i.e. segment size is multiplied by 4K</a:t>
            </a:r>
          </a:p>
          <a:p>
            <a:pPr>
              <a:spcBef>
                <a:spcPts val="1776"/>
              </a:spcBef>
            </a:pPr>
            <a:r>
              <a:rPr lang="en-US" sz="2400" dirty="0">
                <a:latin typeface="Arial"/>
                <a:cs typeface="Arial"/>
              </a:rPr>
              <a:t>With </a:t>
            </a:r>
            <a:r>
              <a:rPr lang="en-US" sz="2400" b="1" i="1" dirty="0">
                <a:solidFill>
                  <a:srgbClr val="008000"/>
                </a:solidFill>
                <a:latin typeface="Arial"/>
                <a:cs typeface="Arial"/>
              </a:rPr>
              <a:t>limit</a:t>
            </a:r>
            <a:r>
              <a:rPr lang="en-US" sz="2400" dirty="0">
                <a:latin typeface="Arial"/>
                <a:cs typeface="Arial"/>
              </a:rPr>
              <a:t> specifying 1 MB segments and G=1 (i.e. 4K multiplier):   Max Segment size = 4K x 1 MB = 4 GB</a:t>
            </a:r>
          </a:p>
          <a:p>
            <a:pPr>
              <a:spcBef>
                <a:spcPts val="1776"/>
              </a:spcBef>
            </a:pPr>
            <a:r>
              <a:rPr lang="en-US" sz="2400" dirty="0">
                <a:latin typeface="Arial"/>
                <a:cs typeface="Arial"/>
              </a:rPr>
              <a:t>With 16K segments like this, the system can address 16K x 4 GB = 64 TB (not necessarily all will be in physical memory) 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82563" y="90488"/>
            <a:ext cx="8915400" cy="1143000"/>
          </a:xfrm>
        </p:spPr>
        <p:txBody>
          <a:bodyPr/>
          <a:lstStyle/>
          <a:p>
            <a:r>
              <a:rPr lang="en-US" altLang="zh-TW" sz="4000" b="1" dirty="0" smtClean="0">
                <a:solidFill>
                  <a:srgbClr val="000000"/>
                </a:solidFill>
              </a:rPr>
              <a:t>Descriptors</a:t>
            </a:r>
            <a:r>
              <a:rPr lang="en-US" altLang="zh-TW" sz="4000" b="1" dirty="0" smtClean="0"/>
              <a:t> </a:t>
            </a:r>
            <a:endParaRPr lang="en-US" altLang="zh-TW" sz="4000" b="1" dirty="0"/>
          </a:p>
        </p:txBody>
      </p:sp>
    </p:spTree>
    <p:extLst>
      <p:ext uri="{BB962C8B-B14F-4D97-AF65-F5344CB8AC3E}">
        <p14:creationId xmlns:p14="http://schemas.microsoft.com/office/powerpoint/2010/main" xmlns="" val="109265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6688" y="1143000"/>
            <a:ext cx="8520112" cy="55562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 smtClean="0">
                <a:latin typeface="Arial"/>
                <a:cs typeface="Arial"/>
              </a:rPr>
              <a:t>Descriptor </a:t>
            </a:r>
            <a:r>
              <a:rPr lang="en-US" sz="2400" dirty="0">
                <a:latin typeface="Arial"/>
                <a:cs typeface="Arial"/>
              </a:rPr>
              <a:t>has: base = 23000000H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>
                <a:latin typeface="Arial"/>
                <a:cs typeface="Arial"/>
              </a:rPr>
              <a:t>			        limit = 012FFH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>
                <a:latin typeface="Arial"/>
                <a:cs typeface="Arial"/>
              </a:rPr>
              <a:t>	</a:t>
            </a:r>
            <a:endParaRPr lang="en-US" sz="500" dirty="0">
              <a:latin typeface="Arial"/>
              <a:cs typeface="Arial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>
                <a:latin typeface="Arial"/>
                <a:cs typeface="Arial"/>
              </a:rPr>
              <a:t>	With G = 0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>
                <a:latin typeface="Arial"/>
                <a:cs typeface="Arial"/>
              </a:rPr>
              <a:t>	Segment start = 23000000H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>
                <a:latin typeface="Arial"/>
                <a:cs typeface="Arial"/>
              </a:rPr>
              <a:t>	Segment end = 23000000H + 012FFH=230012FFH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>
                <a:latin typeface="Arial"/>
                <a:cs typeface="Arial"/>
              </a:rPr>
              <a:t>	Segment </a:t>
            </a:r>
            <a:r>
              <a:rPr lang="en-US" sz="2400" dirty="0">
                <a:solidFill>
                  <a:srgbClr val="000066"/>
                </a:solidFill>
                <a:latin typeface="Arial"/>
                <a:cs typeface="Arial"/>
              </a:rPr>
              <a:t>size</a:t>
            </a:r>
            <a:r>
              <a:rPr lang="en-US" sz="2400" dirty="0">
                <a:latin typeface="Arial"/>
                <a:cs typeface="Arial"/>
              </a:rPr>
              <a:t> = 12FFH+1H = 1300H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>
                <a:latin typeface="Arial"/>
                <a:cs typeface="Arial"/>
              </a:rPr>
              <a:t>					      (= 19 x 256 bytes)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>
                <a:latin typeface="Arial"/>
                <a:cs typeface="Arial"/>
              </a:rPr>
              <a:t>	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>
                <a:latin typeface="Arial"/>
                <a:cs typeface="Arial"/>
              </a:rPr>
              <a:t>	With G = 1   (</a:t>
            </a:r>
            <a:r>
              <a:rPr lang="en-US" sz="2400" dirty="0">
                <a:latin typeface="Arial"/>
                <a:cs typeface="Arial"/>
                <a:sym typeface="Wingdings" charset="0"/>
              </a:rPr>
              <a:t> so actual </a:t>
            </a:r>
            <a:r>
              <a:rPr lang="en-US" sz="2400" dirty="0">
                <a:latin typeface="Arial"/>
                <a:cs typeface="Arial"/>
              </a:rPr>
              <a:t>limit = 012FF</a:t>
            </a:r>
            <a:r>
              <a:rPr lang="en-US" sz="2400" dirty="0">
                <a:solidFill>
                  <a:srgbClr val="FF0000"/>
                </a:solidFill>
                <a:latin typeface="Arial"/>
                <a:cs typeface="Arial"/>
              </a:rPr>
              <a:t>FFF</a:t>
            </a:r>
            <a:r>
              <a:rPr lang="en-US" sz="2400" dirty="0">
                <a:latin typeface="Arial"/>
                <a:cs typeface="Arial"/>
              </a:rPr>
              <a:t>H)                                           (append limit in descriptor by </a:t>
            </a:r>
            <a:r>
              <a:rPr lang="en-US" sz="2400" dirty="0">
                <a:solidFill>
                  <a:srgbClr val="FF0000"/>
                </a:solidFill>
                <a:latin typeface="Arial"/>
                <a:cs typeface="Arial"/>
              </a:rPr>
              <a:t>FFF</a:t>
            </a:r>
            <a:r>
              <a:rPr lang="en-US" sz="2400" dirty="0">
                <a:latin typeface="Arial"/>
                <a:cs typeface="Arial"/>
              </a:rPr>
              <a:t>H)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>
                <a:latin typeface="Arial"/>
                <a:cs typeface="Arial"/>
              </a:rPr>
              <a:t>	Segment start = 23000000H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>
                <a:latin typeface="Arial"/>
                <a:cs typeface="Arial"/>
              </a:rPr>
              <a:t>	Segment end = 23000000H + 012FF</a:t>
            </a:r>
            <a:r>
              <a:rPr lang="en-US" sz="2400" dirty="0">
                <a:solidFill>
                  <a:srgbClr val="FF0000"/>
                </a:solidFill>
                <a:latin typeface="Arial"/>
                <a:cs typeface="Arial"/>
              </a:rPr>
              <a:t>FFFH </a:t>
            </a:r>
            <a:r>
              <a:rPr lang="en-US" sz="2400" dirty="0">
                <a:latin typeface="Arial"/>
                <a:cs typeface="Arial"/>
              </a:rPr>
              <a:t>= 242FFFFFH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>
                <a:latin typeface="Arial"/>
                <a:cs typeface="Arial"/>
              </a:rPr>
              <a:t>	Segment </a:t>
            </a:r>
            <a:r>
              <a:rPr lang="en-US" sz="2400" dirty="0">
                <a:solidFill>
                  <a:srgbClr val="000066"/>
                </a:solidFill>
                <a:latin typeface="Arial"/>
                <a:cs typeface="Arial"/>
              </a:rPr>
              <a:t>size</a:t>
            </a:r>
            <a:r>
              <a:rPr lang="en-US" sz="2400" dirty="0">
                <a:latin typeface="Arial"/>
                <a:cs typeface="Arial"/>
              </a:rPr>
              <a:t> = 12FFFFF+1H = 1300</a:t>
            </a:r>
            <a:r>
              <a:rPr lang="en-US" sz="2400" dirty="0">
                <a:solidFill>
                  <a:srgbClr val="0066FF"/>
                </a:solidFill>
                <a:latin typeface="Arial"/>
                <a:cs typeface="Arial"/>
              </a:rPr>
              <a:t>000</a:t>
            </a:r>
            <a:r>
              <a:rPr lang="en-US" sz="2400" dirty="0">
                <a:latin typeface="Arial"/>
                <a:cs typeface="Arial"/>
              </a:rPr>
              <a:t>H = </a:t>
            </a:r>
            <a:r>
              <a:rPr lang="en-US" sz="2400" dirty="0">
                <a:solidFill>
                  <a:srgbClr val="0066FF"/>
                </a:solidFill>
                <a:latin typeface="Arial"/>
                <a:cs typeface="Arial"/>
              </a:rPr>
              <a:t>2</a:t>
            </a:r>
            <a:r>
              <a:rPr lang="en-US" sz="2400" baseline="30000" dirty="0">
                <a:solidFill>
                  <a:srgbClr val="0066FF"/>
                </a:solidFill>
                <a:latin typeface="Arial"/>
                <a:cs typeface="Arial"/>
              </a:rPr>
              <a:t>12</a:t>
            </a:r>
            <a:r>
              <a:rPr lang="en-US" sz="2400" dirty="0">
                <a:latin typeface="Arial"/>
                <a:cs typeface="Arial"/>
              </a:rPr>
              <a:t> x 1300H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>
                <a:latin typeface="Arial"/>
                <a:cs typeface="Arial"/>
              </a:rPr>
              <a:t>					          = </a:t>
            </a:r>
            <a:r>
              <a:rPr lang="en-US" sz="2400" dirty="0">
                <a:solidFill>
                  <a:srgbClr val="0066FF"/>
                </a:solidFill>
                <a:latin typeface="Arial"/>
                <a:cs typeface="Arial"/>
              </a:rPr>
              <a:t>4K</a:t>
            </a:r>
            <a:r>
              <a:rPr lang="en-US" sz="2400" dirty="0">
                <a:latin typeface="Arial"/>
                <a:cs typeface="Arial"/>
              </a:rPr>
              <a:t> x 1300H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82563" y="90488"/>
            <a:ext cx="8915400" cy="114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rgbClr val="000000"/>
                </a:solidFill>
              </a:rPr>
              <a:t>80386 and above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Example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018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000000"/>
                </a:solidFill>
              </a:rPr>
              <a:t>Access Rights Byte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2162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Autofit/>
          </a:bodyPr>
          <a:lstStyle/>
          <a:p>
            <a:pPr>
              <a:spcBef>
                <a:spcPts val="1776"/>
              </a:spcBef>
            </a:pP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The </a:t>
            </a:r>
            <a:r>
              <a:rPr lang="en-US" altLang="zh-TW" sz="2400" b="1" dirty="0">
                <a:solidFill>
                  <a:srgbClr val="FF0000"/>
                </a:solidFill>
                <a:latin typeface="Arial"/>
                <a:cs typeface="Arial"/>
              </a:rPr>
              <a:t>access rights byte</a:t>
            </a:r>
            <a:r>
              <a:rPr lang="en-US" altLang="zh-TW" sz="24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controls access to the protected mode segment. </a:t>
            </a:r>
          </a:p>
          <a:p>
            <a:pPr lvl="1">
              <a:spcBef>
                <a:spcPts val="1776"/>
              </a:spcBef>
            </a:pPr>
            <a:r>
              <a:rPr lang="en-US" altLang="zh-TW" sz="2000" dirty="0">
                <a:solidFill>
                  <a:srgbClr val="000000"/>
                </a:solidFill>
                <a:latin typeface="Arial"/>
                <a:cs typeface="Arial"/>
              </a:rPr>
              <a:t>describes segment function in the system and allows complete control over the segment</a:t>
            </a:r>
          </a:p>
          <a:p>
            <a:pPr lvl="1">
              <a:spcBef>
                <a:spcPts val="1776"/>
              </a:spcBef>
            </a:pPr>
            <a:r>
              <a:rPr lang="en-US" altLang="zh-TW" sz="2000" dirty="0">
                <a:solidFill>
                  <a:srgbClr val="000000"/>
                </a:solidFill>
                <a:latin typeface="Arial"/>
                <a:cs typeface="Arial"/>
              </a:rPr>
              <a:t>if the segment is a data segment, the direction of growth is specified </a:t>
            </a:r>
          </a:p>
          <a:p>
            <a:pPr>
              <a:spcBef>
                <a:spcPts val="1776"/>
              </a:spcBef>
            </a:pP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If the segment grows </a:t>
            </a:r>
            <a:r>
              <a:rPr lang="en-US" altLang="zh-TW" sz="2400" dirty="0">
                <a:solidFill>
                  <a:srgbClr val="FF0000"/>
                </a:solidFill>
                <a:latin typeface="Arial"/>
                <a:cs typeface="Arial"/>
              </a:rPr>
              <a:t>beyond</a:t>
            </a: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 its </a:t>
            </a:r>
            <a:r>
              <a:rPr lang="en-US" altLang="zh-TW" sz="2400" dirty="0">
                <a:solidFill>
                  <a:srgbClr val="FF0000"/>
                </a:solidFill>
                <a:latin typeface="Arial"/>
                <a:cs typeface="Arial"/>
              </a:rPr>
              <a:t>limit</a:t>
            </a: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, the operating system is interrupted, </a:t>
            </a:r>
            <a:r>
              <a:rPr lang="en-US" altLang="zh-TW" sz="2400" dirty="0" smtClean="0">
                <a:solidFill>
                  <a:srgbClr val="000000"/>
                </a:solidFill>
                <a:latin typeface="Arial"/>
                <a:cs typeface="Arial"/>
              </a:rPr>
              <a:t>indicating a </a:t>
            </a: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general </a:t>
            </a:r>
            <a:r>
              <a:rPr lang="en-US" altLang="zh-TW" sz="2400" b="1" dirty="0">
                <a:solidFill>
                  <a:srgbClr val="FF0000"/>
                </a:solidFill>
                <a:latin typeface="Arial"/>
                <a:cs typeface="Arial"/>
              </a:rPr>
              <a:t>protection fault</a:t>
            </a: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. </a:t>
            </a:r>
          </a:p>
          <a:p>
            <a:pPr>
              <a:spcBef>
                <a:spcPts val="1776"/>
              </a:spcBef>
            </a:pP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You can specify whether a data </a:t>
            </a:r>
            <a:r>
              <a:rPr lang="en-US" altLang="zh-TW" sz="2400" dirty="0" smtClean="0">
                <a:solidFill>
                  <a:srgbClr val="000000"/>
                </a:solidFill>
                <a:latin typeface="Arial"/>
                <a:cs typeface="Arial"/>
              </a:rPr>
              <a:t>segment can </a:t>
            </a: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be </a:t>
            </a:r>
            <a:r>
              <a:rPr lang="en-US" altLang="zh-TW" sz="2400" dirty="0">
                <a:solidFill>
                  <a:srgbClr val="FF0000"/>
                </a:solidFill>
                <a:latin typeface="Arial"/>
                <a:cs typeface="Arial"/>
              </a:rPr>
              <a:t>written</a:t>
            </a: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 or is </a:t>
            </a:r>
            <a:r>
              <a:rPr lang="en-US" altLang="zh-TW" sz="2400" b="1" dirty="0">
                <a:solidFill>
                  <a:srgbClr val="FF0000"/>
                </a:solidFill>
                <a:latin typeface="Arial"/>
                <a:cs typeface="Arial"/>
              </a:rPr>
              <a:t>write-protected</a:t>
            </a: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. </a:t>
            </a:r>
            <a:endParaRPr lang="en-US" altLang="zh-TW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054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82563" y="90488"/>
            <a:ext cx="8915400" cy="1143000"/>
          </a:xfrm>
        </p:spPr>
        <p:txBody>
          <a:bodyPr/>
          <a:lstStyle/>
          <a:p>
            <a:r>
              <a:rPr lang="en-US" altLang="zh-TW" sz="1800" b="1" dirty="0" smtClean="0">
                <a:solidFill>
                  <a:srgbClr val="000000"/>
                </a:solidFill>
                <a:cs typeface="Arial" charset="0"/>
              </a:rPr>
              <a:t>Figure:</a:t>
            </a:r>
            <a:r>
              <a:rPr lang="en-US" altLang="zh-TW" sz="1800" dirty="0">
                <a:solidFill>
                  <a:srgbClr val="000000"/>
                </a:solidFill>
                <a:cs typeface="Arial" charset="0"/>
              </a:rPr>
              <a:t>  The access rights byte for the 80286 through Core2 descriptor.</a:t>
            </a:r>
            <a:r>
              <a:rPr lang="en-AU" sz="1800" dirty="0">
                <a:latin typeface="Helvetica" charset="0"/>
                <a:cs typeface="Times New Roman" charset="0"/>
              </a:rPr>
              <a:t/>
            </a:r>
            <a:br>
              <a:rPr lang="en-AU" sz="1800" dirty="0">
                <a:latin typeface="Helvetica" charset="0"/>
                <a:cs typeface="Times New Roman" charset="0"/>
              </a:rPr>
            </a:br>
            <a:endParaRPr lang="en-US" altLang="zh-TW" sz="1800" dirty="0">
              <a:latin typeface="Helvetica" charset="0"/>
              <a:cs typeface="Times New Roman" charset="0"/>
            </a:endParaRPr>
          </a:p>
        </p:txBody>
      </p:sp>
      <p:pic>
        <p:nvPicPr>
          <p:cNvPr id="26627" name="Picture 3" descr="FG02_007_013502645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52600"/>
            <a:ext cx="6119579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6477000" y="3784600"/>
            <a:ext cx="2824163" cy="2708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700" dirty="0">
                <a:solidFill>
                  <a:srgbClr val="000066"/>
                </a:solidFill>
              </a:rPr>
              <a:t>DPL will be compare</a:t>
            </a:r>
            <a:r>
              <a:rPr lang="en-US" sz="1700" dirty="0"/>
              <a:t>d </a:t>
            </a:r>
            <a:r>
              <a:rPr lang="en-US" sz="1700" dirty="0">
                <a:solidFill>
                  <a:srgbClr val="000066"/>
                </a:solidFill>
              </a:rPr>
              <a:t>with</a:t>
            </a:r>
          </a:p>
          <a:p>
            <a:r>
              <a:rPr lang="en-US" sz="1700" dirty="0">
                <a:solidFill>
                  <a:srgbClr val="000066"/>
                </a:solidFill>
              </a:rPr>
              <a:t>the request privilege level </a:t>
            </a:r>
          </a:p>
          <a:p>
            <a:r>
              <a:rPr lang="en-US" sz="1700" dirty="0">
                <a:solidFill>
                  <a:srgbClr val="000066"/>
                </a:solidFill>
              </a:rPr>
              <a:t>(</a:t>
            </a:r>
            <a:r>
              <a:rPr lang="en-US" sz="1700" dirty="0">
                <a:solidFill>
                  <a:srgbClr val="0066FF"/>
                </a:solidFill>
              </a:rPr>
              <a:t>RPL</a:t>
            </a:r>
            <a:r>
              <a:rPr lang="en-US" sz="1700" dirty="0">
                <a:solidFill>
                  <a:srgbClr val="000066"/>
                </a:solidFill>
              </a:rPr>
              <a:t>) in the segment register </a:t>
            </a:r>
          </a:p>
          <a:p>
            <a:r>
              <a:rPr lang="en-US" sz="1700" dirty="0">
                <a:solidFill>
                  <a:srgbClr val="000066"/>
                </a:solidFill>
              </a:rPr>
              <a:t>specifying this segment. </a:t>
            </a:r>
          </a:p>
          <a:p>
            <a:endParaRPr lang="en-US" sz="1700" dirty="0">
              <a:solidFill>
                <a:srgbClr val="000066"/>
              </a:solidFill>
            </a:endParaRPr>
          </a:p>
          <a:p>
            <a:r>
              <a:rPr lang="en-US" sz="1700" dirty="0">
                <a:solidFill>
                  <a:srgbClr val="000066"/>
                </a:solidFill>
              </a:rPr>
              <a:t>Allow access to the </a:t>
            </a:r>
          </a:p>
          <a:p>
            <a:r>
              <a:rPr lang="en-US" sz="1700" dirty="0">
                <a:solidFill>
                  <a:srgbClr val="000066"/>
                </a:solidFill>
              </a:rPr>
              <a:t>segment only if RPL has </a:t>
            </a:r>
          </a:p>
          <a:p>
            <a:r>
              <a:rPr lang="en-US" sz="1700" dirty="0">
                <a:solidFill>
                  <a:srgbClr val="000066"/>
                </a:solidFill>
              </a:rPr>
              <a:t>higher or equal privilege</a:t>
            </a:r>
          </a:p>
          <a:p>
            <a:r>
              <a:rPr lang="en-US" sz="1700" dirty="0">
                <a:solidFill>
                  <a:srgbClr val="000066"/>
                </a:solidFill>
              </a:rPr>
              <a:t>to the DPL, subject to the</a:t>
            </a:r>
          </a:p>
          <a:p>
            <a:r>
              <a:rPr lang="en-US" sz="1700" dirty="0">
                <a:solidFill>
                  <a:srgbClr val="000066"/>
                </a:solidFill>
              </a:rPr>
              <a:t>state of C bit if applicable</a:t>
            </a:r>
          </a:p>
        </p:txBody>
      </p:sp>
      <p:sp>
        <p:nvSpPr>
          <p:cNvPr id="5" name="Line 11"/>
          <p:cNvSpPr>
            <a:spLocks noChangeShapeType="1"/>
          </p:cNvSpPr>
          <p:nvPr/>
        </p:nvSpPr>
        <p:spPr bwMode="auto">
          <a:xfrm flipV="1">
            <a:off x="5181600" y="4648200"/>
            <a:ext cx="1447800" cy="989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398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82563" y="1219200"/>
            <a:ext cx="8836025" cy="5334000"/>
          </a:xfrm>
        </p:spPr>
        <p:txBody>
          <a:bodyPr>
            <a:normAutofit lnSpcReduction="10000"/>
          </a:bodyPr>
          <a:lstStyle/>
          <a:p>
            <a:pPr>
              <a:spcBef>
                <a:spcPts val="2472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Descriptors are chosen from the </a:t>
            </a:r>
            <a:r>
              <a:rPr lang="en-US" altLang="zh-TW" sz="2800" dirty="0">
                <a:solidFill>
                  <a:srgbClr val="FF0000"/>
                </a:solidFill>
                <a:latin typeface="Arial"/>
                <a:cs typeface="Arial"/>
              </a:rPr>
              <a:t>descriptor table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 by the segment register. </a:t>
            </a:r>
          </a:p>
          <a:p>
            <a:pPr lvl="1">
              <a:spcBef>
                <a:spcPts val="2472"/>
              </a:spcBef>
            </a:pP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register contains a 13-bit selector field, a table selector bit, and requested privilege level field </a:t>
            </a:r>
          </a:p>
          <a:p>
            <a:pPr>
              <a:spcBef>
                <a:spcPts val="2472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The </a:t>
            </a:r>
            <a:r>
              <a:rPr lang="en-US" altLang="zh-TW" sz="2800" b="1" dirty="0">
                <a:solidFill>
                  <a:srgbClr val="FF0000"/>
                </a:solidFill>
                <a:latin typeface="Arial"/>
                <a:cs typeface="Arial"/>
              </a:rPr>
              <a:t>TI bit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 selects either the global or the local descriptor table.</a:t>
            </a:r>
          </a:p>
          <a:p>
            <a:pPr>
              <a:spcBef>
                <a:spcPts val="2472"/>
              </a:spcBef>
            </a:pPr>
            <a:r>
              <a:rPr lang="en-US" altLang="zh-TW" sz="2800" b="1" dirty="0">
                <a:solidFill>
                  <a:srgbClr val="FF0000"/>
                </a:solidFill>
                <a:latin typeface="Arial"/>
                <a:cs typeface="Arial"/>
              </a:rPr>
              <a:t>Requested Privilege Level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 (RPL) requests the access privilege level of a memory segment. </a:t>
            </a:r>
          </a:p>
          <a:p>
            <a:pPr lvl="1">
              <a:spcBef>
                <a:spcPts val="2472"/>
              </a:spcBef>
            </a:pP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If privilege levels are violated, system normally indicates an application or </a:t>
            </a:r>
            <a:r>
              <a:rPr lang="en-US" altLang="zh-TW" sz="2400" dirty="0">
                <a:solidFill>
                  <a:srgbClr val="FF0000"/>
                </a:solidFill>
                <a:latin typeface="Arial"/>
                <a:cs typeface="Arial"/>
              </a:rPr>
              <a:t>privilege level violation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90488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zh-TW" sz="4000" b="1" dirty="0" smtClean="0">
                <a:solidFill>
                  <a:srgbClr val="000000"/>
                </a:solidFill>
              </a:rPr>
              <a:t>Descripto</a:t>
            </a:r>
            <a:r>
              <a:rPr lang="en-US" altLang="zh-TW" dirty="0" smtClean="0">
                <a:solidFill>
                  <a:srgbClr val="000000"/>
                </a:solidFill>
              </a:rPr>
              <a:t>r Table</a:t>
            </a:r>
            <a:endParaRPr lang="en-US" altLang="zh-TW" sz="4000" b="1" dirty="0"/>
          </a:p>
        </p:txBody>
      </p:sp>
    </p:spTree>
    <p:extLst>
      <p:ext uri="{BB962C8B-B14F-4D97-AF65-F5344CB8AC3E}">
        <p14:creationId xmlns:p14="http://schemas.microsoft.com/office/powerpoint/2010/main" xmlns="" val="347114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034088"/>
            <a:ext cx="8915400" cy="823912"/>
          </a:xfrm>
        </p:spPr>
        <p:txBody>
          <a:bodyPr/>
          <a:lstStyle/>
          <a:p>
            <a:r>
              <a:rPr lang="en-US" altLang="zh-TW" sz="1800" b="1" dirty="0" smtClean="0">
                <a:solidFill>
                  <a:srgbClr val="000000"/>
                </a:solidFill>
                <a:cs typeface="Arial" charset="0"/>
              </a:rPr>
              <a:t>Figure:</a:t>
            </a:r>
            <a:r>
              <a:rPr lang="en-US" altLang="zh-TW" sz="1800" dirty="0" smtClean="0">
                <a:solidFill>
                  <a:srgbClr val="000000"/>
                </a:solidFill>
                <a:cs typeface="Arial" charset="0"/>
              </a:rPr>
              <a:t> The contents of a </a:t>
            </a:r>
            <a:r>
              <a:rPr lang="en-US" altLang="zh-TW" sz="1800" dirty="0" smtClean="0">
                <a:solidFill>
                  <a:srgbClr val="FF0000"/>
                </a:solidFill>
                <a:cs typeface="Arial" charset="0"/>
              </a:rPr>
              <a:t>segment register</a:t>
            </a:r>
            <a:r>
              <a:rPr lang="en-US" altLang="zh-TW" sz="1800" dirty="0" smtClean="0">
                <a:solidFill>
                  <a:srgbClr val="000000"/>
                </a:solidFill>
                <a:cs typeface="Arial" charset="0"/>
              </a:rPr>
              <a:t> during </a:t>
            </a:r>
            <a:r>
              <a:rPr lang="en-US" altLang="zh-TW" sz="1800" dirty="0" smtClean="0">
                <a:solidFill>
                  <a:srgbClr val="FF0000"/>
                </a:solidFill>
                <a:cs typeface="Arial" charset="0"/>
              </a:rPr>
              <a:t>protected mode</a:t>
            </a:r>
            <a:r>
              <a:rPr lang="en-US" altLang="zh-TW" sz="1800" dirty="0" smtClean="0">
                <a:solidFill>
                  <a:srgbClr val="000000"/>
                </a:solidFill>
                <a:cs typeface="Arial" charset="0"/>
              </a:rPr>
              <a:t> operation of the 80286 through Core2 microprocessors.</a:t>
            </a:r>
            <a:endParaRPr lang="en-US" altLang="zh-TW" sz="1800" dirty="0">
              <a:latin typeface="C Helvetica Condensed" charset="0"/>
              <a:cs typeface="Times New Roman" charset="0"/>
            </a:endParaRPr>
          </a:p>
        </p:txBody>
      </p:sp>
      <p:pic>
        <p:nvPicPr>
          <p:cNvPr id="27651" name="Picture 3" descr="FG02_008_013502645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9000" y="3378200"/>
            <a:ext cx="7797800" cy="270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1282700" y="2819400"/>
            <a:ext cx="3048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Segment Register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 e.g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. DS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800" y="961072"/>
            <a:ext cx="8305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Segment number (still in a 16-bit segment register) defines the segment through a selector/</a:t>
            </a:r>
            <a:r>
              <a:rPr lang="en-US" dirty="0" smtClean="0">
                <a:latin typeface="Arial"/>
                <a:cs typeface="Arial"/>
              </a:rPr>
              <a:t>descriptor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smtClean="0">
                <a:solidFill>
                  <a:srgbClr val="000066"/>
                </a:solidFill>
                <a:latin typeface="Arial"/>
                <a:cs typeface="Arial"/>
              </a:rPr>
              <a:t>(</a:t>
            </a:r>
            <a:r>
              <a:rPr lang="en-US" dirty="0">
                <a:solidFill>
                  <a:srgbClr val="000066"/>
                </a:solidFill>
                <a:latin typeface="Arial"/>
                <a:cs typeface="Arial"/>
              </a:rPr>
              <a:t>not directly as in real mode </a:t>
            </a:r>
            <a:r>
              <a:rPr lang="en-US" dirty="0">
                <a:solidFill>
                  <a:srgbClr val="000066"/>
                </a:solidFill>
                <a:latin typeface="Arial"/>
                <a:cs typeface="Arial"/>
                <a:sym typeface="Symbol" charset="0"/>
              </a:rPr>
              <a:t></a:t>
            </a:r>
            <a:r>
              <a:rPr lang="en-US" dirty="0">
                <a:solidFill>
                  <a:srgbClr val="000066"/>
                </a:solidFill>
                <a:latin typeface="Arial"/>
                <a:cs typeface="Arial"/>
              </a:rPr>
              <a:t> but more flexibility</a:t>
            </a:r>
            <a:r>
              <a:rPr lang="en-US" dirty="0" smtClean="0">
                <a:solidFill>
                  <a:srgbClr val="000066"/>
                </a:solidFill>
                <a:latin typeface="Arial"/>
                <a:cs typeface="Arial"/>
              </a:rPr>
              <a:t>)</a:t>
            </a:r>
          </a:p>
          <a:p>
            <a:endParaRPr lang="en-US" dirty="0">
              <a:solidFill>
                <a:srgbClr val="000066"/>
              </a:solidFill>
              <a:latin typeface="Arial"/>
              <a:cs typeface="Arial"/>
            </a:endParaRPr>
          </a:p>
          <a:p>
            <a:r>
              <a:rPr lang="en-US" dirty="0">
                <a:latin typeface="Arial"/>
                <a:cs typeface="Arial"/>
              </a:rPr>
              <a:t>16 bits segment register = 13 bit descriptor </a:t>
            </a:r>
            <a:r>
              <a:rPr lang="en-US" dirty="0" smtClean="0">
                <a:latin typeface="Arial"/>
                <a:cs typeface="Arial"/>
              </a:rPr>
              <a:t>selector </a:t>
            </a:r>
            <a:r>
              <a:rPr lang="en-US" dirty="0">
                <a:latin typeface="Arial"/>
                <a:cs typeface="Arial"/>
              </a:rPr>
              <a:t>+ 1 bit descriptor table selector + 2-bit requested privilege 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274638"/>
            <a:ext cx="82296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3200" smtClean="0"/>
              <a:t>Descriptors specify memory segments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359716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139700" y="26988"/>
            <a:ext cx="8799513" cy="608012"/>
          </a:xfrm>
        </p:spPr>
        <p:txBody>
          <a:bodyPr>
            <a:normAutofit fontScale="90000"/>
          </a:bodyPr>
          <a:lstStyle/>
          <a:p>
            <a:r>
              <a:rPr lang="en-US" sz="3600"/>
              <a:t>Privilege Levels</a:t>
            </a:r>
          </a:p>
        </p:txBody>
      </p:sp>
      <p:grpSp>
        <p:nvGrpSpPr>
          <p:cNvPr id="111629" name="Group 13"/>
          <p:cNvGrpSpPr>
            <a:grpSpLocks/>
          </p:cNvGrpSpPr>
          <p:nvPr/>
        </p:nvGrpSpPr>
        <p:grpSpPr bwMode="auto">
          <a:xfrm>
            <a:off x="425450" y="650038"/>
            <a:ext cx="4632325" cy="5764213"/>
            <a:chOff x="697" y="433"/>
            <a:chExt cx="2918" cy="3631"/>
          </a:xfrm>
        </p:grpSpPr>
        <p:pic>
          <p:nvPicPr>
            <p:cNvPr id="111623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7" y="433"/>
              <a:ext cx="2918" cy="36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1624" name="Text Box 8"/>
            <p:cNvSpPr txBox="1">
              <a:spLocks noChangeArrowheads="1"/>
            </p:cNvSpPr>
            <p:nvPr/>
          </p:nvSpPr>
          <p:spPr bwMode="auto">
            <a:xfrm>
              <a:off x="1902" y="1438"/>
              <a:ext cx="6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accent2"/>
                  </a:solidFill>
                </a:rPr>
                <a:t>Highest</a:t>
              </a:r>
            </a:p>
          </p:txBody>
        </p:sp>
        <p:sp>
          <p:nvSpPr>
            <p:cNvPr id="111625" name="Text Box 9"/>
            <p:cNvSpPr txBox="1">
              <a:spLocks noChangeArrowheads="1"/>
            </p:cNvSpPr>
            <p:nvPr/>
          </p:nvSpPr>
          <p:spPr bwMode="auto">
            <a:xfrm>
              <a:off x="1620" y="2584"/>
              <a:ext cx="57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3399"/>
                  </a:solidFill>
                </a:rPr>
                <a:t>Lowest</a:t>
              </a:r>
            </a:p>
          </p:txBody>
        </p:sp>
      </p:grpSp>
      <p:sp>
        <p:nvSpPr>
          <p:cNvPr id="111626" name="Rectangle 10"/>
          <p:cNvSpPr>
            <a:spLocks noChangeArrowheads="1"/>
          </p:cNvSpPr>
          <p:nvPr/>
        </p:nvSpPr>
        <p:spPr bwMode="auto">
          <a:xfrm>
            <a:off x="6532563" y="2630488"/>
            <a:ext cx="1230312" cy="12096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/>
              <a:t>Hardware</a:t>
            </a:r>
          </a:p>
          <a:p>
            <a:pPr algn="ctr"/>
            <a:r>
              <a:rPr lang="en-US" sz="1600"/>
              <a:t>Privilege</a:t>
            </a:r>
          </a:p>
          <a:p>
            <a:pPr algn="ctr"/>
            <a:r>
              <a:rPr lang="en-US" sz="1600"/>
              <a:t>Comparator</a:t>
            </a:r>
          </a:p>
        </p:txBody>
      </p:sp>
      <p:sp>
        <p:nvSpPr>
          <p:cNvPr id="111630" name="Line 14"/>
          <p:cNvSpPr>
            <a:spLocks noChangeShapeType="1"/>
          </p:cNvSpPr>
          <p:nvPr/>
        </p:nvSpPr>
        <p:spPr bwMode="auto">
          <a:xfrm>
            <a:off x="5984875" y="2925763"/>
            <a:ext cx="538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631" name="Line 15"/>
          <p:cNvSpPr>
            <a:spLocks noChangeShapeType="1"/>
          </p:cNvSpPr>
          <p:nvPr/>
        </p:nvSpPr>
        <p:spPr bwMode="auto">
          <a:xfrm>
            <a:off x="6045200" y="3546475"/>
            <a:ext cx="477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632" name="Line 16"/>
          <p:cNvSpPr>
            <a:spLocks noChangeShapeType="1"/>
          </p:cNvSpPr>
          <p:nvPr/>
        </p:nvSpPr>
        <p:spPr bwMode="auto">
          <a:xfrm>
            <a:off x="7772400" y="3230563"/>
            <a:ext cx="884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633" name="Text Box 17"/>
          <p:cNvSpPr txBox="1">
            <a:spLocks noChangeArrowheads="1"/>
          </p:cNvSpPr>
          <p:nvPr/>
        </p:nvSpPr>
        <p:spPr bwMode="auto">
          <a:xfrm>
            <a:off x="5405438" y="3348038"/>
            <a:ext cx="120967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3399"/>
                </a:solidFill>
              </a:rPr>
              <a:t>DPL</a:t>
            </a:r>
          </a:p>
          <a:p>
            <a:r>
              <a:rPr lang="en-US" sz="1200" b="1">
                <a:solidFill>
                  <a:srgbClr val="FF3399"/>
                </a:solidFill>
              </a:rPr>
              <a:t>(in descriptor)</a:t>
            </a:r>
          </a:p>
        </p:txBody>
      </p:sp>
      <p:sp>
        <p:nvSpPr>
          <p:cNvPr id="111634" name="Text Box 18"/>
          <p:cNvSpPr txBox="1">
            <a:spLocks noChangeArrowheads="1"/>
          </p:cNvSpPr>
          <p:nvPr/>
        </p:nvSpPr>
        <p:spPr bwMode="auto">
          <a:xfrm>
            <a:off x="5414963" y="2689225"/>
            <a:ext cx="1125537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RPL</a:t>
            </a:r>
          </a:p>
          <a:p>
            <a:r>
              <a:rPr lang="en-US" sz="1200" b="1">
                <a:solidFill>
                  <a:schemeClr val="accent2"/>
                </a:solidFill>
              </a:rPr>
              <a:t>(In Seg Reg)</a:t>
            </a:r>
          </a:p>
        </p:txBody>
      </p:sp>
      <p:sp>
        <p:nvSpPr>
          <p:cNvPr id="111635" name="Text Box 19"/>
          <p:cNvSpPr txBox="1">
            <a:spLocks noChangeArrowheads="1"/>
          </p:cNvSpPr>
          <p:nvPr/>
        </p:nvSpPr>
        <p:spPr bwMode="auto">
          <a:xfrm>
            <a:off x="7853363" y="3216275"/>
            <a:ext cx="1254125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accent2"/>
                </a:solidFill>
              </a:rPr>
              <a:t>RPL</a:t>
            </a:r>
            <a:r>
              <a:rPr lang="en-US" sz="1600" b="1">
                <a:solidFill>
                  <a:srgbClr val="660066"/>
                </a:solidFill>
                <a:sym typeface="Symbol" charset="0"/>
              </a:rPr>
              <a:t>  </a:t>
            </a:r>
            <a:r>
              <a:rPr lang="en-US" sz="1600">
                <a:solidFill>
                  <a:srgbClr val="FF3399"/>
                </a:solidFill>
              </a:rPr>
              <a:t>DPL</a:t>
            </a:r>
            <a:r>
              <a:rPr lang="en-US" sz="1600" b="1">
                <a:solidFill>
                  <a:srgbClr val="660066"/>
                </a:solidFill>
                <a:sym typeface="Symbol" charset="0"/>
              </a:rPr>
              <a:t> </a:t>
            </a:r>
          </a:p>
          <a:p>
            <a:r>
              <a:rPr lang="en-US" sz="1600">
                <a:solidFill>
                  <a:srgbClr val="660066"/>
                </a:solidFill>
                <a:sym typeface="Symbol" charset="0"/>
              </a:rPr>
              <a:t>Allow</a:t>
            </a:r>
          </a:p>
          <a:p>
            <a:r>
              <a:rPr lang="en-US" sz="1600">
                <a:solidFill>
                  <a:srgbClr val="660066"/>
                </a:solidFill>
                <a:sym typeface="Symbol" charset="0"/>
              </a:rPr>
              <a:t>Access</a:t>
            </a:r>
          </a:p>
          <a:p>
            <a:r>
              <a:rPr lang="en-US" sz="1600">
                <a:solidFill>
                  <a:srgbClr val="660066"/>
                </a:solidFill>
                <a:sym typeface="Symbol" charset="0"/>
              </a:rPr>
              <a:t>to segment</a:t>
            </a:r>
          </a:p>
        </p:txBody>
      </p:sp>
      <p:sp>
        <p:nvSpPr>
          <p:cNvPr id="111636" name="Text Box 20"/>
          <p:cNvSpPr txBox="1">
            <a:spLocks noChangeArrowheads="1"/>
          </p:cNvSpPr>
          <p:nvPr/>
        </p:nvSpPr>
        <p:spPr bwMode="auto">
          <a:xfrm>
            <a:off x="5354638" y="739775"/>
            <a:ext cx="204470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F0000"/>
                </a:solidFill>
              </a:rPr>
              <a:t>00: Highest Privilege</a:t>
            </a:r>
          </a:p>
          <a:p>
            <a:r>
              <a:rPr lang="en-US" sz="1600">
                <a:solidFill>
                  <a:srgbClr val="FF0000"/>
                </a:solidFill>
              </a:rPr>
              <a:t>01</a:t>
            </a:r>
          </a:p>
          <a:p>
            <a:r>
              <a:rPr lang="en-US" sz="1600">
                <a:solidFill>
                  <a:srgbClr val="FF0000"/>
                </a:solidFill>
              </a:rPr>
              <a:t>10</a:t>
            </a:r>
          </a:p>
          <a:p>
            <a:r>
              <a:rPr lang="en-US" sz="1600">
                <a:solidFill>
                  <a:srgbClr val="FF0000"/>
                </a:solidFill>
              </a:rPr>
              <a:t>11: Lowest Privilege</a:t>
            </a:r>
          </a:p>
        </p:txBody>
      </p:sp>
    </p:spTree>
    <p:extLst>
      <p:ext uri="{BB962C8B-B14F-4D97-AF65-F5344CB8AC3E}">
        <p14:creationId xmlns:p14="http://schemas.microsoft.com/office/powerpoint/2010/main" xmlns="" val="111797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Discussion</a:t>
            </a:r>
            <a:endParaRPr lang="en-US" sz="3200" dirty="0"/>
          </a:p>
        </p:txBody>
      </p:sp>
      <p:sp>
        <p:nvSpPr>
          <p:cNvPr id="10342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07975" y="1681163"/>
            <a:ext cx="8836025" cy="4948237"/>
          </a:xfrm>
        </p:spPr>
        <p:txBody>
          <a:bodyPr>
            <a:noAutofit/>
          </a:bodyPr>
          <a:lstStyle/>
          <a:p>
            <a:pPr>
              <a:spcBef>
                <a:spcPts val="2568"/>
              </a:spcBef>
            </a:pPr>
            <a:r>
              <a:rPr lang="en-US" altLang="zh-TW" sz="2800" dirty="0" smtClean="0">
                <a:solidFill>
                  <a:srgbClr val="000000"/>
                </a:solidFill>
                <a:latin typeface="Arial"/>
                <a:cs typeface="Arial"/>
              </a:rPr>
              <a:t>Figure in “Next Slide” in shows 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how the </a:t>
            </a:r>
            <a:r>
              <a:rPr lang="en-US" altLang="zh-TW" sz="2800" dirty="0">
                <a:solidFill>
                  <a:srgbClr val="FF0000"/>
                </a:solidFill>
                <a:latin typeface="Arial"/>
                <a:cs typeface="Arial"/>
              </a:rPr>
              <a:t>segment register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, containing a selector, chooses a descriptor from the global descriptor table. </a:t>
            </a:r>
          </a:p>
          <a:p>
            <a:pPr>
              <a:spcBef>
                <a:spcPts val="2568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The </a:t>
            </a:r>
            <a:r>
              <a:rPr lang="en-US" altLang="zh-TW" sz="2800" dirty="0">
                <a:solidFill>
                  <a:srgbClr val="FF0000"/>
                </a:solidFill>
                <a:latin typeface="Arial"/>
                <a:cs typeface="Arial"/>
              </a:rPr>
              <a:t>entry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 in the global descriptor table selects a segment in the memory system. </a:t>
            </a:r>
          </a:p>
          <a:p>
            <a:pPr>
              <a:spcBef>
                <a:spcPts val="2568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Descriptor zero is called the </a:t>
            </a:r>
            <a:r>
              <a:rPr lang="en-US" altLang="zh-TW" sz="2800" dirty="0">
                <a:solidFill>
                  <a:srgbClr val="FF0000"/>
                </a:solidFill>
                <a:latin typeface="Arial"/>
                <a:cs typeface="Arial"/>
              </a:rPr>
              <a:t>null descriptor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, must contain all zeros, and may not be used for accessing memory.</a:t>
            </a:r>
            <a:endParaRPr lang="en-AU" sz="2800" dirty="0">
              <a:latin typeface="Arial"/>
              <a:cs typeface="Arial"/>
            </a:endParaRPr>
          </a:p>
          <a:p>
            <a:endParaRPr lang="zh-TW" altLang="en-US" sz="3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3811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0325" y="344487"/>
            <a:ext cx="6529388" cy="6437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1075" name="Rectangle 3"/>
          <p:cNvSpPr>
            <a:spLocks noChangeArrowheads="1"/>
          </p:cNvSpPr>
          <p:nvPr/>
        </p:nvSpPr>
        <p:spPr bwMode="auto">
          <a:xfrm>
            <a:off x="3511550" y="4173537"/>
            <a:ext cx="1022350" cy="588963"/>
          </a:xfrm>
          <a:prstGeom prst="rect">
            <a:avLst/>
          </a:prstGeom>
          <a:solidFill>
            <a:schemeClr val="accent1">
              <a:alpha val="53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1076" name="Rectangle 4"/>
          <p:cNvSpPr>
            <a:spLocks noChangeArrowheads="1"/>
          </p:cNvSpPr>
          <p:nvPr/>
        </p:nvSpPr>
        <p:spPr bwMode="auto">
          <a:xfrm>
            <a:off x="3511550" y="4757737"/>
            <a:ext cx="1028700" cy="420688"/>
          </a:xfrm>
          <a:prstGeom prst="rect">
            <a:avLst/>
          </a:prstGeom>
          <a:solidFill>
            <a:srgbClr val="FFCC00">
              <a:alpha val="53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1077" name="Line 5"/>
          <p:cNvSpPr>
            <a:spLocks noChangeShapeType="1"/>
          </p:cNvSpPr>
          <p:nvPr/>
        </p:nvSpPr>
        <p:spPr bwMode="auto">
          <a:xfrm>
            <a:off x="4435475" y="4270375"/>
            <a:ext cx="2597150" cy="68262"/>
          </a:xfrm>
          <a:prstGeom prst="line">
            <a:avLst/>
          </a:prstGeom>
          <a:noFill/>
          <a:ln w="28575">
            <a:solidFill>
              <a:srgbClr val="0000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1078" name="Text Box 6"/>
          <p:cNvSpPr txBox="1">
            <a:spLocks noChangeArrowheads="1"/>
          </p:cNvSpPr>
          <p:nvPr/>
        </p:nvSpPr>
        <p:spPr bwMode="auto">
          <a:xfrm>
            <a:off x="4662488" y="3979862"/>
            <a:ext cx="6461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000066"/>
                </a:solidFill>
              </a:rPr>
              <a:t>Base</a:t>
            </a:r>
          </a:p>
        </p:txBody>
      </p:sp>
      <p:sp>
        <p:nvSpPr>
          <p:cNvPr id="131079" name="Line 7"/>
          <p:cNvSpPr>
            <a:spLocks noChangeShapeType="1"/>
          </p:cNvSpPr>
          <p:nvPr/>
        </p:nvSpPr>
        <p:spPr bwMode="auto">
          <a:xfrm flipV="1">
            <a:off x="4519613" y="3143250"/>
            <a:ext cx="2773362" cy="1798637"/>
          </a:xfrm>
          <a:prstGeom prst="line">
            <a:avLst/>
          </a:prstGeom>
          <a:noFill/>
          <a:ln w="28575">
            <a:solidFill>
              <a:srgbClr val="9966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1080" name="Text Box 8"/>
          <p:cNvSpPr txBox="1">
            <a:spLocks noChangeArrowheads="1"/>
          </p:cNvSpPr>
          <p:nvPr/>
        </p:nvSpPr>
        <p:spPr bwMode="auto">
          <a:xfrm>
            <a:off x="5276850" y="3797300"/>
            <a:ext cx="9763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solidFill>
                  <a:srgbClr val="993300"/>
                </a:solidFill>
              </a:rPr>
              <a:t>Limit</a:t>
            </a:r>
          </a:p>
        </p:txBody>
      </p:sp>
      <p:sp>
        <p:nvSpPr>
          <p:cNvPr id="131081" name="Text Box 9"/>
          <p:cNvSpPr txBox="1">
            <a:spLocks noChangeArrowheads="1"/>
          </p:cNvSpPr>
          <p:nvPr/>
        </p:nvSpPr>
        <p:spPr bwMode="auto">
          <a:xfrm>
            <a:off x="6856413" y="0"/>
            <a:ext cx="2287587" cy="3968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8000"/>
                </a:solidFill>
              </a:rPr>
              <a:t>Processor: 80286</a:t>
            </a:r>
          </a:p>
        </p:txBody>
      </p:sp>
      <p:sp>
        <p:nvSpPr>
          <p:cNvPr id="131082" name="Text Box 10"/>
          <p:cNvSpPr txBox="1">
            <a:spLocks noChangeArrowheads="1"/>
          </p:cNvSpPr>
          <p:nvPr/>
        </p:nvSpPr>
        <p:spPr bwMode="auto">
          <a:xfrm>
            <a:off x="7377113" y="3138487"/>
            <a:ext cx="15684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Segment size</a:t>
            </a:r>
          </a:p>
          <a:p>
            <a:r>
              <a:rPr lang="en-US"/>
              <a:t>= Limit+1</a:t>
            </a:r>
          </a:p>
          <a:p>
            <a:r>
              <a:rPr lang="en-US"/>
              <a:t>= FF+1</a:t>
            </a:r>
          </a:p>
          <a:p>
            <a:r>
              <a:rPr lang="en-US"/>
              <a:t>= 100H bytes</a:t>
            </a:r>
          </a:p>
        </p:txBody>
      </p:sp>
      <p:sp>
        <p:nvSpPr>
          <p:cNvPr id="131083" name="Rectangle 11"/>
          <p:cNvSpPr>
            <a:spLocks noChangeArrowheads="1"/>
          </p:cNvSpPr>
          <p:nvPr/>
        </p:nvSpPr>
        <p:spPr bwMode="auto">
          <a:xfrm>
            <a:off x="3527425" y="3957637"/>
            <a:ext cx="1014413" cy="206375"/>
          </a:xfrm>
          <a:prstGeom prst="rect">
            <a:avLst/>
          </a:prstGeom>
          <a:solidFill>
            <a:srgbClr val="99CC00">
              <a:alpha val="47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1084" name="Line 12"/>
          <p:cNvSpPr>
            <a:spLocks noChangeShapeType="1"/>
          </p:cNvSpPr>
          <p:nvPr/>
        </p:nvSpPr>
        <p:spPr bwMode="auto">
          <a:xfrm>
            <a:off x="3016250" y="3554412"/>
            <a:ext cx="581025" cy="511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1085" name="Text Box 13"/>
          <p:cNvSpPr txBox="1">
            <a:spLocks noChangeArrowheads="1"/>
          </p:cNvSpPr>
          <p:nvPr/>
        </p:nvSpPr>
        <p:spPr bwMode="auto">
          <a:xfrm>
            <a:off x="1795463" y="3181350"/>
            <a:ext cx="12001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/>
              <a:t>Access</a:t>
            </a:r>
          </a:p>
          <a:p>
            <a:r>
              <a:rPr lang="en-US" sz="1600"/>
              <a:t>Rights byte</a:t>
            </a:r>
          </a:p>
        </p:txBody>
      </p:sp>
      <p:sp>
        <p:nvSpPr>
          <p:cNvPr id="131087" name="Text Box 15"/>
          <p:cNvSpPr txBox="1">
            <a:spLocks noChangeArrowheads="1"/>
          </p:cNvSpPr>
          <p:nvPr/>
        </p:nvSpPr>
        <p:spPr bwMode="auto">
          <a:xfrm>
            <a:off x="2493963" y="4946650"/>
            <a:ext cx="2936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1"/>
              <a:t>H</a:t>
            </a:r>
          </a:p>
        </p:txBody>
      </p:sp>
      <p:sp>
        <p:nvSpPr>
          <p:cNvPr id="131089" name="Text Box 17"/>
          <p:cNvSpPr txBox="1">
            <a:spLocks noChangeArrowheads="1"/>
          </p:cNvSpPr>
          <p:nvPr/>
        </p:nvSpPr>
        <p:spPr bwMode="auto">
          <a:xfrm>
            <a:off x="7015163" y="769937"/>
            <a:ext cx="1327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8000"/>
                </a:solidFill>
              </a:rPr>
              <a:t>24-bit Address</a:t>
            </a:r>
          </a:p>
        </p:txBody>
      </p:sp>
      <p:sp>
        <p:nvSpPr>
          <p:cNvPr id="131090" name="Text Box 18"/>
          <p:cNvSpPr txBox="1">
            <a:spLocks noChangeArrowheads="1"/>
          </p:cNvSpPr>
          <p:nvPr/>
        </p:nvSpPr>
        <p:spPr bwMode="auto">
          <a:xfrm>
            <a:off x="3206750" y="2381250"/>
            <a:ext cx="1493838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0066FF"/>
                </a:solidFill>
              </a:rPr>
              <a:t>Always 0</a:t>
            </a:r>
            <a:r>
              <a:rPr lang="ja-JP" altLang="en-US" sz="1600">
                <a:solidFill>
                  <a:srgbClr val="0066FF"/>
                </a:solidFill>
                <a:latin typeface="Arial"/>
              </a:rPr>
              <a:t>’</a:t>
            </a:r>
            <a:r>
              <a:rPr lang="en-US" sz="1600">
                <a:solidFill>
                  <a:srgbClr val="0066FF"/>
                </a:solidFill>
              </a:rPr>
              <a:t>s for </a:t>
            </a:r>
          </a:p>
          <a:p>
            <a:r>
              <a:rPr lang="en-US" sz="1600">
                <a:solidFill>
                  <a:srgbClr val="0066FF"/>
                </a:solidFill>
              </a:rPr>
              <a:t>upward </a:t>
            </a:r>
          </a:p>
          <a:p>
            <a:r>
              <a:rPr lang="en-US" sz="1600">
                <a:solidFill>
                  <a:srgbClr val="0066FF"/>
                </a:solidFill>
              </a:rPr>
              <a:t>compatibility</a:t>
            </a:r>
          </a:p>
        </p:txBody>
      </p:sp>
      <p:sp>
        <p:nvSpPr>
          <p:cNvPr id="131091" name="Line 19"/>
          <p:cNvSpPr>
            <a:spLocks noChangeShapeType="1"/>
          </p:cNvSpPr>
          <p:nvPr/>
        </p:nvSpPr>
        <p:spPr bwMode="auto">
          <a:xfrm>
            <a:off x="3560763" y="3109912"/>
            <a:ext cx="193675" cy="609600"/>
          </a:xfrm>
          <a:prstGeom prst="line">
            <a:avLst/>
          </a:prstGeom>
          <a:noFill/>
          <a:ln w="9525">
            <a:solidFill>
              <a:srgbClr val="0066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1092" name="Text Box 20"/>
          <p:cNvSpPr txBox="1">
            <a:spLocks noChangeArrowheads="1"/>
          </p:cNvSpPr>
          <p:nvPr/>
        </p:nvSpPr>
        <p:spPr bwMode="auto">
          <a:xfrm>
            <a:off x="4576763" y="3149600"/>
            <a:ext cx="14351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0066"/>
                </a:solidFill>
              </a:rPr>
              <a:t>8-byte Segment</a:t>
            </a:r>
          </a:p>
          <a:p>
            <a:r>
              <a:rPr lang="en-US" sz="1400" dirty="0">
                <a:solidFill>
                  <a:srgbClr val="000066"/>
                </a:solidFill>
              </a:rPr>
              <a:t>Descriptor # 1</a:t>
            </a:r>
          </a:p>
        </p:txBody>
      </p:sp>
      <p:sp>
        <p:nvSpPr>
          <p:cNvPr id="131093" name="Rectangle 21"/>
          <p:cNvSpPr>
            <a:spLocks noChangeArrowheads="1"/>
          </p:cNvSpPr>
          <p:nvPr/>
        </p:nvSpPr>
        <p:spPr bwMode="auto">
          <a:xfrm>
            <a:off x="7269163" y="2936875"/>
            <a:ext cx="355600" cy="182562"/>
          </a:xfrm>
          <a:prstGeom prst="rect">
            <a:avLst/>
          </a:prstGeom>
          <a:solidFill>
            <a:srgbClr val="FFCC00">
              <a:alpha val="31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1094" name="Line 22"/>
          <p:cNvSpPr>
            <a:spLocks noChangeShapeType="1"/>
          </p:cNvSpPr>
          <p:nvPr/>
        </p:nvSpPr>
        <p:spPr bwMode="auto">
          <a:xfrm flipV="1">
            <a:off x="3225800" y="4257675"/>
            <a:ext cx="0" cy="334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1095" name="Text Box 23"/>
          <p:cNvSpPr txBox="1">
            <a:spLocks noChangeArrowheads="1"/>
          </p:cNvSpPr>
          <p:nvPr/>
        </p:nvSpPr>
        <p:spPr bwMode="auto">
          <a:xfrm>
            <a:off x="2717800" y="4143375"/>
            <a:ext cx="5222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1"/>
              <a:t>MSB</a:t>
            </a:r>
          </a:p>
        </p:txBody>
      </p:sp>
      <p:sp>
        <p:nvSpPr>
          <p:cNvPr id="131096" name="Rectangle 24"/>
          <p:cNvSpPr>
            <a:spLocks noChangeArrowheads="1"/>
          </p:cNvSpPr>
          <p:nvPr/>
        </p:nvSpPr>
        <p:spPr bwMode="auto">
          <a:xfrm>
            <a:off x="2057400" y="3892550"/>
            <a:ext cx="935038" cy="254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1097" name="Text Box 25"/>
          <p:cNvSpPr txBox="1">
            <a:spLocks noChangeArrowheads="1"/>
          </p:cNvSpPr>
          <p:nvPr/>
        </p:nvSpPr>
        <p:spPr bwMode="auto">
          <a:xfrm>
            <a:off x="798513" y="4546600"/>
            <a:ext cx="893762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/>
              <a:t>16-bit</a:t>
            </a:r>
          </a:p>
          <a:p>
            <a:r>
              <a:rPr lang="en-US" sz="1400"/>
              <a:t>Segment</a:t>
            </a:r>
          </a:p>
          <a:p>
            <a:r>
              <a:rPr lang="en-US" sz="1400"/>
              <a:t>Register</a:t>
            </a:r>
          </a:p>
        </p:txBody>
      </p:sp>
      <p:pic>
        <p:nvPicPr>
          <p:cNvPr id="131098" name="Picture 2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8350" y="6251575"/>
            <a:ext cx="3521075" cy="471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1099" name="Text Box 27"/>
          <p:cNvSpPr txBox="1">
            <a:spLocks noChangeArrowheads="1"/>
          </p:cNvSpPr>
          <p:nvPr/>
        </p:nvSpPr>
        <p:spPr bwMode="auto">
          <a:xfrm>
            <a:off x="3060700" y="617537"/>
            <a:ext cx="1962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(in main memory)</a:t>
            </a:r>
          </a:p>
        </p:txBody>
      </p:sp>
      <p:sp>
        <p:nvSpPr>
          <p:cNvPr id="131100" name="Text Box 28"/>
          <p:cNvSpPr txBox="1">
            <a:spLocks noChangeArrowheads="1"/>
          </p:cNvSpPr>
          <p:nvPr/>
        </p:nvSpPr>
        <p:spPr bwMode="auto">
          <a:xfrm>
            <a:off x="20908" y="0"/>
            <a:ext cx="5617891" cy="4616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2400" dirty="0"/>
              <a:t>Protected </a:t>
            </a:r>
            <a:r>
              <a:rPr lang="en-US" sz="2400" dirty="0" smtClean="0"/>
              <a:t>Mode: Segmentation </a:t>
            </a:r>
            <a:r>
              <a:rPr lang="en-US" sz="2400" dirty="0"/>
              <a:t>Example</a:t>
            </a:r>
          </a:p>
        </p:txBody>
      </p:sp>
      <p:sp>
        <p:nvSpPr>
          <p:cNvPr id="131101" name="Line 29"/>
          <p:cNvSpPr>
            <a:spLocks noChangeShapeType="1"/>
          </p:cNvSpPr>
          <p:nvPr/>
        </p:nvSpPr>
        <p:spPr bwMode="auto">
          <a:xfrm>
            <a:off x="3754438" y="3606800"/>
            <a:ext cx="0" cy="32543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1102" name="Line 30"/>
          <p:cNvSpPr>
            <a:spLocks noChangeShapeType="1"/>
          </p:cNvSpPr>
          <p:nvPr/>
        </p:nvSpPr>
        <p:spPr bwMode="auto">
          <a:xfrm flipH="1">
            <a:off x="817563" y="5192712"/>
            <a:ext cx="944562" cy="1209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1103" name="Line 31"/>
          <p:cNvSpPr>
            <a:spLocks noChangeShapeType="1"/>
          </p:cNvSpPr>
          <p:nvPr/>
        </p:nvSpPr>
        <p:spPr bwMode="auto">
          <a:xfrm>
            <a:off x="2809875" y="5183187"/>
            <a:ext cx="1431925" cy="1187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1104" name="Rectangle 32"/>
          <p:cNvSpPr>
            <a:spLocks noChangeArrowheads="1"/>
          </p:cNvSpPr>
          <p:nvPr/>
        </p:nvSpPr>
        <p:spPr bwMode="auto">
          <a:xfrm>
            <a:off x="2819400" y="4991100"/>
            <a:ext cx="254000" cy="1714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1105" name="Rectangle 33"/>
          <p:cNvSpPr>
            <a:spLocks noChangeArrowheads="1"/>
          </p:cNvSpPr>
          <p:nvPr/>
        </p:nvSpPr>
        <p:spPr bwMode="auto">
          <a:xfrm>
            <a:off x="847725" y="6370637"/>
            <a:ext cx="2641600" cy="5715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1106" name="Line 34"/>
          <p:cNvSpPr>
            <a:spLocks noChangeShapeType="1"/>
          </p:cNvSpPr>
          <p:nvPr/>
        </p:nvSpPr>
        <p:spPr bwMode="auto">
          <a:xfrm flipV="1">
            <a:off x="2981325" y="5070475"/>
            <a:ext cx="0" cy="129063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1107" name="Rectangle 35"/>
          <p:cNvSpPr>
            <a:spLocks noChangeArrowheads="1"/>
          </p:cNvSpPr>
          <p:nvPr/>
        </p:nvSpPr>
        <p:spPr bwMode="auto">
          <a:xfrm>
            <a:off x="3500438" y="5507037"/>
            <a:ext cx="1055687" cy="169863"/>
          </a:xfrm>
          <a:prstGeom prst="rect">
            <a:avLst/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1108" name="Text Box 36"/>
          <p:cNvSpPr txBox="1">
            <a:spLocks noChangeArrowheads="1"/>
          </p:cNvSpPr>
          <p:nvPr/>
        </p:nvSpPr>
        <p:spPr bwMode="auto">
          <a:xfrm>
            <a:off x="4586288" y="5573712"/>
            <a:ext cx="17621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CC3300"/>
                </a:solidFill>
              </a:rPr>
              <a:t> GDT Base Address</a:t>
            </a:r>
          </a:p>
        </p:txBody>
      </p:sp>
      <p:sp>
        <p:nvSpPr>
          <p:cNvPr id="131109" name="Line 37"/>
          <p:cNvSpPr>
            <a:spLocks noChangeShapeType="1"/>
          </p:cNvSpPr>
          <p:nvPr/>
        </p:nvSpPr>
        <p:spPr bwMode="auto">
          <a:xfrm flipH="1">
            <a:off x="4546600" y="5599112"/>
            <a:ext cx="193675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1110" name="Line 38"/>
          <p:cNvSpPr>
            <a:spLocks noChangeShapeType="1"/>
          </p:cNvSpPr>
          <p:nvPr/>
        </p:nvSpPr>
        <p:spPr bwMode="auto">
          <a:xfrm flipH="1">
            <a:off x="4943475" y="3678237"/>
            <a:ext cx="395288" cy="265113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1111" name="Text Box 39"/>
          <p:cNvSpPr txBox="1">
            <a:spLocks noChangeArrowheads="1"/>
          </p:cNvSpPr>
          <p:nvPr/>
        </p:nvSpPr>
        <p:spPr bwMode="auto">
          <a:xfrm>
            <a:off x="2887663" y="5087937"/>
            <a:ext cx="6223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1">
                <a:sym typeface="Symbol" charset="0"/>
              </a:rPr>
              <a:t></a:t>
            </a:r>
            <a:r>
              <a:rPr lang="en-US" sz="1200" b="1"/>
              <a:t>000b</a:t>
            </a:r>
          </a:p>
        </p:txBody>
      </p:sp>
      <p:sp>
        <p:nvSpPr>
          <p:cNvPr id="131112" name="Line 40"/>
          <p:cNvSpPr>
            <a:spLocks noChangeShapeType="1"/>
          </p:cNvSpPr>
          <p:nvPr/>
        </p:nvSpPr>
        <p:spPr bwMode="auto">
          <a:xfrm>
            <a:off x="4648200" y="5141912"/>
            <a:ext cx="2444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1113" name="Line 41"/>
          <p:cNvSpPr>
            <a:spLocks noChangeShapeType="1"/>
          </p:cNvSpPr>
          <p:nvPr/>
        </p:nvSpPr>
        <p:spPr bwMode="auto">
          <a:xfrm>
            <a:off x="4900613" y="5141912"/>
            <a:ext cx="0" cy="4254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1114" name="Line 42"/>
          <p:cNvSpPr>
            <a:spLocks noChangeShapeType="1"/>
          </p:cNvSpPr>
          <p:nvPr/>
        </p:nvSpPr>
        <p:spPr bwMode="auto">
          <a:xfrm flipH="1">
            <a:off x="4659313" y="5568950"/>
            <a:ext cx="22383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1115" name="Rectangle 43"/>
          <p:cNvSpPr>
            <a:spLocks noChangeArrowheads="1"/>
          </p:cNvSpPr>
          <p:nvPr/>
        </p:nvSpPr>
        <p:spPr bwMode="auto">
          <a:xfrm>
            <a:off x="4810125" y="5167312"/>
            <a:ext cx="12874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66"/>
                </a:solidFill>
              </a:rPr>
              <a:t>Descriptor # 0</a:t>
            </a:r>
          </a:p>
        </p:txBody>
      </p:sp>
      <p:sp>
        <p:nvSpPr>
          <p:cNvPr id="131121" name="Text Box 49"/>
          <p:cNvSpPr txBox="1">
            <a:spLocks noChangeArrowheads="1"/>
          </p:cNvSpPr>
          <p:nvPr/>
        </p:nvSpPr>
        <p:spPr bwMode="auto">
          <a:xfrm>
            <a:off x="152400" y="904875"/>
            <a:ext cx="3071813" cy="1815882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600" dirty="0">
                <a:latin typeface="Arial"/>
                <a:cs typeface="Arial"/>
              </a:rPr>
              <a:t>Because each descriptor in </a:t>
            </a:r>
          </a:p>
          <a:p>
            <a:r>
              <a:rPr lang="en-US" sz="1600" dirty="0">
                <a:latin typeface="Arial"/>
                <a:cs typeface="Arial"/>
              </a:rPr>
              <a:t>the table is 8 bytes wide, </a:t>
            </a:r>
          </a:p>
          <a:p>
            <a:r>
              <a:rPr lang="en-US" sz="1600" dirty="0">
                <a:solidFill>
                  <a:schemeClr val="accent2"/>
                </a:solidFill>
                <a:latin typeface="Arial"/>
                <a:cs typeface="Arial"/>
              </a:rPr>
              <a:t>Selector:</a:t>
            </a:r>
            <a:r>
              <a:rPr lang="en-US" sz="1600" dirty="0">
                <a:solidFill>
                  <a:schemeClr val="accent2"/>
                </a:solidFill>
                <a:latin typeface="Arial"/>
                <a:cs typeface="Arial"/>
                <a:sym typeface="Symbol" charset="0"/>
              </a:rPr>
              <a:t></a:t>
            </a:r>
            <a:r>
              <a:rPr lang="en-US" sz="1600" dirty="0">
                <a:solidFill>
                  <a:schemeClr val="accent2"/>
                </a:solidFill>
                <a:latin typeface="Arial"/>
                <a:cs typeface="Arial"/>
              </a:rPr>
              <a:t>000b</a:t>
            </a:r>
          </a:p>
          <a:p>
            <a:r>
              <a:rPr lang="en-US" sz="1600" dirty="0">
                <a:latin typeface="Arial"/>
                <a:cs typeface="Arial"/>
              </a:rPr>
              <a:t>is used as an offset </a:t>
            </a:r>
            <a:r>
              <a:rPr lang="en-US" sz="1600" dirty="0" smtClean="0">
                <a:latin typeface="Arial"/>
                <a:cs typeface="Arial"/>
              </a:rPr>
              <a:t>from </a:t>
            </a:r>
            <a:r>
              <a:rPr lang="en-US" sz="1600" dirty="0">
                <a:latin typeface="Arial"/>
                <a:cs typeface="Arial"/>
              </a:rPr>
              <a:t>GDT (or LDT) </a:t>
            </a:r>
            <a:r>
              <a:rPr lang="en-US" sz="1600" dirty="0" smtClean="0">
                <a:latin typeface="Arial"/>
                <a:cs typeface="Arial"/>
              </a:rPr>
              <a:t>base address to </a:t>
            </a:r>
            <a:r>
              <a:rPr lang="en-US" sz="1600" dirty="0">
                <a:latin typeface="Arial"/>
                <a:cs typeface="Arial"/>
              </a:rPr>
              <a:t>point to the start </a:t>
            </a:r>
            <a:r>
              <a:rPr lang="en-US" sz="1600" dirty="0" smtClean="0">
                <a:latin typeface="Arial"/>
                <a:cs typeface="Arial"/>
              </a:rPr>
              <a:t>of </a:t>
            </a:r>
            <a:r>
              <a:rPr lang="en-US" sz="1600" dirty="0">
                <a:latin typeface="Arial"/>
                <a:cs typeface="Arial"/>
              </a:rPr>
              <a:t>the required </a:t>
            </a:r>
            <a:r>
              <a:rPr lang="en-US" sz="1600" dirty="0" smtClean="0">
                <a:latin typeface="Arial"/>
                <a:cs typeface="Arial"/>
              </a:rPr>
              <a:t>segment </a:t>
            </a:r>
            <a:r>
              <a:rPr lang="en-US" sz="1600" dirty="0">
                <a:latin typeface="Arial"/>
                <a:cs typeface="Arial"/>
              </a:rPr>
              <a:t>descriptor</a:t>
            </a:r>
          </a:p>
        </p:txBody>
      </p:sp>
      <p:sp>
        <p:nvSpPr>
          <p:cNvPr id="131122" name="Text Box 50"/>
          <p:cNvSpPr txBox="1">
            <a:spLocks noChangeArrowheads="1"/>
          </p:cNvSpPr>
          <p:nvPr/>
        </p:nvSpPr>
        <p:spPr bwMode="auto">
          <a:xfrm>
            <a:off x="2401888" y="6389687"/>
            <a:ext cx="11699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1"/>
              <a:t>(= segment #)</a:t>
            </a:r>
          </a:p>
        </p:txBody>
      </p:sp>
      <p:sp>
        <p:nvSpPr>
          <p:cNvPr id="131124" name="Line 52"/>
          <p:cNvSpPr>
            <a:spLocks noChangeShapeType="1"/>
          </p:cNvSpPr>
          <p:nvPr/>
        </p:nvSpPr>
        <p:spPr bwMode="auto">
          <a:xfrm flipV="1">
            <a:off x="3419475" y="5111750"/>
            <a:ext cx="0" cy="496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1125" name="Line 53"/>
          <p:cNvSpPr>
            <a:spLocks noChangeShapeType="1"/>
          </p:cNvSpPr>
          <p:nvPr/>
        </p:nvSpPr>
        <p:spPr bwMode="auto">
          <a:xfrm flipV="1">
            <a:off x="6384925" y="4033837"/>
            <a:ext cx="0" cy="376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1127" name="Line 55"/>
          <p:cNvSpPr>
            <a:spLocks noChangeShapeType="1"/>
          </p:cNvSpPr>
          <p:nvPr/>
        </p:nvSpPr>
        <p:spPr bwMode="auto">
          <a:xfrm>
            <a:off x="6019800" y="4033837"/>
            <a:ext cx="1025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1128" name="Text Box 56"/>
          <p:cNvSpPr txBox="1">
            <a:spLocks noChangeArrowheads="1"/>
          </p:cNvSpPr>
          <p:nvPr/>
        </p:nvSpPr>
        <p:spPr bwMode="auto">
          <a:xfrm>
            <a:off x="6365875" y="4037012"/>
            <a:ext cx="55086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b="1"/>
              <a:t>Offset</a:t>
            </a:r>
          </a:p>
        </p:txBody>
      </p:sp>
      <p:sp>
        <p:nvSpPr>
          <p:cNvPr id="131129" name="Rectangle 57"/>
          <p:cNvSpPr>
            <a:spLocks noChangeArrowheads="1"/>
          </p:cNvSpPr>
          <p:nvPr/>
        </p:nvSpPr>
        <p:spPr bwMode="auto">
          <a:xfrm>
            <a:off x="6010275" y="3892550"/>
            <a:ext cx="1016000" cy="13335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906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182563" y="90488"/>
            <a:ext cx="8915400" cy="1143000"/>
          </a:xfrm>
        </p:spPr>
        <p:txBody>
          <a:bodyPr/>
          <a:lstStyle/>
          <a:p>
            <a:r>
              <a:rPr lang="en-US" altLang="zh-TW" sz="4000" b="1">
                <a:solidFill>
                  <a:srgbClr val="000000"/>
                </a:solidFill>
                <a:cs typeface="Times New Roman" charset="0"/>
              </a:rPr>
              <a:t>Program-Invisible Registers</a:t>
            </a:r>
            <a:r>
              <a:rPr lang="en-US" altLang="zh-TW" sz="4000" b="1">
                <a:cs typeface="Times New Roman" charset="0"/>
              </a:rPr>
              <a:t> 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563" y="1371600"/>
            <a:ext cx="8915400" cy="4800600"/>
          </a:xfrm>
        </p:spPr>
        <p:txBody>
          <a:bodyPr>
            <a:normAutofit/>
          </a:bodyPr>
          <a:lstStyle/>
          <a:p>
            <a:pPr>
              <a:spcBef>
                <a:spcPts val="1872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Global and local descriptor tables are found</a:t>
            </a:r>
            <a:b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in the memory system.</a:t>
            </a:r>
          </a:p>
          <a:p>
            <a:pPr>
              <a:spcBef>
                <a:spcPts val="1872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To access </a:t>
            </a:r>
            <a:r>
              <a:rPr lang="en-US" altLang="zh-TW" sz="2800" dirty="0" smtClean="0">
                <a:solidFill>
                  <a:srgbClr val="000000"/>
                </a:solidFill>
                <a:latin typeface="Arial"/>
                <a:cs typeface="Arial"/>
              </a:rPr>
              <a:t>and 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specify the table addresses, 80286–Core2 contain </a:t>
            </a:r>
            <a:r>
              <a:rPr lang="en-US" altLang="zh-TW" sz="2800" dirty="0">
                <a:solidFill>
                  <a:srgbClr val="FF0000"/>
                </a:solidFill>
                <a:latin typeface="Arial"/>
                <a:cs typeface="Arial"/>
              </a:rPr>
              <a:t>program-invisible registers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. </a:t>
            </a:r>
          </a:p>
          <a:p>
            <a:pPr lvl="1">
              <a:spcBef>
                <a:spcPts val="1872"/>
              </a:spcBef>
            </a:pPr>
            <a:r>
              <a:rPr lang="en-US" altLang="zh-TW" sz="2400" dirty="0">
                <a:solidFill>
                  <a:srgbClr val="FF0000"/>
                </a:solidFill>
                <a:latin typeface="Arial"/>
                <a:cs typeface="Arial"/>
              </a:rPr>
              <a:t>not directly addressed by software</a:t>
            </a:r>
          </a:p>
          <a:p>
            <a:pPr>
              <a:spcBef>
                <a:spcPts val="1872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Each segment register contains a </a:t>
            </a:r>
            <a:r>
              <a:rPr lang="en-US" altLang="zh-TW" sz="2800" dirty="0">
                <a:solidFill>
                  <a:srgbClr val="FF0000"/>
                </a:solidFill>
                <a:latin typeface="Arial"/>
                <a:cs typeface="Arial"/>
              </a:rPr>
              <a:t>program-invisible portion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 used in the protected mode. </a:t>
            </a:r>
          </a:p>
          <a:p>
            <a:pPr lvl="1">
              <a:spcBef>
                <a:spcPts val="1872"/>
              </a:spcBef>
            </a:pP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often called cache memory because cache is</a:t>
            </a:r>
            <a:b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any memory that stores information</a:t>
            </a:r>
          </a:p>
        </p:txBody>
      </p:sp>
    </p:spTree>
    <p:extLst>
      <p:ext uri="{BB962C8B-B14F-4D97-AF65-F5344CB8AC3E}">
        <p14:creationId xmlns:p14="http://schemas.microsoft.com/office/powerpoint/2010/main" xmlns="" val="3662758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563" y="90488"/>
            <a:ext cx="8915400" cy="1143000"/>
          </a:xfrm>
        </p:spPr>
        <p:txBody>
          <a:bodyPr/>
          <a:lstStyle/>
          <a:p>
            <a:r>
              <a:rPr lang="en-US" altLang="zh-TW" sz="1800" b="1" dirty="0" smtClean="0">
                <a:solidFill>
                  <a:srgbClr val="000000"/>
                </a:solidFill>
                <a:cs typeface="Arial" charset="0"/>
              </a:rPr>
              <a:t>Figure:</a:t>
            </a:r>
            <a:r>
              <a:rPr lang="en-US" altLang="zh-TW" sz="1800" dirty="0">
                <a:solidFill>
                  <a:srgbClr val="000000"/>
                </a:solidFill>
                <a:cs typeface="Arial" charset="0"/>
              </a:rPr>
              <a:t> The program-</a:t>
            </a:r>
            <a:r>
              <a:rPr lang="en-US" altLang="zh-TW" sz="1800" dirty="0">
                <a:solidFill>
                  <a:srgbClr val="FF0000"/>
                </a:solidFill>
                <a:cs typeface="Arial" charset="0"/>
              </a:rPr>
              <a:t>invisible</a:t>
            </a:r>
            <a:r>
              <a:rPr lang="en-US" altLang="zh-TW" sz="1800" dirty="0">
                <a:solidFill>
                  <a:srgbClr val="000000"/>
                </a:solidFill>
                <a:cs typeface="Arial" charset="0"/>
              </a:rPr>
              <a:t> register within the 80286–Core2 microprocessors.</a:t>
            </a:r>
            <a:r>
              <a:rPr lang="en-AU" sz="1800" dirty="0">
                <a:latin typeface="C Helvetica Condensed" charset="0"/>
                <a:cs typeface="Times New Roman" charset="0"/>
              </a:rPr>
              <a:t/>
            </a:r>
            <a:br>
              <a:rPr lang="en-AU" sz="1800" dirty="0">
                <a:latin typeface="C Helvetica Condensed" charset="0"/>
                <a:cs typeface="Times New Roman" charset="0"/>
              </a:rPr>
            </a:br>
            <a:endParaRPr lang="en-US" altLang="zh-TW" sz="1800" dirty="0">
              <a:latin typeface="C Helvetica Condensed" charset="0"/>
              <a:cs typeface="Times New Roman" charset="0"/>
            </a:endParaRPr>
          </a:p>
        </p:txBody>
      </p:sp>
      <p:pic>
        <p:nvPicPr>
          <p:cNvPr id="29699" name="Picture 3" descr="FG02_010_013502645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0300" y="914400"/>
            <a:ext cx="6894513" cy="5027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7536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07975" y="1371600"/>
            <a:ext cx="8836025" cy="525780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ts val="1944"/>
              </a:spcBef>
            </a:pP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When a new segment number is placed in a segment register, the microprocessor accesses a descriptor table and loads the descriptor into the program-invisible portion of the segment register. </a:t>
            </a:r>
          </a:p>
          <a:p>
            <a:pPr lvl="1">
              <a:lnSpc>
                <a:spcPct val="120000"/>
              </a:lnSpc>
              <a:spcBef>
                <a:spcPts val="1944"/>
              </a:spcBef>
            </a:pP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held there and used to access the memory segment until the segment number is changed </a:t>
            </a:r>
          </a:p>
          <a:p>
            <a:pPr>
              <a:lnSpc>
                <a:spcPct val="120000"/>
              </a:lnSpc>
              <a:spcBef>
                <a:spcPts val="1944"/>
              </a:spcBef>
            </a:pP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This allows the microprocessor to repeatedly access a memory segment </a:t>
            </a:r>
            <a:r>
              <a:rPr lang="en-US" altLang="zh-TW" dirty="0">
                <a:solidFill>
                  <a:srgbClr val="FF0000"/>
                </a:solidFill>
                <a:cs typeface="Arial" charset="0"/>
              </a:rPr>
              <a:t>without referring</a:t>
            </a: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 to the descriptor table.</a:t>
            </a:r>
          </a:p>
          <a:p>
            <a:pPr lvl="1">
              <a:lnSpc>
                <a:spcPct val="120000"/>
              </a:lnSpc>
              <a:spcBef>
                <a:spcPts val="1944"/>
              </a:spcBef>
            </a:pPr>
            <a:r>
              <a:rPr lang="en-US" altLang="zh-TW" dirty="0">
                <a:solidFill>
                  <a:srgbClr val="000000"/>
                </a:solidFill>
                <a:cs typeface="Arial" charset="0"/>
              </a:rPr>
              <a:t>hence the term </a:t>
            </a:r>
            <a:r>
              <a:rPr lang="en-US" altLang="zh-TW" i="1" dirty="0">
                <a:solidFill>
                  <a:srgbClr val="FF0000"/>
                </a:solidFill>
                <a:cs typeface="Arial" charset="0"/>
              </a:rPr>
              <a:t>cache</a:t>
            </a:r>
            <a:endParaRPr lang="en-AU" dirty="0">
              <a:solidFill>
                <a:srgbClr val="FF0000"/>
              </a:solidFill>
              <a:latin typeface="Times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388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000000"/>
                </a:solidFill>
              </a:rPr>
              <a:t>Global Descriptor Table Register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547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447800"/>
            <a:ext cx="8836025" cy="5330825"/>
          </a:xfrm>
        </p:spPr>
        <p:txBody>
          <a:bodyPr>
            <a:normAutofit/>
          </a:bodyPr>
          <a:lstStyle/>
          <a:p>
            <a:pPr>
              <a:spcBef>
                <a:spcPts val="1872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The GDTR (</a:t>
            </a:r>
            <a:r>
              <a:rPr lang="en-US" altLang="zh-TW" sz="2800" b="1" dirty="0">
                <a:solidFill>
                  <a:srgbClr val="FF0000"/>
                </a:solidFill>
                <a:latin typeface="Arial"/>
                <a:cs typeface="Arial"/>
              </a:rPr>
              <a:t>global descriptor table register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) and IDTR (</a:t>
            </a:r>
            <a:r>
              <a:rPr lang="en-US" altLang="zh-TW" sz="2800" b="1" dirty="0">
                <a:solidFill>
                  <a:srgbClr val="FF0000"/>
                </a:solidFill>
                <a:latin typeface="Arial"/>
                <a:cs typeface="Arial"/>
              </a:rPr>
              <a:t>interrupt descriptor table register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) contain the </a:t>
            </a:r>
            <a:r>
              <a:rPr lang="en-US" altLang="zh-TW" sz="2800" dirty="0">
                <a:solidFill>
                  <a:srgbClr val="FF0000"/>
                </a:solidFill>
                <a:latin typeface="Arial"/>
                <a:cs typeface="Arial"/>
              </a:rPr>
              <a:t>base address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 of the descriptor table and its </a:t>
            </a:r>
            <a:r>
              <a:rPr lang="en-US" altLang="zh-TW" sz="2800" dirty="0">
                <a:solidFill>
                  <a:srgbClr val="FF0000"/>
                </a:solidFill>
                <a:latin typeface="Arial"/>
                <a:cs typeface="Arial"/>
              </a:rPr>
              <a:t>limit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. </a:t>
            </a:r>
          </a:p>
          <a:p>
            <a:pPr lvl="1">
              <a:spcBef>
                <a:spcPts val="1872"/>
              </a:spcBef>
            </a:pP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when protected mode operation desired, address of the global descriptor table and its</a:t>
            </a:r>
            <a:r>
              <a:rPr lang="en-US" altLang="zh-TW" sz="2400" dirty="0">
                <a:solidFill>
                  <a:srgbClr val="FF0000"/>
                </a:solidFill>
                <a:latin typeface="Arial"/>
                <a:cs typeface="Arial"/>
              </a:rPr>
              <a:t> limit </a:t>
            </a: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are loaded into the GDTR</a:t>
            </a:r>
          </a:p>
          <a:p>
            <a:pPr>
              <a:spcBef>
                <a:spcPts val="1872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The location of the local descriptor table is selected from the global descriptor table. </a:t>
            </a:r>
          </a:p>
          <a:p>
            <a:pPr lvl="1">
              <a:spcBef>
                <a:spcPts val="1872"/>
              </a:spcBef>
            </a:pP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one of the global descriptors is set up to </a:t>
            </a:r>
            <a:b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address the local descriptor table</a:t>
            </a:r>
            <a:endParaRPr lang="en-US" altLang="zh-TW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208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82563" y="1376362"/>
            <a:ext cx="8836025" cy="5253038"/>
          </a:xfrm>
        </p:spPr>
        <p:txBody>
          <a:bodyPr>
            <a:normAutofit/>
          </a:bodyPr>
          <a:lstStyle/>
          <a:p>
            <a:pPr>
              <a:spcBef>
                <a:spcPts val="1872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To access the local descriptor table, the LDTR (</a:t>
            </a:r>
            <a:r>
              <a:rPr lang="en-US" altLang="zh-TW" sz="2800" b="1" dirty="0">
                <a:solidFill>
                  <a:srgbClr val="FF0000"/>
                </a:solidFill>
                <a:latin typeface="Arial"/>
                <a:cs typeface="Arial"/>
              </a:rPr>
              <a:t>local descriptor table register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) is loaded with a selector. </a:t>
            </a:r>
          </a:p>
          <a:p>
            <a:pPr lvl="1">
              <a:spcBef>
                <a:spcPts val="1872"/>
              </a:spcBef>
            </a:pPr>
            <a:r>
              <a:rPr lang="en-US" altLang="zh-TW" sz="2400" dirty="0">
                <a:solidFill>
                  <a:srgbClr val="FF0000"/>
                </a:solidFill>
                <a:latin typeface="Arial"/>
                <a:cs typeface="Arial"/>
              </a:rPr>
              <a:t>selector</a:t>
            </a: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 accesses global descriptor table, &amp; loads local descriptor table address, limit, &amp; access rights into the cache portion of the LDTR</a:t>
            </a:r>
          </a:p>
          <a:p>
            <a:pPr>
              <a:spcBef>
                <a:spcPts val="1872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The </a:t>
            </a:r>
            <a:r>
              <a:rPr lang="en-US" altLang="zh-TW" sz="2800" dirty="0">
                <a:solidFill>
                  <a:srgbClr val="FF0000"/>
                </a:solidFill>
                <a:latin typeface="Arial"/>
                <a:cs typeface="Arial"/>
              </a:rPr>
              <a:t>TR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 (</a:t>
            </a:r>
            <a:r>
              <a:rPr lang="en-US" altLang="zh-TW" sz="2800" dirty="0">
                <a:solidFill>
                  <a:srgbClr val="FF0000"/>
                </a:solidFill>
                <a:latin typeface="Arial"/>
                <a:cs typeface="Arial"/>
              </a:rPr>
              <a:t>task register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) holds a selector, which accesses a descriptor that defines a task. </a:t>
            </a:r>
          </a:p>
          <a:p>
            <a:pPr lvl="1">
              <a:spcBef>
                <a:spcPts val="1872"/>
              </a:spcBef>
            </a:pP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a task is most often a </a:t>
            </a:r>
            <a:r>
              <a:rPr lang="en-US" altLang="zh-TW" sz="2400" dirty="0">
                <a:solidFill>
                  <a:srgbClr val="FF0000"/>
                </a:solidFill>
                <a:latin typeface="Arial"/>
                <a:cs typeface="Arial"/>
              </a:rPr>
              <a:t>procedure</a:t>
            </a: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 or </a:t>
            </a:r>
            <a:r>
              <a:rPr lang="en-US" altLang="zh-TW" sz="2400" dirty="0">
                <a:solidFill>
                  <a:srgbClr val="FF0000"/>
                </a:solidFill>
                <a:latin typeface="Arial"/>
                <a:cs typeface="Arial"/>
              </a:rPr>
              <a:t>application</a:t>
            </a: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</a:p>
          <a:p>
            <a:pPr>
              <a:spcBef>
                <a:spcPts val="1872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Allows </a:t>
            </a:r>
            <a:r>
              <a:rPr lang="en-US" altLang="zh-TW" sz="2800" dirty="0">
                <a:solidFill>
                  <a:srgbClr val="FF0000"/>
                </a:solidFill>
                <a:latin typeface="Arial"/>
                <a:cs typeface="Arial"/>
              </a:rPr>
              <a:t>multitasking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 systems to switch tasks</a:t>
            </a:r>
            <a:b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to another in a </a:t>
            </a:r>
            <a:r>
              <a:rPr lang="en-US" altLang="zh-TW" sz="2800" dirty="0">
                <a:solidFill>
                  <a:srgbClr val="FF0000"/>
                </a:solidFill>
                <a:latin typeface="Arial"/>
                <a:cs typeface="Arial"/>
              </a:rPr>
              <a:t>simple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 and </a:t>
            </a:r>
            <a:r>
              <a:rPr lang="en-US" altLang="zh-TW" sz="2800" dirty="0">
                <a:solidFill>
                  <a:srgbClr val="FF0000"/>
                </a:solidFill>
                <a:latin typeface="Arial"/>
                <a:cs typeface="Arial"/>
              </a:rPr>
              <a:t>orderly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 fashion.</a:t>
            </a:r>
            <a:endParaRPr lang="en-US" altLang="zh-TW" sz="2800" dirty="0">
              <a:latin typeface="Arial"/>
              <a:cs typeface="Arial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altLang="zh-TW" dirty="0" smtClean="0">
                <a:solidFill>
                  <a:srgbClr val="000000"/>
                </a:solidFill>
              </a:rPr>
              <a:t>Local Descriptor Table Register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186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90488"/>
            <a:ext cx="9144000" cy="1143000"/>
          </a:xfrm>
        </p:spPr>
        <p:txBody>
          <a:bodyPr/>
          <a:lstStyle/>
          <a:p>
            <a:r>
              <a:rPr lang="en-US" altLang="zh-TW" sz="4000" b="1" dirty="0" smtClean="0">
                <a:solidFill>
                  <a:srgbClr val="000000"/>
                </a:solidFill>
                <a:cs typeface="Times New Roman" charset="0"/>
              </a:rPr>
              <a:t>Flat </a:t>
            </a:r>
            <a:r>
              <a:rPr lang="en-US" altLang="zh-TW" sz="4000" b="1" dirty="0">
                <a:solidFill>
                  <a:srgbClr val="000000"/>
                </a:solidFill>
                <a:cs typeface="Times New Roman" charset="0"/>
              </a:rPr>
              <a:t>Mode Memory</a:t>
            </a:r>
            <a:r>
              <a:rPr lang="en-US" altLang="zh-TW" sz="4000" b="1" dirty="0">
                <a:cs typeface="Times New Roman" charset="0"/>
              </a:rPr>
              <a:t> 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563" y="1447800"/>
            <a:ext cx="8961437" cy="4876800"/>
          </a:xfrm>
        </p:spPr>
        <p:txBody>
          <a:bodyPr>
            <a:noAutofit/>
          </a:bodyPr>
          <a:lstStyle/>
          <a:p>
            <a:r>
              <a:rPr lang="en-US" altLang="zh-TW" sz="3200" dirty="0">
                <a:solidFill>
                  <a:srgbClr val="000000"/>
                </a:solidFill>
                <a:cs typeface="Arial" charset="0"/>
              </a:rPr>
              <a:t>A </a:t>
            </a:r>
            <a:r>
              <a:rPr lang="en-US" altLang="zh-TW" sz="3200" i="1" dirty="0">
                <a:solidFill>
                  <a:srgbClr val="FF0000"/>
                </a:solidFill>
                <a:cs typeface="Arial" charset="0"/>
              </a:rPr>
              <a:t>flat mode memory</a:t>
            </a:r>
            <a:r>
              <a:rPr lang="en-US" altLang="zh-TW" sz="3200" dirty="0">
                <a:solidFill>
                  <a:srgbClr val="FF0000"/>
                </a:solidFill>
                <a:cs typeface="Arial" charset="0"/>
              </a:rPr>
              <a:t> system</a:t>
            </a:r>
            <a:r>
              <a:rPr lang="en-US" altLang="zh-TW" sz="3200" dirty="0">
                <a:solidFill>
                  <a:srgbClr val="000000"/>
                </a:solidFill>
                <a:cs typeface="Arial" charset="0"/>
              </a:rPr>
              <a:t> is one in which there is no segmentation. </a:t>
            </a:r>
          </a:p>
          <a:p>
            <a:pPr lvl="1"/>
            <a:r>
              <a:rPr lang="en-US" altLang="zh-TW" sz="2800" dirty="0">
                <a:solidFill>
                  <a:srgbClr val="000000"/>
                </a:solidFill>
                <a:cs typeface="Arial" charset="0"/>
              </a:rPr>
              <a:t>does not use a segment register to address a location in the memory	</a:t>
            </a:r>
          </a:p>
          <a:p>
            <a:r>
              <a:rPr lang="en-US" altLang="zh-TW" sz="3200" dirty="0">
                <a:solidFill>
                  <a:srgbClr val="000000"/>
                </a:solidFill>
                <a:cs typeface="Arial" charset="0"/>
              </a:rPr>
              <a:t>First byte address is at </a:t>
            </a:r>
            <a:r>
              <a:rPr lang="en-US" altLang="zh-TW" sz="3200" dirty="0">
                <a:solidFill>
                  <a:srgbClr val="FF0000"/>
                </a:solidFill>
                <a:cs typeface="Arial" charset="0"/>
              </a:rPr>
              <a:t>00 0000 0000H</a:t>
            </a:r>
            <a:r>
              <a:rPr lang="en-US" altLang="zh-TW" sz="3200" dirty="0">
                <a:solidFill>
                  <a:srgbClr val="000000"/>
                </a:solidFill>
                <a:cs typeface="Arial" charset="0"/>
              </a:rPr>
              <a:t>; the last location is at </a:t>
            </a:r>
            <a:r>
              <a:rPr lang="en-US" altLang="zh-TW" sz="3200" dirty="0">
                <a:solidFill>
                  <a:srgbClr val="FF0000"/>
                </a:solidFill>
                <a:cs typeface="Arial" charset="0"/>
              </a:rPr>
              <a:t>FF FFFF FFFFH</a:t>
            </a:r>
            <a:r>
              <a:rPr lang="en-US" altLang="zh-TW" sz="3200" dirty="0">
                <a:solidFill>
                  <a:srgbClr val="000000"/>
                </a:solidFill>
                <a:cs typeface="Arial" charset="0"/>
              </a:rPr>
              <a:t>. </a:t>
            </a:r>
          </a:p>
          <a:p>
            <a:pPr lvl="1"/>
            <a:r>
              <a:rPr lang="en-US" altLang="zh-TW" sz="2800" dirty="0">
                <a:solidFill>
                  <a:srgbClr val="000000"/>
                </a:solidFill>
                <a:cs typeface="Arial" charset="0"/>
              </a:rPr>
              <a:t>address is </a:t>
            </a:r>
            <a:r>
              <a:rPr lang="en-US" altLang="zh-TW" sz="2800" dirty="0">
                <a:solidFill>
                  <a:srgbClr val="FF0000"/>
                </a:solidFill>
                <a:cs typeface="Arial" charset="0"/>
              </a:rPr>
              <a:t>40-bit</a:t>
            </a:r>
            <a:r>
              <a:rPr lang="en-US" altLang="zh-TW" sz="2800" dirty="0">
                <a:solidFill>
                  <a:srgbClr val="000000"/>
                </a:solidFill>
                <a:cs typeface="Arial" charset="0"/>
              </a:rPr>
              <a:t>s</a:t>
            </a:r>
          </a:p>
          <a:p>
            <a:r>
              <a:rPr lang="en-US" altLang="zh-TW" sz="3200" dirty="0">
                <a:solidFill>
                  <a:srgbClr val="000000"/>
                </a:solidFill>
                <a:cs typeface="Arial" charset="0"/>
              </a:rPr>
              <a:t>The segment register still selects the privilege level of the software. </a:t>
            </a:r>
            <a:endParaRPr lang="en-US" altLang="zh-TW" sz="3200" dirty="0"/>
          </a:p>
        </p:txBody>
      </p:sp>
    </p:spTree>
    <p:extLst>
      <p:ext uri="{BB962C8B-B14F-4D97-AF65-F5344CB8AC3E}">
        <p14:creationId xmlns:p14="http://schemas.microsoft.com/office/powerpoint/2010/main" xmlns="" val="403045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82563" y="1143000"/>
            <a:ext cx="8836025" cy="5715000"/>
          </a:xfrm>
        </p:spPr>
        <p:txBody>
          <a:bodyPr>
            <a:normAutofit/>
          </a:bodyPr>
          <a:lstStyle/>
          <a:p>
            <a:pPr>
              <a:spcBef>
                <a:spcPts val="1872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Real mode system is </a:t>
            </a:r>
            <a:r>
              <a:rPr lang="en-US" altLang="zh-TW" sz="2800" i="1" dirty="0">
                <a:solidFill>
                  <a:srgbClr val="FF0000"/>
                </a:solidFill>
                <a:latin typeface="Arial"/>
                <a:cs typeface="Arial"/>
              </a:rPr>
              <a:t>not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 available if the processor operates in the 64-bit mode.</a:t>
            </a:r>
          </a:p>
          <a:p>
            <a:pPr>
              <a:spcBef>
                <a:spcPts val="1872"/>
              </a:spcBef>
            </a:pPr>
            <a:r>
              <a:rPr lang="en-US" altLang="zh-TW" sz="2800" dirty="0">
                <a:solidFill>
                  <a:srgbClr val="FF0000"/>
                </a:solidFill>
                <a:latin typeface="Arial"/>
                <a:cs typeface="Arial"/>
              </a:rPr>
              <a:t>Protection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 and </a:t>
            </a:r>
            <a:r>
              <a:rPr lang="en-US" altLang="zh-TW" sz="2800" dirty="0">
                <a:solidFill>
                  <a:srgbClr val="FF0000"/>
                </a:solidFill>
                <a:latin typeface="Arial"/>
                <a:cs typeface="Arial"/>
              </a:rPr>
              <a:t>paging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 are allowed in the 64-bit mode. </a:t>
            </a:r>
          </a:p>
          <a:p>
            <a:pPr>
              <a:spcBef>
                <a:spcPts val="1872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The CS register is still used in the protected mode operation in the 64-bit mode.</a:t>
            </a:r>
            <a:endParaRPr lang="en-AU" sz="2800" dirty="0">
              <a:latin typeface="Arial"/>
              <a:cs typeface="Arial"/>
            </a:endParaRPr>
          </a:p>
          <a:p>
            <a:pPr>
              <a:spcBef>
                <a:spcPts val="1872"/>
              </a:spcBef>
            </a:pP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Most programs today are operated in the IA32 </a:t>
            </a:r>
            <a:r>
              <a:rPr lang="en-US" altLang="zh-TW" sz="2800" dirty="0">
                <a:solidFill>
                  <a:srgbClr val="FF0000"/>
                </a:solidFill>
                <a:latin typeface="Arial"/>
                <a:cs typeface="Arial"/>
              </a:rPr>
              <a:t>compatible mode</a:t>
            </a:r>
            <a:r>
              <a:rPr lang="en-US" altLang="zh-TW" sz="2800" dirty="0">
                <a:solidFill>
                  <a:srgbClr val="000000"/>
                </a:solidFill>
                <a:latin typeface="Arial"/>
                <a:cs typeface="Arial"/>
              </a:rPr>
              <a:t>.</a:t>
            </a:r>
          </a:p>
          <a:p>
            <a:pPr lvl="1">
              <a:spcBef>
                <a:spcPts val="1872"/>
              </a:spcBef>
            </a:pP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current software operates properly, but </a:t>
            </a:r>
            <a:r>
              <a:rPr lang="en-US" altLang="zh-TW" sz="2400" dirty="0">
                <a:solidFill>
                  <a:srgbClr val="FF0000"/>
                </a:solidFill>
                <a:latin typeface="Arial"/>
                <a:cs typeface="Arial"/>
              </a:rPr>
              <a:t>this will change in a few years</a:t>
            </a: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 as memory </a:t>
            </a:r>
            <a:r>
              <a:rPr lang="en-US" altLang="zh-TW" sz="2400" dirty="0" smtClean="0">
                <a:solidFill>
                  <a:srgbClr val="000000"/>
                </a:solidFill>
                <a:latin typeface="Arial"/>
                <a:cs typeface="Arial"/>
              </a:rPr>
              <a:t>becomes larger </a:t>
            </a:r>
            <a:r>
              <a:rPr lang="en-US" altLang="zh-TW" sz="2400" dirty="0">
                <a:solidFill>
                  <a:srgbClr val="000000"/>
                </a:solidFill>
                <a:latin typeface="Arial"/>
                <a:cs typeface="Arial"/>
              </a:rPr>
              <a:t>and most people have 64-bit computers</a:t>
            </a:r>
            <a:endParaRPr lang="en-US" altLang="zh-TW" sz="2400" dirty="0">
              <a:latin typeface="Arial"/>
              <a:cs typeface="Arial"/>
            </a:endParaRPr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90488"/>
            <a:ext cx="9144000" cy="1143000"/>
          </a:xfrm>
        </p:spPr>
        <p:txBody>
          <a:bodyPr/>
          <a:lstStyle/>
          <a:p>
            <a:r>
              <a:rPr lang="en-US" altLang="zh-TW" sz="4000" b="1" dirty="0" smtClean="0">
                <a:solidFill>
                  <a:srgbClr val="000000"/>
                </a:solidFill>
                <a:cs typeface="Times New Roman" charset="0"/>
              </a:rPr>
              <a:t>Flat </a:t>
            </a:r>
            <a:r>
              <a:rPr lang="en-US" altLang="zh-TW" sz="4000" b="1" dirty="0">
                <a:solidFill>
                  <a:srgbClr val="000000"/>
                </a:solidFill>
                <a:cs typeface="Times New Roman" charset="0"/>
              </a:rPr>
              <a:t>Mode Memory</a:t>
            </a:r>
            <a:r>
              <a:rPr lang="en-US" altLang="zh-TW" sz="4000" b="1" dirty="0">
                <a:cs typeface="Times New Roman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41343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563" y="90488"/>
            <a:ext cx="8915400" cy="1143000"/>
          </a:xfrm>
        </p:spPr>
        <p:txBody>
          <a:bodyPr/>
          <a:lstStyle/>
          <a:p>
            <a:r>
              <a:rPr lang="en-US" altLang="zh-TW" sz="1800" b="1" dirty="0">
                <a:solidFill>
                  <a:srgbClr val="000000"/>
                </a:solidFill>
                <a:cs typeface="Arial" charset="0"/>
              </a:rPr>
              <a:t>Figure </a:t>
            </a:r>
            <a:r>
              <a:rPr lang="en-US" altLang="zh-TW" sz="1800" dirty="0" smtClean="0">
                <a:solidFill>
                  <a:srgbClr val="000000"/>
                </a:solidFill>
                <a:cs typeface="Arial" charset="0"/>
              </a:rPr>
              <a:t>The </a:t>
            </a:r>
            <a:r>
              <a:rPr lang="en-US" altLang="zh-TW" sz="1800" dirty="0">
                <a:solidFill>
                  <a:srgbClr val="000000"/>
                </a:solidFill>
                <a:cs typeface="Arial" charset="0"/>
              </a:rPr>
              <a:t>64-bit </a:t>
            </a:r>
            <a:r>
              <a:rPr lang="en-US" altLang="zh-TW" sz="1800" dirty="0">
                <a:solidFill>
                  <a:srgbClr val="FF0000"/>
                </a:solidFill>
                <a:cs typeface="Arial" charset="0"/>
              </a:rPr>
              <a:t>flat mode memory model</a:t>
            </a:r>
            <a:r>
              <a:rPr lang="en-US" altLang="zh-TW" sz="1800" dirty="0">
                <a:solidFill>
                  <a:srgbClr val="000000"/>
                </a:solidFill>
                <a:cs typeface="Arial" charset="0"/>
              </a:rPr>
              <a:t>.</a:t>
            </a:r>
            <a:r>
              <a:rPr lang="en-AU" sz="1800" dirty="0">
                <a:latin typeface="C Helvetica Condensed" charset="0"/>
                <a:cs typeface="Times New Roman" charset="0"/>
              </a:rPr>
              <a:t/>
            </a:r>
            <a:br>
              <a:rPr lang="en-AU" sz="1800" dirty="0">
                <a:latin typeface="C Helvetica Condensed" charset="0"/>
                <a:cs typeface="Times New Roman" charset="0"/>
              </a:rPr>
            </a:br>
            <a:endParaRPr lang="en-US" altLang="zh-TW" sz="1800" dirty="0">
              <a:latin typeface="C Helvetica Condensed" charset="0"/>
              <a:cs typeface="Times New Roman" charset="0"/>
            </a:endParaRPr>
          </a:p>
        </p:txBody>
      </p:sp>
      <p:pic>
        <p:nvPicPr>
          <p:cNvPr id="34819" name="Picture 3" descr="FG02_015_013502645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51100" y="914400"/>
            <a:ext cx="4252913" cy="5027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2558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90488"/>
            <a:ext cx="9144000" cy="747712"/>
          </a:xfrm>
        </p:spPr>
        <p:txBody>
          <a:bodyPr/>
          <a:lstStyle/>
          <a:p>
            <a:r>
              <a:rPr lang="en-US" altLang="zh-TW" sz="4000" b="1">
                <a:cs typeface="Times New Roman" charset="0"/>
              </a:rPr>
              <a:t>SUMMARY</a:t>
            </a: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182563" y="1167753"/>
            <a:ext cx="8428037" cy="5004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36550" indent="-336550">
              <a:spcBef>
                <a:spcPts val="2376"/>
              </a:spcBef>
              <a:buClr>
                <a:srgbClr val="0D4000"/>
              </a:buClr>
              <a:buFontTx/>
              <a:buChar char="•"/>
            </a:pPr>
            <a:r>
              <a:rPr lang="en-US" sz="2400" dirty="0">
                <a:latin typeface="Arial"/>
                <a:cs typeface="Arial"/>
              </a:rPr>
              <a:t>All real mode memory addresses are a combination of a segment address plus an offset address. </a:t>
            </a:r>
            <a:endParaRPr lang="en-US" sz="2400" dirty="0" smtClean="0">
              <a:latin typeface="Arial"/>
              <a:cs typeface="Arial"/>
            </a:endParaRPr>
          </a:p>
          <a:p>
            <a:pPr marL="336550" indent="-336550">
              <a:spcBef>
                <a:spcPts val="2376"/>
              </a:spcBef>
              <a:buClr>
                <a:srgbClr val="0D4000"/>
              </a:buClr>
              <a:buFontTx/>
              <a:buChar char="•"/>
            </a:pPr>
            <a:r>
              <a:rPr lang="en-US" sz="2400" dirty="0" smtClean="0">
                <a:latin typeface="Arial"/>
                <a:cs typeface="Arial"/>
              </a:rPr>
              <a:t>The </a:t>
            </a:r>
            <a:r>
              <a:rPr lang="en-US" sz="2400" dirty="0">
                <a:latin typeface="Arial"/>
                <a:cs typeface="Arial"/>
              </a:rPr>
              <a:t>starting location of a segment is defined by the 16-bit number in the segment register that is appended with a hexadecimal zero at its rightmost end. </a:t>
            </a:r>
          </a:p>
          <a:p>
            <a:pPr marL="336550" indent="-336550">
              <a:spcBef>
                <a:spcPts val="2376"/>
              </a:spcBef>
              <a:buClr>
                <a:srgbClr val="0D4000"/>
              </a:buClr>
              <a:buFontTx/>
              <a:buChar char="•"/>
            </a:pPr>
            <a:r>
              <a:rPr lang="en-US" sz="2400" dirty="0">
                <a:latin typeface="Arial"/>
                <a:cs typeface="Arial"/>
              </a:rPr>
              <a:t>The offset address is a 16-bit number added to the 20-bit </a:t>
            </a:r>
            <a:r>
              <a:rPr lang="en-US" sz="2400" dirty="0" smtClean="0">
                <a:latin typeface="Arial"/>
                <a:cs typeface="Arial"/>
              </a:rPr>
              <a:t>segment </a:t>
            </a:r>
            <a:r>
              <a:rPr lang="en-US" sz="2400" dirty="0">
                <a:latin typeface="Arial"/>
                <a:cs typeface="Arial"/>
              </a:rPr>
              <a:t>address to form the real mode memory address.</a:t>
            </a:r>
          </a:p>
          <a:p>
            <a:pPr marL="336550" indent="-336550">
              <a:spcBef>
                <a:spcPts val="2376"/>
              </a:spcBef>
              <a:buClr>
                <a:srgbClr val="0D4000"/>
              </a:buClr>
              <a:buFontTx/>
              <a:buChar char="•"/>
            </a:pPr>
            <a:r>
              <a:rPr lang="en-US" sz="2400" dirty="0">
                <a:latin typeface="Arial"/>
                <a:cs typeface="Arial"/>
              </a:rPr>
              <a:t>All instructions (code) are accessed by the combination of CS (segment ad-dress) plus IP or EIP (offset address).</a:t>
            </a:r>
          </a:p>
          <a:p>
            <a:pPr marL="336550" indent="-336550">
              <a:spcBef>
                <a:spcPct val="20000"/>
              </a:spcBef>
              <a:buClr>
                <a:srgbClr val="0D4000"/>
              </a:buClr>
              <a:buFontTx/>
              <a:buChar char="•"/>
            </a:pPr>
            <a:endParaRPr lang="en-US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511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90488"/>
            <a:ext cx="9144000" cy="747712"/>
          </a:xfrm>
        </p:spPr>
        <p:txBody>
          <a:bodyPr/>
          <a:lstStyle/>
          <a:p>
            <a:r>
              <a:rPr lang="en-US" altLang="zh-TW" sz="4000" b="1">
                <a:cs typeface="Times New Roman" charset="0"/>
              </a:rPr>
              <a:t>SUMMARY</a:t>
            </a: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304800" y="1447800"/>
            <a:ext cx="8428037" cy="3662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36550" indent="-336550">
              <a:spcBef>
                <a:spcPts val="2400"/>
              </a:spcBef>
              <a:buClr>
                <a:srgbClr val="0D4000"/>
              </a:buClr>
              <a:buFontTx/>
              <a:buChar char="•"/>
            </a:pPr>
            <a:r>
              <a:rPr lang="en-US" sz="2400" dirty="0">
                <a:latin typeface="Arial"/>
                <a:cs typeface="Arial"/>
              </a:rPr>
              <a:t>Data are normally referenced through a combination of the DS (data segment) and either an offset address or the contents of a register that contains the offset address. </a:t>
            </a:r>
          </a:p>
          <a:p>
            <a:pPr marL="336550" indent="-336550">
              <a:spcBef>
                <a:spcPts val="2400"/>
              </a:spcBef>
              <a:buClr>
                <a:srgbClr val="0D4000"/>
              </a:buClr>
              <a:buFontTx/>
              <a:buChar char="•"/>
            </a:pPr>
            <a:r>
              <a:rPr lang="en-US" sz="2400" dirty="0">
                <a:latin typeface="Arial"/>
                <a:cs typeface="Arial"/>
              </a:rPr>
              <a:t>The 8086-Core2 use BX, DI, and SI as default offset registers for data if 16-bit registers are selected. </a:t>
            </a:r>
          </a:p>
          <a:p>
            <a:pPr marL="336550" indent="-336550">
              <a:spcBef>
                <a:spcPts val="2400"/>
              </a:spcBef>
              <a:buClr>
                <a:srgbClr val="0D4000"/>
              </a:buClr>
              <a:buFontTx/>
              <a:buChar char="•"/>
            </a:pPr>
            <a:r>
              <a:rPr lang="en-US" sz="2400" dirty="0">
                <a:latin typeface="Arial"/>
                <a:cs typeface="Arial"/>
              </a:rPr>
              <a:t>The 80386 and above can use the 32-bit registers EAX, EBX, ECX, EDX, EDI, and ESI as default offset registers for data.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7769225" y="304800"/>
            <a:ext cx="1295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0D4000"/>
              </a:buClr>
            </a:pPr>
            <a:r>
              <a:rPr lang="en-US" altLang="zh-TW" sz="2800">
                <a:cs typeface="Times New Roman" charset="0"/>
              </a:rPr>
              <a:t>(</a:t>
            </a:r>
            <a:r>
              <a:rPr lang="en-US" altLang="zh-TW" sz="2800" i="1">
                <a:cs typeface="Times New Roman" charset="0"/>
              </a:rPr>
              <a:t>cont.</a:t>
            </a:r>
            <a:r>
              <a:rPr lang="en-US" altLang="zh-TW" sz="2800">
                <a:cs typeface="Times New Roman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338815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90488"/>
            <a:ext cx="9144000" cy="747712"/>
          </a:xfrm>
        </p:spPr>
        <p:txBody>
          <a:bodyPr/>
          <a:lstStyle/>
          <a:p>
            <a:r>
              <a:rPr lang="en-US" altLang="zh-TW" sz="4000" b="1">
                <a:cs typeface="Times New Roman" charset="0"/>
              </a:rPr>
              <a:t>SUMMARY</a:t>
            </a: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182563" y="1155883"/>
            <a:ext cx="8428037" cy="4025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36550" indent="-336550" eaLnBrk="1" hangingPunct="1">
              <a:spcBef>
                <a:spcPts val="2376"/>
              </a:spcBef>
              <a:buClr>
                <a:srgbClr val="0D4000"/>
              </a:buClr>
              <a:buFontTx/>
              <a:buChar char="•"/>
            </a:pPr>
            <a:r>
              <a:rPr lang="en-US" altLang="zh-TW" sz="2400" dirty="0">
                <a:latin typeface="Arial"/>
                <a:cs typeface="Arial"/>
              </a:rPr>
              <a:t>The 80286 microprocessor allows a memory segment to start at any of its 16M bytes of memory using a 24-bit base address. </a:t>
            </a:r>
          </a:p>
          <a:p>
            <a:pPr marL="336550" indent="-336550" eaLnBrk="1" hangingPunct="1">
              <a:spcBef>
                <a:spcPts val="2376"/>
              </a:spcBef>
              <a:buClr>
                <a:srgbClr val="0D4000"/>
              </a:buClr>
              <a:buFontTx/>
              <a:buChar char="•"/>
            </a:pPr>
            <a:r>
              <a:rPr lang="en-US" altLang="zh-TW" sz="2400" dirty="0">
                <a:latin typeface="Arial"/>
                <a:cs typeface="Arial"/>
              </a:rPr>
              <a:t>The 80386 and above allow a memory segment to begin at any of its 4G bytes of memory using a 32-bit base address. </a:t>
            </a:r>
          </a:p>
          <a:p>
            <a:pPr marL="336550" indent="-336550" eaLnBrk="1" hangingPunct="1">
              <a:spcBef>
                <a:spcPts val="2376"/>
              </a:spcBef>
              <a:buClr>
                <a:srgbClr val="0D4000"/>
              </a:buClr>
              <a:buFontTx/>
              <a:buChar char="•"/>
            </a:pPr>
            <a:r>
              <a:rPr lang="en-US" altLang="zh-TW" sz="2400" dirty="0">
                <a:latin typeface="Arial"/>
                <a:cs typeface="Arial"/>
              </a:rPr>
              <a:t>This allows an 80286 memory segment limit of 64K bytes, and an 80386 and above </a:t>
            </a:r>
            <a:r>
              <a:rPr lang="en-US" altLang="zh-TW" sz="2400" dirty="0" smtClean="0">
                <a:latin typeface="Arial"/>
                <a:cs typeface="Arial"/>
              </a:rPr>
              <a:t>memory </a:t>
            </a:r>
            <a:r>
              <a:rPr lang="en-US" altLang="zh-TW" sz="2400" dirty="0">
                <a:latin typeface="Arial"/>
                <a:cs typeface="Arial"/>
              </a:rPr>
              <a:t>segment limit of either 1M bytes.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7769225" y="304800"/>
            <a:ext cx="1295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0D4000"/>
              </a:buClr>
            </a:pPr>
            <a:r>
              <a:rPr lang="en-US" altLang="zh-TW" sz="2800">
                <a:cs typeface="Times New Roman" charset="0"/>
              </a:rPr>
              <a:t>(</a:t>
            </a:r>
            <a:r>
              <a:rPr lang="en-US" altLang="zh-TW" sz="2800" i="1">
                <a:cs typeface="Times New Roman" charset="0"/>
              </a:rPr>
              <a:t>cont.</a:t>
            </a:r>
            <a:r>
              <a:rPr lang="en-US" altLang="zh-TW" sz="2800">
                <a:cs typeface="Times New Roman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324702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90488"/>
            <a:ext cx="9144000" cy="747712"/>
          </a:xfrm>
        </p:spPr>
        <p:txBody>
          <a:bodyPr/>
          <a:lstStyle/>
          <a:p>
            <a:r>
              <a:rPr lang="en-US" altLang="zh-TW" sz="4000" b="1">
                <a:cs typeface="Times New Roman" charset="0"/>
              </a:rPr>
              <a:t>SUMMARY</a:t>
            </a:r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228600" y="1295400"/>
            <a:ext cx="8428037" cy="291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36550" indent="-336550" eaLnBrk="1" hangingPunct="1">
              <a:spcBef>
                <a:spcPts val="2376"/>
              </a:spcBef>
              <a:buClr>
                <a:srgbClr val="0D4000"/>
              </a:buClr>
              <a:buFontTx/>
              <a:buChar char="•"/>
            </a:pPr>
            <a:r>
              <a:rPr lang="en-US" altLang="zh-TW" sz="2400" dirty="0">
                <a:latin typeface="Arial"/>
                <a:cs typeface="Arial"/>
              </a:rPr>
              <a:t>The segment register contains three fields of information in the protected mode. </a:t>
            </a:r>
          </a:p>
          <a:p>
            <a:pPr marL="336550" indent="-336550" eaLnBrk="1" hangingPunct="1">
              <a:spcBef>
                <a:spcPts val="2376"/>
              </a:spcBef>
              <a:buClr>
                <a:srgbClr val="0D4000"/>
              </a:buClr>
              <a:buFontTx/>
              <a:buChar char="•"/>
            </a:pPr>
            <a:r>
              <a:rPr lang="en-US" altLang="zh-TW" sz="2400" dirty="0">
                <a:latin typeface="Arial"/>
                <a:cs typeface="Arial"/>
              </a:rPr>
              <a:t>The leftmost 13 bits of the segment register address one of 8192 descriptors from a descriptor table. </a:t>
            </a:r>
          </a:p>
          <a:p>
            <a:pPr marL="336550" indent="-336550" eaLnBrk="1" hangingPunct="1">
              <a:spcBef>
                <a:spcPts val="2376"/>
              </a:spcBef>
              <a:buClr>
                <a:srgbClr val="0D4000"/>
              </a:buClr>
              <a:buFontTx/>
              <a:buChar char="•"/>
            </a:pPr>
            <a:r>
              <a:rPr lang="en-US" altLang="zh-TW" sz="2400" dirty="0">
                <a:latin typeface="Arial"/>
                <a:cs typeface="Arial"/>
              </a:rPr>
              <a:t>The program-invisible registers are used by the 80286 and above to access the descriptor tables.</a:t>
            </a:r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7769225" y="304800"/>
            <a:ext cx="1295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0D4000"/>
              </a:buClr>
            </a:pPr>
            <a:r>
              <a:rPr lang="en-US" altLang="zh-TW" sz="2800" dirty="0">
                <a:cs typeface="Times New Roman" charset="0"/>
              </a:rPr>
              <a:t>(</a:t>
            </a:r>
            <a:r>
              <a:rPr lang="en-US" altLang="zh-TW" sz="2800" i="1" dirty="0">
                <a:cs typeface="Times New Roman" charset="0"/>
              </a:rPr>
              <a:t>cont.</a:t>
            </a:r>
            <a:r>
              <a:rPr lang="en-US" altLang="zh-TW" sz="2800" dirty="0">
                <a:cs typeface="Times New Roman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163726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90488"/>
            <a:ext cx="9144000" cy="747712"/>
          </a:xfrm>
        </p:spPr>
        <p:txBody>
          <a:bodyPr/>
          <a:lstStyle/>
          <a:p>
            <a:r>
              <a:rPr lang="en-US" altLang="zh-TW" sz="4000" b="1">
                <a:cs typeface="Times New Roman" charset="0"/>
              </a:rPr>
              <a:t>SUMMARY</a:t>
            </a:r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182563" y="1219200"/>
            <a:ext cx="8428037" cy="2613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36550" indent="-336550" eaLnBrk="1" hangingPunct="1">
              <a:spcBef>
                <a:spcPts val="2376"/>
              </a:spcBef>
              <a:buClr>
                <a:srgbClr val="0D4000"/>
              </a:buClr>
              <a:buFontTx/>
              <a:buChar char="•"/>
            </a:pPr>
            <a:r>
              <a:rPr lang="en-US" altLang="zh-TW" sz="2400" dirty="0">
                <a:latin typeface="Arial"/>
                <a:cs typeface="Arial"/>
              </a:rPr>
              <a:t>Each segment register contains a cache portion that is used in protected mode to hold the base address, limit, and access rights acquired from a descriptor. </a:t>
            </a:r>
          </a:p>
          <a:p>
            <a:pPr marL="336550" indent="-336550" eaLnBrk="1" hangingPunct="1">
              <a:spcBef>
                <a:spcPts val="2376"/>
              </a:spcBef>
              <a:buClr>
                <a:srgbClr val="0D4000"/>
              </a:buClr>
              <a:buFontTx/>
              <a:buChar char="•"/>
            </a:pPr>
            <a:r>
              <a:rPr lang="en-US" altLang="zh-TW" sz="2400" dirty="0">
                <a:latin typeface="Arial"/>
                <a:cs typeface="Arial"/>
              </a:rPr>
              <a:t>The cache allows the microprocessor to access the memory segment without again referring to the descriptor table until the segment register's contents are changed.</a:t>
            </a:r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7769225" y="304800"/>
            <a:ext cx="1295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0D4000"/>
              </a:buClr>
            </a:pPr>
            <a:r>
              <a:rPr lang="en-US" altLang="zh-TW" sz="2800" dirty="0">
                <a:cs typeface="Times New Roman" charset="0"/>
              </a:rPr>
              <a:t>(</a:t>
            </a:r>
            <a:r>
              <a:rPr lang="en-US" altLang="zh-TW" sz="2800" i="1" dirty="0">
                <a:cs typeface="Times New Roman" charset="0"/>
              </a:rPr>
              <a:t>cont.</a:t>
            </a:r>
            <a:r>
              <a:rPr lang="en-US" altLang="zh-TW" sz="2800" dirty="0">
                <a:cs typeface="Times New Roman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402054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90488"/>
            <a:ext cx="9144000" cy="747712"/>
          </a:xfrm>
        </p:spPr>
        <p:txBody>
          <a:bodyPr/>
          <a:lstStyle/>
          <a:p>
            <a:r>
              <a:rPr lang="en-US" altLang="zh-TW" sz="4000" b="1">
                <a:cs typeface="Times New Roman" charset="0"/>
              </a:rPr>
              <a:t>SUMMARY</a:t>
            </a:r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152400" y="1219200"/>
            <a:ext cx="8428037" cy="291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36550" indent="-336550" eaLnBrk="1" hangingPunct="1">
              <a:spcBef>
                <a:spcPts val="2376"/>
              </a:spcBef>
              <a:buClr>
                <a:srgbClr val="0D4000"/>
              </a:buClr>
              <a:buFontTx/>
              <a:buChar char="•"/>
            </a:pPr>
            <a:r>
              <a:rPr lang="en-US" altLang="zh-TW" sz="2400" dirty="0" smtClean="0">
                <a:latin typeface="Arial"/>
                <a:cs typeface="Arial"/>
              </a:rPr>
              <a:t>The flat mode memory contains 1T byte of memory using a 40-bit address. </a:t>
            </a:r>
          </a:p>
          <a:p>
            <a:pPr marL="336550" indent="-336550" eaLnBrk="1" hangingPunct="1">
              <a:spcBef>
                <a:spcPts val="2376"/>
              </a:spcBef>
              <a:buClr>
                <a:srgbClr val="0D4000"/>
              </a:buClr>
              <a:buFontTx/>
              <a:buChar char="•"/>
            </a:pPr>
            <a:r>
              <a:rPr lang="en-US" altLang="zh-TW" sz="2400" dirty="0" smtClean="0">
                <a:latin typeface="Arial"/>
                <a:cs typeface="Arial"/>
              </a:rPr>
              <a:t>In the future, Intel plans to increase the address width to 52 bits to access 4P bytes of memory. </a:t>
            </a:r>
          </a:p>
          <a:p>
            <a:pPr marL="336550" indent="-336550" eaLnBrk="1" hangingPunct="1">
              <a:spcBef>
                <a:spcPts val="2376"/>
              </a:spcBef>
              <a:buClr>
                <a:srgbClr val="0D4000"/>
              </a:buClr>
              <a:buFontTx/>
              <a:buChar char="•"/>
            </a:pPr>
            <a:r>
              <a:rPr lang="en-US" altLang="zh-TW" sz="2400" dirty="0" smtClean="0">
                <a:latin typeface="Arial"/>
                <a:cs typeface="Arial"/>
              </a:rPr>
              <a:t>The flat mode is only available in the Pentium 4 and Core2 that have their 64-bit extensions enabled.</a:t>
            </a:r>
            <a:endParaRPr lang="en-US" altLang="zh-TW" sz="2400" dirty="0">
              <a:latin typeface="Arial"/>
              <a:cs typeface="Arial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7769225" y="273050"/>
            <a:ext cx="1295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0D4000"/>
              </a:buClr>
            </a:pPr>
            <a:r>
              <a:rPr lang="en-US" altLang="zh-TW" sz="2800">
                <a:cs typeface="Times New Roman" charset="0"/>
              </a:rPr>
              <a:t>(</a:t>
            </a:r>
            <a:r>
              <a:rPr lang="en-US" altLang="zh-TW" sz="2800" i="1">
                <a:cs typeface="Times New Roman" charset="0"/>
              </a:rPr>
              <a:t>cont.</a:t>
            </a:r>
            <a:r>
              <a:rPr lang="en-US" altLang="zh-TW" sz="2800">
                <a:cs typeface="Times New Roman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484324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8969</TotalTime>
  <Words>2863</Words>
  <Application>Microsoft Macintosh PowerPoint</Application>
  <PresentationFormat>On-screen Show (4:3)</PresentationFormat>
  <Paragraphs>433</Paragraphs>
  <Slides>49</Slides>
  <Notes>43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Office Theme</vt:lpstr>
      <vt:lpstr>CSC 221  Computer Organization and Assembly Language</vt:lpstr>
      <vt:lpstr>Lecture 4: Review</vt:lpstr>
      <vt:lpstr>Lecture 4: Review</vt:lpstr>
      <vt:lpstr>Lecture Outline</vt:lpstr>
      <vt:lpstr>REAL MODE MEMORY ADDRESSING </vt:lpstr>
      <vt:lpstr>Segments and Offsets </vt:lpstr>
      <vt:lpstr>Figure: The real mode memory-addressing scheme, using a segment address plus an offset. </vt:lpstr>
      <vt:lpstr>Figure: The real mode memory-addressing scheme, using a segment address plus an offset. </vt:lpstr>
      <vt:lpstr>Slide 9</vt:lpstr>
      <vt:lpstr>Segments and Offsets </vt:lpstr>
      <vt:lpstr>Default Segment and Offset Registers </vt:lpstr>
      <vt:lpstr>Default Segment and Offset Registers </vt:lpstr>
      <vt:lpstr>Figure: A memory system showing the placement of four memory segments. </vt:lpstr>
      <vt:lpstr>Figure: An application program containing a code, data, and stack segment loaded into a DOS system memory.</vt:lpstr>
      <vt:lpstr>Default Segment and Offset Registers </vt:lpstr>
      <vt:lpstr>TPA</vt:lpstr>
      <vt:lpstr>Real Mode Addressing Scheme Allows Relocation </vt:lpstr>
      <vt:lpstr>Real Mode Addressing Scheme Allows Relocation </vt:lpstr>
      <vt:lpstr>Real Mode : Pros and Cons</vt:lpstr>
      <vt:lpstr>Limitations of the Real Mode Segmentation Scheme</vt:lpstr>
      <vt:lpstr>PROTECTED MODE MEMORY ADDRESSING </vt:lpstr>
      <vt:lpstr>PROTECTED MODE MEMORY ADDRESSING: 80286 and above </vt:lpstr>
      <vt:lpstr>Selectors and Descriptors </vt:lpstr>
      <vt:lpstr>Selectors and Descriptors </vt:lpstr>
      <vt:lpstr>Figure: The 80286 through Core2 64-bit descriptors. </vt:lpstr>
      <vt:lpstr>Descriptors </vt:lpstr>
      <vt:lpstr>Descriptors </vt:lpstr>
      <vt:lpstr>80386 and above Example</vt:lpstr>
      <vt:lpstr>Access Rights Byte </vt:lpstr>
      <vt:lpstr>Figure:  The access rights byte for the 80286 through Core2 descriptor. </vt:lpstr>
      <vt:lpstr>Descriptor Table</vt:lpstr>
      <vt:lpstr>Figure: The contents of a segment register during protected mode operation of the 80286 through Core2 microprocessors.</vt:lpstr>
      <vt:lpstr>Privilege Levels</vt:lpstr>
      <vt:lpstr>Discussion</vt:lpstr>
      <vt:lpstr>Slide 35</vt:lpstr>
      <vt:lpstr>Program-Invisible Registers </vt:lpstr>
      <vt:lpstr>Figure: The program-invisible register within the 80286–Core2 microprocessors. </vt:lpstr>
      <vt:lpstr>Discussion</vt:lpstr>
      <vt:lpstr>Global Descriptor Table Register</vt:lpstr>
      <vt:lpstr>Local Descriptor Table Register</vt:lpstr>
      <vt:lpstr>Flat Mode Memory </vt:lpstr>
      <vt:lpstr>Flat Mode Memory </vt:lpstr>
      <vt:lpstr>Figure The 64-bit flat mode memory model. </vt:lpstr>
      <vt:lpstr>SUMMARY</vt:lpstr>
      <vt:lpstr>SUMMARY</vt:lpstr>
      <vt:lpstr>SUMMARY</vt:lpstr>
      <vt:lpstr>SUMMARY</vt:lpstr>
      <vt:lpstr>SUMMARY</vt:lpstr>
      <vt:lpstr>SUMMARY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295</cp:revision>
  <dcterms:created xsi:type="dcterms:W3CDTF">2012-02-27T05:45:45Z</dcterms:created>
  <dcterms:modified xsi:type="dcterms:W3CDTF">2012-09-06T08:55:41Z</dcterms:modified>
</cp:coreProperties>
</file>