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364" r:id="rId3"/>
    <p:sldId id="365" r:id="rId4"/>
    <p:sldId id="366" r:id="rId5"/>
    <p:sldId id="367" r:id="rId6"/>
    <p:sldId id="368" r:id="rId7"/>
    <p:sldId id="370" r:id="rId8"/>
    <p:sldId id="372" r:id="rId9"/>
    <p:sldId id="374" r:id="rId10"/>
    <p:sldId id="375" r:id="rId11"/>
    <p:sldId id="379" r:id="rId12"/>
    <p:sldId id="382" r:id="rId13"/>
    <p:sldId id="385" r:id="rId14"/>
    <p:sldId id="404" r:id="rId15"/>
    <p:sldId id="388" r:id="rId16"/>
    <p:sldId id="405" r:id="rId17"/>
    <p:sldId id="407" r:id="rId18"/>
    <p:sldId id="406" r:id="rId19"/>
    <p:sldId id="430" r:id="rId20"/>
    <p:sldId id="439" r:id="rId21"/>
    <p:sldId id="432" r:id="rId22"/>
    <p:sldId id="435" r:id="rId23"/>
    <p:sldId id="436" r:id="rId24"/>
    <p:sldId id="438" r:id="rId25"/>
    <p:sldId id="408" r:id="rId26"/>
    <p:sldId id="409" r:id="rId27"/>
    <p:sldId id="410" r:id="rId28"/>
    <p:sldId id="429" r:id="rId29"/>
    <p:sldId id="411" r:id="rId30"/>
    <p:sldId id="412" r:id="rId31"/>
    <p:sldId id="413" r:id="rId32"/>
    <p:sldId id="414" r:id="rId33"/>
    <p:sldId id="415" r:id="rId34"/>
    <p:sldId id="416" r:id="rId35"/>
    <p:sldId id="417" r:id="rId36"/>
    <p:sldId id="418" r:id="rId37"/>
    <p:sldId id="419" r:id="rId38"/>
    <p:sldId id="420" r:id="rId39"/>
    <p:sldId id="421" r:id="rId40"/>
    <p:sldId id="422" r:id="rId41"/>
    <p:sldId id="423" r:id="rId42"/>
    <p:sldId id="424" r:id="rId43"/>
    <p:sldId id="425" r:id="rId44"/>
    <p:sldId id="426" r:id="rId45"/>
    <p:sldId id="427" r:id="rId46"/>
    <p:sldId id="428" r:id="rId47"/>
    <p:sldId id="314"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1811" autoAdjust="0"/>
    <p:restoredTop sz="99630" autoAdjust="0"/>
  </p:normalViewPr>
  <p:slideViewPr>
    <p:cSldViewPr>
      <p:cViewPr varScale="1">
        <p:scale>
          <a:sx n="66" d="100"/>
          <a:sy n="66" d="100"/>
        </p:scale>
        <p:origin x="-1188"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9/5/2012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p14="http://schemas.microsoft.com/office/powerpoint/2010/main" xmlns=""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47F7DB-FA2A-6246-9B70-90D9D3DB7F80}" type="slidenum">
              <a:rPr lang="en-US"/>
              <a:pPr/>
              <a:t>25</a:t>
            </a:fld>
            <a:endParaRPr lang="en-US"/>
          </a:p>
        </p:txBody>
      </p:sp>
      <p:sp>
        <p:nvSpPr>
          <p:cNvPr id="1218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1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686C4E-FE08-E14D-9E08-301801AD810D}" type="slidenum">
              <a:rPr lang="en-US"/>
              <a:pPr/>
              <a:t>26</a:t>
            </a:fld>
            <a:endParaRPr lang="en-US"/>
          </a:p>
        </p:txBody>
      </p:sp>
      <p:sp>
        <p:nvSpPr>
          <p:cNvPr id="1228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2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534028-3CB9-0544-9301-6699DC8D4BCF}" type="slidenum">
              <a:rPr lang="en-US"/>
              <a:pPr/>
              <a:t>27</a:t>
            </a:fld>
            <a:endParaRPr lang="en-US"/>
          </a:p>
        </p:txBody>
      </p:sp>
      <p:sp>
        <p:nvSpPr>
          <p:cNvPr id="1239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3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534028-3CB9-0544-9301-6699DC8D4BCF}" type="slidenum">
              <a:rPr lang="en-US"/>
              <a:pPr/>
              <a:t>28</a:t>
            </a:fld>
            <a:endParaRPr lang="en-US"/>
          </a:p>
        </p:txBody>
      </p:sp>
      <p:sp>
        <p:nvSpPr>
          <p:cNvPr id="1239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3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4E07AC-1205-DE42-B716-5F1CE319981F}" type="slidenum">
              <a:rPr lang="en-US"/>
              <a:pPr/>
              <a:t>29</a:t>
            </a:fld>
            <a:endParaRPr lang="en-US"/>
          </a:p>
        </p:txBody>
      </p:sp>
      <p:sp>
        <p:nvSpPr>
          <p:cNvPr id="1249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4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83C76F-5050-CA49-8BB0-6ACBAE177611}" type="slidenum">
              <a:rPr lang="en-US"/>
              <a:pPr/>
              <a:t>30</a:t>
            </a:fld>
            <a:endParaRPr lang="en-US"/>
          </a:p>
        </p:txBody>
      </p:sp>
      <p:sp>
        <p:nvSpPr>
          <p:cNvPr id="1259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5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43867F5-EEAE-CD44-AA6B-AB2FDC332CD0}" type="slidenum">
              <a:rPr lang="en-US"/>
              <a:pPr/>
              <a:t>31</a:t>
            </a:fld>
            <a:endParaRPr lang="en-US"/>
          </a:p>
        </p:txBody>
      </p:sp>
      <p:sp>
        <p:nvSpPr>
          <p:cNvPr id="1269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6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40CC58-85D3-CE44-AF81-57DFB283074C}" type="slidenum">
              <a:rPr lang="en-US"/>
              <a:pPr/>
              <a:t>32</a:t>
            </a:fld>
            <a:endParaRPr lang="en-US"/>
          </a:p>
        </p:txBody>
      </p:sp>
      <p:sp>
        <p:nvSpPr>
          <p:cNvPr id="1280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8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EB886E-3202-EA45-9A81-A2DB5A2E5E87}" type="slidenum">
              <a:rPr lang="en-US"/>
              <a:pPr/>
              <a:t>33</a:t>
            </a:fld>
            <a:endParaRPr lang="en-US"/>
          </a:p>
        </p:txBody>
      </p:sp>
      <p:sp>
        <p:nvSpPr>
          <p:cNvPr id="1290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29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773FA5-961F-5B47-97F3-8AACAA038E0B}" type="slidenum">
              <a:rPr lang="en-US"/>
              <a:pPr/>
              <a:t>34</a:t>
            </a:fld>
            <a:endParaRPr lang="en-US"/>
          </a:p>
        </p:txBody>
      </p:sp>
      <p:sp>
        <p:nvSpPr>
          <p:cNvPr id="1300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0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F63A5D-B0C1-E342-B0A5-23870D0BCB87}" type="slidenum">
              <a:rPr lang="en-US"/>
              <a:pPr/>
              <a:t>35</a:t>
            </a:fld>
            <a:endParaRPr lang="en-US"/>
          </a:p>
        </p:txBody>
      </p:sp>
      <p:sp>
        <p:nvSpPr>
          <p:cNvPr id="1310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1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B2B439-925F-E34E-B6D1-567A365928CA}" type="slidenum">
              <a:rPr lang="en-US"/>
              <a:pPr/>
              <a:t>36</a:t>
            </a:fld>
            <a:endParaRPr lang="en-US"/>
          </a:p>
        </p:txBody>
      </p:sp>
      <p:sp>
        <p:nvSpPr>
          <p:cNvPr id="1320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2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7DD0EA-B840-D445-9054-5F72BADD5F6A}" type="slidenum">
              <a:rPr lang="en-US"/>
              <a:pPr/>
              <a:t>37</a:t>
            </a:fld>
            <a:endParaRPr lang="en-US"/>
          </a:p>
        </p:txBody>
      </p:sp>
      <p:sp>
        <p:nvSpPr>
          <p:cNvPr id="1331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3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1BD2972-4A62-0A49-8B8E-2DBEAE8B6AD8}" type="slidenum">
              <a:rPr lang="en-US"/>
              <a:pPr/>
              <a:t>38</a:t>
            </a:fld>
            <a:endParaRPr lang="en-US"/>
          </a:p>
        </p:txBody>
      </p:sp>
      <p:sp>
        <p:nvSpPr>
          <p:cNvPr id="1341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4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40AB7DD-9E44-A64C-B937-487F42E5B115}" type="slidenum">
              <a:rPr lang="en-US"/>
              <a:pPr/>
              <a:t>39</a:t>
            </a:fld>
            <a:endParaRPr lang="en-US"/>
          </a:p>
        </p:txBody>
      </p:sp>
      <p:sp>
        <p:nvSpPr>
          <p:cNvPr id="1351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5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6688E1-2F1E-EC48-852D-BFC2CD9D2FEC}" type="slidenum">
              <a:rPr lang="en-US"/>
              <a:pPr/>
              <a:t>40</a:t>
            </a:fld>
            <a:endParaRPr lang="en-US"/>
          </a:p>
        </p:txBody>
      </p:sp>
      <p:sp>
        <p:nvSpPr>
          <p:cNvPr id="1361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6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3DA613-94CA-F04B-B735-499FC319F055}" type="slidenum">
              <a:rPr lang="en-US"/>
              <a:pPr/>
              <a:t>41</a:t>
            </a:fld>
            <a:endParaRPr lang="en-US"/>
          </a:p>
        </p:txBody>
      </p:sp>
      <p:sp>
        <p:nvSpPr>
          <p:cNvPr id="1372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7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422654-A8EB-F54F-933C-693A16A59A7D}" type="slidenum">
              <a:rPr lang="en-US"/>
              <a:pPr/>
              <a:t>42</a:t>
            </a:fld>
            <a:endParaRPr lang="en-US"/>
          </a:p>
        </p:txBody>
      </p:sp>
      <p:sp>
        <p:nvSpPr>
          <p:cNvPr id="1382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8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1421BD-0939-324A-819E-EEA0084A915B}" type="slidenum">
              <a:rPr lang="en-US"/>
              <a:pPr/>
              <a:t>43</a:t>
            </a:fld>
            <a:endParaRPr lang="en-US"/>
          </a:p>
        </p:txBody>
      </p:sp>
      <p:sp>
        <p:nvSpPr>
          <p:cNvPr id="1392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39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3C4E02-B720-6E46-879F-82D443DFE9F3}" type="slidenum">
              <a:rPr lang="en-US"/>
              <a:pPr/>
              <a:t>44</a:t>
            </a:fld>
            <a:endParaRPr lang="en-US"/>
          </a:p>
        </p:txBody>
      </p:sp>
      <p:sp>
        <p:nvSpPr>
          <p:cNvPr id="1402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77B64C-766E-5041-93B3-DF15D623673C}" type="slidenum">
              <a:rPr lang="en-US"/>
              <a:pPr/>
              <a:t>45</a:t>
            </a:fld>
            <a:endParaRPr lang="en-US"/>
          </a:p>
        </p:txBody>
      </p:sp>
      <p:sp>
        <p:nvSpPr>
          <p:cNvPr id="1413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41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C25E3FF-8D90-7A4D-BEF8-441B1D2C952E}" type="slidenum">
              <a:rPr lang="en-US"/>
              <a:pPr/>
              <a:t>46</a:t>
            </a:fld>
            <a:endParaRPr lang="en-US"/>
          </a:p>
        </p:txBody>
      </p:sp>
      <p:sp>
        <p:nvSpPr>
          <p:cNvPr id="1423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4233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9/5/2012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9/5/2012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9/5/2012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9/5/2012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9/5/2012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xmlns=""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9/5/2012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0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4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13.v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image" Target="../media/image14.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495800"/>
            <a:ext cx="7924800" cy="1143000"/>
          </a:xfrm>
        </p:spPr>
        <p:txBody>
          <a:bodyPr>
            <a:noAutofit/>
          </a:bodyPr>
          <a:lstStyle/>
          <a:p>
            <a:r>
              <a:rPr lang="en-US" sz="3600" b="1" dirty="0" smtClean="0">
                <a:solidFill>
                  <a:srgbClr val="000000"/>
                </a:solidFill>
                <a:latin typeface="Arial" pitchFamily="34" charset="0"/>
                <a:cs typeface="Arial" pitchFamily="34" charset="0"/>
              </a:rPr>
              <a:t>Lecture 04: </a:t>
            </a:r>
          </a:p>
          <a:p>
            <a:r>
              <a:rPr lang="en-US" sz="3600" b="1" dirty="0" smtClean="0">
                <a:solidFill>
                  <a:srgbClr val="000000"/>
                </a:solidFill>
                <a:latin typeface="Arial" pitchFamily="34" charset="0"/>
                <a:cs typeface="Arial" pitchFamily="34" charset="0"/>
              </a:rPr>
              <a:t>Microprocessor Architecture</a:t>
            </a:r>
            <a:endParaRPr lang="en-US" sz="3600" b="1" dirty="0">
              <a:solidFill>
                <a:srgbClr val="00000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idx="1"/>
          </p:nvPr>
        </p:nvSpPr>
        <p:spPr>
          <a:xfrm>
            <a:off x="457200" y="1600200"/>
            <a:ext cx="8229600" cy="4800600"/>
          </a:xfrm>
        </p:spPr>
        <p:txBody>
          <a:bodyPr>
            <a:normAutofit fontScale="62500" lnSpcReduction="20000"/>
          </a:bodyPr>
          <a:lstStyle/>
          <a:p>
            <a:pPr marL="285750" indent="-285750">
              <a:lnSpc>
                <a:spcPct val="150000"/>
              </a:lnSpc>
              <a:buFont typeface="Arial"/>
              <a:buChar char="•"/>
            </a:pPr>
            <a:r>
              <a:rPr lang="en-US" dirty="0">
                <a:latin typeface="Arial" pitchFamily="34" charset="0"/>
                <a:cs typeface="Arial" pitchFamily="34" charset="0"/>
              </a:rPr>
              <a:t>Data Representation</a:t>
            </a:r>
          </a:p>
          <a:p>
            <a:pPr lvl="1">
              <a:lnSpc>
                <a:spcPct val="150000"/>
              </a:lnSpc>
              <a:buFont typeface="Arial"/>
              <a:buChar char="•"/>
            </a:pPr>
            <a:r>
              <a:rPr lang="en-US" dirty="0">
                <a:latin typeface="Arial" pitchFamily="34" charset="0"/>
                <a:cs typeface="Arial" pitchFamily="34" charset="0"/>
              </a:rPr>
              <a:t>Decimal Representation</a:t>
            </a:r>
          </a:p>
          <a:p>
            <a:pPr lvl="1">
              <a:lnSpc>
                <a:spcPct val="150000"/>
              </a:lnSpc>
              <a:buFont typeface="Arial"/>
              <a:buChar char="•"/>
            </a:pPr>
            <a:r>
              <a:rPr lang="en-US" dirty="0">
                <a:latin typeface="Arial" pitchFamily="34" charset="0"/>
                <a:cs typeface="Arial" pitchFamily="34" charset="0"/>
              </a:rPr>
              <a:t>Binary Representation</a:t>
            </a:r>
          </a:p>
          <a:p>
            <a:pPr lvl="1">
              <a:lnSpc>
                <a:spcPct val="150000"/>
              </a:lnSpc>
              <a:buFont typeface="Arial"/>
              <a:buChar char="•"/>
            </a:pPr>
            <a:r>
              <a:rPr lang="en-US" dirty="0">
                <a:latin typeface="Arial" pitchFamily="34" charset="0"/>
                <a:cs typeface="Arial" pitchFamily="34" charset="0"/>
              </a:rPr>
              <a:t>Two’s Complement</a:t>
            </a:r>
          </a:p>
          <a:p>
            <a:pPr lvl="1">
              <a:lnSpc>
                <a:spcPct val="150000"/>
              </a:lnSpc>
              <a:buFont typeface="Arial"/>
              <a:buChar char="•"/>
            </a:pPr>
            <a:r>
              <a:rPr lang="en-US" dirty="0">
                <a:latin typeface="Arial" pitchFamily="34" charset="0"/>
                <a:cs typeface="Arial" pitchFamily="34" charset="0"/>
              </a:rPr>
              <a:t>Hexadecimal </a:t>
            </a:r>
            <a:r>
              <a:rPr lang="en-US" dirty="0" smtClean="0">
                <a:latin typeface="Arial" pitchFamily="34" charset="0"/>
                <a:cs typeface="Arial" pitchFamily="34" charset="0"/>
              </a:rPr>
              <a:t>Representation</a:t>
            </a:r>
          </a:p>
          <a:p>
            <a:pPr lvl="1">
              <a:lnSpc>
                <a:spcPct val="150000"/>
              </a:lnSpc>
              <a:buFont typeface="Arial"/>
              <a:buChar char="•"/>
            </a:pPr>
            <a:r>
              <a:rPr lang="en-US" dirty="0">
                <a:latin typeface="Arial" pitchFamily="34" charset="0"/>
                <a:cs typeface="Arial" pitchFamily="34" charset="0"/>
              </a:rPr>
              <a:t>Binary Addition</a:t>
            </a:r>
          </a:p>
          <a:p>
            <a:pPr lvl="1">
              <a:lnSpc>
                <a:spcPct val="150000"/>
              </a:lnSpc>
              <a:buFont typeface="Arial"/>
              <a:buChar char="•"/>
            </a:pPr>
            <a:r>
              <a:rPr lang="en-US" dirty="0">
                <a:latin typeface="Arial" pitchFamily="34" charset="0"/>
                <a:cs typeface="Arial" pitchFamily="34" charset="0"/>
              </a:rPr>
              <a:t>Binary Multiplication</a:t>
            </a:r>
          </a:p>
          <a:p>
            <a:pPr lvl="1">
              <a:lnSpc>
                <a:spcPct val="150000"/>
              </a:lnSpc>
              <a:buFont typeface="Arial"/>
              <a:buChar char="•"/>
            </a:pPr>
            <a:r>
              <a:rPr lang="en-US" dirty="0">
                <a:latin typeface="Arial" pitchFamily="34" charset="0"/>
                <a:cs typeface="Arial" pitchFamily="34" charset="0"/>
              </a:rPr>
              <a:t>Floating Point </a:t>
            </a:r>
            <a:r>
              <a:rPr lang="en-US" dirty="0" smtClean="0">
                <a:latin typeface="Arial" pitchFamily="34" charset="0"/>
                <a:cs typeface="Arial" pitchFamily="34" charset="0"/>
              </a:rPr>
              <a:t>Representation</a:t>
            </a:r>
            <a:endParaRPr lang="en-US" dirty="0">
              <a:latin typeface="Arial" pitchFamily="34" charset="0"/>
              <a:cs typeface="Arial" pitchFamily="34" charset="0"/>
            </a:endParaRPr>
          </a:p>
        </p:txBody>
      </p:sp>
    </p:spTree>
    <p:extLst>
      <p:ext uri="{BB962C8B-B14F-4D97-AF65-F5344CB8AC3E}">
        <p14:creationId xmlns:p14="http://schemas.microsoft.com/office/powerpoint/2010/main" xmlns="" val="835825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p:txBody>
          <a:bodyPr>
            <a:normAutofit/>
          </a:bodyPr>
          <a:lstStyle/>
          <a:p>
            <a:pPr>
              <a:lnSpc>
                <a:spcPct val="150000"/>
              </a:lnSpc>
            </a:pPr>
            <a:r>
              <a:rPr lang="en-US" sz="3200" dirty="0" smtClean="0">
                <a:latin typeface="Arial" pitchFamily="34" charset="0"/>
                <a:cs typeface="Arial" pitchFamily="34" charset="0"/>
              </a:rPr>
              <a:t>Intel Microprocessors</a:t>
            </a:r>
          </a:p>
          <a:p>
            <a:pPr>
              <a:lnSpc>
                <a:spcPct val="150000"/>
              </a:lnSpc>
            </a:pPr>
            <a:r>
              <a:rPr lang="en-US" sz="3200" dirty="0" smtClean="0">
                <a:latin typeface="Arial" pitchFamily="34" charset="0"/>
                <a:cs typeface="Arial" pitchFamily="34" charset="0"/>
              </a:rPr>
              <a:t>Intel Microprocessor Architecture</a:t>
            </a:r>
            <a:endParaRPr lang="en-US" sz="3200" dirty="0">
              <a:latin typeface="Arial" pitchFamily="34" charset="0"/>
              <a:cs typeface="Arial" pitchFamily="34" charset="0"/>
            </a:endParaRPr>
          </a:p>
          <a:p>
            <a:pPr>
              <a:lnSpc>
                <a:spcPct val="150000"/>
              </a:lnSpc>
            </a:pPr>
            <a:r>
              <a:rPr lang="en-US" sz="3200" dirty="0" smtClean="0">
                <a:latin typeface="Arial" pitchFamily="34" charset="0"/>
                <a:cs typeface="Arial" pitchFamily="34" charset="0"/>
              </a:rPr>
              <a:t>Components of a Microprocessor:</a:t>
            </a:r>
          </a:p>
          <a:p>
            <a:pPr lvl="1" indent="-342900">
              <a:lnSpc>
                <a:spcPct val="150000"/>
              </a:lnSpc>
            </a:pPr>
            <a:r>
              <a:rPr lang="en-US" sz="2800" dirty="0" smtClean="0">
                <a:latin typeface="Arial" pitchFamily="34" charset="0"/>
                <a:cs typeface="Arial" pitchFamily="34" charset="0"/>
              </a:rPr>
              <a:t>Registers</a:t>
            </a:r>
          </a:p>
          <a:p>
            <a:pPr marL="1085850" lvl="2" indent="-285750">
              <a:lnSpc>
                <a:spcPct val="150000"/>
              </a:lnSpc>
            </a:pPr>
            <a:r>
              <a:rPr lang="en-US" sz="2000" dirty="0" smtClean="0">
                <a:latin typeface="Arial" pitchFamily="34" charset="0"/>
                <a:cs typeface="Arial" pitchFamily="34" charset="0"/>
              </a:rPr>
              <a:t>General Purpose</a:t>
            </a:r>
          </a:p>
          <a:p>
            <a:pPr marL="1085850" lvl="2" indent="-285750">
              <a:lnSpc>
                <a:spcPct val="150000"/>
              </a:lnSpc>
            </a:pPr>
            <a:r>
              <a:rPr lang="en-US" sz="2000" dirty="0" smtClean="0">
                <a:latin typeface="Arial" pitchFamily="34" charset="0"/>
                <a:cs typeface="Arial" pitchFamily="34" charset="0"/>
              </a:rPr>
              <a:t>Special Purpose</a:t>
            </a:r>
          </a:p>
          <a:p>
            <a:pPr marL="0" indent="0">
              <a:lnSpc>
                <a:spcPct val="150000"/>
              </a:lnSpc>
              <a:buNone/>
            </a:pPr>
            <a:endParaRPr lang="en-US" sz="2400" dirty="0" smtClean="0">
              <a:latin typeface="Arial" pitchFamily="34" charset="0"/>
              <a:cs typeface="Arial" pitchFamily="34" charset="0"/>
            </a:endParaRPr>
          </a:p>
          <a:p>
            <a:pPr marL="285750" indent="-285750">
              <a:lnSpc>
                <a:spcPct val="150000"/>
              </a:lnSpc>
              <a:buFont typeface="Arial"/>
              <a:buChar char="•"/>
            </a:pPr>
            <a:endParaRPr lang="en-US" sz="2400" dirty="0" smtClean="0">
              <a:latin typeface="Arial" pitchFamily="34" charset="0"/>
              <a:cs typeface="Arial" pitchFamily="34" charset="0"/>
            </a:endParaRPr>
          </a:p>
        </p:txBody>
      </p:sp>
    </p:spTree>
    <p:extLst>
      <p:ext uri="{BB962C8B-B14F-4D97-AF65-F5344CB8AC3E}">
        <p14:creationId xmlns:p14="http://schemas.microsoft.com/office/powerpoint/2010/main" xmlns="" val="22126259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57400" y="2895600"/>
            <a:ext cx="5546761" cy="769441"/>
          </a:xfrm>
          <a:prstGeom prst="rect">
            <a:avLst/>
          </a:prstGeom>
          <a:noFill/>
        </p:spPr>
        <p:txBody>
          <a:bodyPr wrap="none" rtlCol="0">
            <a:spAutoFit/>
          </a:bodyPr>
          <a:lstStyle/>
          <a:p>
            <a:r>
              <a:rPr lang="en-US" sz="4400" dirty="0" smtClean="0">
                <a:latin typeface="Arial"/>
                <a:cs typeface="Arial"/>
              </a:rPr>
              <a:t>Intel Microprocessors</a:t>
            </a:r>
            <a:endParaRPr lang="en-US" sz="4400" dirty="0">
              <a:latin typeface="Arial"/>
              <a:cs typeface="Arial"/>
            </a:endParaRPr>
          </a:p>
        </p:txBody>
      </p:sp>
    </p:spTree>
    <p:extLst>
      <p:ext uri="{BB962C8B-B14F-4D97-AF65-F5344CB8AC3E}">
        <p14:creationId xmlns:p14="http://schemas.microsoft.com/office/powerpoint/2010/main" xmlns="" val="39875310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1971: 4004 Microprocessor</a:t>
            </a:r>
          </a:p>
        </p:txBody>
      </p:sp>
      <p:sp>
        <p:nvSpPr>
          <p:cNvPr id="7" name="Content Placeholder 6"/>
          <p:cNvSpPr>
            <a:spLocks noGrp="1"/>
          </p:cNvSpPr>
          <p:nvPr>
            <p:ph idx="1"/>
          </p:nvPr>
        </p:nvSpPr>
        <p:spPr>
          <a:xfrm>
            <a:off x="457200" y="1600200"/>
            <a:ext cx="3733800" cy="4800600"/>
          </a:xfrm>
        </p:spPr>
        <p:txBody>
          <a:bodyPr>
            <a:normAutofit fontScale="70000" lnSpcReduction="20000"/>
          </a:bodyPr>
          <a:lstStyle/>
          <a:p>
            <a:pPr>
              <a:spcBef>
                <a:spcPts val="1944"/>
              </a:spcBef>
            </a:pPr>
            <a:r>
              <a:rPr lang="en-US" dirty="0" smtClean="0"/>
              <a:t>Intel's </a:t>
            </a:r>
            <a:r>
              <a:rPr lang="en-US" dirty="0"/>
              <a:t>first microprocessor. </a:t>
            </a:r>
            <a:endParaRPr lang="en-US" dirty="0" smtClean="0"/>
          </a:p>
          <a:p>
            <a:pPr>
              <a:spcBef>
                <a:spcPts val="1944"/>
              </a:spcBef>
            </a:pPr>
            <a:r>
              <a:rPr lang="en-US" dirty="0" smtClean="0"/>
              <a:t>It powered </a:t>
            </a:r>
            <a:r>
              <a:rPr lang="en-US" dirty="0"/>
              <a:t>the </a:t>
            </a:r>
            <a:r>
              <a:rPr lang="en-US" dirty="0" err="1"/>
              <a:t>Busicom</a:t>
            </a:r>
            <a:r>
              <a:rPr lang="en-US" dirty="0"/>
              <a:t> </a:t>
            </a:r>
            <a:r>
              <a:rPr lang="en-US" dirty="0" smtClean="0"/>
              <a:t>calculator.</a:t>
            </a:r>
          </a:p>
          <a:p>
            <a:pPr>
              <a:spcBef>
                <a:spcPts val="1944"/>
              </a:spcBef>
            </a:pPr>
            <a:r>
              <a:rPr lang="en-US" dirty="0" smtClean="0"/>
              <a:t>It paved </a:t>
            </a:r>
            <a:r>
              <a:rPr lang="en-US" dirty="0"/>
              <a:t>the way for embedding intelligence in inanimate objects as well as the </a:t>
            </a:r>
            <a:r>
              <a:rPr lang="en-US" dirty="0" smtClean="0"/>
              <a:t>Personal </a:t>
            </a:r>
            <a:r>
              <a:rPr lang="en-US" dirty="0"/>
              <a:t>computer. </a:t>
            </a:r>
          </a:p>
          <a:p>
            <a:endParaRPr lang="en-US" dirty="0"/>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a:xfrm>
            <a:off x="4147266" y="3505200"/>
            <a:ext cx="4844334" cy="2667000"/>
          </a:xfrm>
          <a:prstGeom prst="rect">
            <a:avLst/>
          </a:prstGeom>
        </p:spPr>
      </p:pic>
      <p:pic>
        <p:nvPicPr>
          <p:cNvPr id="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a:xfrm>
            <a:off x="4223466" y="990600"/>
            <a:ext cx="4429105" cy="2438400"/>
          </a:xfrm>
          <a:prstGeom prst="rect">
            <a:avLst/>
          </a:prstGeom>
        </p:spPr>
      </p:pic>
      <p:sp>
        <p:nvSpPr>
          <p:cNvPr id="6" name="Rectangle 5"/>
          <p:cNvSpPr/>
          <p:nvPr/>
        </p:nvSpPr>
        <p:spPr>
          <a:xfrm>
            <a:off x="685800" y="6453017"/>
            <a:ext cx="7772400" cy="369332"/>
          </a:xfrm>
          <a:prstGeom prst="rect">
            <a:avLst/>
          </a:prstGeom>
        </p:spPr>
        <p:txBody>
          <a:bodyPr wrap="square">
            <a:spAutoFit/>
          </a:bodyPr>
          <a:lstStyle/>
          <a:p>
            <a:r>
              <a:rPr lang="en-US" dirty="0" smtClean="0">
                <a:latin typeface="Arial" charset="0"/>
              </a:rPr>
              <a:t>Source:</a:t>
            </a:r>
            <a:r>
              <a:rPr lang="en-US" baseline="30000" dirty="0" smtClean="0">
                <a:latin typeface="Arial" charset="0"/>
              </a:rPr>
              <a:t> </a:t>
            </a:r>
            <a:r>
              <a:rPr lang="en-US" dirty="0" smtClean="0">
                <a:latin typeface="Arial" charset="0"/>
              </a:rPr>
              <a:t>http</a:t>
            </a:r>
            <a:r>
              <a:rPr lang="en-US" dirty="0">
                <a:latin typeface="Arial" charset="0"/>
              </a:rPr>
              <a:t>://</a:t>
            </a:r>
            <a:r>
              <a:rPr lang="en-US" dirty="0" err="1">
                <a:latin typeface="Arial" charset="0"/>
              </a:rPr>
              <a:t>www.computerhistory.org</a:t>
            </a:r>
            <a:r>
              <a:rPr lang="en-US" dirty="0">
                <a:latin typeface="Arial" charset="0"/>
              </a:rPr>
              <a:t>/exhibits/highlights/</a:t>
            </a:r>
            <a:r>
              <a:rPr lang="en-US" dirty="0" err="1">
                <a:latin typeface="Arial" charset="0"/>
              </a:rPr>
              <a:t>busicom.shtml</a:t>
            </a:r>
            <a:endParaRPr lang="en-US" dirty="0">
              <a:latin typeface="Arial" charset="0"/>
            </a:endParaRPr>
          </a:p>
        </p:txBody>
      </p:sp>
    </p:spTree>
    <p:extLst>
      <p:ext uri="{BB962C8B-B14F-4D97-AF65-F5344CB8AC3E}">
        <p14:creationId xmlns:p14="http://schemas.microsoft.com/office/powerpoint/2010/main" xmlns="" val="23682803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1972: 8008 Microprocessor</a:t>
            </a:r>
          </a:p>
        </p:txBody>
      </p:sp>
      <p:pic>
        <p:nvPicPr>
          <p:cNvPr id="10244"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953000" y="1219199"/>
            <a:ext cx="4020355" cy="53963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0246" name="Rectangle 6"/>
          <p:cNvSpPr>
            <a:spLocks noChangeArrowheads="1"/>
          </p:cNvSpPr>
          <p:nvPr/>
        </p:nvSpPr>
        <p:spPr bwMode="auto">
          <a:xfrm>
            <a:off x="3657600" y="6520448"/>
            <a:ext cx="556260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nchor="ctr">
            <a:spAutoFit/>
          </a:bodyPr>
          <a:lstStyle/>
          <a:p>
            <a:pPr eaLnBrk="1" hangingPunct="1"/>
            <a:r>
              <a:rPr lang="en-US" sz="1600" dirty="0" smtClean="0">
                <a:latin typeface="Arial" charset="0"/>
              </a:rPr>
              <a:t>Source: </a:t>
            </a:r>
            <a:r>
              <a:rPr lang="en-US" sz="1600" dirty="0" err="1" smtClean="0">
                <a:latin typeface="Arial" charset="0"/>
              </a:rPr>
              <a:t>www.ciphersbyritter.com</a:t>
            </a:r>
            <a:r>
              <a:rPr lang="en-US" sz="1600" dirty="0">
                <a:latin typeface="Arial" charset="0"/>
              </a:rPr>
              <a:t>/ MARK8/MAGCOV5.JPG </a:t>
            </a:r>
          </a:p>
        </p:txBody>
      </p:sp>
      <p:sp>
        <p:nvSpPr>
          <p:cNvPr id="5" name="Rectangle 3"/>
          <p:cNvSpPr txBox="1">
            <a:spLocks noChangeArrowheads="1"/>
          </p:cNvSpPr>
          <p:nvPr/>
        </p:nvSpPr>
        <p:spPr>
          <a:xfrm>
            <a:off x="457200" y="1371600"/>
            <a:ext cx="4495800" cy="5181600"/>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itchFamily="34" charset="0"/>
              <a:buChar char="•"/>
              <a:defRPr sz="4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2472"/>
              </a:spcBef>
            </a:pPr>
            <a:r>
              <a:rPr lang="en-US" dirty="0" smtClean="0"/>
              <a:t>Twice as powerful as the 4004. </a:t>
            </a:r>
          </a:p>
          <a:p>
            <a:pPr>
              <a:spcBef>
                <a:spcPts val="2472"/>
              </a:spcBef>
            </a:pPr>
            <a:r>
              <a:rPr lang="en-US" dirty="0" smtClean="0"/>
              <a:t>A 1974 article in Radio Electronics referred to a device called the Mark-8 which used the 8008. </a:t>
            </a:r>
          </a:p>
          <a:p>
            <a:pPr>
              <a:spcBef>
                <a:spcPts val="2472"/>
              </a:spcBef>
            </a:pPr>
            <a:r>
              <a:rPr lang="en-US" dirty="0" smtClean="0"/>
              <a:t>The Mark-8 is known as one of the first Computers for the home --one that by today's standards was difficult to build, maintain and operate. </a:t>
            </a:r>
            <a:endParaRPr lang="en-US" dirty="0"/>
          </a:p>
        </p:txBody>
      </p:sp>
    </p:spTree>
    <p:extLst>
      <p:ext uri="{BB962C8B-B14F-4D97-AF65-F5344CB8AC3E}">
        <p14:creationId xmlns:p14="http://schemas.microsoft.com/office/powerpoint/2010/main" xmlns="" val="36033996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t>1972: 8008 Microprocessor</a:t>
            </a:r>
          </a:p>
        </p:txBody>
      </p:sp>
      <p:sp>
        <p:nvSpPr>
          <p:cNvPr id="45059" name="Rectangle 3"/>
          <p:cNvSpPr>
            <a:spLocks noGrp="1" noChangeArrowheads="1"/>
          </p:cNvSpPr>
          <p:nvPr>
            <p:ph type="body" idx="1"/>
          </p:nvPr>
        </p:nvSpPr>
        <p:spPr/>
        <p:txBody>
          <a:bodyPr/>
          <a:lstStyle/>
          <a:p>
            <a:r>
              <a:rPr lang="en-US" sz="2800" dirty="0"/>
              <a:t>Data Word: 8-bit</a:t>
            </a:r>
          </a:p>
          <a:p>
            <a:r>
              <a:rPr lang="en-US" sz="2800" dirty="0"/>
              <a:t>Clock: 800KHz</a:t>
            </a:r>
          </a:p>
          <a:p>
            <a:r>
              <a:rPr lang="en-US" sz="2800" dirty="0"/>
              <a:t>Address Space: 16 KB</a:t>
            </a:r>
          </a:p>
          <a:p>
            <a:r>
              <a:rPr lang="en-US" sz="2800" dirty="0"/>
              <a:t>Instructions: 48</a:t>
            </a:r>
          </a:p>
          <a:p>
            <a:r>
              <a:rPr lang="en-US" sz="2800" dirty="0"/>
              <a:t>Registers: 15</a:t>
            </a:r>
          </a:p>
          <a:p>
            <a:r>
              <a:rPr lang="en-US" sz="2800" dirty="0"/>
              <a:t>Addressing modes</a:t>
            </a:r>
          </a:p>
          <a:p>
            <a:pPr lvl="1"/>
            <a:r>
              <a:rPr lang="en-US" sz="2400" dirty="0"/>
              <a:t>Register</a:t>
            </a:r>
          </a:p>
          <a:p>
            <a:pPr lvl="1"/>
            <a:r>
              <a:rPr lang="en-US" sz="2400" dirty="0"/>
              <a:t>Register direct</a:t>
            </a:r>
          </a:p>
          <a:p>
            <a:pPr lvl="1"/>
            <a:r>
              <a:rPr lang="en-US" sz="2400" dirty="0"/>
              <a:t>Immediate</a:t>
            </a:r>
          </a:p>
          <a:p>
            <a:pPr lvl="1"/>
            <a:endParaRPr lang="en-US" sz="2400" dirty="0"/>
          </a:p>
          <a:p>
            <a:endParaRPr lang="en-US" sz="2800" dirty="0"/>
          </a:p>
        </p:txBody>
      </p:sp>
    </p:spTree>
    <p:extLst>
      <p:ext uri="{BB962C8B-B14F-4D97-AF65-F5344CB8AC3E}">
        <p14:creationId xmlns:p14="http://schemas.microsoft.com/office/powerpoint/2010/main" xmlns="" val="12793461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t>1974: 8080 Microprocessor</a:t>
            </a:r>
          </a:p>
        </p:txBody>
      </p:sp>
      <p:pic>
        <p:nvPicPr>
          <p:cNvPr id="11268"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029200" y="3654524"/>
            <a:ext cx="3810000" cy="25570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11269" name="Rectangle 5"/>
          <p:cNvSpPr>
            <a:spLocks noChangeArrowheads="1"/>
          </p:cNvSpPr>
          <p:nvPr/>
        </p:nvSpPr>
        <p:spPr bwMode="auto">
          <a:xfrm>
            <a:off x="2223491" y="6474318"/>
            <a:ext cx="6920509"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dirty="0" smtClean="0">
                <a:latin typeface="Arial" charset="0"/>
              </a:rPr>
              <a:t>Source: http</a:t>
            </a:r>
            <a:r>
              <a:rPr lang="en-US" dirty="0">
                <a:latin typeface="Arial" charset="0"/>
              </a:rPr>
              <a:t>://</a:t>
            </a:r>
            <a:r>
              <a:rPr lang="en-US" dirty="0" err="1">
                <a:latin typeface="Arial" charset="0"/>
              </a:rPr>
              <a:t>www.obsoletecomputermuseum.org</a:t>
            </a:r>
            <a:r>
              <a:rPr lang="en-US" dirty="0">
                <a:latin typeface="Arial" charset="0"/>
              </a:rPr>
              <a:t>/</a:t>
            </a:r>
            <a:r>
              <a:rPr lang="en-US" dirty="0" err="1">
                <a:latin typeface="Arial" charset="0"/>
              </a:rPr>
              <a:t>altair</a:t>
            </a:r>
            <a:r>
              <a:rPr lang="en-US" dirty="0">
                <a:latin typeface="Arial" charset="0"/>
              </a:rPr>
              <a:t>/altair3.jpg</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a:xfrm>
            <a:off x="4953000" y="1371600"/>
            <a:ext cx="3879546" cy="2133601"/>
          </a:xfrm>
          <a:prstGeom prst="rect">
            <a:avLst/>
          </a:prstGeom>
        </p:spPr>
      </p:pic>
      <p:sp>
        <p:nvSpPr>
          <p:cNvPr id="6" name="Rectangle 3"/>
          <p:cNvSpPr txBox="1">
            <a:spLocks noChangeArrowheads="1"/>
          </p:cNvSpPr>
          <p:nvPr/>
        </p:nvSpPr>
        <p:spPr>
          <a:xfrm>
            <a:off x="457200" y="1600200"/>
            <a:ext cx="44958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4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2472"/>
              </a:spcBef>
            </a:pPr>
            <a:r>
              <a:rPr lang="en-US" sz="2800" dirty="0" smtClean="0">
                <a:latin typeface="Arial"/>
                <a:cs typeface="Arial"/>
              </a:rPr>
              <a:t>Brain of the first Personal Computer--</a:t>
            </a:r>
            <a:r>
              <a:rPr lang="en-US" sz="2800" i="1" dirty="0" smtClean="0">
                <a:latin typeface="Arial"/>
                <a:cs typeface="Arial"/>
              </a:rPr>
              <a:t>The Altair</a:t>
            </a:r>
            <a:r>
              <a:rPr lang="en-US" sz="2800" i="1" baseline="30000" dirty="0" smtClean="0">
                <a:latin typeface="Arial"/>
                <a:cs typeface="Arial"/>
              </a:rPr>
              <a:t>1</a:t>
            </a:r>
            <a:r>
              <a:rPr lang="en-US" sz="2800" dirty="0" smtClean="0">
                <a:latin typeface="Arial"/>
                <a:cs typeface="Arial"/>
              </a:rPr>
              <a:t>. </a:t>
            </a:r>
          </a:p>
          <a:p>
            <a:pPr>
              <a:spcBef>
                <a:spcPts val="2472"/>
              </a:spcBef>
            </a:pPr>
            <a:r>
              <a:rPr lang="en-US" sz="2800" dirty="0" smtClean="0">
                <a:latin typeface="Arial"/>
                <a:cs typeface="Arial"/>
              </a:rPr>
              <a:t>The Altair Kit was sold for $395. </a:t>
            </a:r>
          </a:p>
          <a:p>
            <a:pPr>
              <a:spcBef>
                <a:spcPts val="2472"/>
              </a:spcBef>
            </a:pPr>
            <a:r>
              <a:rPr lang="en-US" sz="2800" dirty="0" smtClean="0">
                <a:latin typeface="Arial"/>
                <a:cs typeface="Arial"/>
              </a:rPr>
              <a:t>It sold tens of thousands, within months.</a:t>
            </a:r>
            <a:endParaRPr lang="en-US" sz="2800" dirty="0">
              <a:latin typeface="Arial"/>
              <a:cs typeface="Arial"/>
            </a:endParaRPr>
          </a:p>
        </p:txBody>
      </p:sp>
      <p:sp>
        <p:nvSpPr>
          <p:cNvPr id="2" name="Rectangle 1"/>
          <p:cNvSpPr/>
          <p:nvPr/>
        </p:nvSpPr>
        <p:spPr>
          <a:xfrm>
            <a:off x="381000" y="5410200"/>
            <a:ext cx="4572000" cy="646331"/>
          </a:xfrm>
          <a:prstGeom prst="rect">
            <a:avLst/>
          </a:prstGeom>
        </p:spPr>
        <p:txBody>
          <a:bodyPr>
            <a:spAutoFit/>
          </a:bodyPr>
          <a:lstStyle/>
          <a:p>
            <a:r>
              <a:rPr lang="en-US" baseline="30000" dirty="0" smtClean="0"/>
              <a:t>1</a:t>
            </a:r>
            <a:r>
              <a:rPr lang="en-US" dirty="0" smtClean="0"/>
              <a:t>Destination </a:t>
            </a:r>
            <a:r>
              <a:rPr lang="en-US" dirty="0"/>
              <a:t>of the Starship Enterprise from the Star Trek television </a:t>
            </a:r>
            <a:r>
              <a:rPr lang="en-US" dirty="0" smtClean="0"/>
              <a:t>show.</a:t>
            </a:r>
            <a:endParaRPr lang="en-US" dirty="0"/>
          </a:p>
        </p:txBody>
      </p:sp>
    </p:spTree>
    <p:extLst>
      <p:ext uri="{BB962C8B-B14F-4D97-AF65-F5344CB8AC3E}">
        <p14:creationId xmlns:p14="http://schemas.microsoft.com/office/powerpoint/2010/main" xmlns="" val="19524941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xmlns="" val="3490761832"/>
              </p:ext>
            </p:extLst>
          </p:nvPr>
        </p:nvGraphicFramePr>
        <p:xfrm>
          <a:off x="1676400" y="1905000"/>
          <a:ext cx="6400800" cy="2768600"/>
        </p:xfrm>
        <a:graphic>
          <a:graphicData uri="http://schemas.openxmlformats.org/drawingml/2006/table">
            <a:tbl>
              <a:tblPr firstRow="1" bandRow="1">
                <a:tableStyleId>{5C22544A-7EE6-4342-B048-85BDC9FD1C3A}</a:tableStyleId>
              </a:tblPr>
              <a:tblGrid>
                <a:gridCol w="2702560"/>
                <a:gridCol w="1706880"/>
                <a:gridCol w="1991360"/>
              </a:tblGrid>
              <a:tr h="370840">
                <a:tc>
                  <a:txBody>
                    <a:bodyPr/>
                    <a:lstStyle/>
                    <a:p>
                      <a:r>
                        <a:rPr lang="en-US" dirty="0" err="1" smtClean="0">
                          <a:solidFill>
                            <a:srgbClr val="000000"/>
                          </a:solidFill>
                          <a:latin typeface="Arial"/>
                          <a:cs typeface="Arial"/>
                        </a:rPr>
                        <a:t>Microporcessor</a:t>
                      </a:r>
                      <a:endParaRPr lang="en-US" dirty="0">
                        <a:solidFill>
                          <a:srgbClr val="000000"/>
                        </a:solidFill>
                        <a:latin typeface="Arial"/>
                        <a:cs typeface="Arial"/>
                      </a:endParaRPr>
                    </a:p>
                  </a:txBody>
                  <a:tcPr/>
                </a:tc>
                <a:tc>
                  <a:txBody>
                    <a:bodyPr/>
                    <a:lstStyle/>
                    <a:p>
                      <a:r>
                        <a:rPr lang="en-US" dirty="0" smtClean="0">
                          <a:solidFill>
                            <a:srgbClr val="000000"/>
                          </a:solidFill>
                        </a:rPr>
                        <a:t>8008</a:t>
                      </a:r>
                      <a:endParaRPr lang="en-US" dirty="0">
                        <a:solidFill>
                          <a:srgbClr val="000000"/>
                        </a:solidFill>
                      </a:endParaRPr>
                    </a:p>
                  </a:txBody>
                  <a:tcPr/>
                </a:tc>
                <a:tc>
                  <a:txBody>
                    <a:bodyPr/>
                    <a:lstStyle/>
                    <a:p>
                      <a:r>
                        <a:rPr lang="en-US" dirty="0" smtClean="0">
                          <a:solidFill>
                            <a:srgbClr val="000000"/>
                          </a:solidFill>
                          <a:latin typeface="Arial"/>
                          <a:cs typeface="Arial"/>
                        </a:rPr>
                        <a:t>8080</a:t>
                      </a:r>
                      <a:endParaRPr lang="en-US" dirty="0">
                        <a:solidFill>
                          <a:srgbClr val="000000"/>
                        </a:solidFill>
                        <a:latin typeface="Arial"/>
                        <a:cs typeface="Arial"/>
                      </a:endParaRPr>
                    </a:p>
                  </a:txBody>
                  <a:tcPr/>
                </a:tc>
              </a:tr>
              <a:tr h="370840">
                <a:tc>
                  <a:txBody>
                    <a:bodyPr/>
                    <a:lstStyle/>
                    <a:p>
                      <a:r>
                        <a:rPr lang="en-US" dirty="0" smtClean="0">
                          <a:solidFill>
                            <a:srgbClr val="000000"/>
                          </a:solidFill>
                          <a:latin typeface="Arial"/>
                          <a:cs typeface="Arial"/>
                        </a:rPr>
                        <a:t>Data</a:t>
                      </a:r>
                      <a:r>
                        <a:rPr lang="en-US" baseline="0" dirty="0" smtClean="0">
                          <a:solidFill>
                            <a:srgbClr val="000000"/>
                          </a:solidFill>
                          <a:latin typeface="Arial"/>
                          <a:cs typeface="Arial"/>
                        </a:rPr>
                        <a:t> Word</a:t>
                      </a:r>
                      <a:endParaRPr lang="en-US" dirty="0">
                        <a:solidFill>
                          <a:srgbClr val="000000"/>
                        </a:solidFill>
                        <a:latin typeface="Arial"/>
                        <a:cs typeface="Aria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000000"/>
                          </a:solidFill>
                          <a:latin typeface="Arial"/>
                          <a:cs typeface="Arial"/>
                        </a:rPr>
                        <a:t>8-Bit</a:t>
                      </a:r>
                    </a:p>
                  </a:txBody>
                  <a:tcPr/>
                </a:tc>
                <a:tc>
                  <a:txBody>
                    <a:bodyPr/>
                    <a:lstStyle/>
                    <a:p>
                      <a:r>
                        <a:rPr lang="en-US" dirty="0" smtClean="0">
                          <a:solidFill>
                            <a:srgbClr val="000000"/>
                          </a:solidFill>
                          <a:latin typeface="Arial"/>
                          <a:cs typeface="Arial"/>
                        </a:rPr>
                        <a:t>8-Bit</a:t>
                      </a:r>
                      <a:endParaRPr lang="en-US" dirty="0">
                        <a:solidFill>
                          <a:srgbClr val="000000"/>
                        </a:solidFill>
                        <a:latin typeface="Arial"/>
                        <a:cs typeface="Arial"/>
                      </a:endParaRPr>
                    </a:p>
                  </a:txBody>
                  <a:tcPr/>
                </a:tc>
              </a:tr>
              <a:tr h="370840">
                <a:tc>
                  <a:txBody>
                    <a:bodyPr/>
                    <a:lstStyle/>
                    <a:p>
                      <a:r>
                        <a:rPr lang="en-US" dirty="0" smtClean="0">
                          <a:solidFill>
                            <a:srgbClr val="000000"/>
                          </a:solidFill>
                          <a:latin typeface="Arial"/>
                          <a:cs typeface="Arial"/>
                        </a:rPr>
                        <a:t>Clock</a:t>
                      </a:r>
                      <a:endParaRPr lang="en-US" dirty="0">
                        <a:solidFill>
                          <a:srgbClr val="000000"/>
                        </a:solidFill>
                        <a:latin typeface="Arial"/>
                        <a:cs typeface="Aria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solidFill>
                            <a:srgbClr val="000000"/>
                          </a:solidFill>
                        </a:rPr>
                        <a:t>800KHz</a:t>
                      </a:r>
                    </a:p>
                  </a:txBody>
                  <a:tcPr/>
                </a:tc>
                <a:tc>
                  <a:txBody>
                    <a:bodyPr/>
                    <a:lstStyle/>
                    <a:p>
                      <a:r>
                        <a:rPr lang="en-US" dirty="0" smtClean="0">
                          <a:solidFill>
                            <a:srgbClr val="000000"/>
                          </a:solidFill>
                          <a:latin typeface="Arial"/>
                          <a:cs typeface="Arial"/>
                        </a:rPr>
                        <a:t>~2MHz</a:t>
                      </a:r>
                      <a:endParaRPr lang="en-US" dirty="0">
                        <a:solidFill>
                          <a:srgbClr val="000000"/>
                        </a:solidFill>
                        <a:latin typeface="Arial"/>
                        <a:cs typeface="Arial"/>
                      </a:endParaRPr>
                    </a:p>
                  </a:txBody>
                  <a:tcPr/>
                </a:tc>
              </a:tr>
              <a:tr h="370840">
                <a:tc>
                  <a:txBody>
                    <a:bodyPr/>
                    <a:lstStyle/>
                    <a:p>
                      <a:r>
                        <a:rPr lang="en-US" dirty="0" smtClean="0">
                          <a:solidFill>
                            <a:srgbClr val="000000"/>
                          </a:solidFill>
                          <a:latin typeface="Arial"/>
                          <a:cs typeface="Arial"/>
                        </a:rPr>
                        <a:t>Address Space</a:t>
                      </a:r>
                      <a:endParaRPr lang="en-US" dirty="0">
                        <a:solidFill>
                          <a:srgbClr val="000000"/>
                        </a:solidFill>
                        <a:latin typeface="Arial"/>
                        <a:cs typeface="Arial"/>
                      </a:endParaRPr>
                    </a:p>
                  </a:txBody>
                  <a:tcPr/>
                </a:tc>
                <a:tc>
                  <a:txBody>
                    <a:bodyPr/>
                    <a:lstStyle/>
                    <a:p>
                      <a:r>
                        <a:rPr lang="en-US" dirty="0" smtClean="0">
                          <a:solidFill>
                            <a:srgbClr val="000000"/>
                          </a:solidFill>
                          <a:latin typeface="Arial"/>
                          <a:cs typeface="Arial"/>
                        </a:rPr>
                        <a:t>16</a:t>
                      </a:r>
                      <a:r>
                        <a:rPr lang="en-US" baseline="0" dirty="0" smtClean="0">
                          <a:solidFill>
                            <a:srgbClr val="000000"/>
                          </a:solidFill>
                          <a:latin typeface="Arial"/>
                          <a:cs typeface="Arial"/>
                        </a:rPr>
                        <a:t> KB</a:t>
                      </a:r>
                      <a:endParaRPr lang="en-US" dirty="0">
                        <a:solidFill>
                          <a:srgbClr val="000000"/>
                        </a:solidFill>
                        <a:latin typeface="Arial"/>
                        <a:cs typeface="Arial"/>
                      </a:endParaRPr>
                    </a:p>
                  </a:txBody>
                  <a:tcPr/>
                </a:tc>
                <a:tc>
                  <a:txBody>
                    <a:bodyPr/>
                    <a:lstStyle/>
                    <a:p>
                      <a:r>
                        <a:rPr lang="en-US" dirty="0" smtClean="0">
                          <a:solidFill>
                            <a:srgbClr val="000000"/>
                          </a:solidFill>
                          <a:latin typeface="Arial"/>
                          <a:cs typeface="Arial"/>
                        </a:rPr>
                        <a:t>64 KB</a:t>
                      </a:r>
                      <a:endParaRPr lang="en-US" dirty="0">
                        <a:solidFill>
                          <a:srgbClr val="000000"/>
                        </a:solidFill>
                        <a:latin typeface="Arial"/>
                        <a:cs typeface="Arial"/>
                      </a:endParaRPr>
                    </a:p>
                  </a:txBody>
                  <a:tcPr/>
                </a:tc>
              </a:tr>
              <a:tr h="370840">
                <a:tc>
                  <a:txBody>
                    <a:bodyPr/>
                    <a:lstStyle/>
                    <a:p>
                      <a:r>
                        <a:rPr lang="en-US" dirty="0" smtClean="0">
                          <a:solidFill>
                            <a:srgbClr val="000000"/>
                          </a:solidFill>
                          <a:latin typeface="Arial"/>
                          <a:cs typeface="Arial"/>
                        </a:rPr>
                        <a:t>Instructions</a:t>
                      </a:r>
                      <a:endParaRPr lang="en-US" dirty="0">
                        <a:solidFill>
                          <a:srgbClr val="000000"/>
                        </a:solidFill>
                        <a:latin typeface="Arial"/>
                        <a:cs typeface="Arial"/>
                      </a:endParaRPr>
                    </a:p>
                  </a:txBody>
                  <a:tcPr/>
                </a:tc>
                <a:tc>
                  <a:txBody>
                    <a:bodyPr/>
                    <a:lstStyle/>
                    <a:p>
                      <a:r>
                        <a:rPr lang="en-US" dirty="0" smtClean="0">
                          <a:solidFill>
                            <a:srgbClr val="000000"/>
                          </a:solidFill>
                          <a:latin typeface="Arial"/>
                          <a:cs typeface="Arial"/>
                        </a:rPr>
                        <a:t>48</a:t>
                      </a:r>
                      <a:endParaRPr lang="en-US" dirty="0">
                        <a:solidFill>
                          <a:srgbClr val="000000"/>
                        </a:solidFill>
                        <a:latin typeface="Arial"/>
                        <a:cs typeface="Arial"/>
                      </a:endParaRPr>
                    </a:p>
                  </a:txBody>
                  <a:tcPr/>
                </a:tc>
                <a:tc>
                  <a:txBody>
                    <a:bodyPr/>
                    <a:lstStyle/>
                    <a:p>
                      <a:r>
                        <a:rPr lang="en-US" dirty="0" smtClean="0">
                          <a:solidFill>
                            <a:srgbClr val="000000"/>
                          </a:solidFill>
                          <a:latin typeface="Arial"/>
                          <a:cs typeface="Arial"/>
                        </a:rPr>
                        <a:t>48</a:t>
                      </a:r>
                      <a:endParaRPr lang="en-US" dirty="0">
                        <a:solidFill>
                          <a:srgbClr val="000000"/>
                        </a:solidFill>
                        <a:latin typeface="Arial"/>
                        <a:cs typeface="Arial"/>
                      </a:endParaRPr>
                    </a:p>
                  </a:txBody>
                  <a:tcPr/>
                </a:tc>
              </a:tr>
              <a:tr h="370840">
                <a:tc>
                  <a:txBody>
                    <a:bodyPr/>
                    <a:lstStyle/>
                    <a:p>
                      <a:r>
                        <a:rPr lang="en-US" sz="1800" dirty="0" smtClean="0">
                          <a:solidFill>
                            <a:srgbClr val="000000"/>
                          </a:solidFill>
                          <a:latin typeface="Arial"/>
                          <a:cs typeface="Arial"/>
                        </a:rPr>
                        <a:t>Addressing Modes</a:t>
                      </a:r>
                      <a:endParaRPr lang="en-US" sz="1800" dirty="0">
                        <a:solidFill>
                          <a:srgbClr val="000000"/>
                        </a:solidFill>
                        <a:latin typeface="Arial"/>
                        <a:cs typeface="Arial"/>
                      </a:endParaRPr>
                    </a:p>
                  </a:txBody>
                  <a:tcPr/>
                </a:tc>
                <a:tc>
                  <a:txBody>
                    <a:bodyPr/>
                    <a:lstStyle/>
                    <a:p>
                      <a:r>
                        <a:rPr lang="en-US" sz="1800" dirty="0" smtClean="0">
                          <a:solidFill>
                            <a:srgbClr val="000000"/>
                          </a:solidFill>
                          <a:latin typeface="Arial"/>
                          <a:cs typeface="Arial"/>
                        </a:rPr>
                        <a:t>Register</a:t>
                      </a:r>
                    </a:p>
                    <a:p>
                      <a:r>
                        <a:rPr lang="en-US" sz="1800" dirty="0" smtClean="0">
                          <a:solidFill>
                            <a:srgbClr val="000000"/>
                          </a:solidFill>
                          <a:latin typeface="Arial"/>
                          <a:cs typeface="Arial"/>
                        </a:rPr>
                        <a:t>Reg.</a:t>
                      </a:r>
                      <a:r>
                        <a:rPr lang="en-US" sz="1800" baseline="0" dirty="0" smtClean="0">
                          <a:solidFill>
                            <a:srgbClr val="000000"/>
                          </a:solidFill>
                          <a:latin typeface="Arial"/>
                          <a:cs typeface="Arial"/>
                        </a:rPr>
                        <a:t> Direct </a:t>
                      </a:r>
                    </a:p>
                    <a:p>
                      <a:r>
                        <a:rPr lang="en-US" sz="1800" baseline="0" dirty="0" smtClean="0">
                          <a:solidFill>
                            <a:srgbClr val="000000"/>
                          </a:solidFill>
                          <a:latin typeface="Arial"/>
                          <a:cs typeface="Arial"/>
                        </a:rPr>
                        <a:t>Immediate</a:t>
                      </a:r>
                      <a:endParaRPr lang="en-US" sz="1800" dirty="0" smtClean="0">
                        <a:solidFill>
                          <a:srgbClr val="000000"/>
                        </a:solidFill>
                        <a:latin typeface="Arial"/>
                        <a:cs typeface="Arial"/>
                      </a:endParaRPr>
                    </a:p>
                  </a:txBody>
                  <a:tcPr/>
                </a:tc>
                <a:tc>
                  <a:txBody>
                    <a:bodyPr/>
                    <a:lstStyle/>
                    <a:p>
                      <a:r>
                        <a:rPr lang="en-US" sz="1800" dirty="0" smtClean="0">
                          <a:solidFill>
                            <a:srgbClr val="000000"/>
                          </a:solidFill>
                          <a:latin typeface="Arial"/>
                          <a:cs typeface="Arial"/>
                        </a:rPr>
                        <a:t>Register</a:t>
                      </a:r>
                    </a:p>
                    <a:p>
                      <a:r>
                        <a:rPr lang="en-US" sz="1800" dirty="0" smtClean="0">
                          <a:solidFill>
                            <a:srgbClr val="000000"/>
                          </a:solidFill>
                          <a:latin typeface="Arial"/>
                          <a:cs typeface="Arial"/>
                        </a:rPr>
                        <a:t>Reg.</a:t>
                      </a:r>
                      <a:r>
                        <a:rPr lang="en-US" sz="1800" baseline="0" dirty="0" smtClean="0">
                          <a:solidFill>
                            <a:srgbClr val="000000"/>
                          </a:solidFill>
                          <a:latin typeface="Arial"/>
                          <a:cs typeface="Arial"/>
                        </a:rPr>
                        <a:t> Direct </a:t>
                      </a:r>
                    </a:p>
                    <a:p>
                      <a:r>
                        <a:rPr lang="en-US" sz="1800" baseline="0" dirty="0" smtClean="0">
                          <a:solidFill>
                            <a:srgbClr val="000000"/>
                          </a:solidFill>
                          <a:latin typeface="Arial"/>
                          <a:cs typeface="Arial"/>
                        </a:rPr>
                        <a:t>Immediate</a:t>
                      </a:r>
                      <a:endParaRPr lang="en-US" sz="1800" dirty="0">
                        <a:solidFill>
                          <a:srgbClr val="000000"/>
                        </a:solidFill>
                        <a:latin typeface="Arial"/>
                        <a:cs typeface="Arial"/>
                      </a:endParaRPr>
                    </a:p>
                  </a:txBody>
                  <a:tcPr/>
                </a:tc>
              </a:tr>
            </a:tbl>
          </a:graphicData>
        </a:graphic>
      </p:graphicFrame>
    </p:spTree>
    <p:extLst>
      <p:ext uri="{BB962C8B-B14F-4D97-AF65-F5344CB8AC3E}">
        <p14:creationId xmlns:p14="http://schemas.microsoft.com/office/powerpoint/2010/main" xmlns="" val="16003108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1978: 8086-8088 Microprocessor </a:t>
            </a:r>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791200" y="3048000"/>
            <a:ext cx="3067050" cy="2974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5" name="Rectangle 5"/>
          <p:cNvSpPr>
            <a:spLocks noChangeArrowheads="1"/>
          </p:cNvSpPr>
          <p:nvPr/>
        </p:nvSpPr>
        <p:spPr bwMode="auto">
          <a:xfrm>
            <a:off x="1395740" y="6491287"/>
            <a:ext cx="7748260"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dirty="0" smtClean="0">
                <a:latin typeface="Arial" charset="0"/>
              </a:rPr>
              <a:t>Source: http</a:t>
            </a:r>
            <a:r>
              <a:rPr lang="en-US" dirty="0">
                <a:latin typeface="Arial" charset="0"/>
              </a:rPr>
              <a:t>://</a:t>
            </a:r>
            <a:r>
              <a:rPr lang="en-US" dirty="0" err="1">
                <a:latin typeface="Arial" charset="0"/>
              </a:rPr>
              <a:t>accad.osu.edu</a:t>
            </a:r>
            <a:r>
              <a:rPr lang="en-US" dirty="0">
                <a:latin typeface="Arial" charset="0"/>
              </a:rPr>
              <a:t>/~</a:t>
            </a:r>
            <a:r>
              <a:rPr lang="en-US" dirty="0" err="1">
                <a:latin typeface="Arial" charset="0"/>
              </a:rPr>
              <a:t>waynec</a:t>
            </a:r>
            <a:r>
              <a:rPr lang="en-US" dirty="0">
                <a:latin typeface="Arial" charset="0"/>
              </a:rPr>
              <a:t>/history/images/small/</a:t>
            </a:r>
            <a:r>
              <a:rPr lang="en-US" dirty="0" err="1">
                <a:latin typeface="Arial" charset="0"/>
              </a:rPr>
              <a:t>ibm_pc_xt.jpg</a:t>
            </a:r>
            <a:endParaRPr lang="en-US" dirty="0">
              <a:latin typeface="Arial" charset="0"/>
            </a:endParaRPr>
          </a:p>
        </p:txBody>
      </p:sp>
      <p:sp>
        <p:nvSpPr>
          <p:cNvPr id="7" name="Rectangle 3"/>
          <p:cNvSpPr txBox="1">
            <a:spLocks noChangeArrowheads="1"/>
          </p:cNvSpPr>
          <p:nvPr/>
        </p:nvSpPr>
        <p:spPr>
          <a:xfrm>
            <a:off x="457200" y="1600200"/>
            <a:ext cx="58674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4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2472"/>
              </a:spcBef>
            </a:pPr>
            <a:r>
              <a:rPr lang="en-US" sz="2800" dirty="0" smtClean="0">
                <a:latin typeface="Arial"/>
                <a:cs typeface="Arial"/>
              </a:rPr>
              <a:t>The 8088 became the brains of IBM's new hit product--the IBM PC. </a:t>
            </a:r>
          </a:p>
          <a:p>
            <a:pPr>
              <a:spcBef>
                <a:spcPts val="2472"/>
              </a:spcBef>
            </a:pPr>
            <a:r>
              <a:rPr lang="en-US" sz="2800" dirty="0" smtClean="0">
                <a:latin typeface="Arial"/>
                <a:cs typeface="Arial"/>
              </a:rPr>
              <a:t>Fortune magazine named the company one of the "</a:t>
            </a:r>
            <a:r>
              <a:rPr lang="en-US" sz="2800" i="1" dirty="0" smtClean="0">
                <a:latin typeface="Arial"/>
                <a:cs typeface="Arial"/>
              </a:rPr>
              <a:t>Business Triumphs of the Seventies</a:t>
            </a:r>
            <a:r>
              <a:rPr lang="en-US" sz="2800" dirty="0" smtClean="0">
                <a:latin typeface="Arial"/>
                <a:cs typeface="Arial"/>
              </a:rPr>
              <a:t>." </a:t>
            </a:r>
            <a:endParaRPr lang="en-US" sz="2800" dirty="0">
              <a:latin typeface="Arial"/>
              <a:cs typeface="Arial"/>
            </a:endParaRPr>
          </a:p>
        </p:txBody>
      </p:sp>
    </p:spTree>
    <p:extLst>
      <p:ext uri="{BB962C8B-B14F-4D97-AF65-F5344CB8AC3E}">
        <p14:creationId xmlns:p14="http://schemas.microsoft.com/office/powerpoint/2010/main" xmlns="" val="35513087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1982: 286 Microprocessor</a:t>
            </a:r>
          </a:p>
        </p:txBody>
      </p:sp>
      <p:pic>
        <p:nvPicPr>
          <p:cNvPr id="16388"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943600" y="3810000"/>
            <a:ext cx="2819400" cy="2650190"/>
          </a:xfrm>
          <a:prstGeom prst="rect">
            <a:avLst/>
          </a:prstGeom>
          <a:solidFill>
            <a:schemeClr val="accent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4" name="Rectangle 3"/>
          <p:cNvSpPr txBox="1">
            <a:spLocks noChangeArrowheads="1"/>
          </p:cNvSpPr>
          <p:nvPr/>
        </p:nvSpPr>
        <p:spPr>
          <a:xfrm>
            <a:off x="457200" y="1295400"/>
            <a:ext cx="5410200" cy="4830763"/>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itchFamily="34" charset="0"/>
              <a:buChar char="•"/>
              <a:defRPr sz="4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1872"/>
              </a:spcBef>
            </a:pPr>
            <a:r>
              <a:rPr lang="en-US" dirty="0" smtClean="0"/>
              <a:t>The Intel 286 (originally 80286) was the first Intel processor that could run all the software written for its predecessor. </a:t>
            </a:r>
          </a:p>
          <a:p>
            <a:pPr>
              <a:spcBef>
                <a:spcPts val="1872"/>
              </a:spcBef>
            </a:pPr>
            <a:r>
              <a:rPr lang="en-US" dirty="0" smtClean="0"/>
              <a:t>This software compatibility remains a hallmark of Intel's family of microprocessors. </a:t>
            </a:r>
          </a:p>
          <a:p>
            <a:pPr>
              <a:spcBef>
                <a:spcPts val="1872"/>
              </a:spcBef>
            </a:pPr>
            <a:r>
              <a:rPr lang="en-US" dirty="0" smtClean="0"/>
              <a:t>Within 6 years of its release, an estimated 15 million 286-based personal computers were installed around the world. </a:t>
            </a:r>
            <a:endParaRPr lang="en-US" dirty="0"/>
          </a:p>
        </p:txBody>
      </p:sp>
    </p:spTree>
    <p:extLst>
      <p:ext uri="{BB962C8B-B14F-4D97-AF65-F5344CB8AC3E}">
        <p14:creationId xmlns:p14="http://schemas.microsoft.com/office/powerpoint/2010/main" xmlns="" val="12662494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t>1985: Intel386™ Microprocessor</a:t>
            </a:r>
          </a:p>
        </p:txBody>
      </p:sp>
      <p:sp>
        <p:nvSpPr>
          <p:cNvPr id="19461" name="Rectangle 5"/>
          <p:cNvSpPr>
            <a:spLocks noChangeArrowheads="1"/>
          </p:cNvSpPr>
          <p:nvPr/>
        </p:nvSpPr>
        <p:spPr bwMode="auto">
          <a:xfrm>
            <a:off x="2236903" y="6400800"/>
            <a:ext cx="6907097"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dirty="0" smtClean="0">
                <a:latin typeface="Arial" charset="0"/>
              </a:rPr>
              <a:t>Source: http</a:t>
            </a:r>
            <a:r>
              <a:rPr lang="en-US" dirty="0">
                <a:latin typeface="Arial" charset="0"/>
              </a:rPr>
              <a:t>://</a:t>
            </a:r>
            <a:r>
              <a:rPr lang="en-US" dirty="0" err="1">
                <a:latin typeface="Arial" charset="0"/>
              </a:rPr>
              <a:t>www.frontier-electronics.co.za</a:t>
            </a:r>
            <a:r>
              <a:rPr lang="en-US" dirty="0">
                <a:latin typeface="Arial" charset="0"/>
              </a:rPr>
              <a:t>/</a:t>
            </a:r>
            <a:r>
              <a:rPr lang="en-US" dirty="0" err="1">
                <a:latin typeface="Arial" charset="0"/>
              </a:rPr>
              <a:t>early_computers.htm</a:t>
            </a:r>
            <a:endParaRPr lang="en-US" dirty="0">
              <a:latin typeface="Arial" charset="0"/>
            </a:endParaRPr>
          </a:p>
        </p:txBody>
      </p:sp>
      <p:pic>
        <p:nvPicPr>
          <p:cNvPr id="2" name="Picture 1"/>
          <p:cNvPicPr>
            <a:picLocks noChangeAspect="1"/>
          </p:cNvPicPr>
          <p:nvPr/>
        </p:nvPicPr>
        <p:blipFill rotWithShape="1">
          <a:blip r:embed="rId2"/>
          <a:srcRect t="16297" b="1160"/>
          <a:stretch/>
        </p:blipFill>
        <p:spPr>
          <a:xfrm>
            <a:off x="6019800" y="3505200"/>
            <a:ext cx="2882900" cy="2379600"/>
          </a:xfrm>
          <a:prstGeom prst="rect">
            <a:avLst/>
          </a:prstGeom>
        </p:spPr>
      </p:pic>
      <p:sp>
        <p:nvSpPr>
          <p:cNvPr id="6" name="Rectangle 3"/>
          <p:cNvSpPr txBox="1">
            <a:spLocks noChangeArrowheads="1"/>
          </p:cNvSpPr>
          <p:nvPr/>
        </p:nvSpPr>
        <p:spPr>
          <a:xfrm>
            <a:off x="457200" y="1600200"/>
            <a:ext cx="56388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4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2472"/>
              </a:spcBef>
            </a:pPr>
            <a:r>
              <a:rPr lang="en-US" sz="2800" dirty="0" smtClean="0">
                <a:latin typeface="Arial"/>
                <a:cs typeface="Arial"/>
              </a:rPr>
              <a:t>275,000 transistors--more than 100times as many as the original 4004. </a:t>
            </a:r>
          </a:p>
          <a:p>
            <a:pPr>
              <a:spcBef>
                <a:spcPts val="2472"/>
              </a:spcBef>
            </a:pPr>
            <a:r>
              <a:rPr lang="en-US" sz="2800" dirty="0" smtClean="0">
                <a:latin typeface="Arial"/>
                <a:cs typeface="Arial"/>
              </a:rPr>
              <a:t>32-bit chip.</a:t>
            </a:r>
          </a:p>
          <a:p>
            <a:pPr>
              <a:spcBef>
                <a:spcPts val="2472"/>
              </a:spcBef>
            </a:pPr>
            <a:r>
              <a:rPr lang="en-US" sz="2800" dirty="0" smtClean="0">
                <a:latin typeface="Arial"/>
                <a:cs typeface="Arial"/>
              </a:rPr>
              <a:t>"multi tasking" --run multiple programs at the same time. </a:t>
            </a:r>
            <a:endParaRPr lang="en-US" sz="2800" dirty="0">
              <a:latin typeface="Arial"/>
              <a:cs typeface="Arial"/>
            </a:endParaRPr>
          </a:p>
        </p:txBody>
      </p:sp>
    </p:spTree>
    <p:extLst>
      <p:ext uri="{BB962C8B-B14F-4D97-AF65-F5344CB8AC3E}">
        <p14:creationId xmlns:p14="http://schemas.microsoft.com/office/powerpoint/2010/main" xmlns="" val="18983555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US" sz="4000"/>
              <a:t>1989: Intel486™ DX CPU Microprocessor</a:t>
            </a:r>
          </a:p>
        </p:txBody>
      </p:sp>
      <p:pic>
        <p:nvPicPr>
          <p:cNvPr id="22532"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943600" y="2971800"/>
            <a:ext cx="3028950" cy="3295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22533" name="Rectangle 5"/>
          <p:cNvSpPr>
            <a:spLocks noChangeArrowheads="1"/>
          </p:cNvSpPr>
          <p:nvPr/>
        </p:nvSpPr>
        <p:spPr bwMode="auto">
          <a:xfrm>
            <a:off x="1812321" y="6488668"/>
            <a:ext cx="7331679"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1" hangingPunct="1"/>
            <a:r>
              <a:rPr lang="en-US" dirty="0" smtClean="0">
                <a:latin typeface="Arial" charset="0"/>
              </a:rPr>
              <a:t>Source: http</a:t>
            </a:r>
            <a:r>
              <a:rPr lang="en-US" dirty="0">
                <a:latin typeface="Arial" charset="0"/>
              </a:rPr>
              <a:t>://www.100megspopup.com/</a:t>
            </a:r>
            <a:r>
              <a:rPr lang="en-US" dirty="0" err="1">
                <a:latin typeface="Arial" charset="0"/>
              </a:rPr>
              <a:t>redawa</a:t>
            </a:r>
            <a:r>
              <a:rPr lang="en-US" dirty="0">
                <a:latin typeface="Arial" charset="0"/>
              </a:rPr>
              <a:t>/Graphics/Icon486.jpg</a:t>
            </a:r>
          </a:p>
        </p:txBody>
      </p:sp>
      <p:sp>
        <p:nvSpPr>
          <p:cNvPr id="5" name="Rectangle 3"/>
          <p:cNvSpPr txBox="1">
            <a:spLocks noChangeArrowheads="1"/>
          </p:cNvSpPr>
          <p:nvPr/>
        </p:nvSpPr>
        <p:spPr>
          <a:xfrm>
            <a:off x="457200" y="1600200"/>
            <a:ext cx="54864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4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2424"/>
              </a:spcBef>
            </a:pPr>
            <a:r>
              <a:rPr lang="en-US" sz="2400" dirty="0" smtClean="0">
                <a:latin typeface="Arial"/>
                <a:cs typeface="Arial"/>
              </a:rPr>
              <a:t>"I could have a color computer for the first time and do desktop publishing at a significant speed," </a:t>
            </a:r>
            <a:r>
              <a:rPr lang="en-US" sz="1600" dirty="0" smtClean="0">
                <a:latin typeface="Arial"/>
                <a:cs typeface="Arial"/>
              </a:rPr>
              <a:t>recalls technology historian David K. Allison of the Smithsonian's National Museum of American History. </a:t>
            </a:r>
            <a:endParaRPr lang="en-US" sz="2400" dirty="0" smtClean="0">
              <a:latin typeface="Arial"/>
              <a:cs typeface="Arial"/>
            </a:endParaRPr>
          </a:p>
          <a:p>
            <a:pPr>
              <a:spcBef>
                <a:spcPts val="2424"/>
              </a:spcBef>
            </a:pPr>
            <a:r>
              <a:rPr lang="en-US" sz="2400" dirty="0" smtClean="0">
                <a:latin typeface="Arial"/>
                <a:cs typeface="Arial"/>
              </a:rPr>
              <a:t>First to offer a built-in math coprocessor, which speeds up computing because it offloads complex math functions from the central processor. </a:t>
            </a:r>
            <a:endParaRPr lang="en-US" sz="2400" dirty="0">
              <a:latin typeface="Arial"/>
              <a:cs typeface="Arial"/>
            </a:endParaRPr>
          </a:p>
        </p:txBody>
      </p:sp>
    </p:spTree>
    <p:extLst>
      <p:ext uri="{BB962C8B-B14F-4D97-AF65-F5344CB8AC3E}">
        <p14:creationId xmlns:p14="http://schemas.microsoft.com/office/powerpoint/2010/main" xmlns="" val="30084207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extLst>
              <p:ext uri="{D42A27DB-BD31-4B8C-83A1-F6EECF244321}">
                <p14:modId xmlns:p14="http://schemas.microsoft.com/office/powerpoint/2010/main" xmlns="" val="1276717751"/>
              </p:ext>
            </p:extLst>
          </p:nvPr>
        </p:nvGraphicFramePr>
        <p:xfrm>
          <a:off x="76200" y="195967"/>
          <a:ext cx="9067800" cy="6205180"/>
        </p:xfrm>
        <a:graphic>
          <a:graphicData uri="http://schemas.openxmlformats.org/drawingml/2006/table">
            <a:tbl>
              <a:tblPr/>
              <a:tblGrid>
                <a:gridCol w="1328902"/>
                <a:gridCol w="1094390"/>
                <a:gridCol w="703536"/>
                <a:gridCol w="699168"/>
                <a:gridCol w="1176928"/>
                <a:gridCol w="625366"/>
                <a:gridCol w="3439510"/>
              </a:tblGrid>
              <a:tr h="242433">
                <a:tc rowSpan="2">
                  <a:txBody>
                    <a:bodyPr/>
                    <a:lstStyle/>
                    <a:p>
                      <a:pPr algn="ctr" fontAlgn="ctr"/>
                      <a:r>
                        <a:rPr lang="en-US" sz="1400" b="1" i="0" u="none" strike="noStrike" dirty="0">
                          <a:solidFill>
                            <a:srgbClr val="434343"/>
                          </a:solidFill>
                          <a:effectLst/>
                          <a:latin typeface="Arial"/>
                          <a:cs typeface="Arial"/>
                        </a:rPr>
                        <a:t>Processor</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solidFill>
                      <a:srgbClr val="DCDCDC"/>
                    </a:solidFill>
                  </a:tcPr>
                </a:tc>
                <a:tc>
                  <a:txBody>
                    <a:bodyPr/>
                    <a:lstStyle/>
                    <a:p>
                      <a:pPr algn="ctr" fontAlgn="ctr"/>
                      <a:r>
                        <a:rPr lang="en-US" sz="1400" b="1" i="0" u="none" strike="noStrike" dirty="0">
                          <a:solidFill>
                            <a:srgbClr val="434343"/>
                          </a:solidFill>
                          <a:effectLst/>
                          <a:latin typeface="Arial"/>
                          <a:cs typeface="Arial"/>
                        </a:rPr>
                        <a:t>Clock</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a:noFill/>
                    </a:lnB>
                    <a:solidFill>
                      <a:srgbClr val="DCDCDC"/>
                    </a:solidFill>
                  </a:tcPr>
                </a:tc>
                <a:tc rowSpan="2">
                  <a:txBody>
                    <a:bodyPr/>
                    <a:lstStyle/>
                    <a:p>
                      <a:pPr algn="ctr" fontAlgn="ctr"/>
                      <a:r>
                        <a:rPr lang="en-US" sz="1400" b="1" i="0" u="none" strike="noStrike" dirty="0">
                          <a:solidFill>
                            <a:srgbClr val="434343"/>
                          </a:solidFill>
                          <a:effectLst/>
                          <a:latin typeface="Arial"/>
                          <a:cs typeface="Arial"/>
                        </a:rPr>
                        <a:t>Intro Date(s)</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solidFill>
                      <a:srgbClr val="DCDCDC"/>
                    </a:solidFill>
                  </a:tcPr>
                </a:tc>
                <a:tc rowSpan="2">
                  <a:txBody>
                    <a:bodyPr/>
                    <a:lstStyle/>
                    <a:p>
                      <a:pPr algn="l" fontAlgn="ctr"/>
                      <a:r>
                        <a:rPr lang="en-US" sz="1400" b="1" i="0" u="none" strike="noStrike" dirty="0">
                          <a:solidFill>
                            <a:srgbClr val="434343"/>
                          </a:solidFill>
                          <a:effectLst/>
                          <a:latin typeface="Arial"/>
                          <a:cs typeface="Arial"/>
                        </a:rPr>
                        <a:t>Trans.</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solidFill>
                      <a:srgbClr val="DCDCDC"/>
                    </a:solidFill>
                  </a:tcPr>
                </a:tc>
                <a:tc rowSpan="2">
                  <a:txBody>
                    <a:bodyPr/>
                    <a:lstStyle/>
                    <a:p>
                      <a:pPr algn="l" fontAlgn="ctr"/>
                      <a:r>
                        <a:rPr lang="en-US" sz="1400" b="1" i="0" u="none" strike="noStrike">
                          <a:solidFill>
                            <a:srgbClr val="434343"/>
                          </a:solidFill>
                          <a:effectLst/>
                          <a:latin typeface="Arial"/>
                          <a:cs typeface="Arial"/>
                        </a:rPr>
                        <a:t>Addressable Memory</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solidFill>
                      <a:srgbClr val="DCDCDC"/>
                    </a:solidFill>
                  </a:tcPr>
                </a:tc>
                <a:tc rowSpan="2">
                  <a:txBody>
                    <a:bodyPr/>
                    <a:lstStyle/>
                    <a:p>
                      <a:pPr algn="ctr" fontAlgn="ctr"/>
                      <a:r>
                        <a:rPr lang="en-US" sz="1400" b="1" i="0" u="none" strike="noStrike" dirty="0">
                          <a:solidFill>
                            <a:srgbClr val="434343"/>
                          </a:solidFill>
                          <a:effectLst/>
                          <a:latin typeface="Arial"/>
                          <a:cs typeface="Arial"/>
                        </a:rPr>
                        <a:t>Cache</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solidFill>
                      <a:srgbClr val="DCDCDC"/>
                    </a:solidFill>
                  </a:tcPr>
                </a:tc>
                <a:tc rowSpan="2">
                  <a:txBody>
                    <a:bodyPr/>
                    <a:lstStyle/>
                    <a:p>
                      <a:pPr algn="ctr" fontAlgn="ctr"/>
                      <a:r>
                        <a:rPr lang="en-US" sz="1400" b="1" i="0" u="none" strike="noStrike" dirty="0">
                          <a:solidFill>
                            <a:srgbClr val="434343"/>
                          </a:solidFill>
                          <a:effectLst/>
                          <a:latin typeface="Arial"/>
                          <a:cs typeface="Arial"/>
                        </a:rPr>
                        <a:t>Typical Use</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solidFill>
                      <a:srgbClr val="DCDCDC"/>
                    </a:solidFill>
                  </a:tcPr>
                </a:tc>
              </a:tr>
              <a:tr h="258595">
                <a:tc vMerge="1">
                  <a:txBody>
                    <a:bodyPr/>
                    <a:lstStyle/>
                    <a:p>
                      <a:endParaRPr lang="en-US"/>
                    </a:p>
                  </a:txBody>
                  <a:tcPr/>
                </a:tc>
                <a:tc>
                  <a:txBody>
                    <a:bodyPr/>
                    <a:lstStyle/>
                    <a:p>
                      <a:pPr algn="ctr" fontAlgn="ctr"/>
                      <a:r>
                        <a:rPr lang="en-US" sz="1400" b="1" i="0" u="none" strike="noStrike" dirty="0">
                          <a:solidFill>
                            <a:srgbClr val="434343"/>
                          </a:solidFill>
                          <a:effectLst/>
                          <a:latin typeface="Arial"/>
                          <a:cs typeface="Arial"/>
                        </a:rPr>
                        <a:t>Speed(s)</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a:noFill/>
                    </a:lnT>
                    <a:lnB w="12700" cap="flat" cmpd="sng" algn="ctr">
                      <a:solidFill>
                        <a:srgbClr val="6D6D6D"/>
                      </a:solidFill>
                      <a:prstDash val="solid"/>
                      <a:round/>
                      <a:headEnd type="none" w="med" len="med"/>
                      <a:tailEnd type="none" w="med" len="med"/>
                    </a:lnB>
                    <a:solidFill>
                      <a:srgbClr val="DCDCDC"/>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421994">
                <a:tc>
                  <a:txBody>
                    <a:bodyPr/>
                    <a:lstStyle/>
                    <a:p>
                      <a:pPr algn="l" fontAlgn="ctr"/>
                      <a:r>
                        <a:rPr lang="en-US" sz="1400" b="0" i="0" u="none" strike="noStrike">
                          <a:solidFill>
                            <a:srgbClr val="434343"/>
                          </a:solidFill>
                          <a:effectLst/>
                          <a:latin typeface="Arial"/>
                          <a:cs typeface="Arial"/>
                        </a:rPr>
                        <a:t>Intel486™ SL </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20~33MHz</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r" fontAlgn="ctr"/>
                      <a:r>
                        <a:rPr lang="en-US" sz="1400" b="0" i="0" u="none" strike="noStrike">
                          <a:solidFill>
                            <a:srgbClr val="434343"/>
                          </a:solidFill>
                          <a:effectLst/>
                          <a:latin typeface="Arial"/>
                          <a:cs typeface="Arial"/>
                        </a:rPr>
                        <a:t>Nov-92</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1.4 mil.</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4 MB</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8 kB</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l" fontAlgn="ctr"/>
                      <a:r>
                        <a:rPr lang="en-US" sz="1400" b="0" i="0" u="none" strike="noStrike">
                          <a:solidFill>
                            <a:srgbClr val="434343"/>
                          </a:solidFill>
                          <a:effectLst/>
                          <a:latin typeface="Arial"/>
                          <a:cs typeface="Arial"/>
                        </a:rPr>
                        <a:t>First CPU specifically designed for Notebook PCs</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r>
              <a:tr h="373531">
                <a:tc>
                  <a:txBody>
                    <a:bodyPr/>
                    <a:lstStyle/>
                    <a:p>
                      <a:pPr algn="l" fontAlgn="ctr"/>
                      <a:r>
                        <a:rPr lang="en-US" sz="1400" b="0" i="0" u="none" strike="noStrike" dirty="0">
                          <a:solidFill>
                            <a:srgbClr val="434343"/>
                          </a:solidFill>
                          <a:effectLst/>
                          <a:latin typeface="Arial"/>
                          <a:cs typeface="Arial"/>
                        </a:rPr>
                        <a:t>Intel486™ </a:t>
                      </a:r>
                      <a:r>
                        <a:rPr lang="en-US" sz="1400" b="0" i="0" u="none" strike="noStrike" dirty="0" smtClean="0">
                          <a:solidFill>
                            <a:srgbClr val="434343"/>
                          </a:solidFill>
                          <a:effectLst/>
                          <a:latin typeface="Arial"/>
                          <a:cs typeface="Arial"/>
                        </a:rPr>
                        <a:t>SX</a:t>
                      </a:r>
                      <a:endParaRPr lang="en-US" sz="1400" b="0" i="0" u="none" strike="noStrike" dirty="0">
                        <a:solidFill>
                          <a:srgbClr val="434343"/>
                        </a:solidFill>
                        <a:effectLst/>
                        <a:latin typeface="Arial"/>
                        <a:cs typeface="Arial"/>
                      </a:endParaRP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16~33 MHz</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r" fontAlgn="ctr"/>
                      <a:r>
                        <a:rPr lang="en-US" sz="1400" b="0" i="0" u="none" strike="noStrike" dirty="0">
                          <a:solidFill>
                            <a:srgbClr val="434343"/>
                          </a:solidFill>
                          <a:effectLst/>
                          <a:latin typeface="Arial"/>
                          <a:cs typeface="Arial"/>
                        </a:rPr>
                        <a:t>Sep-91</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1.2 mil.</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4 GB</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8 kB</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l" fontAlgn="ctr"/>
                      <a:r>
                        <a:rPr lang="en-US" sz="1400" b="0" i="0" u="none" strike="noStrike">
                          <a:solidFill>
                            <a:srgbClr val="434343"/>
                          </a:solidFill>
                          <a:effectLst/>
                          <a:latin typeface="Arial"/>
                          <a:cs typeface="Arial"/>
                        </a:rPr>
                        <a:t>Low-cost, entry-level desktops</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r>
              <a:tr h="421994">
                <a:tc>
                  <a:txBody>
                    <a:bodyPr/>
                    <a:lstStyle/>
                    <a:p>
                      <a:pPr algn="l" fontAlgn="ctr"/>
                      <a:r>
                        <a:rPr lang="en-US" sz="1400" b="0" i="0" u="none" strike="noStrike" dirty="0">
                          <a:solidFill>
                            <a:srgbClr val="434343"/>
                          </a:solidFill>
                          <a:effectLst/>
                          <a:latin typeface="Arial"/>
                          <a:cs typeface="Arial"/>
                        </a:rPr>
                        <a:t>Intel386™ </a:t>
                      </a:r>
                      <a:r>
                        <a:rPr lang="en-US" sz="1400" b="0" i="0" u="none" strike="noStrike" dirty="0" smtClean="0">
                          <a:solidFill>
                            <a:srgbClr val="434343"/>
                          </a:solidFill>
                          <a:effectLst/>
                          <a:latin typeface="Arial"/>
                          <a:cs typeface="Arial"/>
                        </a:rPr>
                        <a:t>SL</a:t>
                      </a:r>
                      <a:endParaRPr lang="en-US" sz="1400" b="0" i="0" u="none" strike="noStrike" dirty="0">
                        <a:solidFill>
                          <a:srgbClr val="434343"/>
                        </a:solidFill>
                        <a:effectLst/>
                        <a:latin typeface="Arial"/>
                        <a:cs typeface="Arial"/>
                      </a:endParaRP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20~25 MHz</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r" fontAlgn="ctr"/>
                      <a:r>
                        <a:rPr lang="en-US" sz="1400" b="0" i="0" u="none" strike="noStrike">
                          <a:solidFill>
                            <a:srgbClr val="434343"/>
                          </a:solidFill>
                          <a:effectLst/>
                          <a:latin typeface="Arial"/>
                          <a:cs typeface="Arial"/>
                        </a:rPr>
                        <a:t>Oct-90</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0.8 mil.</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4 GB</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None</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l" fontAlgn="ctr"/>
                      <a:r>
                        <a:rPr lang="en-US" sz="1400" b="0" i="0" u="none" strike="noStrike">
                          <a:solidFill>
                            <a:srgbClr val="434343"/>
                          </a:solidFill>
                          <a:effectLst/>
                          <a:latin typeface="Arial"/>
                          <a:cs typeface="Arial"/>
                        </a:rPr>
                        <a:t>First CPU designed specifically for portables</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r>
              <a:tr h="258595">
                <a:tc>
                  <a:txBody>
                    <a:bodyPr/>
                    <a:lstStyle/>
                    <a:p>
                      <a:pPr algn="l" fontAlgn="ctr"/>
                      <a:r>
                        <a:rPr lang="en-US" sz="1400" b="0" i="0" u="none" strike="noStrike">
                          <a:solidFill>
                            <a:srgbClr val="434343"/>
                          </a:solidFill>
                          <a:effectLst/>
                          <a:latin typeface="Arial"/>
                          <a:cs typeface="Arial"/>
                        </a:rPr>
                        <a:t>Intel486™ DX </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25~50 MHz</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r" fontAlgn="ctr"/>
                      <a:r>
                        <a:rPr lang="en-US" sz="1400" b="0" i="0" u="none" strike="noStrike">
                          <a:solidFill>
                            <a:srgbClr val="434343"/>
                          </a:solidFill>
                          <a:effectLst/>
                          <a:latin typeface="Arial"/>
                          <a:cs typeface="Arial"/>
                        </a:rPr>
                        <a:t>Apr-89</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1.2 mil.</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4 GB</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8 kB</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l" fontAlgn="ctr"/>
                      <a:r>
                        <a:rPr lang="en-US" sz="1400" b="0" i="0" u="none" strike="noStrike">
                          <a:solidFill>
                            <a:srgbClr val="434343"/>
                          </a:solidFill>
                          <a:effectLst/>
                          <a:latin typeface="Arial"/>
                          <a:cs typeface="Arial"/>
                        </a:rPr>
                        <a:t>Desktops and servers.</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r>
              <a:tr h="373531">
                <a:tc>
                  <a:txBody>
                    <a:bodyPr/>
                    <a:lstStyle/>
                    <a:p>
                      <a:pPr algn="l" fontAlgn="ctr"/>
                      <a:r>
                        <a:rPr lang="en-US" sz="1400" b="0" i="0" u="none" strike="noStrike">
                          <a:solidFill>
                            <a:srgbClr val="434343"/>
                          </a:solidFill>
                          <a:effectLst/>
                          <a:latin typeface="Arial"/>
                          <a:cs typeface="Arial"/>
                        </a:rPr>
                        <a:t>Intel386™ SX</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16 ~33MHz</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r" fontAlgn="ctr"/>
                      <a:r>
                        <a:rPr lang="en-US" sz="1400" b="0" i="0" u="none" strike="noStrike">
                          <a:solidFill>
                            <a:srgbClr val="434343"/>
                          </a:solidFill>
                          <a:effectLst/>
                          <a:latin typeface="Arial"/>
                          <a:cs typeface="Arial"/>
                        </a:rPr>
                        <a:t>Jun-88</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275,000</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16 MB</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None</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l" fontAlgn="ctr"/>
                      <a:r>
                        <a:rPr lang="en-US" sz="1400" b="0" i="0" u="none" strike="noStrike">
                          <a:solidFill>
                            <a:srgbClr val="434343"/>
                          </a:solidFill>
                          <a:effectLst/>
                          <a:latin typeface="Arial"/>
                          <a:cs typeface="Arial"/>
                        </a:rPr>
                        <a:t>Entry-level desktop and portable computing</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r>
              <a:tr h="501028">
                <a:tc>
                  <a:txBody>
                    <a:bodyPr/>
                    <a:lstStyle/>
                    <a:p>
                      <a:pPr algn="l" fontAlgn="ctr"/>
                      <a:r>
                        <a:rPr lang="en-US" sz="1400" b="0" i="0" u="none" strike="noStrike" dirty="0">
                          <a:solidFill>
                            <a:srgbClr val="434343"/>
                          </a:solidFill>
                          <a:effectLst/>
                          <a:latin typeface="Arial"/>
                          <a:cs typeface="Arial"/>
                        </a:rPr>
                        <a:t>Intel386™ DX</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 </a:t>
                      </a:r>
                      <a:r>
                        <a:rPr lang="en-US" sz="1400" b="0" i="0" u="none" strike="noStrike" dirty="0" smtClean="0">
                          <a:solidFill>
                            <a:srgbClr val="434343"/>
                          </a:solidFill>
                          <a:effectLst/>
                          <a:latin typeface="Arial"/>
                          <a:cs typeface="Arial"/>
                        </a:rPr>
                        <a:t>16 </a:t>
                      </a:r>
                      <a:r>
                        <a:rPr lang="en-US" sz="1400" b="0" i="0" u="none" strike="noStrike" dirty="0">
                          <a:solidFill>
                            <a:srgbClr val="434343"/>
                          </a:solidFill>
                          <a:effectLst/>
                          <a:latin typeface="Arial"/>
                          <a:cs typeface="Arial"/>
                        </a:rPr>
                        <a:t>~33MHz</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r" fontAlgn="ctr"/>
                      <a:r>
                        <a:rPr lang="en-US" sz="1400" b="0" i="0" u="none" strike="noStrike">
                          <a:solidFill>
                            <a:srgbClr val="434343"/>
                          </a:solidFill>
                          <a:effectLst/>
                          <a:latin typeface="Arial"/>
                          <a:cs typeface="Arial"/>
                        </a:rPr>
                        <a:t>Oct-85</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275,000</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4 GB</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None</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l" fontAlgn="ctr"/>
                      <a:r>
                        <a:rPr lang="en-US" sz="1400" b="0" i="0" u="none" strike="noStrike">
                          <a:solidFill>
                            <a:srgbClr val="434343"/>
                          </a:solidFill>
                          <a:effectLst/>
                          <a:latin typeface="Arial"/>
                          <a:cs typeface="Arial"/>
                        </a:rPr>
                        <a:t>Desktops</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r>
              <a:tr h="421994">
                <a:tc>
                  <a:txBody>
                    <a:bodyPr/>
                    <a:lstStyle/>
                    <a:p>
                      <a:pPr algn="ctr" fontAlgn="ctr"/>
                      <a:r>
                        <a:rPr lang="en-US" sz="1400" b="0" i="0" u="none" strike="noStrike" dirty="0">
                          <a:solidFill>
                            <a:srgbClr val="434343"/>
                          </a:solidFill>
                          <a:effectLst/>
                          <a:latin typeface="Arial"/>
                          <a:cs typeface="Arial"/>
                        </a:rPr>
                        <a:t>80286</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6~12MHz</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r" fontAlgn="ctr"/>
                      <a:r>
                        <a:rPr lang="en-US" sz="1400" b="0" i="0" u="none" strike="noStrike">
                          <a:solidFill>
                            <a:srgbClr val="434343"/>
                          </a:solidFill>
                          <a:effectLst/>
                          <a:latin typeface="Arial"/>
                          <a:cs typeface="Arial"/>
                        </a:rPr>
                        <a:t>Feb-82</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134,000</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16 MB</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None</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l" fontAlgn="ctr"/>
                      <a:r>
                        <a:rPr lang="en-US" sz="1400" b="0" i="0" u="none" strike="noStrike">
                          <a:solidFill>
                            <a:srgbClr val="434343"/>
                          </a:solidFill>
                          <a:effectLst/>
                          <a:latin typeface="Arial"/>
                          <a:cs typeface="Arial"/>
                        </a:rPr>
                        <a:t>Desktops (standard CPU for all IBM PCs clones at the time)</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r>
              <a:tr h="421994">
                <a:tc>
                  <a:txBody>
                    <a:bodyPr/>
                    <a:lstStyle/>
                    <a:p>
                      <a:pPr algn="ctr" fontAlgn="ctr"/>
                      <a:r>
                        <a:rPr lang="en-US" sz="1400" b="0" i="0" u="none" strike="noStrike">
                          <a:solidFill>
                            <a:srgbClr val="434343"/>
                          </a:solidFill>
                          <a:effectLst/>
                          <a:latin typeface="Arial"/>
                          <a:cs typeface="Arial"/>
                        </a:rPr>
                        <a:t>8088</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4.77~8MHz</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r" fontAlgn="ctr"/>
                      <a:r>
                        <a:rPr lang="en-US" sz="1400" b="0" i="0" u="none" strike="noStrike">
                          <a:solidFill>
                            <a:srgbClr val="434343"/>
                          </a:solidFill>
                          <a:effectLst/>
                          <a:latin typeface="Arial"/>
                          <a:cs typeface="Arial"/>
                        </a:rPr>
                        <a:t>Jun-79</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29,000</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64 </a:t>
                      </a:r>
                      <a:r>
                        <a:rPr lang="en-US" sz="1400" b="0" i="0" u="none" strike="noStrike" dirty="0" err="1">
                          <a:solidFill>
                            <a:srgbClr val="434343"/>
                          </a:solidFill>
                          <a:effectLst/>
                          <a:latin typeface="Arial"/>
                          <a:cs typeface="Arial"/>
                        </a:rPr>
                        <a:t>kB</a:t>
                      </a:r>
                      <a:endParaRPr lang="en-US" sz="1400" b="0" i="0" u="none" strike="noStrike" dirty="0">
                        <a:solidFill>
                          <a:srgbClr val="434343"/>
                        </a:solidFill>
                        <a:effectLst/>
                        <a:latin typeface="Arial"/>
                        <a:cs typeface="Arial"/>
                      </a:endParaRP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None</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l" fontAlgn="ctr"/>
                      <a:r>
                        <a:rPr lang="en-US" sz="1400" b="0" i="0" u="none" strike="noStrike">
                          <a:solidFill>
                            <a:srgbClr val="434343"/>
                          </a:solidFill>
                          <a:effectLst/>
                          <a:latin typeface="Arial"/>
                          <a:cs typeface="Arial"/>
                        </a:rPr>
                        <a:t>Desktops (standard CPU for all IBM PCs and PC clones at the time)</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r>
              <a:tr h="258595">
                <a:tc>
                  <a:txBody>
                    <a:bodyPr/>
                    <a:lstStyle/>
                    <a:p>
                      <a:pPr algn="ctr" fontAlgn="ctr"/>
                      <a:r>
                        <a:rPr lang="en-US" sz="1400" b="0" i="0" u="none" strike="noStrike">
                          <a:solidFill>
                            <a:srgbClr val="434343"/>
                          </a:solidFill>
                          <a:effectLst/>
                          <a:latin typeface="Arial"/>
                          <a:cs typeface="Arial"/>
                        </a:rPr>
                        <a:t>8086</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4.77~10 MHz</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r" fontAlgn="ctr"/>
                      <a:r>
                        <a:rPr lang="en-US" sz="1400" b="0" i="0" u="none" strike="noStrike">
                          <a:solidFill>
                            <a:srgbClr val="434343"/>
                          </a:solidFill>
                          <a:effectLst/>
                          <a:latin typeface="Arial"/>
                          <a:cs typeface="Arial"/>
                        </a:rPr>
                        <a:t>Jun-78</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29,000</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1 MB</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None</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l" fontAlgn="ctr"/>
                      <a:r>
                        <a:rPr lang="en-US" sz="1400" b="0" i="0" u="none" strike="noStrike">
                          <a:solidFill>
                            <a:srgbClr val="434343"/>
                          </a:solidFill>
                          <a:effectLst/>
                          <a:latin typeface="Arial"/>
                          <a:cs typeface="Arial"/>
                        </a:rPr>
                        <a:t>Portable computing</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r>
              <a:tr h="627080">
                <a:tc>
                  <a:txBody>
                    <a:bodyPr/>
                    <a:lstStyle/>
                    <a:p>
                      <a:pPr algn="ctr" fontAlgn="ctr"/>
                      <a:r>
                        <a:rPr lang="en-US" sz="1400" b="0" i="0" u="none" strike="noStrike" dirty="0">
                          <a:solidFill>
                            <a:srgbClr val="434343"/>
                          </a:solidFill>
                          <a:effectLst/>
                          <a:latin typeface="Arial"/>
                          <a:cs typeface="Arial"/>
                        </a:rPr>
                        <a:t>8085</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2 MHz</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r" fontAlgn="ctr"/>
                      <a:r>
                        <a:rPr lang="en-US" sz="1400" b="0" i="0" u="none" strike="noStrike">
                          <a:solidFill>
                            <a:srgbClr val="434343"/>
                          </a:solidFill>
                          <a:effectLst/>
                          <a:latin typeface="Arial"/>
                          <a:cs typeface="Arial"/>
                        </a:rPr>
                        <a:t>Mar-76</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6,500</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64 KB</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None</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l" fontAlgn="ctr"/>
                      <a:r>
                        <a:rPr lang="en-US" sz="1400" b="0" i="0" u="none" strike="noStrike" dirty="0" smtClean="0">
                          <a:solidFill>
                            <a:srgbClr val="434343"/>
                          </a:solidFill>
                          <a:effectLst/>
                          <a:latin typeface="Arial"/>
                          <a:cs typeface="Arial"/>
                        </a:rPr>
                        <a:t>High </a:t>
                      </a:r>
                      <a:r>
                        <a:rPr lang="en-US" sz="1400" b="0" i="0" u="none" strike="noStrike" dirty="0">
                          <a:solidFill>
                            <a:srgbClr val="434343"/>
                          </a:solidFill>
                          <a:effectLst/>
                          <a:latin typeface="Arial"/>
                          <a:cs typeface="Arial"/>
                        </a:rPr>
                        <a:t>level of integration, operating for first time on a single 5-volt power supply (down from 12 volts).</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r>
              <a:tr h="421994">
                <a:tc>
                  <a:txBody>
                    <a:bodyPr/>
                    <a:lstStyle/>
                    <a:p>
                      <a:pPr algn="ctr" fontAlgn="ctr"/>
                      <a:r>
                        <a:rPr lang="en-US" sz="1400" b="0" i="0" u="none" strike="noStrike" dirty="0">
                          <a:solidFill>
                            <a:srgbClr val="434343"/>
                          </a:solidFill>
                          <a:effectLst/>
                          <a:latin typeface="Arial"/>
                          <a:cs typeface="Arial"/>
                        </a:rPr>
                        <a:t>8080</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2 MHz</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r" fontAlgn="ctr"/>
                      <a:r>
                        <a:rPr lang="en-US" sz="1400" b="0" i="0" u="none" strike="noStrike">
                          <a:solidFill>
                            <a:srgbClr val="434343"/>
                          </a:solidFill>
                          <a:effectLst/>
                          <a:latin typeface="Arial"/>
                          <a:cs typeface="Arial"/>
                        </a:rPr>
                        <a:t>Apr-74</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6,000</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64 KB</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None</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l" fontAlgn="ctr"/>
                      <a:r>
                        <a:rPr lang="en-US" sz="1400" b="0" i="0" u="none" strike="noStrike">
                          <a:solidFill>
                            <a:srgbClr val="434343"/>
                          </a:solidFill>
                          <a:effectLst/>
                          <a:latin typeface="Arial"/>
                          <a:cs typeface="Arial"/>
                        </a:rPr>
                        <a:t>Traffic light controller, Altair computer (first PC).</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r>
              <a:tr h="627080">
                <a:tc>
                  <a:txBody>
                    <a:bodyPr/>
                    <a:lstStyle/>
                    <a:p>
                      <a:pPr algn="ctr" fontAlgn="ctr"/>
                      <a:r>
                        <a:rPr lang="en-US" sz="1400" b="0" i="0" u="none" strike="noStrike" dirty="0">
                          <a:solidFill>
                            <a:srgbClr val="434343"/>
                          </a:solidFill>
                          <a:effectLst/>
                          <a:latin typeface="Arial"/>
                          <a:cs typeface="Arial"/>
                        </a:rPr>
                        <a:t>8008</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200 KHz</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r" fontAlgn="ctr"/>
                      <a:r>
                        <a:rPr lang="en-US" sz="1400" b="0" i="0" u="none" strike="noStrike">
                          <a:solidFill>
                            <a:srgbClr val="434343"/>
                          </a:solidFill>
                          <a:effectLst/>
                          <a:latin typeface="Arial"/>
                          <a:cs typeface="Arial"/>
                        </a:rPr>
                        <a:t>Apr-72</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3,500</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16 KB</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a:solidFill>
                            <a:srgbClr val="434343"/>
                          </a:solidFill>
                          <a:effectLst/>
                          <a:latin typeface="Arial"/>
                          <a:cs typeface="Arial"/>
                        </a:rPr>
                        <a:t>None</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l" fontAlgn="ctr"/>
                      <a:r>
                        <a:rPr lang="en-US" sz="1400" b="0" i="0" u="none" strike="noStrike">
                          <a:solidFill>
                            <a:srgbClr val="434343"/>
                          </a:solidFill>
                          <a:effectLst/>
                          <a:latin typeface="Arial"/>
                          <a:cs typeface="Arial"/>
                        </a:rPr>
                        <a:t>Dumb terminals, general calculators, bottling machines, data/character manipulation</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r>
              <a:tr h="421994">
                <a:tc>
                  <a:txBody>
                    <a:bodyPr/>
                    <a:lstStyle/>
                    <a:p>
                      <a:pPr algn="ctr" fontAlgn="ctr"/>
                      <a:r>
                        <a:rPr lang="en-US" sz="1400" b="0" i="0" u="none" strike="noStrike" dirty="0">
                          <a:solidFill>
                            <a:srgbClr val="434343"/>
                          </a:solidFill>
                          <a:effectLst/>
                          <a:latin typeface="Arial"/>
                          <a:cs typeface="Arial"/>
                        </a:rPr>
                        <a:t>4004</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108 KHz</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r" fontAlgn="ctr"/>
                      <a:r>
                        <a:rPr lang="en-US" sz="1400" b="0" i="0" u="none" strike="noStrike">
                          <a:solidFill>
                            <a:srgbClr val="434343"/>
                          </a:solidFill>
                          <a:effectLst/>
                          <a:latin typeface="Arial"/>
                          <a:cs typeface="Arial"/>
                        </a:rPr>
                        <a:t>Nov-71</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2,300</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640 Bytes</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ctr" fontAlgn="ctr"/>
                      <a:r>
                        <a:rPr lang="en-US" sz="1400" b="0" i="0" u="none" strike="noStrike" dirty="0">
                          <a:solidFill>
                            <a:srgbClr val="434343"/>
                          </a:solidFill>
                          <a:effectLst/>
                          <a:latin typeface="Arial"/>
                          <a:cs typeface="Arial"/>
                        </a:rPr>
                        <a:t>None</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c>
                  <a:txBody>
                    <a:bodyPr/>
                    <a:lstStyle/>
                    <a:p>
                      <a:pPr algn="l" fontAlgn="ctr"/>
                      <a:r>
                        <a:rPr lang="en-US" sz="1400" b="0" i="0" u="none" strike="noStrike" dirty="0" err="1">
                          <a:solidFill>
                            <a:srgbClr val="434343"/>
                          </a:solidFill>
                          <a:effectLst/>
                          <a:latin typeface="Arial"/>
                          <a:cs typeface="Arial"/>
                        </a:rPr>
                        <a:t>Busicom</a:t>
                      </a:r>
                      <a:r>
                        <a:rPr lang="en-US" sz="1400" b="0" i="0" u="none" strike="noStrike" dirty="0">
                          <a:solidFill>
                            <a:srgbClr val="434343"/>
                          </a:solidFill>
                          <a:effectLst/>
                          <a:latin typeface="Arial"/>
                          <a:cs typeface="Arial"/>
                        </a:rPr>
                        <a:t> calculator, arithmetic manipulation.</a:t>
                      </a:r>
                    </a:p>
                  </a:txBody>
                  <a:tcPr marL="12299" marR="12299" marT="12299" marB="0" anchor="ctr">
                    <a:lnL w="12700" cap="flat" cmpd="sng" algn="ctr">
                      <a:solidFill>
                        <a:srgbClr val="6D6D6D"/>
                      </a:solidFill>
                      <a:prstDash val="solid"/>
                      <a:round/>
                      <a:headEnd type="none" w="med" len="med"/>
                      <a:tailEnd type="none" w="med" len="med"/>
                    </a:lnL>
                    <a:lnR w="12700" cap="flat" cmpd="sng" algn="ctr">
                      <a:solidFill>
                        <a:srgbClr val="6D6D6D"/>
                      </a:solidFill>
                      <a:prstDash val="solid"/>
                      <a:round/>
                      <a:headEnd type="none" w="med" len="med"/>
                      <a:tailEnd type="none" w="med" len="med"/>
                    </a:lnR>
                    <a:lnT w="12700" cap="flat" cmpd="sng" algn="ctr">
                      <a:solidFill>
                        <a:srgbClr val="6D6D6D"/>
                      </a:solidFill>
                      <a:prstDash val="solid"/>
                      <a:round/>
                      <a:headEnd type="none" w="med" len="med"/>
                      <a:tailEnd type="none" w="med" len="med"/>
                    </a:lnT>
                    <a:lnB w="12700" cap="flat" cmpd="sng" algn="ctr">
                      <a:solidFill>
                        <a:srgbClr val="6D6D6D"/>
                      </a:solidFill>
                      <a:prstDash val="solid"/>
                      <a:round/>
                      <a:headEnd type="none" w="med" len="med"/>
                      <a:tailEnd type="none" w="med" len="med"/>
                    </a:lnB>
                  </a:tcPr>
                </a:tc>
              </a:tr>
            </a:tbl>
          </a:graphicData>
        </a:graphic>
      </p:graphicFrame>
      <p:sp>
        <p:nvSpPr>
          <p:cNvPr id="10" name="Rectangle 9"/>
          <p:cNvSpPr/>
          <p:nvPr/>
        </p:nvSpPr>
        <p:spPr>
          <a:xfrm>
            <a:off x="1676400" y="6488668"/>
            <a:ext cx="6019800" cy="369332"/>
          </a:xfrm>
          <a:prstGeom prst="rect">
            <a:avLst/>
          </a:prstGeom>
        </p:spPr>
        <p:txBody>
          <a:bodyPr wrap="square">
            <a:spAutoFit/>
          </a:bodyPr>
          <a:lstStyle/>
          <a:p>
            <a:r>
              <a:rPr lang="pl-PL" dirty="0" smtClean="0"/>
              <a:t>Source: http</a:t>
            </a:r>
            <a:r>
              <a:rPr lang="pl-PL" dirty="0"/>
              <a:t>://</a:t>
            </a:r>
            <a:r>
              <a:rPr lang="pl-PL" dirty="0" err="1"/>
              <a:t>www.intel.com</a:t>
            </a:r>
            <a:r>
              <a:rPr lang="pl-PL" dirty="0"/>
              <a:t>/</a:t>
            </a:r>
            <a:r>
              <a:rPr lang="pl-PL" dirty="0" err="1"/>
              <a:t>pressroom</a:t>
            </a:r>
            <a:r>
              <a:rPr lang="pl-PL" dirty="0"/>
              <a:t>/</a:t>
            </a:r>
            <a:r>
              <a:rPr lang="pl-PL" dirty="0" err="1"/>
              <a:t>kits</a:t>
            </a:r>
            <a:r>
              <a:rPr lang="pl-PL" dirty="0"/>
              <a:t>/</a:t>
            </a:r>
            <a:r>
              <a:rPr lang="pl-PL" dirty="0" err="1"/>
              <a:t>quickref.htm</a:t>
            </a:r>
            <a:endParaRPr lang="en-US" dirty="0"/>
          </a:p>
        </p:txBody>
      </p:sp>
    </p:spTree>
    <p:extLst>
      <p:ext uri="{BB962C8B-B14F-4D97-AF65-F5344CB8AC3E}">
        <p14:creationId xmlns:p14="http://schemas.microsoft.com/office/powerpoint/2010/main" xmlns="" val="22272953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74638"/>
            <a:ext cx="4038600" cy="868362"/>
          </a:xfrm>
        </p:spPr>
        <p:txBody>
          <a:bodyPr>
            <a:noAutofit/>
          </a:bodyPr>
          <a:lstStyle/>
          <a:p>
            <a:r>
              <a:rPr lang="en-US" sz="2800" dirty="0"/>
              <a:t>1993: Intel® Pentium® Processor</a:t>
            </a:r>
          </a:p>
        </p:txBody>
      </p:sp>
      <p:sp>
        <p:nvSpPr>
          <p:cNvPr id="25603" name="Rectangle 3"/>
          <p:cNvSpPr>
            <a:spLocks noGrp="1" noChangeArrowheads="1"/>
          </p:cNvSpPr>
          <p:nvPr>
            <p:ph type="body" idx="1"/>
          </p:nvPr>
        </p:nvSpPr>
        <p:spPr>
          <a:xfrm>
            <a:off x="457200" y="1600200"/>
            <a:ext cx="3962400" cy="4953000"/>
          </a:xfrm>
        </p:spPr>
        <p:txBody>
          <a:bodyPr>
            <a:normAutofit/>
          </a:bodyPr>
          <a:lstStyle/>
          <a:p>
            <a:r>
              <a:rPr lang="en-US" sz="2400" dirty="0">
                <a:latin typeface="Arial"/>
                <a:cs typeface="Arial"/>
              </a:rPr>
              <a:t>The Intel Pentium® processor allowed computers to more easily incorporate "real world" </a:t>
            </a:r>
            <a:r>
              <a:rPr lang="en-US" sz="2400" dirty="0" smtClean="0">
                <a:latin typeface="Arial"/>
                <a:cs typeface="Arial"/>
              </a:rPr>
              <a:t>data: Speech</a:t>
            </a:r>
            <a:r>
              <a:rPr lang="en-US" sz="2400" dirty="0">
                <a:latin typeface="Arial"/>
                <a:cs typeface="Arial"/>
              </a:rPr>
              <a:t>, </a:t>
            </a:r>
            <a:r>
              <a:rPr lang="en-US" sz="2400" dirty="0" smtClean="0">
                <a:latin typeface="Arial"/>
                <a:cs typeface="Arial"/>
              </a:rPr>
              <a:t>Sound</a:t>
            </a:r>
            <a:r>
              <a:rPr lang="en-US" sz="2400" dirty="0">
                <a:latin typeface="Arial"/>
                <a:cs typeface="Arial"/>
              </a:rPr>
              <a:t>, </a:t>
            </a:r>
            <a:r>
              <a:rPr lang="en-US" sz="2400" dirty="0" smtClean="0">
                <a:latin typeface="Arial"/>
                <a:cs typeface="Arial"/>
              </a:rPr>
              <a:t>Handwriting </a:t>
            </a:r>
            <a:r>
              <a:rPr lang="en-US" sz="2400" dirty="0">
                <a:latin typeface="Arial"/>
                <a:cs typeface="Arial"/>
              </a:rPr>
              <a:t>and </a:t>
            </a:r>
            <a:r>
              <a:rPr lang="en-US" sz="2400" dirty="0" smtClean="0">
                <a:latin typeface="Arial"/>
                <a:cs typeface="Arial"/>
              </a:rPr>
              <a:t>Photographic </a:t>
            </a:r>
            <a:r>
              <a:rPr lang="en-US" sz="2400" dirty="0">
                <a:latin typeface="Arial"/>
                <a:cs typeface="Arial"/>
              </a:rPr>
              <a:t>images. </a:t>
            </a:r>
          </a:p>
        </p:txBody>
      </p:sp>
      <p:sp>
        <p:nvSpPr>
          <p:cNvPr id="4" name="Rectangle 2"/>
          <p:cNvSpPr txBox="1">
            <a:spLocks noChangeArrowheads="1"/>
          </p:cNvSpPr>
          <p:nvPr/>
        </p:nvSpPr>
        <p:spPr>
          <a:xfrm>
            <a:off x="4800600" y="274638"/>
            <a:ext cx="4191000" cy="8683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b="1" kern="1200">
                <a:solidFill>
                  <a:schemeClr val="tx1"/>
                </a:solidFill>
                <a:latin typeface="Arial"/>
                <a:ea typeface="+mj-ea"/>
                <a:cs typeface="Arial"/>
              </a:defRPr>
            </a:lvl1pPr>
          </a:lstStyle>
          <a:p>
            <a:r>
              <a:rPr lang="en-US" sz="2800" dirty="0" smtClean="0"/>
              <a:t>1995: Intel® Pentium® Pro Processor </a:t>
            </a:r>
            <a:endParaRPr lang="en-US" sz="2800" dirty="0"/>
          </a:p>
        </p:txBody>
      </p:sp>
      <p:sp>
        <p:nvSpPr>
          <p:cNvPr id="5" name="Rectangle 3"/>
          <p:cNvSpPr txBox="1">
            <a:spLocks noChangeArrowheads="1"/>
          </p:cNvSpPr>
          <p:nvPr/>
        </p:nvSpPr>
        <p:spPr>
          <a:xfrm>
            <a:off x="4572000" y="1600200"/>
            <a:ext cx="4114800"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44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4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spcBef>
                <a:spcPts val="2376"/>
              </a:spcBef>
            </a:pPr>
            <a:r>
              <a:rPr lang="en-US" sz="2400" dirty="0" smtClean="0">
                <a:latin typeface="Arial"/>
                <a:cs typeface="Arial"/>
              </a:rPr>
              <a:t>Designed to fuel 32-bit server and workstation applications, enabling fast CAD, Mechanical Engineering and Scientific Computation. </a:t>
            </a:r>
          </a:p>
          <a:p>
            <a:pPr>
              <a:lnSpc>
                <a:spcPct val="90000"/>
              </a:lnSpc>
              <a:spcBef>
                <a:spcPts val="2376"/>
              </a:spcBef>
            </a:pPr>
            <a:r>
              <a:rPr lang="en-US" sz="2400" dirty="0" smtClean="0">
                <a:latin typeface="Arial"/>
                <a:cs typeface="Arial"/>
              </a:rPr>
              <a:t>Packaged together with a second speed-enhancing cache memory chip. </a:t>
            </a:r>
          </a:p>
          <a:p>
            <a:pPr>
              <a:lnSpc>
                <a:spcPct val="90000"/>
              </a:lnSpc>
              <a:spcBef>
                <a:spcPts val="2376"/>
              </a:spcBef>
            </a:pPr>
            <a:r>
              <a:rPr lang="en-US" sz="2400" dirty="0" smtClean="0">
                <a:latin typeface="Arial"/>
                <a:cs typeface="Arial"/>
              </a:rPr>
              <a:t>5.5 million transistors. </a:t>
            </a:r>
          </a:p>
          <a:p>
            <a:pPr>
              <a:lnSpc>
                <a:spcPct val="90000"/>
              </a:lnSpc>
              <a:spcBef>
                <a:spcPts val="2376"/>
              </a:spcBef>
            </a:pPr>
            <a:r>
              <a:rPr lang="en-US" sz="2400" dirty="0"/>
              <a:t>This made possible the advanced 3D visualization and interactive capabilities. </a:t>
            </a:r>
          </a:p>
          <a:p>
            <a:pPr>
              <a:lnSpc>
                <a:spcPct val="90000"/>
              </a:lnSpc>
              <a:spcBef>
                <a:spcPts val="2376"/>
              </a:spcBef>
            </a:pPr>
            <a:endParaRPr lang="en-US" sz="2400" dirty="0">
              <a:latin typeface="Arial"/>
              <a:cs typeface="Arial"/>
            </a:endParaRPr>
          </a:p>
        </p:txBody>
      </p:sp>
    </p:spTree>
    <p:extLst>
      <p:ext uri="{BB962C8B-B14F-4D97-AF65-F5344CB8AC3E}">
        <p14:creationId xmlns:p14="http://schemas.microsoft.com/office/powerpoint/2010/main" xmlns="" val="343857287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381000" y="152400"/>
            <a:ext cx="4038600" cy="1524000"/>
          </a:xfrm>
          <a:prstGeom prst="roundRect">
            <a:avLst>
              <a:gd name="adj" fmla="val 7253"/>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sz="2400" b="1" baseline="30000" dirty="0" smtClean="0">
                <a:latin typeface="Arial"/>
                <a:cs typeface="Arial"/>
              </a:rPr>
              <a:t>Intel</a:t>
            </a:r>
            <a:r>
              <a:rPr lang="en-US" sz="2400" b="1" baseline="30000" dirty="0">
                <a:latin typeface="Arial"/>
                <a:cs typeface="Arial"/>
              </a:rPr>
              <a:t>® Pentium® II </a:t>
            </a:r>
            <a:r>
              <a:rPr lang="en-US" sz="2400" b="1" baseline="30000" dirty="0" smtClean="0">
                <a:latin typeface="Arial"/>
                <a:cs typeface="Arial"/>
              </a:rPr>
              <a:t>processor</a:t>
            </a:r>
          </a:p>
          <a:p>
            <a:r>
              <a:rPr lang="en-US" sz="2400" b="1" baseline="30000" dirty="0" smtClean="0">
                <a:latin typeface="Arial"/>
                <a:cs typeface="Arial"/>
              </a:rPr>
              <a:t>Intel</a:t>
            </a:r>
            <a:r>
              <a:rPr lang="en-US" sz="2400" b="1" baseline="30000" dirty="0">
                <a:latin typeface="Arial"/>
                <a:cs typeface="Arial"/>
              </a:rPr>
              <a:t>® Pentium II Xeon® </a:t>
            </a:r>
            <a:r>
              <a:rPr lang="en-US" sz="2400" b="1" baseline="30000" dirty="0" smtClean="0">
                <a:latin typeface="Arial"/>
                <a:cs typeface="Arial"/>
              </a:rPr>
              <a:t>processor</a:t>
            </a:r>
          </a:p>
          <a:p>
            <a:r>
              <a:rPr lang="en-US" sz="2400" b="1" baseline="30000" dirty="0" smtClean="0">
                <a:latin typeface="Arial"/>
                <a:cs typeface="Arial"/>
              </a:rPr>
              <a:t> </a:t>
            </a:r>
          </a:p>
          <a:p>
            <a:r>
              <a:rPr lang="en-US" sz="2400" baseline="30000" dirty="0" smtClean="0">
                <a:latin typeface="Arial"/>
                <a:cs typeface="Arial"/>
              </a:rPr>
              <a:t>Introduced: 		1997</a:t>
            </a:r>
            <a:endParaRPr lang="en-US" sz="2400" baseline="30000" dirty="0">
              <a:latin typeface="Arial"/>
              <a:cs typeface="Arial"/>
            </a:endParaRPr>
          </a:p>
          <a:p>
            <a:r>
              <a:rPr lang="en-US" sz="2400" baseline="30000" dirty="0">
                <a:latin typeface="Arial"/>
                <a:cs typeface="Arial"/>
              </a:rPr>
              <a:t>Initial clock </a:t>
            </a:r>
            <a:r>
              <a:rPr lang="en-US" sz="2400" baseline="30000" dirty="0" smtClean="0">
                <a:latin typeface="Arial"/>
                <a:cs typeface="Arial"/>
              </a:rPr>
              <a:t>speed:		300 </a:t>
            </a:r>
            <a:r>
              <a:rPr lang="en-US" sz="2400" baseline="30000" dirty="0">
                <a:latin typeface="Arial"/>
                <a:cs typeface="Arial"/>
              </a:rPr>
              <a:t>MHz </a:t>
            </a:r>
            <a:endParaRPr lang="en-US" sz="2400" baseline="30000" dirty="0" smtClean="0">
              <a:latin typeface="Arial"/>
              <a:cs typeface="Arial"/>
            </a:endParaRPr>
          </a:p>
          <a:p>
            <a:r>
              <a:rPr lang="en-US" sz="2400" baseline="30000" dirty="0" smtClean="0">
                <a:latin typeface="Arial"/>
                <a:cs typeface="Arial"/>
              </a:rPr>
              <a:t>Number </a:t>
            </a:r>
            <a:r>
              <a:rPr lang="en-US" sz="2400" baseline="30000" dirty="0">
                <a:latin typeface="Arial"/>
                <a:cs typeface="Arial"/>
              </a:rPr>
              <a:t>of </a:t>
            </a:r>
            <a:r>
              <a:rPr lang="en-US" sz="2400" baseline="30000" dirty="0" smtClean="0">
                <a:latin typeface="Arial"/>
                <a:cs typeface="Arial"/>
              </a:rPr>
              <a:t>transistors:	7,500,000</a:t>
            </a:r>
            <a:endParaRPr lang="en-US" sz="2400" dirty="0">
              <a:latin typeface="Arial"/>
              <a:cs typeface="Arial"/>
            </a:endParaRPr>
          </a:p>
        </p:txBody>
      </p:sp>
      <p:sp>
        <p:nvSpPr>
          <p:cNvPr id="8" name="Rounded Rectangle 7"/>
          <p:cNvSpPr/>
          <p:nvPr/>
        </p:nvSpPr>
        <p:spPr>
          <a:xfrm>
            <a:off x="381000" y="1676400"/>
            <a:ext cx="4038600" cy="1524000"/>
          </a:xfrm>
          <a:prstGeom prst="roundRect">
            <a:avLst>
              <a:gd name="adj" fmla="val 7253"/>
            </a:avLst>
          </a:prstGeom>
        </p:spPr>
        <p:style>
          <a:lnRef idx="1">
            <a:schemeClr val="accent2"/>
          </a:lnRef>
          <a:fillRef idx="2">
            <a:schemeClr val="accent2"/>
          </a:fillRef>
          <a:effectRef idx="1">
            <a:schemeClr val="accent2"/>
          </a:effectRef>
          <a:fontRef idx="minor">
            <a:schemeClr val="dk1"/>
          </a:fontRef>
        </p:style>
        <p:txBody>
          <a:bodyPr rtlCol="0" anchor="ctr"/>
          <a:lstStyle/>
          <a:p>
            <a:r>
              <a:rPr lang="en-US" dirty="0" smtClean="0">
                <a:latin typeface="Arial"/>
                <a:cs typeface="Arial"/>
              </a:rPr>
              <a:t>The </a:t>
            </a:r>
            <a:r>
              <a:rPr lang="en-US" dirty="0">
                <a:latin typeface="Arial"/>
                <a:cs typeface="Arial"/>
              </a:rPr>
              <a:t>seamless combination of the P6 microarchitecture and Intel MMX </a:t>
            </a:r>
            <a:r>
              <a:rPr lang="en-US" dirty="0" smtClean="0">
                <a:latin typeface="Arial"/>
                <a:cs typeface="Arial"/>
              </a:rPr>
              <a:t>media enhancement </a:t>
            </a:r>
            <a:r>
              <a:rPr lang="en-US" dirty="0">
                <a:latin typeface="Arial"/>
                <a:cs typeface="Arial"/>
              </a:rPr>
              <a:t>technology. </a:t>
            </a:r>
          </a:p>
        </p:txBody>
      </p:sp>
      <p:sp>
        <p:nvSpPr>
          <p:cNvPr id="11" name="Rounded Rectangle 10"/>
          <p:cNvSpPr/>
          <p:nvPr/>
        </p:nvSpPr>
        <p:spPr>
          <a:xfrm>
            <a:off x="4648200" y="152400"/>
            <a:ext cx="4038600" cy="1524000"/>
          </a:xfrm>
          <a:prstGeom prst="roundRect">
            <a:avLst>
              <a:gd name="adj" fmla="val 7253"/>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sz="2400" b="1" baseline="30000" dirty="0" smtClean="0">
                <a:latin typeface="Arial"/>
                <a:cs typeface="Arial"/>
              </a:rPr>
              <a:t>Intel</a:t>
            </a:r>
            <a:r>
              <a:rPr lang="en-US" sz="2400" b="1" baseline="30000" dirty="0">
                <a:latin typeface="Arial"/>
                <a:cs typeface="Arial"/>
              </a:rPr>
              <a:t>® Pentium® </a:t>
            </a:r>
            <a:r>
              <a:rPr lang="en-US" sz="2400" b="1" baseline="30000" dirty="0" smtClean="0">
                <a:latin typeface="Arial"/>
                <a:cs typeface="Arial"/>
              </a:rPr>
              <a:t>III processor</a:t>
            </a:r>
          </a:p>
          <a:p>
            <a:r>
              <a:rPr lang="en-US" sz="2400" b="1" baseline="30000" dirty="0" smtClean="0">
                <a:latin typeface="Arial"/>
                <a:cs typeface="Arial"/>
              </a:rPr>
              <a:t>Intel</a:t>
            </a:r>
            <a:r>
              <a:rPr lang="en-US" sz="2400" b="1" baseline="30000" dirty="0">
                <a:latin typeface="Arial"/>
                <a:cs typeface="Arial"/>
              </a:rPr>
              <a:t>® Pentium </a:t>
            </a:r>
            <a:r>
              <a:rPr lang="en-US" sz="2400" b="1" baseline="30000" dirty="0" smtClean="0">
                <a:latin typeface="Arial"/>
                <a:cs typeface="Arial"/>
              </a:rPr>
              <a:t>III </a:t>
            </a:r>
            <a:r>
              <a:rPr lang="en-US" sz="2400" b="1" baseline="30000" dirty="0">
                <a:latin typeface="Arial"/>
                <a:cs typeface="Arial"/>
              </a:rPr>
              <a:t>Xeon® </a:t>
            </a:r>
            <a:r>
              <a:rPr lang="en-US" sz="2400" b="1" baseline="30000" dirty="0" smtClean="0">
                <a:latin typeface="Arial"/>
                <a:cs typeface="Arial"/>
              </a:rPr>
              <a:t>processor</a:t>
            </a:r>
          </a:p>
          <a:p>
            <a:r>
              <a:rPr lang="en-US" sz="2400" b="1" baseline="30000" dirty="0" smtClean="0">
                <a:latin typeface="Arial"/>
                <a:cs typeface="Arial"/>
              </a:rPr>
              <a:t> </a:t>
            </a:r>
          </a:p>
          <a:p>
            <a:r>
              <a:rPr lang="en-US" sz="2400" baseline="30000" dirty="0" smtClean="0">
                <a:latin typeface="Arial"/>
                <a:cs typeface="Arial"/>
              </a:rPr>
              <a:t>Introduced: 		1999</a:t>
            </a:r>
            <a:endParaRPr lang="en-US" sz="2400" baseline="30000" dirty="0">
              <a:latin typeface="Arial"/>
              <a:cs typeface="Arial"/>
            </a:endParaRPr>
          </a:p>
          <a:p>
            <a:r>
              <a:rPr lang="en-US" sz="2400" baseline="30000" dirty="0">
                <a:latin typeface="Arial"/>
                <a:cs typeface="Arial"/>
              </a:rPr>
              <a:t>Initial clock </a:t>
            </a:r>
            <a:r>
              <a:rPr lang="en-US" sz="2400" baseline="30000" dirty="0" smtClean="0">
                <a:latin typeface="Arial"/>
                <a:cs typeface="Arial"/>
              </a:rPr>
              <a:t>speed:		500 </a:t>
            </a:r>
            <a:r>
              <a:rPr lang="en-US" sz="2400" baseline="30000" dirty="0">
                <a:latin typeface="Arial"/>
                <a:cs typeface="Arial"/>
              </a:rPr>
              <a:t>MHz </a:t>
            </a:r>
            <a:endParaRPr lang="en-US" sz="2400" baseline="30000" dirty="0" smtClean="0">
              <a:latin typeface="Arial"/>
              <a:cs typeface="Arial"/>
            </a:endParaRPr>
          </a:p>
          <a:p>
            <a:r>
              <a:rPr lang="en-US" sz="2400" baseline="30000" dirty="0" smtClean="0">
                <a:latin typeface="Arial"/>
                <a:cs typeface="Arial"/>
              </a:rPr>
              <a:t>Number </a:t>
            </a:r>
            <a:r>
              <a:rPr lang="en-US" sz="2400" baseline="30000" dirty="0">
                <a:latin typeface="Arial"/>
                <a:cs typeface="Arial"/>
              </a:rPr>
              <a:t>of </a:t>
            </a:r>
            <a:r>
              <a:rPr lang="en-US" sz="2400" baseline="30000" dirty="0" smtClean="0">
                <a:latin typeface="Arial"/>
                <a:cs typeface="Arial"/>
              </a:rPr>
              <a:t>transistors:	9,500,000</a:t>
            </a:r>
            <a:endParaRPr lang="en-US" sz="2400" dirty="0">
              <a:latin typeface="Arial"/>
              <a:cs typeface="Arial"/>
            </a:endParaRPr>
          </a:p>
        </p:txBody>
      </p:sp>
      <p:sp>
        <p:nvSpPr>
          <p:cNvPr id="12" name="Rounded Rectangle 11"/>
          <p:cNvSpPr/>
          <p:nvPr/>
        </p:nvSpPr>
        <p:spPr>
          <a:xfrm>
            <a:off x="4648200" y="1676400"/>
            <a:ext cx="4038600" cy="1524000"/>
          </a:xfrm>
          <a:prstGeom prst="roundRect">
            <a:avLst>
              <a:gd name="adj" fmla="val 7253"/>
            </a:avLst>
          </a:prstGeom>
        </p:spPr>
        <p:style>
          <a:lnRef idx="1">
            <a:schemeClr val="accent4"/>
          </a:lnRef>
          <a:fillRef idx="2">
            <a:schemeClr val="accent4"/>
          </a:fillRef>
          <a:effectRef idx="1">
            <a:schemeClr val="accent4"/>
          </a:effectRef>
          <a:fontRef idx="minor">
            <a:schemeClr val="dk1"/>
          </a:fontRef>
        </p:style>
        <p:txBody>
          <a:bodyPr rtlCol="0" anchor="ctr"/>
          <a:lstStyle/>
          <a:p>
            <a:r>
              <a:rPr lang="en-US" dirty="0" smtClean="0">
                <a:latin typeface="Arial"/>
                <a:cs typeface="Arial"/>
              </a:rPr>
              <a:t>It </a:t>
            </a:r>
            <a:r>
              <a:rPr lang="en-US" dirty="0"/>
              <a:t>executed Internet Streaming SIMD Extensions, extended the concept of processor identification and utilized multiple low-power states to conserve power during idle times. </a:t>
            </a:r>
          </a:p>
        </p:txBody>
      </p:sp>
      <p:sp>
        <p:nvSpPr>
          <p:cNvPr id="13" name="Rounded Rectangle 12"/>
          <p:cNvSpPr/>
          <p:nvPr/>
        </p:nvSpPr>
        <p:spPr>
          <a:xfrm>
            <a:off x="381000" y="3505200"/>
            <a:ext cx="4038600" cy="1524000"/>
          </a:xfrm>
          <a:prstGeom prst="roundRect">
            <a:avLst>
              <a:gd name="adj" fmla="val 7253"/>
            </a:avLst>
          </a:prstGeom>
        </p:spPr>
        <p:style>
          <a:lnRef idx="1">
            <a:schemeClr val="dk1"/>
          </a:lnRef>
          <a:fillRef idx="2">
            <a:schemeClr val="dk1"/>
          </a:fillRef>
          <a:effectRef idx="1">
            <a:schemeClr val="dk1"/>
          </a:effectRef>
          <a:fontRef idx="minor">
            <a:schemeClr val="dk1"/>
          </a:fontRef>
        </p:style>
        <p:txBody>
          <a:bodyPr rtlCol="0" anchor="ctr"/>
          <a:lstStyle/>
          <a:p>
            <a:r>
              <a:rPr lang="en-US" sz="2400" b="1" baseline="30000" dirty="0" smtClean="0">
                <a:latin typeface="Arial"/>
                <a:cs typeface="Arial"/>
              </a:rPr>
              <a:t>Intel</a:t>
            </a:r>
            <a:r>
              <a:rPr lang="en-US" sz="2400" b="1" baseline="30000" dirty="0">
                <a:latin typeface="Arial"/>
                <a:cs typeface="Arial"/>
              </a:rPr>
              <a:t>® Pentium® 4</a:t>
            </a:r>
            <a:r>
              <a:rPr lang="en-US" sz="2400" b="1" baseline="30000" dirty="0" smtClean="0">
                <a:latin typeface="Arial"/>
                <a:cs typeface="Arial"/>
              </a:rPr>
              <a:t> processor</a:t>
            </a:r>
          </a:p>
          <a:p>
            <a:r>
              <a:rPr lang="en-US" sz="2400" b="1" baseline="30000" dirty="0" smtClean="0">
                <a:latin typeface="Arial"/>
                <a:cs typeface="Arial"/>
              </a:rPr>
              <a:t>Intel® </a:t>
            </a:r>
            <a:r>
              <a:rPr lang="en-US" sz="2400" b="1" baseline="30000" dirty="0">
                <a:latin typeface="Arial"/>
                <a:cs typeface="Arial"/>
              </a:rPr>
              <a:t>Xeon® </a:t>
            </a:r>
            <a:r>
              <a:rPr lang="en-US" sz="2400" b="1" baseline="30000" dirty="0" smtClean="0">
                <a:latin typeface="Arial"/>
                <a:cs typeface="Arial"/>
              </a:rPr>
              <a:t>processor</a:t>
            </a:r>
          </a:p>
          <a:p>
            <a:r>
              <a:rPr lang="en-US" sz="2400" b="1" baseline="30000" dirty="0" smtClean="0">
                <a:latin typeface="Arial"/>
                <a:cs typeface="Arial"/>
              </a:rPr>
              <a:t> </a:t>
            </a:r>
          </a:p>
          <a:p>
            <a:r>
              <a:rPr lang="en-US" sz="2400" baseline="30000" dirty="0" smtClean="0">
                <a:latin typeface="Arial"/>
                <a:cs typeface="Arial"/>
              </a:rPr>
              <a:t>Introduced: 		2001</a:t>
            </a:r>
            <a:endParaRPr lang="en-US" sz="2400" baseline="30000" dirty="0">
              <a:latin typeface="Arial"/>
              <a:cs typeface="Arial"/>
            </a:endParaRPr>
          </a:p>
          <a:p>
            <a:r>
              <a:rPr lang="en-US" sz="2400" baseline="30000" dirty="0">
                <a:latin typeface="Arial"/>
                <a:cs typeface="Arial"/>
              </a:rPr>
              <a:t>Initial clock </a:t>
            </a:r>
            <a:r>
              <a:rPr lang="en-US" sz="2400" baseline="30000" dirty="0" smtClean="0">
                <a:latin typeface="Arial"/>
                <a:cs typeface="Arial"/>
              </a:rPr>
              <a:t>speed:		1.5 GHz </a:t>
            </a:r>
          </a:p>
          <a:p>
            <a:r>
              <a:rPr lang="en-US" sz="2400" baseline="30000" dirty="0" smtClean="0">
                <a:latin typeface="Arial"/>
                <a:cs typeface="Arial"/>
              </a:rPr>
              <a:t>Number </a:t>
            </a:r>
            <a:r>
              <a:rPr lang="en-US" sz="2400" baseline="30000" dirty="0">
                <a:latin typeface="Arial"/>
                <a:cs typeface="Arial"/>
              </a:rPr>
              <a:t>of </a:t>
            </a:r>
            <a:r>
              <a:rPr lang="en-US" sz="2400" baseline="30000" dirty="0" smtClean="0">
                <a:latin typeface="Arial"/>
                <a:cs typeface="Arial"/>
              </a:rPr>
              <a:t>transistors:	42,000,000</a:t>
            </a:r>
            <a:endParaRPr lang="en-US" sz="2400" dirty="0">
              <a:latin typeface="Arial"/>
              <a:cs typeface="Arial"/>
            </a:endParaRPr>
          </a:p>
        </p:txBody>
      </p:sp>
      <p:sp>
        <p:nvSpPr>
          <p:cNvPr id="14" name="Rounded Rectangle 13"/>
          <p:cNvSpPr/>
          <p:nvPr/>
        </p:nvSpPr>
        <p:spPr>
          <a:xfrm>
            <a:off x="381000" y="5029200"/>
            <a:ext cx="4038600" cy="1524000"/>
          </a:xfrm>
          <a:prstGeom prst="roundRect">
            <a:avLst>
              <a:gd name="adj" fmla="val 7253"/>
            </a:avLst>
          </a:prstGeom>
        </p:spPr>
        <p:style>
          <a:lnRef idx="1">
            <a:schemeClr val="dk1"/>
          </a:lnRef>
          <a:fillRef idx="2">
            <a:schemeClr val="dk1"/>
          </a:fillRef>
          <a:effectRef idx="1">
            <a:schemeClr val="dk1"/>
          </a:effectRef>
          <a:fontRef idx="minor">
            <a:schemeClr val="dk1"/>
          </a:fontRef>
        </p:style>
        <p:txBody>
          <a:bodyPr rtlCol="0" anchor="ctr"/>
          <a:lstStyle/>
          <a:p>
            <a:r>
              <a:rPr lang="en-US" dirty="0"/>
              <a:t>The Intel® Pentium® 4 processor ushers in the advent of the nanotechnology age. </a:t>
            </a:r>
          </a:p>
        </p:txBody>
      </p:sp>
      <p:sp>
        <p:nvSpPr>
          <p:cNvPr id="15" name="Rounded Rectangle 14"/>
          <p:cNvSpPr/>
          <p:nvPr/>
        </p:nvSpPr>
        <p:spPr>
          <a:xfrm>
            <a:off x="4648200" y="3505200"/>
            <a:ext cx="4038600" cy="1524000"/>
          </a:xfrm>
          <a:prstGeom prst="roundRect">
            <a:avLst>
              <a:gd name="adj" fmla="val 7253"/>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sz="2400" b="1" baseline="30000" dirty="0" smtClean="0">
                <a:latin typeface="Arial"/>
                <a:cs typeface="Arial"/>
              </a:rPr>
              <a:t>Intel</a:t>
            </a:r>
            <a:r>
              <a:rPr lang="en-US" sz="2400" b="1" baseline="30000" dirty="0">
                <a:latin typeface="Arial"/>
                <a:cs typeface="Arial"/>
              </a:rPr>
              <a:t>® Pentium® </a:t>
            </a:r>
            <a:r>
              <a:rPr lang="en-US" sz="2400" b="1" baseline="30000" dirty="0" smtClean="0">
                <a:latin typeface="Arial"/>
                <a:cs typeface="Arial"/>
              </a:rPr>
              <a:t>D processor</a:t>
            </a:r>
          </a:p>
          <a:p>
            <a:r>
              <a:rPr lang="en-US" sz="2400" b="1" baseline="30000" dirty="0" smtClean="0">
                <a:latin typeface="Arial"/>
                <a:cs typeface="Arial"/>
              </a:rPr>
              <a:t> </a:t>
            </a:r>
          </a:p>
          <a:p>
            <a:r>
              <a:rPr lang="en-US" sz="2400" baseline="30000" dirty="0" smtClean="0">
                <a:latin typeface="Arial"/>
                <a:cs typeface="Arial"/>
              </a:rPr>
              <a:t>Introduced: 		2005</a:t>
            </a:r>
            <a:endParaRPr lang="en-US" sz="2400" baseline="30000" dirty="0">
              <a:latin typeface="Arial"/>
              <a:cs typeface="Arial"/>
            </a:endParaRPr>
          </a:p>
          <a:p>
            <a:r>
              <a:rPr lang="en-US" sz="2400" baseline="30000" dirty="0">
                <a:latin typeface="Arial"/>
                <a:cs typeface="Arial"/>
              </a:rPr>
              <a:t>Initial clock </a:t>
            </a:r>
            <a:r>
              <a:rPr lang="en-US" sz="2400" baseline="30000" dirty="0" smtClean="0">
                <a:latin typeface="Arial"/>
                <a:cs typeface="Arial"/>
              </a:rPr>
              <a:t>speed:		3.5 GHz </a:t>
            </a:r>
          </a:p>
          <a:p>
            <a:r>
              <a:rPr lang="en-US" sz="2400" baseline="30000" dirty="0" smtClean="0">
                <a:latin typeface="Arial"/>
                <a:cs typeface="Arial"/>
              </a:rPr>
              <a:t>Number </a:t>
            </a:r>
            <a:r>
              <a:rPr lang="en-US" sz="2400" baseline="30000" dirty="0">
                <a:latin typeface="Arial"/>
                <a:cs typeface="Arial"/>
              </a:rPr>
              <a:t>of </a:t>
            </a:r>
            <a:r>
              <a:rPr lang="en-US" sz="2400" baseline="30000" dirty="0" smtClean="0">
                <a:latin typeface="Arial"/>
                <a:cs typeface="Arial"/>
              </a:rPr>
              <a:t>transistor:</a:t>
            </a:r>
            <a:r>
              <a:rPr lang="en-US" sz="2400" baseline="30000" dirty="0">
                <a:latin typeface="Arial"/>
                <a:cs typeface="Arial"/>
              </a:rPr>
              <a:t> </a:t>
            </a:r>
            <a:r>
              <a:rPr lang="en-US" sz="2400" dirty="0" smtClean="0">
                <a:latin typeface="Arial"/>
                <a:cs typeface="Arial"/>
              </a:rPr>
              <a:t>        </a:t>
            </a:r>
            <a:r>
              <a:rPr lang="en-US" sz="2400" baseline="30000" dirty="0" smtClean="0">
                <a:latin typeface="Arial"/>
                <a:cs typeface="Arial"/>
              </a:rPr>
              <a:t>291,000,000</a:t>
            </a:r>
            <a:endParaRPr lang="en-US" sz="2400" dirty="0">
              <a:latin typeface="Arial"/>
              <a:cs typeface="Arial"/>
            </a:endParaRPr>
          </a:p>
        </p:txBody>
      </p:sp>
      <p:sp>
        <p:nvSpPr>
          <p:cNvPr id="16" name="Rounded Rectangle 15"/>
          <p:cNvSpPr/>
          <p:nvPr/>
        </p:nvSpPr>
        <p:spPr>
          <a:xfrm>
            <a:off x="4648200" y="5029200"/>
            <a:ext cx="4038600" cy="1524000"/>
          </a:xfrm>
          <a:prstGeom prst="roundRect">
            <a:avLst>
              <a:gd name="adj" fmla="val 7253"/>
            </a:avLst>
          </a:prstGeom>
        </p:spPr>
        <p:style>
          <a:lnRef idx="1">
            <a:schemeClr val="accent1"/>
          </a:lnRef>
          <a:fillRef idx="2">
            <a:schemeClr val="accent1"/>
          </a:fillRef>
          <a:effectRef idx="1">
            <a:schemeClr val="accent1"/>
          </a:effectRef>
          <a:fontRef idx="minor">
            <a:schemeClr val="dk1"/>
          </a:fontRef>
        </p:style>
        <p:txBody>
          <a:bodyPr rtlCol="0" anchor="ctr"/>
          <a:lstStyle/>
          <a:p>
            <a:r>
              <a:rPr lang="en-US" dirty="0" smtClean="0"/>
              <a:t>It features </a:t>
            </a:r>
            <a:r>
              <a:rPr lang="en-US" dirty="0"/>
              <a:t>the first desktop duel-core design with two complete processor cores, that each run at the same speed, in one physical package. </a:t>
            </a:r>
          </a:p>
        </p:txBody>
      </p:sp>
      <p:sp>
        <p:nvSpPr>
          <p:cNvPr id="17" name="Rectangle 16"/>
          <p:cNvSpPr/>
          <p:nvPr/>
        </p:nvSpPr>
        <p:spPr>
          <a:xfrm>
            <a:off x="1676400" y="6488668"/>
            <a:ext cx="6019800" cy="369332"/>
          </a:xfrm>
          <a:prstGeom prst="rect">
            <a:avLst/>
          </a:prstGeom>
        </p:spPr>
        <p:txBody>
          <a:bodyPr wrap="square">
            <a:spAutoFit/>
          </a:bodyPr>
          <a:lstStyle/>
          <a:p>
            <a:r>
              <a:rPr lang="pl-PL" dirty="0" smtClean="0"/>
              <a:t>Source: http</a:t>
            </a:r>
            <a:r>
              <a:rPr lang="pl-PL" dirty="0"/>
              <a:t>://</a:t>
            </a:r>
            <a:r>
              <a:rPr lang="pl-PL" dirty="0" err="1"/>
              <a:t>www.intel.com</a:t>
            </a:r>
            <a:r>
              <a:rPr lang="pl-PL" dirty="0"/>
              <a:t>/</a:t>
            </a:r>
            <a:r>
              <a:rPr lang="pl-PL" dirty="0" err="1"/>
              <a:t>pressroom</a:t>
            </a:r>
            <a:r>
              <a:rPr lang="pl-PL" dirty="0"/>
              <a:t>/</a:t>
            </a:r>
            <a:r>
              <a:rPr lang="pl-PL" dirty="0" err="1"/>
              <a:t>kits</a:t>
            </a:r>
            <a:r>
              <a:rPr lang="pl-PL" dirty="0"/>
              <a:t>/</a:t>
            </a:r>
            <a:r>
              <a:rPr lang="pl-PL" dirty="0" err="1"/>
              <a:t>quickref.htm</a:t>
            </a:r>
            <a:endParaRPr lang="en-US" dirty="0"/>
          </a:p>
        </p:txBody>
      </p:sp>
    </p:spTree>
    <p:extLst>
      <p:ext uri="{BB962C8B-B14F-4D97-AF65-F5344CB8AC3E}">
        <p14:creationId xmlns:p14="http://schemas.microsoft.com/office/powerpoint/2010/main" xmlns="" val="428702856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p:txBody>
          <a:bodyPr>
            <a:normAutofit fontScale="90000"/>
          </a:bodyPr>
          <a:lstStyle/>
          <a:p>
            <a:r>
              <a:rPr lang="en-US" dirty="0" smtClean="0">
                <a:cs typeface="Times New Roman" charset="0"/>
              </a:rPr>
              <a:t>Internal Microprocessor Architecture </a:t>
            </a:r>
            <a:endParaRPr lang="en-US" dirty="0"/>
          </a:p>
        </p:txBody>
      </p:sp>
      <p:sp>
        <p:nvSpPr>
          <p:cNvPr id="7" name="Content Placeholder 6"/>
          <p:cNvSpPr>
            <a:spLocks noGrp="1"/>
          </p:cNvSpPr>
          <p:nvPr>
            <p:ph idx="1"/>
          </p:nvPr>
        </p:nvSpPr>
        <p:spPr>
          <a:xfrm>
            <a:off x="457200" y="1371600"/>
            <a:ext cx="8229600" cy="4953000"/>
          </a:xfrm>
        </p:spPr>
        <p:txBody>
          <a:bodyPr>
            <a:noAutofit/>
          </a:bodyPr>
          <a:lstStyle/>
          <a:p>
            <a:pPr>
              <a:spcBef>
                <a:spcPts val="2472"/>
              </a:spcBef>
            </a:pPr>
            <a:r>
              <a:rPr lang="en-US" sz="2800" dirty="0">
                <a:solidFill>
                  <a:srgbClr val="000000"/>
                </a:solidFill>
                <a:latin typeface="Arial"/>
                <a:cs typeface="Arial"/>
              </a:rPr>
              <a:t>Before a program is written or instruction investigated, internal configuration of the microprocessor must be known. </a:t>
            </a:r>
          </a:p>
          <a:p>
            <a:pPr>
              <a:spcBef>
                <a:spcPts val="2472"/>
              </a:spcBef>
            </a:pPr>
            <a:r>
              <a:rPr lang="en-US" sz="2800" dirty="0">
                <a:solidFill>
                  <a:srgbClr val="000000"/>
                </a:solidFill>
                <a:latin typeface="Arial"/>
                <a:cs typeface="Arial"/>
              </a:rPr>
              <a:t>In a multiple core microprocessor each core contains the same programming model. </a:t>
            </a:r>
          </a:p>
          <a:p>
            <a:pPr>
              <a:spcBef>
                <a:spcPts val="2472"/>
              </a:spcBef>
            </a:pPr>
            <a:r>
              <a:rPr lang="en-US" sz="2800" dirty="0">
                <a:solidFill>
                  <a:srgbClr val="000000"/>
                </a:solidFill>
                <a:latin typeface="Arial"/>
                <a:cs typeface="Arial"/>
              </a:rPr>
              <a:t>Each core runs a separate task or thread simultaneously.</a:t>
            </a:r>
            <a:r>
              <a:rPr lang="en-US" sz="2800" dirty="0">
                <a:solidFill>
                  <a:srgbClr val="FF0000"/>
                </a:solidFill>
                <a:latin typeface="Arial"/>
                <a:cs typeface="Arial"/>
              </a:rPr>
              <a:t> </a:t>
            </a:r>
          </a:p>
        </p:txBody>
      </p:sp>
    </p:spTree>
    <p:extLst>
      <p:ext uri="{BB962C8B-B14F-4D97-AF65-F5344CB8AC3E}">
        <p14:creationId xmlns:p14="http://schemas.microsoft.com/office/powerpoint/2010/main" xmlns="" val="32478976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609600"/>
            <a:ext cx="6705600" cy="5943600"/>
          </a:xfrm>
          <a:prstGeom prst="rect">
            <a:avLst/>
          </a:prstGeom>
          <a:noFill/>
          <a:ln>
            <a:noFill/>
          </a:ln>
        </p:spPr>
        <p:txBody>
          <a:bodyPr wrap="square" numCol="1" rtlCol="0">
            <a:noAutofit/>
          </a:bodyPr>
          <a:lstStyle/>
          <a:p>
            <a:pPr>
              <a:spcBef>
                <a:spcPts val="1200"/>
              </a:spcBef>
            </a:pPr>
            <a:endParaRPr lang="en-US" b="1" dirty="0">
              <a:latin typeface="Arial"/>
              <a:cs typeface="Arial"/>
            </a:endParaRPr>
          </a:p>
        </p:txBody>
      </p:sp>
      <p:pic>
        <p:nvPicPr>
          <p:cNvPr id="3" name="Picture 3"/>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303244" y="1217129"/>
            <a:ext cx="5764556" cy="43430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Picture 4"/>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346215" y="3442806"/>
            <a:ext cx="4254500" cy="289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5" name="Straight Connector 4"/>
          <p:cNvCxnSpPr/>
          <p:nvPr/>
        </p:nvCxnSpPr>
        <p:spPr>
          <a:xfrm flipH="1" flipV="1">
            <a:off x="4343400" y="1371600"/>
            <a:ext cx="152400" cy="21336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381000" y="1371600"/>
            <a:ext cx="3048000" cy="21336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 name="Title 15"/>
          <p:cNvSpPr>
            <a:spLocks noGrp="1"/>
          </p:cNvSpPr>
          <p:nvPr>
            <p:ph type="title"/>
          </p:nvPr>
        </p:nvSpPr>
        <p:spPr>
          <a:xfrm>
            <a:off x="228600" y="274638"/>
            <a:ext cx="8686800" cy="868362"/>
          </a:xfrm>
        </p:spPr>
        <p:txBody>
          <a:bodyPr>
            <a:normAutofit fontScale="90000"/>
          </a:bodyPr>
          <a:lstStyle/>
          <a:p>
            <a:r>
              <a:rPr lang="en-US" dirty="0" smtClean="0">
                <a:cs typeface="Times New Roman" charset="0"/>
              </a:rPr>
              <a:t>Internal Microprocessor Architecture </a:t>
            </a:r>
            <a:endParaRPr lang="en-US" dirty="0"/>
          </a:p>
        </p:txBody>
      </p:sp>
    </p:spTree>
    <p:extLst>
      <p:ext uri="{BB962C8B-B14F-4D97-AF65-F5344CB8AC3E}">
        <p14:creationId xmlns:p14="http://schemas.microsoft.com/office/powerpoint/2010/main" xmlns="" val="42015854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80286.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85800" y="0"/>
            <a:ext cx="7848600" cy="6718173"/>
          </a:xfrm>
          <a:prstGeom prst="rect">
            <a:avLst/>
          </a:prstGeom>
        </p:spPr>
      </p:pic>
    </p:spTree>
    <p:extLst>
      <p:ext uri="{BB962C8B-B14F-4D97-AF65-F5344CB8AC3E}">
        <p14:creationId xmlns:p14="http://schemas.microsoft.com/office/powerpoint/2010/main" xmlns="" val="32308765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US" dirty="0"/>
              <a:t>Why Choose the Intel 8086? </a:t>
            </a:r>
          </a:p>
        </p:txBody>
      </p:sp>
      <p:sp>
        <p:nvSpPr>
          <p:cNvPr id="82947" name="Rectangle 3"/>
          <p:cNvSpPr>
            <a:spLocks noGrp="1" noChangeArrowheads="1"/>
          </p:cNvSpPr>
          <p:nvPr>
            <p:ph type="body" idx="1"/>
          </p:nvPr>
        </p:nvSpPr>
        <p:spPr>
          <a:xfrm>
            <a:off x="609600" y="1371600"/>
            <a:ext cx="8077200" cy="5257800"/>
          </a:xfrm>
        </p:spPr>
        <p:txBody>
          <a:bodyPr>
            <a:normAutofit lnSpcReduction="10000"/>
          </a:bodyPr>
          <a:lstStyle/>
          <a:p>
            <a:pPr algn="just">
              <a:lnSpc>
                <a:spcPct val="80000"/>
              </a:lnSpc>
              <a:spcBef>
                <a:spcPts val="1776"/>
              </a:spcBef>
            </a:pPr>
            <a:r>
              <a:rPr lang="en-US" sz="2400" dirty="0" smtClean="0">
                <a:latin typeface="Arial"/>
                <a:cs typeface="Arial"/>
              </a:rPr>
              <a:t>8086 </a:t>
            </a:r>
            <a:r>
              <a:rPr lang="en-US" sz="2400" dirty="0">
                <a:latin typeface="Arial"/>
                <a:cs typeface="Arial"/>
              </a:rPr>
              <a:t>is first x86 microprocessor</a:t>
            </a:r>
            <a:r>
              <a:rPr lang="en-US" sz="2400" dirty="0" smtClean="0">
                <a:latin typeface="Arial"/>
                <a:cs typeface="Arial"/>
              </a:rPr>
              <a:t>.</a:t>
            </a:r>
          </a:p>
          <a:p>
            <a:pPr algn="just">
              <a:lnSpc>
                <a:spcPct val="80000"/>
              </a:lnSpc>
              <a:spcBef>
                <a:spcPts val="1776"/>
              </a:spcBef>
            </a:pPr>
            <a:r>
              <a:rPr lang="en-US" sz="2400" dirty="0" smtClean="0">
                <a:latin typeface="Arial"/>
                <a:cs typeface="Arial"/>
              </a:rPr>
              <a:t>The </a:t>
            </a:r>
            <a:r>
              <a:rPr lang="en-US" sz="2400" dirty="0">
                <a:latin typeface="Arial"/>
                <a:cs typeface="Arial"/>
              </a:rPr>
              <a:t>term </a:t>
            </a:r>
            <a:r>
              <a:rPr lang="en-US" sz="2400" b="1" dirty="0">
                <a:latin typeface="Arial"/>
                <a:cs typeface="Arial"/>
              </a:rPr>
              <a:t>x86</a:t>
            </a:r>
            <a:r>
              <a:rPr lang="en-US" sz="2400" dirty="0">
                <a:latin typeface="Arial"/>
                <a:cs typeface="Arial"/>
              </a:rPr>
              <a:t> refers to a family of instruction set architectures based on the Intel 8086 CPU. </a:t>
            </a:r>
            <a:endParaRPr lang="en-US" sz="2400" dirty="0" smtClean="0">
              <a:latin typeface="Arial"/>
              <a:cs typeface="Arial"/>
            </a:endParaRPr>
          </a:p>
          <a:p>
            <a:pPr algn="just">
              <a:lnSpc>
                <a:spcPct val="80000"/>
              </a:lnSpc>
              <a:spcBef>
                <a:spcPts val="1776"/>
              </a:spcBef>
            </a:pPr>
            <a:r>
              <a:rPr lang="en-US" sz="2400" dirty="0" smtClean="0">
                <a:latin typeface="Arial"/>
                <a:cs typeface="Arial"/>
              </a:rPr>
              <a:t>The </a:t>
            </a:r>
            <a:r>
              <a:rPr lang="en-US" sz="2400" dirty="0">
                <a:latin typeface="Arial"/>
                <a:cs typeface="Arial"/>
              </a:rPr>
              <a:t>8086 was launched in 1978 as a fully 16-bit extension of Intel's early 8-bit based microprocessors and also introduced segmentation to overcome the 16-bit addressing barrier of earlier chips. </a:t>
            </a:r>
            <a:endParaRPr lang="en-US" sz="2400" dirty="0" smtClean="0">
              <a:latin typeface="Arial"/>
              <a:cs typeface="Arial"/>
            </a:endParaRPr>
          </a:p>
          <a:p>
            <a:pPr algn="just">
              <a:lnSpc>
                <a:spcPct val="80000"/>
              </a:lnSpc>
              <a:spcBef>
                <a:spcPts val="1776"/>
              </a:spcBef>
            </a:pPr>
            <a:r>
              <a:rPr lang="en-US" sz="2400" dirty="0" smtClean="0">
                <a:latin typeface="Arial"/>
                <a:cs typeface="Arial"/>
              </a:rPr>
              <a:t>The </a:t>
            </a:r>
            <a:r>
              <a:rPr lang="en-US" sz="2400" dirty="0">
                <a:latin typeface="Arial"/>
                <a:cs typeface="Arial"/>
              </a:rPr>
              <a:t>term x86 derived from the fact that early successors to the 8086 also had names ending in "86". </a:t>
            </a:r>
            <a:endParaRPr lang="en-US" sz="2400" dirty="0" smtClean="0">
              <a:latin typeface="Arial"/>
              <a:cs typeface="Arial"/>
            </a:endParaRPr>
          </a:p>
          <a:p>
            <a:pPr algn="just">
              <a:lnSpc>
                <a:spcPct val="80000"/>
              </a:lnSpc>
              <a:spcBef>
                <a:spcPts val="1776"/>
              </a:spcBef>
            </a:pPr>
            <a:r>
              <a:rPr lang="en-US" sz="2400" dirty="0" smtClean="0">
                <a:latin typeface="Arial"/>
                <a:cs typeface="Arial"/>
              </a:rPr>
              <a:t>Many </a:t>
            </a:r>
            <a:r>
              <a:rPr lang="en-US" sz="2400" dirty="0">
                <a:latin typeface="Arial"/>
                <a:cs typeface="Arial"/>
              </a:rPr>
              <a:t>additions and extensions have been added to the x86 instruction set over the years, almost consistently with full backward compatibility</a:t>
            </a:r>
            <a:r>
              <a:rPr lang="en-US" sz="2400" dirty="0" smtClean="0">
                <a:latin typeface="Arial"/>
                <a:cs typeface="Arial"/>
              </a:rPr>
              <a:t>.</a:t>
            </a:r>
          </a:p>
          <a:p>
            <a:pPr algn="just">
              <a:lnSpc>
                <a:spcPct val="80000"/>
              </a:lnSpc>
              <a:spcBef>
                <a:spcPts val="1776"/>
              </a:spcBef>
            </a:pPr>
            <a:r>
              <a:rPr lang="en-US" sz="2400" dirty="0" smtClean="0">
                <a:latin typeface="Arial"/>
                <a:cs typeface="Arial"/>
              </a:rPr>
              <a:t>The </a:t>
            </a:r>
            <a:r>
              <a:rPr lang="en-US" sz="2400" dirty="0">
                <a:latin typeface="Arial"/>
                <a:cs typeface="Arial"/>
              </a:rPr>
              <a:t>architecture has been implemented in processors from Intel, Cyrix, AMD, VIA, and many others</a:t>
            </a:r>
            <a:r>
              <a:rPr lang="en-US" sz="2400" dirty="0" smtClean="0">
                <a:latin typeface="Arial"/>
                <a:cs typeface="Arial"/>
              </a:rPr>
              <a:t>.</a:t>
            </a:r>
            <a:endParaRPr lang="en-US" sz="2400" b="1" dirty="0">
              <a:latin typeface="Arial"/>
              <a:cs typeface="Arial"/>
            </a:endParaRPr>
          </a:p>
        </p:txBody>
      </p:sp>
    </p:spTree>
    <p:extLst>
      <p:ext uri="{BB962C8B-B14F-4D97-AF65-F5344CB8AC3E}">
        <p14:creationId xmlns:p14="http://schemas.microsoft.com/office/powerpoint/2010/main" xmlns="" val="182655212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normAutofit/>
          </a:bodyPr>
          <a:lstStyle/>
          <a:p>
            <a:r>
              <a:rPr lang="en-US" sz="3800" dirty="0"/>
              <a:t>Current x86 </a:t>
            </a:r>
            <a:r>
              <a:rPr lang="en-US" sz="3800" dirty="0" smtClean="0"/>
              <a:t>processors</a:t>
            </a:r>
            <a:endParaRPr lang="en-US" sz="3800" dirty="0"/>
          </a:p>
        </p:txBody>
      </p:sp>
      <p:sp>
        <p:nvSpPr>
          <p:cNvPr id="53251" name="Rectangle 3"/>
          <p:cNvSpPr>
            <a:spLocks noGrp="1" noChangeArrowheads="1"/>
          </p:cNvSpPr>
          <p:nvPr>
            <p:ph type="body" idx="1"/>
          </p:nvPr>
        </p:nvSpPr>
        <p:spPr/>
        <p:txBody>
          <a:bodyPr>
            <a:noAutofit/>
          </a:bodyPr>
          <a:lstStyle/>
          <a:p>
            <a:pPr>
              <a:spcBef>
                <a:spcPts val="2784"/>
              </a:spcBef>
            </a:pPr>
            <a:r>
              <a:rPr lang="en-US" sz="2800" i="1" dirty="0">
                <a:latin typeface="Arial"/>
                <a:cs typeface="Arial"/>
              </a:rPr>
              <a:t>x86-32:</a:t>
            </a:r>
            <a:r>
              <a:rPr lang="en-US" sz="2800" dirty="0">
                <a:latin typeface="Arial"/>
                <a:cs typeface="Arial"/>
              </a:rPr>
              <a:t> EP80579 </a:t>
            </a:r>
            <a:r>
              <a:rPr lang="en-US" sz="2800" b="1" dirty="0">
                <a:latin typeface="Arial"/>
                <a:cs typeface="Arial"/>
              </a:rPr>
              <a:t>·</a:t>
            </a:r>
            <a:r>
              <a:rPr lang="en-US" sz="2800" dirty="0">
                <a:latin typeface="Arial"/>
                <a:cs typeface="Arial"/>
              </a:rPr>
              <a:t> Intel CE </a:t>
            </a:r>
            <a:r>
              <a:rPr lang="en-US" sz="2800" b="1" dirty="0">
                <a:latin typeface="Arial"/>
                <a:cs typeface="Arial"/>
              </a:rPr>
              <a:t>·</a:t>
            </a:r>
            <a:r>
              <a:rPr lang="en-US" sz="2800" dirty="0">
                <a:latin typeface="Arial"/>
                <a:cs typeface="Arial"/>
              </a:rPr>
              <a:t> Atom </a:t>
            </a:r>
          </a:p>
          <a:p>
            <a:pPr>
              <a:spcBef>
                <a:spcPts val="2784"/>
              </a:spcBef>
            </a:pPr>
            <a:r>
              <a:rPr lang="en-US" sz="2800" i="1" dirty="0">
                <a:latin typeface="Arial"/>
                <a:cs typeface="Arial"/>
              </a:rPr>
              <a:t>x86-64:</a:t>
            </a:r>
            <a:r>
              <a:rPr lang="en-US" sz="2800" dirty="0">
                <a:latin typeface="Arial"/>
                <a:cs typeface="Arial"/>
              </a:rPr>
              <a:t> Atom (some) </a:t>
            </a:r>
            <a:r>
              <a:rPr lang="en-US" sz="2800" b="1" dirty="0">
                <a:latin typeface="Arial"/>
                <a:cs typeface="Arial"/>
              </a:rPr>
              <a:t>·</a:t>
            </a:r>
            <a:r>
              <a:rPr lang="en-US" sz="2800" dirty="0">
                <a:latin typeface="Arial"/>
                <a:cs typeface="Arial"/>
              </a:rPr>
              <a:t> Celeron </a:t>
            </a:r>
            <a:r>
              <a:rPr lang="en-US" sz="2800" b="1" dirty="0">
                <a:latin typeface="Arial"/>
                <a:cs typeface="Arial"/>
              </a:rPr>
              <a:t>·</a:t>
            </a:r>
            <a:r>
              <a:rPr lang="en-US" sz="2800" dirty="0">
                <a:latin typeface="Arial"/>
                <a:cs typeface="Arial"/>
              </a:rPr>
              <a:t> Pentium (Dual-Core) </a:t>
            </a:r>
            <a:r>
              <a:rPr lang="en-US" sz="2800" b="1" dirty="0">
                <a:latin typeface="Arial"/>
                <a:cs typeface="Arial"/>
              </a:rPr>
              <a:t>·</a:t>
            </a:r>
            <a:r>
              <a:rPr lang="en-US" sz="2800" dirty="0">
                <a:latin typeface="Arial"/>
                <a:cs typeface="Arial"/>
              </a:rPr>
              <a:t> Core (i3 </a:t>
            </a:r>
            <a:r>
              <a:rPr lang="en-US" sz="2800" b="1" dirty="0">
                <a:latin typeface="Arial"/>
                <a:cs typeface="Arial"/>
              </a:rPr>
              <a:t>·</a:t>
            </a:r>
            <a:r>
              <a:rPr lang="en-US" sz="2800" dirty="0">
                <a:latin typeface="Arial"/>
                <a:cs typeface="Arial"/>
              </a:rPr>
              <a:t> i5 </a:t>
            </a:r>
            <a:r>
              <a:rPr lang="en-US" sz="2800" b="1" dirty="0">
                <a:latin typeface="Arial"/>
                <a:cs typeface="Arial"/>
              </a:rPr>
              <a:t>·</a:t>
            </a:r>
            <a:r>
              <a:rPr lang="en-US" sz="2800" dirty="0">
                <a:latin typeface="Arial"/>
                <a:cs typeface="Arial"/>
              </a:rPr>
              <a:t> i7) </a:t>
            </a:r>
            <a:r>
              <a:rPr lang="en-US" sz="2800" b="1" dirty="0">
                <a:latin typeface="Arial"/>
                <a:cs typeface="Arial"/>
              </a:rPr>
              <a:t>·</a:t>
            </a:r>
            <a:r>
              <a:rPr lang="en-US" sz="2800" dirty="0">
                <a:latin typeface="Arial"/>
                <a:cs typeface="Arial"/>
              </a:rPr>
              <a:t> Xeon</a:t>
            </a:r>
            <a:endParaRPr lang="en-US" sz="2800" b="1" dirty="0">
              <a:latin typeface="Arial"/>
              <a:cs typeface="Arial"/>
            </a:endParaRPr>
          </a:p>
          <a:p>
            <a:pPr>
              <a:spcBef>
                <a:spcPts val="2784"/>
              </a:spcBef>
            </a:pPr>
            <a:r>
              <a:rPr lang="en-US" sz="2800" i="1" dirty="0" smtClean="0">
                <a:latin typeface="Arial"/>
                <a:cs typeface="Arial"/>
              </a:rPr>
              <a:t>Other</a:t>
            </a:r>
            <a:r>
              <a:rPr lang="en-US" sz="2800" i="1" dirty="0">
                <a:latin typeface="Arial"/>
                <a:cs typeface="Arial"/>
              </a:rPr>
              <a:t>:</a:t>
            </a:r>
            <a:r>
              <a:rPr lang="en-US" sz="2800" dirty="0">
                <a:latin typeface="Arial"/>
                <a:cs typeface="Arial"/>
              </a:rPr>
              <a:t> IOP </a:t>
            </a:r>
            <a:r>
              <a:rPr lang="en-US" sz="2800" b="1" dirty="0">
                <a:latin typeface="Arial"/>
                <a:cs typeface="Arial"/>
              </a:rPr>
              <a:t>·</a:t>
            </a:r>
            <a:r>
              <a:rPr lang="en-US" sz="2800" dirty="0">
                <a:latin typeface="Arial"/>
                <a:cs typeface="Arial"/>
              </a:rPr>
              <a:t> Itanium</a:t>
            </a:r>
          </a:p>
          <a:p>
            <a:pPr>
              <a:spcBef>
                <a:spcPts val="2784"/>
              </a:spcBef>
            </a:pPr>
            <a:r>
              <a:rPr lang="en-US" sz="2800" dirty="0">
                <a:latin typeface="Arial"/>
                <a:cs typeface="Arial"/>
              </a:rPr>
              <a:t>x86 Assemblers:</a:t>
            </a:r>
            <a:r>
              <a:rPr lang="en-US" sz="2800" b="1" dirty="0">
                <a:latin typeface="Arial"/>
                <a:cs typeface="Arial"/>
              </a:rPr>
              <a:t> </a:t>
            </a:r>
            <a:r>
              <a:rPr lang="en-US" sz="2800" dirty="0">
                <a:latin typeface="Arial"/>
                <a:cs typeface="Arial"/>
              </a:rPr>
              <a:t>A86/A386 </a:t>
            </a:r>
            <a:r>
              <a:rPr lang="en-US" sz="2800" b="1" dirty="0">
                <a:latin typeface="Arial"/>
                <a:cs typeface="Arial"/>
              </a:rPr>
              <a:t>·</a:t>
            </a:r>
            <a:r>
              <a:rPr lang="en-US" sz="2800" dirty="0">
                <a:latin typeface="Arial"/>
                <a:cs typeface="Arial"/>
              </a:rPr>
              <a:t> FASM </a:t>
            </a:r>
            <a:r>
              <a:rPr lang="en-US" sz="2800" b="1" dirty="0">
                <a:latin typeface="Arial"/>
                <a:cs typeface="Arial"/>
              </a:rPr>
              <a:t>·</a:t>
            </a:r>
            <a:r>
              <a:rPr lang="en-US" sz="2800" dirty="0">
                <a:latin typeface="Arial"/>
                <a:cs typeface="Arial"/>
              </a:rPr>
              <a:t> GAS </a:t>
            </a:r>
            <a:r>
              <a:rPr lang="en-US" sz="2800" b="1" dirty="0">
                <a:latin typeface="Arial"/>
                <a:cs typeface="Arial"/>
              </a:rPr>
              <a:t>·</a:t>
            </a:r>
            <a:r>
              <a:rPr lang="en-US" sz="2800" dirty="0">
                <a:latin typeface="Arial"/>
                <a:cs typeface="Arial"/>
              </a:rPr>
              <a:t> HLA </a:t>
            </a:r>
            <a:r>
              <a:rPr lang="en-US" sz="2800" b="1" dirty="0">
                <a:latin typeface="Arial"/>
                <a:cs typeface="Arial"/>
              </a:rPr>
              <a:t>·</a:t>
            </a:r>
            <a:r>
              <a:rPr lang="en-US" sz="2800" dirty="0">
                <a:latin typeface="Arial"/>
                <a:cs typeface="Arial"/>
              </a:rPr>
              <a:t> MASM </a:t>
            </a:r>
            <a:r>
              <a:rPr lang="en-US" sz="2800" b="1" dirty="0">
                <a:latin typeface="Arial"/>
                <a:cs typeface="Arial"/>
              </a:rPr>
              <a:t>·</a:t>
            </a:r>
            <a:r>
              <a:rPr lang="en-US" sz="2800" dirty="0">
                <a:latin typeface="Arial"/>
                <a:cs typeface="Arial"/>
              </a:rPr>
              <a:t> NASM </a:t>
            </a:r>
            <a:r>
              <a:rPr lang="en-US" sz="2800" b="1" dirty="0">
                <a:latin typeface="Arial"/>
                <a:cs typeface="Arial"/>
              </a:rPr>
              <a:t>·</a:t>
            </a:r>
            <a:r>
              <a:rPr lang="en-US" sz="2800" dirty="0">
                <a:latin typeface="Arial"/>
                <a:cs typeface="Arial"/>
              </a:rPr>
              <a:t> TASM </a:t>
            </a:r>
            <a:r>
              <a:rPr lang="en-US" sz="2800" b="1" dirty="0">
                <a:latin typeface="Arial"/>
                <a:cs typeface="Arial"/>
              </a:rPr>
              <a:t>·</a:t>
            </a:r>
            <a:r>
              <a:rPr lang="en-US" sz="2800" dirty="0">
                <a:latin typeface="Arial"/>
                <a:cs typeface="Arial"/>
              </a:rPr>
              <a:t> WASM </a:t>
            </a:r>
            <a:r>
              <a:rPr lang="en-US" sz="2800" b="1" dirty="0">
                <a:latin typeface="Arial"/>
                <a:cs typeface="Arial"/>
              </a:rPr>
              <a:t>·</a:t>
            </a:r>
            <a:r>
              <a:rPr lang="en-US" sz="2800" dirty="0">
                <a:latin typeface="Arial"/>
                <a:cs typeface="Arial"/>
              </a:rPr>
              <a:t> </a:t>
            </a:r>
            <a:r>
              <a:rPr lang="en-US" sz="2800" dirty="0" smtClean="0">
                <a:latin typeface="Arial"/>
                <a:cs typeface="Arial"/>
              </a:rPr>
              <a:t>YASM</a:t>
            </a:r>
            <a:endParaRPr lang="en-US" sz="2800" dirty="0">
              <a:latin typeface="Arial"/>
              <a:cs typeface="Arial"/>
            </a:endParaRPr>
          </a:p>
        </p:txBody>
      </p:sp>
      <p:sp>
        <p:nvSpPr>
          <p:cNvPr id="2" name="Rectangle 1"/>
          <p:cNvSpPr/>
          <p:nvPr/>
        </p:nvSpPr>
        <p:spPr>
          <a:xfrm>
            <a:off x="2971800" y="6211669"/>
            <a:ext cx="5791200" cy="646331"/>
          </a:xfrm>
          <a:prstGeom prst="rect">
            <a:avLst/>
          </a:prstGeom>
        </p:spPr>
        <p:txBody>
          <a:bodyPr wrap="square">
            <a:spAutoFit/>
          </a:bodyPr>
          <a:lstStyle/>
          <a:p>
            <a:r>
              <a:rPr lang="en-US" dirty="0" smtClean="0"/>
              <a:t>Source: http</a:t>
            </a:r>
            <a:r>
              <a:rPr lang="en-US" dirty="0"/>
              <a:t>://</a:t>
            </a:r>
            <a:r>
              <a:rPr lang="en-US" dirty="0" err="1"/>
              <a:t>en.wikipedia.org</a:t>
            </a:r>
            <a:r>
              <a:rPr lang="en-US" dirty="0"/>
              <a:t>/wiki/</a:t>
            </a:r>
            <a:r>
              <a:rPr lang="en-US" dirty="0" smtClean="0"/>
              <a:t>8086</a:t>
            </a:r>
          </a:p>
          <a:p>
            <a:r>
              <a:rPr lang="en-US" dirty="0" smtClean="0"/>
              <a:t>               http</a:t>
            </a:r>
            <a:r>
              <a:rPr lang="en-US" dirty="0"/>
              <a:t>://</a:t>
            </a:r>
            <a:r>
              <a:rPr lang="en-US" dirty="0" err="1"/>
              <a:t>en.wikipedia.org</a:t>
            </a:r>
            <a:r>
              <a:rPr lang="en-US" dirty="0"/>
              <a:t>/wiki/</a:t>
            </a:r>
            <a:r>
              <a:rPr lang="en-US" dirty="0" smtClean="0"/>
              <a:t>X86_architecture</a:t>
            </a:r>
            <a:endParaRPr lang="en-US" dirty="0"/>
          </a:p>
        </p:txBody>
      </p:sp>
    </p:spTree>
    <p:extLst>
      <p:ext uri="{BB962C8B-B14F-4D97-AF65-F5344CB8AC3E}">
        <p14:creationId xmlns:p14="http://schemas.microsoft.com/office/powerpoint/2010/main" xmlns="" val="32208950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t>8086 microprocessor</a:t>
            </a:r>
          </a:p>
        </p:txBody>
      </p:sp>
      <p:sp>
        <p:nvSpPr>
          <p:cNvPr id="56323" name="Rectangle 3"/>
          <p:cNvSpPr>
            <a:spLocks noGrp="1" noChangeArrowheads="1"/>
          </p:cNvSpPr>
          <p:nvPr>
            <p:ph type="body" idx="1"/>
          </p:nvPr>
        </p:nvSpPr>
        <p:spPr>
          <a:xfrm>
            <a:off x="609600" y="4953000"/>
            <a:ext cx="4267200" cy="1295400"/>
          </a:xfrm>
        </p:spPr>
        <p:txBody>
          <a:bodyPr/>
          <a:lstStyle/>
          <a:p>
            <a:r>
              <a:rPr lang="en-US" sz="2400"/>
              <a:t>16 bit- microprocessor ?</a:t>
            </a:r>
          </a:p>
          <a:p>
            <a:r>
              <a:rPr lang="en-US" sz="2400"/>
              <a:t>16-bits data bus?</a:t>
            </a:r>
          </a:p>
        </p:txBody>
      </p:sp>
      <p:sp>
        <p:nvSpPr>
          <p:cNvPr id="56324" name="Rectangle 4"/>
          <p:cNvSpPr>
            <a:spLocks noChangeArrowheads="1"/>
          </p:cNvSpPr>
          <p:nvPr/>
        </p:nvSpPr>
        <p:spPr bwMode="auto">
          <a:xfrm>
            <a:off x="5105400" y="1676400"/>
            <a:ext cx="2590800" cy="4572000"/>
          </a:xfrm>
          <a:prstGeom prst="rect">
            <a:avLst/>
          </a:prstGeom>
          <a:noFill/>
          <a:ln w="28440">
            <a:solidFill>
              <a:srgbClr val="000099"/>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6325" name="Text Box 5"/>
          <p:cNvSpPr txBox="1">
            <a:spLocks noChangeArrowheads="1"/>
          </p:cNvSpPr>
          <p:nvPr/>
        </p:nvSpPr>
        <p:spPr bwMode="auto">
          <a:xfrm>
            <a:off x="5337175" y="3552825"/>
            <a:ext cx="2266950" cy="8223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9pPr>
          </a:lstStyle>
          <a:p>
            <a:pPr>
              <a:buClr>
                <a:srgbClr val="000000"/>
              </a:buClr>
              <a:buSzPct val="100000"/>
              <a:buFont typeface="Arial" charset="0"/>
              <a:buNone/>
            </a:pPr>
            <a:r>
              <a:rPr lang="en-US" sz="2400">
                <a:solidFill>
                  <a:srgbClr val="000000"/>
                </a:solidFill>
              </a:rPr>
              <a:t>Microprocessor</a:t>
            </a:r>
          </a:p>
          <a:p>
            <a:pPr>
              <a:buClr>
                <a:srgbClr val="000000"/>
              </a:buClr>
              <a:buSzPct val="100000"/>
              <a:buFont typeface="Arial" charset="0"/>
              <a:buNone/>
            </a:pPr>
            <a:r>
              <a:rPr lang="en-US" sz="2400">
                <a:solidFill>
                  <a:srgbClr val="000000"/>
                </a:solidFill>
              </a:rPr>
              <a:t>      8086</a:t>
            </a:r>
          </a:p>
        </p:txBody>
      </p:sp>
      <p:sp>
        <p:nvSpPr>
          <p:cNvPr id="56326" name="Line 6"/>
          <p:cNvSpPr>
            <a:spLocks noChangeShapeType="1"/>
          </p:cNvSpPr>
          <p:nvPr/>
        </p:nvSpPr>
        <p:spPr bwMode="auto">
          <a:xfrm>
            <a:off x="7696200" y="5991225"/>
            <a:ext cx="1295400" cy="1588"/>
          </a:xfrm>
          <a:prstGeom prst="line">
            <a:avLst/>
          </a:prstGeom>
          <a:noFill/>
          <a:ln w="28440">
            <a:solidFill>
              <a:srgbClr val="000099"/>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p>
        </p:txBody>
      </p:sp>
      <p:sp>
        <p:nvSpPr>
          <p:cNvPr id="56327" name="Line 7"/>
          <p:cNvSpPr>
            <a:spLocks noChangeShapeType="1"/>
          </p:cNvSpPr>
          <p:nvPr/>
        </p:nvSpPr>
        <p:spPr bwMode="auto">
          <a:xfrm>
            <a:off x="7696200" y="4876800"/>
            <a:ext cx="1295400" cy="1588"/>
          </a:xfrm>
          <a:prstGeom prst="line">
            <a:avLst/>
          </a:prstGeom>
          <a:noFill/>
          <a:ln w="28440">
            <a:solidFill>
              <a:srgbClr val="000099"/>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p>
        </p:txBody>
      </p:sp>
      <p:sp>
        <p:nvSpPr>
          <p:cNvPr id="56328" name="AutoShape 8"/>
          <p:cNvSpPr>
            <a:spLocks noChangeArrowheads="1"/>
          </p:cNvSpPr>
          <p:nvPr/>
        </p:nvSpPr>
        <p:spPr bwMode="auto">
          <a:xfrm>
            <a:off x="7696200" y="1673225"/>
            <a:ext cx="1282700" cy="1219200"/>
          </a:xfrm>
          <a:prstGeom prst="rightArrow">
            <a:avLst>
              <a:gd name="adj1" fmla="val 50000"/>
              <a:gd name="adj2" fmla="val 26302"/>
            </a:avLst>
          </a:prstGeom>
          <a:noFill/>
          <a:ln w="28440">
            <a:solidFill>
              <a:srgbClr val="000099"/>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6329" name="AutoShape 9"/>
          <p:cNvSpPr>
            <a:spLocks noChangeArrowheads="1"/>
          </p:cNvSpPr>
          <p:nvPr/>
        </p:nvSpPr>
        <p:spPr bwMode="auto">
          <a:xfrm>
            <a:off x="7696200" y="3124200"/>
            <a:ext cx="1214438" cy="1114425"/>
          </a:xfrm>
          <a:prstGeom prst="leftRightArrow">
            <a:avLst>
              <a:gd name="adj1" fmla="val 50000"/>
              <a:gd name="adj2" fmla="val 21694"/>
            </a:avLst>
          </a:prstGeom>
          <a:noFill/>
          <a:ln w="28440">
            <a:solidFill>
              <a:srgbClr val="000099"/>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56330" name="Text Box 10"/>
          <p:cNvSpPr txBox="1">
            <a:spLocks noChangeArrowheads="1"/>
          </p:cNvSpPr>
          <p:nvPr/>
        </p:nvSpPr>
        <p:spPr bwMode="auto">
          <a:xfrm>
            <a:off x="8001000" y="3400425"/>
            <a:ext cx="720725" cy="6429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9pPr>
          </a:lstStyle>
          <a:p>
            <a:pPr>
              <a:buClr>
                <a:srgbClr val="000000"/>
              </a:buClr>
              <a:buSzPct val="100000"/>
              <a:buFont typeface="Arial" charset="0"/>
              <a:buNone/>
            </a:pPr>
            <a:r>
              <a:rPr lang="en-US" b="1">
                <a:solidFill>
                  <a:srgbClr val="000000"/>
                </a:solidFill>
              </a:rPr>
              <a:t>Data</a:t>
            </a:r>
          </a:p>
          <a:p>
            <a:pPr>
              <a:buClr>
                <a:srgbClr val="000000"/>
              </a:buClr>
              <a:buSzPct val="100000"/>
              <a:buFont typeface="Arial" charset="0"/>
              <a:buNone/>
            </a:pPr>
            <a:r>
              <a:rPr lang="en-US" b="1">
                <a:solidFill>
                  <a:srgbClr val="000000"/>
                </a:solidFill>
              </a:rPr>
              <a:t>Bus</a:t>
            </a:r>
          </a:p>
        </p:txBody>
      </p:sp>
      <p:sp>
        <p:nvSpPr>
          <p:cNvPr id="56331" name="Text Box 11"/>
          <p:cNvSpPr txBox="1">
            <a:spLocks noChangeArrowheads="1"/>
          </p:cNvSpPr>
          <p:nvPr/>
        </p:nvSpPr>
        <p:spPr bwMode="auto">
          <a:xfrm>
            <a:off x="7848600" y="5076825"/>
            <a:ext cx="1127125" cy="7032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9pPr>
          </a:lstStyle>
          <a:p>
            <a:pPr>
              <a:buClr>
                <a:srgbClr val="000000"/>
              </a:buClr>
              <a:buSzPct val="100000"/>
              <a:buFont typeface="Arial" charset="0"/>
              <a:buNone/>
            </a:pPr>
            <a:r>
              <a:rPr lang="en-US" sz="2000" b="1">
                <a:solidFill>
                  <a:srgbClr val="000000"/>
                </a:solidFill>
              </a:rPr>
              <a:t>Control</a:t>
            </a:r>
          </a:p>
          <a:p>
            <a:pPr>
              <a:buClr>
                <a:srgbClr val="000000"/>
              </a:buClr>
              <a:buSzPct val="100000"/>
              <a:buFont typeface="Arial" charset="0"/>
              <a:buNone/>
            </a:pPr>
            <a:r>
              <a:rPr lang="en-US" sz="2000" b="1">
                <a:solidFill>
                  <a:srgbClr val="000000"/>
                </a:solidFill>
              </a:rPr>
              <a:t> signals</a:t>
            </a:r>
          </a:p>
        </p:txBody>
      </p:sp>
      <p:sp>
        <p:nvSpPr>
          <p:cNvPr id="56332" name="Text Box 12"/>
          <p:cNvSpPr txBox="1">
            <a:spLocks noChangeArrowheads="1"/>
          </p:cNvSpPr>
          <p:nvPr/>
        </p:nvSpPr>
        <p:spPr bwMode="auto">
          <a:xfrm>
            <a:off x="8005763" y="1952625"/>
            <a:ext cx="625475" cy="6413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9pPr>
          </a:lstStyle>
          <a:p>
            <a:pPr>
              <a:buClr>
                <a:srgbClr val="000000"/>
              </a:buClr>
              <a:buSzPct val="100000"/>
              <a:buFont typeface="Arial" charset="0"/>
              <a:buNone/>
            </a:pPr>
            <a:r>
              <a:rPr lang="en-US" b="1">
                <a:solidFill>
                  <a:srgbClr val="000000"/>
                </a:solidFill>
              </a:rPr>
              <a:t>Add</a:t>
            </a:r>
          </a:p>
          <a:p>
            <a:pPr>
              <a:buClr>
                <a:srgbClr val="000000"/>
              </a:buClr>
              <a:buSzPct val="100000"/>
              <a:buFont typeface="Arial" charset="0"/>
              <a:buNone/>
            </a:pPr>
            <a:r>
              <a:rPr lang="en-US" b="1">
                <a:solidFill>
                  <a:srgbClr val="000000"/>
                </a:solidFill>
              </a:rPr>
              <a:t>Bus</a:t>
            </a:r>
          </a:p>
        </p:txBody>
      </p:sp>
      <p:grpSp>
        <p:nvGrpSpPr>
          <p:cNvPr id="56333" name="Group 13"/>
          <p:cNvGrpSpPr>
            <a:grpSpLocks/>
          </p:cNvGrpSpPr>
          <p:nvPr/>
        </p:nvGrpSpPr>
        <p:grpSpPr bwMode="auto">
          <a:xfrm>
            <a:off x="457200" y="1524000"/>
            <a:ext cx="4337050" cy="1743075"/>
            <a:chOff x="837" y="1296"/>
            <a:chExt cx="3929" cy="1517"/>
          </a:xfrm>
        </p:grpSpPr>
        <p:sp>
          <p:nvSpPr>
            <p:cNvPr id="56334" name="Text Box 14"/>
            <p:cNvSpPr txBox="1">
              <a:spLocks noChangeArrowheads="1"/>
            </p:cNvSpPr>
            <p:nvPr/>
          </p:nvSpPr>
          <p:spPr bwMode="auto">
            <a:xfrm>
              <a:off x="837" y="1296"/>
              <a:ext cx="3929" cy="34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9pPr>
            </a:lstStyle>
            <a:p>
              <a:pPr>
                <a:buClr>
                  <a:srgbClr val="000000"/>
                </a:buClr>
                <a:buSzPct val="100000"/>
                <a:buFont typeface="Arial" charset="0"/>
                <a:buNone/>
              </a:pPr>
              <a:r>
                <a:rPr lang="en-US" sz="2000">
                  <a:solidFill>
                    <a:srgbClr val="000000"/>
                  </a:solidFill>
                </a:rPr>
                <a:t>     </a:t>
              </a:r>
              <a:r>
                <a:rPr lang="en-US" b="1">
                  <a:solidFill>
                    <a:srgbClr val="000000"/>
                  </a:solidFill>
                </a:rPr>
                <a:t>Address  Bus – 20 lines – A</a:t>
              </a:r>
              <a:r>
                <a:rPr lang="en-US" b="1" baseline="-25000">
                  <a:solidFill>
                    <a:srgbClr val="000000"/>
                  </a:solidFill>
                </a:rPr>
                <a:t>19</a:t>
              </a:r>
              <a:r>
                <a:rPr lang="en-US" b="1">
                  <a:solidFill>
                    <a:srgbClr val="000000"/>
                  </a:solidFill>
                </a:rPr>
                <a:t> – A</a:t>
              </a:r>
              <a:r>
                <a:rPr lang="en-US" b="1" baseline="-25000">
                  <a:solidFill>
                    <a:srgbClr val="000000"/>
                  </a:solidFill>
                </a:rPr>
                <a:t>0</a:t>
              </a:r>
            </a:p>
          </p:txBody>
        </p:sp>
        <p:sp>
          <p:nvSpPr>
            <p:cNvPr id="56335" name="Text Box 15"/>
            <p:cNvSpPr txBox="1">
              <a:spLocks noChangeArrowheads="1"/>
            </p:cNvSpPr>
            <p:nvPr/>
          </p:nvSpPr>
          <p:spPr bwMode="auto">
            <a:xfrm>
              <a:off x="1162" y="2494"/>
              <a:ext cx="3096" cy="319"/>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9pPr>
            </a:lstStyle>
            <a:p>
              <a:pPr>
                <a:buClr>
                  <a:srgbClr val="000000"/>
                </a:buClr>
                <a:buSzPct val="100000"/>
                <a:buFont typeface="Arial" charset="0"/>
                <a:buNone/>
              </a:pPr>
              <a:r>
                <a:rPr lang="en-US" b="1">
                  <a:solidFill>
                    <a:srgbClr val="000000"/>
                  </a:solidFill>
                </a:rPr>
                <a:t>Data  Bus – 16 lines – D</a:t>
              </a:r>
              <a:r>
                <a:rPr lang="en-US" b="1" baseline="-25000">
                  <a:solidFill>
                    <a:srgbClr val="000000"/>
                  </a:solidFill>
                </a:rPr>
                <a:t>15</a:t>
              </a:r>
              <a:r>
                <a:rPr lang="en-US" b="1">
                  <a:solidFill>
                    <a:srgbClr val="000000"/>
                  </a:solidFill>
                </a:rPr>
                <a:t> – D</a:t>
              </a:r>
              <a:r>
                <a:rPr lang="en-US" b="1" baseline="-25000">
                  <a:solidFill>
                    <a:srgbClr val="000000"/>
                  </a:solidFill>
                </a:rPr>
                <a:t>0</a:t>
              </a:r>
            </a:p>
          </p:txBody>
        </p:sp>
      </p:grpSp>
    </p:spTree>
    <p:extLst>
      <p:ext uri="{BB962C8B-B14F-4D97-AF65-F5344CB8AC3E}">
        <p14:creationId xmlns:p14="http://schemas.microsoft.com/office/powerpoint/2010/main" xmlns="" val="15923987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914400" y="304800"/>
            <a:ext cx="7772400" cy="1143000"/>
          </a:xfrm>
        </p:spPr>
        <p:txBody>
          <a:bodyPr/>
          <a:lstStyle/>
          <a:p>
            <a:r>
              <a:rPr lang="en-US"/>
              <a:t>20 bits address bus?</a:t>
            </a:r>
          </a:p>
        </p:txBody>
      </p:sp>
      <p:sp>
        <p:nvSpPr>
          <p:cNvPr id="64515" name="Rectangle 3"/>
          <p:cNvSpPr>
            <a:spLocks noGrp="1" noChangeArrowheads="1"/>
          </p:cNvSpPr>
          <p:nvPr>
            <p:ph type="body" idx="1"/>
          </p:nvPr>
        </p:nvSpPr>
        <p:spPr>
          <a:xfrm>
            <a:off x="152400" y="1524000"/>
            <a:ext cx="3810000" cy="5334000"/>
          </a:xfrm>
        </p:spPr>
        <p:txBody>
          <a:bodyPr/>
          <a:lstStyle/>
          <a:p>
            <a:pPr algn="just">
              <a:lnSpc>
                <a:spcPct val="80000"/>
              </a:lnSpc>
              <a:spcBef>
                <a:spcPts val="1632"/>
              </a:spcBef>
            </a:pPr>
            <a:r>
              <a:rPr lang="en-US" sz="1800" b="1" dirty="0">
                <a:latin typeface="Arial"/>
                <a:cs typeface="Arial"/>
              </a:rPr>
              <a:t>It can address any one of 1,048,576 (=2</a:t>
            </a:r>
            <a:r>
              <a:rPr lang="en-US" sz="1800" b="1" baseline="30000" dirty="0">
                <a:latin typeface="Arial"/>
                <a:cs typeface="Arial"/>
              </a:rPr>
              <a:t>20</a:t>
            </a:r>
            <a:r>
              <a:rPr lang="en-US" sz="1800" b="1" dirty="0">
                <a:latin typeface="Arial"/>
                <a:cs typeface="Arial"/>
              </a:rPr>
              <a:t> ) memory locations/addresses.</a:t>
            </a:r>
          </a:p>
          <a:p>
            <a:pPr algn="just">
              <a:lnSpc>
                <a:spcPct val="80000"/>
              </a:lnSpc>
              <a:spcBef>
                <a:spcPts val="1632"/>
              </a:spcBef>
            </a:pPr>
            <a:r>
              <a:rPr lang="en-US" sz="1800" b="1" dirty="0">
                <a:latin typeface="Arial"/>
                <a:cs typeface="Arial"/>
              </a:rPr>
              <a:t>Each memory location is one byte wide.</a:t>
            </a:r>
          </a:p>
          <a:p>
            <a:pPr algn="just">
              <a:lnSpc>
                <a:spcPct val="80000"/>
              </a:lnSpc>
              <a:spcBef>
                <a:spcPts val="1632"/>
              </a:spcBef>
            </a:pPr>
            <a:r>
              <a:rPr lang="en-US" sz="1800" b="1" dirty="0">
                <a:latin typeface="Arial"/>
                <a:cs typeface="Arial"/>
              </a:rPr>
              <a:t>To store a word of 16 bit 2 memory locations are required.</a:t>
            </a:r>
          </a:p>
          <a:p>
            <a:pPr algn="just">
              <a:lnSpc>
                <a:spcPct val="80000"/>
              </a:lnSpc>
              <a:spcBef>
                <a:spcPts val="1632"/>
              </a:spcBef>
            </a:pPr>
            <a:r>
              <a:rPr lang="en-US" sz="1800" b="1" dirty="0" smtClean="0">
                <a:latin typeface="Arial"/>
                <a:cs typeface="Arial"/>
              </a:rPr>
              <a:t>If </a:t>
            </a:r>
            <a:r>
              <a:rPr lang="en-US" sz="1800" b="1" dirty="0">
                <a:latin typeface="Arial"/>
                <a:cs typeface="Arial"/>
              </a:rPr>
              <a:t>the first byte of the word is at even address 8086 can read the entire word in one operation. </a:t>
            </a:r>
          </a:p>
          <a:p>
            <a:pPr algn="just">
              <a:lnSpc>
                <a:spcPct val="80000"/>
              </a:lnSpc>
              <a:spcBef>
                <a:spcPts val="1632"/>
              </a:spcBef>
            </a:pPr>
            <a:r>
              <a:rPr lang="en-US" sz="1800" b="1" dirty="0">
                <a:latin typeface="Arial"/>
                <a:cs typeface="Arial"/>
              </a:rPr>
              <a:t>If the first byte of the word is at an odd address, the 8086 will read the first byte with one bus operation and the second byte with another bus operation.</a:t>
            </a:r>
          </a:p>
          <a:p>
            <a:pPr algn="just">
              <a:lnSpc>
                <a:spcPct val="80000"/>
              </a:lnSpc>
            </a:pPr>
            <a:endParaRPr lang="en-US" sz="1800" b="1" dirty="0"/>
          </a:p>
          <a:p>
            <a:pPr algn="just">
              <a:lnSpc>
                <a:spcPct val="80000"/>
              </a:lnSpc>
            </a:pPr>
            <a:endParaRPr lang="en-US" sz="1800" b="1" dirty="0"/>
          </a:p>
          <a:p>
            <a:pPr algn="just">
              <a:lnSpc>
                <a:spcPct val="80000"/>
              </a:lnSpc>
            </a:pPr>
            <a:endParaRPr lang="en-US" sz="1800" b="1" dirty="0"/>
          </a:p>
          <a:p>
            <a:pPr algn="just">
              <a:lnSpc>
                <a:spcPct val="80000"/>
              </a:lnSpc>
            </a:pPr>
            <a:endParaRPr lang="en-US" sz="1800" b="1" dirty="0"/>
          </a:p>
        </p:txBody>
      </p:sp>
      <p:grpSp>
        <p:nvGrpSpPr>
          <p:cNvPr id="64557" name="Group 45"/>
          <p:cNvGrpSpPr>
            <a:grpSpLocks/>
          </p:cNvGrpSpPr>
          <p:nvPr/>
        </p:nvGrpSpPr>
        <p:grpSpPr bwMode="auto">
          <a:xfrm>
            <a:off x="3916363" y="1447800"/>
            <a:ext cx="4811712" cy="1312863"/>
            <a:chOff x="383" y="1248"/>
            <a:chExt cx="3031" cy="827"/>
          </a:xfrm>
        </p:grpSpPr>
        <p:sp>
          <p:nvSpPr>
            <p:cNvPr id="64558" name="Text Box 46"/>
            <p:cNvSpPr txBox="1">
              <a:spLocks noChangeArrowheads="1"/>
            </p:cNvSpPr>
            <p:nvPr/>
          </p:nvSpPr>
          <p:spPr bwMode="auto">
            <a:xfrm>
              <a:off x="383" y="1248"/>
              <a:ext cx="1302" cy="44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9pPr>
            </a:lstStyle>
            <a:p>
              <a:pPr algn="ctr">
                <a:buClr>
                  <a:srgbClr val="000000"/>
                </a:buClr>
                <a:buSzPct val="100000"/>
                <a:buFont typeface="Arial" charset="0"/>
                <a:buNone/>
              </a:pPr>
              <a:r>
                <a:rPr lang="en-US" sz="2000">
                  <a:solidFill>
                    <a:srgbClr val="000000"/>
                  </a:solidFill>
                </a:rPr>
                <a:t>A</a:t>
              </a:r>
              <a:r>
                <a:rPr lang="en-US" sz="2000" baseline="-25000">
                  <a:solidFill>
                    <a:srgbClr val="000000"/>
                  </a:solidFill>
                </a:rPr>
                <a:t>19</a:t>
              </a:r>
              <a:r>
                <a:rPr lang="en-US" sz="2000">
                  <a:solidFill>
                    <a:srgbClr val="000000"/>
                  </a:solidFill>
                </a:rPr>
                <a:t>……………A</a:t>
              </a:r>
              <a:r>
                <a:rPr lang="en-US" sz="2000" baseline="-25000">
                  <a:solidFill>
                    <a:srgbClr val="000000"/>
                  </a:solidFill>
                </a:rPr>
                <a:t>0</a:t>
              </a:r>
            </a:p>
            <a:p>
              <a:pPr algn="ctr">
                <a:buClr>
                  <a:srgbClr val="000000"/>
                </a:buClr>
                <a:buSzPct val="100000"/>
                <a:buFont typeface="Arial" charset="0"/>
                <a:buNone/>
              </a:pPr>
              <a:r>
                <a:rPr lang="en-US" sz="2000">
                  <a:solidFill>
                    <a:srgbClr val="000000"/>
                  </a:solidFill>
                </a:rPr>
                <a:t>0……………….0</a:t>
              </a:r>
            </a:p>
          </p:txBody>
        </p:sp>
        <p:sp>
          <p:nvSpPr>
            <p:cNvPr id="64559" name="Line 47"/>
            <p:cNvSpPr>
              <a:spLocks noChangeShapeType="1"/>
            </p:cNvSpPr>
            <p:nvPr/>
          </p:nvSpPr>
          <p:spPr bwMode="auto">
            <a:xfrm>
              <a:off x="1834" y="1560"/>
              <a:ext cx="672" cy="1"/>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p>
          </p:txBody>
        </p:sp>
        <p:sp>
          <p:nvSpPr>
            <p:cNvPr id="64560" name="Text Box 48"/>
            <p:cNvSpPr txBox="1">
              <a:spLocks noChangeArrowheads="1"/>
            </p:cNvSpPr>
            <p:nvPr/>
          </p:nvSpPr>
          <p:spPr bwMode="auto">
            <a:xfrm>
              <a:off x="2682" y="1400"/>
              <a:ext cx="676" cy="25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9pPr>
            </a:lstStyle>
            <a:p>
              <a:pPr algn="ctr">
                <a:buClr>
                  <a:srgbClr val="000000"/>
                </a:buClr>
                <a:buSzPct val="100000"/>
                <a:buFont typeface="Arial" charset="0"/>
                <a:buNone/>
              </a:pPr>
              <a:r>
                <a:rPr lang="en-US" sz="2000">
                  <a:solidFill>
                    <a:srgbClr val="000000"/>
                  </a:solidFill>
                </a:rPr>
                <a:t>00000H</a:t>
              </a:r>
            </a:p>
          </p:txBody>
        </p:sp>
        <p:sp>
          <p:nvSpPr>
            <p:cNvPr id="64561" name="Line 49"/>
            <p:cNvSpPr>
              <a:spLocks noChangeShapeType="1"/>
            </p:cNvSpPr>
            <p:nvPr/>
          </p:nvSpPr>
          <p:spPr bwMode="auto">
            <a:xfrm>
              <a:off x="1008" y="1680"/>
              <a:ext cx="1" cy="24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p>
          </p:txBody>
        </p:sp>
        <p:sp>
          <p:nvSpPr>
            <p:cNvPr id="64562" name="Text Box 50"/>
            <p:cNvSpPr txBox="1">
              <a:spLocks noChangeArrowheads="1"/>
            </p:cNvSpPr>
            <p:nvPr/>
          </p:nvSpPr>
          <p:spPr bwMode="auto">
            <a:xfrm>
              <a:off x="384" y="1824"/>
              <a:ext cx="1298" cy="25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9pPr>
            </a:lstStyle>
            <a:p>
              <a:pPr algn="ctr">
                <a:buClr>
                  <a:srgbClr val="000000"/>
                </a:buClr>
                <a:buSzPct val="100000"/>
                <a:buFont typeface="Arial" charset="0"/>
                <a:buNone/>
              </a:pPr>
              <a:r>
                <a:rPr lang="en-US" sz="2000" dirty="0">
                  <a:solidFill>
                    <a:srgbClr val="000000"/>
                  </a:solidFill>
                </a:rPr>
                <a:t>1……………….1</a:t>
              </a:r>
            </a:p>
          </p:txBody>
        </p:sp>
        <p:sp>
          <p:nvSpPr>
            <p:cNvPr id="64563" name="Line 51"/>
            <p:cNvSpPr>
              <a:spLocks noChangeShapeType="1"/>
            </p:cNvSpPr>
            <p:nvPr/>
          </p:nvSpPr>
          <p:spPr bwMode="auto">
            <a:xfrm>
              <a:off x="1842" y="1920"/>
              <a:ext cx="672" cy="1"/>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p>
          </p:txBody>
        </p:sp>
        <p:sp>
          <p:nvSpPr>
            <p:cNvPr id="64564" name="Text Box 52"/>
            <p:cNvSpPr txBox="1">
              <a:spLocks noChangeArrowheads="1"/>
            </p:cNvSpPr>
            <p:nvPr/>
          </p:nvSpPr>
          <p:spPr bwMode="auto">
            <a:xfrm>
              <a:off x="2694" y="1784"/>
              <a:ext cx="720" cy="25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9pPr>
            </a:lstStyle>
            <a:p>
              <a:pPr algn="ctr">
                <a:buClr>
                  <a:srgbClr val="000000"/>
                </a:buClr>
                <a:buSzPct val="100000"/>
                <a:buFont typeface="Arial" charset="0"/>
                <a:buNone/>
              </a:pPr>
              <a:r>
                <a:rPr lang="en-US" sz="2000">
                  <a:solidFill>
                    <a:srgbClr val="000000"/>
                  </a:solidFill>
                </a:rPr>
                <a:t>FFFFFH</a:t>
              </a:r>
            </a:p>
          </p:txBody>
        </p:sp>
      </p:grpSp>
      <p:grpSp>
        <p:nvGrpSpPr>
          <p:cNvPr id="64565" name="Group 53"/>
          <p:cNvGrpSpPr>
            <a:grpSpLocks/>
          </p:cNvGrpSpPr>
          <p:nvPr/>
        </p:nvGrpSpPr>
        <p:grpSpPr bwMode="auto">
          <a:xfrm>
            <a:off x="6432550" y="2819400"/>
            <a:ext cx="1522413" cy="3351213"/>
            <a:chOff x="1968" y="2112"/>
            <a:chExt cx="959" cy="2111"/>
          </a:xfrm>
        </p:grpSpPr>
        <p:sp>
          <p:nvSpPr>
            <p:cNvPr id="64566" name="Rectangle 54"/>
            <p:cNvSpPr>
              <a:spLocks noChangeArrowheads="1"/>
            </p:cNvSpPr>
            <p:nvPr/>
          </p:nvSpPr>
          <p:spPr bwMode="auto">
            <a:xfrm>
              <a:off x="1968" y="2112"/>
              <a:ext cx="960" cy="2112"/>
            </a:xfrm>
            <a:prstGeom prst="rect">
              <a:avLst/>
            </a:prstGeom>
            <a:noFill/>
            <a:ln w="12600">
              <a:solidFill>
                <a:srgbClr val="CC33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4567" name="Line 55"/>
            <p:cNvSpPr>
              <a:spLocks noChangeShapeType="1"/>
            </p:cNvSpPr>
            <p:nvPr/>
          </p:nvSpPr>
          <p:spPr bwMode="auto">
            <a:xfrm>
              <a:off x="1968" y="2264"/>
              <a:ext cx="960" cy="1"/>
            </a:xfrm>
            <a:prstGeom prst="line">
              <a:avLst/>
            </a:prstGeom>
            <a:noFill/>
            <a:ln w="12600">
              <a:solidFill>
                <a:srgbClr val="CC33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p>
          </p:txBody>
        </p:sp>
        <p:sp>
          <p:nvSpPr>
            <p:cNvPr id="64568" name="Line 56"/>
            <p:cNvSpPr>
              <a:spLocks noChangeShapeType="1"/>
            </p:cNvSpPr>
            <p:nvPr/>
          </p:nvSpPr>
          <p:spPr bwMode="auto">
            <a:xfrm>
              <a:off x="1968" y="2416"/>
              <a:ext cx="960" cy="1"/>
            </a:xfrm>
            <a:prstGeom prst="line">
              <a:avLst/>
            </a:prstGeom>
            <a:noFill/>
            <a:ln w="12600">
              <a:solidFill>
                <a:srgbClr val="CC33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p>
          </p:txBody>
        </p:sp>
        <p:sp>
          <p:nvSpPr>
            <p:cNvPr id="64569" name="Line 57"/>
            <p:cNvSpPr>
              <a:spLocks noChangeShapeType="1"/>
            </p:cNvSpPr>
            <p:nvPr/>
          </p:nvSpPr>
          <p:spPr bwMode="auto">
            <a:xfrm>
              <a:off x="1968" y="4080"/>
              <a:ext cx="960" cy="1"/>
            </a:xfrm>
            <a:prstGeom prst="line">
              <a:avLst/>
            </a:prstGeom>
            <a:noFill/>
            <a:ln w="12600">
              <a:solidFill>
                <a:srgbClr val="CC3300"/>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p>
          </p:txBody>
        </p:sp>
        <p:sp>
          <p:nvSpPr>
            <p:cNvPr id="64570" name="Line 58"/>
            <p:cNvSpPr>
              <a:spLocks noChangeShapeType="1"/>
            </p:cNvSpPr>
            <p:nvPr/>
          </p:nvSpPr>
          <p:spPr bwMode="auto">
            <a:xfrm>
              <a:off x="2448" y="2448"/>
              <a:ext cx="1" cy="1584"/>
            </a:xfrm>
            <a:prstGeom prst="line">
              <a:avLst/>
            </a:prstGeom>
            <a:noFill/>
            <a:ln w="12600">
              <a:solidFill>
                <a:srgbClr val="CC3300"/>
              </a:solidFill>
              <a:prstDash val="lgDashDotDot"/>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p>
          </p:txBody>
        </p:sp>
      </p:grpSp>
      <p:grpSp>
        <p:nvGrpSpPr>
          <p:cNvPr id="64571" name="Group 59"/>
          <p:cNvGrpSpPr>
            <a:grpSpLocks/>
          </p:cNvGrpSpPr>
          <p:nvPr/>
        </p:nvGrpSpPr>
        <p:grpSpPr bwMode="auto">
          <a:xfrm>
            <a:off x="4786313" y="4038600"/>
            <a:ext cx="1571625" cy="1006475"/>
            <a:chOff x="931" y="2880"/>
            <a:chExt cx="990" cy="634"/>
          </a:xfrm>
        </p:grpSpPr>
        <p:sp>
          <p:nvSpPr>
            <p:cNvPr id="64572" name="Text Box 60"/>
            <p:cNvSpPr txBox="1">
              <a:spLocks noChangeArrowheads="1"/>
            </p:cNvSpPr>
            <p:nvPr/>
          </p:nvSpPr>
          <p:spPr bwMode="auto">
            <a:xfrm>
              <a:off x="931" y="2880"/>
              <a:ext cx="703" cy="63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9pPr>
            </a:lstStyle>
            <a:p>
              <a:pPr algn="ctr">
                <a:buClr>
                  <a:srgbClr val="000000"/>
                </a:buClr>
                <a:buSzPct val="100000"/>
                <a:buFont typeface="Arial" charset="0"/>
                <a:buNone/>
              </a:pPr>
              <a:r>
                <a:rPr lang="en-US" sz="2000">
                  <a:solidFill>
                    <a:srgbClr val="000000"/>
                  </a:solidFill>
                </a:rPr>
                <a:t>Memory</a:t>
              </a:r>
            </a:p>
            <a:p>
              <a:pPr algn="ctr">
                <a:buClr>
                  <a:srgbClr val="000000"/>
                </a:buClr>
                <a:buSzPct val="100000"/>
                <a:buFont typeface="Arial" charset="0"/>
                <a:buNone/>
              </a:pPr>
              <a:r>
                <a:rPr lang="en-US" sz="2000">
                  <a:solidFill>
                    <a:srgbClr val="000000"/>
                  </a:solidFill>
                </a:rPr>
                <a:t>Address</a:t>
              </a:r>
            </a:p>
            <a:p>
              <a:pPr algn="ctr">
                <a:buClr>
                  <a:srgbClr val="000000"/>
                </a:buClr>
                <a:buSzPct val="100000"/>
                <a:buFont typeface="Arial" charset="0"/>
                <a:buNone/>
              </a:pPr>
              <a:r>
                <a:rPr lang="en-US" sz="2000">
                  <a:solidFill>
                    <a:srgbClr val="000000"/>
                  </a:solidFill>
                </a:rPr>
                <a:t>Space</a:t>
              </a:r>
            </a:p>
          </p:txBody>
        </p:sp>
        <p:sp>
          <p:nvSpPr>
            <p:cNvPr id="64573" name="AutoShape 61"/>
            <p:cNvSpPr>
              <a:spLocks/>
            </p:cNvSpPr>
            <p:nvPr/>
          </p:nvSpPr>
          <p:spPr bwMode="auto">
            <a:xfrm>
              <a:off x="1586" y="2928"/>
              <a:ext cx="96" cy="576"/>
            </a:xfrm>
            <a:prstGeom prst="rightBrace">
              <a:avLst>
                <a:gd name="adj1" fmla="val 50000"/>
                <a:gd name="adj2" fmla="val 50000"/>
              </a:avLst>
            </a:prstGeom>
            <a:noFill/>
            <a:ln w="9360">
              <a:solidFill>
                <a:srgbClr val="000000"/>
              </a:solidFill>
              <a:miter lim="800000"/>
              <a:headEnd/>
              <a:tailEnd/>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a:p>
          </p:txBody>
        </p:sp>
        <p:sp>
          <p:nvSpPr>
            <p:cNvPr id="64574" name="Line 62"/>
            <p:cNvSpPr>
              <a:spLocks noChangeShapeType="1"/>
            </p:cNvSpPr>
            <p:nvPr/>
          </p:nvSpPr>
          <p:spPr bwMode="auto">
            <a:xfrm>
              <a:off x="1778" y="3216"/>
              <a:ext cx="144" cy="1"/>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p>
          </p:txBody>
        </p:sp>
      </p:grpSp>
      <p:grpSp>
        <p:nvGrpSpPr>
          <p:cNvPr id="64575" name="Group 63"/>
          <p:cNvGrpSpPr>
            <a:grpSpLocks/>
          </p:cNvGrpSpPr>
          <p:nvPr/>
        </p:nvGrpSpPr>
        <p:grpSpPr bwMode="auto">
          <a:xfrm>
            <a:off x="7997825" y="2743200"/>
            <a:ext cx="1146175" cy="3479800"/>
            <a:chOff x="2954" y="2064"/>
            <a:chExt cx="722" cy="2192"/>
          </a:xfrm>
        </p:grpSpPr>
        <p:sp>
          <p:nvSpPr>
            <p:cNvPr id="64576" name="Text Box 64"/>
            <p:cNvSpPr txBox="1">
              <a:spLocks noChangeArrowheads="1"/>
            </p:cNvSpPr>
            <p:nvPr/>
          </p:nvSpPr>
          <p:spPr bwMode="auto">
            <a:xfrm>
              <a:off x="2954" y="2064"/>
              <a:ext cx="676" cy="25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9pPr>
            </a:lstStyle>
            <a:p>
              <a:pPr algn="ctr">
                <a:buClr>
                  <a:srgbClr val="000000"/>
                </a:buClr>
                <a:buSzPct val="100000"/>
                <a:buFont typeface="Arial" charset="0"/>
                <a:buNone/>
              </a:pPr>
              <a:r>
                <a:rPr lang="en-US" sz="2000">
                  <a:solidFill>
                    <a:srgbClr val="000000"/>
                  </a:solidFill>
                </a:rPr>
                <a:t>00000H</a:t>
              </a:r>
            </a:p>
          </p:txBody>
        </p:sp>
        <p:sp>
          <p:nvSpPr>
            <p:cNvPr id="64577" name="Text Box 65"/>
            <p:cNvSpPr txBox="1">
              <a:spLocks noChangeArrowheads="1"/>
            </p:cNvSpPr>
            <p:nvPr/>
          </p:nvSpPr>
          <p:spPr bwMode="auto">
            <a:xfrm>
              <a:off x="2958" y="4006"/>
              <a:ext cx="720" cy="25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90000" tIns="46800" rIns="90000" bIns="46800">
              <a:spAutoFit/>
            </a:bodyPr>
            <a:lstStyle>
              <a:lvl1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1pPr>
              <a:lvl2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2pPr>
              <a:lvl3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3pPr>
              <a:lvl4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4pPr>
              <a:lvl5pPr defTabSz="449263">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5pPr>
              <a:lvl6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6pPr>
              <a:lvl7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7pPr>
              <a:lvl8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8pPr>
              <a:lvl9pPr defTabSz="449263" fontAlgn="base">
                <a:spcBef>
                  <a:spcPct val="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tx1"/>
                  </a:solidFill>
                  <a:latin typeface="Arial" charset="0"/>
                  <a:ea typeface="ＭＳ Ｐゴシック" charset="0"/>
                </a:defRPr>
              </a:lvl9pPr>
            </a:lstStyle>
            <a:p>
              <a:pPr algn="ctr">
                <a:buClr>
                  <a:srgbClr val="000000"/>
                </a:buClr>
                <a:buSzPct val="100000"/>
                <a:buFont typeface="Arial" charset="0"/>
                <a:buNone/>
              </a:pPr>
              <a:r>
                <a:rPr lang="en-US" sz="2000">
                  <a:solidFill>
                    <a:srgbClr val="000000"/>
                  </a:solidFill>
                </a:rPr>
                <a:t>FFFFFH</a:t>
              </a:r>
            </a:p>
          </p:txBody>
        </p:sp>
        <p:sp>
          <p:nvSpPr>
            <p:cNvPr id="64578" name="Line 66"/>
            <p:cNvSpPr>
              <a:spLocks noChangeShapeType="1"/>
            </p:cNvSpPr>
            <p:nvPr/>
          </p:nvSpPr>
          <p:spPr bwMode="auto">
            <a:xfrm>
              <a:off x="3295" y="2304"/>
              <a:ext cx="1" cy="1680"/>
            </a:xfrm>
            <a:prstGeom prst="line">
              <a:avLst/>
            </a:prstGeom>
            <a:noFill/>
            <a:ln w="9360">
              <a:solidFill>
                <a:srgbClr val="00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a:lstStyle/>
            <a:p>
              <a:endParaRPr lang="en-US"/>
            </a:p>
          </p:txBody>
        </p:sp>
      </p:grpSp>
    </p:spTree>
    <p:extLst>
      <p:ext uri="{BB962C8B-B14F-4D97-AF65-F5344CB8AC3E}">
        <p14:creationId xmlns:p14="http://schemas.microsoft.com/office/powerpoint/2010/main" xmlns="" val="23288940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a:t>19/1/2011</a:t>
            </a:r>
          </a:p>
        </p:txBody>
      </p:sp>
      <p:sp>
        <p:nvSpPr>
          <p:cNvPr id="5" name="Footer Placeholder 4"/>
          <p:cNvSpPr>
            <a:spLocks noGrp="1"/>
          </p:cNvSpPr>
          <p:nvPr>
            <p:ph type="ftr" sz="quarter" idx="11"/>
          </p:nvPr>
        </p:nvSpPr>
        <p:spPr/>
        <p:txBody>
          <a:bodyPr/>
          <a:lstStyle/>
          <a:p>
            <a:r>
              <a:rPr lang="en-US"/>
              <a:t>ES C263: MICROPROCESSOR PROGRAMMING AND INTERFACING</a:t>
            </a:r>
          </a:p>
        </p:txBody>
      </p:sp>
      <p:sp>
        <p:nvSpPr>
          <p:cNvPr id="6" name="Slide Number Placeholder 5"/>
          <p:cNvSpPr>
            <a:spLocks noGrp="1"/>
          </p:cNvSpPr>
          <p:nvPr>
            <p:ph type="sldNum" sz="quarter" idx="12"/>
          </p:nvPr>
        </p:nvSpPr>
        <p:spPr/>
        <p:txBody>
          <a:bodyPr/>
          <a:lstStyle/>
          <a:p>
            <a:fld id="{FC8893C5-5460-B243-941A-49796FED90E6}" type="slidenum">
              <a:rPr lang="en-US"/>
              <a:pPr/>
              <a:t>24</a:t>
            </a:fld>
            <a:endParaRPr lang="en-US"/>
          </a:p>
        </p:txBody>
      </p:sp>
      <p:sp>
        <p:nvSpPr>
          <p:cNvPr id="59394" name="Rectangle 2"/>
          <p:cNvSpPr>
            <a:spLocks noGrp="1" noChangeArrowheads="1"/>
          </p:cNvSpPr>
          <p:nvPr>
            <p:ph type="title"/>
          </p:nvPr>
        </p:nvSpPr>
        <p:spPr/>
        <p:txBody>
          <a:bodyPr/>
          <a:lstStyle/>
          <a:p>
            <a:r>
              <a:rPr lang="en-US"/>
              <a:t>BIU and EU</a:t>
            </a:r>
          </a:p>
        </p:txBody>
      </p:sp>
      <p:sp>
        <p:nvSpPr>
          <p:cNvPr id="59395" name="Rectangle 3"/>
          <p:cNvSpPr>
            <a:spLocks noGrp="1" noChangeArrowheads="1"/>
          </p:cNvSpPr>
          <p:nvPr>
            <p:ph type="body" idx="1"/>
          </p:nvPr>
        </p:nvSpPr>
        <p:spPr/>
        <p:txBody>
          <a:bodyPr>
            <a:normAutofit fontScale="70000" lnSpcReduction="20000"/>
          </a:bodyPr>
          <a:lstStyle/>
          <a:p>
            <a:pPr algn="just">
              <a:lnSpc>
                <a:spcPct val="110000"/>
              </a:lnSpc>
              <a:spcBef>
                <a:spcPts val="2016"/>
              </a:spcBef>
            </a:pPr>
            <a:r>
              <a:rPr lang="en-US" b="1" dirty="0"/>
              <a:t>BIU (bus interface unit)</a:t>
            </a:r>
            <a:r>
              <a:rPr lang="en-US" dirty="0"/>
              <a:t> sends out addresses, fetches instructions from memory, reads data from ports and memory, and writes data to ports and memory. In other words, the BIU handles all transfers of data and addresses on the buses for the execution unit.</a:t>
            </a:r>
          </a:p>
          <a:p>
            <a:pPr algn="just">
              <a:lnSpc>
                <a:spcPct val="110000"/>
              </a:lnSpc>
              <a:spcBef>
                <a:spcPts val="2016"/>
              </a:spcBef>
            </a:pPr>
            <a:r>
              <a:rPr lang="en-US" b="1" dirty="0"/>
              <a:t>EU (execution unit)</a:t>
            </a:r>
            <a:r>
              <a:rPr lang="en-US" dirty="0"/>
              <a:t> of the 8086 tells the BIU where to fetch instructions or data from, decodes instructions, and executes instructions. </a:t>
            </a:r>
          </a:p>
          <a:p>
            <a:pPr algn="just">
              <a:lnSpc>
                <a:spcPct val="90000"/>
              </a:lnSpc>
            </a:pPr>
            <a:endParaRPr lang="en-US" dirty="0"/>
          </a:p>
          <a:p>
            <a:pPr algn="just">
              <a:lnSpc>
                <a:spcPct val="90000"/>
              </a:lnSpc>
            </a:pPr>
            <a:endParaRPr lang="en-US" dirty="0"/>
          </a:p>
        </p:txBody>
      </p:sp>
    </p:spTree>
    <p:extLst>
      <p:ext uri="{BB962C8B-B14F-4D97-AF65-F5344CB8AC3E}">
        <p14:creationId xmlns:p14="http://schemas.microsoft.com/office/powerpoint/2010/main" xmlns="" val="30967890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82563" y="90488"/>
            <a:ext cx="8915400" cy="1143000"/>
          </a:xfrm>
        </p:spPr>
        <p:txBody>
          <a:bodyPr/>
          <a:lstStyle/>
          <a:p>
            <a:r>
              <a:rPr lang="en-US" sz="4000" b="1" dirty="0">
                <a:solidFill>
                  <a:srgbClr val="000000"/>
                </a:solidFill>
                <a:cs typeface="Times New Roman" charset="0"/>
              </a:rPr>
              <a:t>The Programming Model</a:t>
            </a:r>
            <a:r>
              <a:rPr lang="en-US" sz="4000" b="1" dirty="0">
                <a:cs typeface="Times New Roman" charset="0"/>
              </a:rPr>
              <a:t> </a:t>
            </a:r>
          </a:p>
        </p:txBody>
      </p:sp>
      <p:sp>
        <p:nvSpPr>
          <p:cNvPr id="11267" name="Rectangle 3"/>
          <p:cNvSpPr>
            <a:spLocks noGrp="1" noChangeArrowheads="1"/>
          </p:cNvSpPr>
          <p:nvPr>
            <p:ph type="body" idx="1"/>
          </p:nvPr>
        </p:nvSpPr>
        <p:spPr>
          <a:xfrm>
            <a:off x="381000" y="1371600"/>
            <a:ext cx="8409063" cy="4800600"/>
          </a:xfrm>
        </p:spPr>
        <p:txBody>
          <a:bodyPr>
            <a:noAutofit/>
          </a:bodyPr>
          <a:lstStyle/>
          <a:p>
            <a:r>
              <a:rPr lang="en-US" sz="3200" dirty="0">
                <a:solidFill>
                  <a:srgbClr val="000000"/>
                </a:solidFill>
                <a:latin typeface="Arial"/>
                <a:cs typeface="Arial"/>
              </a:rPr>
              <a:t>8086 through Core2 considered </a:t>
            </a:r>
            <a:r>
              <a:rPr lang="en-US" sz="3200" b="1" dirty="0">
                <a:solidFill>
                  <a:srgbClr val="000000"/>
                </a:solidFill>
                <a:latin typeface="Arial"/>
                <a:cs typeface="Arial"/>
              </a:rPr>
              <a:t>program visible.</a:t>
            </a:r>
          </a:p>
          <a:p>
            <a:pPr lvl="1"/>
            <a:r>
              <a:rPr lang="en-US" sz="2800" dirty="0">
                <a:solidFill>
                  <a:srgbClr val="000000"/>
                </a:solidFill>
                <a:latin typeface="Arial"/>
                <a:cs typeface="Arial"/>
              </a:rPr>
              <a:t>registers are used during programming and are specified by the instructions </a:t>
            </a:r>
          </a:p>
          <a:p>
            <a:r>
              <a:rPr lang="en-US" sz="3200" dirty="0">
                <a:solidFill>
                  <a:srgbClr val="000000"/>
                </a:solidFill>
                <a:latin typeface="Arial"/>
                <a:cs typeface="Arial"/>
              </a:rPr>
              <a:t>Other registers considered to be </a:t>
            </a:r>
            <a:r>
              <a:rPr lang="en-US" sz="3200" b="1" dirty="0">
                <a:solidFill>
                  <a:srgbClr val="000000"/>
                </a:solidFill>
                <a:latin typeface="Arial"/>
                <a:cs typeface="Arial"/>
              </a:rPr>
              <a:t>program invisible.</a:t>
            </a:r>
          </a:p>
          <a:p>
            <a:pPr lvl="1"/>
            <a:r>
              <a:rPr lang="en-US" sz="2800" dirty="0">
                <a:solidFill>
                  <a:srgbClr val="000000"/>
                </a:solidFill>
                <a:latin typeface="Arial"/>
                <a:cs typeface="Arial"/>
              </a:rPr>
              <a:t>not addressable directly during applications programming</a:t>
            </a:r>
          </a:p>
        </p:txBody>
      </p:sp>
    </p:spTree>
    <p:extLst>
      <p:ext uri="{BB962C8B-B14F-4D97-AF65-F5344CB8AC3E}">
        <p14:creationId xmlns:p14="http://schemas.microsoft.com/office/powerpoint/2010/main" xmlns="" val="14856102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0000"/>
                </a:solidFill>
                <a:cs typeface="Times New Roman" charset="0"/>
              </a:rPr>
              <a:t>The Programming Model</a:t>
            </a:r>
            <a:r>
              <a:rPr lang="en-US" dirty="0">
                <a:cs typeface="Times New Roman" charset="0"/>
              </a:rPr>
              <a:t> </a:t>
            </a:r>
            <a:endParaRPr lang="en-US" dirty="0"/>
          </a:p>
        </p:txBody>
      </p:sp>
      <p:sp>
        <p:nvSpPr>
          <p:cNvPr id="12290" name="Rectangle 2"/>
          <p:cNvSpPr>
            <a:spLocks noGrp="1" noChangeArrowheads="1"/>
          </p:cNvSpPr>
          <p:nvPr>
            <p:ph idx="1"/>
          </p:nvPr>
        </p:nvSpPr>
        <p:spPr>
          <a:xfrm>
            <a:off x="457200" y="1219200"/>
            <a:ext cx="8458200" cy="5105400"/>
          </a:xfrm>
        </p:spPr>
        <p:txBody>
          <a:bodyPr>
            <a:noAutofit/>
          </a:bodyPr>
          <a:lstStyle/>
          <a:p>
            <a:pPr>
              <a:spcBef>
                <a:spcPts val="1272"/>
              </a:spcBef>
            </a:pPr>
            <a:r>
              <a:rPr lang="en-US" sz="2800" dirty="0">
                <a:solidFill>
                  <a:srgbClr val="000000"/>
                </a:solidFill>
                <a:latin typeface="Arial"/>
                <a:cs typeface="Arial"/>
              </a:rPr>
              <a:t>80286 and above contain program-invisible registers to control and operate protected memory. </a:t>
            </a:r>
          </a:p>
          <a:p>
            <a:pPr lvl="1">
              <a:spcBef>
                <a:spcPts val="1272"/>
              </a:spcBef>
            </a:pPr>
            <a:r>
              <a:rPr lang="en-US" sz="2400" dirty="0">
                <a:solidFill>
                  <a:srgbClr val="000000"/>
                </a:solidFill>
                <a:latin typeface="Arial"/>
                <a:cs typeface="Arial"/>
              </a:rPr>
              <a:t>and other features of the microprocessor </a:t>
            </a:r>
          </a:p>
          <a:p>
            <a:pPr>
              <a:spcBef>
                <a:spcPts val="1272"/>
              </a:spcBef>
            </a:pPr>
            <a:r>
              <a:rPr lang="en-US" sz="2800" dirty="0">
                <a:solidFill>
                  <a:srgbClr val="000000"/>
                </a:solidFill>
                <a:latin typeface="Arial"/>
                <a:cs typeface="Arial"/>
              </a:rPr>
              <a:t>80386 through Core2 microprocessors contain full 32-bit internal architectures.</a:t>
            </a:r>
          </a:p>
          <a:p>
            <a:pPr>
              <a:spcBef>
                <a:spcPts val="1272"/>
              </a:spcBef>
            </a:pPr>
            <a:r>
              <a:rPr lang="en-US" sz="2800" dirty="0">
                <a:solidFill>
                  <a:srgbClr val="000000"/>
                </a:solidFill>
                <a:latin typeface="Arial"/>
                <a:cs typeface="Arial"/>
              </a:rPr>
              <a:t>8086 through the 80286 are fully upward-compatible to the 80386 through Core2.</a:t>
            </a:r>
          </a:p>
          <a:p>
            <a:pPr>
              <a:spcBef>
                <a:spcPts val="1272"/>
              </a:spcBef>
            </a:pPr>
            <a:r>
              <a:rPr lang="en-US" sz="2800" dirty="0" smtClean="0">
                <a:solidFill>
                  <a:srgbClr val="000000"/>
                </a:solidFill>
                <a:latin typeface="Arial"/>
                <a:cs typeface="Arial"/>
              </a:rPr>
              <a:t>the </a:t>
            </a:r>
            <a:r>
              <a:rPr lang="en-US" sz="2800" dirty="0">
                <a:solidFill>
                  <a:srgbClr val="000000"/>
                </a:solidFill>
                <a:latin typeface="Arial"/>
                <a:cs typeface="Arial"/>
              </a:rPr>
              <a:t>programming model 8086 through Core2 microprocessor.</a:t>
            </a:r>
          </a:p>
          <a:p>
            <a:pPr lvl="1">
              <a:spcBef>
                <a:spcPts val="1272"/>
              </a:spcBef>
            </a:pPr>
            <a:r>
              <a:rPr lang="en-US" sz="2400" dirty="0">
                <a:solidFill>
                  <a:srgbClr val="000000"/>
                </a:solidFill>
                <a:latin typeface="Arial"/>
                <a:cs typeface="Arial"/>
              </a:rPr>
              <a:t>including the 64-bit extensions  </a:t>
            </a:r>
          </a:p>
        </p:txBody>
      </p:sp>
    </p:spTree>
    <p:extLst>
      <p:ext uri="{BB962C8B-B14F-4D97-AF65-F5344CB8AC3E}">
        <p14:creationId xmlns:p14="http://schemas.microsoft.com/office/powerpoint/2010/main" xmlns="" val="21449304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82563" y="90488"/>
            <a:ext cx="8915400" cy="1143000"/>
          </a:xfrm>
        </p:spPr>
        <p:txBody>
          <a:bodyPr/>
          <a:lstStyle/>
          <a:p>
            <a:r>
              <a:rPr lang="en-US" sz="1800" dirty="0" smtClean="0">
                <a:solidFill>
                  <a:srgbClr val="000000"/>
                </a:solidFill>
                <a:cs typeface="Times New Roman" charset="0"/>
              </a:rPr>
              <a:t>The </a:t>
            </a:r>
            <a:r>
              <a:rPr lang="en-US" sz="1800" dirty="0">
                <a:solidFill>
                  <a:srgbClr val="000000"/>
                </a:solidFill>
                <a:cs typeface="Times New Roman" charset="0"/>
              </a:rPr>
              <a:t>programming model of the 8086 through the Core2 microprocessor including the 64-bit extensions.</a:t>
            </a:r>
            <a:r>
              <a:rPr lang="en-US" sz="1800" dirty="0">
                <a:solidFill>
                  <a:srgbClr val="FF0000"/>
                </a:solidFill>
                <a:cs typeface="Times New Roman" charset="0"/>
              </a:rPr>
              <a:t> </a:t>
            </a:r>
          </a:p>
        </p:txBody>
      </p:sp>
      <p:grpSp>
        <p:nvGrpSpPr>
          <p:cNvPr id="9" name="Group 8"/>
          <p:cNvGrpSpPr/>
          <p:nvPr/>
        </p:nvGrpSpPr>
        <p:grpSpPr>
          <a:xfrm>
            <a:off x="1143000" y="2362200"/>
            <a:ext cx="7239000" cy="2971800"/>
            <a:chOff x="2284785" y="3810000"/>
            <a:chExt cx="5184030" cy="2438400"/>
          </a:xfrm>
          <a:solidFill>
            <a:schemeClr val="bg1"/>
          </a:solidFill>
        </p:grpSpPr>
        <p:grpSp>
          <p:nvGrpSpPr>
            <p:cNvPr id="4" name="Group 3"/>
            <p:cNvGrpSpPr/>
            <p:nvPr/>
          </p:nvGrpSpPr>
          <p:grpSpPr>
            <a:xfrm>
              <a:off x="2286000" y="5029200"/>
              <a:ext cx="5181600" cy="304800"/>
              <a:chOff x="2286000" y="5029200"/>
              <a:chExt cx="5181600" cy="304800"/>
            </a:xfrm>
            <a:grpFill/>
          </p:grpSpPr>
          <p:sp>
            <p:nvSpPr>
              <p:cNvPr id="3" name="Rectangle 2"/>
              <p:cNvSpPr/>
              <p:nvPr/>
            </p:nvSpPr>
            <p:spPr>
              <a:xfrm>
                <a:off x="2286000" y="5029200"/>
                <a:ext cx="2590800" cy="304800"/>
              </a:xfrm>
              <a:prstGeom prst="rect">
                <a:avLst/>
              </a:prstGeom>
              <a:grp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sz="1600" b="1">
                  <a:solidFill>
                    <a:srgbClr val="000000"/>
                  </a:solidFill>
                  <a:latin typeface="Arial"/>
                  <a:cs typeface="Arial"/>
                </a:endParaRPr>
              </a:p>
            </p:txBody>
          </p:sp>
          <p:sp>
            <p:nvSpPr>
              <p:cNvPr id="6" name="Rectangle 5"/>
              <p:cNvSpPr/>
              <p:nvPr/>
            </p:nvSpPr>
            <p:spPr>
              <a:xfrm>
                <a:off x="4876800" y="5029200"/>
                <a:ext cx="1295400" cy="304800"/>
              </a:xfrm>
              <a:prstGeom prst="rect">
                <a:avLst/>
              </a:prstGeom>
              <a:grp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smtClean="0">
                    <a:solidFill>
                      <a:srgbClr val="000000"/>
                    </a:solidFill>
                    <a:latin typeface="Arial"/>
                    <a:cs typeface="Arial"/>
                  </a:rPr>
                  <a:t>EBP</a:t>
                </a:r>
                <a:endParaRPr lang="en-US" sz="1600" b="1" dirty="0">
                  <a:solidFill>
                    <a:srgbClr val="000000"/>
                  </a:solidFill>
                  <a:latin typeface="Arial"/>
                  <a:cs typeface="Arial"/>
                </a:endParaRPr>
              </a:p>
            </p:txBody>
          </p:sp>
          <p:sp>
            <p:nvSpPr>
              <p:cNvPr id="7" name="Rectangle 6"/>
              <p:cNvSpPr/>
              <p:nvPr/>
            </p:nvSpPr>
            <p:spPr>
              <a:xfrm>
                <a:off x="6172200" y="5029200"/>
                <a:ext cx="1295400" cy="304800"/>
              </a:xfrm>
              <a:prstGeom prst="rect">
                <a:avLst/>
              </a:prstGeom>
              <a:solidFill>
                <a:schemeClr val="bg1">
                  <a:lumMod val="85000"/>
                </a:schemeClr>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r>
                  <a:rPr lang="en-US" sz="1600" b="1" dirty="0" smtClean="0">
                    <a:solidFill>
                      <a:srgbClr val="000000"/>
                    </a:solidFill>
                    <a:latin typeface="Arial"/>
                    <a:cs typeface="Arial"/>
                  </a:rPr>
                  <a:t>BP</a:t>
                </a:r>
                <a:endParaRPr lang="en-US" sz="1600" b="1" dirty="0">
                  <a:solidFill>
                    <a:srgbClr val="000000"/>
                  </a:solidFill>
                  <a:latin typeface="Arial"/>
                  <a:cs typeface="Arial"/>
                </a:endParaRPr>
              </a:p>
            </p:txBody>
          </p:sp>
        </p:grpSp>
        <p:grpSp>
          <p:nvGrpSpPr>
            <p:cNvPr id="10" name="Group 9"/>
            <p:cNvGrpSpPr/>
            <p:nvPr/>
          </p:nvGrpSpPr>
          <p:grpSpPr>
            <a:xfrm>
              <a:off x="2286000" y="5334000"/>
              <a:ext cx="5181600" cy="304800"/>
              <a:chOff x="2286000" y="5029200"/>
              <a:chExt cx="5181600" cy="304800"/>
            </a:xfrm>
            <a:grpFill/>
          </p:grpSpPr>
          <p:sp>
            <p:nvSpPr>
              <p:cNvPr id="11" name="Rectangle 10"/>
              <p:cNvSpPr/>
              <p:nvPr/>
            </p:nvSpPr>
            <p:spPr>
              <a:xfrm>
                <a:off x="2286000" y="5029200"/>
                <a:ext cx="2590800" cy="304800"/>
              </a:xfrm>
              <a:prstGeom prst="rect">
                <a:avLst/>
              </a:prstGeom>
              <a:grp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sz="1600" b="1">
                  <a:solidFill>
                    <a:srgbClr val="000000"/>
                  </a:solidFill>
                  <a:latin typeface="Arial"/>
                  <a:cs typeface="Arial"/>
                </a:endParaRPr>
              </a:p>
            </p:txBody>
          </p:sp>
          <p:sp>
            <p:nvSpPr>
              <p:cNvPr id="12" name="Rectangle 11"/>
              <p:cNvSpPr/>
              <p:nvPr/>
            </p:nvSpPr>
            <p:spPr>
              <a:xfrm>
                <a:off x="4876800" y="5029200"/>
                <a:ext cx="1295400" cy="304800"/>
              </a:xfrm>
              <a:prstGeom prst="rect">
                <a:avLst/>
              </a:prstGeom>
              <a:grp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smtClean="0">
                    <a:solidFill>
                      <a:srgbClr val="000000"/>
                    </a:solidFill>
                    <a:latin typeface="Arial"/>
                    <a:cs typeface="Arial"/>
                  </a:rPr>
                  <a:t>ESI</a:t>
                </a:r>
                <a:endParaRPr lang="en-US" sz="1600" b="1" dirty="0">
                  <a:solidFill>
                    <a:srgbClr val="000000"/>
                  </a:solidFill>
                  <a:latin typeface="Arial"/>
                  <a:cs typeface="Arial"/>
                </a:endParaRPr>
              </a:p>
            </p:txBody>
          </p:sp>
          <p:sp>
            <p:nvSpPr>
              <p:cNvPr id="13" name="Rectangle 12"/>
              <p:cNvSpPr/>
              <p:nvPr/>
            </p:nvSpPr>
            <p:spPr>
              <a:xfrm>
                <a:off x="6172200" y="5029200"/>
                <a:ext cx="1295400" cy="304800"/>
              </a:xfrm>
              <a:prstGeom prst="rect">
                <a:avLst/>
              </a:prstGeom>
              <a:solidFill>
                <a:schemeClr val="bg1">
                  <a:lumMod val="85000"/>
                </a:schemeClr>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r>
                  <a:rPr lang="en-US" sz="1600" b="1" dirty="0" smtClean="0">
                    <a:solidFill>
                      <a:srgbClr val="000000"/>
                    </a:solidFill>
                    <a:latin typeface="Arial"/>
                    <a:cs typeface="Arial"/>
                  </a:rPr>
                  <a:t>SI</a:t>
                </a:r>
                <a:endParaRPr lang="en-US" sz="1600" b="1" dirty="0">
                  <a:solidFill>
                    <a:srgbClr val="000000"/>
                  </a:solidFill>
                  <a:latin typeface="Arial"/>
                  <a:cs typeface="Arial"/>
                </a:endParaRPr>
              </a:p>
            </p:txBody>
          </p:sp>
        </p:grpSp>
        <p:grpSp>
          <p:nvGrpSpPr>
            <p:cNvPr id="14" name="Group 13"/>
            <p:cNvGrpSpPr/>
            <p:nvPr/>
          </p:nvGrpSpPr>
          <p:grpSpPr>
            <a:xfrm>
              <a:off x="2286000" y="5638800"/>
              <a:ext cx="5181600" cy="304800"/>
              <a:chOff x="2286000" y="5029200"/>
              <a:chExt cx="5181600" cy="304800"/>
            </a:xfrm>
            <a:grpFill/>
          </p:grpSpPr>
          <p:sp>
            <p:nvSpPr>
              <p:cNvPr id="15" name="Rectangle 14"/>
              <p:cNvSpPr/>
              <p:nvPr/>
            </p:nvSpPr>
            <p:spPr>
              <a:xfrm>
                <a:off x="2286000" y="5029200"/>
                <a:ext cx="2590800" cy="304800"/>
              </a:xfrm>
              <a:prstGeom prst="rect">
                <a:avLst/>
              </a:prstGeom>
              <a:grp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sz="1600" b="1">
                  <a:solidFill>
                    <a:srgbClr val="000000"/>
                  </a:solidFill>
                  <a:latin typeface="Arial"/>
                  <a:cs typeface="Arial"/>
                </a:endParaRPr>
              </a:p>
            </p:txBody>
          </p:sp>
          <p:sp>
            <p:nvSpPr>
              <p:cNvPr id="16" name="Rectangle 15"/>
              <p:cNvSpPr/>
              <p:nvPr/>
            </p:nvSpPr>
            <p:spPr>
              <a:xfrm>
                <a:off x="4876800" y="5029200"/>
                <a:ext cx="1295400" cy="304800"/>
              </a:xfrm>
              <a:prstGeom prst="rect">
                <a:avLst/>
              </a:prstGeom>
              <a:grp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smtClean="0">
                    <a:solidFill>
                      <a:srgbClr val="000000"/>
                    </a:solidFill>
                    <a:latin typeface="Arial"/>
                    <a:cs typeface="Arial"/>
                  </a:rPr>
                  <a:t>EDI</a:t>
                </a:r>
                <a:endParaRPr lang="en-US" sz="1600" b="1" dirty="0">
                  <a:solidFill>
                    <a:srgbClr val="000000"/>
                  </a:solidFill>
                  <a:latin typeface="Arial"/>
                  <a:cs typeface="Arial"/>
                </a:endParaRPr>
              </a:p>
            </p:txBody>
          </p:sp>
          <p:sp>
            <p:nvSpPr>
              <p:cNvPr id="17" name="Rectangle 16"/>
              <p:cNvSpPr/>
              <p:nvPr/>
            </p:nvSpPr>
            <p:spPr>
              <a:xfrm>
                <a:off x="6172200" y="5029200"/>
                <a:ext cx="1295400" cy="304800"/>
              </a:xfrm>
              <a:prstGeom prst="rect">
                <a:avLst/>
              </a:prstGeom>
              <a:solidFill>
                <a:schemeClr val="bg1">
                  <a:lumMod val="85000"/>
                </a:schemeClr>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r>
                  <a:rPr lang="en-US" sz="1600" b="1" dirty="0" smtClean="0">
                    <a:solidFill>
                      <a:srgbClr val="000000"/>
                    </a:solidFill>
                    <a:latin typeface="Arial"/>
                    <a:cs typeface="Arial"/>
                  </a:rPr>
                  <a:t>DI</a:t>
                </a:r>
                <a:endParaRPr lang="en-US" sz="1600" b="1" dirty="0">
                  <a:solidFill>
                    <a:srgbClr val="000000"/>
                  </a:solidFill>
                  <a:latin typeface="Arial"/>
                  <a:cs typeface="Arial"/>
                </a:endParaRPr>
              </a:p>
            </p:txBody>
          </p:sp>
        </p:grpSp>
        <p:grpSp>
          <p:nvGrpSpPr>
            <p:cNvPr id="18" name="Group 17"/>
            <p:cNvGrpSpPr/>
            <p:nvPr/>
          </p:nvGrpSpPr>
          <p:grpSpPr>
            <a:xfrm>
              <a:off x="2286000" y="5943600"/>
              <a:ext cx="5181600" cy="304800"/>
              <a:chOff x="2286000" y="5029200"/>
              <a:chExt cx="5181600" cy="304800"/>
            </a:xfrm>
            <a:grpFill/>
          </p:grpSpPr>
          <p:sp>
            <p:nvSpPr>
              <p:cNvPr id="19" name="Rectangle 18"/>
              <p:cNvSpPr/>
              <p:nvPr/>
            </p:nvSpPr>
            <p:spPr>
              <a:xfrm>
                <a:off x="2286000" y="5029200"/>
                <a:ext cx="2590800" cy="304800"/>
              </a:xfrm>
              <a:prstGeom prst="rect">
                <a:avLst/>
              </a:prstGeom>
              <a:grp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sz="1600" b="1">
                  <a:solidFill>
                    <a:srgbClr val="000000"/>
                  </a:solidFill>
                  <a:latin typeface="Arial"/>
                  <a:cs typeface="Arial"/>
                </a:endParaRPr>
              </a:p>
            </p:txBody>
          </p:sp>
          <p:sp>
            <p:nvSpPr>
              <p:cNvPr id="20" name="Rectangle 19"/>
              <p:cNvSpPr/>
              <p:nvPr/>
            </p:nvSpPr>
            <p:spPr>
              <a:xfrm>
                <a:off x="4876800" y="5029200"/>
                <a:ext cx="1295400" cy="304800"/>
              </a:xfrm>
              <a:prstGeom prst="rect">
                <a:avLst/>
              </a:prstGeom>
              <a:grp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smtClean="0">
                    <a:solidFill>
                      <a:srgbClr val="000000"/>
                    </a:solidFill>
                    <a:latin typeface="Arial"/>
                    <a:cs typeface="Arial"/>
                  </a:rPr>
                  <a:t>ESP</a:t>
                </a:r>
                <a:endParaRPr lang="en-US" sz="1600" b="1" dirty="0">
                  <a:solidFill>
                    <a:srgbClr val="000000"/>
                  </a:solidFill>
                  <a:latin typeface="Arial"/>
                  <a:cs typeface="Arial"/>
                </a:endParaRPr>
              </a:p>
            </p:txBody>
          </p:sp>
          <p:sp>
            <p:nvSpPr>
              <p:cNvPr id="21" name="Rectangle 20"/>
              <p:cNvSpPr/>
              <p:nvPr/>
            </p:nvSpPr>
            <p:spPr>
              <a:xfrm>
                <a:off x="6172200" y="5029200"/>
                <a:ext cx="1295400" cy="304800"/>
              </a:xfrm>
              <a:prstGeom prst="rect">
                <a:avLst/>
              </a:prstGeom>
              <a:solidFill>
                <a:schemeClr val="bg1">
                  <a:lumMod val="85000"/>
                </a:schemeClr>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r>
                  <a:rPr lang="en-US" sz="1600" b="1" dirty="0" smtClean="0">
                    <a:solidFill>
                      <a:srgbClr val="000000"/>
                    </a:solidFill>
                    <a:latin typeface="Arial"/>
                    <a:cs typeface="Arial"/>
                  </a:rPr>
                  <a:t>SP</a:t>
                </a:r>
                <a:endParaRPr lang="en-US" sz="1600" b="1" dirty="0">
                  <a:solidFill>
                    <a:srgbClr val="000000"/>
                  </a:solidFill>
                  <a:latin typeface="Arial"/>
                  <a:cs typeface="Arial"/>
                </a:endParaRPr>
              </a:p>
            </p:txBody>
          </p:sp>
        </p:grpSp>
        <p:grpSp>
          <p:nvGrpSpPr>
            <p:cNvPr id="5" name="Group 4"/>
            <p:cNvGrpSpPr/>
            <p:nvPr/>
          </p:nvGrpSpPr>
          <p:grpSpPr>
            <a:xfrm>
              <a:off x="2286000" y="4724400"/>
              <a:ext cx="5182815" cy="304800"/>
              <a:chOff x="2286000" y="4724400"/>
              <a:chExt cx="5182815" cy="304800"/>
            </a:xfrm>
            <a:grpFill/>
          </p:grpSpPr>
          <p:sp>
            <p:nvSpPr>
              <p:cNvPr id="8" name="Rectangle 7"/>
              <p:cNvSpPr/>
              <p:nvPr/>
            </p:nvSpPr>
            <p:spPr>
              <a:xfrm>
                <a:off x="6172200" y="4724400"/>
                <a:ext cx="649800" cy="304800"/>
              </a:xfrm>
              <a:prstGeom prst="rect">
                <a:avLst/>
              </a:prstGeom>
              <a:solidFill>
                <a:schemeClr val="bg1">
                  <a:lumMod val="85000"/>
                </a:schemeClr>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smtClean="0">
                    <a:solidFill>
                      <a:srgbClr val="000000"/>
                    </a:solidFill>
                    <a:latin typeface="Arial"/>
                    <a:cs typeface="Arial"/>
                  </a:rPr>
                  <a:t>DX     DH</a:t>
                </a:r>
                <a:endParaRPr lang="en-US" sz="1600" b="1" dirty="0">
                  <a:solidFill>
                    <a:srgbClr val="000000"/>
                  </a:solidFill>
                  <a:latin typeface="Arial"/>
                  <a:cs typeface="Arial"/>
                </a:endParaRPr>
              </a:p>
            </p:txBody>
          </p:sp>
          <p:sp>
            <p:nvSpPr>
              <p:cNvPr id="23" name="Rectangle 22"/>
              <p:cNvSpPr/>
              <p:nvPr/>
            </p:nvSpPr>
            <p:spPr>
              <a:xfrm>
                <a:off x="2286000" y="4724400"/>
                <a:ext cx="2590800" cy="304800"/>
              </a:xfrm>
              <a:prstGeom prst="rect">
                <a:avLst/>
              </a:prstGeom>
              <a:grp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sz="1600" b="1">
                  <a:solidFill>
                    <a:srgbClr val="000000"/>
                  </a:solidFill>
                  <a:latin typeface="Arial"/>
                  <a:cs typeface="Arial"/>
                </a:endParaRPr>
              </a:p>
            </p:txBody>
          </p:sp>
          <p:sp>
            <p:nvSpPr>
              <p:cNvPr id="24" name="Rectangle 23"/>
              <p:cNvSpPr/>
              <p:nvPr/>
            </p:nvSpPr>
            <p:spPr>
              <a:xfrm>
                <a:off x="4876800" y="4724400"/>
                <a:ext cx="1295400" cy="304800"/>
              </a:xfrm>
              <a:prstGeom prst="rect">
                <a:avLst/>
              </a:prstGeom>
              <a:grp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smtClean="0">
                    <a:solidFill>
                      <a:srgbClr val="000000"/>
                    </a:solidFill>
                    <a:latin typeface="Arial"/>
                    <a:cs typeface="Arial"/>
                  </a:rPr>
                  <a:t>EDX</a:t>
                </a:r>
                <a:endParaRPr lang="en-US" sz="1600" b="1" dirty="0">
                  <a:solidFill>
                    <a:srgbClr val="000000"/>
                  </a:solidFill>
                  <a:latin typeface="Arial"/>
                  <a:cs typeface="Arial"/>
                </a:endParaRPr>
              </a:p>
            </p:txBody>
          </p:sp>
          <p:sp>
            <p:nvSpPr>
              <p:cNvPr id="26" name="Rectangle 25"/>
              <p:cNvSpPr/>
              <p:nvPr/>
            </p:nvSpPr>
            <p:spPr>
              <a:xfrm>
                <a:off x="6823215" y="4724400"/>
                <a:ext cx="645600" cy="304800"/>
              </a:xfrm>
              <a:prstGeom prst="rect">
                <a:avLst/>
              </a:prstGeom>
              <a:solidFill>
                <a:schemeClr val="bg1">
                  <a:lumMod val="85000"/>
                </a:schemeClr>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r"/>
                <a:r>
                  <a:rPr lang="en-US" sz="1600" b="1" dirty="0" smtClean="0">
                    <a:solidFill>
                      <a:srgbClr val="000000"/>
                    </a:solidFill>
                    <a:latin typeface="Arial"/>
                    <a:cs typeface="Arial"/>
                  </a:rPr>
                  <a:t>DL</a:t>
                </a:r>
                <a:endParaRPr lang="en-US" sz="1600" b="1" dirty="0">
                  <a:solidFill>
                    <a:srgbClr val="000000"/>
                  </a:solidFill>
                  <a:latin typeface="Arial"/>
                  <a:cs typeface="Arial"/>
                </a:endParaRPr>
              </a:p>
            </p:txBody>
          </p:sp>
        </p:grpSp>
        <p:grpSp>
          <p:nvGrpSpPr>
            <p:cNvPr id="28" name="Group 27"/>
            <p:cNvGrpSpPr/>
            <p:nvPr/>
          </p:nvGrpSpPr>
          <p:grpSpPr>
            <a:xfrm>
              <a:off x="2286000" y="4419600"/>
              <a:ext cx="5182815" cy="304800"/>
              <a:chOff x="2286000" y="4724400"/>
              <a:chExt cx="5182815" cy="304800"/>
            </a:xfrm>
            <a:grpFill/>
          </p:grpSpPr>
          <p:sp>
            <p:nvSpPr>
              <p:cNvPr id="29" name="Rectangle 28"/>
              <p:cNvSpPr/>
              <p:nvPr/>
            </p:nvSpPr>
            <p:spPr>
              <a:xfrm>
                <a:off x="6172200" y="4724400"/>
                <a:ext cx="649800" cy="304800"/>
              </a:xfrm>
              <a:prstGeom prst="rect">
                <a:avLst/>
              </a:prstGeom>
              <a:solidFill>
                <a:schemeClr val="bg1">
                  <a:lumMod val="85000"/>
                </a:schemeClr>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smtClean="0">
                    <a:solidFill>
                      <a:srgbClr val="000000"/>
                    </a:solidFill>
                    <a:latin typeface="Arial"/>
                    <a:cs typeface="Arial"/>
                  </a:rPr>
                  <a:t>CX     CH</a:t>
                </a:r>
                <a:endParaRPr lang="en-US" sz="1600" b="1" dirty="0">
                  <a:solidFill>
                    <a:srgbClr val="000000"/>
                  </a:solidFill>
                  <a:latin typeface="Arial"/>
                  <a:cs typeface="Arial"/>
                </a:endParaRPr>
              </a:p>
            </p:txBody>
          </p:sp>
          <p:sp>
            <p:nvSpPr>
              <p:cNvPr id="30" name="Rectangle 29"/>
              <p:cNvSpPr/>
              <p:nvPr/>
            </p:nvSpPr>
            <p:spPr>
              <a:xfrm>
                <a:off x="2286000" y="4724400"/>
                <a:ext cx="2590800" cy="304800"/>
              </a:xfrm>
              <a:prstGeom prst="rect">
                <a:avLst/>
              </a:prstGeom>
              <a:grp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sz="1600" b="1">
                  <a:solidFill>
                    <a:srgbClr val="000000"/>
                  </a:solidFill>
                  <a:latin typeface="Arial"/>
                  <a:cs typeface="Arial"/>
                </a:endParaRPr>
              </a:p>
            </p:txBody>
          </p:sp>
          <p:sp>
            <p:nvSpPr>
              <p:cNvPr id="31" name="Rectangle 30"/>
              <p:cNvSpPr/>
              <p:nvPr/>
            </p:nvSpPr>
            <p:spPr>
              <a:xfrm>
                <a:off x="4876800" y="4724400"/>
                <a:ext cx="1295400" cy="304800"/>
              </a:xfrm>
              <a:prstGeom prst="rect">
                <a:avLst/>
              </a:prstGeom>
              <a:grp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smtClean="0">
                    <a:solidFill>
                      <a:srgbClr val="000000"/>
                    </a:solidFill>
                    <a:latin typeface="Arial"/>
                    <a:cs typeface="Arial"/>
                  </a:rPr>
                  <a:t>ECX</a:t>
                </a:r>
                <a:endParaRPr lang="en-US" sz="1600" b="1" dirty="0">
                  <a:solidFill>
                    <a:srgbClr val="000000"/>
                  </a:solidFill>
                  <a:latin typeface="Arial"/>
                  <a:cs typeface="Arial"/>
                </a:endParaRPr>
              </a:p>
            </p:txBody>
          </p:sp>
          <p:sp>
            <p:nvSpPr>
              <p:cNvPr id="32" name="Rectangle 31"/>
              <p:cNvSpPr/>
              <p:nvPr/>
            </p:nvSpPr>
            <p:spPr>
              <a:xfrm>
                <a:off x="6823215" y="4724400"/>
                <a:ext cx="645600" cy="304800"/>
              </a:xfrm>
              <a:prstGeom prst="rect">
                <a:avLst/>
              </a:prstGeom>
              <a:solidFill>
                <a:schemeClr val="bg1">
                  <a:lumMod val="85000"/>
                </a:schemeClr>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r"/>
                <a:r>
                  <a:rPr lang="en-US" sz="1600" b="1" dirty="0" smtClean="0">
                    <a:solidFill>
                      <a:srgbClr val="000000"/>
                    </a:solidFill>
                    <a:latin typeface="Arial"/>
                    <a:cs typeface="Arial"/>
                  </a:rPr>
                  <a:t>CL</a:t>
                </a:r>
                <a:endParaRPr lang="en-US" sz="1600" b="1" dirty="0">
                  <a:solidFill>
                    <a:srgbClr val="000000"/>
                  </a:solidFill>
                  <a:latin typeface="Arial"/>
                  <a:cs typeface="Arial"/>
                </a:endParaRPr>
              </a:p>
            </p:txBody>
          </p:sp>
        </p:grpSp>
        <p:grpSp>
          <p:nvGrpSpPr>
            <p:cNvPr id="33" name="Group 32"/>
            <p:cNvGrpSpPr/>
            <p:nvPr/>
          </p:nvGrpSpPr>
          <p:grpSpPr>
            <a:xfrm>
              <a:off x="2284785" y="4114800"/>
              <a:ext cx="5182815" cy="304800"/>
              <a:chOff x="2286000" y="4724400"/>
              <a:chExt cx="5182815" cy="304800"/>
            </a:xfrm>
            <a:grpFill/>
          </p:grpSpPr>
          <p:sp>
            <p:nvSpPr>
              <p:cNvPr id="34" name="Rectangle 33"/>
              <p:cNvSpPr/>
              <p:nvPr/>
            </p:nvSpPr>
            <p:spPr>
              <a:xfrm>
                <a:off x="6172200" y="4724400"/>
                <a:ext cx="649800" cy="304800"/>
              </a:xfrm>
              <a:prstGeom prst="rect">
                <a:avLst/>
              </a:prstGeom>
              <a:solidFill>
                <a:schemeClr val="bg1">
                  <a:lumMod val="85000"/>
                </a:schemeClr>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smtClean="0">
                    <a:solidFill>
                      <a:srgbClr val="000000"/>
                    </a:solidFill>
                    <a:latin typeface="Arial"/>
                    <a:cs typeface="Arial"/>
                  </a:rPr>
                  <a:t>BX     BH</a:t>
                </a:r>
                <a:endParaRPr lang="en-US" sz="1600" b="1" dirty="0">
                  <a:solidFill>
                    <a:srgbClr val="000000"/>
                  </a:solidFill>
                  <a:latin typeface="Arial"/>
                  <a:cs typeface="Arial"/>
                </a:endParaRPr>
              </a:p>
            </p:txBody>
          </p:sp>
          <p:sp>
            <p:nvSpPr>
              <p:cNvPr id="35" name="Rectangle 34"/>
              <p:cNvSpPr/>
              <p:nvPr/>
            </p:nvSpPr>
            <p:spPr>
              <a:xfrm>
                <a:off x="2286000" y="4724400"/>
                <a:ext cx="2590800" cy="304800"/>
              </a:xfrm>
              <a:prstGeom prst="rect">
                <a:avLst/>
              </a:prstGeom>
              <a:grp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sz="1600" b="1">
                  <a:solidFill>
                    <a:srgbClr val="000000"/>
                  </a:solidFill>
                  <a:latin typeface="Arial"/>
                  <a:cs typeface="Arial"/>
                </a:endParaRPr>
              </a:p>
            </p:txBody>
          </p:sp>
          <p:sp>
            <p:nvSpPr>
              <p:cNvPr id="36" name="Rectangle 35"/>
              <p:cNvSpPr/>
              <p:nvPr/>
            </p:nvSpPr>
            <p:spPr>
              <a:xfrm>
                <a:off x="4876800" y="4724400"/>
                <a:ext cx="1295400" cy="304800"/>
              </a:xfrm>
              <a:prstGeom prst="rect">
                <a:avLst/>
              </a:prstGeom>
              <a:grp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smtClean="0">
                    <a:solidFill>
                      <a:srgbClr val="000000"/>
                    </a:solidFill>
                    <a:latin typeface="Arial"/>
                    <a:cs typeface="Arial"/>
                  </a:rPr>
                  <a:t>EBX</a:t>
                </a:r>
                <a:endParaRPr lang="en-US" sz="1600" b="1" dirty="0">
                  <a:solidFill>
                    <a:srgbClr val="000000"/>
                  </a:solidFill>
                  <a:latin typeface="Arial"/>
                  <a:cs typeface="Arial"/>
                </a:endParaRPr>
              </a:p>
            </p:txBody>
          </p:sp>
          <p:sp>
            <p:nvSpPr>
              <p:cNvPr id="37" name="Rectangle 36"/>
              <p:cNvSpPr/>
              <p:nvPr/>
            </p:nvSpPr>
            <p:spPr>
              <a:xfrm>
                <a:off x="6823215" y="4724400"/>
                <a:ext cx="645600" cy="304800"/>
              </a:xfrm>
              <a:prstGeom prst="rect">
                <a:avLst/>
              </a:prstGeom>
              <a:solidFill>
                <a:schemeClr val="bg1">
                  <a:lumMod val="85000"/>
                </a:schemeClr>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r"/>
                <a:r>
                  <a:rPr lang="en-US" sz="1600" b="1" dirty="0" smtClean="0">
                    <a:solidFill>
                      <a:srgbClr val="000000"/>
                    </a:solidFill>
                    <a:latin typeface="Arial"/>
                    <a:cs typeface="Arial"/>
                  </a:rPr>
                  <a:t>BL</a:t>
                </a:r>
                <a:endParaRPr lang="en-US" sz="1600" b="1" dirty="0">
                  <a:solidFill>
                    <a:srgbClr val="000000"/>
                  </a:solidFill>
                  <a:latin typeface="Arial"/>
                  <a:cs typeface="Arial"/>
                </a:endParaRPr>
              </a:p>
            </p:txBody>
          </p:sp>
        </p:grpSp>
        <p:grpSp>
          <p:nvGrpSpPr>
            <p:cNvPr id="38" name="Group 37"/>
            <p:cNvGrpSpPr/>
            <p:nvPr/>
          </p:nvGrpSpPr>
          <p:grpSpPr>
            <a:xfrm>
              <a:off x="2286000" y="3810000"/>
              <a:ext cx="5182815" cy="304800"/>
              <a:chOff x="2286000" y="4724400"/>
              <a:chExt cx="5182815" cy="304800"/>
            </a:xfrm>
            <a:grpFill/>
          </p:grpSpPr>
          <p:sp>
            <p:nvSpPr>
              <p:cNvPr id="39" name="Rectangle 38"/>
              <p:cNvSpPr/>
              <p:nvPr/>
            </p:nvSpPr>
            <p:spPr>
              <a:xfrm>
                <a:off x="6172200" y="4724400"/>
                <a:ext cx="649800" cy="304800"/>
              </a:xfrm>
              <a:prstGeom prst="rect">
                <a:avLst/>
              </a:prstGeom>
              <a:solidFill>
                <a:schemeClr val="bg1">
                  <a:lumMod val="85000"/>
                </a:schemeClr>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smtClean="0">
                    <a:solidFill>
                      <a:srgbClr val="000000"/>
                    </a:solidFill>
                    <a:latin typeface="Arial"/>
                    <a:cs typeface="Arial"/>
                  </a:rPr>
                  <a:t>AX      AH</a:t>
                </a:r>
                <a:endParaRPr lang="en-US" sz="1600" b="1" dirty="0">
                  <a:solidFill>
                    <a:srgbClr val="000000"/>
                  </a:solidFill>
                  <a:latin typeface="Arial"/>
                  <a:cs typeface="Arial"/>
                </a:endParaRPr>
              </a:p>
            </p:txBody>
          </p:sp>
          <p:sp>
            <p:nvSpPr>
              <p:cNvPr id="40" name="Rectangle 39"/>
              <p:cNvSpPr/>
              <p:nvPr/>
            </p:nvSpPr>
            <p:spPr>
              <a:xfrm>
                <a:off x="2286000" y="4724400"/>
                <a:ext cx="2590800" cy="304800"/>
              </a:xfrm>
              <a:prstGeom prst="rect">
                <a:avLst/>
              </a:prstGeom>
              <a:grp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endParaRPr lang="en-US" sz="1600" b="1">
                  <a:solidFill>
                    <a:srgbClr val="000000"/>
                  </a:solidFill>
                  <a:latin typeface="Arial"/>
                  <a:cs typeface="Arial"/>
                </a:endParaRPr>
              </a:p>
            </p:txBody>
          </p:sp>
          <p:sp>
            <p:nvSpPr>
              <p:cNvPr id="41" name="Rectangle 40"/>
              <p:cNvSpPr/>
              <p:nvPr/>
            </p:nvSpPr>
            <p:spPr>
              <a:xfrm>
                <a:off x="4876800" y="4724400"/>
                <a:ext cx="1295400" cy="304800"/>
              </a:xfrm>
              <a:prstGeom prst="rect">
                <a:avLst/>
              </a:prstGeom>
              <a:grp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US" sz="1600" b="1" dirty="0" smtClean="0">
                    <a:solidFill>
                      <a:srgbClr val="000000"/>
                    </a:solidFill>
                    <a:latin typeface="Arial"/>
                    <a:cs typeface="Arial"/>
                  </a:rPr>
                  <a:t>EAX</a:t>
                </a:r>
                <a:endParaRPr lang="en-US" sz="1600" b="1" dirty="0">
                  <a:solidFill>
                    <a:srgbClr val="000000"/>
                  </a:solidFill>
                  <a:latin typeface="Arial"/>
                  <a:cs typeface="Arial"/>
                </a:endParaRPr>
              </a:p>
            </p:txBody>
          </p:sp>
          <p:sp>
            <p:nvSpPr>
              <p:cNvPr id="42" name="Rectangle 41"/>
              <p:cNvSpPr/>
              <p:nvPr/>
            </p:nvSpPr>
            <p:spPr>
              <a:xfrm>
                <a:off x="6823215" y="4724400"/>
                <a:ext cx="645600" cy="304800"/>
              </a:xfrm>
              <a:prstGeom prst="rect">
                <a:avLst/>
              </a:prstGeom>
              <a:solidFill>
                <a:schemeClr val="bg1">
                  <a:lumMod val="85000"/>
                </a:schemeClr>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r"/>
                <a:r>
                  <a:rPr lang="en-US" sz="1600" b="1" dirty="0" smtClean="0">
                    <a:solidFill>
                      <a:srgbClr val="000000"/>
                    </a:solidFill>
                    <a:latin typeface="Arial"/>
                    <a:cs typeface="Arial"/>
                  </a:rPr>
                  <a:t>AL</a:t>
                </a:r>
                <a:endParaRPr lang="en-US" sz="1600" b="1" dirty="0">
                  <a:solidFill>
                    <a:srgbClr val="000000"/>
                  </a:solidFill>
                  <a:latin typeface="Arial"/>
                  <a:cs typeface="Arial"/>
                </a:endParaRPr>
              </a:p>
            </p:txBody>
          </p:sp>
        </p:grpSp>
      </p:grpSp>
      <p:sp>
        <p:nvSpPr>
          <p:cNvPr id="43" name="TextBox 42"/>
          <p:cNvSpPr txBox="1"/>
          <p:nvPr/>
        </p:nvSpPr>
        <p:spPr>
          <a:xfrm>
            <a:off x="2802388" y="3186441"/>
            <a:ext cx="184666" cy="369332"/>
          </a:xfrm>
          <a:prstGeom prst="rect">
            <a:avLst/>
          </a:prstGeom>
          <a:noFill/>
        </p:spPr>
        <p:txBody>
          <a:bodyPr wrap="none" rtlCol="0">
            <a:spAutoFit/>
          </a:bodyPr>
          <a:lstStyle/>
          <a:p>
            <a:endParaRPr lang="en-US" dirty="0"/>
          </a:p>
        </p:txBody>
      </p:sp>
      <p:sp>
        <p:nvSpPr>
          <p:cNvPr id="45" name="Rectangle 44"/>
          <p:cNvSpPr/>
          <p:nvPr/>
        </p:nvSpPr>
        <p:spPr>
          <a:xfrm>
            <a:off x="473349" y="2362200"/>
            <a:ext cx="626995" cy="2959785"/>
          </a:xfrm>
          <a:prstGeom prst="rect">
            <a:avLst/>
          </a:prstGeom>
        </p:spPr>
        <p:txBody>
          <a:bodyPr wrap="none">
            <a:spAutoFit/>
          </a:bodyPr>
          <a:lstStyle/>
          <a:p>
            <a:pPr algn="ctr">
              <a:spcBef>
                <a:spcPts val="1000"/>
              </a:spcBef>
            </a:pPr>
            <a:r>
              <a:rPr lang="en-US" sz="1600" b="1" dirty="0" smtClean="0">
                <a:solidFill>
                  <a:srgbClr val="000000"/>
                </a:solidFill>
                <a:latin typeface="Arial"/>
                <a:cs typeface="Arial"/>
              </a:rPr>
              <a:t>RAX</a:t>
            </a:r>
          </a:p>
          <a:p>
            <a:pPr algn="ctr">
              <a:spcBef>
                <a:spcPts val="1000"/>
              </a:spcBef>
            </a:pPr>
            <a:r>
              <a:rPr lang="en-US" sz="1600" b="1" dirty="0" smtClean="0">
                <a:solidFill>
                  <a:srgbClr val="000000"/>
                </a:solidFill>
                <a:latin typeface="Arial"/>
                <a:cs typeface="Arial"/>
              </a:rPr>
              <a:t>RBX</a:t>
            </a:r>
          </a:p>
          <a:p>
            <a:pPr algn="ctr">
              <a:spcBef>
                <a:spcPts val="1000"/>
              </a:spcBef>
            </a:pPr>
            <a:r>
              <a:rPr lang="en-US" sz="1600" b="1" dirty="0" smtClean="0">
                <a:solidFill>
                  <a:srgbClr val="000000"/>
                </a:solidFill>
                <a:latin typeface="Arial"/>
                <a:cs typeface="Arial"/>
              </a:rPr>
              <a:t>RCX</a:t>
            </a:r>
          </a:p>
          <a:p>
            <a:pPr algn="ctr">
              <a:spcBef>
                <a:spcPts val="1000"/>
              </a:spcBef>
            </a:pPr>
            <a:r>
              <a:rPr lang="en-US" sz="1600" b="1" dirty="0" smtClean="0">
                <a:solidFill>
                  <a:srgbClr val="000000"/>
                </a:solidFill>
                <a:latin typeface="Arial"/>
                <a:cs typeface="Arial"/>
              </a:rPr>
              <a:t>RDX</a:t>
            </a:r>
          </a:p>
          <a:p>
            <a:pPr algn="ctr">
              <a:spcBef>
                <a:spcPts val="1000"/>
              </a:spcBef>
            </a:pPr>
            <a:r>
              <a:rPr lang="en-US" sz="1600" b="1" dirty="0" smtClean="0">
                <a:solidFill>
                  <a:srgbClr val="000000"/>
                </a:solidFill>
                <a:latin typeface="Arial"/>
                <a:cs typeface="Arial"/>
              </a:rPr>
              <a:t>RBP</a:t>
            </a:r>
          </a:p>
          <a:p>
            <a:pPr algn="ctr">
              <a:spcBef>
                <a:spcPts val="1000"/>
              </a:spcBef>
            </a:pPr>
            <a:r>
              <a:rPr lang="en-US" sz="1600" b="1" dirty="0" smtClean="0">
                <a:solidFill>
                  <a:srgbClr val="000000"/>
                </a:solidFill>
                <a:latin typeface="Arial"/>
                <a:cs typeface="Arial"/>
              </a:rPr>
              <a:t>RSI</a:t>
            </a:r>
          </a:p>
          <a:p>
            <a:pPr algn="ctr">
              <a:spcBef>
                <a:spcPts val="1000"/>
              </a:spcBef>
            </a:pPr>
            <a:r>
              <a:rPr lang="en-US" sz="1600" b="1" dirty="0" smtClean="0">
                <a:solidFill>
                  <a:srgbClr val="000000"/>
                </a:solidFill>
                <a:latin typeface="Arial"/>
                <a:cs typeface="Arial"/>
              </a:rPr>
              <a:t>RDI</a:t>
            </a:r>
          </a:p>
          <a:p>
            <a:pPr algn="ctr">
              <a:spcBef>
                <a:spcPts val="1000"/>
              </a:spcBef>
            </a:pPr>
            <a:r>
              <a:rPr lang="en-US" sz="1600" b="1" dirty="0" smtClean="0">
                <a:solidFill>
                  <a:srgbClr val="000000"/>
                </a:solidFill>
                <a:latin typeface="Arial"/>
                <a:cs typeface="Arial"/>
              </a:rPr>
              <a:t>RSP</a:t>
            </a:r>
            <a:endParaRPr lang="en-US" sz="1600" b="1" dirty="0">
              <a:solidFill>
                <a:srgbClr val="000000"/>
              </a:solidFill>
              <a:latin typeface="Arial"/>
              <a:cs typeface="Arial"/>
            </a:endParaRPr>
          </a:p>
        </p:txBody>
      </p:sp>
      <p:cxnSp>
        <p:nvCxnSpPr>
          <p:cNvPr id="47" name="Straight Arrow Connector 46"/>
          <p:cNvCxnSpPr/>
          <p:nvPr/>
        </p:nvCxnSpPr>
        <p:spPr>
          <a:xfrm flipH="1">
            <a:off x="1143000" y="5562600"/>
            <a:ext cx="7239000" cy="0"/>
          </a:xfrm>
          <a:prstGeom prst="straightConnector1">
            <a:avLst/>
          </a:prstGeom>
          <a:ln>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flipH="1">
            <a:off x="4724400" y="5791200"/>
            <a:ext cx="3657600" cy="0"/>
          </a:xfrm>
          <a:prstGeom prst="straightConnector1">
            <a:avLst/>
          </a:prstGeom>
          <a:ln>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flipH="1">
            <a:off x="6477000" y="6019800"/>
            <a:ext cx="1905000" cy="0"/>
          </a:xfrm>
          <a:prstGeom prst="straightConnector1">
            <a:avLst/>
          </a:prstGeom>
          <a:ln>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flipH="1">
            <a:off x="7467600" y="6248400"/>
            <a:ext cx="914400" cy="0"/>
          </a:xfrm>
          <a:prstGeom prst="straightConnector1">
            <a:avLst/>
          </a:prstGeom>
          <a:ln>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1905000" y="5396583"/>
            <a:ext cx="813043" cy="276999"/>
          </a:xfrm>
          <a:prstGeom prst="rect">
            <a:avLst/>
          </a:prstGeom>
          <a:solidFill>
            <a:schemeClr val="bg1"/>
          </a:solidFill>
        </p:spPr>
        <p:txBody>
          <a:bodyPr wrap="none" tIns="0" bIns="0" rtlCol="0">
            <a:spAutoFit/>
          </a:bodyPr>
          <a:lstStyle/>
          <a:p>
            <a:pPr algn="ctr"/>
            <a:r>
              <a:rPr lang="en-US" dirty="0" smtClean="0"/>
              <a:t>64 bits</a:t>
            </a:r>
            <a:endParaRPr lang="en-US" dirty="0"/>
          </a:p>
        </p:txBody>
      </p:sp>
      <p:sp>
        <p:nvSpPr>
          <p:cNvPr id="61" name="TextBox 60"/>
          <p:cNvSpPr txBox="1"/>
          <p:nvPr/>
        </p:nvSpPr>
        <p:spPr>
          <a:xfrm>
            <a:off x="5181600" y="5645625"/>
            <a:ext cx="813043" cy="276999"/>
          </a:xfrm>
          <a:prstGeom prst="rect">
            <a:avLst/>
          </a:prstGeom>
          <a:solidFill>
            <a:schemeClr val="bg1"/>
          </a:solidFill>
        </p:spPr>
        <p:txBody>
          <a:bodyPr wrap="none" tIns="0" bIns="0" rtlCol="0">
            <a:spAutoFit/>
          </a:bodyPr>
          <a:lstStyle/>
          <a:p>
            <a:pPr algn="ctr"/>
            <a:r>
              <a:rPr lang="en-US" dirty="0" smtClean="0"/>
              <a:t>32 bits</a:t>
            </a:r>
            <a:endParaRPr lang="en-US" dirty="0"/>
          </a:p>
        </p:txBody>
      </p:sp>
      <p:sp>
        <p:nvSpPr>
          <p:cNvPr id="62" name="TextBox 61"/>
          <p:cNvSpPr txBox="1"/>
          <p:nvPr/>
        </p:nvSpPr>
        <p:spPr>
          <a:xfrm>
            <a:off x="6730757" y="5867401"/>
            <a:ext cx="813043" cy="276999"/>
          </a:xfrm>
          <a:prstGeom prst="rect">
            <a:avLst/>
          </a:prstGeom>
          <a:solidFill>
            <a:schemeClr val="bg1"/>
          </a:solidFill>
        </p:spPr>
        <p:txBody>
          <a:bodyPr wrap="square" tIns="0" bIns="0" rtlCol="0">
            <a:spAutoFit/>
          </a:bodyPr>
          <a:lstStyle/>
          <a:p>
            <a:pPr algn="ctr"/>
            <a:r>
              <a:rPr lang="en-US" dirty="0" smtClean="0"/>
              <a:t>16 bits</a:t>
            </a:r>
            <a:endParaRPr lang="en-US" dirty="0"/>
          </a:p>
        </p:txBody>
      </p:sp>
      <p:sp>
        <p:nvSpPr>
          <p:cNvPr id="63" name="TextBox 62"/>
          <p:cNvSpPr txBox="1"/>
          <p:nvPr/>
        </p:nvSpPr>
        <p:spPr>
          <a:xfrm>
            <a:off x="7635606" y="6075213"/>
            <a:ext cx="575999" cy="276999"/>
          </a:xfrm>
          <a:prstGeom prst="rect">
            <a:avLst/>
          </a:prstGeom>
          <a:solidFill>
            <a:schemeClr val="bg1"/>
          </a:solidFill>
        </p:spPr>
        <p:txBody>
          <a:bodyPr wrap="square" lIns="36000" tIns="0" rIns="36000" bIns="0" rtlCol="0">
            <a:spAutoFit/>
          </a:bodyPr>
          <a:lstStyle/>
          <a:p>
            <a:pPr algn="ctr"/>
            <a:r>
              <a:rPr lang="en-US" dirty="0" smtClean="0"/>
              <a:t>8 bits</a:t>
            </a:r>
            <a:endParaRPr lang="en-US" dirty="0"/>
          </a:p>
        </p:txBody>
      </p:sp>
      <p:cxnSp>
        <p:nvCxnSpPr>
          <p:cNvPr id="60" name="Straight Arrow Connector 59"/>
          <p:cNvCxnSpPr/>
          <p:nvPr/>
        </p:nvCxnSpPr>
        <p:spPr>
          <a:xfrm>
            <a:off x="7848600" y="1828800"/>
            <a:ext cx="381000" cy="5334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flipH="1">
            <a:off x="7239000" y="1828800"/>
            <a:ext cx="381000" cy="5334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68" name="TextBox 67"/>
          <p:cNvSpPr txBox="1"/>
          <p:nvPr/>
        </p:nvSpPr>
        <p:spPr>
          <a:xfrm>
            <a:off x="7162800" y="1628001"/>
            <a:ext cx="1371600" cy="276999"/>
          </a:xfrm>
          <a:prstGeom prst="rect">
            <a:avLst/>
          </a:prstGeom>
          <a:solidFill>
            <a:schemeClr val="bg1"/>
          </a:solidFill>
        </p:spPr>
        <p:txBody>
          <a:bodyPr wrap="square" tIns="0" bIns="0" rtlCol="0">
            <a:spAutoFit/>
          </a:bodyPr>
          <a:lstStyle/>
          <a:p>
            <a:pPr algn="ctr"/>
            <a:r>
              <a:rPr lang="en-US" dirty="0" smtClean="0"/>
              <a:t>8 bit Names</a:t>
            </a:r>
            <a:endParaRPr lang="en-US" dirty="0"/>
          </a:p>
        </p:txBody>
      </p:sp>
      <p:cxnSp>
        <p:nvCxnSpPr>
          <p:cNvPr id="69" name="Straight Arrow Connector 68"/>
          <p:cNvCxnSpPr/>
          <p:nvPr/>
        </p:nvCxnSpPr>
        <p:spPr>
          <a:xfrm>
            <a:off x="6705600" y="1524000"/>
            <a:ext cx="0" cy="8382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2" name="Straight Arrow Connector 71"/>
          <p:cNvCxnSpPr>
            <a:stCxn id="77" idx="2"/>
          </p:cNvCxnSpPr>
          <p:nvPr/>
        </p:nvCxnSpPr>
        <p:spPr>
          <a:xfrm>
            <a:off x="5143500" y="1877199"/>
            <a:ext cx="495300" cy="485001"/>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H="1">
            <a:off x="914400" y="1828800"/>
            <a:ext cx="381000" cy="5334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sp>
        <p:nvSpPr>
          <p:cNvPr id="76" name="TextBox 75"/>
          <p:cNvSpPr txBox="1"/>
          <p:nvPr/>
        </p:nvSpPr>
        <p:spPr>
          <a:xfrm>
            <a:off x="5943600" y="1371600"/>
            <a:ext cx="1447800" cy="276999"/>
          </a:xfrm>
          <a:prstGeom prst="rect">
            <a:avLst/>
          </a:prstGeom>
          <a:solidFill>
            <a:schemeClr val="bg1"/>
          </a:solidFill>
        </p:spPr>
        <p:txBody>
          <a:bodyPr wrap="square" tIns="0" bIns="0" rtlCol="0">
            <a:spAutoFit/>
          </a:bodyPr>
          <a:lstStyle/>
          <a:p>
            <a:pPr algn="ctr"/>
            <a:r>
              <a:rPr lang="en-US" dirty="0" smtClean="0"/>
              <a:t>16 bit Names</a:t>
            </a:r>
            <a:endParaRPr lang="en-US" dirty="0"/>
          </a:p>
        </p:txBody>
      </p:sp>
      <p:sp>
        <p:nvSpPr>
          <p:cNvPr id="77" name="TextBox 76"/>
          <p:cNvSpPr txBox="1"/>
          <p:nvPr/>
        </p:nvSpPr>
        <p:spPr>
          <a:xfrm>
            <a:off x="4419600" y="1600200"/>
            <a:ext cx="1447800" cy="276999"/>
          </a:xfrm>
          <a:prstGeom prst="rect">
            <a:avLst/>
          </a:prstGeom>
          <a:solidFill>
            <a:schemeClr val="bg1"/>
          </a:solidFill>
        </p:spPr>
        <p:txBody>
          <a:bodyPr wrap="square" tIns="0" bIns="0" rtlCol="0">
            <a:spAutoFit/>
          </a:bodyPr>
          <a:lstStyle/>
          <a:p>
            <a:pPr algn="ctr"/>
            <a:r>
              <a:rPr lang="en-US" dirty="0" smtClean="0"/>
              <a:t>32 bit Names</a:t>
            </a:r>
            <a:endParaRPr lang="en-US" dirty="0"/>
          </a:p>
        </p:txBody>
      </p:sp>
      <p:sp>
        <p:nvSpPr>
          <p:cNvPr id="79" name="TextBox 78"/>
          <p:cNvSpPr txBox="1"/>
          <p:nvPr/>
        </p:nvSpPr>
        <p:spPr>
          <a:xfrm>
            <a:off x="914400" y="1600200"/>
            <a:ext cx="1600200" cy="276999"/>
          </a:xfrm>
          <a:prstGeom prst="rect">
            <a:avLst/>
          </a:prstGeom>
          <a:solidFill>
            <a:schemeClr val="bg1"/>
          </a:solidFill>
        </p:spPr>
        <p:txBody>
          <a:bodyPr wrap="square" tIns="0" bIns="0" rtlCol="0">
            <a:spAutoFit/>
          </a:bodyPr>
          <a:lstStyle/>
          <a:p>
            <a:pPr algn="ctr"/>
            <a:r>
              <a:rPr lang="en-US" dirty="0" smtClean="0"/>
              <a:t>164 bit Names</a:t>
            </a:r>
            <a:endParaRPr lang="en-US" dirty="0"/>
          </a:p>
        </p:txBody>
      </p:sp>
    </p:spTree>
    <p:extLst>
      <p:ext uri="{BB962C8B-B14F-4D97-AF65-F5344CB8AC3E}">
        <p14:creationId xmlns:p14="http://schemas.microsoft.com/office/powerpoint/2010/main" xmlns="" val="18752929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82563" y="90488"/>
            <a:ext cx="8915400" cy="1143000"/>
          </a:xfrm>
        </p:spPr>
        <p:txBody>
          <a:bodyPr/>
          <a:lstStyle/>
          <a:p>
            <a:r>
              <a:rPr lang="en-US" sz="1800" dirty="0" smtClean="0">
                <a:solidFill>
                  <a:srgbClr val="000000"/>
                </a:solidFill>
                <a:cs typeface="Times New Roman" charset="0"/>
              </a:rPr>
              <a:t>The </a:t>
            </a:r>
            <a:r>
              <a:rPr lang="en-US" sz="1800" dirty="0">
                <a:solidFill>
                  <a:srgbClr val="000000"/>
                </a:solidFill>
                <a:cs typeface="Times New Roman" charset="0"/>
              </a:rPr>
              <a:t>programming model of the 8086 through the Core2 microprocessor including the 64-bit extensions.</a:t>
            </a:r>
            <a:r>
              <a:rPr lang="en-US" sz="1800" dirty="0">
                <a:solidFill>
                  <a:srgbClr val="FF0000"/>
                </a:solidFill>
                <a:cs typeface="Times New Roman" charset="0"/>
              </a:rPr>
              <a:t> </a:t>
            </a:r>
          </a:p>
        </p:txBody>
      </p:sp>
      <p:pic>
        <p:nvPicPr>
          <p:cNvPr id="2" name="Picture 1" descr="Screen Shot 2012-09-05 at 1.18.30 PM.pn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358900" y="990600"/>
            <a:ext cx="6642100" cy="5703092"/>
          </a:xfrm>
          <a:prstGeom prst="rect">
            <a:avLst/>
          </a:prstGeom>
        </p:spPr>
      </p:pic>
    </p:spTree>
    <p:extLst>
      <p:ext uri="{BB962C8B-B14F-4D97-AF65-F5344CB8AC3E}">
        <p14:creationId xmlns:p14="http://schemas.microsoft.com/office/powerpoint/2010/main" xmlns="" val="33714082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182563" y="90488"/>
            <a:ext cx="8915400" cy="1143000"/>
          </a:xfrm>
        </p:spPr>
        <p:txBody>
          <a:bodyPr/>
          <a:lstStyle/>
          <a:p>
            <a:r>
              <a:rPr lang="en-US" sz="4000" b="1">
                <a:solidFill>
                  <a:srgbClr val="000000"/>
                </a:solidFill>
                <a:cs typeface="Times New Roman" charset="0"/>
              </a:rPr>
              <a:t>Multipurpose Registers</a:t>
            </a:r>
            <a:r>
              <a:rPr lang="en-US" sz="4000" b="1">
                <a:cs typeface="Times New Roman" charset="0"/>
              </a:rPr>
              <a:t> </a:t>
            </a:r>
          </a:p>
        </p:txBody>
      </p:sp>
      <p:sp>
        <p:nvSpPr>
          <p:cNvPr id="16387" name="Rectangle 3"/>
          <p:cNvSpPr>
            <a:spLocks noGrp="1" noChangeArrowheads="1"/>
          </p:cNvSpPr>
          <p:nvPr>
            <p:ph type="body" idx="1"/>
          </p:nvPr>
        </p:nvSpPr>
        <p:spPr>
          <a:xfrm>
            <a:off x="182563" y="1371599"/>
            <a:ext cx="8915400" cy="5029201"/>
          </a:xfrm>
        </p:spPr>
        <p:txBody>
          <a:bodyPr>
            <a:normAutofit fontScale="77500" lnSpcReduction="20000"/>
          </a:bodyPr>
          <a:lstStyle/>
          <a:p>
            <a:pPr marL="344488" indent="-344488" eaLnBrk="0" hangingPunct="0">
              <a:spcBef>
                <a:spcPct val="0"/>
              </a:spcBef>
              <a:buClrTx/>
            </a:pPr>
            <a:r>
              <a:rPr lang="en-US" b="1" dirty="0">
                <a:solidFill>
                  <a:srgbClr val="000000"/>
                </a:solidFill>
                <a:cs typeface="Arial" charset="0"/>
              </a:rPr>
              <a:t>RAX - </a:t>
            </a:r>
            <a:r>
              <a:rPr lang="en-US" dirty="0">
                <a:solidFill>
                  <a:srgbClr val="000000"/>
                </a:solidFill>
                <a:cs typeface="Arial" charset="0"/>
              </a:rPr>
              <a:t>a 64-bit register (RAX), a 32-bit register </a:t>
            </a:r>
            <a:r>
              <a:rPr lang="en-US" b="1" dirty="0">
                <a:solidFill>
                  <a:srgbClr val="000000"/>
                </a:solidFill>
                <a:cs typeface="Arial" charset="0"/>
              </a:rPr>
              <a:t>(accumulator)</a:t>
            </a:r>
            <a:r>
              <a:rPr lang="en-US" dirty="0">
                <a:solidFill>
                  <a:srgbClr val="000000"/>
                </a:solidFill>
                <a:cs typeface="Arial" charset="0"/>
              </a:rPr>
              <a:t> (EAX), a 16-bit register (AX), or as either of two 8-bit registers (AH and AL). </a:t>
            </a:r>
          </a:p>
          <a:p>
            <a:pPr marL="344488" indent="-344488" eaLnBrk="0" hangingPunct="0">
              <a:spcBef>
                <a:spcPct val="0"/>
              </a:spcBef>
              <a:buClrTx/>
            </a:pPr>
            <a:endParaRPr lang="en-US" dirty="0">
              <a:solidFill>
                <a:srgbClr val="000000"/>
              </a:solidFill>
              <a:cs typeface="Arial" charset="0"/>
            </a:endParaRPr>
          </a:p>
          <a:p>
            <a:pPr marL="344488" indent="-344488" eaLnBrk="0" hangingPunct="0">
              <a:spcBef>
                <a:spcPct val="0"/>
              </a:spcBef>
              <a:buClrTx/>
            </a:pPr>
            <a:r>
              <a:rPr lang="en-US" dirty="0">
                <a:solidFill>
                  <a:srgbClr val="000000"/>
                </a:solidFill>
                <a:cs typeface="Arial" charset="0"/>
              </a:rPr>
              <a:t>The accumulator is used for instructions such as multiplication, division, and some of the adjustment instructions. </a:t>
            </a:r>
          </a:p>
          <a:p>
            <a:pPr marL="344488" indent="-344488" eaLnBrk="0" hangingPunct="0">
              <a:spcBef>
                <a:spcPct val="0"/>
              </a:spcBef>
              <a:buClrTx/>
            </a:pPr>
            <a:endParaRPr lang="en-US" dirty="0">
              <a:solidFill>
                <a:srgbClr val="000000"/>
              </a:solidFill>
              <a:cs typeface="Arial" charset="0"/>
            </a:endParaRPr>
          </a:p>
          <a:p>
            <a:pPr marL="344488" indent="-344488" eaLnBrk="0" hangingPunct="0">
              <a:spcBef>
                <a:spcPct val="0"/>
              </a:spcBef>
              <a:buClrTx/>
            </a:pPr>
            <a:r>
              <a:rPr lang="en-US" dirty="0">
                <a:solidFill>
                  <a:srgbClr val="000000"/>
                </a:solidFill>
                <a:cs typeface="Arial" charset="0"/>
              </a:rPr>
              <a:t>Intel plans to expand the address bus to 52 bits to address 4P (</a:t>
            </a:r>
            <a:r>
              <a:rPr lang="en-US" dirty="0" err="1">
                <a:solidFill>
                  <a:srgbClr val="000000"/>
                </a:solidFill>
                <a:cs typeface="Arial" charset="0"/>
              </a:rPr>
              <a:t>peta</a:t>
            </a:r>
            <a:r>
              <a:rPr lang="en-US" dirty="0">
                <a:solidFill>
                  <a:srgbClr val="000000"/>
                </a:solidFill>
                <a:cs typeface="Arial" charset="0"/>
              </a:rPr>
              <a:t>) bytes of memory.</a:t>
            </a:r>
          </a:p>
        </p:txBody>
      </p:sp>
    </p:spTree>
    <p:extLst>
      <p:ext uri="{BB962C8B-B14F-4D97-AF65-F5344CB8AC3E}">
        <p14:creationId xmlns:p14="http://schemas.microsoft.com/office/powerpoint/2010/main" xmlns="" val="335047333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body" idx="1"/>
          </p:nvPr>
        </p:nvSpPr>
        <p:spPr>
          <a:xfrm>
            <a:off x="182563" y="227013"/>
            <a:ext cx="8836025" cy="6478587"/>
          </a:xfrm>
        </p:spPr>
        <p:txBody>
          <a:bodyPr>
            <a:normAutofit fontScale="77500" lnSpcReduction="20000"/>
          </a:bodyPr>
          <a:lstStyle/>
          <a:p>
            <a:r>
              <a:rPr lang="en-US" b="1" dirty="0">
                <a:solidFill>
                  <a:srgbClr val="000000"/>
                </a:solidFill>
                <a:cs typeface="Arial" charset="0"/>
              </a:rPr>
              <a:t>RBX, </a:t>
            </a:r>
            <a:r>
              <a:rPr lang="en-US" dirty="0">
                <a:solidFill>
                  <a:srgbClr val="000000"/>
                </a:solidFill>
                <a:cs typeface="Arial" charset="0"/>
              </a:rPr>
              <a:t>addressable as RBX, EBX, BX, BH, BL.</a:t>
            </a:r>
          </a:p>
          <a:p>
            <a:pPr lvl="1"/>
            <a:r>
              <a:rPr lang="en-US" dirty="0">
                <a:solidFill>
                  <a:srgbClr val="000000"/>
                </a:solidFill>
                <a:cs typeface="Arial" charset="0"/>
              </a:rPr>
              <a:t>BX register</a:t>
            </a:r>
            <a:r>
              <a:rPr lang="en-US" dirty="0">
                <a:solidFill>
                  <a:srgbClr val="FF0000"/>
                </a:solidFill>
                <a:latin typeface="Times" charset="0"/>
                <a:cs typeface="Times New Roman" charset="0"/>
              </a:rPr>
              <a:t> </a:t>
            </a:r>
            <a:r>
              <a:rPr lang="en-US" b="1" dirty="0">
                <a:solidFill>
                  <a:srgbClr val="000000"/>
                </a:solidFill>
                <a:cs typeface="Arial" charset="0"/>
              </a:rPr>
              <a:t>(base index) </a:t>
            </a:r>
            <a:r>
              <a:rPr lang="en-US" dirty="0">
                <a:solidFill>
                  <a:srgbClr val="000000"/>
                </a:solidFill>
                <a:cs typeface="Arial" charset="0"/>
              </a:rPr>
              <a:t>sometimes holds offset address of a location in the memory system in all versions of the microprocessor </a:t>
            </a:r>
          </a:p>
          <a:p>
            <a:endParaRPr lang="en-US" b="1" dirty="0" smtClean="0">
              <a:solidFill>
                <a:srgbClr val="000000"/>
              </a:solidFill>
              <a:cs typeface="Arial" charset="0"/>
            </a:endParaRPr>
          </a:p>
          <a:p>
            <a:r>
              <a:rPr lang="en-US" b="1" dirty="0" smtClean="0">
                <a:solidFill>
                  <a:srgbClr val="000000"/>
                </a:solidFill>
                <a:cs typeface="Arial" charset="0"/>
              </a:rPr>
              <a:t>RCX</a:t>
            </a:r>
            <a:r>
              <a:rPr lang="en-US" dirty="0">
                <a:solidFill>
                  <a:srgbClr val="000000"/>
                </a:solidFill>
                <a:cs typeface="Arial" charset="0"/>
              </a:rPr>
              <a:t>, as RCX, ECX, CX, CH, or CL.</a:t>
            </a:r>
          </a:p>
          <a:p>
            <a:pPr lvl="1"/>
            <a:r>
              <a:rPr lang="en-US" dirty="0">
                <a:solidFill>
                  <a:srgbClr val="000000"/>
                </a:solidFill>
                <a:cs typeface="Arial" charset="0"/>
              </a:rPr>
              <a:t>a</a:t>
            </a:r>
            <a:r>
              <a:rPr lang="en-US" dirty="0">
                <a:solidFill>
                  <a:srgbClr val="FF0000"/>
                </a:solidFill>
                <a:latin typeface="Times" charset="0"/>
                <a:cs typeface="Times New Roman" charset="0"/>
              </a:rPr>
              <a:t> </a:t>
            </a:r>
            <a:r>
              <a:rPr lang="en-US" b="1" dirty="0">
                <a:solidFill>
                  <a:srgbClr val="000000"/>
                </a:solidFill>
                <a:cs typeface="Arial" charset="0"/>
              </a:rPr>
              <a:t>(count)</a:t>
            </a:r>
            <a:r>
              <a:rPr lang="en-US" dirty="0">
                <a:solidFill>
                  <a:srgbClr val="000000"/>
                </a:solidFill>
                <a:cs typeface="Arial" charset="0"/>
              </a:rPr>
              <a:t> general-purpose register that also holds the count for various instructions </a:t>
            </a:r>
          </a:p>
          <a:p>
            <a:endParaRPr lang="en-US" b="1" dirty="0" smtClean="0">
              <a:solidFill>
                <a:srgbClr val="000000"/>
              </a:solidFill>
              <a:cs typeface="Arial" charset="0"/>
            </a:endParaRPr>
          </a:p>
          <a:p>
            <a:r>
              <a:rPr lang="en-US" b="1" dirty="0" smtClean="0">
                <a:solidFill>
                  <a:srgbClr val="000000"/>
                </a:solidFill>
                <a:cs typeface="Arial" charset="0"/>
              </a:rPr>
              <a:t>RDX</a:t>
            </a:r>
            <a:r>
              <a:rPr lang="en-US" b="1" dirty="0">
                <a:solidFill>
                  <a:srgbClr val="000000"/>
                </a:solidFill>
                <a:cs typeface="Arial" charset="0"/>
              </a:rPr>
              <a:t>, </a:t>
            </a:r>
            <a:r>
              <a:rPr lang="en-US" dirty="0">
                <a:solidFill>
                  <a:srgbClr val="000000"/>
                </a:solidFill>
                <a:cs typeface="Arial" charset="0"/>
              </a:rPr>
              <a:t>as RDX, EDX, DX, DH, or DL.</a:t>
            </a:r>
          </a:p>
          <a:p>
            <a:pPr lvl="1"/>
            <a:r>
              <a:rPr lang="en-US" dirty="0">
                <a:solidFill>
                  <a:srgbClr val="000000"/>
                </a:solidFill>
                <a:cs typeface="Arial" charset="0"/>
              </a:rPr>
              <a:t>a </a:t>
            </a:r>
            <a:r>
              <a:rPr lang="en-US" b="1" dirty="0">
                <a:solidFill>
                  <a:srgbClr val="000000"/>
                </a:solidFill>
                <a:cs typeface="Arial" charset="0"/>
              </a:rPr>
              <a:t>(data) </a:t>
            </a:r>
            <a:r>
              <a:rPr lang="en-US" dirty="0">
                <a:solidFill>
                  <a:srgbClr val="000000"/>
                </a:solidFill>
                <a:cs typeface="Times New Roman" charset="0"/>
              </a:rPr>
              <a:t>general-purpose register</a:t>
            </a:r>
          </a:p>
          <a:p>
            <a:pPr lvl="1"/>
            <a:r>
              <a:rPr lang="en-US" dirty="0">
                <a:solidFill>
                  <a:srgbClr val="000000"/>
                </a:solidFill>
                <a:cs typeface="Times New Roman" charset="0"/>
              </a:rPr>
              <a:t>holds a part of the result from a multiplication</a:t>
            </a:r>
            <a:br>
              <a:rPr lang="en-US" dirty="0">
                <a:solidFill>
                  <a:srgbClr val="000000"/>
                </a:solidFill>
                <a:cs typeface="Times New Roman" charset="0"/>
              </a:rPr>
            </a:br>
            <a:r>
              <a:rPr lang="en-US" dirty="0">
                <a:solidFill>
                  <a:srgbClr val="000000"/>
                </a:solidFill>
                <a:cs typeface="Times New Roman" charset="0"/>
              </a:rPr>
              <a:t>or part of dividend before a division</a:t>
            </a:r>
            <a:endParaRPr lang="en-US" dirty="0">
              <a:solidFill>
                <a:srgbClr val="000000"/>
              </a:solidFill>
              <a:cs typeface="Arial" charset="0"/>
            </a:endParaRPr>
          </a:p>
        </p:txBody>
      </p:sp>
    </p:spTree>
    <p:extLst>
      <p:ext uri="{BB962C8B-B14F-4D97-AF65-F5344CB8AC3E}">
        <p14:creationId xmlns:p14="http://schemas.microsoft.com/office/powerpoint/2010/main" xmlns="" val="17456913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body" idx="1"/>
          </p:nvPr>
        </p:nvSpPr>
        <p:spPr>
          <a:xfrm>
            <a:off x="182563" y="227013"/>
            <a:ext cx="8836025" cy="6478587"/>
          </a:xfrm>
        </p:spPr>
        <p:txBody>
          <a:bodyPr>
            <a:normAutofit fontScale="77500" lnSpcReduction="20000"/>
          </a:bodyPr>
          <a:lstStyle/>
          <a:p>
            <a:r>
              <a:rPr lang="en-US" b="1" dirty="0">
                <a:solidFill>
                  <a:srgbClr val="000000"/>
                </a:solidFill>
                <a:cs typeface="Arial" charset="0"/>
              </a:rPr>
              <a:t>RBP, </a:t>
            </a:r>
            <a:r>
              <a:rPr lang="en-US" dirty="0">
                <a:solidFill>
                  <a:srgbClr val="000000"/>
                </a:solidFill>
                <a:cs typeface="Arial" charset="0"/>
              </a:rPr>
              <a:t>as RBP, EBP, or BP.</a:t>
            </a:r>
          </a:p>
          <a:p>
            <a:pPr lvl="1"/>
            <a:r>
              <a:rPr lang="en-US" dirty="0">
                <a:solidFill>
                  <a:srgbClr val="000000"/>
                </a:solidFill>
                <a:cs typeface="Arial" charset="0"/>
              </a:rPr>
              <a:t>points to a memory</a:t>
            </a:r>
            <a:r>
              <a:rPr lang="en-US" dirty="0">
                <a:solidFill>
                  <a:srgbClr val="FF0000"/>
                </a:solidFill>
                <a:latin typeface="Times" charset="0"/>
                <a:cs typeface="Times New Roman" charset="0"/>
              </a:rPr>
              <a:t> </a:t>
            </a:r>
            <a:r>
              <a:rPr lang="en-US" b="1" dirty="0">
                <a:solidFill>
                  <a:srgbClr val="000000"/>
                </a:solidFill>
                <a:cs typeface="Arial" charset="0"/>
              </a:rPr>
              <a:t>(base pointer) </a:t>
            </a:r>
            <a:r>
              <a:rPr lang="en-US" dirty="0">
                <a:solidFill>
                  <a:srgbClr val="000000"/>
                </a:solidFill>
                <a:cs typeface="Arial" charset="0"/>
              </a:rPr>
              <a:t>location</a:t>
            </a:r>
            <a:br>
              <a:rPr lang="en-US" dirty="0">
                <a:solidFill>
                  <a:srgbClr val="000000"/>
                </a:solidFill>
                <a:cs typeface="Arial" charset="0"/>
              </a:rPr>
            </a:br>
            <a:r>
              <a:rPr lang="en-US" dirty="0">
                <a:solidFill>
                  <a:srgbClr val="000000"/>
                </a:solidFill>
                <a:cs typeface="Arial" charset="0"/>
              </a:rPr>
              <a:t>for memory data transfers</a:t>
            </a:r>
            <a:endParaRPr lang="en-AU" dirty="0">
              <a:latin typeface="Times" charset="0"/>
              <a:cs typeface="Times New Roman" charset="0"/>
            </a:endParaRPr>
          </a:p>
          <a:p>
            <a:endParaRPr lang="en-US" b="1" dirty="0" smtClean="0">
              <a:solidFill>
                <a:srgbClr val="000000"/>
              </a:solidFill>
              <a:cs typeface="Arial" charset="0"/>
            </a:endParaRPr>
          </a:p>
          <a:p>
            <a:r>
              <a:rPr lang="en-US" b="1" dirty="0" smtClean="0">
                <a:solidFill>
                  <a:srgbClr val="000000"/>
                </a:solidFill>
                <a:cs typeface="Arial" charset="0"/>
              </a:rPr>
              <a:t>RDI </a:t>
            </a:r>
            <a:r>
              <a:rPr lang="en-US" dirty="0">
                <a:solidFill>
                  <a:srgbClr val="000000"/>
                </a:solidFill>
                <a:cs typeface="Arial" charset="0"/>
              </a:rPr>
              <a:t>addressable as RDI, EDI, or DI.</a:t>
            </a:r>
          </a:p>
          <a:p>
            <a:pPr lvl="1"/>
            <a:r>
              <a:rPr lang="en-US" dirty="0">
                <a:solidFill>
                  <a:srgbClr val="000000"/>
                </a:solidFill>
                <a:cs typeface="Arial" charset="0"/>
              </a:rPr>
              <a:t>often addresses </a:t>
            </a:r>
            <a:r>
              <a:rPr lang="en-US" b="1" dirty="0">
                <a:solidFill>
                  <a:srgbClr val="000000"/>
                </a:solidFill>
                <a:cs typeface="Arial" charset="0"/>
              </a:rPr>
              <a:t>(destination index) </a:t>
            </a:r>
            <a:r>
              <a:rPr lang="en-US" dirty="0">
                <a:solidFill>
                  <a:srgbClr val="000000"/>
                </a:solidFill>
                <a:cs typeface="Arial" charset="0"/>
              </a:rPr>
              <a:t>string destination data for the string instructions</a:t>
            </a:r>
            <a:endParaRPr lang="en-AU" dirty="0">
              <a:latin typeface="Times" charset="0"/>
              <a:cs typeface="Times New Roman" charset="0"/>
            </a:endParaRPr>
          </a:p>
          <a:p>
            <a:endParaRPr lang="en-US" b="1" dirty="0" smtClean="0">
              <a:solidFill>
                <a:srgbClr val="000000"/>
              </a:solidFill>
              <a:cs typeface="Arial" charset="0"/>
            </a:endParaRPr>
          </a:p>
          <a:p>
            <a:r>
              <a:rPr lang="en-US" b="1" dirty="0" smtClean="0">
                <a:solidFill>
                  <a:srgbClr val="000000"/>
                </a:solidFill>
                <a:cs typeface="Arial" charset="0"/>
              </a:rPr>
              <a:t>RSI </a:t>
            </a:r>
            <a:r>
              <a:rPr lang="en-US" dirty="0">
                <a:solidFill>
                  <a:srgbClr val="000000"/>
                </a:solidFill>
                <a:cs typeface="Arial" charset="0"/>
              </a:rPr>
              <a:t>used as RSI, ESI, or SI. </a:t>
            </a:r>
          </a:p>
          <a:p>
            <a:pPr lvl="1"/>
            <a:r>
              <a:rPr lang="en-US" dirty="0">
                <a:solidFill>
                  <a:srgbClr val="000000"/>
                </a:solidFill>
                <a:cs typeface="Arial" charset="0"/>
              </a:rPr>
              <a:t>the </a:t>
            </a:r>
            <a:r>
              <a:rPr lang="en-US" b="1" dirty="0">
                <a:solidFill>
                  <a:srgbClr val="000000"/>
                </a:solidFill>
                <a:cs typeface="Arial" charset="0"/>
              </a:rPr>
              <a:t>(source index)</a:t>
            </a:r>
            <a:r>
              <a:rPr lang="en-US" dirty="0">
                <a:solidFill>
                  <a:srgbClr val="000000"/>
                </a:solidFill>
                <a:cs typeface="Arial" charset="0"/>
              </a:rPr>
              <a:t> register addresses source string data for the string instructions</a:t>
            </a:r>
          </a:p>
          <a:p>
            <a:pPr lvl="1"/>
            <a:r>
              <a:rPr lang="en-US" dirty="0">
                <a:solidFill>
                  <a:srgbClr val="000000"/>
                </a:solidFill>
                <a:cs typeface="Arial" charset="0"/>
              </a:rPr>
              <a:t>like RDI, RSI also functions as a general-</a:t>
            </a:r>
            <a:br>
              <a:rPr lang="en-US" dirty="0">
                <a:solidFill>
                  <a:srgbClr val="000000"/>
                </a:solidFill>
                <a:cs typeface="Arial" charset="0"/>
              </a:rPr>
            </a:br>
            <a:r>
              <a:rPr lang="en-US" dirty="0">
                <a:solidFill>
                  <a:srgbClr val="000000"/>
                </a:solidFill>
                <a:cs typeface="Arial" charset="0"/>
              </a:rPr>
              <a:t>purpose register</a:t>
            </a:r>
            <a:endParaRPr lang="en-US" dirty="0">
              <a:cs typeface="Times New Roman" charset="0"/>
            </a:endParaRPr>
          </a:p>
        </p:txBody>
      </p:sp>
    </p:spTree>
    <p:extLst>
      <p:ext uri="{BB962C8B-B14F-4D97-AF65-F5344CB8AC3E}">
        <p14:creationId xmlns:p14="http://schemas.microsoft.com/office/powerpoint/2010/main" xmlns="" val="13647184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body" idx="1"/>
          </p:nvPr>
        </p:nvSpPr>
        <p:spPr>
          <a:xfrm>
            <a:off x="182563" y="227013"/>
            <a:ext cx="8836025" cy="6554787"/>
          </a:xfrm>
        </p:spPr>
        <p:txBody>
          <a:bodyPr>
            <a:normAutofit fontScale="85000" lnSpcReduction="10000"/>
          </a:bodyPr>
          <a:lstStyle/>
          <a:p>
            <a:r>
              <a:rPr lang="en-US" b="1" dirty="0">
                <a:solidFill>
                  <a:srgbClr val="000000"/>
                </a:solidFill>
                <a:cs typeface="Arial" charset="0"/>
              </a:rPr>
              <a:t>R8 - R15</a:t>
            </a:r>
            <a:r>
              <a:rPr lang="en-US" dirty="0">
                <a:solidFill>
                  <a:srgbClr val="000000"/>
                </a:solidFill>
                <a:cs typeface="Arial" charset="0"/>
              </a:rPr>
              <a:t> found in the Pentium 4 and Core2 if 64-bit extensions are enabled. </a:t>
            </a:r>
          </a:p>
          <a:p>
            <a:pPr lvl="1"/>
            <a:r>
              <a:rPr lang="en-US" dirty="0">
                <a:solidFill>
                  <a:srgbClr val="000000"/>
                </a:solidFill>
                <a:cs typeface="Arial" charset="0"/>
              </a:rPr>
              <a:t>data are addressed as 64-, 32-, 16-, or 8-bit</a:t>
            </a:r>
            <a:br>
              <a:rPr lang="en-US" dirty="0">
                <a:solidFill>
                  <a:srgbClr val="000000"/>
                </a:solidFill>
                <a:cs typeface="Arial" charset="0"/>
              </a:rPr>
            </a:br>
            <a:r>
              <a:rPr lang="en-US" dirty="0">
                <a:solidFill>
                  <a:srgbClr val="000000"/>
                </a:solidFill>
                <a:cs typeface="Arial" charset="0"/>
              </a:rPr>
              <a:t>sizes and are of general purpose</a:t>
            </a:r>
          </a:p>
          <a:p>
            <a:endParaRPr lang="en-US" dirty="0" smtClean="0">
              <a:solidFill>
                <a:srgbClr val="000000"/>
              </a:solidFill>
              <a:cs typeface="Arial" charset="0"/>
            </a:endParaRPr>
          </a:p>
          <a:p>
            <a:r>
              <a:rPr lang="en-US" dirty="0" smtClean="0">
                <a:solidFill>
                  <a:srgbClr val="000000"/>
                </a:solidFill>
                <a:cs typeface="Arial" charset="0"/>
              </a:rPr>
              <a:t>Most </a:t>
            </a:r>
            <a:r>
              <a:rPr lang="en-US" dirty="0">
                <a:solidFill>
                  <a:srgbClr val="000000"/>
                </a:solidFill>
                <a:cs typeface="Arial" charset="0"/>
              </a:rPr>
              <a:t>applications will not use these registers until 64-bit processors are common. </a:t>
            </a:r>
          </a:p>
          <a:p>
            <a:pPr lvl="1"/>
            <a:r>
              <a:rPr lang="en-US" dirty="0">
                <a:solidFill>
                  <a:srgbClr val="000000"/>
                </a:solidFill>
                <a:cs typeface="Arial" charset="0"/>
              </a:rPr>
              <a:t>the 8-bit portion is the rightmost 8-bit only</a:t>
            </a:r>
          </a:p>
          <a:p>
            <a:pPr lvl="1"/>
            <a:r>
              <a:rPr lang="en-US" dirty="0">
                <a:solidFill>
                  <a:srgbClr val="000000"/>
                </a:solidFill>
                <a:cs typeface="Arial" charset="0"/>
              </a:rPr>
              <a:t>bits 8 to 15 are not directly addressable as</a:t>
            </a:r>
            <a:br>
              <a:rPr lang="en-US" dirty="0">
                <a:solidFill>
                  <a:srgbClr val="000000"/>
                </a:solidFill>
                <a:cs typeface="Arial" charset="0"/>
              </a:rPr>
            </a:br>
            <a:r>
              <a:rPr lang="en-US" dirty="0">
                <a:solidFill>
                  <a:srgbClr val="000000"/>
                </a:solidFill>
                <a:cs typeface="Arial" charset="0"/>
              </a:rPr>
              <a:t>a byte</a:t>
            </a:r>
            <a:endParaRPr lang="en-US" dirty="0">
              <a:solidFill>
                <a:srgbClr val="FF0000"/>
              </a:solidFill>
              <a:latin typeface="Times" charset="0"/>
              <a:cs typeface="Times New Roman" charset="0"/>
            </a:endParaRPr>
          </a:p>
          <a:p>
            <a:endParaRPr lang="en-US" dirty="0">
              <a:cs typeface="Times New Roman" charset="0"/>
            </a:endParaRPr>
          </a:p>
        </p:txBody>
      </p:sp>
    </p:spTree>
    <p:extLst>
      <p:ext uri="{BB962C8B-B14F-4D97-AF65-F5344CB8AC3E}">
        <p14:creationId xmlns:p14="http://schemas.microsoft.com/office/powerpoint/2010/main" xmlns="" val="1398807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182563" y="90488"/>
            <a:ext cx="8915400" cy="1143000"/>
          </a:xfrm>
        </p:spPr>
        <p:txBody>
          <a:bodyPr/>
          <a:lstStyle/>
          <a:p>
            <a:r>
              <a:rPr lang="en-US" sz="4000" b="1" dirty="0">
                <a:solidFill>
                  <a:srgbClr val="000000"/>
                </a:solidFill>
                <a:cs typeface="Arial" charset="0"/>
              </a:rPr>
              <a:t>Special-Purpose Registers</a:t>
            </a:r>
            <a:r>
              <a:rPr lang="en-US" sz="4000" b="1" dirty="0">
                <a:cs typeface="Times New Roman" charset="0"/>
              </a:rPr>
              <a:t> </a:t>
            </a:r>
          </a:p>
        </p:txBody>
      </p:sp>
      <p:sp>
        <p:nvSpPr>
          <p:cNvPr id="57347" name="Rectangle 3"/>
          <p:cNvSpPr>
            <a:spLocks noGrp="1" noChangeArrowheads="1"/>
          </p:cNvSpPr>
          <p:nvPr>
            <p:ph type="body" idx="1"/>
          </p:nvPr>
        </p:nvSpPr>
        <p:spPr>
          <a:xfrm>
            <a:off x="228600" y="1143000"/>
            <a:ext cx="8915400" cy="5638800"/>
          </a:xfrm>
        </p:spPr>
        <p:txBody>
          <a:bodyPr>
            <a:normAutofit fontScale="77500" lnSpcReduction="20000"/>
          </a:bodyPr>
          <a:lstStyle/>
          <a:p>
            <a:r>
              <a:rPr lang="en-US" dirty="0">
                <a:solidFill>
                  <a:srgbClr val="000000"/>
                </a:solidFill>
                <a:cs typeface="Arial" charset="0"/>
              </a:rPr>
              <a:t>Include RIP, RSP, and RFLAGS</a:t>
            </a:r>
          </a:p>
          <a:p>
            <a:pPr lvl="1"/>
            <a:r>
              <a:rPr lang="en-US" dirty="0">
                <a:solidFill>
                  <a:srgbClr val="000000"/>
                </a:solidFill>
                <a:cs typeface="Arial" charset="0"/>
              </a:rPr>
              <a:t>segment registers include CS, DS, ES, SS, FS, and GS</a:t>
            </a:r>
            <a:endParaRPr lang="en-AU" dirty="0">
              <a:latin typeface="Times" charset="0"/>
              <a:cs typeface="Times New Roman" charset="0"/>
            </a:endParaRPr>
          </a:p>
          <a:p>
            <a:endParaRPr lang="en-US" b="1" dirty="0" smtClean="0">
              <a:solidFill>
                <a:srgbClr val="000000"/>
              </a:solidFill>
              <a:cs typeface="Arial" charset="0"/>
            </a:endParaRPr>
          </a:p>
          <a:p>
            <a:r>
              <a:rPr lang="en-US" b="1" dirty="0" smtClean="0">
                <a:solidFill>
                  <a:srgbClr val="000000"/>
                </a:solidFill>
                <a:cs typeface="Arial" charset="0"/>
              </a:rPr>
              <a:t>RIP</a:t>
            </a:r>
            <a:r>
              <a:rPr lang="en-US" dirty="0" smtClean="0">
                <a:solidFill>
                  <a:srgbClr val="000000"/>
                </a:solidFill>
                <a:cs typeface="Arial" charset="0"/>
              </a:rPr>
              <a:t> </a:t>
            </a:r>
            <a:r>
              <a:rPr lang="en-US" dirty="0">
                <a:solidFill>
                  <a:srgbClr val="000000"/>
                </a:solidFill>
                <a:cs typeface="Arial" charset="0"/>
              </a:rPr>
              <a:t>addresses the next instruction in a section of memory.</a:t>
            </a:r>
          </a:p>
          <a:p>
            <a:pPr lvl="1"/>
            <a:r>
              <a:rPr lang="en-US" dirty="0">
                <a:solidFill>
                  <a:srgbClr val="000000"/>
                </a:solidFill>
                <a:cs typeface="Arial" charset="0"/>
              </a:rPr>
              <a:t>defined as </a:t>
            </a:r>
            <a:r>
              <a:rPr lang="en-US" b="1" dirty="0">
                <a:solidFill>
                  <a:srgbClr val="000000"/>
                </a:solidFill>
                <a:cs typeface="Arial" charset="0"/>
              </a:rPr>
              <a:t>(instruction pointer)</a:t>
            </a:r>
            <a:r>
              <a:rPr lang="en-US" dirty="0">
                <a:solidFill>
                  <a:srgbClr val="000000"/>
                </a:solidFill>
                <a:cs typeface="Times New Roman" charset="0"/>
              </a:rPr>
              <a:t> a code segment </a:t>
            </a:r>
          </a:p>
          <a:p>
            <a:endParaRPr lang="en-US" b="1" dirty="0" smtClean="0">
              <a:solidFill>
                <a:srgbClr val="000000"/>
              </a:solidFill>
              <a:cs typeface="Arial" charset="0"/>
            </a:endParaRPr>
          </a:p>
          <a:p>
            <a:r>
              <a:rPr lang="en-US" b="1" dirty="0" smtClean="0">
                <a:solidFill>
                  <a:srgbClr val="000000"/>
                </a:solidFill>
                <a:cs typeface="Arial" charset="0"/>
              </a:rPr>
              <a:t>RSP </a:t>
            </a:r>
            <a:r>
              <a:rPr lang="en-US" dirty="0">
                <a:solidFill>
                  <a:srgbClr val="000000"/>
                </a:solidFill>
                <a:cs typeface="Arial" charset="0"/>
              </a:rPr>
              <a:t>addresses an area of memory called </a:t>
            </a:r>
            <a:br>
              <a:rPr lang="en-US" dirty="0">
                <a:solidFill>
                  <a:srgbClr val="000000"/>
                </a:solidFill>
                <a:cs typeface="Arial" charset="0"/>
              </a:rPr>
            </a:br>
            <a:r>
              <a:rPr lang="en-US" dirty="0">
                <a:solidFill>
                  <a:srgbClr val="000000"/>
                </a:solidFill>
                <a:cs typeface="Arial" charset="0"/>
              </a:rPr>
              <a:t>the stack. </a:t>
            </a:r>
          </a:p>
          <a:p>
            <a:pPr lvl="1"/>
            <a:r>
              <a:rPr lang="en-US" dirty="0">
                <a:solidFill>
                  <a:srgbClr val="000000"/>
                </a:solidFill>
                <a:cs typeface="Arial" charset="0"/>
              </a:rPr>
              <a:t>the </a:t>
            </a:r>
            <a:r>
              <a:rPr lang="en-US" b="1" dirty="0">
                <a:solidFill>
                  <a:srgbClr val="000000"/>
                </a:solidFill>
                <a:cs typeface="Arial" charset="0"/>
              </a:rPr>
              <a:t>(stack pointer) </a:t>
            </a:r>
            <a:r>
              <a:rPr lang="en-US" dirty="0">
                <a:solidFill>
                  <a:srgbClr val="000000"/>
                </a:solidFill>
                <a:cs typeface="Arial" charset="0"/>
              </a:rPr>
              <a:t>stores data through this pointer</a:t>
            </a:r>
            <a:endParaRPr lang="en-AU" dirty="0">
              <a:solidFill>
                <a:srgbClr val="000000"/>
              </a:solidFill>
              <a:cs typeface="Arial" charset="0"/>
            </a:endParaRPr>
          </a:p>
        </p:txBody>
      </p:sp>
    </p:spTree>
    <p:extLst>
      <p:ext uri="{BB962C8B-B14F-4D97-AF65-F5344CB8AC3E}">
        <p14:creationId xmlns:p14="http://schemas.microsoft.com/office/powerpoint/2010/main" xmlns="" val="219635314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body" idx="1"/>
          </p:nvPr>
        </p:nvSpPr>
        <p:spPr>
          <a:xfrm>
            <a:off x="182563" y="227013"/>
            <a:ext cx="8836025" cy="6630987"/>
          </a:xfrm>
        </p:spPr>
        <p:txBody>
          <a:bodyPr>
            <a:normAutofit fontScale="77500" lnSpcReduction="20000"/>
          </a:bodyPr>
          <a:lstStyle/>
          <a:p>
            <a:r>
              <a:rPr lang="en-US" b="1" dirty="0">
                <a:solidFill>
                  <a:srgbClr val="000000"/>
                </a:solidFill>
                <a:cs typeface="Arial" charset="0"/>
              </a:rPr>
              <a:t>RFLAGS</a:t>
            </a:r>
            <a:r>
              <a:rPr lang="en-US" dirty="0">
                <a:solidFill>
                  <a:srgbClr val="000000"/>
                </a:solidFill>
                <a:cs typeface="Arial" charset="0"/>
              </a:rPr>
              <a:t> indicate the condition of the microprocessor and control its operation.</a:t>
            </a:r>
          </a:p>
          <a:p>
            <a:endParaRPr lang="en-US" dirty="0" smtClean="0">
              <a:solidFill>
                <a:srgbClr val="000000"/>
              </a:solidFill>
              <a:cs typeface="Arial" charset="0"/>
            </a:endParaRPr>
          </a:p>
          <a:p>
            <a:r>
              <a:rPr lang="en-US" dirty="0" smtClean="0">
                <a:solidFill>
                  <a:srgbClr val="000000"/>
                </a:solidFill>
                <a:cs typeface="Arial" charset="0"/>
              </a:rPr>
              <a:t>The </a:t>
            </a:r>
            <a:r>
              <a:rPr lang="en-US" dirty="0">
                <a:solidFill>
                  <a:srgbClr val="000000"/>
                </a:solidFill>
                <a:cs typeface="Arial" charset="0"/>
              </a:rPr>
              <a:t>flag registers of all versions of the </a:t>
            </a:r>
            <a:r>
              <a:rPr lang="en-US" dirty="0" smtClean="0">
                <a:solidFill>
                  <a:srgbClr val="000000"/>
                </a:solidFill>
                <a:cs typeface="Arial" charset="0"/>
              </a:rPr>
              <a:t>microprocessor is shown in Next Slide. </a:t>
            </a:r>
            <a:endParaRPr lang="en-US" dirty="0">
              <a:solidFill>
                <a:srgbClr val="000000"/>
              </a:solidFill>
              <a:cs typeface="Arial" charset="0"/>
            </a:endParaRPr>
          </a:p>
          <a:p>
            <a:endParaRPr lang="en-US" dirty="0" smtClean="0">
              <a:solidFill>
                <a:srgbClr val="000000"/>
              </a:solidFill>
              <a:cs typeface="Arial" charset="0"/>
            </a:endParaRPr>
          </a:p>
          <a:p>
            <a:r>
              <a:rPr lang="en-US" dirty="0" smtClean="0">
                <a:solidFill>
                  <a:srgbClr val="000000"/>
                </a:solidFill>
                <a:cs typeface="Arial" charset="0"/>
              </a:rPr>
              <a:t>Flags </a:t>
            </a:r>
            <a:r>
              <a:rPr lang="en-US" dirty="0">
                <a:solidFill>
                  <a:srgbClr val="000000"/>
                </a:solidFill>
                <a:cs typeface="Arial" charset="0"/>
              </a:rPr>
              <a:t>are upward-compatible from the 8086/8088 through Core2 .</a:t>
            </a:r>
          </a:p>
          <a:p>
            <a:endParaRPr lang="en-US" dirty="0" smtClean="0">
              <a:solidFill>
                <a:srgbClr val="000000"/>
              </a:solidFill>
              <a:cs typeface="Arial" charset="0"/>
            </a:endParaRPr>
          </a:p>
          <a:p>
            <a:r>
              <a:rPr lang="en-US" dirty="0" smtClean="0">
                <a:solidFill>
                  <a:srgbClr val="000000"/>
                </a:solidFill>
                <a:cs typeface="Arial" charset="0"/>
              </a:rPr>
              <a:t>The </a:t>
            </a:r>
            <a:r>
              <a:rPr lang="en-US" dirty="0">
                <a:solidFill>
                  <a:srgbClr val="000000"/>
                </a:solidFill>
                <a:cs typeface="Arial" charset="0"/>
              </a:rPr>
              <a:t>rightmost five and the overflow flag are changed by most arithmetic and logic operations.</a:t>
            </a:r>
          </a:p>
          <a:p>
            <a:pPr lvl="1"/>
            <a:r>
              <a:rPr lang="en-US" dirty="0">
                <a:solidFill>
                  <a:srgbClr val="000000"/>
                </a:solidFill>
                <a:cs typeface="Arial" charset="0"/>
              </a:rPr>
              <a:t>although data transfers do not affect them</a:t>
            </a:r>
            <a:endParaRPr lang="en-AU" dirty="0">
              <a:solidFill>
                <a:srgbClr val="000000"/>
              </a:solidFill>
              <a:cs typeface="Arial" charset="0"/>
            </a:endParaRPr>
          </a:p>
          <a:p>
            <a:endParaRPr lang="en-US" dirty="0">
              <a:solidFill>
                <a:srgbClr val="000000"/>
              </a:solidFill>
              <a:cs typeface="Arial" charset="0"/>
            </a:endParaRPr>
          </a:p>
        </p:txBody>
      </p:sp>
    </p:spTree>
    <p:extLst>
      <p:ext uri="{BB962C8B-B14F-4D97-AF65-F5344CB8AC3E}">
        <p14:creationId xmlns:p14="http://schemas.microsoft.com/office/powerpoint/2010/main" xmlns="" val="126502175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82563" y="90488"/>
            <a:ext cx="8915400" cy="1143000"/>
          </a:xfrm>
        </p:spPr>
        <p:txBody>
          <a:bodyPr/>
          <a:lstStyle/>
          <a:p>
            <a:r>
              <a:rPr lang="en-US" sz="1800" b="1">
                <a:solidFill>
                  <a:srgbClr val="000000"/>
                </a:solidFill>
                <a:cs typeface="Arial" charset="0"/>
              </a:rPr>
              <a:t>Figure 2</a:t>
            </a:r>
            <a:r>
              <a:rPr lang="en-US" sz="1800" b="1">
                <a:solidFill>
                  <a:srgbClr val="000000"/>
                </a:solidFill>
                <a:latin typeface="B Helvetica Bold"/>
                <a:cs typeface="Arial" charset="0"/>
              </a:rPr>
              <a:t>–</a:t>
            </a:r>
            <a:r>
              <a:rPr lang="en-US" sz="1800" b="1">
                <a:solidFill>
                  <a:srgbClr val="000000"/>
                </a:solidFill>
                <a:cs typeface="Arial" charset="0"/>
              </a:rPr>
              <a:t>2</a:t>
            </a:r>
            <a:r>
              <a:rPr lang="en-US" sz="1800">
                <a:solidFill>
                  <a:srgbClr val="000000"/>
                </a:solidFill>
                <a:cs typeface="Times New Roman" charset="0"/>
              </a:rPr>
              <a:t>  The EFLAG and FLAG register counts for the entire 8086 and Pentium microprocessor family.</a:t>
            </a:r>
            <a:r>
              <a:rPr lang="en-US" sz="1800">
                <a:cs typeface="Times New Roman" charset="0"/>
              </a:rPr>
              <a:t> </a:t>
            </a:r>
          </a:p>
        </p:txBody>
      </p:sp>
      <p:pic>
        <p:nvPicPr>
          <p:cNvPr id="21507" name="Picture 3" descr="FG02_002_0135026458"/>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88770" y="1152525"/>
            <a:ext cx="8021830" cy="2505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
        <p:nvSpPr>
          <p:cNvPr id="21508" name="Rectangle 4"/>
          <p:cNvSpPr>
            <a:spLocks noChangeArrowheads="1"/>
          </p:cNvSpPr>
          <p:nvPr/>
        </p:nvSpPr>
        <p:spPr bwMode="auto">
          <a:xfrm>
            <a:off x="182563" y="3657600"/>
            <a:ext cx="8534400" cy="27515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marL="344488" indent="-344488" eaLnBrk="1" hangingPunct="1">
              <a:spcBef>
                <a:spcPct val="20000"/>
              </a:spcBef>
              <a:buClr>
                <a:srgbClr val="0D4000"/>
              </a:buClr>
              <a:buFontTx/>
              <a:buChar char="•"/>
            </a:pPr>
            <a:r>
              <a:rPr lang="en-US" sz="3200" dirty="0">
                <a:solidFill>
                  <a:srgbClr val="000000"/>
                </a:solidFill>
                <a:cs typeface="Arial" charset="0"/>
              </a:rPr>
              <a:t>Flags never change for any data transfer or program control operation</a:t>
            </a:r>
            <a:r>
              <a:rPr lang="en-US" sz="3200" dirty="0" smtClean="0">
                <a:solidFill>
                  <a:srgbClr val="000000"/>
                </a:solidFill>
                <a:cs typeface="Arial" charset="0"/>
              </a:rPr>
              <a:t>.</a:t>
            </a:r>
          </a:p>
          <a:p>
            <a:pPr marL="344488" indent="-344488" eaLnBrk="1" hangingPunct="1">
              <a:spcBef>
                <a:spcPct val="20000"/>
              </a:spcBef>
              <a:buClr>
                <a:srgbClr val="0D4000"/>
              </a:buClr>
              <a:buFontTx/>
              <a:buChar char="•"/>
            </a:pPr>
            <a:endParaRPr lang="en-US" sz="3200" dirty="0">
              <a:solidFill>
                <a:srgbClr val="000000"/>
              </a:solidFill>
              <a:cs typeface="Arial" charset="0"/>
            </a:endParaRPr>
          </a:p>
          <a:p>
            <a:pPr marL="344488" indent="-344488" eaLnBrk="1" hangingPunct="1">
              <a:spcBef>
                <a:spcPct val="20000"/>
              </a:spcBef>
              <a:buClr>
                <a:srgbClr val="0D4000"/>
              </a:buClr>
              <a:buFontTx/>
              <a:buChar char="•"/>
            </a:pPr>
            <a:r>
              <a:rPr lang="en-US" sz="3200" dirty="0">
                <a:solidFill>
                  <a:srgbClr val="000000"/>
                </a:solidFill>
                <a:cs typeface="Arial" charset="0"/>
              </a:rPr>
              <a:t>Some of the flags are also used to control features found in the microprocessor. </a:t>
            </a:r>
            <a:endParaRPr lang="en-AU" sz="3200" dirty="0">
              <a:solidFill>
                <a:srgbClr val="000000"/>
              </a:solidFill>
              <a:cs typeface="Arial" charset="0"/>
            </a:endParaRPr>
          </a:p>
        </p:txBody>
      </p:sp>
    </p:spTree>
    <p:extLst>
      <p:ext uri="{BB962C8B-B14F-4D97-AF65-F5344CB8AC3E}">
        <p14:creationId xmlns:p14="http://schemas.microsoft.com/office/powerpoint/2010/main" xmlns="" val="25436427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body" idx="1"/>
          </p:nvPr>
        </p:nvSpPr>
        <p:spPr>
          <a:xfrm>
            <a:off x="182563" y="227013"/>
            <a:ext cx="8836025" cy="6554787"/>
          </a:xfrm>
        </p:spPr>
        <p:txBody>
          <a:bodyPr>
            <a:normAutofit fontScale="77500" lnSpcReduction="20000"/>
          </a:bodyPr>
          <a:lstStyle/>
          <a:p>
            <a:r>
              <a:rPr lang="en-US" dirty="0">
                <a:solidFill>
                  <a:srgbClr val="000000"/>
                </a:solidFill>
                <a:cs typeface="Arial" charset="0"/>
              </a:rPr>
              <a:t>Flag bits, with a brief description of function.</a:t>
            </a:r>
          </a:p>
          <a:p>
            <a:endParaRPr lang="en-US" b="1" dirty="0" smtClean="0">
              <a:solidFill>
                <a:srgbClr val="000000"/>
              </a:solidFill>
              <a:cs typeface="Arial" charset="0"/>
            </a:endParaRPr>
          </a:p>
          <a:p>
            <a:r>
              <a:rPr lang="en-US" b="1" dirty="0" smtClean="0">
                <a:solidFill>
                  <a:srgbClr val="000000"/>
                </a:solidFill>
                <a:cs typeface="Arial" charset="0"/>
              </a:rPr>
              <a:t>C </a:t>
            </a:r>
            <a:r>
              <a:rPr lang="en-US" b="1" dirty="0">
                <a:solidFill>
                  <a:srgbClr val="000000"/>
                </a:solidFill>
                <a:cs typeface="Arial" charset="0"/>
              </a:rPr>
              <a:t>(carry)</a:t>
            </a:r>
            <a:r>
              <a:rPr lang="en-US" dirty="0">
                <a:solidFill>
                  <a:srgbClr val="000000"/>
                </a:solidFill>
                <a:cs typeface="Arial" charset="0"/>
              </a:rPr>
              <a:t> holds the carry after addition or  borrow after subtraction. </a:t>
            </a:r>
          </a:p>
          <a:p>
            <a:pPr lvl="1"/>
            <a:r>
              <a:rPr lang="en-US" dirty="0">
                <a:solidFill>
                  <a:srgbClr val="000000"/>
                </a:solidFill>
                <a:cs typeface="Arial" charset="0"/>
              </a:rPr>
              <a:t>also indicates error conditions</a:t>
            </a:r>
            <a:endParaRPr lang="en-AU" dirty="0">
              <a:solidFill>
                <a:srgbClr val="000000"/>
              </a:solidFill>
              <a:latin typeface="Times" charset="0"/>
              <a:cs typeface="Times New Roman" charset="0"/>
            </a:endParaRPr>
          </a:p>
          <a:p>
            <a:endParaRPr lang="en-US" b="1" dirty="0" smtClean="0">
              <a:solidFill>
                <a:srgbClr val="000000"/>
              </a:solidFill>
              <a:cs typeface="Arial" charset="0"/>
            </a:endParaRPr>
          </a:p>
          <a:p>
            <a:r>
              <a:rPr lang="en-US" b="1" dirty="0" smtClean="0">
                <a:solidFill>
                  <a:srgbClr val="000000"/>
                </a:solidFill>
                <a:cs typeface="Arial" charset="0"/>
              </a:rPr>
              <a:t>P </a:t>
            </a:r>
            <a:r>
              <a:rPr lang="en-US" b="1" dirty="0">
                <a:solidFill>
                  <a:srgbClr val="000000"/>
                </a:solidFill>
                <a:cs typeface="Arial" charset="0"/>
              </a:rPr>
              <a:t>(parity)</a:t>
            </a:r>
            <a:r>
              <a:rPr lang="en-US" dirty="0">
                <a:solidFill>
                  <a:srgbClr val="000000"/>
                </a:solidFill>
                <a:cs typeface="Arial" charset="0"/>
              </a:rPr>
              <a:t> is the count of ones in a number expressed as even or odd. Logic 0 for odd parity; logic 1 for even parity. </a:t>
            </a:r>
          </a:p>
          <a:p>
            <a:pPr lvl="1"/>
            <a:r>
              <a:rPr lang="en-US" dirty="0">
                <a:solidFill>
                  <a:srgbClr val="000000"/>
                </a:solidFill>
                <a:cs typeface="Arial" charset="0"/>
              </a:rPr>
              <a:t>if a number contains three binary one bits, it has odd parity</a:t>
            </a:r>
          </a:p>
          <a:p>
            <a:pPr lvl="1"/>
            <a:r>
              <a:rPr lang="en-US" dirty="0">
                <a:solidFill>
                  <a:srgbClr val="000000"/>
                </a:solidFill>
                <a:cs typeface="Arial" charset="0"/>
              </a:rPr>
              <a:t>if a number contains no one bits, it has even parity</a:t>
            </a:r>
          </a:p>
        </p:txBody>
      </p:sp>
    </p:spTree>
    <p:extLst>
      <p:ext uri="{BB962C8B-B14F-4D97-AF65-F5344CB8AC3E}">
        <p14:creationId xmlns:p14="http://schemas.microsoft.com/office/powerpoint/2010/main" xmlns="" val="60894022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182563" y="90488"/>
            <a:ext cx="8915400" cy="1143000"/>
          </a:xfrm>
        </p:spPr>
        <p:txBody>
          <a:bodyPr>
            <a:normAutofit/>
          </a:bodyPr>
          <a:lstStyle/>
          <a:p>
            <a:r>
              <a:rPr lang="en-US" dirty="0" smtClean="0">
                <a:solidFill>
                  <a:srgbClr val="000000"/>
                </a:solidFill>
                <a:cs typeface="Arial" charset="0"/>
              </a:rPr>
              <a:t>Description </a:t>
            </a:r>
            <a:r>
              <a:rPr lang="en-US" dirty="0">
                <a:solidFill>
                  <a:srgbClr val="000000"/>
                </a:solidFill>
                <a:cs typeface="Arial" charset="0"/>
              </a:rPr>
              <a:t>of Each Flag </a:t>
            </a:r>
            <a:r>
              <a:rPr lang="en-US" dirty="0" smtClean="0">
                <a:solidFill>
                  <a:srgbClr val="000000"/>
                </a:solidFill>
                <a:cs typeface="Arial" charset="0"/>
              </a:rPr>
              <a:t>bit</a:t>
            </a:r>
            <a:endParaRPr lang="en-US" dirty="0">
              <a:solidFill>
                <a:srgbClr val="000000"/>
              </a:solidFill>
              <a:cs typeface="Arial" charset="0"/>
            </a:endParaRPr>
          </a:p>
        </p:txBody>
      </p:sp>
      <p:sp>
        <p:nvSpPr>
          <p:cNvPr id="71683" name="Rectangle 3"/>
          <p:cNvSpPr>
            <a:spLocks noGrp="1" noChangeArrowheads="1"/>
          </p:cNvSpPr>
          <p:nvPr>
            <p:ph type="body" idx="1"/>
          </p:nvPr>
        </p:nvSpPr>
        <p:spPr>
          <a:xfrm>
            <a:off x="182563" y="1524000"/>
            <a:ext cx="8915400" cy="5334000"/>
          </a:xfrm>
        </p:spPr>
        <p:txBody>
          <a:bodyPr>
            <a:normAutofit fontScale="85000" lnSpcReduction="20000"/>
          </a:bodyPr>
          <a:lstStyle/>
          <a:p>
            <a:r>
              <a:rPr lang="en-US" b="1" dirty="0">
                <a:solidFill>
                  <a:srgbClr val="000000"/>
                </a:solidFill>
                <a:cs typeface="Arial" charset="0"/>
              </a:rPr>
              <a:t>C (carry)</a:t>
            </a:r>
            <a:r>
              <a:rPr lang="en-US" dirty="0">
                <a:solidFill>
                  <a:srgbClr val="000000"/>
                </a:solidFill>
                <a:cs typeface="Arial" charset="0"/>
              </a:rPr>
              <a:t> holds the carry after addition or  borrow after subtraction. </a:t>
            </a:r>
          </a:p>
          <a:p>
            <a:pPr lvl="1"/>
            <a:r>
              <a:rPr lang="en-US" dirty="0">
                <a:solidFill>
                  <a:srgbClr val="000000"/>
                </a:solidFill>
                <a:cs typeface="Arial" charset="0"/>
              </a:rPr>
              <a:t>also indicates error </a:t>
            </a:r>
            <a:r>
              <a:rPr lang="en-US" dirty="0" smtClean="0">
                <a:solidFill>
                  <a:srgbClr val="000000"/>
                </a:solidFill>
                <a:cs typeface="Arial" charset="0"/>
              </a:rPr>
              <a:t>conditions</a:t>
            </a:r>
          </a:p>
          <a:p>
            <a:pPr lvl="1"/>
            <a:endParaRPr lang="en-AU" dirty="0">
              <a:solidFill>
                <a:srgbClr val="000000"/>
              </a:solidFill>
              <a:latin typeface="Times" charset="0"/>
              <a:cs typeface="Times New Roman" charset="0"/>
            </a:endParaRPr>
          </a:p>
          <a:p>
            <a:r>
              <a:rPr lang="en-US" b="1" dirty="0">
                <a:solidFill>
                  <a:srgbClr val="000000"/>
                </a:solidFill>
                <a:cs typeface="Arial" charset="0"/>
              </a:rPr>
              <a:t>P (parity)</a:t>
            </a:r>
            <a:r>
              <a:rPr lang="en-US" dirty="0">
                <a:solidFill>
                  <a:srgbClr val="000000"/>
                </a:solidFill>
                <a:cs typeface="Arial" charset="0"/>
              </a:rPr>
              <a:t> is the count of ones in a number expressed as even or odd. Logic 0 for odd parity; logic 1 for even parity. </a:t>
            </a:r>
          </a:p>
          <a:p>
            <a:pPr lvl="1"/>
            <a:r>
              <a:rPr lang="en-US" dirty="0">
                <a:solidFill>
                  <a:srgbClr val="000000"/>
                </a:solidFill>
                <a:cs typeface="Arial" charset="0"/>
              </a:rPr>
              <a:t>if a number contains three binary one bits, it has odd parity; If a number contains no one bits, it</a:t>
            </a:r>
            <a:br>
              <a:rPr lang="en-US" dirty="0">
                <a:solidFill>
                  <a:srgbClr val="000000"/>
                </a:solidFill>
                <a:cs typeface="Arial" charset="0"/>
              </a:rPr>
            </a:br>
            <a:r>
              <a:rPr lang="en-US" dirty="0">
                <a:solidFill>
                  <a:srgbClr val="000000"/>
                </a:solidFill>
                <a:cs typeface="Arial" charset="0"/>
              </a:rPr>
              <a:t>has even parity</a:t>
            </a:r>
          </a:p>
        </p:txBody>
      </p:sp>
    </p:spTree>
    <p:extLst>
      <p:ext uri="{BB962C8B-B14F-4D97-AF65-F5344CB8AC3E}">
        <p14:creationId xmlns:p14="http://schemas.microsoft.com/office/powerpoint/2010/main" xmlns="" val="21313202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body" idx="1"/>
          </p:nvPr>
        </p:nvSpPr>
        <p:spPr>
          <a:xfrm>
            <a:off x="182563" y="227013"/>
            <a:ext cx="8836025" cy="6478587"/>
          </a:xfrm>
        </p:spPr>
        <p:txBody>
          <a:bodyPr>
            <a:normAutofit fontScale="77500" lnSpcReduction="20000"/>
          </a:bodyPr>
          <a:lstStyle/>
          <a:p>
            <a:r>
              <a:rPr lang="en-US" b="1" dirty="0">
                <a:solidFill>
                  <a:srgbClr val="000000"/>
                </a:solidFill>
                <a:cs typeface="Arial" charset="0"/>
              </a:rPr>
              <a:t>A (auxiliary carry)</a:t>
            </a:r>
            <a:r>
              <a:rPr lang="en-US" dirty="0">
                <a:solidFill>
                  <a:srgbClr val="000000"/>
                </a:solidFill>
                <a:cs typeface="Arial" charset="0"/>
              </a:rPr>
              <a:t> holds the carry (half-carry) after addition or the borrow after subtraction between bit positions 3 and 4 of the result. </a:t>
            </a:r>
          </a:p>
          <a:p>
            <a:endParaRPr lang="en-US" b="1" dirty="0" smtClean="0">
              <a:solidFill>
                <a:srgbClr val="000000"/>
              </a:solidFill>
              <a:cs typeface="Arial" charset="0"/>
            </a:endParaRPr>
          </a:p>
          <a:p>
            <a:r>
              <a:rPr lang="en-US" b="1" dirty="0" smtClean="0">
                <a:solidFill>
                  <a:srgbClr val="000000"/>
                </a:solidFill>
                <a:cs typeface="Arial" charset="0"/>
              </a:rPr>
              <a:t>Z </a:t>
            </a:r>
            <a:r>
              <a:rPr lang="en-US" b="1" dirty="0">
                <a:solidFill>
                  <a:srgbClr val="000000"/>
                </a:solidFill>
                <a:cs typeface="Arial" charset="0"/>
              </a:rPr>
              <a:t>(zero)</a:t>
            </a:r>
            <a:r>
              <a:rPr lang="en-US" dirty="0">
                <a:solidFill>
                  <a:srgbClr val="000000"/>
                </a:solidFill>
                <a:cs typeface="Arial" charset="0"/>
              </a:rPr>
              <a:t>	 shows that the result of an arithmetic or logic operation is zero. </a:t>
            </a:r>
          </a:p>
          <a:p>
            <a:endParaRPr lang="en-US" b="1" dirty="0" smtClean="0">
              <a:solidFill>
                <a:srgbClr val="000000"/>
              </a:solidFill>
              <a:cs typeface="Arial" charset="0"/>
            </a:endParaRPr>
          </a:p>
          <a:p>
            <a:r>
              <a:rPr lang="en-US" b="1" dirty="0" smtClean="0">
                <a:solidFill>
                  <a:srgbClr val="000000"/>
                </a:solidFill>
                <a:cs typeface="Arial" charset="0"/>
              </a:rPr>
              <a:t>S </a:t>
            </a:r>
            <a:r>
              <a:rPr lang="en-US" b="1" dirty="0">
                <a:solidFill>
                  <a:srgbClr val="000000"/>
                </a:solidFill>
                <a:cs typeface="Arial" charset="0"/>
              </a:rPr>
              <a:t>(sign) </a:t>
            </a:r>
            <a:r>
              <a:rPr lang="en-US" dirty="0">
                <a:solidFill>
                  <a:srgbClr val="000000"/>
                </a:solidFill>
                <a:cs typeface="Times New Roman" charset="0"/>
              </a:rPr>
              <a:t>flag holds the arithmetic sign of the result after an arithmetic or logic instruction executes.</a:t>
            </a:r>
          </a:p>
          <a:p>
            <a:endParaRPr lang="en-US" b="1" dirty="0" smtClean="0">
              <a:solidFill>
                <a:srgbClr val="000000"/>
              </a:solidFill>
              <a:cs typeface="Arial" charset="0"/>
            </a:endParaRPr>
          </a:p>
          <a:p>
            <a:r>
              <a:rPr lang="en-US" b="1" dirty="0" smtClean="0">
                <a:solidFill>
                  <a:srgbClr val="000000"/>
                </a:solidFill>
                <a:cs typeface="Arial" charset="0"/>
              </a:rPr>
              <a:t>T </a:t>
            </a:r>
            <a:r>
              <a:rPr lang="en-US" b="1" dirty="0">
                <a:solidFill>
                  <a:srgbClr val="000000"/>
                </a:solidFill>
                <a:cs typeface="Arial" charset="0"/>
              </a:rPr>
              <a:t>(trap)</a:t>
            </a:r>
            <a:r>
              <a:rPr lang="en-US" dirty="0">
                <a:solidFill>
                  <a:srgbClr val="000000"/>
                </a:solidFill>
                <a:cs typeface="Times New Roman" charset="0"/>
              </a:rPr>
              <a:t>	The trap flag enables trapping through an on-chip debugging feature. </a:t>
            </a:r>
          </a:p>
        </p:txBody>
      </p:sp>
    </p:spTree>
    <p:extLst>
      <p:ext uri="{BB962C8B-B14F-4D97-AF65-F5344CB8AC3E}">
        <p14:creationId xmlns:p14="http://schemas.microsoft.com/office/powerpoint/2010/main" xmlns="" val="332131773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body" idx="1"/>
          </p:nvPr>
        </p:nvSpPr>
        <p:spPr>
          <a:xfrm>
            <a:off x="182563" y="227013"/>
            <a:ext cx="8836025" cy="6326187"/>
          </a:xfrm>
        </p:spPr>
        <p:txBody>
          <a:bodyPr>
            <a:normAutofit fontScale="85000" lnSpcReduction="20000"/>
          </a:bodyPr>
          <a:lstStyle/>
          <a:p>
            <a:r>
              <a:rPr lang="en-US" b="1" dirty="0">
                <a:solidFill>
                  <a:srgbClr val="000000"/>
                </a:solidFill>
                <a:cs typeface="Arial" charset="0"/>
              </a:rPr>
              <a:t>I (interrupt)</a:t>
            </a:r>
            <a:r>
              <a:rPr lang="en-US" dirty="0">
                <a:solidFill>
                  <a:srgbClr val="000000"/>
                </a:solidFill>
                <a:cs typeface="Arial" charset="0"/>
              </a:rPr>
              <a:t> controls operation of the INTR (interrupt request) input pin. </a:t>
            </a:r>
          </a:p>
          <a:p>
            <a:endParaRPr lang="en-US" b="1" dirty="0" smtClean="0">
              <a:solidFill>
                <a:srgbClr val="000000"/>
              </a:solidFill>
              <a:cs typeface="Arial" charset="0"/>
            </a:endParaRPr>
          </a:p>
          <a:p>
            <a:r>
              <a:rPr lang="en-US" b="1" dirty="0" smtClean="0">
                <a:solidFill>
                  <a:srgbClr val="000000"/>
                </a:solidFill>
                <a:cs typeface="Arial" charset="0"/>
              </a:rPr>
              <a:t>D </a:t>
            </a:r>
            <a:r>
              <a:rPr lang="en-US" b="1" dirty="0">
                <a:solidFill>
                  <a:srgbClr val="000000"/>
                </a:solidFill>
                <a:cs typeface="Arial" charset="0"/>
              </a:rPr>
              <a:t>(</a:t>
            </a:r>
            <a:r>
              <a:rPr lang="en-US" b="1" dirty="0" smtClean="0">
                <a:solidFill>
                  <a:srgbClr val="000000"/>
                </a:solidFill>
                <a:cs typeface="Arial" charset="0"/>
              </a:rPr>
              <a:t>direction)</a:t>
            </a:r>
            <a:r>
              <a:rPr lang="en-US" dirty="0">
                <a:solidFill>
                  <a:srgbClr val="000000"/>
                </a:solidFill>
                <a:cs typeface="Arial" charset="0"/>
              </a:rPr>
              <a:t> </a:t>
            </a:r>
            <a:r>
              <a:rPr lang="en-US" dirty="0" smtClean="0">
                <a:solidFill>
                  <a:srgbClr val="000000"/>
                </a:solidFill>
                <a:cs typeface="Arial" charset="0"/>
              </a:rPr>
              <a:t>selects </a:t>
            </a:r>
            <a:r>
              <a:rPr lang="en-US" dirty="0">
                <a:solidFill>
                  <a:srgbClr val="000000"/>
                </a:solidFill>
                <a:cs typeface="Arial" charset="0"/>
              </a:rPr>
              <a:t>increment or decrement mode for the DI and/or SI registers.</a:t>
            </a:r>
          </a:p>
          <a:p>
            <a:endParaRPr lang="en-US" b="1" dirty="0">
              <a:solidFill>
                <a:srgbClr val="000000"/>
              </a:solidFill>
              <a:cs typeface="Arial" charset="0"/>
            </a:endParaRPr>
          </a:p>
          <a:p>
            <a:r>
              <a:rPr lang="en-US" b="1" dirty="0" smtClean="0">
                <a:solidFill>
                  <a:srgbClr val="000000"/>
                </a:solidFill>
                <a:cs typeface="Arial" charset="0"/>
              </a:rPr>
              <a:t>O </a:t>
            </a:r>
            <a:r>
              <a:rPr lang="en-US" b="1" dirty="0">
                <a:solidFill>
                  <a:srgbClr val="000000"/>
                </a:solidFill>
                <a:cs typeface="Arial" charset="0"/>
              </a:rPr>
              <a:t>(overflow</a:t>
            </a:r>
            <a:r>
              <a:rPr lang="en-US" b="1" dirty="0" smtClean="0">
                <a:solidFill>
                  <a:srgbClr val="000000"/>
                </a:solidFill>
                <a:cs typeface="Arial" charset="0"/>
              </a:rPr>
              <a:t>)</a:t>
            </a:r>
            <a:r>
              <a:rPr lang="en-US" dirty="0" smtClean="0">
                <a:solidFill>
                  <a:srgbClr val="000000"/>
                </a:solidFill>
                <a:cs typeface="Arial" charset="0"/>
              </a:rPr>
              <a:t> occurs </a:t>
            </a:r>
            <a:r>
              <a:rPr lang="en-US" dirty="0">
                <a:solidFill>
                  <a:srgbClr val="000000"/>
                </a:solidFill>
                <a:cs typeface="Arial" charset="0"/>
              </a:rPr>
              <a:t>when signed numbers are added or subtracted. </a:t>
            </a:r>
          </a:p>
          <a:p>
            <a:pPr lvl="1"/>
            <a:r>
              <a:rPr lang="en-US" dirty="0">
                <a:solidFill>
                  <a:srgbClr val="000000"/>
                </a:solidFill>
                <a:cs typeface="Arial" charset="0"/>
              </a:rPr>
              <a:t>an overflow indicates the result has exceeded</a:t>
            </a:r>
            <a:br>
              <a:rPr lang="en-US" dirty="0">
                <a:solidFill>
                  <a:srgbClr val="000000"/>
                </a:solidFill>
                <a:cs typeface="Arial" charset="0"/>
              </a:rPr>
            </a:br>
            <a:r>
              <a:rPr lang="en-US" dirty="0">
                <a:solidFill>
                  <a:srgbClr val="000000"/>
                </a:solidFill>
                <a:cs typeface="Arial" charset="0"/>
              </a:rPr>
              <a:t>the capacity of the machine</a:t>
            </a:r>
          </a:p>
        </p:txBody>
      </p:sp>
    </p:spTree>
    <p:extLst>
      <p:ext uri="{BB962C8B-B14F-4D97-AF65-F5344CB8AC3E}">
        <p14:creationId xmlns:p14="http://schemas.microsoft.com/office/powerpoint/2010/main" xmlns="" val="28772718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body" idx="1"/>
          </p:nvPr>
        </p:nvSpPr>
        <p:spPr>
          <a:xfrm>
            <a:off x="182563" y="227013"/>
            <a:ext cx="8836025" cy="6326187"/>
          </a:xfrm>
        </p:spPr>
        <p:txBody>
          <a:bodyPr>
            <a:normAutofit fontScale="85000" lnSpcReduction="20000"/>
          </a:bodyPr>
          <a:lstStyle/>
          <a:p>
            <a:pPr>
              <a:spcBef>
                <a:spcPts val="2688"/>
              </a:spcBef>
            </a:pPr>
            <a:r>
              <a:rPr lang="en-US" b="1" dirty="0">
                <a:solidFill>
                  <a:srgbClr val="000000"/>
                </a:solidFill>
                <a:cs typeface="Arial" charset="0"/>
              </a:rPr>
              <a:t>IOPL </a:t>
            </a:r>
            <a:r>
              <a:rPr lang="en-US" dirty="0">
                <a:solidFill>
                  <a:srgbClr val="000000"/>
                </a:solidFill>
                <a:cs typeface="Arial" charset="0"/>
              </a:rPr>
              <a:t>used in protected mode operation</a:t>
            </a:r>
            <a:br>
              <a:rPr lang="en-US" dirty="0">
                <a:solidFill>
                  <a:srgbClr val="000000"/>
                </a:solidFill>
                <a:cs typeface="Arial" charset="0"/>
              </a:rPr>
            </a:br>
            <a:r>
              <a:rPr lang="en-US" dirty="0">
                <a:solidFill>
                  <a:srgbClr val="000000"/>
                </a:solidFill>
                <a:cs typeface="Arial" charset="0"/>
              </a:rPr>
              <a:t>to select the privilege</a:t>
            </a:r>
            <a:r>
              <a:rPr lang="en-AU" dirty="0">
                <a:cs typeface="Times New Roman" charset="0"/>
              </a:rPr>
              <a:t> </a:t>
            </a:r>
            <a:r>
              <a:rPr lang="en-US" dirty="0">
                <a:solidFill>
                  <a:srgbClr val="000000"/>
                </a:solidFill>
                <a:cs typeface="Times New Roman" charset="0"/>
              </a:rPr>
              <a:t>level for I/O devices. </a:t>
            </a:r>
          </a:p>
          <a:p>
            <a:pPr>
              <a:spcBef>
                <a:spcPts val="2688"/>
              </a:spcBef>
            </a:pPr>
            <a:r>
              <a:rPr lang="en-US" b="1" dirty="0" smtClean="0">
                <a:solidFill>
                  <a:srgbClr val="000000"/>
                </a:solidFill>
                <a:cs typeface="Arial" charset="0"/>
              </a:rPr>
              <a:t>NT </a:t>
            </a:r>
            <a:r>
              <a:rPr lang="en-US" b="1" dirty="0">
                <a:solidFill>
                  <a:srgbClr val="000000"/>
                </a:solidFill>
                <a:cs typeface="Arial" charset="0"/>
              </a:rPr>
              <a:t>(nested task)</a:t>
            </a:r>
            <a:r>
              <a:rPr lang="en-US" dirty="0">
                <a:solidFill>
                  <a:srgbClr val="000000"/>
                </a:solidFill>
                <a:cs typeface="Arial" charset="0"/>
              </a:rPr>
              <a:t>	flag indicates the current task is nested within another task in protected mode operation.</a:t>
            </a:r>
          </a:p>
          <a:p>
            <a:pPr>
              <a:spcBef>
                <a:spcPts val="2688"/>
              </a:spcBef>
            </a:pPr>
            <a:r>
              <a:rPr lang="en-US" b="1" dirty="0">
                <a:solidFill>
                  <a:srgbClr val="000000"/>
                </a:solidFill>
                <a:cs typeface="Arial" charset="0"/>
              </a:rPr>
              <a:t>RF (resume)</a:t>
            </a:r>
            <a:r>
              <a:rPr lang="en-US" dirty="0">
                <a:solidFill>
                  <a:srgbClr val="000000"/>
                </a:solidFill>
                <a:cs typeface="Times New Roman" charset="0"/>
              </a:rPr>
              <a:t>	 used with debugging to control resumption of execution after the next instruction.</a:t>
            </a:r>
          </a:p>
          <a:p>
            <a:pPr>
              <a:spcBef>
                <a:spcPts val="2688"/>
              </a:spcBef>
            </a:pPr>
            <a:r>
              <a:rPr lang="en-US" b="1" dirty="0">
                <a:solidFill>
                  <a:srgbClr val="000000"/>
                </a:solidFill>
                <a:cs typeface="Arial" charset="0"/>
              </a:rPr>
              <a:t>VM (virtual mode)</a:t>
            </a:r>
            <a:r>
              <a:rPr lang="en-US" dirty="0">
                <a:solidFill>
                  <a:srgbClr val="000000"/>
                </a:solidFill>
                <a:cs typeface="Arial" charset="0"/>
              </a:rPr>
              <a:t> flag bit selects virtual mode operation in a protected mode system. </a:t>
            </a:r>
            <a:endParaRPr lang="en-AU" dirty="0">
              <a:solidFill>
                <a:srgbClr val="000000"/>
              </a:solidFill>
              <a:cs typeface="Arial" charset="0"/>
            </a:endParaRPr>
          </a:p>
        </p:txBody>
      </p:sp>
    </p:spTree>
    <p:extLst>
      <p:ext uri="{BB962C8B-B14F-4D97-AF65-F5344CB8AC3E}">
        <p14:creationId xmlns:p14="http://schemas.microsoft.com/office/powerpoint/2010/main" xmlns="" val="14501317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body" idx="1"/>
          </p:nvPr>
        </p:nvSpPr>
        <p:spPr>
          <a:xfrm>
            <a:off x="182563" y="227013"/>
            <a:ext cx="8836025" cy="6478587"/>
          </a:xfrm>
        </p:spPr>
        <p:txBody>
          <a:bodyPr>
            <a:normAutofit fontScale="85000" lnSpcReduction="10000"/>
          </a:bodyPr>
          <a:lstStyle/>
          <a:p>
            <a:pPr>
              <a:spcBef>
                <a:spcPts val="2088"/>
              </a:spcBef>
            </a:pPr>
            <a:r>
              <a:rPr lang="en-US" b="1" dirty="0">
                <a:solidFill>
                  <a:srgbClr val="000000"/>
                </a:solidFill>
                <a:cs typeface="Arial" charset="0"/>
              </a:rPr>
              <a:t>AC, (alignment check)</a:t>
            </a:r>
            <a:r>
              <a:rPr lang="en-US" dirty="0">
                <a:solidFill>
                  <a:srgbClr val="000000"/>
                </a:solidFill>
                <a:cs typeface="Arial" charset="0"/>
              </a:rPr>
              <a:t> flag bit activates if a word or </a:t>
            </a:r>
            <a:r>
              <a:rPr lang="en-US" dirty="0" err="1">
                <a:solidFill>
                  <a:srgbClr val="000000"/>
                </a:solidFill>
                <a:cs typeface="Arial" charset="0"/>
              </a:rPr>
              <a:t>doubleword</a:t>
            </a:r>
            <a:r>
              <a:rPr lang="en-US" dirty="0">
                <a:solidFill>
                  <a:srgbClr val="000000"/>
                </a:solidFill>
                <a:cs typeface="Arial" charset="0"/>
              </a:rPr>
              <a:t> is</a:t>
            </a:r>
            <a:r>
              <a:rPr lang="en-AU" dirty="0">
                <a:latin typeface="Times" charset="0"/>
                <a:cs typeface="Times New Roman" charset="0"/>
              </a:rPr>
              <a:t> </a:t>
            </a:r>
            <a:r>
              <a:rPr lang="en-US" dirty="0">
                <a:solidFill>
                  <a:srgbClr val="000000"/>
                </a:solidFill>
                <a:cs typeface="Arial" charset="0"/>
              </a:rPr>
              <a:t>addressed on a non-word or non-</a:t>
            </a:r>
            <a:r>
              <a:rPr lang="en-US" dirty="0" err="1">
                <a:solidFill>
                  <a:srgbClr val="000000"/>
                </a:solidFill>
                <a:cs typeface="Arial" charset="0"/>
              </a:rPr>
              <a:t>doubleword</a:t>
            </a:r>
            <a:r>
              <a:rPr lang="en-US" dirty="0">
                <a:solidFill>
                  <a:srgbClr val="000000"/>
                </a:solidFill>
                <a:cs typeface="Arial" charset="0"/>
              </a:rPr>
              <a:t> boundary.</a:t>
            </a:r>
          </a:p>
          <a:p>
            <a:pPr>
              <a:spcBef>
                <a:spcPts val="2088"/>
              </a:spcBef>
            </a:pPr>
            <a:r>
              <a:rPr lang="en-US" b="1" dirty="0">
                <a:solidFill>
                  <a:srgbClr val="000000"/>
                </a:solidFill>
                <a:cs typeface="Arial" charset="0"/>
              </a:rPr>
              <a:t>VIF </a:t>
            </a:r>
            <a:r>
              <a:rPr lang="en-US" dirty="0">
                <a:solidFill>
                  <a:srgbClr val="000000"/>
                </a:solidFill>
                <a:cs typeface="Arial" charset="0"/>
              </a:rPr>
              <a:t>is a copy of the interrupt flag bit available to the Pentium 4–</a:t>
            </a:r>
            <a:r>
              <a:rPr lang="en-US" b="1" dirty="0">
                <a:solidFill>
                  <a:srgbClr val="000000"/>
                </a:solidFill>
                <a:cs typeface="Arial" charset="0"/>
              </a:rPr>
              <a:t>(virtual interrupt)</a:t>
            </a:r>
          </a:p>
          <a:p>
            <a:pPr>
              <a:spcBef>
                <a:spcPts val="2088"/>
              </a:spcBef>
            </a:pPr>
            <a:r>
              <a:rPr lang="en-US" b="1" dirty="0">
                <a:solidFill>
                  <a:srgbClr val="000000"/>
                </a:solidFill>
                <a:cs typeface="Arial" charset="0"/>
              </a:rPr>
              <a:t>VIP (virtual)</a:t>
            </a:r>
            <a:r>
              <a:rPr lang="en-US" dirty="0">
                <a:solidFill>
                  <a:srgbClr val="000000"/>
                </a:solidFill>
                <a:cs typeface="Arial" charset="0"/>
              </a:rPr>
              <a:t> provides information about a virtual mode interrupt for </a:t>
            </a:r>
            <a:r>
              <a:rPr lang="en-US" b="1" dirty="0">
                <a:solidFill>
                  <a:srgbClr val="000000"/>
                </a:solidFill>
                <a:cs typeface="Arial" charset="0"/>
              </a:rPr>
              <a:t>(interrupt pending)</a:t>
            </a:r>
            <a:r>
              <a:rPr lang="en-US" dirty="0">
                <a:solidFill>
                  <a:srgbClr val="000000"/>
                </a:solidFill>
                <a:cs typeface="Arial" charset="0"/>
              </a:rPr>
              <a:t> Pentium. </a:t>
            </a:r>
          </a:p>
          <a:p>
            <a:pPr lvl="1">
              <a:spcBef>
                <a:spcPts val="2088"/>
              </a:spcBef>
            </a:pPr>
            <a:r>
              <a:rPr lang="en-US" dirty="0">
                <a:solidFill>
                  <a:srgbClr val="000000"/>
                </a:solidFill>
                <a:cs typeface="Arial" charset="0"/>
              </a:rPr>
              <a:t>used in multitasking environments to provide virtual interrupt flags</a:t>
            </a:r>
            <a:endParaRPr lang="en-US" dirty="0">
              <a:cs typeface="Times New Roman" charset="0"/>
            </a:endParaRPr>
          </a:p>
        </p:txBody>
      </p:sp>
    </p:spTree>
    <p:extLst>
      <p:ext uri="{BB962C8B-B14F-4D97-AF65-F5344CB8AC3E}">
        <p14:creationId xmlns:p14="http://schemas.microsoft.com/office/powerpoint/2010/main" xmlns="" val="18749534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body" idx="1"/>
          </p:nvPr>
        </p:nvSpPr>
        <p:spPr>
          <a:xfrm>
            <a:off x="182563" y="227013"/>
            <a:ext cx="8836025" cy="5940425"/>
          </a:xfrm>
        </p:spPr>
        <p:txBody>
          <a:bodyPr/>
          <a:lstStyle/>
          <a:p>
            <a:r>
              <a:rPr lang="en-US" b="1">
                <a:solidFill>
                  <a:srgbClr val="000000"/>
                </a:solidFill>
                <a:cs typeface="Arial" charset="0"/>
              </a:rPr>
              <a:t>ID (identification)</a:t>
            </a:r>
            <a:r>
              <a:rPr lang="en-US">
                <a:solidFill>
                  <a:srgbClr val="000000"/>
                </a:solidFill>
                <a:cs typeface="Arial" charset="0"/>
              </a:rPr>
              <a:t>	 flag indicates that the Pentium microprocessors support the CPUID instruction. </a:t>
            </a:r>
          </a:p>
          <a:p>
            <a:pPr lvl="1"/>
            <a:r>
              <a:rPr lang="en-US">
                <a:solidFill>
                  <a:srgbClr val="000000"/>
                </a:solidFill>
                <a:cs typeface="Arial" charset="0"/>
              </a:rPr>
              <a:t>CPUID instruction provides the system with information about the Pentium microprocessor</a:t>
            </a:r>
            <a:endParaRPr lang="en-US">
              <a:cs typeface="Times New Roman" charset="0"/>
            </a:endParaRPr>
          </a:p>
        </p:txBody>
      </p:sp>
    </p:spTree>
    <p:extLst>
      <p:ext uri="{BB962C8B-B14F-4D97-AF65-F5344CB8AC3E}">
        <p14:creationId xmlns:p14="http://schemas.microsoft.com/office/powerpoint/2010/main" xmlns="" val="384381544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182563" y="90488"/>
            <a:ext cx="8915400" cy="1143000"/>
          </a:xfrm>
        </p:spPr>
        <p:txBody>
          <a:bodyPr/>
          <a:lstStyle/>
          <a:p>
            <a:r>
              <a:rPr lang="en-US" sz="4000" b="1" dirty="0">
                <a:solidFill>
                  <a:srgbClr val="000000"/>
                </a:solidFill>
                <a:cs typeface="Arial" charset="0"/>
              </a:rPr>
              <a:t>Segment Registers</a:t>
            </a:r>
            <a:r>
              <a:rPr lang="en-US" sz="4000" b="1" dirty="0">
                <a:cs typeface="Times New Roman" charset="0"/>
              </a:rPr>
              <a:t> </a:t>
            </a:r>
          </a:p>
        </p:txBody>
      </p:sp>
      <p:sp>
        <p:nvSpPr>
          <p:cNvPr id="72707" name="Rectangle 3"/>
          <p:cNvSpPr>
            <a:spLocks noGrp="1" noChangeArrowheads="1"/>
          </p:cNvSpPr>
          <p:nvPr>
            <p:ph type="body" idx="1"/>
          </p:nvPr>
        </p:nvSpPr>
        <p:spPr>
          <a:xfrm>
            <a:off x="228600" y="1327073"/>
            <a:ext cx="8915400" cy="5226128"/>
          </a:xfrm>
        </p:spPr>
        <p:txBody>
          <a:bodyPr>
            <a:noAutofit/>
          </a:bodyPr>
          <a:lstStyle/>
          <a:p>
            <a:pPr>
              <a:spcBef>
                <a:spcPts val="2088"/>
              </a:spcBef>
            </a:pPr>
            <a:r>
              <a:rPr lang="en-US" sz="3200" dirty="0">
                <a:solidFill>
                  <a:srgbClr val="000000"/>
                </a:solidFill>
                <a:latin typeface="Arial"/>
                <a:cs typeface="Arial"/>
              </a:rPr>
              <a:t>Generate memory addresses when combined with other registers in the microprocessor.</a:t>
            </a:r>
          </a:p>
          <a:p>
            <a:pPr>
              <a:spcBef>
                <a:spcPts val="2088"/>
              </a:spcBef>
            </a:pPr>
            <a:r>
              <a:rPr lang="en-US" sz="3200" dirty="0">
                <a:solidFill>
                  <a:srgbClr val="000000"/>
                </a:solidFill>
                <a:latin typeface="Arial"/>
                <a:cs typeface="Arial"/>
              </a:rPr>
              <a:t>Four or six segment registers in various versions of the microprocessor.</a:t>
            </a:r>
          </a:p>
          <a:p>
            <a:pPr>
              <a:spcBef>
                <a:spcPts val="2088"/>
              </a:spcBef>
            </a:pPr>
            <a:r>
              <a:rPr lang="en-US" sz="3200" dirty="0">
                <a:solidFill>
                  <a:srgbClr val="000000"/>
                </a:solidFill>
                <a:latin typeface="Arial"/>
                <a:cs typeface="Arial"/>
              </a:rPr>
              <a:t>A segment register functions differently in real mode than in protected mode.</a:t>
            </a:r>
          </a:p>
          <a:p>
            <a:pPr>
              <a:spcBef>
                <a:spcPts val="2088"/>
              </a:spcBef>
            </a:pPr>
            <a:r>
              <a:rPr lang="en-US" sz="3200" dirty="0">
                <a:solidFill>
                  <a:srgbClr val="000000"/>
                </a:solidFill>
                <a:latin typeface="Arial"/>
                <a:cs typeface="Arial"/>
              </a:rPr>
              <a:t>Following is a list of each segment register, along with its function in the system.</a:t>
            </a:r>
            <a:endParaRPr lang="en-AU" sz="3200" dirty="0">
              <a:solidFill>
                <a:srgbClr val="000000"/>
              </a:solidFill>
              <a:latin typeface="Arial"/>
              <a:cs typeface="Arial"/>
            </a:endParaRPr>
          </a:p>
        </p:txBody>
      </p:sp>
    </p:spTree>
    <p:extLst>
      <p:ext uri="{BB962C8B-B14F-4D97-AF65-F5344CB8AC3E}">
        <p14:creationId xmlns:p14="http://schemas.microsoft.com/office/powerpoint/2010/main" xmlns="" val="419161188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body" idx="1"/>
          </p:nvPr>
        </p:nvSpPr>
        <p:spPr>
          <a:xfrm>
            <a:off x="182563" y="227013"/>
            <a:ext cx="8836025" cy="6402387"/>
          </a:xfrm>
        </p:spPr>
        <p:txBody>
          <a:bodyPr>
            <a:normAutofit fontScale="92500" lnSpcReduction="20000"/>
          </a:bodyPr>
          <a:lstStyle/>
          <a:p>
            <a:pPr>
              <a:spcBef>
                <a:spcPts val="2184"/>
              </a:spcBef>
            </a:pPr>
            <a:r>
              <a:rPr lang="en-US" b="1" dirty="0">
                <a:solidFill>
                  <a:srgbClr val="000000"/>
                </a:solidFill>
                <a:cs typeface="Arial" charset="0"/>
              </a:rPr>
              <a:t>CS (code)</a:t>
            </a:r>
            <a:r>
              <a:rPr lang="en-US" dirty="0">
                <a:solidFill>
                  <a:srgbClr val="000000"/>
                </a:solidFill>
                <a:cs typeface="Arial" charset="0"/>
              </a:rPr>
              <a:t> segment holds code (programs and procedures) used by the microprocessor.</a:t>
            </a:r>
          </a:p>
          <a:p>
            <a:pPr>
              <a:spcBef>
                <a:spcPts val="2184"/>
              </a:spcBef>
            </a:pPr>
            <a:r>
              <a:rPr lang="en-US" b="1" dirty="0">
                <a:solidFill>
                  <a:srgbClr val="000000"/>
                </a:solidFill>
                <a:cs typeface="Arial" charset="0"/>
              </a:rPr>
              <a:t>DS (data)</a:t>
            </a:r>
            <a:r>
              <a:rPr lang="en-US" dirty="0">
                <a:solidFill>
                  <a:srgbClr val="000000"/>
                </a:solidFill>
                <a:cs typeface="Arial" charset="0"/>
              </a:rPr>
              <a:t> contains most data used by a program. </a:t>
            </a:r>
          </a:p>
          <a:p>
            <a:pPr lvl="1">
              <a:spcBef>
                <a:spcPts val="2184"/>
              </a:spcBef>
            </a:pPr>
            <a:r>
              <a:rPr lang="en-US" dirty="0">
                <a:solidFill>
                  <a:srgbClr val="000000"/>
                </a:solidFill>
                <a:cs typeface="Arial" charset="0"/>
              </a:rPr>
              <a:t>Data are accessed by an offset address or contents of other registers that hold the offset address</a:t>
            </a:r>
          </a:p>
          <a:p>
            <a:pPr>
              <a:spcBef>
                <a:spcPts val="2184"/>
              </a:spcBef>
            </a:pPr>
            <a:r>
              <a:rPr lang="en-US" b="1" dirty="0">
                <a:solidFill>
                  <a:srgbClr val="000000"/>
                </a:solidFill>
                <a:cs typeface="Arial" charset="0"/>
              </a:rPr>
              <a:t>ES (extra)</a:t>
            </a:r>
            <a:r>
              <a:rPr lang="en-US" dirty="0">
                <a:solidFill>
                  <a:srgbClr val="000000"/>
                </a:solidFill>
                <a:cs typeface="Times New Roman" charset="0"/>
              </a:rPr>
              <a:t> an additional data segment used by some instructions to hold destination data.</a:t>
            </a:r>
            <a:r>
              <a:rPr lang="en-US" dirty="0">
                <a:solidFill>
                  <a:srgbClr val="000000"/>
                </a:solidFill>
                <a:cs typeface="Arial" charset="0"/>
              </a:rPr>
              <a:t> </a:t>
            </a:r>
            <a:endParaRPr lang="en-AU" dirty="0">
              <a:latin typeface="Times" charset="0"/>
              <a:cs typeface="Times New Roman" charset="0"/>
            </a:endParaRPr>
          </a:p>
        </p:txBody>
      </p:sp>
    </p:spTree>
    <p:extLst>
      <p:ext uri="{BB962C8B-B14F-4D97-AF65-F5344CB8AC3E}">
        <p14:creationId xmlns:p14="http://schemas.microsoft.com/office/powerpoint/2010/main" xmlns="" val="416738114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body" idx="1"/>
          </p:nvPr>
        </p:nvSpPr>
        <p:spPr>
          <a:xfrm>
            <a:off x="182563" y="227013"/>
            <a:ext cx="8836025" cy="5940425"/>
          </a:xfrm>
        </p:spPr>
        <p:txBody>
          <a:bodyPr>
            <a:normAutofit/>
          </a:bodyPr>
          <a:lstStyle/>
          <a:p>
            <a:pPr>
              <a:lnSpc>
                <a:spcPct val="90000"/>
              </a:lnSpc>
              <a:spcBef>
                <a:spcPts val="2256"/>
              </a:spcBef>
            </a:pPr>
            <a:r>
              <a:rPr lang="en-US" b="1" dirty="0">
                <a:solidFill>
                  <a:srgbClr val="000000"/>
                </a:solidFill>
                <a:cs typeface="Arial" charset="0"/>
              </a:rPr>
              <a:t>SS (stack)</a:t>
            </a:r>
            <a:r>
              <a:rPr lang="en-US" dirty="0">
                <a:solidFill>
                  <a:srgbClr val="000000"/>
                </a:solidFill>
                <a:cs typeface="Times New Roman" charset="0"/>
              </a:rPr>
              <a:t> defines the area of memory used for the stack. </a:t>
            </a:r>
          </a:p>
          <a:p>
            <a:pPr lvl="1">
              <a:lnSpc>
                <a:spcPct val="90000"/>
              </a:lnSpc>
              <a:spcBef>
                <a:spcPts val="2256"/>
              </a:spcBef>
            </a:pPr>
            <a:r>
              <a:rPr lang="en-US" dirty="0">
                <a:solidFill>
                  <a:srgbClr val="000000"/>
                </a:solidFill>
                <a:cs typeface="Times New Roman" charset="0"/>
              </a:rPr>
              <a:t>stack entry point is determined by the stack segment and stack pointer registers </a:t>
            </a:r>
          </a:p>
          <a:p>
            <a:pPr lvl="1">
              <a:lnSpc>
                <a:spcPct val="90000"/>
              </a:lnSpc>
              <a:spcBef>
                <a:spcPts val="2256"/>
              </a:spcBef>
            </a:pPr>
            <a:r>
              <a:rPr lang="en-US" dirty="0">
                <a:solidFill>
                  <a:srgbClr val="000000"/>
                </a:solidFill>
                <a:cs typeface="Times New Roman" charset="0"/>
              </a:rPr>
              <a:t>the BP register also addresses data within</a:t>
            </a:r>
            <a:br>
              <a:rPr lang="en-US" dirty="0">
                <a:solidFill>
                  <a:srgbClr val="000000"/>
                </a:solidFill>
                <a:cs typeface="Times New Roman" charset="0"/>
              </a:rPr>
            </a:br>
            <a:r>
              <a:rPr lang="en-US" dirty="0">
                <a:solidFill>
                  <a:srgbClr val="000000"/>
                </a:solidFill>
                <a:cs typeface="Times New Roman" charset="0"/>
              </a:rPr>
              <a:t>the stack segment</a:t>
            </a:r>
            <a:r>
              <a:rPr lang="en-US" dirty="0">
                <a:cs typeface="Times New Roman" charset="0"/>
              </a:rPr>
              <a:t> </a:t>
            </a:r>
          </a:p>
        </p:txBody>
      </p:sp>
    </p:spTree>
    <p:extLst>
      <p:ext uri="{BB962C8B-B14F-4D97-AF65-F5344CB8AC3E}">
        <p14:creationId xmlns:p14="http://schemas.microsoft.com/office/powerpoint/2010/main" xmlns="" val="191498840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body" idx="1"/>
          </p:nvPr>
        </p:nvSpPr>
        <p:spPr>
          <a:xfrm>
            <a:off x="182563" y="227013"/>
            <a:ext cx="8836025" cy="6478587"/>
          </a:xfrm>
        </p:spPr>
        <p:txBody>
          <a:bodyPr>
            <a:normAutofit/>
          </a:bodyPr>
          <a:lstStyle/>
          <a:p>
            <a:pPr>
              <a:lnSpc>
                <a:spcPct val="90000"/>
              </a:lnSpc>
              <a:spcBef>
                <a:spcPts val="2064"/>
              </a:spcBef>
            </a:pPr>
            <a:r>
              <a:rPr lang="en-US" sz="3600" b="1" dirty="0">
                <a:solidFill>
                  <a:srgbClr val="000000"/>
                </a:solidFill>
                <a:cs typeface="Arial" charset="0"/>
              </a:rPr>
              <a:t>FS and GS </a:t>
            </a:r>
            <a:r>
              <a:rPr lang="en-US" sz="3600" dirty="0">
                <a:solidFill>
                  <a:srgbClr val="000000"/>
                </a:solidFill>
                <a:cs typeface="Times New Roman" charset="0"/>
              </a:rPr>
              <a:t>segments are supplemental segment registers available in 80386–Core2 microprocessors.</a:t>
            </a:r>
          </a:p>
          <a:p>
            <a:pPr lvl="1">
              <a:lnSpc>
                <a:spcPct val="90000"/>
              </a:lnSpc>
              <a:spcBef>
                <a:spcPts val="2064"/>
              </a:spcBef>
            </a:pPr>
            <a:r>
              <a:rPr lang="en-US" sz="3200" dirty="0">
                <a:solidFill>
                  <a:srgbClr val="000000"/>
                </a:solidFill>
                <a:cs typeface="Times New Roman" charset="0"/>
              </a:rPr>
              <a:t>allow two additional memory segments </a:t>
            </a:r>
            <a:r>
              <a:rPr lang="en-US" sz="3200" dirty="0" smtClean="0">
                <a:solidFill>
                  <a:srgbClr val="000000"/>
                </a:solidFill>
                <a:cs typeface="Times New Roman" charset="0"/>
              </a:rPr>
              <a:t>for access </a:t>
            </a:r>
            <a:r>
              <a:rPr lang="en-US" sz="3200" dirty="0">
                <a:solidFill>
                  <a:srgbClr val="000000"/>
                </a:solidFill>
                <a:cs typeface="Times New Roman" charset="0"/>
              </a:rPr>
              <a:t>by programs </a:t>
            </a:r>
          </a:p>
          <a:p>
            <a:pPr>
              <a:lnSpc>
                <a:spcPct val="90000"/>
              </a:lnSpc>
              <a:spcBef>
                <a:spcPts val="2064"/>
              </a:spcBef>
            </a:pPr>
            <a:r>
              <a:rPr lang="en-US" sz="3600" dirty="0">
                <a:solidFill>
                  <a:srgbClr val="000000"/>
                </a:solidFill>
                <a:cs typeface="Times New Roman" charset="0"/>
              </a:rPr>
              <a:t>Windows uses these segments for internal operations, but no definition of their </a:t>
            </a:r>
            <a:r>
              <a:rPr lang="en-US" sz="3600" dirty="0" err="1" smtClean="0">
                <a:solidFill>
                  <a:srgbClr val="000000"/>
                </a:solidFill>
                <a:cs typeface="Times New Roman" charset="0"/>
              </a:rPr>
              <a:t>usageis</a:t>
            </a:r>
            <a:r>
              <a:rPr lang="en-US" sz="3600" dirty="0" smtClean="0">
                <a:solidFill>
                  <a:srgbClr val="000000"/>
                </a:solidFill>
                <a:cs typeface="Times New Roman" charset="0"/>
              </a:rPr>
              <a:t> </a:t>
            </a:r>
            <a:r>
              <a:rPr lang="en-US" sz="3600" dirty="0">
                <a:solidFill>
                  <a:srgbClr val="000000"/>
                </a:solidFill>
                <a:cs typeface="Times New Roman" charset="0"/>
              </a:rPr>
              <a:t>available.</a:t>
            </a:r>
            <a:r>
              <a:rPr lang="en-US" sz="3600" dirty="0">
                <a:cs typeface="Times New Roman" charset="0"/>
              </a:rPr>
              <a:t> </a:t>
            </a:r>
          </a:p>
        </p:txBody>
      </p:sp>
    </p:spTree>
    <p:extLst>
      <p:ext uri="{BB962C8B-B14F-4D97-AF65-F5344CB8AC3E}">
        <p14:creationId xmlns:p14="http://schemas.microsoft.com/office/powerpoint/2010/main" xmlns="" val="154339063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28600" y="609600"/>
            <a:ext cx="1905000" cy="5909308"/>
          </a:xfrm>
          <a:prstGeom prst="rect">
            <a:avLst/>
          </a:prstGeom>
          <a:noFill/>
          <a:ln>
            <a:noFill/>
          </a:ln>
        </p:spPr>
        <p:txBody>
          <a:bodyPr wrap="square" rtlCol="0">
            <a:spAutoFit/>
          </a:bodyPr>
          <a:lstStyle/>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p:txBody>
      </p:sp>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a:bodyPr>
          <a:lstStyle/>
          <a:p>
            <a:r>
              <a:rPr lang="en-GB" sz="2800" dirty="0" smtClean="0">
                <a:latin typeface="Arial" charset="0"/>
              </a:rPr>
              <a:t>Brief Intel Microprocessor History</a:t>
            </a:r>
          </a:p>
          <a:p>
            <a:r>
              <a:rPr lang="en-GB" sz="2800" dirty="0" smtClean="0">
                <a:latin typeface="Arial" charset="0"/>
              </a:rPr>
              <a:t>General Microprocessor Architecture</a:t>
            </a:r>
          </a:p>
          <a:p>
            <a:r>
              <a:rPr lang="en-GB" sz="2800" dirty="0" smtClean="0">
                <a:latin typeface="Arial" charset="0"/>
              </a:rPr>
              <a:t>Registers</a:t>
            </a:r>
            <a:endParaRPr lang="en-GB" sz="2400" dirty="0" smtClean="0">
              <a:latin typeface="Arial" charset="0"/>
            </a:endParaRPr>
          </a:p>
          <a:p>
            <a:pPr lvl="1"/>
            <a:r>
              <a:rPr lang="en-GB" sz="2400" dirty="0" smtClean="0">
                <a:latin typeface="Arial" charset="0"/>
              </a:rPr>
              <a:t>General Purpose </a:t>
            </a:r>
          </a:p>
          <a:p>
            <a:pPr lvl="1"/>
            <a:r>
              <a:rPr lang="en-GB" sz="2400" dirty="0" smtClean="0">
                <a:latin typeface="Arial" charset="0"/>
              </a:rPr>
              <a:t>Segment Register</a:t>
            </a:r>
          </a:p>
          <a:p>
            <a:pPr lvl="1"/>
            <a:r>
              <a:rPr lang="en-GB" sz="2400" smtClean="0">
                <a:latin typeface="Arial" charset="0"/>
              </a:rPr>
              <a:t>Flag Register</a:t>
            </a:r>
            <a:endParaRPr lang="en-GB" sz="2400" dirty="0" smtClean="0">
              <a:latin typeface="Arial" charset="0"/>
            </a:endParaRPr>
          </a:p>
          <a:p>
            <a:pPr marL="0" indent="0">
              <a:buNone/>
            </a:pPr>
            <a:endParaRPr lang="en-US" sz="2800" dirty="0"/>
          </a:p>
        </p:txBody>
      </p:sp>
    </p:spTree>
    <p:extLst>
      <p:ext uri="{BB962C8B-B14F-4D97-AF65-F5344CB8AC3E}">
        <p14:creationId xmlns:p14="http://schemas.microsoft.com/office/powerpoint/2010/main" xmlns="" val="267141326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8762</TotalTime>
  <Words>2437</Words>
  <Application>Microsoft Macintosh PowerPoint</Application>
  <PresentationFormat>On-screen Show (4:3)</PresentationFormat>
  <Paragraphs>483</Paragraphs>
  <Slides>47</Slides>
  <Notes>22</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CSC 221  Computer Organization and Assembly Language</vt:lpstr>
      <vt:lpstr>Review</vt:lpstr>
      <vt:lpstr>Lecture Outline</vt:lpstr>
      <vt:lpstr>Slide 4</vt:lpstr>
      <vt:lpstr>1971: 4004 Microprocessor</vt:lpstr>
      <vt:lpstr>1972: 8008 Microprocessor</vt:lpstr>
      <vt:lpstr>1972: 8008 Microprocessor</vt:lpstr>
      <vt:lpstr>1974: 8080 Microprocessor</vt:lpstr>
      <vt:lpstr>Slide 9</vt:lpstr>
      <vt:lpstr>1978: 8086-8088 Microprocessor </vt:lpstr>
      <vt:lpstr>1982: 286 Microprocessor</vt:lpstr>
      <vt:lpstr>1985: Intel386™ Microprocessor</vt:lpstr>
      <vt:lpstr>1989: Intel486™ DX CPU Microprocessor</vt:lpstr>
      <vt:lpstr>Slide 14</vt:lpstr>
      <vt:lpstr>1993: Intel® Pentium® Processor</vt:lpstr>
      <vt:lpstr>Slide 16</vt:lpstr>
      <vt:lpstr>Internal Microprocessor Architecture </vt:lpstr>
      <vt:lpstr>Internal Microprocessor Architecture </vt:lpstr>
      <vt:lpstr>Slide 19</vt:lpstr>
      <vt:lpstr>Why Choose the Intel 8086? </vt:lpstr>
      <vt:lpstr>Current x86 processors</vt:lpstr>
      <vt:lpstr>8086 microprocessor</vt:lpstr>
      <vt:lpstr>20 bits address bus?</vt:lpstr>
      <vt:lpstr>BIU and EU</vt:lpstr>
      <vt:lpstr>The Programming Model </vt:lpstr>
      <vt:lpstr>The Programming Model </vt:lpstr>
      <vt:lpstr>The programming model of the 8086 through the Core2 microprocessor including the 64-bit extensions. </vt:lpstr>
      <vt:lpstr>The programming model of the 8086 through the Core2 microprocessor including the 64-bit extensions. </vt:lpstr>
      <vt:lpstr>Multipurpose Registers </vt:lpstr>
      <vt:lpstr>Slide 30</vt:lpstr>
      <vt:lpstr>Slide 31</vt:lpstr>
      <vt:lpstr>Slide 32</vt:lpstr>
      <vt:lpstr>Special-Purpose Registers </vt:lpstr>
      <vt:lpstr>Slide 34</vt:lpstr>
      <vt:lpstr>Figure 2–2  The EFLAG and FLAG register counts for the entire 8086 and Pentium microprocessor family. </vt:lpstr>
      <vt:lpstr>Slide 36</vt:lpstr>
      <vt:lpstr>Description of Each Flag bit</vt:lpstr>
      <vt:lpstr>Slide 38</vt:lpstr>
      <vt:lpstr>Slide 39</vt:lpstr>
      <vt:lpstr>Slide 40</vt:lpstr>
      <vt:lpstr>Slide 41</vt:lpstr>
      <vt:lpstr>Slide 42</vt:lpstr>
      <vt:lpstr>Segment Registers </vt:lpstr>
      <vt:lpstr>Slide 44</vt:lpstr>
      <vt:lpstr>Slide 45</vt:lpstr>
      <vt:lpstr>Slide 46</vt:lpstr>
      <vt:lpstr>Summary</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238</cp:revision>
  <dcterms:created xsi:type="dcterms:W3CDTF">2012-02-27T05:45:45Z</dcterms:created>
  <dcterms:modified xsi:type="dcterms:W3CDTF">2012-09-05T12:02:43Z</dcterms:modified>
</cp:coreProperties>
</file>