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Default Extension="wdp" ContentType="image/vnd.ms-photo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"/>
  </p:notesMasterIdLst>
  <p:sldIdLst>
    <p:sldId id="256" r:id="rId2"/>
    <p:sldId id="364" r:id="rId3"/>
    <p:sldId id="365" r:id="rId4"/>
    <p:sldId id="343" r:id="rId5"/>
    <p:sldId id="344" r:id="rId6"/>
    <p:sldId id="345" r:id="rId7"/>
    <p:sldId id="346" r:id="rId8"/>
    <p:sldId id="347" r:id="rId9"/>
    <p:sldId id="348" r:id="rId10"/>
    <p:sldId id="350" r:id="rId11"/>
    <p:sldId id="351" r:id="rId12"/>
    <p:sldId id="352" r:id="rId13"/>
    <p:sldId id="353" r:id="rId14"/>
    <p:sldId id="354" r:id="rId15"/>
    <p:sldId id="355" r:id="rId16"/>
    <p:sldId id="356" r:id="rId17"/>
    <p:sldId id="357" r:id="rId18"/>
    <p:sldId id="358" r:id="rId19"/>
    <p:sldId id="359" r:id="rId20"/>
    <p:sldId id="360" r:id="rId21"/>
    <p:sldId id="361" r:id="rId22"/>
    <p:sldId id="362" r:id="rId23"/>
    <p:sldId id="363" r:id="rId24"/>
    <p:sldId id="319" r:id="rId25"/>
    <p:sldId id="320" r:id="rId26"/>
    <p:sldId id="321" r:id="rId27"/>
    <p:sldId id="322" r:id="rId28"/>
    <p:sldId id="323" r:id="rId29"/>
    <p:sldId id="324" r:id="rId30"/>
    <p:sldId id="325" r:id="rId31"/>
    <p:sldId id="326" r:id="rId32"/>
    <p:sldId id="327" r:id="rId33"/>
    <p:sldId id="328" r:id="rId34"/>
    <p:sldId id="329" r:id="rId35"/>
    <p:sldId id="330" r:id="rId36"/>
    <p:sldId id="331" r:id="rId37"/>
    <p:sldId id="332" r:id="rId38"/>
    <p:sldId id="333" r:id="rId39"/>
    <p:sldId id="334" r:id="rId40"/>
    <p:sldId id="335" r:id="rId41"/>
    <p:sldId id="336" r:id="rId42"/>
    <p:sldId id="337" r:id="rId43"/>
    <p:sldId id="338" r:id="rId44"/>
    <p:sldId id="339" r:id="rId45"/>
    <p:sldId id="340" r:id="rId46"/>
    <p:sldId id="341" r:id="rId47"/>
    <p:sldId id="342" r:id="rId48"/>
    <p:sldId id="314" r:id="rId4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21411" autoAdjust="0"/>
    <p:restoredTop sz="93333" autoAdjust="0"/>
  </p:normalViewPr>
  <p:slideViewPr>
    <p:cSldViewPr>
      <p:cViewPr varScale="1">
        <p:scale>
          <a:sx n="61" d="100"/>
          <a:sy n="61" d="100"/>
        </p:scale>
        <p:origin x="-130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1C198F-11C8-F740-B84C-94114115E33D}" type="datetimeFigureOut">
              <a:rPr lang="en-US" smtClean="0"/>
              <a:pPr/>
              <a:t>9/4/2012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C10505-DA55-2C4B-835C-BBCA24AD7C7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562042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AFA5B687-3AE1-3A42-B08C-544C365DB0E7}" type="slidenum">
              <a:rPr lang="en-US"/>
              <a:pPr eaLnBrk="1" hangingPunct="1"/>
              <a:t>24</a:t>
            </a:fld>
            <a:endParaRPr lang="en-US"/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E1FE03B5-1922-7C4A-90EC-9C50BA3E6738}" type="slidenum">
              <a:rPr lang="en-US"/>
              <a:pPr eaLnBrk="1" hangingPunct="1"/>
              <a:t>25</a:t>
            </a:fld>
            <a:endParaRPr lang="en-US"/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0C182E7-F328-2040-B76F-63108578B426}" type="slidenum">
              <a:rPr lang="en-US"/>
              <a:pPr eaLnBrk="1" hangingPunct="1"/>
              <a:t>26</a:t>
            </a:fld>
            <a:endParaRPr lang="en-US"/>
          </a:p>
        </p:txBody>
      </p:sp>
      <p:sp>
        <p:nvSpPr>
          <p:cNvPr id="120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F53EE33F-1635-6545-BD78-87EECEA292CE}" type="slidenum">
              <a:rPr lang="en-US"/>
              <a:pPr eaLnBrk="1" hangingPunct="1"/>
              <a:t>27</a:t>
            </a:fld>
            <a:endParaRPr lang="en-US"/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C0804CE9-057C-3049-BCDC-005C626AB393}" type="slidenum">
              <a:rPr lang="en-US"/>
              <a:pPr eaLnBrk="1" hangingPunct="1"/>
              <a:t>28</a:t>
            </a:fld>
            <a:endParaRPr lang="en-US"/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B10725E1-9954-AB44-A290-165AD4D3511C}" type="slidenum">
              <a:rPr lang="en-US"/>
              <a:pPr eaLnBrk="1" hangingPunct="1"/>
              <a:t>29</a:t>
            </a:fld>
            <a:endParaRPr lang="en-US"/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16FC5586-9765-544D-A3C2-2CE1A524115A}" type="slidenum">
              <a:rPr lang="en-US"/>
              <a:pPr eaLnBrk="1" hangingPunct="1"/>
              <a:t>30</a:t>
            </a:fld>
            <a:endParaRPr lang="en-US"/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19A3BC13-1C79-824C-A050-C184AD6B22DE}" type="slidenum">
              <a:rPr lang="en-US"/>
              <a:pPr eaLnBrk="1" hangingPunct="1"/>
              <a:t>31</a:t>
            </a:fld>
            <a:endParaRPr lang="en-US"/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775DCC1B-18B8-BA49-BD54-3C4DEA8CAA2A}" type="slidenum">
              <a:rPr lang="en-US"/>
              <a:pPr eaLnBrk="1" hangingPunct="1"/>
              <a:t>32</a:t>
            </a:fld>
            <a:endParaRPr lang="en-US"/>
          </a:p>
        </p:txBody>
      </p:sp>
      <p:sp>
        <p:nvSpPr>
          <p:cNvPr id="126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78F41E9E-9DAB-7047-AF2A-FF849E0628B5}" type="slidenum">
              <a:rPr lang="en-US"/>
              <a:pPr eaLnBrk="1" hangingPunct="1"/>
              <a:t>33</a:t>
            </a:fld>
            <a:endParaRPr lang="en-US"/>
          </a:p>
        </p:txBody>
      </p:sp>
      <p:sp>
        <p:nvSpPr>
          <p:cNvPr id="128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24D2C586-8EFB-7248-8447-948D67452353}" type="slidenum">
              <a:rPr lang="en-US"/>
              <a:pPr eaLnBrk="1" hangingPunct="1"/>
              <a:t>34</a:t>
            </a:fld>
            <a:endParaRPr lang="en-US"/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02D9D843-2F85-2648-9E4C-AAD16B319475}" type="slidenum">
              <a:rPr lang="en-US"/>
              <a:pPr eaLnBrk="1" hangingPunct="1"/>
              <a:t>35</a:t>
            </a:fld>
            <a:endParaRPr lang="en-US"/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25834852-972E-874C-8B1F-1FCDE62D2711}" type="slidenum">
              <a:rPr lang="en-US"/>
              <a:pPr eaLnBrk="1" hangingPunct="1"/>
              <a:t>36</a:t>
            </a:fld>
            <a:endParaRPr lang="en-US"/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8A0EC262-A3D4-B843-9D8E-0CCAF4248769}" type="slidenum">
              <a:rPr lang="en-US"/>
              <a:pPr eaLnBrk="1" hangingPunct="1"/>
              <a:t>37</a:t>
            </a:fld>
            <a:endParaRPr lang="en-US"/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09C96FAB-D175-3C40-81FA-5DF55F1623D5}" type="slidenum">
              <a:rPr lang="en-US"/>
              <a:pPr eaLnBrk="1" hangingPunct="1"/>
              <a:t>38</a:t>
            </a:fld>
            <a:endParaRPr lang="en-US"/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5AE62AB8-7BCF-F04D-90A8-DC01E3DEA5D3}" type="slidenum">
              <a:rPr lang="en-US"/>
              <a:pPr eaLnBrk="1" hangingPunct="1"/>
              <a:t>39</a:t>
            </a:fld>
            <a:endParaRPr lang="en-US"/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2F612CF5-E7F6-CA4D-9262-B1E64C66D1D4}" type="slidenum">
              <a:rPr lang="en-US"/>
              <a:pPr eaLnBrk="1" hangingPunct="1"/>
              <a:t>40</a:t>
            </a:fld>
            <a:endParaRPr lang="en-US"/>
          </a:p>
        </p:txBody>
      </p:sp>
      <p:sp>
        <p:nvSpPr>
          <p:cNvPr id="13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013F9B1F-7E5D-454D-B877-96CF0991E060}" type="slidenum">
              <a:rPr lang="en-US"/>
              <a:pPr eaLnBrk="1" hangingPunct="1"/>
              <a:t>41</a:t>
            </a:fld>
            <a:endParaRPr lang="en-US"/>
          </a:p>
        </p:txBody>
      </p:sp>
      <p:sp>
        <p:nvSpPr>
          <p:cNvPr id="13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74321B27-CF6E-7D4C-8E0B-208647515495}" type="slidenum">
              <a:rPr lang="en-US"/>
              <a:pPr eaLnBrk="1" hangingPunct="1"/>
              <a:t>42</a:t>
            </a:fld>
            <a:endParaRPr lang="en-US"/>
          </a:p>
        </p:txBody>
      </p:sp>
      <p:sp>
        <p:nvSpPr>
          <p:cNvPr id="137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6B33F570-B541-5647-B836-42F6BA14D2E5}" type="slidenum">
              <a:rPr lang="en-US"/>
              <a:pPr eaLnBrk="1" hangingPunct="1"/>
              <a:t>43</a:t>
            </a:fld>
            <a:endParaRPr lang="en-US"/>
          </a:p>
        </p:txBody>
      </p:sp>
      <p:sp>
        <p:nvSpPr>
          <p:cNvPr id="138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923FC3D8-16E0-0640-B727-F4AD9714F45D}" type="slidenum">
              <a:rPr lang="en-US"/>
              <a:pPr eaLnBrk="1" hangingPunct="1"/>
              <a:t>44</a:t>
            </a:fld>
            <a:endParaRPr lang="en-US"/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02F3D950-FCC6-2D49-AD3A-90D30E7F5398}" type="slidenum">
              <a:rPr lang="en-US"/>
              <a:pPr eaLnBrk="1" hangingPunct="1"/>
              <a:t>45</a:t>
            </a:fld>
            <a:endParaRPr lang="en-US"/>
          </a:p>
        </p:txBody>
      </p:sp>
      <p:sp>
        <p:nvSpPr>
          <p:cNvPr id="140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98EB58DF-CBB7-034E-BA93-2D12D2045F01}" type="slidenum">
              <a:rPr lang="en-US"/>
              <a:pPr eaLnBrk="1" hangingPunct="1"/>
              <a:t>46</a:t>
            </a:fld>
            <a:endParaRPr lang="en-US"/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758C7D5E-F830-5545-9D1C-3383825E6209}" type="slidenum">
              <a:rPr lang="en-US"/>
              <a:pPr eaLnBrk="1" hangingPunct="1"/>
              <a:t>47</a:t>
            </a:fld>
            <a:endParaRPr lang="en-US"/>
          </a:p>
        </p:txBody>
      </p:sp>
      <p:sp>
        <p:nvSpPr>
          <p:cNvPr id="142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0000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9/4/2012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9/4/2012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9/4/2012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9/4/2012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9/4/2012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9/4/2012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9/4/2012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9/4/2012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9/4/2012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9/4/2012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9/4/2012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143000"/>
            <a:ext cx="4038600" cy="5143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5143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961013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143000"/>
            <a:ext cx="8229600" cy="5143500"/>
          </a:xfr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xmlns="" val="34012819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C599B4-4737-419C-9E1A-6122BB360733}" type="datetimeFigureOut">
              <a:rPr lang="en-US" smtClean="0"/>
              <a:pPr/>
              <a:t>9/4/2012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4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4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9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5" Type="http://schemas.microsoft.com/office/2007/relationships/hdphoto" Target="../media/hdphoto1.wdp"/><Relationship Id="rId4" Type="http://schemas.openxmlformats.org/officeDocument/2006/relationships/image" Target="../media/image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4" Type="http://schemas.openxmlformats.org/officeDocument/2006/relationships/image" Target="../media/image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4" Type="http://schemas.openxmlformats.org/officeDocument/2006/relationships/image" Target="../media/image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4" Type="http://schemas.openxmlformats.org/officeDocument/2006/relationships/image" Target="../media/image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4" Type="http://schemas.openxmlformats.org/officeDocument/2006/relationships/image" Target="../media/image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4" Type="http://schemas.openxmlformats.org/officeDocument/2006/relationships/image" Target="../media/image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Relationship Id="rId4" Type="http://schemas.openxmlformats.org/officeDocument/2006/relationships/image" Target="../media/image8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2.vml"/><Relationship Id="rId4" Type="http://schemas.openxmlformats.org/officeDocument/2006/relationships/image" Target="../media/image9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295400"/>
            <a:ext cx="8382000" cy="2590799"/>
          </a:xfrm>
        </p:spPr>
        <p:txBody>
          <a:bodyPr>
            <a:normAutofit/>
          </a:bodyPr>
          <a:lstStyle/>
          <a:p>
            <a:r>
              <a:rPr lang="en-US" b="1" dirty="0">
                <a:latin typeface="Arial" pitchFamily="34" charset="0"/>
                <a:cs typeface="Arial" pitchFamily="34" charset="0"/>
              </a:rPr>
              <a:t>CSC 221</a:t>
            </a:r>
            <a:br>
              <a:rPr lang="en-US" b="1" dirty="0">
                <a:latin typeface="Arial" pitchFamily="34" charset="0"/>
                <a:cs typeface="Arial" pitchFamily="34" charset="0"/>
              </a:rPr>
            </a:br>
            <a:r>
              <a:rPr lang="en-US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b="1" dirty="0" smtClean="0">
                <a:latin typeface="Arial" pitchFamily="34" charset="0"/>
                <a:cs typeface="Arial" pitchFamily="34" charset="0"/>
              </a:rPr>
            </a:br>
            <a:r>
              <a:rPr lang="en-US" b="1" dirty="0" smtClean="0">
                <a:latin typeface="Arial" pitchFamily="34" charset="0"/>
                <a:cs typeface="Arial" pitchFamily="34" charset="0"/>
              </a:rPr>
              <a:t>Computer 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Organization and Assembly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Language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495800"/>
            <a:ext cx="7924800" cy="11430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Lecture 03: Data Representation 02</a:t>
            </a:r>
            <a:endParaRPr lang="en-US" sz="36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endParaRPr lang="en-US" sz="48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02: 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/>
          <a:lstStyle/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dirty="0">
                <a:latin typeface="Arial" pitchFamily="34" charset="0"/>
                <a:cs typeface="Arial" pitchFamily="34" charset="0"/>
              </a:rPr>
              <a:t>Data Representation</a:t>
            </a:r>
          </a:p>
          <a:p>
            <a:pPr lvl="1">
              <a:lnSpc>
                <a:spcPct val="150000"/>
              </a:lnSpc>
              <a:buFont typeface="Arial"/>
              <a:buChar char="•"/>
            </a:pPr>
            <a:r>
              <a:rPr lang="en-US" sz="3300" dirty="0">
                <a:latin typeface="Arial" pitchFamily="34" charset="0"/>
                <a:cs typeface="Arial" pitchFamily="34" charset="0"/>
              </a:rPr>
              <a:t>Decimal Representation</a:t>
            </a:r>
          </a:p>
          <a:p>
            <a:pPr lvl="1">
              <a:lnSpc>
                <a:spcPct val="150000"/>
              </a:lnSpc>
              <a:buFont typeface="Arial"/>
              <a:buChar char="•"/>
            </a:pPr>
            <a:r>
              <a:rPr lang="en-US" sz="3300" dirty="0">
                <a:latin typeface="Arial" pitchFamily="34" charset="0"/>
                <a:cs typeface="Arial" pitchFamily="34" charset="0"/>
              </a:rPr>
              <a:t>Binary Representation</a:t>
            </a:r>
          </a:p>
          <a:p>
            <a:pPr lvl="1">
              <a:lnSpc>
                <a:spcPct val="150000"/>
              </a:lnSpc>
              <a:buFont typeface="Arial"/>
              <a:buChar char="•"/>
            </a:pPr>
            <a:r>
              <a:rPr lang="en-US" sz="3300" dirty="0">
                <a:latin typeface="Arial" pitchFamily="34" charset="0"/>
                <a:cs typeface="Arial" pitchFamily="34" charset="0"/>
              </a:rPr>
              <a:t>Two’s Complement</a:t>
            </a:r>
          </a:p>
          <a:p>
            <a:pPr lvl="1">
              <a:lnSpc>
                <a:spcPct val="150000"/>
              </a:lnSpc>
              <a:buFont typeface="Arial"/>
              <a:buChar char="•"/>
            </a:pPr>
            <a:r>
              <a:rPr lang="en-US" sz="3300" dirty="0">
                <a:latin typeface="Arial" pitchFamily="34" charset="0"/>
                <a:cs typeface="Arial" pitchFamily="34" charset="0"/>
              </a:rPr>
              <a:t>Hexadecimal Representation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3582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dirty="0">
                <a:latin typeface="Arial" pitchFamily="34" charset="0"/>
                <a:cs typeface="Arial" pitchFamily="34" charset="0"/>
              </a:rPr>
              <a:t>Data Representation</a:t>
            </a:r>
          </a:p>
          <a:p>
            <a:pPr lvl="1">
              <a:lnSpc>
                <a:spcPct val="150000"/>
              </a:lnSpc>
              <a:buFont typeface="Arial"/>
              <a:buChar char="•"/>
            </a:pPr>
            <a:r>
              <a:rPr lang="en-US" sz="3300" dirty="0" smtClean="0">
                <a:latin typeface="Arial" pitchFamily="34" charset="0"/>
                <a:cs typeface="Arial" pitchFamily="34" charset="0"/>
              </a:rPr>
              <a:t>Binary </a:t>
            </a:r>
            <a:r>
              <a:rPr lang="en-US" sz="3300" dirty="0" smtClean="0">
                <a:latin typeface="Arial" pitchFamily="34" charset="0"/>
                <a:cs typeface="Arial" pitchFamily="34" charset="0"/>
              </a:rPr>
              <a:t>Multiplication</a:t>
            </a:r>
            <a:endParaRPr lang="en-US" sz="3300" dirty="0">
              <a:latin typeface="Arial" pitchFamily="34" charset="0"/>
              <a:cs typeface="Arial" pitchFamily="34" charset="0"/>
            </a:endParaRPr>
          </a:p>
          <a:p>
            <a:pPr lvl="1">
              <a:lnSpc>
                <a:spcPct val="150000"/>
              </a:lnSpc>
              <a:buFont typeface="Arial"/>
              <a:buChar char="•"/>
            </a:pPr>
            <a:r>
              <a:rPr lang="en-US" sz="3300" dirty="0" smtClean="0">
                <a:latin typeface="Arial" pitchFamily="34" charset="0"/>
                <a:cs typeface="Arial" pitchFamily="34" charset="0"/>
              </a:rPr>
              <a:t>Binary </a:t>
            </a:r>
            <a:r>
              <a:rPr lang="en-US" sz="3300" dirty="0" smtClean="0">
                <a:latin typeface="Arial" pitchFamily="34" charset="0"/>
                <a:cs typeface="Arial" pitchFamily="34" charset="0"/>
              </a:rPr>
              <a:t>Division</a:t>
            </a:r>
            <a:endParaRPr lang="en-US" sz="3300" dirty="0">
              <a:latin typeface="Arial" pitchFamily="34" charset="0"/>
              <a:cs typeface="Arial" pitchFamily="34" charset="0"/>
            </a:endParaRPr>
          </a:p>
          <a:p>
            <a:pPr lvl="1">
              <a:lnSpc>
                <a:spcPct val="150000"/>
              </a:lnSpc>
              <a:buFont typeface="Arial"/>
              <a:buChar char="•"/>
            </a:pPr>
            <a:r>
              <a:rPr lang="en-US" sz="3300" dirty="0" smtClean="0">
                <a:latin typeface="Arial" pitchFamily="34" charset="0"/>
                <a:cs typeface="Arial" pitchFamily="34" charset="0"/>
              </a:rPr>
              <a:t>Floating Point Representation</a:t>
            </a:r>
          </a:p>
        </p:txBody>
      </p:sp>
    </p:spTree>
    <p:extLst>
      <p:ext uri="{BB962C8B-B14F-4D97-AF65-F5344CB8AC3E}">
        <p14:creationId xmlns:p14="http://schemas.microsoft.com/office/powerpoint/2010/main" xmlns="" val="2212625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Binary Multiplication</a:t>
            </a:r>
          </a:p>
        </p:txBody>
      </p:sp>
      <p:sp>
        <p:nvSpPr>
          <p:cNvPr id="365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AU" sz="3600" dirty="0">
                <a:latin typeface="Arial"/>
                <a:cs typeface="Arial"/>
              </a:rPr>
              <a:t>Multiplication follows the general principal of shift and add.</a:t>
            </a:r>
          </a:p>
          <a:p>
            <a:r>
              <a:rPr lang="en-AU" sz="3600" dirty="0">
                <a:latin typeface="Arial"/>
                <a:cs typeface="Arial"/>
              </a:rPr>
              <a:t>The rules include:</a:t>
            </a:r>
          </a:p>
          <a:p>
            <a:pPr lvl="2"/>
            <a:r>
              <a:rPr lang="en-AU" sz="2800" dirty="0">
                <a:latin typeface="Arial"/>
                <a:cs typeface="Arial"/>
              </a:rPr>
              <a:t>0 * 0 = 0</a:t>
            </a:r>
          </a:p>
          <a:p>
            <a:pPr lvl="2"/>
            <a:r>
              <a:rPr lang="en-AU" sz="2800" dirty="0">
                <a:latin typeface="Arial"/>
                <a:cs typeface="Arial"/>
              </a:rPr>
              <a:t>0 * 1 = 0</a:t>
            </a:r>
          </a:p>
          <a:p>
            <a:pPr lvl="2"/>
            <a:r>
              <a:rPr lang="en-AU" sz="2800" dirty="0">
                <a:latin typeface="Arial"/>
                <a:cs typeface="Arial"/>
              </a:rPr>
              <a:t>1 * 0 = 0</a:t>
            </a:r>
          </a:p>
          <a:p>
            <a:pPr lvl="2"/>
            <a:r>
              <a:rPr lang="en-AU" sz="2800" dirty="0">
                <a:latin typeface="Arial"/>
                <a:cs typeface="Arial"/>
              </a:rPr>
              <a:t>1 * 1 = 1</a:t>
            </a:r>
          </a:p>
          <a:p>
            <a:pPr lvl="2"/>
            <a:endParaRPr lang="en-AU" sz="28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87216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Binary Multiplication</a:t>
            </a:r>
          </a:p>
        </p:txBody>
      </p:sp>
      <p:sp>
        <p:nvSpPr>
          <p:cNvPr id="375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 marL="571500" indent="-571500">
              <a:buFont typeface="Wingdings" charset="0"/>
              <a:buNone/>
            </a:pPr>
            <a:r>
              <a:rPr lang="en-AU" b="1" u="sng" dirty="0"/>
              <a:t>EXAMPLE 1</a:t>
            </a:r>
          </a:p>
          <a:p>
            <a:pPr marL="571500" indent="-571500">
              <a:buFont typeface="Wingdings" charset="0"/>
              <a:buNone/>
            </a:pPr>
            <a:r>
              <a:rPr lang="en-AU" dirty="0"/>
              <a:t>Complete 15 * 5 in binary.</a:t>
            </a:r>
          </a:p>
          <a:p>
            <a:pPr marL="571500" indent="-571500">
              <a:buFont typeface="Wingdings" charset="0"/>
              <a:buAutoNum type="arabicPeriod"/>
            </a:pPr>
            <a:r>
              <a:rPr lang="en-AU" dirty="0"/>
              <a:t>Convert to binary</a:t>
            </a:r>
          </a:p>
          <a:p>
            <a:pPr marL="571500" indent="-571500">
              <a:buFont typeface="Wingdings" charset="0"/>
              <a:buNone/>
            </a:pPr>
            <a:r>
              <a:rPr lang="en-AU" dirty="0"/>
              <a:t>	15 = 00001111</a:t>
            </a:r>
            <a:r>
              <a:rPr lang="en-AU" sz="2000" baseline="-25000" dirty="0"/>
              <a:t>2</a:t>
            </a:r>
            <a:endParaRPr lang="en-AU" sz="2000" dirty="0"/>
          </a:p>
          <a:p>
            <a:pPr marL="571500" indent="-571500">
              <a:buFont typeface="Wingdings" charset="0"/>
              <a:buNone/>
            </a:pPr>
            <a:r>
              <a:rPr lang="en-AU" dirty="0"/>
              <a:t>	5   = 00000101</a:t>
            </a:r>
            <a:r>
              <a:rPr lang="en-AU" sz="2000" baseline="-25000" dirty="0"/>
              <a:t>2</a:t>
            </a:r>
            <a:endParaRPr lang="en-AU" dirty="0"/>
          </a:p>
          <a:p>
            <a:pPr marL="571500" indent="-571500">
              <a:buFont typeface="Wingdings" charset="0"/>
              <a:buAutoNum type="arabicPeriod" startAt="2"/>
            </a:pPr>
            <a:r>
              <a:rPr lang="en-AU" dirty="0"/>
              <a:t>Ignore any insignificant zeros.</a:t>
            </a:r>
          </a:p>
          <a:p>
            <a:pPr marL="571500" indent="-571500">
              <a:buFont typeface="Wingdings" charset="0"/>
              <a:buNone/>
            </a:pPr>
            <a:r>
              <a:rPr lang="en-AU" dirty="0"/>
              <a:t>	00001111</a:t>
            </a:r>
            <a:r>
              <a:rPr lang="en-AU" sz="2000" baseline="-25000" dirty="0"/>
              <a:t>2</a:t>
            </a:r>
            <a:endParaRPr lang="en-AU" sz="2000" dirty="0"/>
          </a:p>
          <a:p>
            <a:pPr marL="571500" indent="-571500">
              <a:buFont typeface="Wingdings" charset="0"/>
              <a:buNone/>
            </a:pPr>
            <a:r>
              <a:rPr lang="en-AU" dirty="0"/>
              <a:t>	00000101</a:t>
            </a:r>
            <a:r>
              <a:rPr lang="en-AU" sz="2000" baseline="-25000" dirty="0"/>
              <a:t>2</a:t>
            </a:r>
            <a:endParaRPr lang="en-AU" dirty="0"/>
          </a:p>
          <a:p>
            <a:pPr marL="571500" indent="-571500">
              <a:buFont typeface="Wingdings" charset="0"/>
              <a:buNone/>
            </a:pPr>
            <a:endParaRPr lang="en-AU" dirty="0"/>
          </a:p>
          <a:p>
            <a:pPr marL="1131888" lvl="2" indent="-438150"/>
            <a:endParaRPr lang="en-AU" dirty="0"/>
          </a:p>
        </p:txBody>
      </p:sp>
      <p:sp>
        <p:nvSpPr>
          <p:cNvPr id="375812" name="Line 4"/>
          <p:cNvSpPr>
            <a:spLocks noChangeShapeType="1"/>
          </p:cNvSpPr>
          <p:nvPr/>
        </p:nvSpPr>
        <p:spPr bwMode="auto">
          <a:xfrm>
            <a:off x="1116013" y="5300663"/>
            <a:ext cx="8636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5813" name="Line 5"/>
          <p:cNvSpPr>
            <a:spLocks noChangeShapeType="1"/>
          </p:cNvSpPr>
          <p:nvPr/>
        </p:nvSpPr>
        <p:spPr bwMode="auto">
          <a:xfrm>
            <a:off x="1116013" y="5805488"/>
            <a:ext cx="10795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5814" name="Text Box 6"/>
          <p:cNvSpPr txBox="1">
            <a:spLocks noChangeArrowheads="1"/>
          </p:cNvSpPr>
          <p:nvPr/>
        </p:nvSpPr>
        <p:spPr bwMode="auto">
          <a:xfrm>
            <a:off x="2987675" y="5373688"/>
            <a:ext cx="5762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AU" b="1"/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xmlns="" val="4127708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Binary Multiplication</a:t>
            </a:r>
          </a:p>
        </p:txBody>
      </p:sp>
      <p:sp>
        <p:nvSpPr>
          <p:cNvPr id="3768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57338"/>
            <a:ext cx="8229600" cy="4949825"/>
          </a:xfrm>
        </p:spPr>
        <p:txBody>
          <a:bodyPr>
            <a:noAutofit/>
          </a:bodyPr>
          <a:lstStyle/>
          <a:p>
            <a:pPr marL="571500" indent="-571500">
              <a:buFont typeface="Wingdings" charset="0"/>
              <a:buNone/>
            </a:pPr>
            <a:r>
              <a:rPr lang="en-AU" sz="2800" b="1" u="sng" dirty="0">
                <a:latin typeface="Arial"/>
                <a:cs typeface="Arial"/>
              </a:rPr>
              <a:t>EXAMPLE 1</a:t>
            </a:r>
          </a:p>
          <a:p>
            <a:pPr marL="571500" indent="-571500">
              <a:buFont typeface="Wingdings" charset="0"/>
              <a:buAutoNum type="arabicPeriod" startAt="3"/>
            </a:pPr>
            <a:r>
              <a:rPr lang="en-AU" sz="2800" dirty="0">
                <a:latin typeface="Arial"/>
                <a:cs typeface="Arial"/>
              </a:rPr>
              <a:t>Multiply the first number.</a:t>
            </a:r>
          </a:p>
          <a:p>
            <a:pPr marL="571500" indent="-571500">
              <a:buFont typeface="Wingdings" charset="0"/>
              <a:buNone/>
            </a:pPr>
            <a:r>
              <a:rPr lang="en-AU" sz="2800" dirty="0">
                <a:latin typeface="Arial"/>
                <a:cs typeface="Arial"/>
              </a:rPr>
              <a:t>	1 1 1 1</a:t>
            </a:r>
            <a:r>
              <a:rPr lang="en-AU" sz="2800" baseline="-25000" dirty="0">
                <a:latin typeface="Arial"/>
                <a:cs typeface="Arial"/>
              </a:rPr>
              <a:t>2</a:t>
            </a:r>
          </a:p>
          <a:p>
            <a:pPr marL="571500" indent="-571500">
              <a:buFont typeface="Wingdings" charset="0"/>
              <a:buNone/>
            </a:pPr>
            <a:r>
              <a:rPr lang="en-AU" sz="2800" baseline="-25000" dirty="0">
                <a:latin typeface="Arial"/>
                <a:cs typeface="Arial"/>
              </a:rPr>
              <a:t>	    </a:t>
            </a:r>
            <a:r>
              <a:rPr lang="en-AU" sz="2800" dirty="0" smtClean="0">
                <a:latin typeface="Arial"/>
                <a:cs typeface="Arial"/>
              </a:rPr>
              <a:t>1 </a:t>
            </a:r>
            <a:r>
              <a:rPr lang="en-AU" sz="2800" dirty="0">
                <a:latin typeface="Arial"/>
                <a:cs typeface="Arial"/>
              </a:rPr>
              <a:t>0 1 </a:t>
            </a:r>
            <a:r>
              <a:rPr lang="en-AU" sz="2800" baseline="-25000" dirty="0">
                <a:latin typeface="Arial"/>
                <a:cs typeface="Arial"/>
              </a:rPr>
              <a:t>2</a:t>
            </a:r>
            <a:endParaRPr lang="en-AU" sz="2800" dirty="0">
              <a:latin typeface="Arial"/>
              <a:cs typeface="Arial"/>
            </a:endParaRPr>
          </a:p>
          <a:p>
            <a:pPr marL="571500" indent="-571500">
              <a:buFont typeface="Wingdings" charset="0"/>
              <a:buNone/>
            </a:pPr>
            <a:r>
              <a:rPr lang="en-AU" sz="2800" dirty="0">
                <a:latin typeface="Arial"/>
                <a:cs typeface="Arial"/>
              </a:rPr>
              <a:t>	1 1 1 1</a:t>
            </a:r>
          </a:p>
          <a:p>
            <a:pPr marL="571500" indent="-571500">
              <a:buFont typeface="Wingdings" charset="0"/>
              <a:buNone/>
            </a:pPr>
            <a:endParaRPr lang="en-AU" sz="2800" dirty="0">
              <a:latin typeface="Arial"/>
              <a:cs typeface="Arial"/>
            </a:endParaRPr>
          </a:p>
          <a:p>
            <a:pPr marL="571500" indent="-571500">
              <a:buFont typeface="Wingdings" charset="0"/>
              <a:buAutoNum type="arabicPeriod" startAt="4"/>
            </a:pPr>
            <a:r>
              <a:rPr lang="en-AU" sz="2800" dirty="0">
                <a:latin typeface="Arial"/>
                <a:cs typeface="Arial"/>
              </a:rPr>
              <a:t>Now this is where the shift and takes place.</a:t>
            </a:r>
          </a:p>
        </p:txBody>
      </p:sp>
      <p:sp>
        <p:nvSpPr>
          <p:cNvPr id="376838" name="Text Box 6"/>
          <p:cNvSpPr txBox="1">
            <a:spLocks noChangeArrowheads="1"/>
          </p:cNvSpPr>
          <p:nvPr/>
        </p:nvSpPr>
        <p:spPr bwMode="auto">
          <a:xfrm>
            <a:off x="2482850" y="3141663"/>
            <a:ext cx="5762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AU" b="1"/>
              <a:t>x</a:t>
            </a:r>
          </a:p>
        </p:txBody>
      </p:sp>
      <p:sp>
        <p:nvSpPr>
          <p:cNvPr id="376839" name="Line 7"/>
          <p:cNvSpPr>
            <a:spLocks noChangeShapeType="1"/>
          </p:cNvSpPr>
          <p:nvPr/>
        </p:nvSpPr>
        <p:spPr bwMode="auto">
          <a:xfrm>
            <a:off x="611188" y="3657600"/>
            <a:ext cx="18732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6840" name="Rectangle 8"/>
          <p:cNvSpPr>
            <a:spLocks noChangeArrowheads="1"/>
          </p:cNvSpPr>
          <p:nvPr/>
        </p:nvSpPr>
        <p:spPr bwMode="auto">
          <a:xfrm>
            <a:off x="1981200" y="3149600"/>
            <a:ext cx="215900" cy="4318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6841" name="Text Box 9"/>
          <p:cNvSpPr txBox="1">
            <a:spLocks noChangeArrowheads="1"/>
          </p:cNvSpPr>
          <p:nvPr/>
        </p:nvSpPr>
        <p:spPr bwMode="auto">
          <a:xfrm>
            <a:off x="4356100" y="3213100"/>
            <a:ext cx="3455988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AU" sz="3000" b="1"/>
              <a:t>1111 x 1 = 1111</a:t>
            </a:r>
          </a:p>
        </p:txBody>
      </p:sp>
    </p:spTree>
    <p:extLst>
      <p:ext uri="{BB962C8B-B14F-4D97-AF65-F5344CB8AC3E}">
        <p14:creationId xmlns:p14="http://schemas.microsoft.com/office/powerpoint/2010/main" xmlns="" val="1270617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Binary Multiplication</a:t>
            </a:r>
          </a:p>
        </p:txBody>
      </p:sp>
      <p:sp>
        <p:nvSpPr>
          <p:cNvPr id="3778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57338"/>
            <a:ext cx="8229600" cy="4949825"/>
          </a:xfrm>
        </p:spPr>
        <p:txBody>
          <a:bodyPr>
            <a:normAutofit/>
          </a:bodyPr>
          <a:lstStyle/>
          <a:p>
            <a:pPr marL="571500" indent="-571500">
              <a:buFont typeface="Wingdings" charset="0"/>
              <a:buNone/>
            </a:pPr>
            <a:r>
              <a:rPr lang="en-AU" sz="2800" b="1" u="sng" dirty="0">
                <a:latin typeface="Arial"/>
                <a:cs typeface="Arial"/>
              </a:rPr>
              <a:t>EXAMPLE 1</a:t>
            </a:r>
          </a:p>
          <a:p>
            <a:pPr marL="571500" indent="-571500">
              <a:buFont typeface="Wingdings" charset="0"/>
              <a:buAutoNum type="arabicPeriod" startAt="5"/>
            </a:pPr>
            <a:r>
              <a:rPr lang="en-AU" sz="2800" dirty="0">
                <a:latin typeface="Arial"/>
                <a:cs typeface="Arial"/>
              </a:rPr>
              <a:t>Shift one place to the left and multiple the second digit.</a:t>
            </a:r>
          </a:p>
          <a:p>
            <a:pPr marL="571500" indent="-571500">
              <a:buFont typeface="Wingdings" charset="0"/>
              <a:buNone/>
            </a:pPr>
            <a:r>
              <a:rPr lang="en-AU" sz="2800" dirty="0">
                <a:latin typeface="Arial"/>
                <a:cs typeface="Arial"/>
              </a:rPr>
              <a:t>	1 1 1 1</a:t>
            </a:r>
            <a:r>
              <a:rPr lang="en-AU" sz="2800" baseline="-25000" dirty="0">
                <a:latin typeface="Arial"/>
                <a:cs typeface="Arial"/>
              </a:rPr>
              <a:t>2</a:t>
            </a:r>
          </a:p>
          <a:p>
            <a:pPr marL="571500" indent="-571500">
              <a:buFont typeface="Wingdings" charset="0"/>
              <a:buNone/>
            </a:pPr>
            <a:r>
              <a:rPr lang="en-AU" sz="2800" baseline="-25000" dirty="0">
                <a:latin typeface="Arial"/>
                <a:cs typeface="Arial"/>
              </a:rPr>
              <a:t>	    </a:t>
            </a:r>
            <a:r>
              <a:rPr lang="en-AU" sz="2800" dirty="0" smtClean="0">
                <a:latin typeface="Arial"/>
                <a:cs typeface="Arial"/>
              </a:rPr>
              <a:t>1 </a:t>
            </a:r>
            <a:r>
              <a:rPr lang="en-AU" sz="2800" dirty="0">
                <a:latin typeface="Arial"/>
                <a:cs typeface="Arial"/>
              </a:rPr>
              <a:t>0 1 </a:t>
            </a:r>
            <a:r>
              <a:rPr lang="en-AU" sz="2800" baseline="-25000" dirty="0">
                <a:latin typeface="Arial"/>
                <a:cs typeface="Arial"/>
              </a:rPr>
              <a:t>2</a:t>
            </a:r>
            <a:endParaRPr lang="en-AU" sz="2800" dirty="0">
              <a:latin typeface="Arial"/>
              <a:cs typeface="Arial"/>
            </a:endParaRPr>
          </a:p>
          <a:p>
            <a:pPr marL="571500" indent="-571500">
              <a:buFont typeface="Wingdings" charset="0"/>
              <a:buNone/>
            </a:pPr>
            <a:r>
              <a:rPr lang="en-AU" sz="2800" dirty="0">
                <a:latin typeface="Arial"/>
                <a:cs typeface="Arial"/>
              </a:rPr>
              <a:t>	1 1 1 1</a:t>
            </a:r>
          </a:p>
          <a:p>
            <a:pPr marL="571500" indent="-571500">
              <a:buFont typeface="Wingdings" charset="0"/>
              <a:buNone/>
            </a:pPr>
            <a:r>
              <a:rPr lang="en-AU" sz="2800" dirty="0">
                <a:latin typeface="Arial"/>
                <a:cs typeface="Arial"/>
              </a:rPr>
              <a:t>   0 0 0 0 0</a:t>
            </a:r>
          </a:p>
        </p:txBody>
      </p:sp>
      <p:sp>
        <p:nvSpPr>
          <p:cNvPr id="377860" name="Text Box 4"/>
          <p:cNvSpPr txBox="1">
            <a:spLocks noChangeArrowheads="1"/>
          </p:cNvSpPr>
          <p:nvPr/>
        </p:nvSpPr>
        <p:spPr bwMode="auto">
          <a:xfrm>
            <a:off x="2482850" y="3494088"/>
            <a:ext cx="5762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AU" b="1"/>
              <a:t>x</a:t>
            </a:r>
          </a:p>
        </p:txBody>
      </p:sp>
      <p:sp>
        <p:nvSpPr>
          <p:cNvPr id="377861" name="Line 5"/>
          <p:cNvSpPr>
            <a:spLocks noChangeShapeType="1"/>
          </p:cNvSpPr>
          <p:nvPr/>
        </p:nvSpPr>
        <p:spPr bwMode="auto">
          <a:xfrm>
            <a:off x="611188" y="4038600"/>
            <a:ext cx="18732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7862" name="Rectangle 6"/>
          <p:cNvSpPr>
            <a:spLocks noChangeArrowheads="1"/>
          </p:cNvSpPr>
          <p:nvPr/>
        </p:nvSpPr>
        <p:spPr bwMode="auto">
          <a:xfrm>
            <a:off x="1660238" y="3581400"/>
            <a:ext cx="215900" cy="4318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7863" name="Text Box 7"/>
          <p:cNvSpPr txBox="1">
            <a:spLocks noChangeArrowheads="1"/>
          </p:cNvSpPr>
          <p:nvPr/>
        </p:nvSpPr>
        <p:spPr bwMode="auto">
          <a:xfrm>
            <a:off x="4356100" y="3213100"/>
            <a:ext cx="3455988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AU" sz="3000" b="1"/>
              <a:t>1111 x 0 = 0000</a:t>
            </a:r>
          </a:p>
        </p:txBody>
      </p:sp>
      <p:sp>
        <p:nvSpPr>
          <p:cNvPr id="377864" name="AutoShape 8"/>
          <p:cNvSpPr>
            <a:spLocks noChangeArrowheads="1"/>
          </p:cNvSpPr>
          <p:nvPr/>
        </p:nvSpPr>
        <p:spPr bwMode="auto">
          <a:xfrm>
            <a:off x="2484438" y="4797425"/>
            <a:ext cx="936625" cy="431800"/>
          </a:xfrm>
          <a:prstGeom prst="leftArrow">
            <a:avLst>
              <a:gd name="adj1" fmla="val 50000"/>
              <a:gd name="adj2" fmla="val 54228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7865" name="Text Box 9"/>
          <p:cNvSpPr txBox="1">
            <a:spLocks noChangeArrowheads="1"/>
          </p:cNvSpPr>
          <p:nvPr/>
        </p:nvSpPr>
        <p:spPr bwMode="auto">
          <a:xfrm>
            <a:off x="3635375" y="4868863"/>
            <a:ext cx="23050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AU"/>
              <a:t>Shift One Place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1981200" y="4648200"/>
            <a:ext cx="360363" cy="504825"/>
            <a:chOff x="2051050" y="4724400"/>
            <a:chExt cx="360363" cy="504825"/>
          </a:xfrm>
        </p:grpSpPr>
        <p:sp>
          <p:nvSpPr>
            <p:cNvPr id="377866" name="Line 10"/>
            <p:cNvSpPr>
              <a:spLocks noChangeShapeType="1"/>
            </p:cNvSpPr>
            <p:nvPr/>
          </p:nvSpPr>
          <p:spPr bwMode="auto">
            <a:xfrm flipH="1">
              <a:off x="2051050" y="4724400"/>
              <a:ext cx="360363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7867" name="Line 11"/>
            <p:cNvSpPr>
              <a:spLocks noChangeShapeType="1"/>
            </p:cNvSpPr>
            <p:nvPr/>
          </p:nvSpPr>
          <p:spPr bwMode="auto">
            <a:xfrm>
              <a:off x="2051050" y="4724400"/>
              <a:ext cx="0" cy="504825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4001256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Binary Multiplication</a:t>
            </a:r>
          </a:p>
        </p:txBody>
      </p:sp>
      <p:sp>
        <p:nvSpPr>
          <p:cNvPr id="3788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57338"/>
            <a:ext cx="8229600" cy="4949825"/>
          </a:xfrm>
        </p:spPr>
        <p:txBody>
          <a:bodyPr>
            <a:normAutofit/>
          </a:bodyPr>
          <a:lstStyle/>
          <a:p>
            <a:pPr marL="571500" indent="-571500">
              <a:buFont typeface="Wingdings" charset="0"/>
              <a:buNone/>
            </a:pPr>
            <a:r>
              <a:rPr lang="en-AU" sz="2800" b="1" u="sng" dirty="0">
                <a:latin typeface="Arial"/>
                <a:cs typeface="Arial"/>
              </a:rPr>
              <a:t>EXAMPLE 1</a:t>
            </a:r>
          </a:p>
          <a:p>
            <a:pPr marL="571500" indent="-571500">
              <a:buFont typeface="Wingdings" charset="0"/>
              <a:buAutoNum type="arabicPeriod" startAt="6"/>
            </a:pPr>
            <a:r>
              <a:rPr lang="en-AU" sz="2800" dirty="0">
                <a:latin typeface="Arial"/>
                <a:cs typeface="Arial"/>
              </a:rPr>
              <a:t>Shift one place to the left and multiple the third digit.</a:t>
            </a:r>
          </a:p>
          <a:p>
            <a:pPr marL="571500" indent="-571500">
              <a:buFont typeface="Wingdings" charset="0"/>
              <a:buNone/>
            </a:pPr>
            <a:r>
              <a:rPr lang="en-AU" sz="2800" dirty="0">
                <a:latin typeface="Arial"/>
                <a:cs typeface="Arial"/>
              </a:rPr>
              <a:t>	1 1 1 1</a:t>
            </a:r>
            <a:r>
              <a:rPr lang="en-AU" sz="2800" baseline="-25000" dirty="0">
                <a:latin typeface="Arial"/>
                <a:cs typeface="Arial"/>
              </a:rPr>
              <a:t>2</a:t>
            </a:r>
          </a:p>
          <a:p>
            <a:pPr marL="571500" indent="-571500">
              <a:buFont typeface="Wingdings" charset="0"/>
              <a:buNone/>
            </a:pPr>
            <a:r>
              <a:rPr lang="en-AU" sz="2800" baseline="-25000" dirty="0">
                <a:latin typeface="Arial"/>
                <a:cs typeface="Arial"/>
              </a:rPr>
              <a:t>	  </a:t>
            </a:r>
            <a:r>
              <a:rPr lang="en-AU" sz="2800" baseline="-25000" dirty="0" smtClean="0">
                <a:latin typeface="Arial"/>
                <a:cs typeface="Arial"/>
              </a:rPr>
              <a:t>  </a:t>
            </a:r>
            <a:r>
              <a:rPr lang="en-AU" sz="2800" dirty="0">
                <a:latin typeface="Arial"/>
                <a:cs typeface="Arial"/>
              </a:rPr>
              <a:t>1 0 1 </a:t>
            </a:r>
            <a:r>
              <a:rPr lang="en-AU" sz="2800" baseline="-25000" dirty="0">
                <a:latin typeface="Arial"/>
                <a:cs typeface="Arial"/>
              </a:rPr>
              <a:t>2</a:t>
            </a:r>
            <a:endParaRPr lang="en-AU" sz="2800" dirty="0">
              <a:latin typeface="Arial"/>
              <a:cs typeface="Arial"/>
            </a:endParaRPr>
          </a:p>
          <a:p>
            <a:pPr marL="571500" indent="-571500">
              <a:buFont typeface="Wingdings" charset="0"/>
              <a:buNone/>
            </a:pPr>
            <a:r>
              <a:rPr lang="en-AU" sz="2800" dirty="0">
                <a:latin typeface="Arial"/>
                <a:cs typeface="Arial"/>
              </a:rPr>
              <a:t>	1 1 1 1</a:t>
            </a:r>
          </a:p>
          <a:p>
            <a:pPr marL="571500" indent="-571500">
              <a:buFont typeface="Wingdings" charset="0"/>
              <a:buNone/>
            </a:pPr>
            <a:r>
              <a:rPr lang="en-AU" sz="2800" dirty="0">
                <a:latin typeface="Arial"/>
                <a:cs typeface="Arial"/>
              </a:rPr>
              <a:t>   0 0 0 0 0</a:t>
            </a:r>
          </a:p>
          <a:p>
            <a:pPr marL="571500" indent="-571500">
              <a:buFont typeface="Wingdings" charset="0"/>
              <a:buNone/>
            </a:pPr>
            <a:r>
              <a:rPr lang="en-AU" sz="2800" dirty="0">
                <a:latin typeface="Arial"/>
                <a:cs typeface="Arial"/>
              </a:rPr>
              <a:t>1 1 1 1 0 0</a:t>
            </a:r>
          </a:p>
        </p:txBody>
      </p:sp>
      <p:sp>
        <p:nvSpPr>
          <p:cNvPr id="378884" name="Text Box 4"/>
          <p:cNvSpPr txBox="1">
            <a:spLocks noChangeArrowheads="1"/>
          </p:cNvSpPr>
          <p:nvPr/>
        </p:nvSpPr>
        <p:spPr bwMode="auto">
          <a:xfrm>
            <a:off x="2482850" y="3494088"/>
            <a:ext cx="5762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AU" b="1"/>
              <a:t>x</a:t>
            </a:r>
          </a:p>
        </p:txBody>
      </p:sp>
      <p:sp>
        <p:nvSpPr>
          <p:cNvPr id="378885" name="Line 5"/>
          <p:cNvSpPr>
            <a:spLocks noChangeShapeType="1"/>
          </p:cNvSpPr>
          <p:nvPr/>
        </p:nvSpPr>
        <p:spPr bwMode="auto">
          <a:xfrm>
            <a:off x="611188" y="4038600"/>
            <a:ext cx="18732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8886" name="Rectangle 6"/>
          <p:cNvSpPr>
            <a:spLocks noChangeArrowheads="1"/>
          </p:cNvSpPr>
          <p:nvPr/>
        </p:nvSpPr>
        <p:spPr bwMode="auto">
          <a:xfrm>
            <a:off x="1371600" y="3581400"/>
            <a:ext cx="215900" cy="4318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8887" name="Text Box 7"/>
          <p:cNvSpPr txBox="1">
            <a:spLocks noChangeArrowheads="1"/>
          </p:cNvSpPr>
          <p:nvPr/>
        </p:nvSpPr>
        <p:spPr bwMode="auto">
          <a:xfrm>
            <a:off x="4356100" y="3213100"/>
            <a:ext cx="3455988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AU" sz="3000" b="1"/>
              <a:t>1111 x 1 = 1111</a:t>
            </a:r>
          </a:p>
        </p:txBody>
      </p:sp>
      <p:sp>
        <p:nvSpPr>
          <p:cNvPr id="378888" name="AutoShape 8"/>
          <p:cNvSpPr>
            <a:spLocks noChangeArrowheads="1"/>
          </p:cNvSpPr>
          <p:nvPr/>
        </p:nvSpPr>
        <p:spPr bwMode="auto">
          <a:xfrm>
            <a:off x="2484438" y="5373688"/>
            <a:ext cx="936625" cy="431800"/>
          </a:xfrm>
          <a:prstGeom prst="leftArrow">
            <a:avLst>
              <a:gd name="adj1" fmla="val 50000"/>
              <a:gd name="adj2" fmla="val 54228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8889" name="Text Box 9"/>
          <p:cNvSpPr txBox="1">
            <a:spLocks noChangeArrowheads="1"/>
          </p:cNvSpPr>
          <p:nvPr/>
        </p:nvSpPr>
        <p:spPr bwMode="auto">
          <a:xfrm>
            <a:off x="3635375" y="5373688"/>
            <a:ext cx="23050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AU"/>
              <a:t>Shift One Place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1667162" y="4590622"/>
            <a:ext cx="647700" cy="1081088"/>
            <a:chOff x="1763713" y="4724400"/>
            <a:chExt cx="647700" cy="1081088"/>
          </a:xfrm>
        </p:grpSpPr>
        <p:sp>
          <p:nvSpPr>
            <p:cNvPr id="378890" name="Line 10"/>
            <p:cNvSpPr>
              <a:spLocks noChangeShapeType="1"/>
            </p:cNvSpPr>
            <p:nvPr/>
          </p:nvSpPr>
          <p:spPr bwMode="auto">
            <a:xfrm flipH="1">
              <a:off x="2051050" y="4724400"/>
              <a:ext cx="360363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8891" name="Line 11"/>
            <p:cNvSpPr>
              <a:spLocks noChangeShapeType="1"/>
            </p:cNvSpPr>
            <p:nvPr/>
          </p:nvSpPr>
          <p:spPr bwMode="auto">
            <a:xfrm>
              <a:off x="2051050" y="4724400"/>
              <a:ext cx="0" cy="504825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8892" name="Line 12"/>
            <p:cNvSpPr>
              <a:spLocks noChangeShapeType="1"/>
            </p:cNvSpPr>
            <p:nvPr/>
          </p:nvSpPr>
          <p:spPr bwMode="auto">
            <a:xfrm flipH="1">
              <a:off x="1763713" y="5229225"/>
              <a:ext cx="287337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8893" name="Line 13"/>
            <p:cNvSpPr>
              <a:spLocks noChangeShapeType="1"/>
            </p:cNvSpPr>
            <p:nvPr/>
          </p:nvSpPr>
          <p:spPr bwMode="auto">
            <a:xfrm>
              <a:off x="1763713" y="5229225"/>
              <a:ext cx="0" cy="576263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2553642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Binary Multiplication</a:t>
            </a:r>
          </a:p>
        </p:txBody>
      </p:sp>
      <p:sp>
        <p:nvSpPr>
          <p:cNvPr id="3799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4805362"/>
          </a:xfrm>
        </p:spPr>
        <p:txBody>
          <a:bodyPr>
            <a:normAutofit/>
          </a:bodyPr>
          <a:lstStyle/>
          <a:p>
            <a:pPr marL="571500" indent="-571500">
              <a:buFont typeface="Wingdings" charset="0"/>
              <a:buNone/>
            </a:pPr>
            <a:r>
              <a:rPr lang="en-AU" sz="2800" b="1" u="sng" dirty="0">
                <a:latin typeface="Arial"/>
                <a:cs typeface="Arial"/>
              </a:rPr>
              <a:t>EXAMPLE </a:t>
            </a:r>
            <a:r>
              <a:rPr lang="en-AU" sz="2800" b="1" u="sng" dirty="0" smtClean="0">
                <a:latin typeface="Arial"/>
                <a:cs typeface="Arial"/>
              </a:rPr>
              <a:t>:</a:t>
            </a:r>
            <a:endParaRPr lang="en-AU" sz="2800" b="1" u="sng" dirty="0">
              <a:latin typeface="Arial"/>
              <a:cs typeface="Arial"/>
            </a:endParaRPr>
          </a:p>
          <a:p>
            <a:pPr marL="571500" indent="-571500">
              <a:buFont typeface="Wingdings" charset="0"/>
              <a:buAutoNum type="arabicPeriod" startAt="7"/>
            </a:pPr>
            <a:r>
              <a:rPr lang="en-AU" sz="2800" dirty="0">
                <a:latin typeface="Arial"/>
                <a:cs typeface="Arial"/>
              </a:rPr>
              <a:t>Add the total of all the steps.</a:t>
            </a:r>
          </a:p>
          <a:p>
            <a:pPr marL="571500" indent="-571500">
              <a:buFont typeface="Wingdings" charset="0"/>
              <a:buNone/>
            </a:pPr>
            <a:r>
              <a:rPr lang="en-AU" sz="2800" dirty="0">
                <a:latin typeface="Arial"/>
                <a:cs typeface="Arial"/>
              </a:rPr>
              <a:t>	      1 1 1 1</a:t>
            </a:r>
          </a:p>
          <a:p>
            <a:pPr marL="571500" indent="-571500">
              <a:buFont typeface="Wingdings" charset="0"/>
              <a:buNone/>
            </a:pPr>
            <a:r>
              <a:rPr lang="en-AU" sz="2800" dirty="0">
                <a:latin typeface="Arial"/>
                <a:cs typeface="Arial"/>
              </a:rPr>
              <a:t>         0 0 0 0 0</a:t>
            </a:r>
          </a:p>
          <a:p>
            <a:pPr marL="571500" indent="-571500">
              <a:buFont typeface="Wingdings" charset="0"/>
              <a:buNone/>
            </a:pPr>
            <a:r>
              <a:rPr lang="en-AU" sz="2800" dirty="0">
                <a:latin typeface="Arial"/>
                <a:cs typeface="Arial"/>
              </a:rPr>
              <a:t>      1 1 1 1 0 0 </a:t>
            </a:r>
          </a:p>
          <a:p>
            <a:pPr marL="571500" indent="-571500">
              <a:buFont typeface="Wingdings" charset="0"/>
              <a:buNone/>
            </a:pPr>
            <a:r>
              <a:rPr lang="en-AU" sz="2800" dirty="0">
                <a:latin typeface="Arial"/>
                <a:cs typeface="Arial"/>
              </a:rPr>
              <a:t>   1 0 0 1 0 1 1</a:t>
            </a:r>
          </a:p>
          <a:p>
            <a:pPr marL="571500" indent="-571500">
              <a:buFont typeface="Wingdings" charset="0"/>
              <a:buNone/>
            </a:pPr>
            <a:endParaRPr lang="en-AU" sz="2800" dirty="0">
              <a:latin typeface="Arial"/>
              <a:cs typeface="Arial"/>
            </a:endParaRPr>
          </a:p>
          <a:p>
            <a:pPr marL="571500" indent="-571500">
              <a:buFont typeface="Wingdings" charset="0"/>
              <a:buAutoNum type="arabicPeriod" startAt="8"/>
            </a:pPr>
            <a:r>
              <a:rPr lang="en-AU" sz="2800" dirty="0">
                <a:latin typeface="Arial"/>
                <a:cs typeface="Arial"/>
              </a:rPr>
              <a:t>Convert back to decimal to check.</a:t>
            </a:r>
          </a:p>
        </p:txBody>
      </p:sp>
      <p:sp>
        <p:nvSpPr>
          <p:cNvPr id="379911" name="Line 7"/>
          <p:cNvSpPr>
            <a:spLocks noChangeShapeType="1"/>
          </p:cNvSpPr>
          <p:nvPr/>
        </p:nvSpPr>
        <p:spPr bwMode="auto">
          <a:xfrm>
            <a:off x="793750" y="4343400"/>
            <a:ext cx="21780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912" name="Text Box 8"/>
          <p:cNvSpPr txBox="1">
            <a:spLocks noChangeArrowheads="1"/>
          </p:cNvSpPr>
          <p:nvPr/>
        </p:nvSpPr>
        <p:spPr bwMode="auto">
          <a:xfrm>
            <a:off x="3059113" y="3709988"/>
            <a:ext cx="57626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AU" b="1"/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xmlns="" val="1096167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Binary Division</a:t>
            </a:r>
          </a:p>
        </p:txBody>
      </p:sp>
      <p:sp>
        <p:nvSpPr>
          <p:cNvPr id="356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AU"/>
              <a:t>Division in binary is similar to long division in decimal.</a:t>
            </a:r>
          </a:p>
          <a:p>
            <a:r>
              <a:rPr lang="en-AU"/>
              <a:t>It uses what is called a shift and subtract method.</a:t>
            </a:r>
          </a:p>
        </p:txBody>
      </p:sp>
    </p:spTree>
    <p:extLst>
      <p:ext uri="{BB962C8B-B14F-4D97-AF65-F5344CB8AC3E}">
        <p14:creationId xmlns:p14="http://schemas.microsoft.com/office/powerpoint/2010/main" xmlns="" val="845630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Binary Division</a:t>
            </a:r>
          </a:p>
        </p:txBody>
      </p:sp>
      <p:sp>
        <p:nvSpPr>
          <p:cNvPr id="3829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719263"/>
            <a:ext cx="7499350" cy="1062037"/>
          </a:xfrm>
        </p:spPr>
        <p:txBody>
          <a:bodyPr/>
          <a:lstStyle/>
          <a:p>
            <a:pPr marL="571500" indent="-571500">
              <a:buFont typeface="Wingdings" charset="0"/>
              <a:buNone/>
            </a:pPr>
            <a:r>
              <a:rPr lang="en-AU" sz="2600" b="1" u="sng" dirty="0"/>
              <a:t>EXAMPLE </a:t>
            </a:r>
            <a:r>
              <a:rPr lang="en-AU" sz="2600" b="1" u="sng" dirty="0" smtClean="0"/>
              <a:t>:</a:t>
            </a:r>
            <a:endParaRPr lang="en-AU" sz="2600" b="1" u="sng" dirty="0"/>
          </a:p>
          <a:p>
            <a:pPr marL="571500" indent="-571500">
              <a:buFont typeface="Wingdings" charset="0"/>
              <a:buNone/>
            </a:pPr>
            <a:r>
              <a:rPr lang="en-AU" sz="2600" dirty="0"/>
              <a:t>Complete 575 / 25 using long division.</a:t>
            </a:r>
          </a:p>
          <a:p>
            <a:pPr marL="571500" indent="-571500">
              <a:buFont typeface="Wingdings" charset="0"/>
              <a:buNone/>
            </a:pPr>
            <a:endParaRPr lang="en-AU" sz="2600" dirty="0"/>
          </a:p>
        </p:txBody>
      </p:sp>
      <p:graphicFrame>
        <p:nvGraphicFramePr>
          <p:cNvPr id="383006" name="Group 30"/>
          <p:cNvGraphicFramePr>
            <a:graphicFrameLocks noGrp="1"/>
          </p:cNvGraphicFramePr>
          <p:nvPr>
            <p:ph sz="half" idx="2"/>
          </p:nvPr>
        </p:nvGraphicFramePr>
        <p:xfrm>
          <a:off x="684213" y="2781300"/>
          <a:ext cx="7931150" cy="2901696"/>
        </p:xfrm>
        <a:graphic>
          <a:graphicData uri="http://schemas.openxmlformats.org/drawingml/2006/table">
            <a:tbl>
              <a:tblPr/>
              <a:tblGrid>
                <a:gridCol w="2735262"/>
                <a:gridCol w="5195888"/>
              </a:tblGrid>
              <a:tr h="955675">
                <a:tc>
                  <a:txBody>
                    <a:bodyPr/>
                    <a:lstStyle/>
                    <a:p>
                      <a:pPr marL="495300" marR="0" lvl="0" indent="-495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AutoNum type="arabicPeriod"/>
                        <a:tabLst/>
                      </a:pPr>
                      <a:endParaRPr kumimoji="0" lang="en-AU" sz="2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  <a:p>
                      <a:pPr marL="495300" marR="0" lvl="0" indent="-495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AutoNum type="arabicPeriod"/>
                        <a:tabLst/>
                      </a:pPr>
                      <a:r>
                        <a:rPr kumimoji="0" lang="en-AU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25  575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Char char="l"/>
                        <a:tabLst/>
                      </a:pPr>
                      <a:r>
                        <a:rPr kumimoji="0" lang="en-AU" sz="2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 </a:t>
                      </a:r>
                      <a:r>
                        <a:rPr kumimoji="0" lang="en-A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Take the first digit of 575 (5) and see if 25 will go into it.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Char char="l"/>
                        <a:tabLst/>
                      </a:pPr>
                      <a:r>
                        <a:rPr kumimoji="0" lang="en-A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 If it can not put a zero above and take the next number.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54088">
                <a:tc>
                  <a:txBody>
                    <a:bodyPr/>
                    <a:lstStyle/>
                    <a:p>
                      <a:pPr marL="495300" marR="0" lvl="0" indent="-495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endParaRPr kumimoji="0" lang="en-AU" sz="2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  <a:p>
                      <a:pPr marL="495300" marR="0" lvl="0" indent="-495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AutoNum type="arabicPeriod" startAt="2"/>
                        <a:tabLst/>
                      </a:pPr>
                      <a:r>
                        <a:rPr kumimoji="0" lang="en-AU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25  575</a:t>
                      </a:r>
                    </a:p>
                    <a:p>
                      <a:pPr marL="495300" marR="0" lvl="0" indent="-495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endParaRPr kumimoji="0" lang="en-AU" sz="2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Char char="l"/>
                        <a:tabLst/>
                      </a:pPr>
                      <a:r>
                        <a:rPr kumimoji="0" lang="en-A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 How many times does 25 go into 57?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Char char="l"/>
                        <a:tabLst/>
                      </a:pPr>
                      <a:r>
                        <a:rPr kumimoji="0" lang="en-A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TWICE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383003" name="Group 27"/>
          <p:cNvGrpSpPr>
            <a:grpSpLocks/>
          </p:cNvGrpSpPr>
          <p:nvPr/>
        </p:nvGrpSpPr>
        <p:grpSpPr bwMode="auto">
          <a:xfrm>
            <a:off x="1692275" y="3284538"/>
            <a:ext cx="863600" cy="360362"/>
            <a:chOff x="1066" y="2069"/>
            <a:chExt cx="544" cy="227"/>
          </a:xfrm>
        </p:grpSpPr>
        <p:sp>
          <p:nvSpPr>
            <p:cNvPr id="383001" name="Line 25"/>
            <p:cNvSpPr>
              <a:spLocks noChangeShapeType="1"/>
            </p:cNvSpPr>
            <p:nvPr/>
          </p:nvSpPr>
          <p:spPr bwMode="auto">
            <a:xfrm>
              <a:off x="1156" y="2069"/>
              <a:ext cx="45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3002" name="Line 26"/>
            <p:cNvSpPr>
              <a:spLocks noChangeShapeType="1"/>
            </p:cNvSpPr>
            <p:nvPr/>
          </p:nvSpPr>
          <p:spPr bwMode="auto">
            <a:xfrm flipH="1">
              <a:off x="1066" y="2069"/>
              <a:ext cx="90" cy="22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83004" name="Text Box 28"/>
          <p:cNvSpPr txBox="1">
            <a:spLocks noChangeArrowheads="1"/>
          </p:cNvSpPr>
          <p:nvPr/>
        </p:nvSpPr>
        <p:spPr bwMode="auto">
          <a:xfrm>
            <a:off x="1619250" y="2924175"/>
            <a:ext cx="6492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AU"/>
              <a:t>0</a:t>
            </a:r>
          </a:p>
        </p:txBody>
      </p:sp>
      <p:grpSp>
        <p:nvGrpSpPr>
          <p:cNvPr id="383007" name="Group 31"/>
          <p:cNvGrpSpPr>
            <a:grpSpLocks/>
          </p:cNvGrpSpPr>
          <p:nvPr/>
        </p:nvGrpSpPr>
        <p:grpSpPr bwMode="auto">
          <a:xfrm>
            <a:off x="1692275" y="4725988"/>
            <a:ext cx="863600" cy="360362"/>
            <a:chOff x="1066" y="2069"/>
            <a:chExt cx="544" cy="227"/>
          </a:xfrm>
        </p:grpSpPr>
        <p:sp>
          <p:nvSpPr>
            <p:cNvPr id="383008" name="Line 32"/>
            <p:cNvSpPr>
              <a:spLocks noChangeShapeType="1"/>
            </p:cNvSpPr>
            <p:nvPr/>
          </p:nvSpPr>
          <p:spPr bwMode="auto">
            <a:xfrm>
              <a:off x="1156" y="2069"/>
              <a:ext cx="45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3009" name="Line 33"/>
            <p:cNvSpPr>
              <a:spLocks noChangeShapeType="1"/>
            </p:cNvSpPr>
            <p:nvPr/>
          </p:nvSpPr>
          <p:spPr bwMode="auto">
            <a:xfrm flipH="1">
              <a:off x="1066" y="2069"/>
              <a:ext cx="90" cy="22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83010" name="Text Box 34"/>
          <p:cNvSpPr txBox="1">
            <a:spLocks noChangeArrowheads="1"/>
          </p:cNvSpPr>
          <p:nvPr/>
        </p:nvSpPr>
        <p:spPr bwMode="auto">
          <a:xfrm>
            <a:off x="1619250" y="4365625"/>
            <a:ext cx="6492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AU"/>
              <a:t>   02</a:t>
            </a:r>
          </a:p>
        </p:txBody>
      </p:sp>
    </p:spTree>
    <p:extLst>
      <p:ext uri="{BB962C8B-B14F-4D97-AF65-F5344CB8AC3E}">
        <p14:creationId xmlns:p14="http://schemas.microsoft.com/office/powerpoint/2010/main" xmlns="" val="2474342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Binary Division</a:t>
            </a:r>
          </a:p>
        </p:txBody>
      </p:sp>
      <p:graphicFrame>
        <p:nvGraphicFramePr>
          <p:cNvPr id="389149" name="Group 29"/>
          <p:cNvGraphicFramePr>
            <a:graphicFrameLocks noGrp="1"/>
          </p:cNvGraphicFramePr>
          <p:nvPr>
            <p:ph sz="half" idx="2"/>
          </p:nvPr>
        </p:nvGraphicFramePr>
        <p:xfrm>
          <a:off x="611188" y="1557338"/>
          <a:ext cx="7931150" cy="4303776"/>
        </p:xfrm>
        <a:graphic>
          <a:graphicData uri="http://schemas.openxmlformats.org/drawingml/2006/table">
            <a:tbl>
              <a:tblPr/>
              <a:tblGrid>
                <a:gridCol w="2735262"/>
                <a:gridCol w="5195888"/>
              </a:tblGrid>
              <a:tr h="955675">
                <a:tc>
                  <a:txBody>
                    <a:bodyPr/>
                    <a:lstStyle/>
                    <a:p>
                      <a:pPr marL="495300" marR="0" lvl="0" indent="-495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AutoNum type="arabicPeriod"/>
                        <a:tabLst/>
                      </a:pPr>
                      <a:endParaRPr kumimoji="0" lang="en-AU" sz="2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  <a:p>
                      <a:pPr marL="495300" marR="0" lvl="0" indent="-495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AutoNum type="arabicPeriod" startAt="3"/>
                        <a:tabLst/>
                      </a:pPr>
                      <a:r>
                        <a:rPr kumimoji="0" lang="en-AU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25  575</a:t>
                      </a:r>
                    </a:p>
                    <a:p>
                      <a:pPr marL="495300" marR="0" lvl="0" indent="-495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AU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           50</a:t>
                      </a:r>
                    </a:p>
                    <a:p>
                      <a:pPr marL="495300" marR="0" lvl="0" indent="-495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AU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             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Char char="l"/>
                        <a:tabLst/>
                      </a:pPr>
                      <a:r>
                        <a:rPr kumimoji="0" lang="en-AU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 </a:t>
                      </a:r>
                      <a:r>
                        <a:rPr kumimoji="0" lang="en-A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How much is left over?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Char char="l"/>
                        <a:tabLst/>
                      </a:pPr>
                      <a:r>
                        <a:rPr kumimoji="0" lang="en-A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  57 – (25 * 2) = 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54088">
                <a:tc>
                  <a:txBody>
                    <a:bodyPr/>
                    <a:lstStyle/>
                    <a:p>
                      <a:pPr marL="495300" marR="0" lvl="0" indent="-495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endParaRPr kumimoji="0" lang="en-AU" sz="2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  <a:p>
                      <a:pPr marL="495300" marR="0" lvl="0" indent="-495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AutoNum type="arabicPeriod" startAt="4"/>
                        <a:tabLst/>
                      </a:pPr>
                      <a:r>
                        <a:rPr kumimoji="0" lang="en-AU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25  575</a:t>
                      </a:r>
                    </a:p>
                    <a:p>
                      <a:pPr marL="495300" marR="0" lvl="0" indent="-495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AU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           50</a:t>
                      </a:r>
                    </a:p>
                    <a:p>
                      <a:pPr marL="495300" marR="0" lvl="0" indent="-495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AU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             75</a:t>
                      </a:r>
                    </a:p>
                    <a:p>
                      <a:pPr marL="495300" marR="0" lvl="0" indent="-495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endParaRPr kumimoji="0" lang="en-AU" sz="2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Char char="l"/>
                        <a:tabLst/>
                      </a:pPr>
                      <a:r>
                        <a:rPr kumimoji="0" lang="en-A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 Drop down the next value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endParaRPr kumimoji="0" lang="en-AU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389144" name="Group 24"/>
          <p:cNvGrpSpPr>
            <a:grpSpLocks/>
          </p:cNvGrpSpPr>
          <p:nvPr/>
        </p:nvGrpSpPr>
        <p:grpSpPr bwMode="auto">
          <a:xfrm>
            <a:off x="1547813" y="1700213"/>
            <a:ext cx="936625" cy="720725"/>
            <a:chOff x="1020" y="2750"/>
            <a:chExt cx="590" cy="454"/>
          </a:xfrm>
        </p:grpSpPr>
        <p:grpSp>
          <p:nvGrpSpPr>
            <p:cNvPr id="389139" name="Group 19"/>
            <p:cNvGrpSpPr>
              <a:grpSpLocks/>
            </p:cNvGrpSpPr>
            <p:nvPr/>
          </p:nvGrpSpPr>
          <p:grpSpPr bwMode="auto">
            <a:xfrm>
              <a:off x="1066" y="2977"/>
              <a:ext cx="544" cy="227"/>
              <a:chOff x="1066" y="2069"/>
              <a:chExt cx="544" cy="227"/>
            </a:xfrm>
          </p:grpSpPr>
          <p:sp>
            <p:nvSpPr>
              <p:cNvPr id="389140" name="Line 20"/>
              <p:cNvSpPr>
                <a:spLocks noChangeShapeType="1"/>
              </p:cNvSpPr>
              <p:nvPr/>
            </p:nvSpPr>
            <p:spPr bwMode="auto">
              <a:xfrm>
                <a:off x="1156" y="2069"/>
                <a:ext cx="454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141" name="Line 21"/>
              <p:cNvSpPr>
                <a:spLocks noChangeShapeType="1"/>
              </p:cNvSpPr>
              <p:nvPr/>
            </p:nvSpPr>
            <p:spPr bwMode="auto">
              <a:xfrm flipH="1">
                <a:off x="1066" y="2069"/>
                <a:ext cx="90" cy="227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89142" name="Text Box 22"/>
            <p:cNvSpPr txBox="1">
              <a:spLocks noChangeArrowheads="1"/>
            </p:cNvSpPr>
            <p:nvPr/>
          </p:nvSpPr>
          <p:spPr bwMode="auto">
            <a:xfrm>
              <a:off x="1020" y="2750"/>
              <a:ext cx="40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AU"/>
                <a:t>   02</a:t>
              </a:r>
            </a:p>
          </p:txBody>
        </p:sp>
      </p:grpSp>
      <p:sp>
        <p:nvSpPr>
          <p:cNvPr id="389147" name="Line 27"/>
          <p:cNvSpPr>
            <a:spLocks noChangeShapeType="1"/>
          </p:cNvSpPr>
          <p:nvPr/>
        </p:nvSpPr>
        <p:spPr bwMode="auto">
          <a:xfrm>
            <a:off x="1403350" y="2997200"/>
            <a:ext cx="11525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389150" name="Group 30"/>
          <p:cNvGrpSpPr>
            <a:grpSpLocks/>
          </p:cNvGrpSpPr>
          <p:nvPr/>
        </p:nvGrpSpPr>
        <p:grpSpPr bwMode="auto">
          <a:xfrm>
            <a:off x="1476375" y="3644900"/>
            <a:ext cx="936625" cy="720725"/>
            <a:chOff x="1020" y="2750"/>
            <a:chExt cx="590" cy="454"/>
          </a:xfrm>
        </p:grpSpPr>
        <p:grpSp>
          <p:nvGrpSpPr>
            <p:cNvPr id="389151" name="Group 31"/>
            <p:cNvGrpSpPr>
              <a:grpSpLocks/>
            </p:cNvGrpSpPr>
            <p:nvPr/>
          </p:nvGrpSpPr>
          <p:grpSpPr bwMode="auto">
            <a:xfrm>
              <a:off x="1066" y="2977"/>
              <a:ext cx="544" cy="227"/>
              <a:chOff x="1066" y="2069"/>
              <a:chExt cx="544" cy="227"/>
            </a:xfrm>
          </p:grpSpPr>
          <p:sp>
            <p:nvSpPr>
              <p:cNvPr id="389152" name="Line 32"/>
              <p:cNvSpPr>
                <a:spLocks noChangeShapeType="1"/>
              </p:cNvSpPr>
              <p:nvPr/>
            </p:nvSpPr>
            <p:spPr bwMode="auto">
              <a:xfrm>
                <a:off x="1156" y="2069"/>
                <a:ext cx="454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153" name="Line 33"/>
              <p:cNvSpPr>
                <a:spLocks noChangeShapeType="1"/>
              </p:cNvSpPr>
              <p:nvPr/>
            </p:nvSpPr>
            <p:spPr bwMode="auto">
              <a:xfrm flipH="1">
                <a:off x="1066" y="2069"/>
                <a:ext cx="90" cy="227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89154" name="Text Box 34"/>
            <p:cNvSpPr txBox="1">
              <a:spLocks noChangeArrowheads="1"/>
            </p:cNvSpPr>
            <p:nvPr/>
          </p:nvSpPr>
          <p:spPr bwMode="auto">
            <a:xfrm>
              <a:off x="1020" y="2750"/>
              <a:ext cx="40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AU"/>
                <a:t>   02</a:t>
              </a:r>
            </a:p>
          </p:txBody>
        </p:sp>
      </p:grpSp>
      <p:sp>
        <p:nvSpPr>
          <p:cNvPr id="389155" name="Line 35"/>
          <p:cNvSpPr>
            <a:spLocks noChangeShapeType="1"/>
          </p:cNvSpPr>
          <p:nvPr/>
        </p:nvSpPr>
        <p:spPr bwMode="auto">
          <a:xfrm>
            <a:off x="1331913" y="4941888"/>
            <a:ext cx="11525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156" name="Line 36"/>
          <p:cNvSpPr>
            <a:spLocks noChangeShapeType="1"/>
          </p:cNvSpPr>
          <p:nvPr/>
        </p:nvSpPr>
        <p:spPr bwMode="auto">
          <a:xfrm>
            <a:off x="2195513" y="4437063"/>
            <a:ext cx="0" cy="4318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45551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Binary Division</a:t>
            </a:r>
          </a:p>
        </p:txBody>
      </p:sp>
      <p:graphicFrame>
        <p:nvGraphicFramePr>
          <p:cNvPr id="390177" name="Group 33"/>
          <p:cNvGraphicFramePr>
            <a:graphicFrameLocks noGrp="1"/>
          </p:cNvGraphicFramePr>
          <p:nvPr>
            <p:ph sz="half" idx="2"/>
          </p:nvPr>
        </p:nvGraphicFramePr>
        <p:xfrm>
          <a:off x="611188" y="1557338"/>
          <a:ext cx="7931150" cy="4779264"/>
        </p:xfrm>
        <a:graphic>
          <a:graphicData uri="http://schemas.openxmlformats.org/drawingml/2006/table">
            <a:tbl>
              <a:tblPr/>
              <a:tblGrid>
                <a:gridCol w="2735262"/>
                <a:gridCol w="5195888"/>
              </a:tblGrid>
              <a:tr h="955675">
                <a:tc>
                  <a:txBody>
                    <a:bodyPr/>
                    <a:lstStyle/>
                    <a:p>
                      <a:pPr marL="495300" marR="0" lvl="0" indent="-495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AutoNum type="arabicPeriod"/>
                        <a:tabLst/>
                      </a:pPr>
                      <a:endParaRPr kumimoji="0" lang="en-AU" sz="2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  <a:p>
                      <a:pPr marL="495300" marR="0" lvl="0" indent="-495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AutoNum type="arabicPeriod" startAt="5"/>
                        <a:tabLst/>
                      </a:pPr>
                      <a:r>
                        <a:rPr kumimoji="0" lang="en-AU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25  575</a:t>
                      </a:r>
                    </a:p>
                    <a:p>
                      <a:pPr marL="495300" marR="0" lvl="0" indent="-495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AU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           50</a:t>
                      </a:r>
                    </a:p>
                    <a:p>
                      <a:pPr marL="495300" marR="0" lvl="0" indent="-495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AU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             75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Char char="l"/>
                        <a:tabLst/>
                      </a:pPr>
                      <a:r>
                        <a:rPr kumimoji="0" lang="en-AU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 </a:t>
                      </a:r>
                      <a:r>
                        <a:rPr kumimoji="0" lang="en-A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Divide 75 by 25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Char char="l"/>
                        <a:tabLst/>
                      </a:pPr>
                      <a:r>
                        <a:rPr kumimoji="0" lang="en-A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  Result = 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54088">
                <a:tc>
                  <a:txBody>
                    <a:bodyPr/>
                    <a:lstStyle/>
                    <a:p>
                      <a:pPr marL="495300" marR="0" lvl="0" indent="-495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endParaRPr kumimoji="0" lang="en-AU" sz="2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  <a:p>
                      <a:pPr marL="495300" marR="0" lvl="0" indent="-495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AutoNum type="arabicPeriod" startAt="4"/>
                        <a:tabLst/>
                      </a:pPr>
                      <a:r>
                        <a:rPr kumimoji="0" lang="en-AU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25  575</a:t>
                      </a:r>
                    </a:p>
                    <a:p>
                      <a:pPr marL="495300" marR="0" lvl="0" indent="-495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AU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           50</a:t>
                      </a:r>
                    </a:p>
                    <a:p>
                      <a:pPr marL="495300" marR="0" lvl="0" indent="-495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AU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             75</a:t>
                      </a:r>
                    </a:p>
                    <a:p>
                      <a:pPr marL="495300" marR="0" lvl="0" indent="-495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AU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             75</a:t>
                      </a:r>
                    </a:p>
                    <a:p>
                      <a:pPr marL="495300" marR="0" lvl="0" indent="-495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AU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               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Char char="l"/>
                        <a:tabLst/>
                      </a:pPr>
                      <a:r>
                        <a:rPr kumimoji="0" lang="en-A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 Check for remainder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Char char="l"/>
                        <a:tabLst/>
                      </a:pPr>
                      <a:r>
                        <a:rPr kumimoji="0" lang="en-A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 75 – (3 * 25) = 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Char char="l"/>
                        <a:tabLst/>
                      </a:pPr>
                      <a:r>
                        <a:rPr kumimoji="0" lang="en-A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 FINISH!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endParaRPr kumimoji="0" lang="en-AU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390159" name="Group 15"/>
          <p:cNvGrpSpPr>
            <a:grpSpLocks/>
          </p:cNvGrpSpPr>
          <p:nvPr/>
        </p:nvGrpSpPr>
        <p:grpSpPr bwMode="auto">
          <a:xfrm>
            <a:off x="1620838" y="2060575"/>
            <a:ext cx="863600" cy="360363"/>
            <a:chOff x="1066" y="2069"/>
            <a:chExt cx="544" cy="227"/>
          </a:xfrm>
        </p:grpSpPr>
        <p:sp>
          <p:nvSpPr>
            <p:cNvPr id="390160" name="Line 16"/>
            <p:cNvSpPr>
              <a:spLocks noChangeShapeType="1"/>
            </p:cNvSpPr>
            <p:nvPr/>
          </p:nvSpPr>
          <p:spPr bwMode="auto">
            <a:xfrm>
              <a:off x="1156" y="2069"/>
              <a:ext cx="45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0161" name="Line 17"/>
            <p:cNvSpPr>
              <a:spLocks noChangeShapeType="1"/>
            </p:cNvSpPr>
            <p:nvPr/>
          </p:nvSpPr>
          <p:spPr bwMode="auto">
            <a:xfrm flipH="1">
              <a:off x="1066" y="2069"/>
              <a:ext cx="90" cy="22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90162" name="Text Box 18"/>
          <p:cNvSpPr txBox="1">
            <a:spLocks noChangeArrowheads="1"/>
          </p:cNvSpPr>
          <p:nvPr/>
        </p:nvSpPr>
        <p:spPr bwMode="auto">
          <a:xfrm>
            <a:off x="1692275" y="1412875"/>
            <a:ext cx="64928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AU"/>
              <a:t>   023</a:t>
            </a:r>
          </a:p>
        </p:txBody>
      </p:sp>
      <p:sp>
        <p:nvSpPr>
          <p:cNvPr id="390163" name="Line 19"/>
          <p:cNvSpPr>
            <a:spLocks noChangeShapeType="1"/>
          </p:cNvSpPr>
          <p:nvPr/>
        </p:nvSpPr>
        <p:spPr bwMode="auto">
          <a:xfrm>
            <a:off x="1403350" y="2997200"/>
            <a:ext cx="11525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0169" name="Line 25"/>
          <p:cNvSpPr>
            <a:spLocks noChangeShapeType="1"/>
          </p:cNvSpPr>
          <p:nvPr/>
        </p:nvSpPr>
        <p:spPr bwMode="auto">
          <a:xfrm>
            <a:off x="1331913" y="4941888"/>
            <a:ext cx="11525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390171" name="Group 27"/>
          <p:cNvGrpSpPr>
            <a:grpSpLocks/>
          </p:cNvGrpSpPr>
          <p:nvPr/>
        </p:nvGrpSpPr>
        <p:grpSpPr bwMode="auto">
          <a:xfrm>
            <a:off x="1620838" y="4005263"/>
            <a:ext cx="863600" cy="360362"/>
            <a:chOff x="1066" y="2069"/>
            <a:chExt cx="544" cy="227"/>
          </a:xfrm>
        </p:grpSpPr>
        <p:sp>
          <p:nvSpPr>
            <p:cNvPr id="390172" name="Line 28"/>
            <p:cNvSpPr>
              <a:spLocks noChangeShapeType="1"/>
            </p:cNvSpPr>
            <p:nvPr/>
          </p:nvSpPr>
          <p:spPr bwMode="auto">
            <a:xfrm>
              <a:off x="1156" y="2069"/>
              <a:ext cx="45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0173" name="Line 29"/>
            <p:cNvSpPr>
              <a:spLocks noChangeShapeType="1"/>
            </p:cNvSpPr>
            <p:nvPr/>
          </p:nvSpPr>
          <p:spPr bwMode="auto">
            <a:xfrm flipH="1">
              <a:off x="1066" y="2069"/>
              <a:ext cx="90" cy="22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90174" name="Text Box 30"/>
          <p:cNvSpPr txBox="1">
            <a:spLocks noChangeArrowheads="1"/>
          </p:cNvSpPr>
          <p:nvPr/>
        </p:nvSpPr>
        <p:spPr bwMode="auto">
          <a:xfrm>
            <a:off x="1692275" y="3357563"/>
            <a:ext cx="64928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AU"/>
              <a:t>   023</a:t>
            </a:r>
          </a:p>
        </p:txBody>
      </p:sp>
      <p:sp>
        <p:nvSpPr>
          <p:cNvPr id="390178" name="Line 34"/>
          <p:cNvSpPr>
            <a:spLocks noChangeShapeType="1"/>
          </p:cNvSpPr>
          <p:nvPr/>
        </p:nvSpPr>
        <p:spPr bwMode="auto">
          <a:xfrm>
            <a:off x="1331913" y="5805488"/>
            <a:ext cx="11525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91435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Binary Division</a:t>
            </a:r>
          </a:p>
        </p:txBody>
      </p:sp>
      <p:sp>
        <p:nvSpPr>
          <p:cNvPr id="395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Wingdings" charset="0"/>
              <a:buNone/>
            </a:pPr>
            <a:r>
              <a:rPr lang="en-AU" sz="2800" b="1" dirty="0" smtClean="0">
                <a:latin typeface="Arial"/>
                <a:cs typeface="Arial"/>
              </a:rPr>
              <a:t>Step </a:t>
            </a:r>
            <a:r>
              <a:rPr lang="en-AU" sz="2800" b="1" dirty="0">
                <a:latin typeface="Arial"/>
                <a:cs typeface="Arial"/>
              </a:rPr>
              <a:t>1: </a:t>
            </a:r>
            <a:r>
              <a:rPr lang="en-AU" sz="2800" dirty="0">
                <a:latin typeface="Arial"/>
                <a:cs typeface="Arial"/>
              </a:rPr>
              <a:t>Convert both numbers to binary.</a:t>
            </a:r>
          </a:p>
          <a:p>
            <a:pPr>
              <a:buFont typeface="Wingdings" charset="0"/>
              <a:buNone/>
            </a:pPr>
            <a:r>
              <a:rPr lang="en-AU" sz="2800" dirty="0">
                <a:latin typeface="Arial"/>
                <a:cs typeface="Arial"/>
              </a:rPr>
              <a:t>25 = 1 1 0 0 1</a:t>
            </a:r>
          </a:p>
          <a:p>
            <a:pPr>
              <a:buFont typeface="Wingdings" charset="0"/>
              <a:buNone/>
            </a:pPr>
            <a:r>
              <a:rPr lang="en-AU" sz="2800" dirty="0">
                <a:latin typeface="Arial"/>
                <a:cs typeface="Arial"/>
              </a:rPr>
              <a:t>5 = 1 0 </a:t>
            </a:r>
            <a:r>
              <a:rPr lang="en-AU" sz="2800" dirty="0" smtClean="0">
                <a:latin typeface="Arial"/>
                <a:cs typeface="Arial"/>
              </a:rPr>
              <a:t>1</a:t>
            </a:r>
          </a:p>
          <a:p>
            <a:pPr>
              <a:buFont typeface="Wingdings" charset="0"/>
              <a:buNone/>
            </a:pPr>
            <a:endParaRPr lang="en-AU" sz="2800" dirty="0">
              <a:latin typeface="Arial"/>
              <a:cs typeface="Arial"/>
            </a:endParaRPr>
          </a:p>
          <a:p>
            <a:pPr>
              <a:buFont typeface="Wingdings" charset="0"/>
              <a:buNone/>
            </a:pPr>
            <a:r>
              <a:rPr lang="en-AU" sz="2800" b="1" dirty="0">
                <a:latin typeface="Arial"/>
                <a:cs typeface="Arial"/>
              </a:rPr>
              <a:t>Step 2: </a:t>
            </a:r>
            <a:r>
              <a:rPr lang="en-AU" sz="2800" dirty="0">
                <a:latin typeface="Arial"/>
                <a:cs typeface="Arial"/>
              </a:rPr>
              <a:t>Place the numbers accordingly:</a:t>
            </a:r>
          </a:p>
          <a:p>
            <a:pPr>
              <a:buFont typeface="Wingdings" charset="0"/>
              <a:buNone/>
            </a:pPr>
            <a:r>
              <a:rPr lang="en-AU" sz="2800" dirty="0">
                <a:latin typeface="Arial"/>
                <a:cs typeface="Arial"/>
              </a:rPr>
              <a:t>1 0 1  1 1 0 0 1</a:t>
            </a:r>
            <a:endParaRPr lang="en-AU" sz="2800" b="1" dirty="0">
              <a:latin typeface="Arial"/>
              <a:cs typeface="Arial"/>
            </a:endParaRPr>
          </a:p>
        </p:txBody>
      </p:sp>
      <p:grpSp>
        <p:nvGrpSpPr>
          <p:cNvPr id="395268" name="Group 4"/>
          <p:cNvGrpSpPr>
            <a:grpSpLocks/>
          </p:cNvGrpSpPr>
          <p:nvPr/>
        </p:nvGrpSpPr>
        <p:grpSpPr bwMode="auto">
          <a:xfrm>
            <a:off x="1239837" y="4191000"/>
            <a:ext cx="1808163" cy="609600"/>
            <a:chOff x="1066" y="2069"/>
            <a:chExt cx="544" cy="227"/>
          </a:xfrm>
        </p:grpSpPr>
        <p:sp>
          <p:nvSpPr>
            <p:cNvPr id="395269" name="Line 5"/>
            <p:cNvSpPr>
              <a:spLocks noChangeShapeType="1"/>
            </p:cNvSpPr>
            <p:nvPr/>
          </p:nvSpPr>
          <p:spPr bwMode="auto">
            <a:xfrm>
              <a:off x="1156" y="2069"/>
              <a:ext cx="45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5270" name="Line 6"/>
            <p:cNvSpPr>
              <a:spLocks noChangeShapeType="1"/>
            </p:cNvSpPr>
            <p:nvPr/>
          </p:nvSpPr>
          <p:spPr bwMode="auto">
            <a:xfrm flipH="1">
              <a:off x="1066" y="2069"/>
              <a:ext cx="90" cy="22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669787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Binary Division</a:t>
            </a:r>
          </a:p>
        </p:txBody>
      </p:sp>
      <p:sp>
        <p:nvSpPr>
          <p:cNvPr id="396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Font typeface="Wingdings" charset="0"/>
              <a:buNone/>
            </a:pPr>
            <a:r>
              <a:rPr lang="en-AU" sz="2800" b="1" dirty="0">
                <a:latin typeface="Arial"/>
                <a:cs typeface="Arial"/>
              </a:rPr>
              <a:t>Step 3: </a:t>
            </a:r>
            <a:r>
              <a:rPr lang="en-AU" sz="2800" dirty="0">
                <a:latin typeface="Arial"/>
                <a:cs typeface="Arial"/>
              </a:rPr>
              <a:t>Determine if 1 0 1 (5) will fit into the first bit of dividend.</a:t>
            </a:r>
          </a:p>
          <a:p>
            <a:pPr marL="0" indent="0">
              <a:lnSpc>
                <a:spcPct val="90000"/>
              </a:lnSpc>
              <a:buFont typeface="Wingdings" charset="0"/>
              <a:buNone/>
            </a:pPr>
            <a:endParaRPr lang="en-AU" sz="2800" dirty="0">
              <a:latin typeface="Arial"/>
              <a:cs typeface="Arial"/>
            </a:endParaRPr>
          </a:p>
          <a:p>
            <a:pPr marL="0" indent="0">
              <a:lnSpc>
                <a:spcPct val="90000"/>
              </a:lnSpc>
              <a:buFont typeface="Wingdings" charset="0"/>
              <a:buNone/>
            </a:pPr>
            <a:r>
              <a:rPr lang="en-AU" sz="2800" dirty="0">
                <a:latin typeface="Arial"/>
                <a:cs typeface="Arial"/>
              </a:rPr>
              <a:t>1 0 1     1 1 0 0 1</a:t>
            </a:r>
          </a:p>
          <a:p>
            <a:pPr marL="0" indent="0">
              <a:lnSpc>
                <a:spcPct val="90000"/>
              </a:lnSpc>
              <a:buFont typeface="Wingdings" charset="0"/>
              <a:buNone/>
            </a:pPr>
            <a:endParaRPr lang="en-AU" sz="2800" dirty="0">
              <a:latin typeface="Arial"/>
              <a:cs typeface="Arial"/>
            </a:endParaRPr>
          </a:p>
          <a:p>
            <a:pPr marL="0" indent="0">
              <a:lnSpc>
                <a:spcPct val="90000"/>
              </a:lnSpc>
              <a:buFont typeface="Wingdings" charset="0"/>
              <a:buNone/>
            </a:pPr>
            <a:r>
              <a:rPr lang="en-AU" sz="2800" dirty="0">
                <a:latin typeface="Arial"/>
                <a:cs typeface="Arial"/>
              </a:rPr>
              <a:t>1 0 1(5) will not fit into 1(1)</a:t>
            </a:r>
          </a:p>
          <a:p>
            <a:pPr marL="0" indent="0">
              <a:lnSpc>
                <a:spcPct val="90000"/>
              </a:lnSpc>
              <a:buFont typeface="Wingdings" charset="0"/>
              <a:buNone/>
            </a:pPr>
            <a:endParaRPr lang="en-AU" sz="2800" dirty="0">
              <a:latin typeface="Arial"/>
              <a:cs typeface="Arial"/>
            </a:endParaRPr>
          </a:p>
          <a:p>
            <a:pPr marL="0" indent="0">
              <a:lnSpc>
                <a:spcPct val="90000"/>
              </a:lnSpc>
              <a:buFont typeface="Wingdings" charset="0"/>
              <a:buNone/>
            </a:pPr>
            <a:r>
              <a:rPr lang="en-AU" sz="2800" b="1" dirty="0">
                <a:latin typeface="Arial"/>
                <a:cs typeface="Arial"/>
              </a:rPr>
              <a:t>Step 4: </a:t>
            </a:r>
            <a:r>
              <a:rPr lang="en-AU" sz="2800" dirty="0">
                <a:latin typeface="Arial"/>
                <a:cs typeface="Arial"/>
              </a:rPr>
              <a:t>Place a zero above the first bit and try the next bit.</a:t>
            </a:r>
            <a:endParaRPr lang="en-AU" sz="2800" b="1" dirty="0">
              <a:latin typeface="Arial"/>
              <a:cs typeface="Arial"/>
            </a:endParaRPr>
          </a:p>
          <a:p>
            <a:pPr marL="0" indent="0">
              <a:lnSpc>
                <a:spcPct val="90000"/>
              </a:lnSpc>
              <a:buFont typeface="Wingdings" charset="0"/>
              <a:buNone/>
            </a:pPr>
            <a:endParaRPr lang="en-AU" sz="2800" b="1" dirty="0">
              <a:latin typeface="Arial"/>
              <a:cs typeface="Arial"/>
            </a:endParaRPr>
          </a:p>
        </p:txBody>
      </p:sp>
      <p:grpSp>
        <p:nvGrpSpPr>
          <p:cNvPr id="396292" name="Group 4"/>
          <p:cNvGrpSpPr>
            <a:grpSpLocks/>
          </p:cNvGrpSpPr>
          <p:nvPr/>
        </p:nvGrpSpPr>
        <p:grpSpPr bwMode="auto">
          <a:xfrm>
            <a:off x="1331912" y="2971800"/>
            <a:ext cx="1944688" cy="360363"/>
            <a:chOff x="1066" y="2069"/>
            <a:chExt cx="544" cy="227"/>
          </a:xfrm>
        </p:grpSpPr>
        <p:sp>
          <p:nvSpPr>
            <p:cNvPr id="396293" name="Line 5"/>
            <p:cNvSpPr>
              <a:spLocks noChangeShapeType="1"/>
            </p:cNvSpPr>
            <p:nvPr/>
          </p:nvSpPr>
          <p:spPr bwMode="auto">
            <a:xfrm>
              <a:off x="1156" y="2069"/>
              <a:ext cx="45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6294" name="Line 6"/>
            <p:cNvSpPr>
              <a:spLocks noChangeShapeType="1"/>
            </p:cNvSpPr>
            <p:nvPr/>
          </p:nvSpPr>
          <p:spPr bwMode="auto">
            <a:xfrm flipH="1">
              <a:off x="1066" y="2069"/>
              <a:ext cx="90" cy="22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96295" name="Rectangle 7"/>
          <p:cNvSpPr>
            <a:spLocks noChangeArrowheads="1"/>
          </p:cNvSpPr>
          <p:nvPr/>
        </p:nvSpPr>
        <p:spPr bwMode="auto">
          <a:xfrm>
            <a:off x="1763712" y="2971800"/>
            <a:ext cx="360363" cy="36036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02144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Binary Division</a:t>
            </a:r>
          </a:p>
        </p:txBody>
      </p:sp>
      <p:sp>
        <p:nvSpPr>
          <p:cNvPr id="397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Font typeface="Wingdings" charset="0"/>
              <a:buNone/>
            </a:pPr>
            <a:r>
              <a:rPr lang="en-AU" sz="2800" b="1" dirty="0">
                <a:latin typeface="Arial"/>
                <a:cs typeface="Arial"/>
              </a:rPr>
              <a:t>Step 5: </a:t>
            </a:r>
            <a:r>
              <a:rPr lang="en-AU" sz="2800" dirty="0">
                <a:latin typeface="Arial"/>
                <a:cs typeface="Arial"/>
              </a:rPr>
              <a:t>Determine if 1 0 1 (5) will fit into the next two bits of dividend.</a:t>
            </a:r>
          </a:p>
          <a:p>
            <a:pPr marL="0" indent="0">
              <a:lnSpc>
                <a:spcPct val="90000"/>
              </a:lnSpc>
              <a:buFont typeface="Wingdings" charset="0"/>
              <a:buNone/>
            </a:pPr>
            <a:endParaRPr lang="en-AU" sz="2800" dirty="0">
              <a:latin typeface="Arial"/>
              <a:cs typeface="Arial"/>
            </a:endParaRPr>
          </a:p>
          <a:p>
            <a:pPr marL="0" indent="0">
              <a:lnSpc>
                <a:spcPct val="90000"/>
              </a:lnSpc>
              <a:buFont typeface="Wingdings" charset="0"/>
              <a:buNone/>
            </a:pPr>
            <a:r>
              <a:rPr lang="en-AU" sz="2800" dirty="0">
                <a:latin typeface="Arial"/>
                <a:cs typeface="Arial"/>
              </a:rPr>
              <a:t>1 0 1     1 1 0 0 1</a:t>
            </a:r>
          </a:p>
          <a:p>
            <a:pPr marL="0" indent="0">
              <a:lnSpc>
                <a:spcPct val="90000"/>
              </a:lnSpc>
              <a:buFont typeface="Wingdings" charset="0"/>
              <a:buNone/>
            </a:pPr>
            <a:endParaRPr lang="en-AU" sz="2800" dirty="0">
              <a:latin typeface="Arial"/>
              <a:cs typeface="Arial"/>
            </a:endParaRPr>
          </a:p>
          <a:p>
            <a:pPr marL="0" indent="0">
              <a:lnSpc>
                <a:spcPct val="90000"/>
              </a:lnSpc>
              <a:buFont typeface="Wingdings" charset="0"/>
              <a:buNone/>
            </a:pPr>
            <a:r>
              <a:rPr lang="en-AU" sz="2800" dirty="0">
                <a:latin typeface="Arial"/>
                <a:cs typeface="Arial"/>
              </a:rPr>
              <a:t>1 0 1(5) will not fit into 1 1(3)</a:t>
            </a:r>
          </a:p>
          <a:p>
            <a:pPr marL="0" indent="0">
              <a:lnSpc>
                <a:spcPct val="90000"/>
              </a:lnSpc>
              <a:buFont typeface="Wingdings" charset="0"/>
              <a:buNone/>
            </a:pPr>
            <a:endParaRPr lang="en-AU" sz="2800" dirty="0">
              <a:latin typeface="Arial"/>
              <a:cs typeface="Arial"/>
            </a:endParaRPr>
          </a:p>
          <a:p>
            <a:pPr marL="0" indent="0">
              <a:lnSpc>
                <a:spcPct val="90000"/>
              </a:lnSpc>
              <a:buFont typeface="Wingdings" charset="0"/>
              <a:buNone/>
            </a:pPr>
            <a:r>
              <a:rPr lang="en-AU" sz="2800" b="1" dirty="0">
                <a:latin typeface="Arial"/>
                <a:cs typeface="Arial"/>
              </a:rPr>
              <a:t>Step 6: </a:t>
            </a:r>
            <a:r>
              <a:rPr lang="en-AU" sz="2800" dirty="0">
                <a:latin typeface="Arial"/>
                <a:cs typeface="Arial"/>
              </a:rPr>
              <a:t>Place a zero above the second bit and try the next bit.</a:t>
            </a:r>
            <a:endParaRPr lang="en-AU" sz="2800" b="1" dirty="0">
              <a:latin typeface="Arial"/>
              <a:cs typeface="Arial"/>
            </a:endParaRPr>
          </a:p>
          <a:p>
            <a:pPr marL="0" indent="0">
              <a:lnSpc>
                <a:spcPct val="90000"/>
              </a:lnSpc>
              <a:buFont typeface="Wingdings" charset="0"/>
              <a:buNone/>
            </a:pPr>
            <a:endParaRPr lang="en-AU" sz="2800" b="1" dirty="0">
              <a:latin typeface="Arial"/>
              <a:cs typeface="Arial"/>
            </a:endParaRPr>
          </a:p>
        </p:txBody>
      </p:sp>
      <p:grpSp>
        <p:nvGrpSpPr>
          <p:cNvPr id="397316" name="Group 4"/>
          <p:cNvGrpSpPr>
            <a:grpSpLocks/>
          </p:cNvGrpSpPr>
          <p:nvPr/>
        </p:nvGrpSpPr>
        <p:grpSpPr bwMode="auto">
          <a:xfrm>
            <a:off x="1295400" y="2971800"/>
            <a:ext cx="1944688" cy="360363"/>
            <a:chOff x="1066" y="2069"/>
            <a:chExt cx="544" cy="227"/>
          </a:xfrm>
        </p:grpSpPr>
        <p:sp>
          <p:nvSpPr>
            <p:cNvPr id="397317" name="Line 5"/>
            <p:cNvSpPr>
              <a:spLocks noChangeShapeType="1"/>
            </p:cNvSpPr>
            <p:nvPr/>
          </p:nvSpPr>
          <p:spPr bwMode="auto">
            <a:xfrm>
              <a:off x="1156" y="2069"/>
              <a:ext cx="45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7318" name="Line 6"/>
            <p:cNvSpPr>
              <a:spLocks noChangeShapeType="1"/>
            </p:cNvSpPr>
            <p:nvPr/>
          </p:nvSpPr>
          <p:spPr bwMode="auto">
            <a:xfrm flipH="1">
              <a:off x="1066" y="2069"/>
              <a:ext cx="90" cy="22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97319" name="Rectangle 7"/>
          <p:cNvSpPr>
            <a:spLocks noChangeArrowheads="1"/>
          </p:cNvSpPr>
          <p:nvPr/>
        </p:nvSpPr>
        <p:spPr bwMode="auto">
          <a:xfrm>
            <a:off x="1727200" y="2971800"/>
            <a:ext cx="649288" cy="36036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7320" name="Text Box 8"/>
          <p:cNvSpPr txBox="1">
            <a:spLocks noChangeArrowheads="1"/>
          </p:cNvSpPr>
          <p:nvPr/>
        </p:nvSpPr>
        <p:spPr bwMode="auto">
          <a:xfrm>
            <a:off x="1752600" y="2514600"/>
            <a:ext cx="36036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AU" sz="2800" dirty="0">
                <a:latin typeface="Arial"/>
                <a:cs typeface="Arial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xmlns="" val="4194230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Binary Division</a:t>
            </a:r>
          </a:p>
        </p:txBody>
      </p:sp>
      <p:sp>
        <p:nvSpPr>
          <p:cNvPr id="398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Font typeface="Wingdings" charset="0"/>
              <a:buNone/>
            </a:pPr>
            <a:r>
              <a:rPr lang="en-AU" sz="2800" b="1" dirty="0">
                <a:latin typeface="Arial"/>
                <a:cs typeface="Arial"/>
              </a:rPr>
              <a:t>Step 7: </a:t>
            </a:r>
            <a:r>
              <a:rPr lang="en-AU" sz="2800" dirty="0">
                <a:latin typeface="Arial"/>
                <a:cs typeface="Arial"/>
              </a:rPr>
              <a:t>Determine if 1 0 1 (5) will fit into the next three bits of dividend.</a:t>
            </a:r>
          </a:p>
          <a:p>
            <a:pPr marL="0" indent="0">
              <a:lnSpc>
                <a:spcPct val="90000"/>
              </a:lnSpc>
              <a:buFont typeface="Wingdings" charset="0"/>
              <a:buNone/>
            </a:pPr>
            <a:endParaRPr lang="en-AU" sz="2800" dirty="0">
              <a:latin typeface="Arial"/>
              <a:cs typeface="Arial"/>
            </a:endParaRPr>
          </a:p>
          <a:p>
            <a:pPr marL="0" indent="0">
              <a:lnSpc>
                <a:spcPct val="90000"/>
              </a:lnSpc>
              <a:buFont typeface="Wingdings" charset="0"/>
              <a:buNone/>
            </a:pPr>
            <a:r>
              <a:rPr lang="en-AU" sz="2800" dirty="0">
                <a:latin typeface="Arial"/>
                <a:cs typeface="Arial"/>
              </a:rPr>
              <a:t>1 0 1     1 1 0 0 1</a:t>
            </a:r>
          </a:p>
          <a:p>
            <a:pPr marL="0" indent="0">
              <a:lnSpc>
                <a:spcPct val="90000"/>
              </a:lnSpc>
              <a:buFont typeface="Wingdings" charset="0"/>
              <a:buNone/>
            </a:pPr>
            <a:endParaRPr lang="en-AU" sz="2800" dirty="0">
              <a:latin typeface="Arial"/>
              <a:cs typeface="Arial"/>
            </a:endParaRPr>
          </a:p>
          <a:p>
            <a:pPr marL="0" indent="0">
              <a:lnSpc>
                <a:spcPct val="90000"/>
              </a:lnSpc>
              <a:buFont typeface="Wingdings" charset="0"/>
              <a:buNone/>
            </a:pPr>
            <a:r>
              <a:rPr lang="en-AU" sz="2800" dirty="0">
                <a:latin typeface="Arial"/>
                <a:cs typeface="Arial"/>
              </a:rPr>
              <a:t>1 0 1(5) will fit into 1 1 0(6)</a:t>
            </a:r>
          </a:p>
          <a:p>
            <a:pPr marL="0" indent="0">
              <a:lnSpc>
                <a:spcPct val="90000"/>
              </a:lnSpc>
              <a:buFont typeface="Wingdings" charset="0"/>
              <a:buNone/>
            </a:pPr>
            <a:endParaRPr lang="en-AU" sz="2800" dirty="0">
              <a:latin typeface="Arial"/>
              <a:cs typeface="Arial"/>
            </a:endParaRPr>
          </a:p>
          <a:p>
            <a:pPr marL="0" indent="0">
              <a:lnSpc>
                <a:spcPct val="90000"/>
              </a:lnSpc>
              <a:buFont typeface="Wingdings" charset="0"/>
              <a:buNone/>
            </a:pPr>
            <a:r>
              <a:rPr lang="en-AU" sz="2800" b="1" dirty="0">
                <a:latin typeface="Arial"/>
                <a:cs typeface="Arial"/>
              </a:rPr>
              <a:t>Step 8: </a:t>
            </a:r>
            <a:r>
              <a:rPr lang="en-AU" sz="2800" dirty="0">
                <a:latin typeface="Arial"/>
                <a:cs typeface="Arial"/>
              </a:rPr>
              <a:t>Place a one above the third bit and times it by the divisor (1 0 1)</a:t>
            </a:r>
            <a:endParaRPr lang="en-AU" sz="2800" b="1" dirty="0">
              <a:latin typeface="Arial"/>
              <a:cs typeface="Arial"/>
            </a:endParaRPr>
          </a:p>
          <a:p>
            <a:pPr marL="0" indent="0">
              <a:lnSpc>
                <a:spcPct val="90000"/>
              </a:lnSpc>
              <a:buFont typeface="Wingdings" charset="0"/>
              <a:buNone/>
            </a:pPr>
            <a:endParaRPr lang="en-AU" sz="2800" b="1" dirty="0">
              <a:latin typeface="Arial"/>
              <a:cs typeface="Arial"/>
            </a:endParaRPr>
          </a:p>
        </p:txBody>
      </p:sp>
      <p:grpSp>
        <p:nvGrpSpPr>
          <p:cNvPr id="398340" name="Group 4"/>
          <p:cNvGrpSpPr>
            <a:grpSpLocks/>
          </p:cNvGrpSpPr>
          <p:nvPr/>
        </p:nvGrpSpPr>
        <p:grpSpPr bwMode="auto">
          <a:xfrm>
            <a:off x="1295400" y="2971800"/>
            <a:ext cx="1944688" cy="360363"/>
            <a:chOff x="1066" y="2069"/>
            <a:chExt cx="544" cy="227"/>
          </a:xfrm>
        </p:grpSpPr>
        <p:sp>
          <p:nvSpPr>
            <p:cNvPr id="398341" name="Line 5"/>
            <p:cNvSpPr>
              <a:spLocks noChangeShapeType="1"/>
            </p:cNvSpPr>
            <p:nvPr/>
          </p:nvSpPr>
          <p:spPr bwMode="auto">
            <a:xfrm>
              <a:off x="1156" y="2069"/>
              <a:ext cx="45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8342" name="Line 6"/>
            <p:cNvSpPr>
              <a:spLocks noChangeShapeType="1"/>
            </p:cNvSpPr>
            <p:nvPr/>
          </p:nvSpPr>
          <p:spPr bwMode="auto">
            <a:xfrm flipH="1">
              <a:off x="1066" y="2069"/>
              <a:ext cx="90" cy="22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98343" name="Rectangle 7"/>
          <p:cNvSpPr>
            <a:spLocks noChangeArrowheads="1"/>
          </p:cNvSpPr>
          <p:nvPr/>
        </p:nvSpPr>
        <p:spPr bwMode="auto">
          <a:xfrm>
            <a:off x="1735137" y="2971800"/>
            <a:ext cx="1008063" cy="36036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752600" y="2514600"/>
            <a:ext cx="36036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AU" sz="2800" dirty="0">
                <a:latin typeface="Arial"/>
                <a:cs typeface="Arial"/>
              </a:rPr>
              <a:t>0</a:t>
            </a:r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2078037" y="2514600"/>
            <a:ext cx="36036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AU" sz="2800" dirty="0">
                <a:latin typeface="Arial"/>
                <a:cs typeface="Arial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xmlns="" val="4117830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Binary Division</a:t>
            </a:r>
          </a:p>
        </p:txBody>
      </p:sp>
      <p:sp>
        <p:nvSpPr>
          <p:cNvPr id="399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99920"/>
            <a:ext cx="8167688" cy="5059362"/>
          </a:xfrm>
        </p:spPr>
        <p:txBody>
          <a:bodyPr>
            <a:noAutofit/>
          </a:bodyPr>
          <a:lstStyle/>
          <a:p>
            <a:pPr marL="0" indent="0">
              <a:lnSpc>
                <a:spcPct val="90000"/>
              </a:lnSpc>
              <a:spcBef>
                <a:spcPts val="672"/>
              </a:spcBef>
              <a:buFont typeface="Wingdings" charset="0"/>
              <a:buNone/>
            </a:pPr>
            <a:r>
              <a:rPr lang="en-AU" sz="2800" b="1" dirty="0">
                <a:latin typeface="Arial"/>
                <a:cs typeface="Arial"/>
              </a:rPr>
              <a:t>Step 9: </a:t>
            </a:r>
            <a:r>
              <a:rPr lang="en-AU" sz="2800" dirty="0">
                <a:latin typeface="Arial"/>
                <a:cs typeface="Arial"/>
              </a:rPr>
              <a:t>The multiplication of the divisor should be placed under the THREE bits you have used.</a:t>
            </a:r>
          </a:p>
          <a:p>
            <a:pPr marL="0" indent="0">
              <a:lnSpc>
                <a:spcPct val="90000"/>
              </a:lnSpc>
              <a:spcBef>
                <a:spcPts val="672"/>
              </a:spcBef>
              <a:buFont typeface="Wingdings" charset="0"/>
              <a:buNone/>
            </a:pPr>
            <a:endParaRPr lang="en-AU" sz="2800" dirty="0">
              <a:latin typeface="Arial"/>
              <a:cs typeface="Arial"/>
            </a:endParaRPr>
          </a:p>
          <a:p>
            <a:pPr marL="0" indent="0">
              <a:lnSpc>
                <a:spcPct val="90000"/>
              </a:lnSpc>
              <a:spcBef>
                <a:spcPts val="672"/>
              </a:spcBef>
              <a:buFont typeface="Wingdings" charset="0"/>
              <a:buNone/>
            </a:pPr>
            <a:r>
              <a:rPr lang="en-AU" sz="2800" dirty="0">
                <a:latin typeface="Arial"/>
                <a:cs typeface="Arial"/>
              </a:rPr>
              <a:t>1 0 1     1 1 0 0 1</a:t>
            </a:r>
          </a:p>
          <a:p>
            <a:pPr marL="0" indent="0">
              <a:lnSpc>
                <a:spcPct val="90000"/>
              </a:lnSpc>
              <a:spcBef>
                <a:spcPts val="672"/>
              </a:spcBef>
              <a:buFont typeface="Wingdings" charset="0"/>
              <a:buNone/>
            </a:pPr>
            <a:r>
              <a:rPr lang="en-AU" sz="2800" dirty="0">
                <a:latin typeface="Arial"/>
                <a:cs typeface="Arial"/>
              </a:rPr>
              <a:t>	</a:t>
            </a:r>
            <a:r>
              <a:rPr lang="en-AU" sz="2800" dirty="0" smtClean="0">
                <a:latin typeface="Arial"/>
                <a:cs typeface="Arial"/>
              </a:rPr>
              <a:t>    </a:t>
            </a:r>
            <a:r>
              <a:rPr lang="en-AU" sz="2800" dirty="0">
                <a:latin typeface="Arial"/>
                <a:cs typeface="Arial"/>
              </a:rPr>
              <a:t>1 0 </a:t>
            </a:r>
            <a:r>
              <a:rPr lang="en-AU" sz="2800" dirty="0" smtClean="0">
                <a:latin typeface="Arial"/>
                <a:cs typeface="Arial"/>
              </a:rPr>
              <a:t>1</a:t>
            </a:r>
            <a:endParaRPr lang="en-AU" sz="2800" b="1" dirty="0">
              <a:latin typeface="Arial"/>
              <a:cs typeface="Arial"/>
            </a:endParaRPr>
          </a:p>
          <a:p>
            <a:pPr marL="0" indent="0">
              <a:lnSpc>
                <a:spcPct val="90000"/>
              </a:lnSpc>
              <a:spcBef>
                <a:spcPts val="672"/>
              </a:spcBef>
              <a:buFont typeface="Wingdings" charset="0"/>
              <a:buNone/>
            </a:pPr>
            <a:endParaRPr lang="en-AU" sz="2800" dirty="0" smtClean="0">
              <a:latin typeface="Arial"/>
              <a:cs typeface="Arial"/>
            </a:endParaRPr>
          </a:p>
          <a:p>
            <a:pPr marL="0" indent="0">
              <a:lnSpc>
                <a:spcPct val="90000"/>
              </a:lnSpc>
              <a:spcBef>
                <a:spcPts val="672"/>
              </a:spcBef>
              <a:buFont typeface="Wingdings" charset="0"/>
              <a:buNone/>
            </a:pPr>
            <a:r>
              <a:rPr lang="en-AU" sz="2800" dirty="0" smtClean="0">
                <a:latin typeface="Arial"/>
                <a:cs typeface="Arial"/>
              </a:rPr>
              <a:t>A </a:t>
            </a:r>
            <a:r>
              <a:rPr lang="en-AU" sz="2800" dirty="0">
                <a:latin typeface="Arial"/>
                <a:cs typeface="Arial"/>
              </a:rPr>
              <a:t>subtraction should take </a:t>
            </a:r>
            <a:r>
              <a:rPr lang="en-AU" sz="2800" dirty="0" smtClean="0">
                <a:latin typeface="Arial"/>
                <a:cs typeface="Arial"/>
              </a:rPr>
              <a:t>place. </a:t>
            </a:r>
            <a:r>
              <a:rPr lang="en-AU" sz="2800" dirty="0">
                <a:latin typeface="Arial"/>
                <a:cs typeface="Arial"/>
              </a:rPr>
              <a:t>Therefore, the two</a:t>
            </a:r>
            <a:r>
              <a:rPr lang="ja-JP" altLang="en-AU" sz="2800" dirty="0">
                <a:latin typeface="Arial"/>
                <a:cs typeface="Arial"/>
              </a:rPr>
              <a:t>’</a:t>
            </a:r>
            <a:r>
              <a:rPr lang="en-AU" sz="2800" dirty="0">
                <a:latin typeface="Arial"/>
                <a:cs typeface="Arial"/>
              </a:rPr>
              <a:t>s complement of the 2</a:t>
            </a:r>
            <a:r>
              <a:rPr lang="en-AU" sz="2800" baseline="30000" dirty="0">
                <a:latin typeface="Arial"/>
                <a:cs typeface="Arial"/>
              </a:rPr>
              <a:t>nd</a:t>
            </a:r>
            <a:r>
              <a:rPr lang="en-AU" sz="2800" dirty="0">
                <a:latin typeface="Arial"/>
                <a:cs typeface="Arial"/>
              </a:rPr>
              <a:t> number must be found and the two numbers added together to get a result.</a:t>
            </a:r>
          </a:p>
        </p:txBody>
      </p:sp>
      <p:grpSp>
        <p:nvGrpSpPr>
          <p:cNvPr id="399364" name="Group 4"/>
          <p:cNvGrpSpPr>
            <a:grpSpLocks/>
          </p:cNvGrpSpPr>
          <p:nvPr/>
        </p:nvGrpSpPr>
        <p:grpSpPr bwMode="auto">
          <a:xfrm>
            <a:off x="1346853" y="2946400"/>
            <a:ext cx="1944688" cy="360363"/>
            <a:chOff x="1066" y="2069"/>
            <a:chExt cx="544" cy="227"/>
          </a:xfrm>
        </p:grpSpPr>
        <p:sp>
          <p:nvSpPr>
            <p:cNvPr id="399365" name="Line 5"/>
            <p:cNvSpPr>
              <a:spLocks noChangeShapeType="1"/>
            </p:cNvSpPr>
            <p:nvPr/>
          </p:nvSpPr>
          <p:spPr bwMode="auto">
            <a:xfrm>
              <a:off x="1156" y="2069"/>
              <a:ext cx="45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366" name="Line 6"/>
            <p:cNvSpPr>
              <a:spLocks noChangeShapeType="1"/>
            </p:cNvSpPr>
            <p:nvPr/>
          </p:nvSpPr>
          <p:spPr bwMode="auto">
            <a:xfrm flipH="1">
              <a:off x="1066" y="2069"/>
              <a:ext cx="90" cy="22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99367" name="Rectangle 7"/>
          <p:cNvSpPr>
            <a:spLocks noChangeArrowheads="1"/>
          </p:cNvSpPr>
          <p:nvPr/>
        </p:nvSpPr>
        <p:spPr bwMode="auto">
          <a:xfrm>
            <a:off x="1731963" y="2946400"/>
            <a:ext cx="936625" cy="8636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1752600" y="2448580"/>
            <a:ext cx="36036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AU" sz="2800" dirty="0">
                <a:latin typeface="Arial"/>
                <a:cs typeface="Arial"/>
              </a:rPr>
              <a:t>0</a:t>
            </a:r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2078037" y="2448580"/>
            <a:ext cx="36036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AU" sz="2800" dirty="0">
                <a:latin typeface="Arial"/>
                <a:cs typeface="Arial"/>
              </a:rPr>
              <a:t>0</a:t>
            </a:r>
          </a:p>
        </p:txBody>
      </p:sp>
      <p:sp>
        <p:nvSpPr>
          <p:cNvPr id="13" name="Text Box 8"/>
          <p:cNvSpPr txBox="1">
            <a:spLocks noChangeArrowheads="1"/>
          </p:cNvSpPr>
          <p:nvPr/>
        </p:nvSpPr>
        <p:spPr bwMode="auto">
          <a:xfrm>
            <a:off x="2382837" y="2438400"/>
            <a:ext cx="36036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AU" sz="2800" dirty="0" smtClean="0">
                <a:latin typeface="Arial"/>
                <a:cs typeface="Arial"/>
              </a:rPr>
              <a:t>1</a:t>
            </a:r>
            <a:endParaRPr lang="en-AU" sz="28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17136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Binary Division</a:t>
            </a:r>
          </a:p>
        </p:txBody>
      </p:sp>
      <p:sp>
        <p:nvSpPr>
          <p:cNvPr id="400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557338"/>
            <a:ext cx="8229600" cy="5059362"/>
          </a:xfrm>
        </p:spPr>
        <p:txBody>
          <a:bodyPr>
            <a:normAutofit/>
          </a:bodyPr>
          <a:lstStyle/>
          <a:p>
            <a:pPr marL="0" indent="0">
              <a:lnSpc>
                <a:spcPct val="92000"/>
              </a:lnSpc>
              <a:spcBef>
                <a:spcPts val="600"/>
              </a:spcBef>
              <a:buFont typeface="Wingdings" charset="0"/>
              <a:buNone/>
            </a:pPr>
            <a:r>
              <a:rPr lang="en-AU" sz="2800" b="1" dirty="0">
                <a:latin typeface="Arial"/>
                <a:cs typeface="Arial"/>
              </a:rPr>
              <a:t>Step 10: </a:t>
            </a:r>
            <a:r>
              <a:rPr lang="en-AU" sz="2800" dirty="0">
                <a:latin typeface="Arial"/>
                <a:cs typeface="Arial"/>
              </a:rPr>
              <a:t>The two</a:t>
            </a:r>
            <a:r>
              <a:rPr lang="ja-JP" altLang="en-AU" sz="2800" dirty="0">
                <a:latin typeface="Arial"/>
                <a:cs typeface="Arial"/>
              </a:rPr>
              <a:t>’</a:t>
            </a:r>
            <a:r>
              <a:rPr lang="en-AU" sz="2800" dirty="0">
                <a:latin typeface="Arial"/>
                <a:cs typeface="Arial"/>
              </a:rPr>
              <a:t>s complement of 1 0 1 is 0 1 1</a:t>
            </a:r>
          </a:p>
          <a:p>
            <a:pPr marL="0" indent="0">
              <a:lnSpc>
                <a:spcPct val="92000"/>
              </a:lnSpc>
              <a:spcBef>
                <a:spcPts val="600"/>
              </a:spcBef>
              <a:buFont typeface="Wingdings" charset="0"/>
              <a:buNone/>
            </a:pPr>
            <a:endParaRPr lang="en-AU" sz="2800" dirty="0">
              <a:latin typeface="Arial"/>
              <a:cs typeface="Arial"/>
            </a:endParaRPr>
          </a:p>
          <a:p>
            <a:pPr marL="0" indent="0">
              <a:lnSpc>
                <a:spcPct val="92000"/>
              </a:lnSpc>
              <a:spcBef>
                <a:spcPts val="600"/>
              </a:spcBef>
              <a:buFont typeface="Wingdings" charset="0"/>
              <a:buNone/>
            </a:pPr>
            <a:endParaRPr lang="en-AU" sz="2800" dirty="0">
              <a:latin typeface="Arial"/>
              <a:cs typeface="Arial"/>
            </a:endParaRPr>
          </a:p>
          <a:p>
            <a:pPr marL="0" indent="0">
              <a:lnSpc>
                <a:spcPct val="92000"/>
              </a:lnSpc>
              <a:spcBef>
                <a:spcPts val="600"/>
              </a:spcBef>
              <a:buFont typeface="Wingdings" charset="0"/>
              <a:buNone/>
            </a:pPr>
            <a:r>
              <a:rPr lang="en-AU" sz="2800" dirty="0">
                <a:latin typeface="Arial"/>
                <a:cs typeface="Arial"/>
              </a:rPr>
              <a:t>1 0 1     1 1 0 0 1</a:t>
            </a:r>
          </a:p>
          <a:p>
            <a:pPr marL="0" indent="0">
              <a:lnSpc>
                <a:spcPct val="92000"/>
              </a:lnSpc>
              <a:spcBef>
                <a:spcPts val="600"/>
              </a:spcBef>
              <a:buFont typeface="Wingdings" charset="0"/>
              <a:buNone/>
            </a:pPr>
            <a:r>
              <a:rPr lang="en-AU" sz="2800" dirty="0" smtClean="0">
                <a:latin typeface="Arial"/>
                <a:cs typeface="Arial"/>
              </a:rPr>
              <a:t>        +   0 1 </a:t>
            </a:r>
            <a:r>
              <a:rPr lang="en-AU" sz="2800" dirty="0">
                <a:latin typeface="Arial"/>
                <a:cs typeface="Arial"/>
              </a:rPr>
              <a:t>1</a:t>
            </a:r>
            <a:endParaRPr lang="en-AU" sz="2800" b="1" dirty="0">
              <a:latin typeface="Arial"/>
              <a:cs typeface="Arial"/>
            </a:endParaRPr>
          </a:p>
          <a:p>
            <a:pPr marL="0" indent="0">
              <a:lnSpc>
                <a:spcPct val="92000"/>
              </a:lnSpc>
              <a:spcBef>
                <a:spcPts val="600"/>
              </a:spcBef>
              <a:buFont typeface="Wingdings" charset="0"/>
              <a:buNone/>
            </a:pPr>
            <a:r>
              <a:rPr lang="en-AU" sz="2800" dirty="0">
                <a:latin typeface="Arial"/>
                <a:cs typeface="Arial"/>
              </a:rPr>
              <a:t>	   0 0 1</a:t>
            </a:r>
          </a:p>
          <a:p>
            <a:pPr marL="0" indent="0">
              <a:lnSpc>
                <a:spcPct val="92000"/>
              </a:lnSpc>
              <a:spcBef>
                <a:spcPts val="600"/>
              </a:spcBef>
              <a:buFont typeface="Wingdings" charset="0"/>
              <a:buNone/>
            </a:pPr>
            <a:endParaRPr lang="en-AU" sz="2800" dirty="0">
              <a:latin typeface="Arial"/>
              <a:cs typeface="Arial"/>
            </a:endParaRPr>
          </a:p>
          <a:p>
            <a:pPr marL="0" indent="0">
              <a:lnSpc>
                <a:spcPct val="92000"/>
              </a:lnSpc>
              <a:spcBef>
                <a:spcPts val="600"/>
              </a:spcBef>
              <a:buFont typeface="Wingdings" charset="0"/>
              <a:buNone/>
            </a:pPr>
            <a:endParaRPr lang="en-AU" sz="2800" b="1" dirty="0">
              <a:latin typeface="Arial"/>
              <a:cs typeface="Arial"/>
            </a:endParaRPr>
          </a:p>
        </p:txBody>
      </p:sp>
      <p:sp>
        <p:nvSpPr>
          <p:cNvPr id="400396" name="Line 12"/>
          <p:cNvSpPr>
            <a:spLocks noChangeShapeType="1"/>
          </p:cNvSpPr>
          <p:nvPr/>
        </p:nvSpPr>
        <p:spPr bwMode="auto">
          <a:xfrm>
            <a:off x="1476375" y="3962400"/>
            <a:ext cx="165576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" name="Text Box 8"/>
          <p:cNvSpPr txBox="1">
            <a:spLocks noChangeArrowheads="1"/>
          </p:cNvSpPr>
          <p:nvPr/>
        </p:nvSpPr>
        <p:spPr bwMode="auto">
          <a:xfrm>
            <a:off x="1752600" y="2448580"/>
            <a:ext cx="36036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AU" sz="2800" dirty="0">
                <a:latin typeface="Arial"/>
                <a:cs typeface="Arial"/>
              </a:rPr>
              <a:t>0</a:t>
            </a:r>
          </a:p>
        </p:txBody>
      </p:sp>
      <p:sp>
        <p:nvSpPr>
          <p:cNvPr id="14" name="Text Box 8"/>
          <p:cNvSpPr txBox="1">
            <a:spLocks noChangeArrowheads="1"/>
          </p:cNvSpPr>
          <p:nvPr/>
        </p:nvSpPr>
        <p:spPr bwMode="auto">
          <a:xfrm>
            <a:off x="2078037" y="2448580"/>
            <a:ext cx="36036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AU" sz="2800" dirty="0">
                <a:latin typeface="Arial"/>
                <a:cs typeface="Arial"/>
              </a:rPr>
              <a:t>0</a:t>
            </a:r>
          </a:p>
        </p:txBody>
      </p:sp>
      <p:sp>
        <p:nvSpPr>
          <p:cNvPr id="15" name="Text Box 8"/>
          <p:cNvSpPr txBox="1">
            <a:spLocks noChangeArrowheads="1"/>
          </p:cNvSpPr>
          <p:nvPr/>
        </p:nvSpPr>
        <p:spPr bwMode="auto">
          <a:xfrm>
            <a:off x="2382837" y="2438400"/>
            <a:ext cx="36036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AU" sz="2800" dirty="0" smtClean="0">
                <a:latin typeface="Arial"/>
                <a:cs typeface="Arial"/>
              </a:rPr>
              <a:t>1</a:t>
            </a:r>
            <a:endParaRPr lang="en-AU" sz="2800" dirty="0">
              <a:latin typeface="Arial"/>
              <a:cs typeface="Arial"/>
            </a:endParaRPr>
          </a:p>
        </p:txBody>
      </p:sp>
      <p:grpSp>
        <p:nvGrpSpPr>
          <p:cNvPr id="16" name="Group 4"/>
          <p:cNvGrpSpPr>
            <a:grpSpLocks/>
          </p:cNvGrpSpPr>
          <p:nvPr/>
        </p:nvGrpSpPr>
        <p:grpSpPr bwMode="auto">
          <a:xfrm>
            <a:off x="1346853" y="3022600"/>
            <a:ext cx="1944688" cy="360363"/>
            <a:chOff x="1066" y="2069"/>
            <a:chExt cx="544" cy="227"/>
          </a:xfrm>
        </p:grpSpPr>
        <p:sp>
          <p:nvSpPr>
            <p:cNvPr id="17" name="Line 5"/>
            <p:cNvSpPr>
              <a:spLocks noChangeShapeType="1"/>
            </p:cNvSpPr>
            <p:nvPr/>
          </p:nvSpPr>
          <p:spPr bwMode="auto">
            <a:xfrm>
              <a:off x="1156" y="2069"/>
              <a:ext cx="45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Line 6"/>
            <p:cNvSpPr>
              <a:spLocks noChangeShapeType="1"/>
            </p:cNvSpPr>
            <p:nvPr/>
          </p:nvSpPr>
          <p:spPr bwMode="auto">
            <a:xfrm flipH="1">
              <a:off x="1066" y="2069"/>
              <a:ext cx="90" cy="22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9" name="Rectangle 7"/>
          <p:cNvSpPr>
            <a:spLocks noChangeArrowheads="1"/>
          </p:cNvSpPr>
          <p:nvPr/>
        </p:nvSpPr>
        <p:spPr bwMode="auto">
          <a:xfrm>
            <a:off x="1731963" y="3022600"/>
            <a:ext cx="936625" cy="8636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58531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Binary Division</a:t>
            </a:r>
          </a:p>
        </p:txBody>
      </p:sp>
      <p:sp>
        <p:nvSpPr>
          <p:cNvPr id="401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557338"/>
            <a:ext cx="8229600" cy="5059362"/>
          </a:xfrm>
        </p:spPr>
        <p:txBody>
          <a:bodyPr>
            <a:normAutofit/>
          </a:bodyPr>
          <a:lstStyle/>
          <a:p>
            <a:pPr marL="0" indent="0">
              <a:buFont typeface="Wingdings" charset="0"/>
              <a:buNone/>
            </a:pPr>
            <a:r>
              <a:rPr lang="en-AU" sz="2800" b="1" dirty="0">
                <a:latin typeface="Arial"/>
                <a:cs typeface="Arial"/>
              </a:rPr>
              <a:t>Step 11: </a:t>
            </a:r>
            <a:r>
              <a:rPr lang="en-AU" sz="2800" dirty="0">
                <a:latin typeface="Arial"/>
                <a:cs typeface="Arial"/>
              </a:rPr>
              <a:t>Determine if 1 0 1 will fit into the remainder </a:t>
            </a:r>
            <a:r>
              <a:rPr lang="en-AU" sz="2800" dirty="0" smtClean="0">
                <a:latin typeface="Arial"/>
                <a:cs typeface="Arial"/>
              </a:rPr>
              <a:t>0 </a:t>
            </a:r>
            <a:r>
              <a:rPr lang="en-AU" sz="2800" dirty="0">
                <a:latin typeface="Arial"/>
                <a:cs typeface="Arial"/>
              </a:rPr>
              <a:t>0 1. The answer is no so you must bring down the next number</a:t>
            </a:r>
            <a:r>
              <a:rPr lang="en-AU" sz="2800" dirty="0" smtClean="0">
                <a:latin typeface="Arial"/>
                <a:cs typeface="Arial"/>
              </a:rPr>
              <a:t>.</a:t>
            </a:r>
          </a:p>
          <a:p>
            <a:pPr marL="0" indent="0">
              <a:buFont typeface="Wingdings" charset="0"/>
              <a:buNone/>
            </a:pPr>
            <a:endParaRPr lang="en-AU" sz="2800" dirty="0" smtClean="0">
              <a:latin typeface="Arial"/>
              <a:cs typeface="Arial"/>
            </a:endParaRPr>
          </a:p>
          <a:p>
            <a:pPr marL="0" indent="0">
              <a:buFont typeface="Wingdings" charset="0"/>
              <a:buNone/>
            </a:pPr>
            <a:r>
              <a:rPr lang="en-AU" sz="2800" dirty="0" smtClean="0">
                <a:latin typeface="Arial"/>
                <a:cs typeface="Arial"/>
              </a:rPr>
              <a:t>1 0 1     1 1 0 0 1</a:t>
            </a:r>
          </a:p>
          <a:p>
            <a:pPr marL="0" indent="0">
              <a:buFont typeface="Wingdings" charset="0"/>
              <a:buNone/>
            </a:pPr>
            <a:r>
              <a:rPr lang="en-AU" sz="2800" dirty="0" smtClean="0">
                <a:latin typeface="Arial"/>
                <a:cs typeface="Arial"/>
              </a:rPr>
              <a:t>	    0 1 1</a:t>
            </a:r>
          </a:p>
          <a:p>
            <a:pPr marL="0" indent="0">
              <a:buFont typeface="Wingdings" charset="0"/>
              <a:buNone/>
            </a:pPr>
            <a:r>
              <a:rPr lang="en-AU" sz="2800" dirty="0" smtClean="0">
                <a:latin typeface="Arial"/>
                <a:cs typeface="Arial"/>
              </a:rPr>
              <a:t>	    0 0 1 0</a:t>
            </a:r>
          </a:p>
          <a:p>
            <a:pPr marL="0" indent="0">
              <a:buFont typeface="Wingdings" charset="0"/>
              <a:buNone/>
            </a:pPr>
            <a:endParaRPr lang="en-AU" sz="2800" dirty="0">
              <a:latin typeface="Arial"/>
              <a:cs typeface="Arial"/>
            </a:endParaRPr>
          </a:p>
          <a:p>
            <a:pPr marL="0" indent="0">
              <a:buFont typeface="Wingdings" charset="0"/>
              <a:buNone/>
            </a:pPr>
            <a:endParaRPr lang="en-AU" sz="2800" b="1" dirty="0">
              <a:latin typeface="Arial"/>
              <a:cs typeface="Arial"/>
            </a:endParaRPr>
          </a:p>
        </p:txBody>
      </p:sp>
      <p:grpSp>
        <p:nvGrpSpPr>
          <p:cNvPr id="401412" name="Group 4"/>
          <p:cNvGrpSpPr>
            <a:grpSpLocks/>
          </p:cNvGrpSpPr>
          <p:nvPr/>
        </p:nvGrpSpPr>
        <p:grpSpPr bwMode="auto">
          <a:xfrm>
            <a:off x="1331912" y="3526118"/>
            <a:ext cx="1944688" cy="360363"/>
            <a:chOff x="1066" y="2069"/>
            <a:chExt cx="544" cy="227"/>
          </a:xfrm>
        </p:grpSpPr>
        <p:sp>
          <p:nvSpPr>
            <p:cNvPr id="401413" name="Line 5"/>
            <p:cNvSpPr>
              <a:spLocks noChangeShapeType="1"/>
            </p:cNvSpPr>
            <p:nvPr/>
          </p:nvSpPr>
          <p:spPr bwMode="auto">
            <a:xfrm>
              <a:off x="1156" y="2069"/>
              <a:ext cx="45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1414" name="Line 6"/>
            <p:cNvSpPr>
              <a:spLocks noChangeShapeType="1"/>
            </p:cNvSpPr>
            <p:nvPr/>
          </p:nvSpPr>
          <p:spPr bwMode="auto">
            <a:xfrm flipH="1">
              <a:off x="1066" y="2069"/>
              <a:ext cx="90" cy="22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01415" name="Rectangle 7"/>
          <p:cNvSpPr>
            <a:spLocks noChangeArrowheads="1"/>
          </p:cNvSpPr>
          <p:nvPr/>
        </p:nvSpPr>
        <p:spPr bwMode="auto">
          <a:xfrm>
            <a:off x="1692275" y="3526118"/>
            <a:ext cx="936625" cy="8636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1419" name="Text Box 11"/>
          <p:cNvSpPr txBox="1">
            <a:spLocks noChangeArrowheads="1"/>
          </p:cNvSpPr>
          <p:nvPr/>
        </p:nvSpPr>
        <p:spPr bwMode="auto">
          <a:xfrm>
            <a:off x="1042988" y="4005263"/>
            <a:ext cx="36036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AU"/>
              <a:t>+</a:t>
            </a:r>
          </a:p>
        </p:txBody>
      </p:sp>
      <p:sp>
        <p:nvSpPr>
          <p:cNvPr id="401420" name="Line 12"/>
          <p:cNvSpPr>
            <a:spLocks noChangeShapeType="1"/>
          </p:cNvSpPr>
          <p:nvPr/>
        </p:nvSpPr>
        <p:spPr bwMode="auto">
          <a:xfrm>
            <a:off x="1403350" y="4437063"/>
            <a:ext cx="165576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1421" name="Line 13"/>
          <p:cNvSpPr>
            <a:spLocks noChangeShapeType="1"/>
          </p:cNvSpPr>
          <p:nvPr/>
        </p:nvSpPr>
        <p:spPr bwMode="auto">
          <a:xfrm>
            <a:off x="2788023" y="3886200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" name="Text Box 8"/>
          <p:cNvSpPr txBox="1">
            <a:spLocks noChangeArrowheads="1"/>
          </p:cNvSpPr>
          <p:nvPr/>
        </p:nvSpPr>
        <p:spPr bwMode="auto">
          <a:xfrm>
            <a:off x="1676400" y="2981980"/>
            <a:ext cx="36036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AU" sz="2800" dirty="0">
                <a:latin typeface="Arial"/>
                <a:cs typeface="Arial"/>
              </a:rPr>
              <a:t>0</a:t>
            </a:r>
          </a:p>
        </p:txBody>
      </p:sp>
      <p:sp>
        <p:nvSpPr>
          <p:cNvPr id="15" name="Text Box 8"/>
          <p:cNvSpPr txBox="1">
            <a:spLocks noChangeArrowheads="1"/>
          </p:cNvSpPr>
          <p:nvPr/>
        </p:nvSpPr>
        <p:spPr bwMode="auto">
          <a:xfrm>
            <a:off x="2001837" y="2981980"/>
            <a:ext cx="36036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AU" sz="2800" dirty="0">
                <a:latin typeface="Arial"/>
                <a:cs typeface="Arial"/>
              </a:rPr>
              <a:t>0</a:t>
            </a:r>
          </a:p>
        </p:txBody>
      </p:sp>
      <p:sp>
        <p:nvSpPr>
          <p:cNvPr id="16" name="Text Box 8"/>
          <p:cNvSpPr txBox="1">
            <a:spLocks noChangeArrowheads="1"/>
          </p:cNvSpPr>
          <p:nvPr/>
        </p:nvSpPr>
        <p:spPr bwMode="auto">
          <a:xfrm>
            <a:off x="2306637" y="2971800"/>
            <a:ext cx="36036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AU" sz="2800" dirty="0" smtClean="0">
                <a:latin typeface="Arial"/>
                <a:cs typeface="Arial"/>
              </a:rPr>
              <a:t>1</a:t>
            </a:r>
            <a:endParaRPr lang="en-AU" sz="28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33715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Binary Division</a:t>
            </a:r>
          </a:p>
        </p:txBody>
      </p:sp>
      <p:sp>
        <p:nvSpPr>
          <p:cNvPr id="402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557338"/>
            <a:ext cx="8229600" cy="5059362"/>
          </a:xfrm>
        </p:spPr>
        <p:txBody>
          <a:bodyPr>
            <a:normAutofit/>
          </a:bodyPr>
          <a:lstStyle/>
          <a:p>
            <a:pPr marL="0" indent="0">
              <a:buFont typeface="Wingdings" charset="0"/>
              <a:buNone/>
            </a:pPr>
            <a:r>
              <a:rPr lang="en-AU" sz="2800" b="1" dirty="0">
                <a:latin typeface="Arial"/>
                <a:cs typeface="Arial"/>
              </a:rPr>
              <a:t>Step 12: </a:t>
            </a:r>
            <a:r>
              <a:rPr lang="en-AU" sz="2800" dirty="0">
                <a:latin typeface="Arial"/>
                <a:cs typeface="Arial"/>
              </a:rPr>
              <a:t>1 01 does not fit into 0 0 1 0. Therefore, a zero is placed above the last bit. And the next number is used</a:t>
            </a:r>
            <a:r>
              <a:rPr lang="en-AU" sz="2800" dirty="0" smtClean="0">
                <a:latin typeface="Arial"/>
                <a:cs typeface="Arial"/>
              </a:rPr>
              <a:t>.</a:t>
            </a:r>
            <a:endParaRPr lang="en-AU" sz="2800" dirty="0">
              <a:latin typeface="Arial"/>
              <a:cs typeface="Arial"/>
            </a:endParaRPr>
          </a:p>
          <a:p>
            <a:pPr marL="0" indent="0">
              <a:buFont typeface="Wingdings" charset="0"/>
              <a:buNone/>
            </a:pPr>
            <a:endParaRPr lang="en-AU" sz="2800" dirty="0">
              <a:latin typeface="Arial"/>
              <a:cs typeface="Arial"/>
            </a:endParaRPr>
          </a:p>
          <a:p>
            <a:pPr marL="0" indent="0">
              <a:buFont typeface="Wingdings" charset="0"/>
              <a:buNone/>
            </a:pPr>
            <a:r>
              <a:rPr lang="en-AU" sz="2800" dirty="0">
                <a:latin typeface="Arial"/>
                <a:cs typeface="Arial"/>
              </a:rPr>
              <a:t>1 0 1     1 1 0 0 1</a:t>
            </a:r>
          </a:p>
          <a:p>
            <a:pPr marL="0" indent="0">
              <a:buFont typeface="Wingdings" charset="0"/>
              <a:buNone/>
            </a:pPr>
            <a:r>
              <a:rPr lang="en-AU" sz="2800" dirty="0">
                <a:latin typeface="Arial"/>
                <a:cs typeface="Arial"/>
              </a:rPr>
              <a:t>	    0 1 1</a:t>
            </a:r>
          </a:p>
          <a:p>
            <a:pPr marL="0" indent="0">
              <a:buFont typeface="Wingdings" charset="0"/>
              <a:buNone/>
            </a:pPr>
            <a:r>
              <a:rPr lang="en-AU" sz="2800" dirty="0">
                <a:latin typeface="Arial"/>
                <a:cs typeface="Arial"/>
              </a:rPr>
              <a:t>	    0 0 1 </a:t>
            </a:r>
            <a:r>
              <a:rPr lang="en-AU" sz="2800" dirty="0" smtClean="0">
                <a:latin typeface="Arial"/>
                <a:cs typeface="Arial"/>
              </a:rPr>
              <a:t>0 1</a:t>
            </a:r>
            <a:endParaRPr lang="en-AU" sz="2800" dirty="0">
              <a:latin typeface="Arial"/>
              <a:cs typeface="Arial"/>
            </a:endParaRPr>
          </a:p>
          <a:p>
            <a:pPr marL="0" indent="0">
              <a:buFont typeface="Wingdings" charset="0"/>
              <a:buNone/>
            </a:pPr>
            <a:endParaRPr lang="en-AU" sz="2800" dirty="0">
              <a:latin typeface="Arial"/>
              <a:cs typeface="Arial"/>
            </a:endParaRPr>
          </a:p>
          <a:p>
            <a:pPr marL="0" indent="0">
              <a:buFont typeface="Wingdings" charset="0"/>
              <a:buNone/>
            </a:pPr>
            <a:endParaRPr lang="en-AU" sz="2800" dirty="0">
              <a:latin typeface="Arial"/>
              <a:cs typeface="Arial"/>
            </a:endParaRPr>
          </a:p>
          <a:p>
            <a:pPr marL="0" indent="0">
              <a:buFont typeface="Wingdings" charset="0"/>
              <a:buNone/>
            </a:pPr>
            <a:endParaRPr lang="en-AU" sz="2800" b="1" dirty="0">
              <a:latin typeface="Arial"/>
              <a:cs typeface="Arial"/>
            </a:endParaRPr>
          </a:p>
        </p:txBody>
      </p:sp>
      <p:grpSp>
        <p:nvGrpSpPr>
          <p:cNvPr id="16" name="Group 4"/>
          <p:cNvGrpSpPr>
            <a:grpSpLocks/>
          </p:cNvGrpSpPr>
          <p:nvPr/>
        </p:nvGrpSpPr>
        <p:grpSpPr bwMode="auto">
          <a:xfrm>
            <a:off x="1331912" y="3526118"/>
            <a:ext cx="1944688" cy="360363"/>
            <a:chOff x="1066" y="2069"/>
            <a:chExt cx="544" cy="227"/>
          </a:xfrm>
        </p:grpSpPr>
        <p:sp>
          <p:nvSpPr>
            <p:cNvPr id="17" name="Line 5"/>
            <p:cNvSpPr>
              <a:spLocks noChangeShapeType="1"/>
            </p:cNvSpPr>
            <p:nvPr/>
          </p:nvSpPr>
          <p:spPr bwMode="auto">
            <a:xfrm>
              <a:off x="1156" y="2069"/>
              <a:ext cx="45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Line 6"/>
            <p:cNvSpPr>
              <a:spLocks noChangeShapeType="1"/>
            </p:cNvSpPr>
            <p:nvPr/>
          </p:nvSpPr>
          <p:spPr bwMode="auto">
            <a:xfrm flipH="1">
              <a:off x="1066" y="2069"/>
              <a:ext cx="90" cy="22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9" name="Rectangle 7"/>
          <p:cNvSpPr>
            <a:spLocks noChangeArrowheads="1"/>
          </p:cNvSpPr>
          <p:nvPr/>
        </p:nvSpPr>
        <p:spPr bwMode="auto">
          <a:xfrm>
            <a:off x="1692275" y="3526118"/>
            <a:ext cx="936625" cy="8636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Text Box 11"/>
          <p:cNvSpPr txBox="1">
            <a:spLocks noChangeArrowheads="1"/>
          </p:cNvSpPr>
          <p:nvPr/>
        </p:nvSpPr>
        <p:spPr bwMode="auto">
          <a:xfrm>
            <a:off x="1042988" y="4005263"/>
            <a:ext cx="36036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AU"/>
              <a:t>+</a:t>
            </a:r>
          </a:p>
        </p:txBody>
      </p:sp>
      <p:sp>
        <p:nvSpPr>
          <p:cNvPr id="21" name="Line 12"/>
          <p:cNvSpPr>
            <a:spLocks noChangeShapeType="1"/>
          </p:cNvSpPr>
          <p:nvPr/>
        </p:nvSpPr>
        <p:spPr bwMode="auto">
          <a:xfrm>
            <a:off x="1403350" y="4437063"/>
            <a:ext cx="165576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" name="Line 13"/>
          <p:cNvSpPr>
            <a:spLocks noChangeShapeType="1"/>
          </p:cNvSpPr>
          <p:nvPr/>
        </p:nvSpPr>
        <p:spPr bwMode="auto">
          <a:xfrm>
            <a:off x="2788023" y="3886200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" name="Line 13"/>
          <p:cNvSpPr>
            <a:spLocks noChangeShapeType="1"/>
          </p:cNvSpPr>
          <p:nvPr/>
        </p:nvSpPr>
        <p:spPr bwMode="auto">
          <a:xfrm>
            <a:off x="3048000" y="3886200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" name="Text Box 8"/>
          <p:cNvSpPr txBox="1">
            <a:spLocks noChangeArrowheads="1"/>
          </p:cNvSpPr>
          <p:nvPr/>
        </p:nvSpPr>
        <p:spPr bwMode="auto">
          <a:xfrm>
            <a:off x="1676400" y="2981980"/>
            <a:ext cx="36036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AU" sz="2800" dirty="0">
                <a:latin typeface="Arial"/>
                <a:cs typeface="Arial"/>
              </a:rPr>
              <a:t>0</a:t>
            </a:r>
          </a:p>
        </p:txBody>
      </p:sp>
      <p:sp>
        <p:nvSpPr>
          <p:cNvPr id="25" name="Text Box 8"/>
          <p:cNvSpPr txBox="1">
            <a:spLocks noChangeArrowheads="1"/>
          </p:cNvSpPr>
          <p:nvPr/>
        </p:nvSpPr>
        <p:spPr bwMode="auto">
          <a:xfrm>
            <a:off x="2001837" y="2981980"/>
            <a:ext cx="36036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AU" sz="2800" dirty="0">
                <a:latin typeface="Arial"/>
                <a:cs typeface="Arial"/>
              </a:rPr>
              <a:t>0</a:t>
            </a:r>
          </a:p>
        </p:txBody>
      </p:sp>
      <p:sp>
        <p:nvSpPr>
          <p:cNvPr id="26" name="Text Box 8"/>
          <p:cNvSpPr txBox="1">
            <a:spLocks noChangeArrowheads="1"/>
          </p:cNvSpPr>
          <p:nvPr/>
        </p:nvSpPr>
        <p:spPr bwMode="auto">
          <a:xfrm>
            <a:off x="2306637" y="2971800"/>
            <a:ext cx="36036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AU" sz="2800" dirty="0" smtClean="0">
                <a:latin typeface="Arial"/>
                <a:cs typeface="Arial"/>
              </a:rPr>
              <a:t>1</a:t>
            </a:r>
            <a:endParaRPr lang="en-AU" sz="2800" dirty="0">
              <a:latin typeface="Arial"/>
              <a:cs typeface="Arial"/>
            </a:endParaRPr>
          </a:p>
        </p:txBody>
      </p:sp>
      <p:sp>
        <p:nvSpPr>
          <p:cNvPr id="27" name="Text Box 8"/>
          <p:cNvSpPr txBox="1">
            <a:spLocks noChangeArrowheads="1"/>
          </p:cNvSpPr>
          <p:nvPr/>
        </p:nvSpPr>
        <p:spPr bwMode="auto">
          <a:xfrm>
            <a:off x="2590800" y="2971800"/>
            <a:ext cx="36036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AU" sz="2800" dirty="0">
                <a:latin typeface="Arial"/>
                <a:cs typeface="Arial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xmlns="" val="289985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Binary Division</a:t>
            </a:r>
          </a:p>
        </p:txBody>
      </p:sp>
      <p:sp>
        <p:nvSpPr>
          <p:cNvPr id="403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557338"/>
            <a:ext cx="8229600" cy="5059362"/>
          </a:xfrm>
        </p:spPr>
        <p:txBody>
          <a:bodyPr>
            <a:normAutofit/>
          </a:bodyPr>
          <a:lstStyle/>
          <a:p>
            <a:pPr marL="0" indent="0">
              <a:buFont typeface="Wingdings" charset="0"/>
              <a:buNone/>
            </a:pPr>
            <a:r>
              <a:rPr lang="en-AU" sz="2800" b="1" dirty="0">
                <a:latin typeface="Arial"/>
                <a:cs typeface="Arial"/>
              </a:rPr>
              <a:t>Step 13: </a:t>
            </a:r>
            <a:r>
              <a:rPr lang="en-AU" sz="2800" dirty="0">
                <a:latin typeface="Arial"/>
                <a:cs typeface="Arial"/>
              </a:rPr>
              <a:t>1 0 1 does fit into 1 0 1 so therefore, a one is placed above the final number and the process of shift and add must be continued.</a:t>
            </a:r>
          </a:p>
          <a:p>
            <a:pPr marL="0" indent="0">
              <a:buFont typeface="Wingdings" charset="0"/>
              <a:buNone/>
            </a:pPr>
            <a:endParaRPr lang="en-AU" sz="2800" dirty="0">
              <a:latin typeface="Arial"/>
              <a:cs typeface="Arial"/>
            </a:endParaRPr>
          </a:p>
          <a:p>
            <a:pPr marL="0" indent="0">
              <a:buFont typeface="Wingdings" charset="0"/>
              <a:buNone/>
            </a:pPr>
            <a:r>
              <a:rPr lang="en-AU" sz="2800" dirty="0">
                <a:latin typeface="Arial"/>
                <a:cs typeface="Arial"/>
              </a:rPr>
              <a:t>1 0 1     1 1 0 0 1</a:t>
            </a:r>
          </a:p>
          <a:p>
            <a:pPr marL="0" indent="0">
              <a:buFont typeface="Wingdings" charset="0"/>
              <a:buNone/>
            </a:pPr>
            <a:r>
              <a:rPr lang="en-AU" sz="2800" dirty="0">
                <a:latin typeface="Arial"/>
                <a:cs typeface="Arial"/>
              </a:rPr>
              <a:t>	 </a:t>
            </a:r>
            <a:r>
              <a:rPr lang="en-AU" sz="2800" dirty="0" smtClean="0">
                <a:latin typeface="Arial"/>
                <a:cs typeface="Arial"/>
              </a:rPr>
              <a:t>   </a:t>
            </a:r>
            <a:r>
              <a:rPr lang="en-AU" sz="2800" dirty="0">
                <a:latin typeface="Arial"/>
                <a:cs typeface="Arial"/>
              </a:rPr>
              <a:t>0 1 1</a:t>
            </a:r>
          </a:p>
          <a:p>
            <a:pPr marL="0" indent="0">
              <a:buFont typeface="Wingdings" charset="0"/>
              <a:buNone/>
            </a:pPr>
            <a:r>
              <a:rPr lang="en-AU" sz="2800" dirty="0">
                <a:latin typeface="Arial"/>
                <a:cs typeface="Arial"/>
              </a:rPr>
              <a:t>	 </a:t>
            </a:r>
            <a:r>
              <a:rPr lang="en-AU" sz="2800" dirty="0" smtClean="0">
                <a:latin typeface="Arial"/>
                <a:cs typeface="Arial"/>
              </a:rPr>
              <a:t>   </a:t>
            </a:r>
            <a:r>
              <a:rPr lang="en-AU" sz="2800" dirty="0">
                <a:latin typeface="Arial"/>
                <a:cs typeface="Arial"/>
              </a:rPr>
              <a:t>0 0 1 0 1</a:t>
            </a:r>
          </a:p>
          <a:p>
            <a:pPr marL="0" indent="0">
              <a:buFont typeface="Wingdings" charset="0"/>
              <a:buNone/>
            </a:pPr>
            <a:r>
              <a:rPr lang="en-AU" sz="2800" dirty="0">
                <a:latin typeface="Arial"/>
                <a:cs typeface="Arial"/>
              </a:rPr>
              <a:t>           </a:t>
            </a:r>
            <a:r>
              <a:rPr lang="en-AU" sz="2800" dirty="0" smtClean="0">
                <a:latin typeface="Arial"/>
                <a:cs typeface="Arial"/>
              </a:rPr>
              <a:t>        </a:t>
            </a:r>
            <a:r>
              <a:rPr lang="en-AU" sz="2800" dirty="0">
                <a:latin typeface="Arial"/>
                <a:cs typeface="Arial"/>
              </a:rPr>
              <a:t>0 1 1</a:t>
            </a:r>
          </a:p>
          <a:p>
            <a:pPr marL="0" indent="0">
              <a:buFont typeface="Wingdings" charset="0"/>
              <a:buNone/>
            </a:pPr>
            <a:r>
              <a:rPr lang="en-AU" sz="2800" dirty="0">
                <a:latin typeface="Arial"/>
                <a:cs typeface="Arial"/>
              </a:rPr>
              <a:t>                   0 0 0</a:t>
            </a:r>
          </a:p>
          <a:p>
            <a:pPr marL="0" indent="0">
              <a:buFont typeface="Wingdings" charset="0"/>
              <a:buNone/>
            </a:pPr>
            <a:endParaRPr lang="en-AU" sz="2800" dirty="0">
              <a:latin typeface="Arial"/>
              <a:cs typeface="Arial"/>
            </a:endParaRPr>
          </a:p>
          <a:p>
            <a:pPr marL="0" indent="0">
              <a:buFont typeface="Wingdings" charset="0"/>
              <a:buNone/>
            </a:pPr>
            <a:endParaRPr lang="en-AU" sz="2800" b="1" dirty="0">
              <a:latin typeface="Arial"/>
              <a:cs typeface="Arial"/>
            </a:endParaRPr>
          </a:p>
        </p:txBody>
      </p:sp>
      <p:sp>
        <p:nvSpPr>
          <p:cNvPr id="403467" name="Text Box 11"/>
          <p:cNvSpPr txBox="1">
            <a:spLocks noChangeArrowheads="1"/>
          </p:cNvSpPr>
          <p:nvPr/>
        </p:nvSpPr>
        <p:spPr bwMode="auto">
          <a:xfrm>
            <a:off x="1042988" y="3962400"/>
            <a:ext cx="36036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AU" dirty="0"/>
              <a:t>+</a:t>
            </a:r>
          </a:p>
        </p:txBody>
      </p:sp>
      <p:sp>
        <p:nvSpPr>
          <p:cNvPr id="403473" name="Rectangle 17"/>
          <p:cNvSpPr>
            <a:spLocks noChangeArrowheads="1"/>
          </p:cNvSpPr>
          <p:nvPr/>
        </p:nvSpPr>
        <p:spPr bwMode="auto">
          <a:xfrm>
            <a:off x="2335213" y="4546600"/>
            <a:ext cx="865187" cy="8636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3474" name="Text Box 18"/>
          <p:cNvSpPr txBox="1">
            <a:spLocks noChangeArrowheads="1"/>
          </p:cNvSpPr>
          <p:nvPr/>
        </p:nvSpPr>
        <p:spPr bwMode="auto">
          <a:xfrm>
            <a:off x="1676400" y="5029200"/>
            <a:ext cx="3603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AU"/>
              <a:t>+</a:t>
            </a:r>
          </a:p>
        </p:txBody>
      </p:sp>
      <p:grpSp>
        <p:nvGrpSpPr>
          <p:cNvPr id="20" name="Group 4"/>
          <p:cNvGrpSpPr>
            <a:grpSpLocks/>
          </p:cNvGrpSpPr>
          <p:nvPr/>
        </p:nvGrpSpPr>
        <p:grpSpPr bwMode="auto">
          <a:xfrm>
            <a:off x="1331912" y="3526118"/>
            <a:ext cx="1944688" cy="360363"/>
            <a:chOff x="1066" y="2069"/>
            <a:chExt cx="544" cy="227"/>
          </a:xfrm>
        </p:grpSpPr>
        <p:sp>
          <p:nvSpPr>
            <p:cNvPr id="21" name="Line 5"/>
            <p:cNvSpPr>
              <a:spLocks noChangeShapeType="1"/>
            </p:cNvSpPr>
            <p:nvPr/>
          </p:nvSpPr>
          <p:spPr bwMode="auto">
            <a:xfrm>
              <a:off x="1156" y="2069"/>
              <a:ext cx="45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Line 6"/>
            <p:cNvSpPr>
              <a:spLocks noChangeShapeType="1"/>
            </p:cNvSpPr>
            <p:nvPr/>
          </p:nvSpPr>
          <p:spPr bwMode="auto">
            <a:xfrm flipH="1">
              <a:off x="1066" y="2069"/>
              <a:ext cx="90" cy="22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1692275" y="3526118"/>
            <a:ext cx="936625" cy="8636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Line 12"/>
          <p:cNvSpPr>
            <a:spLocks noChangeShapeType="1"/>
          </p:cNvSpPr>
          <p:nvPr/>
        </p:nvSpPr>
        <p:spPr bwMode="auto">
          <a:xfrm>
            <a:off x="1403350" y="4437063"/>
            <a:ext cx="165576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" name="Line 13"/>
          <p:cNvSpPr>
            <a:spLocks noChangeShapeType="1"/>
          </p:cNvSpPr>
          <p:nvPr/>
        </p:nvSpPr>
        <p:spPr bwMode="auto">
          <a:xfrm>
            <a:off x="2788023" y="3886200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" name="Line 13"/>
          <p:cNvSpPr>
            <a:spLocks noChangeShapeType="1"/>
          </p:cNvSpPr>
          <p:nvPr/>
        </p:nvSpPr>
        <p:spPr bwMode="auto">
          <a:xfrm>
            <a:off x="3048000" y="3886200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" name="Text Box 8"/>
          <p:cNvSpPr txBox="1">
            <a:spLocks noChangeArrowheads="1"/>
          </p:cNvSpPr>
          <p:nvPr/>
        </p:nvSpPr>
        <p:spPr bwMode="auto">
          <a:xfrm>
            <a:off x="1676400" y="2981980"/>
            <a:ext cx="36036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AU" sz="2800" dirty="0">
                <a:latin typeface="Arial"/>
                <a:cs typeface="Arial"/>
              </a:rPr>
              <a:t>0</a:t>
            </a:r>
          </a:p>
        </p:txBody>
      </p:sp>
      <p:sp>
        <p:nvSpPr>
          <p:cNvPr id="29" name="Text Box 8"/>
          <p:cNvSpPr txBox="1">
            <a:spLocks noChangeArrowheads="1"/>
          </p:cNvSpPr>
          <p:nvPr/>
        </p:nvSpPr>
        <p:spPr bwMode="auto">
          <a:xfrm>
            <a:off x="2001837" y="2981980"/>
            <a:ext cx="36036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AU" sz="2800" dirty="0">
                <a:latin typeface="Arial"/>
                <a:cs typeface="Arial"/>
              </a:rPr>
              <a:t>0</a:t>
            </a:r>
          </a:p>
        </p:txBody>
      </p:sp>
      <p:sp>
        <p:nvSpPr>
          <p:cNvPr id="30" name="Text Box 8"/>
          <p:cNvSpPr txBox="1">
            <a:spLocks noChangeArrowheads="1"/>
          </p:cNvSpPr>
          <p:nvPr/>
        </p:nvSpPr>
        <p:spPr bwMode="auto">
          <a:xfrm>
            <a:off x="2306637" y="2971800"/>
            <a:ext cx="36036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AU" sz="2800" dirty="0" smtClean="0">
                <a:latin typeface="Arial"/>
                <a:cs typeface="Arial"/>
              </a:rPr>
              <a:t>1</a:t>
            </a:r>
            <a:endParaRPr lang="en-AU" sz="2800" dirty="0">
              <a:latin typeface="Arial"/>
              <a:cs typeface="Arial"/>
            </a:endParaRPr>
          </a:p>
        </p:txBody>
      </p:sp>
      <p:sp>
        <p:nvSpPr>
          <p:cNvPr id="31" name="Text Box 8"/>
          <p:cNvSpPr txBox="1">
            <a:spLocks noChangeArrowheads="1"/>
          </p:cNvSpPr>
          <p:nvPr/>
        </p:nvSpPr>
        <p:spPr bwMode="auto">
          <a:xfrm>
            <a:off x="2590800" y="2971800"/>
            <a:ext cx="36036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AU" sz="2800" dirty="0">
                <a:latin typeface="Arial"/>
                <a:cs typeface="Arial"/>
              </a:rPr>
              <a:t>0</a:t>
            </a:r>
          </a:p>
        </p:txBody>
      </p:sp>
      <p:sp>
        <p:nvSpPr>
          <p:cNvPr id="32" name="Text Box 8"/>
          <p:cNvSpPr txBox="1">
            <a:spLocks noChangeArrowheads="1"/>
          </p:cNvSpPr>
          <p:nvPr/>
        </p:nvSpPr>
        <p:spPr bwMode="auto">
          <a:xfrm>
            <a:off x="2895600" y="2971800"/>
            <a:ext cx="36036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AU" sz="2800" dirty="0" smtClean="0">
                <a:latin typeface="Arial"/>
                <a:cs typeface="Arial"/>
              </a:rPr>
              <a:t>1</a:t>
            </a:r>
            <a:endParaRPr lang="en-AU" sz="2800" dirty="0">
              <a:latin typeface="Arial"/>
              <a:cs typeface="Arial"/>
            </a:endParaRPr>
          </a:p>
        </p:txBody>
      </p:sp>
      <p:sp>
        <p:nvSpPr>
          <p:cNvPr id="33" name="Line 12"/>
          <p:cNvSpPr>
            <a:spLocks noChangeShapeType="1"/>
          </p:cNvSpPr>
          <p:nvPr/>
        </p:nvSpPr>
        <p:spPr bwMode="auto">
          <a:xfrm>
            <a:off x="1620837" y="5486400"/>
            <a:ext cx="165576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98885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Binary Division</a:t>
            </a:r>
          </a:p>
        </p:txBody>
      </p:sp>
      <p:sp>
        <p:nvSpPr>
          <p:cNvPr id="404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557338"/>
            <a:ext cx="8229600" cy="5059362"/>
          </a:xfrm>
        </p:spPr>
        <p:txBody>
          <a:bodyPr/>
          <a:lstStyle/>
          <a:p>
            <a:pPr marL="0" indent="0">
              <a:buFont typeface="Wingdings" charset="0"/>
              <a:buNone/>
            </a:pPr>
            <a:r>
              <a:rPr lang="en-AU" sz="2600" b="1"/>
              <a:t>Step 14: </a:t>
            </a:r>
            <a:r>
              <a:rPr lang="en-AU" sz="2600"/>
              <a:t>The final answer is 1 0 1 (5) remainder zero.</a:t>
            </a:r>
          </a:p>
          <a:p>
            <a:pPr marL="0" indent="0">
              <a:buFont typeface="Wingdings" charset="0"/>
              <a:buNone/>
            </a:pPr>
            <a:endParaRPr lang="en-AU" sz="2600"/>
          </a:p>
          <a:p>
            <a:pPr marL="0" indent="0">
              <a:buFont typeface="Wingdings" charset="0"/>
              <a:buNone/>
            </a:pPr>
            <a:endParaRPr lang="en-AU" sz="2600" b="1"/>
          </a:p>
        </p:txBody>
      </p:sp>
    </p:spTree>
    <p:extLst>
      <p:ext uri="{BB962C8B-B14F-4D97-AF65-F5344CB8AC3E}">
        <p14:creationId xmlns:p14="http://schemas.microsoft.com/office/powerpoint/2010/main" xmlns="" val="4218173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400" b="1" dirty="0">
                <a:solidFill>
                  <a:srgbClr val="000000"/>
                </a:solidFill>
                <a:latin typeface="Arial" charset="0"/>
                <a:cs typeface="Arial" charset="0"/>
              </a:rPr>
              <a:t>Floating-Point Representation</a:t>
            </a:r>
            <a:endParaRPr lang="en-US" sz="3400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57348" name="Rectangle 7"/>
          <p:cNvSpPr>
            <a:spLocks noGrp="1" noChangeArrowheads="1"/>
          </p:cNvSpPr>
          <p:nvPr>
            <p:ph idx="1"/>
          </p:nvPr>
        </p:nvSpPr>
        <p:spPr>
          <a:noFill/>
        </p:spPr>
        <p:txBody>
          <a:bodyPr/>
          <a:lstStyle/>
          <a:p>
            <a:pPr>
              <a:spcBef>
                <a:spcPts val="2256"/>
              </a:spcBef>
            </a:pPr>
            <a:r>
              <a:rPr lang="en-US" sz="2600" dirty="0">
                <a:latin typeface="Arial"/>
                <a:cs typeface="Arial"/>
              </a:rPr>
              <a:t>The signed magnitude, one</a:t>
            </a:r>
            <a:r>
              <a:rPr lang="ja-JP" altLang="en-US" sz="2600" dirty="0">
                <a:latin typeface="Arial"/>
                <a:cs typeface="Arial"/>
              </a:rPr>
              <a:t>’</a:t>
            </a:r>
            <a:r>
              <a:rPr lang="en-US" sz="2600" dirty="0">
                <a:latin typeface="Arial"/>
                <a:cs typeface="Arial"/>
              </a:rPr>
              <a:t>s complement, and two</a:t>
            </a:r>
            <a:r>
              <a:rPr lang="ja-JP" altLang="en-US" sz="2600" dirty="0">
                <a:latin typeface="Arial"/>
                <a:cs typeface="Arial"/>
              </a:rPr>
              <a:t>’</a:t>
            </a:r>
            <a:r>
              <a:rPr lang="en-US" sz="2600" dirty="0">
                <a:latin typeface="Arial"/>
                <a:cs typeface="Arial"/>
              </a:rPr>
              <a:t>s complement representation that we have just presented deal with integer values only.</a:t>
            </a:r>
          </a:p>
          <a:p>
            <a:pPr>
              <a:spcBef>
                <a:spcPts val="2256"/>
              </a:spcBef>
            </a:pPr>
            <a:r>
              <a:rPr lang="en-US" sz="2600" dirty="0">
                <a:latin typeface="Arial"/>
                <a:cs typeface="Arial"/>
              </a:rPr>
              <a:t>Without modification, these formats are not useful in scientific or business applications that deal with real number values.</a:t>
            </a:r>
          </a:p>
          <a:p>
            <a:pPr>
              <a:spcBef>
                <a:spcPts val="2256"/>
              </a:spcBef>
            </a:pPr>
            <a:r>
              <a:rPr lang="en-US" sz="2600" dirty="0">
                <a:latin typeface="Arial"/>
                <a:cs typeface="Arial"/>
              </a:rPr>
              <a:t>Floating-point representation solves this problem.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57346" name="Slide Number Placeholder 5"/>
          <p:cNvSpPr>
            <a:spLocks noGrp="1"/>
          </p:cNvSpPr>
          <p:nvPr>
            <p:ph type="sldNum" sz="quarter" idx="12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26CC69A3-3E7B-7F4C-A126-653978192AEB}" type="slidenum">
              <a:rPr lang="en-US"/>
              <a:pPr eaLnBrk="1" hangingPunct="1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03324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400" b="1" dirty="0">
                <a:solidFill>
                  <a:srgbClr val="000000"/>
                </a:solidFill>
                <a:latin typeface="Arial" charset="0"/>
                <a:cs typeface="Arial" charset="0"/>
              </a:rPr>
              <a:t>Floating-Point Representation</a:t>
            </a:r>
            <a:endParaRPr lang="en-US" sz="3400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58372" name="Rectangle 3"/>
          <p:cNvSpPr>
            <a:spLocks noGrp="1" noChangeArrowheads="1"/>
          </p:cNvSpPr>
          <p:nvPr>
            <p:ph idx="1"/>
          </p:nvPr>
        </p:nvSpPr>
        <p:spPr>
          <a:noFill/>
        </p:spPr>
        <p:txBody>
          <a:bodyPr/>
          <a:lstStyle/>
          <a:p>
            <a:pPr>
              <a:spcBef>
                <a:spcPts val="1872"/>
              </a:spcBef>
            </a:pPr>
            <a:r>
              <a:rPr lang="en-US" sz="2600" dirty="0">
                <a:latin typeface="Arial" charset="0"/>
                <a:cs typeface="Arial" charset="0"/>
              </a:rPr>
              <a:t>If we are clever programmers, we can perform floating-point calculations using any integer format.</a:t>
            </a:r>
          </a:p>
          <a:p>
            <a:pPr>
              <a:spcBef>
                <a:spcPts val="1872"/>
              </a:spcBef>
            </a:pPr>
            <a:r>
              <a:rPr lang="en-US" sz="2600" dirty="0">
                <a:latin typeface="Arial" charset="0"/>
                <a:cs typeface="Arial" charset="0"/>
              </a:rPr>
              <a:t>This is called </a:t>
            </a:r>
            <a:r>
              <a:rPr lang="en-US" sz="2600" i="1" dirty="0">
                <a:latin typeface="Arial" charset="0"/>
                <a:cs typeface="Arial" charset="0"/>
              </a:rPr>
              <a:t>floating-point emulation</a:t>
            </a:r>
            <a:r>
              <a:rPr lang="en-US" sz="2600" dirty="0">
                <a:latin typeface="Arial" charset="0"/>
                <a:cs typeface="Arial" charset="0"/>
              </a:rPr>
              <a:t>, because floating point values </a:t>
            </a:r>
            <a:r>
              <a:rPr lang="en-US" sz="2600" dirty="0" err="1">
                <a:latin typeface="Arial" charset="0"/>
                <a:cs typeface="Arial" charset="0"/>
              </a:rPr>
              <a:t>aren</a:t>
            </a:r>
            <a:r>
              <a:rPr lang="ja-JP" altLang="en-US" sz="2600" dirty="0">
                <a:latin typeface="Arial" charset="0"/>
                <a:cs typeface="Arial" charset="0"/>
              </a:rPr>
              <a:t>’</a:t>
            </a:r>
            <a:r>
              <a:rPr lang="en-US" sz="2600" dirty="0">
                <a:latin typeface="Arial" charset="0"/>
                <a:cs typeface="Arial" charset="0"/>
              </a:rPr>
              <a:t>t stored as such, we just create programs that make it seem as if floating-point values are being used.</a:t>
            </a:r>
          </a:p>
          <a:p>
            <a:pPr>
              <a:spcBef>
                <a:spcPts val="1872"/>
              </a:spcBef>
            </a:pPr>
            <a:r>
              <a:rPr lang="en-US" sz="2600" dirty="0">
                <a:latin typeface="Arial" charset="0"/>
                <a:cs typeface="Arial" charset="0"/>
              </a:rPr>
              <a:t>Most of today</a:t>
            </a:r>
            <a:r>
              <a:rPr lang="ja-JP" altLang="en-US" sz="2600" dirty="0">
                <a:latin typeface="Arial" charset="0"/>
                <a:cs typeface="Arial" charset="0"/>
              </a:rPr>
              <a:t>’</a:t>
            </a:r>
            <a:r>
              <a:rPr lang="en-US" sz="2600" dirty="0">
                <a:latin typeface="Arial" charset="0"/>
                <a:cs typeface="Arial" charset="0"/>
              </a:rPr>
              <a:t>s computers are equipped with specialized hardware that performs floating-point arithmetic with no special programming required.</a:t>
            </a:r>
            <a:endParaRPr lang="en-US" sz="2800" dirty="0">
              <a:latin typeface="Arial" charset="0"/>
              <a:cs typeface="Arial" charset="0"/>
            </a:endParaRPr>
          </a:p>
        </p:txBody>
      </p:sp>
      <p:sp>
        <p:nvSpPr>
          <p:cNvPr id="58370" name="Slide Number Placeholder 5"/>
          <p:cNvSpPr>
            <a:spLocks noGrp="1"/>
          </p:cNvSpPr>
          <p:nvPr>
            <p:ph type="sldNum" sz="quarter" idx="12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0DE615B8-4F8A-AB42-BF66-4F66246DE2B4}" type="slidenum">
              <a:rPr lang="en-US"/>
              <a:pPr eaLnBrk="1" hangingPunct="1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95094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400" b="1" dirty="0">
                <a:solidFill>
                  <a:srgbClr val="000000"/>
                </a:solidFill>
                <a:latin typeface="Arial" charset="0"/>
                <a:cs typeface="Arial" charset="0"/>
              </a:rPr>
              <a:t>Floating-Point Representation</a:t>
            </a:r>
            <a:endParaRPr lang="en-US" sz="3400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59396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143000"/>
            <a:ext cx="8229600" cy="5334000"/>
          </a:xfrm>
          <a:noFill/>
        </p:spPr>
        <p:txBody>
          <a:bodyPr>
            <a:noAutofit/>
          </a:bodyPr>
          <a:lstStyle/>
          <a:p>
            <a:pPr>
              <a:spcBef>
                <a:spcPts val="1392"/>
              </a:spcBef>
            </a:pPr>
            <a:r>
              <a:rPr lang="en-US" sz="2000" b="1" dirty="0">
                <a:latin typeface="Arial"/>
                <a:cs typeface="Arial"/>
              </a:rPr>
              <a:t>Floating-point numbers</a:t>
            </a:r>
          </a:p>
          <a:p>
            <a:pPr lvl="1">
              <a:spcBef>
                <a:spcPts val="1392"/>
              </a:spcBef>
            </a:pPr>
            <a:r>
              <a:rPr lang="en-US" sz="1800" dirty="0">
                <a:latin typeface="Arial"/>
                <a:cs typeface="Arial"/>
              </a:rPr>
              <a:t>Can represent very large or very small numbers based on scientific notation.  Binary point </a:t>
            </a:r>
            <a:r>
              <a:rPr lang="ja-JP" altLang="en-US" sz="1800" dirty="0">
                <a:latin typeface="Arial"/>
                <a:cs typeface="Arial"/>
              </a:rPr>
              <a:t>“</a:t>
            </a:r>
            <a:r>
              <a:rPr lang="en-US" sz="1800" dirty="0">
                <a:latin typeface="Arial"/>
                <a:cs typeface="Arial"/>
              </a:rPr>
              <a:t>floats</a:t>
            </a:r>
            <a:r>
              <a:rPr lang="ja-JP" altLang="en-US" sz="1800" dirty="0">
                <a:latin typeface="Arial"/>
                <a:cs typeface="Arial"/>
              </a:rPr>
              <a:t>”</a:t>
            </a:r>
            <a:r>
              <a:rPr lang="en-US" sz="1800" dirty="0">
                <a:latin typeface="Arial"/>
                <a:cs typeface="Arial"/>
              </a:rPr>
              <a:t>.</a:t>
            </a:r>
          </a:p>
          <a:p>
            <a:pPr>
              <a:spcBef>
                <a:spcPts val="1392"/>
              </a:spcBef>
            </a:pPr>
            <a:r>
              <a:rPr lang="en-US" sz="2000" b="1" dirty="0">
                <a:latin typeface="Arial"/>
                <a:cs typeface="Arial"/>
              </a:rPr>
              <a:t>Two Parts</a:t>
            </a:r>
          </a:p>
          <a:p>
            <a:pPr lvl="1">
              <a:spcBef>
                <a:spcPts val="1392"/>
              </a:spcBef>
            </a:pPr>
            <a:r>
              <a:rPr lang="en-US" sz="2000" b="1" dirty="0">
                <a:latin typeface="Arial"/>
                <a:cs typeface="Arial"/>
              </a:rPr>
              <a:t>Mantissa</a:t>
            </a:r>
            <a:r>
              <a:rPr lang="en-US" sz="2000" dirty="0">
                <a:latin typeface="Arial"/>
                <a:cs typeface="Arial"/>
              </a:rPr>
              <a:t> represents magnitude of number</a:t>
            </a:r>
          </a:p>
          <a:p>
            <a:pPr lvl="1">
              <a:spcBef>
                <a:spcPts val="1392"/>
              </a:spcBef>
            </a:pPr>
            <a:r>
              <a:rPr lang="en-US" sz="2000" b="1" dirty="0">
                <a:latin typeface="Arial"/>
                <a:cs typeface="Arial"/>
              </a:rPr>
              <a:t>Exponent</a:t>
            </a:r>
            <a:r>
              <a:rPr lang="en-US" sz="2000" dirty="0">
                <a:latin typeface="Arial"/>
                <a:cs typeface="Arial"/>
              </a:rPr>
              <a:t> represents number of places that binary point is to be </a:t>
            </a:r>
            <a:r>
              <a:rPr lang="en-US" sz="2000" dirty="0" smtClean="0">
                <a:latin typeface="Arial"/>
                <a:cs typeface="Arial"/>
              </a:rPr>
              <a:t>moved</a:t>
            </a:r>
            <a:endParaRPr lang="en-US" sz="2400" dirty="0" smtClean="0">
              <a:latin typeface="Arial"/>
              <a:cs typeface="Arial"/>
            </a:endParaRPr>
          </a:p>
          <a:p>
            <a:pPr>
              <a:spcBef>
                <a:spcPts val="1392"/>
              </a:spcBef>
            </a:pPr>
            <a:r>
              <a:rPr lang="en-US" sz="2000" b="1" dirty="0" smtClean="0">
                <a:latin typeface="Arial"/>
                <a:cs typeface="Arial"/>
              </a:rPr>
              <a:t>Floating</a:t>
            </a:r>
            <a:r>
              <a:rPr lang="en-US" sz="2000" b="1" dirty="0">
                <a:latin typeface="Arial"/>
                <a:cs typeface="Arial"/>
              </a:rPr>
              <a:t>-point numbers allow an arbitrary number of decimal places to the right of the decimal point.</a:t>
            </a:r>
          </a:p>
          <a:p>
            <a:pPr lvl="1">
              <a:spcBef>
                <a:spcPts val="1392"/>
              </a:spcBef>
            </a:pPr>
            <a:r>
              <a:rPr lang="en-US" sz="2400" dirty="0">
                <a:latin typeface="Arial"/>
                <a:cs typeface="Arial"/>
              </a:rPr>
              <a:t>For example:</a:t>
            </a:r>
            <a:r>
              <a:rPr lang="en-US" sz="2000" dirty="0">
                <a:latin typeface="Arial"/>
                <a:cs typeface="Arial"/>
              </a:rPr>
              <a:t>  0.5 </a:t>
            </a:r>
            <a:r>
              <a:rPr lang="en-US" sz="2000" dirty="0">
                <a:latin typeface="Arial"/>
                <a:cs typeface="Arial"/>
                <a:sym typeface="Symbol" charset="0"/>
              </a:rPr>
              <a:t></a:t>
            </a:r>
            <a:r>
              <a:rPr lang="en-US" sz="2000" dirty="0">
                <a:latin typeface="Arial"/>
                <a:cs typeface="Arial"/>
              </a:rPr>
              <a:t> 0.25 = 0.125</a:t>
            </a:r>
          </a:p>
          <a:p>
            <a:pPr>
              <a:spcBef>
                <a:spcPts val="1392"/>
              </a:spcBef>
            </a:pPr>
            <a:r>
              <a:rPr lang="en-US" sz="2000" b="1" dirty="0">
                <a:latin typeface="Arial"/>
                <a:cs typeface="Arial"/>
              </a:rPr>
              <a:t>They are often expressed in scientific notation. </a:t>
            </a:r>
          </a:p>
          <a:p>
            <a:pPr lvl="2">
              <a:spcBef>
                <a:spcPts val="192"/>
              </a:spcBef>
              <a:buFontTx/>
              <a:buNone/>
            </a:pPr>
            <a:r>
              <a:rPr lang="en-US" sz="2000" dirty="0" smtClean="0">
                <a:latin typeface="Arial"/>
                <a:cs typeface="Arial"/>
              </a:rPr>
              <a:t>e.g. 	0.125 </a:t>
            </a:r>
            <a:r>
              <a:rPr lang="en-US" sz="2000" dirty="0">
                <a:latin typeface="Arial"/>
                <a:cs typeface="Arial"/>
              </a:rPr>
              <a:t>= 1.25 </a:t>
            </a:r>
            <a:r>
              <a:rPr lang="en-US" sz="2000" dirty="0">
                <a:latin typeface="Arial"/>
                <a:cs typeface="Arial"/>
                <a:sym typeface="Symbol" charset="0"/>
              </a:rPr>
              <a:t></a:t>
            </a:r>
            <a:r>
              <a:rPr lang="en-US" sz="2000" dirty="0">
                <a:latin typeface="Arial"/>
                <a:cs typeface="Arial"/>
              </a:rPr>
              <a:t> 10</a:t>
            </a:r>
            <a:r>
              <a:rPr lang="en-US" sz="2000" baseline="30000" dirty="0">
                <a:latin typeface="Arial"/>
                <a:cs typeface="Arial"/>
              </a:rPr>
              <a:t>-1</a:t>
            </a:r>
            <a:endParaRPr lang="en-US" sz="2000" dirty="0">
              <a:latin typeface="Arial"/>
              <a:cs typeface="Arial"/>
            </a:endParaRPr>
          </a:p>
          <a:p>
            <a:pPr lvl="2">
              <a:spcBef>
                <a:spcPts val="192"/>
              </a:spcBef>
              <a:buFontTx/>
              <a:buNone/>
            </a:pPr>
            <a:r>
              <a:rPr lang="en-US" sz="2000" dirty="0" smtClean="0">
                <a:latin typeface="Arial"/>
                <a:cs typeface="Arial"/>
              </a:rPr>
              <a:t>		5,000,000 </a:t>
            </a:r>
            <a:r>
              <a:rPr lang="en-US" sz="2000" dirty="0">
                <a:latin typeface="Arial"/>
                <a:cs typeface="Arial"/>
              </a:rPr>
              <a:t>= 5.0 </a:t>
            </a:r>
            <a:r>
              <a:rPr lang="en-US" sz="2000" dirty="0">
                <a:latin typeface="Arial"/>
                <a:cs typeface="Arial"/>
                <a:sym typeface="Symbol" charset="0"/>
              </a:rPr>
              <a:t></a:t>
            </a:r>
            <a:r>
              <a:rPr lang="en-US" sz="2000" dirty="0">
                <a:latin typeface="Arial"/>
                <a:cs typeface="Arial"/>
              </a:rPr>
              <a:t> 10</a:t>
            </a:r>
            <a:r>
              <a:rPr lang="en-US" sz="2000" baseline="30000" dirty="0">
                <a:latin typeface="Arial"/>
                <a:cs typeface="Arial"/>
              </a:rPr>
              <a:t>6</a:t>
            </a:r>
            <a:endParaRPr lang="en-US" sz="2000" dirty="0">
              <a:latin typeface="Arial"/>
              <a:cs typeface="Arial"/>
            </a:endParaRPr>
          </a:p>
        </p:txBody>
      </p:sp>
      <p:sp>
        <p:nvSpPr>
          <p:cNvPr id="59394" name="Slide Number Placeholder 5"/>
          <p:cNvSpPr>
            <a:spLocks noGrp="1"/>
          </p:cNvSpPr>
          <p:nvPr>
            <p:ph type="sldNum" sz="quarter" idx="12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6EDB1B69-B9E3-E844-B276-BE9D34F9FB5B}" type="slidenum">
              <a:rPr lang="en-US"/>
              <a:pPr eaLnBrk="1" hangingPunct="1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68649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400" b="1" dirty="0">
                <a:solidFill>
                  <a:srgbClr val="000000"/>
                </a:solidFill>
                <a:latin typeface="Arial" charset="0"/>
                <a:cs typeface="Arial" charset="0"/>
              </a:rPr>
              <a:t>Floating-Point Representation</a:t>
            </a:r>
            <a:endParaRPr lang="en-US" sz="3400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60420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8229600" cy="4754563"/>
          </a:xfrm>
          <a:noFill/>
        </p:spPr>
        <p:txBody>
          <a:bodyPr>
            <a:normAutofit/>
          </a:bodyPr>
          <a:lstStyle/>
          <a:p>
            <a:pPr>
              <a:spcBef>
                <a:spcPts val="1776"/>
              </a:spcBef>
            </a:pPr>
            <a:r>
              <a:rPr lang="en-US" sz="2400" dirty="0">
                <a:latin typeface="Arial" charset="0"/>
                <a:cs typeface="Arial" charset="0"/>
              </a:rPr>
              <a:t>Computers use a form of scientific notation for floating-point representation </a:t>
            </a:r>
          </a:p>
          <a:p>
            <a:pPr>
              <a:spcBef>
                <a:spcPts val="1776"/>
              </a:spcBef>
            </a:pPr>
            <a:r>
              <a:rPr lang="en-US" sz="2400" dirty="0">
                <a:latin typeface="Arial" charset="0"/>
                <a:cs typeface="Arial" charset="0"/>
              </a:rPr>
              <a:t>Numbers written in scientific notation have three components:</a:t>
            </a:r>
          </a:p>
        </p:txBody>
      </p:sp>
      <p:sp>
        <p:nvSpPr>
          <p:cNvPr id="60418" name="Slide Number Placeholder 5"/>
          <p:cNvSpPr>
            <a:spLocks noGrp="1"/>
          </p:cNvSpPr>
          <p:nvPr>
            <p:ph type="sldNum" sz="quarter" idx="12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C7973EC1-6D45-5E49-B0A7-270C27734DA5}" type="slidenum">
              <a:rPr lang="en-US"/>
              <a:pPr eaLnBrk="1" hangingPunct="1"/>
              <a:t>27</a:t>
            </a:fld>
            <a:endParaRPr lang="en-US"/>
          </a:p>
        </p:txBody>
      </p:sp>
      <p:pic>
        <p:nvPicPr>
          <p:cNvPr id="60421" name="Picture 6" descr="C:\IDRAW20\16A.TIF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rightnessContrast bright="17000" contrast="-4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28800" y="3505200"/>
            <a:ext cx="5173663" cy="2078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073948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400" b="1" dirty="0">
                <a:solidFill>
                  <a:srgbClr val="000000"/>
                </a:solidFill>
                <a:latin typeface="Arial" charset="0"/>
                <a:cs typeface="Arial" charset="0"/>
              </a:rPr>
              <a:t>Floating-Point Representation</a:t>
            </a:r>
            <a:endParaRPr lang="en-US" sz="3400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61443" name="Rectangle 3"/>
          <p:cNvSpPr>
            <a:spLocks noGrp="1" noChangeArrowheads="1"/>
          </p:cNvSpPr>
          <p:nvPr>
            <p:ph idx="1"/>
          </p:nvPr>
        </p:nvSpPr>
        <p:spPr>
          <a:noFill/>
        </p:spPr>
        <p:txBody>
          <a:bodyPr/>
          <a:lstStyle/>
          <a:p>
            <a:r>
              <a:rPr lang="en-US" sz="2600">
                <a:latin typeface="Arial" charset="0"/>
                <a:cs typeface="Arial" charset="0"/>
              </a:rPr>
              <a:t>Computer representation of a floating-point number consists of three fixed-size fields:</a:t>
            </a:r>
          </a:p>
          <a:p>
            <a:endParaRPr lang="en-US" sz="2600">
              <a:latin typeface="Arial" charset="0"/>
              <a:cs typeface="Arial" charset="0"/>
            </a:endParaRPr>
          </a:p>
          <a:p>
            <a:endParaRPr lang="en-US" sz="2600">
              <a:latin typeface="Arial" charset="0"/>
              <a:cs typeface="Arial" charset="0"/>
            </a:endParaRPr>
          </a:p>
          <a:p>
            <a:endParaRPr lang="en-US" sz="2600">
              <a:latin typeface="Arial" charset="0"/>
              <a:cs typeface="Arial" charset="0"/>
            </a:endParaRPr>
          </a:p>
          <a:p>
            <a:endParaRPr lang="en-US" sz="2600">
              <a:latin typeface="Arial" charset="0"/>
              <a:cs typeface="Arial" charset="0"/>
            </a:endParaRPr>
          </a:p>
          <a:p>
            <a:r>
              <a:rPr lang="en-US" sz="2600">
                <a:latin typeface="Arial" charset="0"/>
                <a:cs typeface="Arial" charset="0"/>
              </a:rPr>
              <a:t>This is the standard arrangement of these fields.</a:t>
            </a:r>
            <a:endParaRPr lang="en-US" sz="2800">
              <a:latin typeface="Arial" charset="0"/>
              <a:cs typeface="Arial" charset="0"/>
            </a:endParaRPr>
          </a:p>
        </p:txBody>
      </p:sp>
      <p:sp>
        <p:nvSpPr>
          <p:cNvPr id="61442" name="Slide Number Placeholder 5"/>
          <p:cNvSpPr>
            <a:spLocks noGrp="1"/>
          </p:cNvSpPr>
          <p:nvPr>
            <p:ph type="sldNum" sz="quarter" idx="12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1B82A749-5F2A-DE47-8193-8C9F30C7C5A0}" type="slidenum">
              <a:rPr lang="en-US"/>
              <a:pPr eaLnBrk="1" hangingPunct="1"/>
              <a:t>28</a:t>
            </a:fld>
            <a:endParaRPr lang="en-US"/>
          </a:p>
        </p:txBody>
      </p:sp>
      <p:pic>
        <p:nvPicPr>
          <p:cNvPr id="61445" name="Picture 4" descr="C:\IDRAW20\17.T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423" b="10144"/>
          <a:stretch>
            <a:fillRect/>
          </a:stretch>
        </p:blipFill>
        <p:spPr bwMode="auto">
          <a:xfrm>
            <a:off x="1066800" y="2665413"/>
            <a:ext cx="6718300" cy="182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665414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8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400" b="1" dirty="0">
                <a:solidFill>
                  <a:srgbClr val="000000"/>
                </a:solidFill>
                <a:latin typeface="Arial" charset="0"/>
                <a:cs typeface="Arial" charset="0"/>
              </a:rPr>
              <a:t>Floating-Point Representation</a:t>
            </a:r>
            <a:endParaRPr lang="en-US" sz="3400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62467" name="Rectangle 2"/>
          <p:cNvSpPr>
            <a:spLocks noGrp="1" noChangeArrowheads="1"/>
          </p:cNvSpPr>
          <p:nvPr>
            <p:ph idx="1"/>
          </p:nvPr>
        </p:nvSpPr>
        <p:spPr>
          <a:noFill/>
        </p:spPr>
        <p:txBody>
          <a:bodyPr/>
          <a:lstStyle/>
          <a:p>
            <a:endParaRPr lang="en-US" sz="2600" dirty="0" smtClean="0">
              <a:latin typeface="Arial" charset="0"/>
              <a:cs typeface="Arial" charset="0"/>
            </a:endParaRPr>
          </a:p>
          <a:p>
            <a:endParaRPr lang="en-US" sz="2600" dirty="0">
              <a:latin typeface="Arial" charset="0"/>
              <a:cs typeface="Arial" charset="0"/>
            </a:endParaRPr>
          </a:p>
          <a:p>
            <a:endParaRPr lang="en-US" sz="2600" dirty="0" smtClean="0">
              <a:latin typeface="Arial" charset="0"/>
              <a:cs typeface="Arial" charset="0"/>
            </a:endParaRPr>
          </a:p>
          <a:p>
            <a:pPr>
              <a:spcBef>
                <a:spcPts val="1872"/>
              </a:spcBef>
            </a:pPr>
            <a:r>
              <a:rPr lang="en-US" sz="2600" dirty="0" smtClean="0">
                <a:latin typeface="Arial" charset="0"/>
                <a:cs typeface="Arial" charset="0"/>
              </a:rPr>
              <a:t>The </a:t>
            </a:r>
            <a:r>
              <a:rPr lang="en-US" sz="2600" dirty="0">
                <a:latin typeface="Arial" charset="0"/>
                <a:cs typeface="Arial" charset="0"/>
              </a:rPr>
              <a:t>one-bit sign field is the sign of the stored value.</a:t>
            </a:r>
          </a:p>
          <a:p>
            <a:pPr>
              <a:spcBef>
                <a:spcPts val="1872"/>
              </a:spcBef>
            </a:pPr>
            <a:r>
              <a:rPr lang="en-US" sz="2600" dirty="0">
                <a:latin typeface="Arial" charset="0"/>
                <a:cs typeface="Arial" charset="0"/>
              </a:rPr>
              <a:t>The size of the exponent field, determines the range of values that can be represented.</a:t>
            </a:r>
          </a:p>
          <a:p>
            <a:pPr>
              <a:spcBef>
                <a:spcPts val="1872"/>
              </a:spcBef>
            </a:pPr>
            <a:r>
              <a:rPr lang="en-US" sz="2600" dirty="0">
                <a:latin typeface="Arial" charset="0"/>
                <a:cs typeface="Arial" charset="0"/>
              </a:rPr>
              <a:t>The size of the </a:t>
            </a:r>
            <a:r>
              <a:rPr lang="en-US" sz="2600" dirty="0" err="1">
                <a:latin typeface="Arial" charset="0"/>
                <a:cs typeface="Arial" charset="0"/>
              </a:rPr>
              <a:t>significand</a:t>
            </a:r>
            <a:r>
              <a:rPr lang="en-US" sz="2600" dirty="0">
                <a:latin typeface="Arial" charset="0"/>
                <a:cs typeface="Arial" charset="0"/>
              </a:rPr>
              <a:t> determines the precision of the representation.</a:t>
            </a:r>
            <a:endParaRPr lang="en-US" sz="2800" dirty="0">
              <a:latin typeface="Arial" charset="0"/>
              <a:cs typeface="Arial" charset="0"/>
            </a:endParaRPr>
          </a:p>
        </p:txBody>
      </p:sp>
      <p:sp>
        <p:nvSpPr>
          <p:cNvPr id="62466" name="Slide Number Placeholder 5"/>
          <p:cNvSpPr>
            <a:spLocks noGrp="1"/>
          </p:cNvSpPr>
          <p:nvPr>
            <p:ph type="sldNum" sz="quarter" idx="12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18FC9FA8-A3A9-6840-96D8-1C7762DF5A96}" type="slidenum">
              <a:rPr lang="en-US"/>
              <a:pPr eaLnBrk="1" hangingPunct="1"/>
              <a:t>29</a:t>
            </a:fld>
            <a:endParaRPr lang="en-US"/>
          </a:p>
        </p:txBody>
      </p:sp>
      <p:pic>
        <p:nvPicPr>
          <p:cNvPr id="62469" name="Picture 4" descr="C:\IDRAW20\17.T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423" b="10144"/>
          <a:stretch>
            <a:fillRect/>
          </a:stretch>
        </p:blipFill>
        <p:spPr bwMode="auto">
          <a:xfrm>
            <a:off x="1187450" y="1370013"/>
            <a:ext cx="6143625" cy="166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929529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3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000000"/>
                </a:solidFill>
                <a:latin typeface="Arial" charset="0"/>
                <a:cs typeface="Arial" charset="0"/>
              </a:rPr>
              <a:t>Floating-Point Representation</a:t>
            </a:r>
            <a:endParaRPr lang="en-US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63492" name="Rectangle 2"/>
          <p:cNvSpPr>
            <a:spLocks noGrp="1" noChangeArrowheads="1"/>
          </p:cNvSpPr>
          <p:nvPr>
            <p:ph idx="1"/>
          </p:nvPr>
        </p:nvSpPr>
        <p:spPr>
          <a:noFill/>
        </p:spPr>
        <p:txBody>
          <a:bodyPr/>
          <a:lstStyle/>
          <a:p>
            <a:endParaRPr lang="en-US" sz="2600" dirty="0" smtClean="0">
              <a:latin typeface="Arial" charset="0"/>
              <a:cs typeface="Arial" charset="0"/>
            </a:endParaRPr>
          </a:p>
          <a:p>
            <a:endParaRPr lang="en-US" sz="2600" dirty="0"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2600" dirty="0">
              <a:latin typeface="Arial" charset="0"/>
              <a:cs typeface="Arial" charset="0"/>
            </a:endParaRPr>
          </a:p>
          <a:p>
            <a:r>
              <a:rPr lang="en-US" sz="2600" dirty="0" smtClean="0">
                <a:latin typeface="Arial" charset="0"/>
                <a:cs typeface="Arial" charset="0"/>
              </a:rPr>
              <a:t>The </a:t>
            </a:r>
            <a:r>
              <a:rPr lang="en-US" sz="2600" dirty="0">
                <a:latin typeface="Arial" charset="0"/>
                <a:cs typeface="Arial" charset="0"/>
              </a:rPr>
              <a:t>IEEE-754 </a:t>
            </a:r>
            <a:r>
              <a:rPr lang="en-US" sz="2600" i="1" dirty="0">
                <a:latin typeface="Arial" charset="0"/>
                <a:cs typeface="Arial" charset="0"/>
              </a:rPr>
              <a:t>single precision</a:t>
            </a:r>
            <a:r>
              <a:rPr lang="en-US" sz="2600" dirty="0">
                <a:latin typeface="Arial" charset="0"/>
                <a:cs typeface="Arial" charset="0"/>
              </a:rPr>
              <a:t> floating point standard uses an 8-bit exponent and a 23-bit </a:t>
            </a:r>
            <a:r>
              <a:rPr lang="en-US" sz="2600" dirty="0" err="1">
                <a:latin typeface="Arial" charset="0"/>
                <a:cs typeface="Arial" charset="0"/>
              </a:rPr>
              <a:t>significand</a:t>
            </a:r>
            <a:r>
              <a:rPr lang="en-US" sz="2600" dirty="0">
                <a:latin typeface="Arial" charset="0"/>
                <a:cs typeface="Arial" charset="0"/>
              </a:rPr>
              <a:t>.</a:t>
            </a:r>
          </a:p>
          <a:p>
            <a:r>
              <a:rPr lang="en-US" sz="2600" dirty="0">
                <a:latin typeface="Arial" charset="0"/>
                <a:cs typeface="Arial" charset="0"/>
              </a:rPr>
              <a:t>The IEEE-754 </a:t>
            </a:r>
            <a:r>
              <a:rPr lang="en-US" sz="2600" i="1" dirty="0">
                <a:latin typeface="Arial" charset="0"/>
                <a:cs typeface="Arial" charset="0"/>
              </a:rPr>
              <a:t>double precision</a:t>
            </a:r>
            <a:r>
              <a:rPr lang="en-US" sz="2600" dirty="0">
                <a:latin typeface="Arial" charset="0"/>
                <a:cs typeface="Arial" charset="0"/>
              </a:rPr>
              <a:t> standard uses an 11-bit exponent and a 52-bit </a:t>
            </a:r>
            <a:r>
              <a:rPr lang="en-US" sz="2600" dirty="0" err="1">
                <a:latin typeface="Arial" charset="0"/>
                <a:cs typeface="Arial" charset="0"/>
              </a:rPr>
              <a:t>significand</a:t>
            </a:r>
            <a:r>
              <a:rPr lang="en-US" sz="2600" dirty="0">
                <a:latin typeface="Arial" charset="0"/>
                <a:cs typeface="Arial" charset="0"/>
              </a:rPr>
              <a:t>.</a:t>
            </a:r>
          </a:p>
        </p:txBody>
      </p:sp>
      <p:sp>
        <p:nvSpPr>
          <p:cNvPr id="63490" name="Slide Number Placeholder 5"/>
          <p:cNvSpPr>
            <a:spLocks noGrp="1"/>
          </p:cNvSpPr>
          <p:nvPr>
            <p:ph type="sldNum" sz="quarter" idx="12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BC3960A3-D865-534B-8500-79EB9883CD76}" type="slidenum">
              <a:rPr lang="en-US"/>
              <a:pPr eaLnBrk="1" hangingPunct="1"/>
              <a:t>30</a:t>
            </a:fld>
            <a:endParaRPr lang="en-US"/>
          </a:p>
        </p:txBody>
      </p:sp>
      <p:pic>
        <p:nvPicPr>
          <p:cNvPr id="63491" name="Picture 7" descr="C:\IDRAW20\17.T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423" b="10144"/>
          <a:stretch>
            <a:fillRect/>
          </a:stretch>
        </p:blipFill>
        <p:spPr bwMode="auto">
          <a:xfrm>
            <a:off x="1187450" y="1370013"/>
            <a:ext cx="6143625" cy="166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494" name="Rectangle 6"/>
          <p:cNvSpPr>
            <a:spLocks noChangeArrowheads="1"/>
          </p:cNvSpPr>
          <p:nvPr/>
        </p:nvSpPr>
        <p:spPr bwMode="auto">
          <a:xfrm>
            <a:off x="838200" y="5334000"/>
            <a:ext cx="7086600" cy="91440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200" b="1" dirty="0">
                <a:solidFill>
                  <a:srgbClr val="CC3300"/>
                </a:solidFill>
              </a:rPr>
              <a:t>    For illustrative purposes, we will use a 14-bit model with a 5-bit exponent and an 8-bit </a:t>
            </a:r>
            <a:r>
              <a:rPr lang="en-US" sz="2200" b="1" dirty="0" err="1">
                <a:solidFill>
                  <a:srgbClr val="CC3300"/>
                </a:solidFill>
              </a:rPr>
              <a:t>significand</a:t>
            </a:r>
            <a:r>
              <a:rPr lang="en-US" sz="2200" b="1" dirty="0">
                <a:solidFill>
                  <a:srgbClr val="CC3300"/>
                </a:solidFill>
              </a:rPr>
              <a:t>.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xmlns="" val="27167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7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>
                <a:solidFill>
                  <a:srgbClr val="000000"/>
                </a:solidFill>
                <a:latin typeface="Arial" charset="0"/>
                <a:cs typeface="Arial" charset="0"/>
              </a:rPr>
              <a:t>Floating-Point Representation</a:t>
            </a:r>
            <a:endParaRPr lang="en-US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64516" name="Rectangle 2"/>
          <p:cNvSpPr>
            <a:spLocks noGrp="1" noChangeArrowheads="1"/>
          </p:cNvSpPr>
          <p:nvPr>
            <p:ph idx="1"/>
          </p:nvPr>
        </p:nvSpPr>
        <p:spPr>
          <a:noFill/>
        </p:spPr>
        <p:txBody>
          <a:bodyPr/>
          <a:lstStyle/>
          <a:p>
            <a:endParaRPr lang="en-US" sz="2600" dirty="0" smtClean="0">
              <a:latin typeface="Arial" charset="0"/>
              <a:cs typeface="Arial" charset="0"/>
            </a:endParaRPr>
          </a:p>
          <a:p>
            <a:endParaRPr lang="en-US" sz="2600" dirty="0">
              <a:latin typeface="Arial" charset="0"/>
              <a:cs typeface="Arial" charset="0"/>
            </a:endParaRPr>
          </a:p>
          <a:p>
            <a:endParaRPr lang="en-US" sz="2600" dirty="0" smtClean="0">
              <a:latin typeface="Arial" charset="0"/>
              <a:cs typeface="Arial" charset="0"/>
            </a:endParaRPr>
          </a:p>
          <a:p>
            <a:r>
              <a:rPr lang="en-US" sz="2600" dirty="0" smtClean="0">
                <a:latin typeface="Arial" charset="0"/>
                <a:cs typeface="Arial" charset="0"/>
              </a:rPr>
              <a:t>The </a:t>
            </a:r>
            <a:r>
              <a:rPr lang="en-US" sz="2600" dirty="0" err="1">
                <a:latin typeface="Arial" charset="0"/>
                <a:cs typeface="Arial" charset="0"/>
              </a:rPr>
              <a:t>significand</a:t>
            </a:r>
            <a:r>
              <a:rPr lang="en-US" sz="2600" dirty="0">
                <a:latin typeface="Arial" charset="0"/>
                <a:cs typeface="Arial" charset="0"/>
              </a:rPr>
              <a:t> of a floating-point number is always preceded by an implied binary point.</a:t>
            </a:r>
          </a:p>
          <a:p>
            <a:r>
              <a:rPr lang="en-US" sz="2600" dirty="0">
                <a:latin typeface="Arial" charset="0"/>
                <a:cs typeface="Arial" charset="0"/>
              </a:rPr>
              <a:t>Thus, the </a:t>
            </a:r>
            <a:r>
              <a:rPr lang="en-US" sz="2600" dirty="0" err="1">
                <a:latin typeface="Arial" charset="0"/>
                <a:cs typeface="Arial" charset="0"/>
              </a:rPr>
              <a:t>significand</a:t>
            </a:r>
            <a:r>
              <a:rPr lang="en-US" sz="2600" dirty="0">
                <a:latin typeface="Arial" charset="0"/>
                <a:cs typeface="Arial" charset="0"/>
              </a:rPr>
              <a:t> always contains a fractional binary value.</a:t>
            </a:r>
          </a:p>
          <a:p>
            <a:r>
              <a:rPr lang="en-US" sz="2600" dirty="0">
                <a:latin typeface="Arial" charset="0"/>
                <a:cs typeface="Arial" charset="0"/>
              </a:rPr>
              <a:t>The exponent indicates the power of 2 to which the </a:t>
            </a:r>
            <a:r>
              <a:rPr lang="en-US" sz="2600" dirty="0" err="1">
                <a:latin typeface="Arial" charset="0"/>
                <a:cs typeface="Arial" charset="0"/>
              </a:rPr>
              <a:t>significand</a:t>
            </a:r>
            <a:r>
              <a:rPr lang="en-US" sz="2600" dirty="0">
                <a:latin typeface="Arial" charset="0"/>
                <a:cs typeface="Arial" charset="0"/>
              </a:rPr>
              <a:t> is raised.</a:t>
            </a:r>
          </a:p>
        </p:txBody>
      </p:sp>
      <p:sp>
        <p:nvSpPr>
          <p:cNvPr id="64514" name="Slide Number Placeholder 5"/>
          <p:cNvSpPr>
            <a:spLocks noGrp="1"/>
          </p:cNvSpPr>
          <p:nvPr>
            <p:ph type="sldNum" sz="quarter" idx="12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AE46A87C-EA4E-9542-A13E-04F774BAE379}" type="slidenum">
              <a:rPr lang="en-US"/>
              <a:pPr eaLnBrk="1" hangingPunct="1"/>
              <a:t>31</a:t>
            </a:fld>
            <a:endParaRPr lang="en-US"/>
          </a:p>
        </p:txBody>
      </p:sp>
      <p:pic>
        <p:nvPicPr>
          <p:cNvPr id="64515" name="Picture 6" descr="C:\IDRAW20\17.T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423" b="10144"/>
          <a:stretch>
            <a:fillRect/>
          </a:stretch>
        </p:blipFill>
        <p:spPr bwMode="auto">
          <a:xfrm>
            <a:off x="1187450" y="1370013"/>
            <a:ext cx="6143625" cy="166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83770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0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000000"/>
                </a:solidFill>
                <a:latin typeface="Arial" charset="0"/>
                <a:cs typeface="Arial" charset="0"/>
              </a:rPr>
              <a:t>Floating-Point Representation</a:t>
            </a:r>
            <a:endParaRPr lang="en-US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65539" name="Rectangle 2"/>
          <p:cNvSpPr>
            <a:spLocks noGrp="1" noChangeArrowheads="1"/>
          </p:cNvSpPr>
          <p:nvPr>
            <p:ph idx="1"/>
          </p:nvPr>
        </p:nvSpPr>
        <p:spPr>
          <a:noFill/>
        </p:spPr>
        <p:txBody>
          <a:bodyPr>
            <a:normAutofit/>
          </a:bodyPr>
          <a:lstStyle/>
          <a:p>
            <a:r>
              <a:rPr lang="en-US" sz="2800" dirty="0">
                <a:latin typeface="Arial" charset="0"/>
                <a:cs typeface="Arial" charset="0"/>
              </a:rPr>
              <a:t>Example:</a:t>
            </a:r>
          </a:p>
          <a:p>
            <a:pPr lvl="1"/>
            <a:r>
              <a:rPr lang="en-US" sz="2800" dirty="0">
                <a:latin typeface="Arial" charset="0"/>
                <a:cs typeface="Arial" charset="0"/>
              </a:rPr>
              <a:t>Express 32</a:t>
            </a:r>
            <a:r>
              <a:rPr lang="en-US" sz="2800" baseline="-25000" dirty="0">
                <a:latin typeface="Arial" charset="0"/>
                <a:cs typeface="Arial" charset="0"/>
              </a:rPr>
              <a:t>10</a:t>
            </a:r>
            <a:r>
              <a:rPr lang="en-US" sz="2800" dirty="0">
                <a:latin typeface="Arial" charset="0"/>
                <a:cs typeface="Arial" charset="0"/>
              </a:rPr>
              <a:t> in the simplified 14-bit floating-point model.</a:t>
            </a:r>
          </a:p>
          <a:p>
            <a:r>
              <a:rPr lang="en-US" sz="2800" dirty="0">
                <a:latin typeface="Arial" charset="0"/>
                <a:cs typeface="Arial" charset="0"/>
              </a:rPr>
              <a:t>We know that 32 is 2</a:t>
            </a:r>
            <a:r>
              <a:rPr lang="en-US" sz="2800" baseline="30000" dirty="0">
                <a:latin typeface="Arial" charset="0"/>
                <a:cs typeface="Arial" charset="0"/>
              </a:rPr>
              <a:t>5</a:t>
            </a:r>
            <a:r>
              <a:rPr lang="en-US" sz="2800" dirty="0">
                <a:latin typeface="Arial" charset="0"/>
                <a:cs typeface="Arial" charset="0"/>
              </a:rPr>
              <a:t>.  So in (binary) scientific notation 32 = 1.0 x 2</a:t>
            </a:r>
            <a:r>
              <a:rPr lang="en-US" sz="2800" baseline="30000" dirty="0">
                <a:latin typeface="Arial" charset="0"/>
                <a:cs typeface="Arial" charset="0"/>
              </a:rPr>
              <a:t>5</a:t>
            </a:r>
            <a:r>
              <a:rPr lang="en-US" sz="2800" dirty="0">
                <a:latin typeface="Arial" charset="0"/>
                <a:cs typeface="Arial" charset="0"/>
              </a:rPr>
              <a:t> = 0.1 x 2</a:t>
            </a:r>
            <a:r>
              <a:rPr lang="en-US" sz="2800" baseline="30000" dirty="0">
                <a:latin typeface="Arial" charset="0"/>
                <a:cs typeface="Arial" charset="0"/>
              </a:rPr>
              <a:t>6</a:t>
            </a:r>
            <a:r>
              <a:rPr lang="en-US" sz="2800" dirty="0">
                <a:latin typeface="Arial" charset="0"/>
                <a:cs typeface="Arial" charset="0"/>
              </a:rPr>
              <a:t>.</a:t>
            </a:r>
          </a:p>
          <a:p>
            <a:r>
              <a:rPr lang="en-US" sz="2800" dirty="0">
                <a:latin typeface="Arial" charset="0"/>
                <a:cs typeface="Arial" charset="0"/>
              </a:rPr>
              <a:t>Using this information, we put 110 (= 6</a:t>
            </a:r>
            <a:r>
              <a:rPr lang="en-US" sz="2800" baseline="-25000" dirty="0">
                <a:latin typeface="Arial" charset="0"/>
                <a:cs typeface="Arial" charset="0"/>
              </a:rPr>
              <a:t>10</a:t>
            </a:r>
            <a:r>
              <a:rPr lang="en-US" sz="2800" dirty="0">
                <a:latin typeface="Arial" charset="0"/>
                <a:cs typeface="Arial" charset="0"/>
              </a:rPr>
              <a:t>) in the exponent field and 1 in the </a:t>
            </a:r>
            <a:r>
              <a:rPr lang="en-US" sz="2800" dirty="0" err="1">
                <a:latin typeface="Arial" charset="0"/>
                <a:cs typeface="Arial" charset="0"/>
              </a:rPr>
              <a:t>significand</a:t>
            </a:r>
            <a:r>
              <a:rPr lang="en-US" sz="2800" dirty="0">
                <a:latin typeface="Arial" charset="0"/>
                <a:cs typeface="Arial" charset="0"/>
              </a:rPr>
              <a:t> as shown.</a:t>
            </a:r>
          </a:p>
        </p:txBody>
      </p:sp>
      <p:sp>
        <p:nvSpPr>
          <p:cNvPr id="65538" name="Slide Number Placeholder 5"/>
          <p:cNvSpPr>
            <a:spLocks noGrp="1"/>
          </p:cNvSpPr>
          <p:nvPr>
            <p:ph type="sldNum" sz="quarter" idx="12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7394B311-06CD-6E48-8B3E-61FC1819994F}" type="slidenum">
              <a:rPr lang="en-US"/>
              <a:pPr eaLnBrk="1" hangingPunct="1"/>
              <a:t>32</a:t>
            </a:fld>
            <a:endParaRPr lang="en-US"/>
          </a:p>
        </p:txBody>
      </p:sp>
      <p:pic>
        <p:nvPicPr>
          <p:cNvPr id="65541" name="Picture 5" descr="C:\IDRAW20\18.T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3000" y="4876800"/>
            <a:ext cx="6186488" cy="125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536328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4" name="Rectangle 6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CCCCFF"/>
                </a:solidFill>
              </a14:hiddenFill>
            </a:ext>
          </a:extLst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Floating</a:t>
            </a:r>
            <a:r>
              <a:rPr lang="en-US" b="1" dirty="0">
                <a:solidFill>
                  <a:srgbClr val="000000"/>
                </a:solidFill>
                <a:latin typeface="Arial" charset="0"/>
                <a:cs typeface="Arial" charset="0"/>
              </a:rPr>
              <a:t>-Point Representation</a:t>
            </a:r>
            <a:endParaRPr lang="en-US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6656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3733800" cy="4525963"/>
          </a:xfrm>
          <a:noFill/>
        </p:spPr>
        <p:txBody>
          <a:bodyPr/>
          <a:lstStyle/>
          <a:p>
            <a:pPr>
              <a:spcBef>
                <a:spcPts val="1728"/>
              </a:spcBef>
            </a:pPr>
            <a:r>
              <a:rPr lang="en-US" sz="2200" b="1" dirty="0">
                <a:latin typeface="Arial" charset="0"/>
                <a:cs typeface="Arial" charset="0"/>
              </a:rPr>
              <a:t>The illustrations shown at the right are </a:t>
            </a:r>
            <a:r>
              <a:rPr lang="en-US" sz="2200" b="1" i="1" dirty="0">
                <a:latin typeface="Arial" charset="0"/>
                <a:cs typeface="Arial" charset="0"/>
              </a:rPr>
              <a:t>all</a:t>
            </a:r>
            <a:r>
              <a:rPr lang="en-US" sz="2200" b="1" dirty="0">
                <a:latin typeface="Arial" charset="0"/>
                <a:cs typeface="Arial" charset="0"/>
              </a:rPr>
              <a:t> equivalent representations for 32 using our simplified model.</a:t>
            </a:r>
          </a:p>
          <a:p>
            <a:pPr>
              <a:spcBef>
                <a:spcPts val="1728"/>
              </a:spcBef>
            </a:pPr>
            <a:r>
              <a:rPr lang="en-US" sz="2200" b="1" dirty="0">
                <a:latin typeface="Arial" charset="0"/>
                <a:cs typeface="Arial" charset="0"/>
              </a:rPr>
              <a:t>Not only do these synonymous representations waste space, but they can also cause confusion</a:t>
            </a:r>
            <a:r>
              <a:rPr lang="en-US" sz="2200" b="1" dirty="0" smtClean="0">
                <a:latin typeface="Arial" charset="0"/>
                <a:cs typeface="Arial" charset="0"/>
              </a:rPr>
              <a:t>.</a:t>
            </a:r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66562" name="Slide Number Placeholder 6"/>
          <p:cNvSpPr>
            <a:spLocks noGrp="1"/>
          </p:cNvSpPr>
          <p:nvPr>
            <p:ph type="sldNum" sz="quarter" idx="12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15347402-56BD-5A4D-9F03-F5782CA2F8D8}" type="slidenum">
              <a:rPr lang="en-US"/>
              <a:pPr eaLnBrk="1" hangingPunct="1"/>
              <a:t>33</a:t>
            </a:fld>
            <a:endParaRPr lang="en-US"/>
          </a:p>
        </p:txBody>
      </p:sp>
      <p:pic>
        <p:nvPicPr>
          <p:cNvPr id="66565" name="Picture 7" descr="C:\IDRAW20\19.T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86238" y="1752600"/>
            <a:ext cx="4652962" cy="355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875560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8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>
                <a:solidFill>
                  <a:srgbClr val="000000"/>
                </a:solidFill>
                <a:latin typeface="Arial" charset="0"/>
                <a:cs typeface="Arial" charset="0"/>
              </a:rPr>
              <a:t>Floating-Point Representation</a:t>
            </a:r>
            <a:endParaRPr lang="en-US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67587" name="Rectangle 2"/>
          <p:cNvSpPr>
            <a:spLocks noGrp="1" noChangeArrowheads="1"/>
          </p:cNvSpPr>
          <p:nvPr>
            <p:ph idx="1"/>
          </p:nvPr>
        </p:nvSpPr>
        <p:spPr>
          <a:noFill/>
        </p:spPr>
        <p:txBody>
          <a:bodyPr/>
          <a:lstStyle/>
          <a:p>
            <a:endParaRPr lang="en-US" sz="2600" dirty="0" smtClean="0">
              <a:latin typeface="Arial" charset="0"/>
              <a:cs typeface="Arial" charset="0"/>
            </a:endParaRPr>
          </a:p>
          <a:p>
            <a:endParaRPr lang="en-US" sz="2600" dirty="0">
              <a:latin typeface="Arial" charset="0"/>
              <a:cs typeface="Arial" charset="0"/>
            </a:endParaRPr>
          </a:p>
          <a:p>
            <a:endParaRPr lang="en-US" sz="2600" dirty="0" smtClean="0">
              <a:latin typeface="Arial" charset="0"/>
              <a:cs typeface="Arial" charset="0"/>
            </a:endParaRPr>
          </a:p>
          <a:p>
            <a:r>
              <a:rPr lang="en-US" sz="2600" dirty="0" smtClean="0">
                <a:latin typeface="Arial" charset="0"/>
                <a:cs typeface="Arial" charset="0"/>
              </a:rPr>
              <a:t>Another </a:t>
            </a:r>
            <a:r>
              <a:rPr lang="en-US" sz="2600" dirty="0">
                <a:latin typeface="Arial" charset="0"/>
                <a:cs typeface="Arial" charset="0"/>
              </a:rPr>
              <a:t>problem with our system is that we have made no allowances for negative exponents.  We have no way to express 0.5 (=2 </a:t>
            </a:r>
            <a:r>
              <a:rPr lang="en-US" sz="2600" baseline="30000" dirty="0">
                <a:latin typeface="Arial" charset="0"/>
                <a:cs typeface="Arial" charset="0"/>
              </a:rPr>
              <a:t>-1</a:t>
            </a:r>
            <a:r>
              <a:rPr lang="en-US" sz="2600" dirty="0">
                <a:latin typeface="Arial" charset="0"/>
                <a:cs typeface="Arial" charset="0"/>
              </a:rPr>
              <a:t>)!  (Notice that there is no sign in the exponent field!)</a:t>
            </a:r>
          </a:p>
        </p:txBody>
      </p:sp>
      <p:sp>
        <p:nvSpPr>
          <p:cNvPr id="67586" name="Slide Number Placeholder 5"/>
          <p:cNvSpPr>
            <a:spLocks noGrp="1"/>
          </p:cNvSpPr>
          <p:nvPr>
            <p:ph type="sldNum" sz="quarter" idx="12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59E403FE-931F-2547-B400-C338EDE07ACC}" type="slidenum">
              <a:rPr lang="en-US"/>
              <a:pPr eaLnBrk="1" hangingPunct="1"/>
              <a:t>34</a:t>
            </a:fld>
            <a:endParaRPr lang="en-US"/>
          </a:p>
        </p:txBody>
      </p:sp>
      <p:pic>
        <p:nvPicPr>
          <p:cNvPr id="67589" name="Picture 4" descr="C:\IDRAW20\17.T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423" b="10144"/>
          <a:stretch>
            <a:fillRect/>
          </a:stretch>
        </p:blipFill>
        <p:spPr bwMode="auto">
          <a:xfrm>
            <a:off x="1219200" y="1371600"/>
            <a:ext cx="6134100" cy="166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590" name="Rectangle 5"/>
          <p:cNvSpPr>
            <a:spLocks noChangeArrowheads="1"/>
          </p:cNvSpPr>
          <p:nvPr/>
        </p:nvSpPr>
        <p:spPr bwMode="auto">
          <a:xfrm>
            <a:off x="1143000" y="5105400"/>
            <a:ext cx="6477000" cy="83820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</a:pPr>
            <a:r>
              <a:rPr lang="en-US" sz="2200" b="1" dirty="0">
                <a:solidFill>
                  <a:srgbClr val="CC3300"/>
                </a:solidFill>
              </a:rPr>
              <a:t>    All of these problems can be fixed with no changes to our basic model.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xmlns="" val="158214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2" name="Rectangle 3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CCCCFF"/>
                </a:solidFill>
              </a14:hiddenFill>
            </a:ext>
          </a:extLst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Floating</a:t>
            </a:r>
            <a:r>
              <a:rPr lang="en-US" b="1" dirty="0">
                <a:solidFill>
                  <a:srgbClr val="000000"/>
                </a:solidFill>
                <a:latin typeface="Arial" charset="0"/>
                <a:cs typeface="Arial" charset="0"/>
              </a:rPr>
              <a:t>-Point Representation</a:t>
            </a:r>
            <a:endParaRPr lang="en-US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68611" name="Rectangle 2"/>
          <p:cNvSpPr>
            <a:spLocks noGrp="1" noChangeArrowheads="1"/>
          </p:cNvSpPr>
          <p:nvPr>
            <p:ph idx="1"/>
          </p:nvPr>
        </p:nvSpPr>
        <p:spPr>
          <a:noFill/>
        </p:spPr>
        <p:txBody>
          <a:bodyPr>
            <a:noAutofit/>
          </a:bodyPr>
          <a:lstStyle/>
          <a:p>
            <a:pPr>
              <a:spcBef>
                <a:spcPts val="1776"/>
              </a:spcBef>
            </a:pPr>
            <a:r>
              <a:rPr lang="en-US" sz="2400" dirty="0">
                <a:latin typeface="Arial" charset="0"/>
                <a:cs typeface="Arial" charset="0"/>
              </a:rPr>
              <a:t>To resolve the problem of synonymous forms, we will establish a rule that the first digit of the </a:t>
            </a:r>
            <a:r>
              <a:rPr lang="en-US" sz="2400" dirty="0" err="1">
                <a:latin typeface="Arial" charset="0"/>
                <a:cs typeface="Arial" charset="0"/>
              </a:rPr>
              <a:t>significand</a:t>
            </a:r>
            <a:r>
              <a:rPr lang="en-US" sz="2400" dirty="0">
                <a:latin typeface="Arial" charset="0"/>
                <a:cs typeface="Arial" charset="0"/>
              </a:rPr>
              <a:t> must be 1.  This results in a unique pattern for each floating-point number.</a:t>
            </a:r>
          </a:p>
          <a:p>
            <a:pPr lvl="1">
              <a:spcBef>
                <a:spcPts val="1776"/>
              </a:spcBef>
            </a:pPr>
            <a:r>
              <a:rPr lang="en-US" sz="2400" dirty="0">
                <a:latin typeface="Arial" charset="0"/>
                <a:cs typeface="Arial" charset="0"/>
              </a:rPr>
              <a:t>In the IEEE-754 standard, this 1 is implied meaning that a 1 is assumed after the binary point.</a:t>
            </a:r>
          </a:p>
          <a:p>
            <a:pPr lvl="1">
              <a:spcBef>
                <a:spcPts val="1776"/>
              </a:spcBef>
            </a:pPr>
            <a:r>
              <a:rPr lang="en-US" sz="2400" dirty="0">
                <a:latin typeface="Arial" charset="0"/>
                <a:cs typeface="Arial" charset="0"/>
              </a:rPr>
              <a:t>By using an implied 1, we increase the precision of the representation by a power of two. </a:t>
            </a:r>
          </a:p>
          <a:p>
            <a:pPr lvl="1">
              <a:buFontTx/>
              <a:buNone/>
            </a:pPr>
            <a:endParaRPr lang="en-US" sz="2400" baseline="-25000" dirty="0">
              <a:latin typeface="Arial" charset="0"/>
              <a:cs typeface="Arial" charset="0"/>
            </a:endParaRPr>
          </a:p>
        </p:txBody>
      </p:sp>
      <p:sp>
        <p:nvSpPr>
          <p:cNvPr id="68610" name="Slide Number Placeholder 6"/>
          <p:cNvSpPr>
            <a:spLocks noGrp="1"/>
          </p:cNvSpPr>
          <p:nvPr>
            <p:ph type="sldNum" sz="quarter" idx="12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0F18978D-ABB8-1849-BAF5-9391CB441FF1}" type="slidenum">
              <a:rPr lang="en-US"/>
              <a:pPr eaLnBrk="1" hangingPunct="1"/>
              <a:t>35</a:t>
            </a:fld>
            <a:endParaRPr lang="en-US"/>
          </a:p>
        </p:txBody>
      </p:sp>
      <p:sp>
        <p:nvSpPr>
          <p:cNvPr id="68613" name="Rectangle 4"/>
          <p:cNvSpPr>
            <a:spLocks noChangeArrowheads="1"/>
          </p:cNvSpPr>
          <p:nvPr/>
        </p:nvSpPr>
        <p:spPr bwMode="auto">
          <a:xfrm>
            <a:off x="609600" y="5257800"/>
            <a:ext cx="7848600" cy="53340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200" b="1" dirty="0">
                <a:solidFill>
                  <a:srgbClr val="CC3300"/>
                </a:solidFill>
              </a:rPr>
              <a:t>    </a:t>
            </a:r>
            <a:r>
              <a:rPr lang="en-US" sz="2200" b="1" i="1" dirty="0">
                <a:solidFill>
                  <a:srgbClr val="CC3300"/>
                </a:solidFill>
              </a:rPr>
              <a:t>In our simple instructional model, we will use no implied bits.</a:t>
            </a:r>
            <a:endParaRPr lang="en-US" sz="2200" b="1" dirty="0">
              <a:solidFill>
                <a:srgbClr val="CC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90624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6" name="Rectangle 3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CCCCFF"/>
                </a:solidFill>
              </a14:hiddenFill>
            </a:ext>
          </a:extLst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Floating</a:t>
            </a:r>
            <a:r>
              <a:rPr lang="en-US" b="1" dirty="0">
                <a:solidFill>
                  <a:srgbClr val="000000"/>
                </a:solidFill>
                <a:latin typeface="Arial" charset="0"/>
                <a:cs typeface="Arial" charset="0"/>
              </a:rPr>
              <a:t>-Point Representation</a:t>
            </a:r>
            <a:endParaRPr lang="en-US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69635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229600" cy="4678363"/>
          </a:xfrm>
          <a:noFill/>
        </p:spPr>
        <p:txBody>
          <a:bodyPr>
            <a:noAutofit/>
          </a:bodyPr>
          <a:lstStyle/>
          <a:p>
            <a:pPr>
              <a:spcBef>
                <a:spcPts val="1824"/>
              </a:spcBef>
            </a:pPr>
            <a:r>
              <a:rPr lang="en-US" sz="2600" dirty="0">
                <a:latin typeface="Arial" charset="0"/>
                <a:cs typeface="Arial" charset="0"/>
              </a:rPr>
              <a:t>To provide for negative exponents, we will use a </a:t>
            </a:r>
            <a:r>
              <a:rPr lang="en-US" sz="2600" i="1" dirty="0">
                <a:latin typeface="Arial" charset="0"/>
                <a:cs typeface="Arial" charset="0"/>
              </a:rPr>
              <a:t>biased exponent</a:t>
            </a:r>
            <a:r>
              <a:rPr lang="en-US" sz="2600" dirty="0">
                <a:latin typeface="Arial" charset="0"/>
                <a:cs typeface="Arial" charset="0"/>
              </a:rPr>
              <a:t>.</a:t>
            </a:r>
          </a:p>
          <a:p>
            <a:pPr>
              <a:spcBef>
                <a:spcPts val="1824"/>
              </a:spcBef>
            </a:pPr>
            <a:r>
              <a:rPr lang="en-US" sz="2600" dirty="0">
                <a:latin typeface="Arial" charset="0"/>
                <a:cs typeface="Arial" charset="0"/>
              </a:rPr>
              <a:t>A bias is a number that is approximately midway in the range of values expressible by the exponent.  We subtract the bias from the value in the exponent to determine its true value.</a:t>
            </a:r>
          </a:p>
          <a:p>
            <a:pPr lvl="1">
              <a:spcBef>
                <a:spcPts val="1824"/>
              </a:spcBef>
            </a:pPr>
            <a:r>
              <a:rPr lang="en-US" sz="2600" dirty="0">
                <a:latin typeface="Arial" charset="0"/>
                <a:cs typeface="Arial" charset="0"/>
              </a:rPr>
              <a:t>In our case, we have a 5-bit exponent.  We will use 16 for our bias.  This is called </a:t>
            </a:r>
            <a:r>
              <a:rPr lang="en-US" sz="2600" i="1" dirty="0">
                <a:latin typeface="Arial" charset="0"/>
                <a:cs typeface="Arial" charset="0"/>
              </a:rPr>
              <a:t>excess-16</a:t>
            </a:r>
            <a:r>
              <a:rPr lang="en-US" sz="2600" dirty="0">
                <a:latin typeface="Arial" charset="0"/>
                <a:cs typeface="Arial" charset="0"/>
              </a:rPr>
              <a:t> representation.</a:t>
            </a:r>
          </a:p>
          <a:p>
            <a:pPr>
              <a:spcBef>
                <a:spcPts val="1824"/>
              </a:spcBef>
            </a:pPr>
            <a:r>
              <a:rPr lang="en-US" sz="2600" dirty="0">
                <a:latin typeface="Arial" charset="0"/>
                <a:cs typeface="Arial" charset="0"/>
              </a:rPr>
              <a:t>In our model, exponent values less than 16 are negative, representing fractional numbers.</a:t>
            </a:r>
            <a:endParaRPr lang="en-US" sz="2600" baseline="-25000" dirty="0">
              <a:latin typeface="Arial" charset="0"/>
              <a:cs typeface="Arial" charset="0"/>
            </a:endParaRPr>
          </a:p>
        </p:txBody>
      </p:sp>
      <p:sp>
        <p:nvSpPr>
          <p:cNvPr id="69634" name="Slide Number Placeholder 6"/>
          <p:cNvSpPr>
            <a:spLocks noGrp="1"/>
          </p:cNvSpPr>
          <p:nvPr>
            <p:ph type="sldNum" sz="quarter" idx="12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5C152DF8-D94B-4A48-B135-94C42E7CD923}" type="slidenum">
              <a:rPr lang="en-US"/>
              <a:pPr eaLnBrk="1" hangingPunct="1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67866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1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000000"/>
                </a:solidFill>
                <a:latin typeface="Arial" charset="0"/>
                <a:cs typeface="Arial" charset="0"/>
              </a:rPr>
              <a:t>Floating-Point Representation</a:t>
            </a:r>
            <a:endParaRPr lang="en-US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70660" name="Rectangle 3"/>
          <p:cNvSpPr>
            <a:spLocks noGrp="1" noChangeArrowheads="1"/>
          </p:cNvSpPr>
          <p:nvPr>
            <p:ph idx="1"/>
          </p:nvPr>
        </p:nvSpPr>
        <p:spPr>
          <a:noFill/>
        </p:spPr>
        <p:txBody>
          <a:bodyPr>
            <a:normAutofit/>
          </a:bodyPr>
          <a:lstStyle/>
          <a:p>
            <a:r>
              <a:rPr lang="en-US" sz="2400" dirty="0">
                <a:latin typeface="Arial" charset="0"/>
                <a:cs typeface="Arial" charset="0"/>
              </a:rPr>
              <a:t>Example:</a:t>
            </a:r>
          </a:p>
          <a:p>
            <a:pPr lvl="1"/>
            <a:r>
              <a:rPr lang="en-US" sz="2400" dirty="0">
                <a:latin typeface="Arial" charset="0"/>
                <a:cs typeface="Arial" charset="0"/>
              </a:rPr>
              <a:t>Express 32</a:t>
            </a:r>
            <a:r>
              <a:rPr lang="en-US" sz="2400" baseline="-25000" dirty="0">
                <a:latin typeface="Arial" charset="0"/>
                <a:cs typeface="Arial" charset="0"/>
              </a:rPr>
              <a:t>10</a:t>
            </a:r>
            <a:r>
              <a:rPr lang="en-US" sz="2400" dirty="0">
                <a:latin typeface="Arial" charset="0"/>
                <a:cs typeface="Arial" charset="0"/>
              </a:rPr>
              <a:t> in the revised 14-bit floating-point model.</a:t>
            </a:r>
          </a:p>
          <a:p>
            <a:r>
              <a:rPr lang="en-US" sz="2400" dirty="0">
                <a:latin typeface="Arial" charset="0"/>
                <a:cs typeface="Arial" charset="0"/>
              </a:rPr>
              <a:t>We know that 32 = 1.0 x 2</a:t>
            </a:r>
            <a:r>
              <a:rPr lang="en-US" sz="2400" baseline="30000" dirty="0">
                <a:latin typeface="Arial" charset="0"/>
                <a:cs typeface="Arial" charset="0"/>
              </a:rPr>
              <a:t>5</a:t>
            </a:r>
            <a:r>
              <a:rPr lang="en-US" sz="2400" dirty="0">
                <a:latin typeface="Arial" charset="0"/>
                <a:cs typeface="Arial" charset="0"/>
              </a:rPr>
              <a:t> = 0.1 x 2</a:t>
            </a:r>
            <a:r>
              <a:rPr lang="en-US" sz="2400" baseline="30000" dirty="0">
                <a:latin typeface="Arial" charset="0"/>
                <a:cs typeface="Arial" charset="0"/>
              </a:rPr>
              <a:t>6</a:t>
            </a:r>
            <a:r>
              <a:rPr lang="en-US" sz="2400" dirty="0">
                <a:latin typeface="Arial" charset="0"/>
                <a:cs typeface="Arial" charset="0"/>
              </a:rPr>
              <a:t>.</a:t>
            </a:r>
          </a:p>
          <a:p>
            <a:r>
              <a:rPr lang="en-US" sz="2400" dirty="0">
                <a:latin typeface="Arial" charset="0"/>
                <a:cs typeface="Arial" charset="0"/>
              </a:rPr>
              <a:t>To use our excess 16 biased exponent, we add 16 to 6, giving 22</a:t>
            </a:r>
            <a:r>
              <a:rPr lang="en-US" sz="2400" baseline="-25000" dirty="0">
                <a:latin typeface="Arial" charset="0"/>
                <a:cs typeface="Arial" charset="0"/>
              </a:rPr>
              <a:t>10</a:t>
            </a:r>
            <a:r>
              <a:rPr lang="en-US" sz="2400" dirty="0">
                <a:latin typeface="Arial" charset="0"/>
                <a:cs typeface="Arial" charset="0"/>
              </a:rPr>
              <a:t> (=10110</a:t>
            </a:r>
            <a:r>
              <a:rPr lang="en-US" sz="2400" baseline="-25000" dirty="0">
                <a:latin typeface="Arial" charset="0"/>
                <a:cs typeface="Arial" charset="0"/>
              </a:rPr>
              <a:t>2</a:t>
            </a:r>
            <a:r>
              <a:rPr lang="en-US" sz="2400" dirty="0">
                <a:latin typeface="Arial" charset="0"/>
                <a:cs typeface="Arial" charset="0"/>
              </a:rPr>
              <a:t>). </a:t>
            </a:r>
          </a:p>
          <a:p>
            <a:r>
              <a:rPr lang="en-US" sz="2400" dirty="0">
                <a:latin typeface="Arial" charset="0"/>
                <a:cs typeface="Arial" charset="0"/>
              </a:rPr>
              <a:t>Graphically:</a:t>
            </a:r>
          </a:p>
        </p:txBody>
      </p:sp>
      <p:sp>
        <p:nvSpPr>
          <p:cNvPr id="70658" name="Slide Number Placeholder 5"/>
          <p:cNvSpPr>
            <a:spLocks noGrp="1"/>
          </p:cNvSpPr>
          <p:nvPr>
            <p:ph type="sldNum" sz="quarter" idx="12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FD83F3F3-BA4F-194B-ACB5-7399E706DBDD}" type="slidenum">
              <a:rPr lang="en-US"/>
              <a:pPr eaLnBrk="1" hangingPunct="1"/>
              <a:t>37</a:t>
            </a:fld>
            <a:endParaRPr lang="en-US"/>
          </a:p>
        </p:txBody>
      </p:sp>
      <p:pic>
        <p:nvPicPr>
          <p:cNvPr id="70659" name="Picture 6" descr="C:\IDRAW20\20.T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04900" y="4879975"/>
            <a:ext cx="6207125" cy="1258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988285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5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000000"/>
                </a:solidFill>
                <a:latin typeface="Arial" charset="0"/>
                <a:cs typeface="Arial" charset="0"/>
              </a:rPr>
              <a:t>Floating-Point Representation</a:t>
            </a:r>
            <a:endParaRPr lang="en-US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71684" name="Rectangle 3"/>
          <p:cNvSpPr>
            <a:spLocks noGrp="1" noChangeArrowheads="1"/>
          </p:cNvSpPr>
          <p:nvPr>
            <p:ph idx="1"/>
          </p:nvPr>
        </p:nvSpPr>
        <p:spPr>
          <a:noFill/>
        </p:spPr>
        <p:txBody>
          <a:bodyPr>
            <a:normAutofit/>
          </a:bodyPr>
          <a:lstStyle/>
          <a:p>
            <a:r>
              <a:rPr lang="en-US" sz="2400" dirty="0">
                <a:latin typeface="Arial" charset="0"/>
                <a:cs typeface="Arial" charset="0"/>
              </a:rPr>
              <a:t>Example:</a:t>
            </a:r>
          </a:p>
          <a:p>
            <a:pPr lvl="1"/>
            <a:r>
              <a:rPr lang="en-US" sz="2400" dirty="0">
                <a:latin typeface="Arial" charset="0"/>
                <a:cs typeface="Arial" charset="0"/>
              </a:rPr>
              <a:t>Express 0.0625</a:t>
            </a:r>
            <a:r>
              <a:rPr lang="en-US" sz="2400" baseline="-25000" dirty="0">
                <a:latin typeface="Arial" charset="0"/>
                <a:cs typeface="Arial" charset="0"/>
              </a:rPr>
              <a:t>10</a:t>
            </a:r>
            <a:r>
              <a:rPr lang="en-US" sz="2400" dirty="0">
                <a:latin typeface="Arial" charset="0"/>
                <a:cs typeface="Arial" charset="0"/>
              </a:rPr>
              <a:t> in the revised 14-bit floating-point model.</a:t>
            </a:r>
          </a:p>
          <a:p>
            <a:r>
              <a:rPr lang="en-US" sz="2400" dirty="0">
                <a:latin typeface="Arial" charset="0"/>
                <a:cs typeface="Arial" charset="0"/>
              </a:rPr>
              <a:t>We know that 0.0625 is 2</a:t>
            </a:r>
            <a:r>
              <a:rPr lang="en-US" sz="2400" baseline="30000" dirty="0">
                <a:latin typeface="Arial" charset="0"/>
                <a:cs typeface="Arial" charset="0"/>
              </a:rPr>
              <a:t>-4</a:t>
            </a:r>
            <a:r>
              <a:rPr lang="en-US" sz="2400" dirty="0">
                <a:latin typeface="Arial" charset="0"/>
                <a:cs typeface="Arial" charset="0"/>
              </a:rPr>
              <a:t>.  So in (binary) scientific notation 0.0625 = 1.0 x 2</a:t>
            </a:r>
            <a:r>
              <a:rPr lang="en-US" sz="2400" baseline="30000" dirty="0">
                <a:latin typeface="Arial" charset="0"/>
                <a:cs typeface="Arial" charset="0"/>
              </a:rPr>
              <a:t>-4</a:t>
            </a:r>
            <a:r>
              <a:rPr lang="en-US" sz="2400" dirty="0">
                <a:latin typeface="Arial" charset="0"/>
                <a:cs typeface="Arial" charset="0"/>
              </a:rPr>
              <a:t> = 0.1 x 2</a:t>
            </a:r>
            <a:r>
              <a:rPr lang="en-US" sz="2400" baseline="30000" dirty="0">
                <a:latin typeface="Arial" charset="0"/>
                <a:cs typeface="Arial" charset="0"/>
              </a:rPr>
              <a:t> -3</a:t>
            </a:r>
            <a:r>
              <a:rPr lang="en-US" sz="2400" dirty="0">
                <a:latin typeface="Arial" charset="0"/>
                <a:cs typeface="Arial" charset="0"/>
              </a:rPr>
              <a:t>.</a:t>
            </a:r>
          </a:p>
          <a:p>
            <a:r>
              <a:rPr lang="en-US" sz="2400" dirty="0">
                <a:latin typeface="Arial" charset="0"/>
                <a:cs typeface="Arial" charset="0"/>
              </a:rPr>
              <a:t>To use our excess 16 biased exponent, we add 16 to -3, giving 13</a:t>
            </a:r>
            <a:r>
              <a:rPr lang="en-US" sz="2400" baseline="-25000" dirty="0">
                <a:latin typeface="Arial" charset="0"/>
                <a:cs typeface="Arial" charset="0"/>
              </a:rPr>
              <a:t>10</a:t>
            </a:r>
            <a:r>
              <a:rPr lang="en-US" sz="2400" dirty="0">
                <a:latin typeface="Arial" charset="0"/>
                <a:cs typeface="Arial" charset="0"/>
              </a:rPr>
              <a:t> (=01101</a:t>
            </a:r>
            <a:r>
              <a:rPr lang="en-US" sz="2400" baseline="-25000" dirty="0">
                <a:latin typeface="Arial" charset="0"/>
                <a:cs typeface="Arial" charset="0"/>
              </a:rPr>
              <a:t>2</a:t>
            </a:r>
            <a:r>
              <a:rPr lang="en-US" sz="2400" dirty="0">
                <a:latin typeface="Arial" charset="0"/>
                <a:cs typeface="Arial" charset="0"/>
              </a:rPr>
              <a:t>). </a:t>
            </a:r>
          </a:p>
        </p:txBody>
      </p:sp>
      <p:sp>
        <p:nvSpPr>
          <p:cNvPr id="71682" name="Slide Number Placeholder 5"/>
          <p:cNvSpPr>
            <a:spLocks noGrp="1"/>
          </p:cNvSpPr>
          <p:nvPr>
            <p:ph type="sldNum" sz="quarter" idx="12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653F1B52-A464-BB4C-A6B5-B0FD712EF5AD}" type="slidenum">
              <a:rPr lang="en-US"/>
              <a:pPr eaLnBrk="1" hangingPunct="1"/>
              <a:t>38</a:t>
            </a:fld>
            <a:endParaRPr lang="en-US"/>
          </a:p>
        </p:txBody>
      </p:sp>
      <p:pic>
        <p:nvPicPr>
          <p:cNvPr id="71683" name="Picture 2" descr="C:\IDRAW20\21.T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04900" y="4879975"/>
            <a:ext cx="6207125" cy="1258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113004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9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000000"/>
                </a:solidFill>
                <a:latin typeface="Arial" charset="0"/>
                <a:cs typeface="Arial" charset="0"/>
              </a:rPr>
              <a:t>Floating-Point Representation</a:t>
            </a:r>
            <a:endParaRPr lang="en-US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72708" name="Rectangle 3"/>
          <p:cNvSpPr>
            <a:spLocks noGrp="1" noChangeArrowheads="1"/>
          </p:cNvSpPr>
          <p:nvPr>
            <p:ph idx="1"/>
          </p:nvPr>
        </p:nvSpPr>
        <p:spPr>
          <a:noFill/>
        </p:spPr>
        <p:txBody>
          <a:bodyPr>
            <a:normAutofit/>
          </a:bodyPr>
          <a:lstStyle/>
          <a:p>
            <a:r>
              <a:rPr lang="en-US" sz="2400" dirty="0">
                <a:latin typeface="Arial" charset="0"/>
                <a:cs typeface="Arial" charset="0"/>
              </a:rPr>
              <a:t>Example:</a:t>
            </a:r>
          </a:p>
          <a:p>
            <a:pPr lvl="1"/>
            <a:r>
              <a:rPr lang="en-US" sz="2400" dirty="0">
                <a:latin typeface="Arial" charset="0"/>
                <a:cs typeface="Arial" charset="0"/>
              </a:rPr>
              <a:t>Express -26.625</a:t>
            </a:r>
            <a:r>
              <a:rPr lang="en-US" sz="2400" baseline="-25000" dirty="0">
                <a:latin typeface="Arial" charset="0"/>
                <a:cs typeface="Arial" charset="0"/>
              </a:rPr>
              <a:t>10</a:t>
            </a:r>
            <a:r>
              <a:rPr lang="en-US" sz="2400" dirty="0">
                <a:latin typeface="Arial" charset="0"/>
                <a:cs typeface="Arial" charset="0"/>
              </a:rPr>
              <a:t> in the revised 14-bit floating-point model.</a:t>
            </a:r>
          </a:p>
          <a:p>
            <a:r>
              <a:rPr lang="en-US" sz="2400" dirty="0">
                <a:latin typeface="Arial" charset="0"/>
                <a:cs typeface="Arial" charset="0"/>
              </a:rPr>
              <a:t>We find 26.625</a:t>
            </a:r>
            <a:r>
              <a:rPr lang="en-US" sz="2400" baseline="-25000" dirty="0">
                <a:latin typeface="Arial" charset="0"/>
                <a:cs typeface="Arial" charset="0"/>
              </a:rPr>
              <a:t>10</a:t>
            </a:r>
            <a:r>
              <a:rPr lang="en-US" sz="2400" dirty="0">
                <a:latin typeface="Arial" charset="0"/>
                <a:cs typeface="Arial" charset="0"/>
              </a:rPr>
              <a:t> = 11010.101</a:t>
            </a:r>
            <a:r>
              <a:rPr lang="en-US" sz="2400" baseline="-25000" dirty="0">
                <a:latin typeface="Arial" charset="0"/>
                <a:cs typeface="Arial" charset="0"/>
              </a:rPr>
              <a:t>2</a:t>
            </a:r>
            <a:r>
              <a:rPr lang="en-US" sz="2400" dirty="0">
                <a:latin typeface="Arial" charset="0"/>
                <a:cs typeface="Arial" charset="0"/>
              </a:rPr>
              <a:t>.  Normalizing, we have: 26.625</a:t>
            </a:r>
            <a:r>
              <a:rPr lang="en-US" sz="2400" baseline="-25000" dirty="0">
                <a:latin typeface="Arial" charset="0"/>
                <a:cs typeface="Arial" charset="0"/>
              </a:rPr>
              <a:t>10</a:t>
            </a:r>
            <a:r>
              <a:rPr lang="en-US" sz="2400" dirty="0">
                <a:latin typeface="Arial" charset="0"/>
                <a:cs typeface="Arial" charset="0"/>
              </a:rPr>
              <a:t> = 0.11010101 x 2</a:t>
            </a:r>
            <a:r>
              <a:rPr lang="en-US" sz="2400" baseline="30000" dirty="0">
                <a:latin typeface="Arial" charset="0"/>
                <a:cs typeface="Arial" charset="0"/>
              </a:rPr>
              <a:t> 5</a:t>
            </a:r>
            <a:r>
              <a:rPr lang="en-US" sz="2400" dirty="0">
                <a:latin typeface="Arial" charset="0"/>
                <a:cs typeface="Arial" charset="0"/>
              </a:rPr>
              <a:t>.</a:t>
            </a:r>
          </a:p>
          <a:p>
            <a:r>
              <a:rPr lang="en-US" sz="2400" dirty="0">
                <a:latin typeface="Arial" charset="0"/>
                <a:cs typeface="Arial" charset="0"/>
              </a:rPr>
              <a:t>To use our excess 16 biased exponent, we add 16 to 5, giving 21</a:t>
            </a:r>
            <a:r>
              <a:rPr lang="en-US" sz="2400" baseline="-25000" dirty="0">
                <a:latin typeface="Arial" charset="0"/>
                <a:cs typeface="Arial" charset="0"/>
              </a:rPr>
              <a:t>10</a:t>
            </a:r>
            <a:r>
              <a:rPr lang="en-US" sz="2400" dirty="0">
                <a:latin typeface="Arial" charset="0"/>
                <a:cs typeface="Arial" charset="0"/>
              </a:rPr>
              <a:t> (=10101</a:t>
            </a:r>
            <a:r>
              <a:rPr lang="en-US" sz="2400" baseline="-25000" dirty="0">
                <a:latin typeface="Arial" charset="0"/>
                <a:cs typeface="Arial" charset="0"/>
              </a:rPr>
              <a:t>2</a:t>
            </a:r>
            <a:r>
              <a:rPr lang="en-US" sz="2400" dirty="0">
                <a:latin typeface="Arial" charset="0"/>
                <a:cs typeface="Arial" charset="0"/>
              </a:rPr>
              <a:t>). We also need a 1 in the sign bit. </a:t>
            </a:r>
          </a:p>
        </p:txBody>
      </p:sp>
      <p:sp>
        <p:nvSpPr>
          <p:cNvPr id="72706" name="Slide Number Placeholder 5"/>
          <p:cNvSpPr>
            <a:spLocks noGrp="1"/>
          </p:cNvSpPr>
          <p:nvPr>
            <p:ph type="sldNum" sz="quarter" idx="12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BE4B4D55-3D22-E34F-94BF-569F3A39633D}" type="slidenum">
              <a:rPr lang="en-US"/>
              <a:pPr eaLnBrk="1" hangingPunct="1"/>
              <a:t>39</a:t>
            </a:fld>
            <a:endParaRPr lang="en-US"/>
          </a:p>
        </p:txBody>
      </p:sp>
      <p:pic>
        <p:nvPicPr>
          <p:cNvPr id="72707" name="Picture 2" descr="C:\IDRAW20\22.T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04900" y="4879975"/>
            <a:ext cx="6207125" cy="1258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376684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2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>
                <a:solidFill>
                  <a:srgbClr val="000000"/>
                </a:solidFill>
                <a:latin typeface="Arial" charset="0"/>
                <a:cs typeface="Arial" charset="0"/>
              </a:rPr>
              <a:t>Floating-Point Representation</a:t>
            </a:r>
            <a:endParaRPr lang="en-US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73731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229600" cy="5181600"/>
          </a:xfrm>
          <a:noFill/>
        </p:spPr>
        <p:txBody>
          <a:bodyPr>
            <a:normAutofit/>
          </a:bodyPr>
          <a:lstStyle/>
          <a:p>
            <a:pPr>
              <a:spcBef>
                <a:spcPts val="1632"/>
              </a:spcBef>
            </a:pPr>
            <a:r>
              <a:rPr lang="en-US" sz="2400" dirty="0">
                <a:latin typeface="Arial"/>
                <a:cs typeface="Arial"/>
              </a:rPr>
              <a:t>The IEEE-754 single precision floating point standard uses bias of 127 over its 8-bit exponent. </a:t>
            </a:r>
          </a:p>
          <a:p>
            <a:pPr lvl="1">
              <a:spcBef>
                <a:spcPts val="1632"/>
              </a:spcBef>
            </a:pPr>
            <a:r>
              <a:rPr lang="en-US" sz="2400" dirty="0">
                <a:latin typeface="Arial"/>
                <a:cs typeface="Arial"/>
              </a:rPr>
              <a:t>An exponent of 255 indicates a special value.</a:t>
            </a:r>
          </a:p>
          <a:p>
            <a:pPr lvl="2">
              <a:spcBef>
                <a:spcPts val="1632"/>
              </a:spcBef>
            </a:pPr>
            <a:r>
              <a:rPr lang="en-US" sz="2400" dirty="0">
                <a:latin typeface="Arial"/>
                <a:cs typeface="Arial"/>
              </a:rPr>
              <a:t>If the </a:t>
            </a:r>
            <a:r>
              <a:rPr lang="en-US" sz="2400" dirty="0" err="1">
                <a:latin typeface="Arial"/>
                <a:cs typeface="Arial"/>
              </a:rPr>
              <a:t>significand</a:t>
            </a:r>
            <a:r>
              <a:rPr lang="en-US" sz="2400" dirty="0">
                <a:latin typeface="Arial"/>
                <a:cs typeface="Arial"/>
              </a:rPr>
              <a:t> is zero, the value is  </a:t>
            </a:r>
            <a:r>
              <a:rPr lang="en-US" sz="2400" dirty="0">
                <a:latin typeface="Arial"/>
                <a:cs typeface="Arial"/>
                <a:sym typeface="Symbol" charset="0"/>
              </a:rPr>
              <a:t></a:t>
            </a:r>
            <a:r>
              <a:rPr lang="en-US" sz="2400" dirty="0">
                <a:latin typeface="Arial"/>
                <a:cs typeface="Arial"/>
              </a:rPr>
              <a:t> infinity.</a:t>
            </a:r>
          </a:p>
          <a:p>
            <a:pPr lvl="2">
              <a:spcBef>
                <a:spcPts val="1632"/>
              </a:spcBef>
            </a:pPr>
            <a:r>
              <a:rPr lang="en-US" sz="2400" dirty="0">
                <a:latin typeface="Arial"/>
                <a:cs typeface="Arial"/>
              </a:rPr>
              <a:t>If the </a:t>
            </a:r>
            <a:r>
              <a:rPr lang="en-US" sz="2400" dirty="0" err="1">
                <a:latin typeface="Arial"/>
                <a:cs typeface="Arial"/>
              </a:rPr>
              <a:t>significand</a:t>
            </a:r>
            <a:r>
              <a:rPr lang="en-US" sz="2400" dirty="0">
                <a:latin typeface="Arial"/>
                <a:cs typeface="Arial"/>
              </a:rPr>
              <a:t> is nonzero, the value is </a:t>
            </a:r>
            <a:r>
              <a:rPr lang="en-US" sz="2400" dirty="0" err="1">
                <a:latin typeface="Arial"/>
                <a:cs typeface="Arial"/>
              </a:rPr>
              <a:t>NaN</a:t>
            </a:r>
            <a:r>
              <a:rPr lang="en-US" sz="2400" dirty="0">
                <a:latin typeface="Arial"/>
                <a:cs typeface="Arial"/>
              </a:rPr>
              <a:t>, </a:t>
            </a:r>
            <a:r>
              <a:rPr lang="ja-JP" altLang="en-US" sz="2400" dirty="0">
                <a:latin typeface="Arial"/>
                <a:cs typeface="Arial"/>
              </a:rPr>
              <a:t>“</a:t>
            </a:r>
            <a:r>
              <a:rPr lang="en-US" sz="2400" dirty="0">
                <a:latin typeface="Arial"/>
                <a:cs typeface="Arial"/>
              </a:rPr>
              <a:t>not a number,</a:t>
            </a:r>
            <a:r>
              <a:rPr lang="ja-JP" altLang="en-US" sz="2400" dirty="0">
                <a:latin typeface="Arial"/>
                <a:cs typeface="Arial"/>
              </a:rPr>
              <a:t>”</a:t>
            </a:r>
            <a:r>
              <a:rPr lang="en-US" sz="2400" dirty="0">
                <a:latin typeface="Arial"/>
                <a:cs typeface="Arial"/>
              </a:rPr>
              <a:t> often used to flag an error condition.</a:t>
            </a:r>
          </a:p>
          <a:p>
            <a:pPr>
              <a:spcBef>
                <a:spcPts val="1632"/>
              </a:spcBef>
            </a:pPr>
            <a:r>
              <a:rPr lang="en-US" sz="2400" dirty="0">
                <a:latin typeface="Arial"/>
                <a:cs typeface="Arial"/>
              </a:rPr>
              <a:t>The double precision standard has a bias of 1023 over its 11-bit exponent.</a:t>
            </a:r>
          </a:p>
          <a:p>
            <a:pPr lvl="1">
              <a:spcBef>
                <a:spcPts val="1632"/>
              </a:spcBef>
            </a:pPr>
            <a:r>
              <a:rPr lang="en-US" sz="2400" dirty="0">
                <a:latin typeface="Arial"/>
                <a:cs typeface="Arial"/>
              </a:rPr>
              <a:t>The </a:t>
            </a:r>
            <a:r>
              <a:rPr lang="ja-JP" altLang="en-US" sz="2400" dirty="0">
                <a:latin typeface="Arial"/>
                <a:cs typeface="Arial"/>
              </a:rPr>
              <a:t>“</a:t>
            </a:r>
            <a:r>
              <a:rPr lang="en-US" sz="2400" dirty="0">
                <a:latin typeface="Arial"/>
                <a:cs typeface="Arial"/>
              </a:rPr>
              <a:t>special</a:t>
            </a:r>
            <a:r>
              <a:rPr lang="ja-JP" altLang="en-US" sz="2400" dirty="0">
                <a:latin typeface="Arial"/>
                <a:cs typeface="Arial"/>
              </a:rPr>
              <a:t>”</a:t>
            </a:r>
            <a:r>
              <a:rPr lang="en-US" sz="2400" dirty="0">
                <a:latin typeface="Arial"/>
                <a:cs typeface="Arial"/>
              </a:rPr>
              <a:t> exponent value for a double precision number is 2047, instead of the 255 used by the single precision standard.</a:t>
            </a:r>
          </a:p>
        </p:txBody>
      </p:sp>
      <p:sp>
        <p:nvSpPr>
          <p:cNvPr id="73730" name="Slide Number Placeholder 5"/>
          <p:cNvSpPr>
            <a:spLocks noGrp="1"/>
          </p:cNvSpPr>
          <p:nvPr>
            <p:ph type="sldNum" sz="quarter" idx="12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1A3ACC2A-1707-9440-BCBD-D743703F0FA8}" type="slidenum">
              <a:rPr lang="en-US"/>
              <a:pPr eaLnBrk="1" hangingPunct="1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89514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6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000000"/>
                </a:solidFill>
                <a:latin typeface="Arial" charset="0"/>
                <a:cs typeface="Arial" charset="0"/>
              </a:rPr>
              <a:t>Floating-Point Representation</a:t>
            </a:r>
            <a:endParaRPr lang="en-US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74755" name="Rectangle 2"/>
          <p:cNvSpPr>
            <a:spLocks noGrp="1" noChangeArrowheads="1"/>
          </p:cNvSpPr>
          <p:nvPr>
            <p:ph idx="1"/>
          </p:nvPr>
        </p:nvSpPr>
        <p:spPr>
          <a:noFill/>
        </p:spPr>
        <p:txBody>
          <a:bodyPr/>
          <a:lstStyle/>
          <a:p>
            <a:pPr>
              <a:spcBef>
                <a:spcPts val="1824"/>
              </a:spcBef>
            </a:pPr>
            <a:r>
              <a:rPr lang="en-US" sz="2600" dirty="0">
                <a:latin typeface="Arial" charset="0"/>
                <a:cs typeface="Arial" charset="0"/>
              </a:rPr>
              <a:t>Both the 14-bit model that we have presented and the IEEE-754 floating point standard allow two representations for zero.</a:t>
            </a:r>
          </a:p>
          <a:p>
            <a:pPr lvl="1">
              <a:spcBef>
                <a:spcPts val="1824"/>
              </a:spcBef>
            </a:pPr>
            <a:r>
              <a:rPr lang="en-US" sz="2400" dirty="0">
                <a:latin typeface="Arial" charset="0"/>
                <a:cs typeface="Arial" charset="0"/>
              </a:rPr>
              <a:t>Zero is indicated by all zeros in the exponent and the </a:t>
            </a:r>
            <a:r>
              <a:rPr lang="en-US" sz="2400" dirty="0" err="1">
                <a:latin typeface="Arial" charset="0"/>
                <a:cs typeface="Arial" charset="0"/>
              </a:rPr>
              <a:t>significand</a:t>
            </a:r>
            <a:r>
              <a:rPr lang="en-US" sz="2400" dirty="0">
                <a:latin typeface="Arial" charset="0"/>
                <a:cs typeface="Arial" charset="0"/>
              </a:rPr>
              <a:t>, but the sign bit can be either 0 or 1.</a:t>
            </a:r>
          </a:p>
          <a:p>
            <a:pPr>
              <a:spcBef>
                <a:spcPts val="1824"/>
              </a:spcBef>
            </a:pPr>
            <a:r>
              <a:rPr lang="en-US" sz="2600" dirty="0">
                <a:latin typeface="Arial" charset="0"/>
                <a:cs typeface="Arial" charset="0"/>
              </a:rPr>
              <a:t>This is why programmers should avoid testing a floating-point value for equality to zero. </a:t>
            </a:r>
          </a:p>
          <a:p>
            <a:pPr lvl="1">
              <a:spcBef>
                <a:spcPts val="1824"/>
              </a:spcBef>
            </a:pPr>
            <a:r>
              <a:rPr lang="en-US" sz="2400" dirty="0">
                <a:latin typeface="Arial" charset="0"/>
                <a:cs typeface="Arial" charset="0"/>
              </a:rPr>
              <a:t>Negative zero does not equal positive zero.</a:t>
            </a:r>
          </a:p>
        </p:txBody>
      </p:sp>
      <p:sp>
        <p:nvSpPr>
          <p:cNvPr id="74754" name="Slide Number Placeholder 5"/>
          <p:cNvSpPr>
            <a:spLocks noGrp="1"/>
          </p:cNvSpPr>
          <p:nvPr>
            <p:ph type="sldNum" sz="quarter" idx="12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93344183-EDCB-1E49-BD6B-0DACDE419667}" type="slidenum">
              <a:rPr lang="en-US"/>
              <a:pPr eaLnBrk="1" hangingPunct="1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74726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80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000000"/>
                </a:solidFill>
                <a:latin typeface="Arial" charset="0"/>
                <a:cs typeface="Arial" charset="0"/>
              </a:rPr>
              <a:t>Floating-Point Representation</a:t>
            </a:r>
            <a:endParaRPr lang="en-US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75779" name="Rectangle 2"/>
          <p:cNvSpPr>
            <a:spLocks noGrp="1" noChangeArrowheads="1"/>
          </p:cNvSpPr>
          <p:nvPr>
            <p:ph idx="1"/>
          </p:nvPr>
        </p:nvSpPr>
        <p:spPr>
          <a:noFill/>
        </p:spPr>
        <p:txBody>
          <a:bodyPr>
            <a:normAutofit/>
          </a:bodyPr>
          <a:lstStyle/>
          <a:p>
            <a:pPr>
              <a:spcBef>
                <a:spcPts val="1776"/>
              </a:spcBef>
            </a:pPr>
            <a:r>
              <a:rPr lang="en-US" sz="2400" dirty="0">
                <a:latin typeface="Arial" charset="0"/>
                <a:cs typeface="Arial" charset="0"/>
              </a:rPr>
              <a:t>Floating-point addition and subtraction are done using methods analogous to how we perform calculations using pencil and paper.</a:t>
            </a:r>
          </a:p>
          <a:p>
            <a:pPr>
              <a:spcBef>
                <a:spcPts val="1776"/>
              </a:spcBef>
            </a:pPr>
            <a:r>
              <a:rPr lang="en-US" sz="2400" dirty="0">
                <a:latin typeface="Arial" charset="0"/>
                <a:cs typeface="Arial" charset="0"/>
              </a:rPr>
              <a:t>The first thing that we do is express both operands in the same exponential power, then add the numbers, preserving the exponent in the sum.</a:t>
            </a:r>
          </a:p>
          <a:p>
            <a:pPr>
              <a:spcBef>
                <a:spcPts val="1776"/>
              </a:spcBef>
            </a:pPr>
            <a:r>
              <a:rPr lang="en-US" sz="2400" dirty="0">
                <a:latin typeface="Arial" charset="0"/>
                <a:cs typeface="Arial" charset="0"/>
              </a:rPr>
              <a:t>If the exponent requires adjustment, we do so at the end of the calculation.</a:t>
            </a:r>
          </a:p>
        </p:txBody>
      </p:sp>
      <p:sp>
        <p:nvSpPr>
          <p:cNvPr id="75778" name="Slide Number Placeholder 5"/>
          <p:cNvSpPr>
            <a:spLocks noGrp="1"/>
          </p:cNvSpPr>
          <p:nvPr>
            <p:ph type="sldNum" sz="quarter" idx="12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BA54DA38-4FA1-E14D-AD09-E4EF437388A0}" type="slidenum">
              <a:rPr lang="en-US"/>
              <a:pPr eaLnBrk="1" hangingPunct="1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31043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4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000000"/>
                </a:solidFill>
                <a:latin typeface="Arial" charset="0"/>
                <a:cs typeface="Arial" charset="0"/>
              </a:rPr>
              <a:t>Floating-Point Representation</a:t>
            </a:r>
            <a:endParaRPr lang="en-US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76803" name="Rectangle 3"/>
          <p:cNvSpPr>
            <a:spLocks noGrp="1" noChangeArrowheads="1"/>
          </p:cNvSpPr>
          <p:nvPr>
            <p:ph idx="1"/>
          </p:nvPr>
        </p:nvSpPr>
        <p:spPr>
          <a:noFill/>
        </p:spPr>
        <p:txBody>
          <a:bodyPr>
            <a:normAutofit/>
          </a:bodyPr>
          <a:lstStyle/>
          <a:p>
            <a:r>
              <a:rPr lang="en-US" sz="2400" dirty="0">
                <a:latin typeface="Arial" charset="0"/>
                <a:cs typeface="Arial" charset="0"/>
              </a:rPr>
              <a:t>Example:</a:t>
            </a:r>
          </a:p>
          <a:p>
            <a:pPr lvl="1"/>
            <a:r>
              <a:rPr lang="en-US" sz="2400" dirty="0">
                <a:latin typeface="Arial" charset="0"/>
                <a:cs typeface="Arial" charset="0"/>
              </a:rPr>
              <a:t>Find the sum of 12</a:t>
            </a:r>
            <a:r>
              <a:rPr lang="en-US" sz="2400" baseline="-25000" dirty="0">
                <a:latin typeface="Arial" charset="0"/>
                <a:cs typeface="Arial" charset="0"/>
              </a:rPr>
              <a:t>10</a:t>
            </a:r>
            <a:r>
              <a:rPr lang="en-US" sz="2400" dirty="0">
                <a:latin typeface="Arial" charset="0"/>
                <a:cs typeface="Arial" charset="0"/>
              </a:rPr>
              <a:t> and 1.25</a:t>
            </a:r>
            <a:r>
              <a:rPr lang="en-US" sz="2400" baseline="-25000" dirty="0">
                <a:latin typeface="Arial" charset="0"/>
                <a:cs typeface="Arial" charset="0"/>
              </a:rPr>
              <a:t>10</a:t>
            </a:r>
            <a:r>
              <a:rPr lang="en-US" sz="2400" dirty="0">
                <a:latin typeface="Arial" charset="0"/>
                <a:cs typeface="Arial" charset="0"/>
              </a:rPr>
              <a:t> using the 14-bit floating-point model</a:t>
            </a:r>
            <a:r>
              <a:rPr lang="en-US" sz="2400" dirty="0" smtClean="0">
                <a:latin typeface="Arial" charset="0"/>
                <a:cs typeface="Arial" charset="0"/>
              </a:rPr>
              <a:t>.</a:t>
            </a:r>
          </a:p>
          <a:p>
            <a:pPr marL="457200" lvl="1" indent="0">
              <a:buNone/>
            </a:pPr>
            <a:endParaRPr lang="en-US" sz="2400" dirty="0">
              <a:latin typeface="Arial" charset="0"/>
              <a:cs typeface="Arial" charset="0"/>
            </a:endParaRPr>
          </a:p>
          <a:p>
            <a:r>
              <a:rPr lang="en-US" sz="2400" dirty="0">
                <a:latin typeface="Arial" charset="0"/>
                <a:cs typeface="Arial" charset="0"/>
              </a:rPr>
              <a:t>We find 12</a:t>
            </a:r>
            <a:r>
              <a:rPr lang="en-US" sz="2400" baseline="-25000" dirty="0">
                <a:latin typeface="Arial" charset="0"/>
                <a:cs typeface="Arial" charset="0"/>
              </a:rPr>
              <a:t>10</a:t>
            </a:r>
            <a:r>
              <a:rPr lang="en-US" sz="2400" dirty="0">
                <a:latin typeface="Arial" charset="0"/>
                <a:cs typeface="Arial" charset="0"/>
              </a:rPr>
              <a:t> = 0.1100 x 2</a:t>
            </a:r>
            <a:r>
              <a:rPr lang="en-US" sz="2400" baseline="30000" dirty="0">
                <a:latin typeface="Arial" charset="0"/>
                <a:cs typeface="Arial" charset="0"/>
              </a:rPr>
              <a:t> 4</a:t>
            </a:r>
            <a:r>
              <a:rPr lang="en-US" sz="2400" dirty="0">
                <a:latin typeface="Arial" charset="0"/>
                <a:cs typeface="Arial" charset="0"/>
              </a:rPr>
              <a:t>.  And 1.25</a:t>
            </a:r>
            <a:r>
              <a:rPr lang="en-US" sz="2400" baseline="-25000" dirty="0">
                <a:latin typeface="Arial" charset="0"/>
                <a:cs typeface="Arial" charset="0"/>
              </a:rPr>
              <a:t>10 </a:t>
            </a:r>
            <a:r>
              <a:rPr lang="en-US" sz="2400" dirty="0">
                <a:latin typeface="Arial" charset="0"/>
                <a:cs typeface="Arial" charset="0"/>
              </a:rPr>
              <a:t>= 0.101 x 2</a:t>
            </a:r>
            <a:r>
              <a:rPr lang="en-US" sz="2400" baseline="30000" dirty="0">
                <a:latin typeface="Arial" charset="0"/>
                <a:cs typeface="Arial" charset="0"/>
              </a:rPr>
              <a:t> 1 </a:t>
            </a:r>
            <a:r>
              <a:rPr lang="en-US" sz="2400" dirty="0">
                <a:latin typeface="Arial" charset="0"/>
                <a:cs typeface="Arial" charset="0"/>
              </a:rPr>
              <a:t>= 0.000101 x 2</a:t>
            </a:r>
            <a:r>
              <a:rPr lang="en-US" sz="2400" baseline="30000" dirty="0">
                <a:latin typeface="Arial" charset="0"/>
                <a:cs typeface="Arial" charset="0"/>
              </a:rPr>
              <a:t> 4</a:t>
            </a:r>
            <a:r>
              <a:rPr lang="en-US" sz="2400" dirty="0">
                <a:latin typeface="Arial" charset="0"/>
                <a:cs typeface="Arial" charset="0"/>
              </a:rPr>
              <a:t>.</a:t>
            </a:r>
          </a:p>
        </p:txBody>
      </p:sp>
      <p:sp>
        <p:nvSpPr>
          <p:cNvPr id="76802" name="Slide Number Placeholder 5"/>
          <p:cNvSpPr>
            <a:spLocks noGrp="1"/>
          </p:cNvSpPr>
          <p:nvPr>
            <p:ph type="sldNum" sz="quarter" idx="12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2FFDF655-5614-EC4C-8D0C-1D56A3F7EBE3}" type="slidenum">
              <a:rPr lang="en-US"/>
              <a:pPr eaLnBrk="1" hangingPunct="1"/>
              <a:t>43</a:t>
            </a:fld>
            <a:endParaRPr lang="en-US"/>
          </a:p>
        </p:txBody>
      </p:sp>
      <p:pic>
        <p:nvPicPr>
          <p:cNvPr id="76805" name="Picture 6" descr="C:\IDRAW20\23.T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09963" y="3730625"/>
            <a:ext cx="5100637" cy="259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806" name="Rectangle 7"/>
          <p:cNvSpPr>
            <a:spLocks noChangeArrowheads="1"/>
          </p:cNvSpPr>
          <p:nvPr/>
        </p:nvSpPr>
        <p:spPr bwMode="auto">
          <a:xfrm>
            <a:off x="609600" y="4191000"/>
            <a:ext cx="3276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40000"/>
              </a:spcBef>
              <a:buFontTx/>
              <a:buChar char="•"/>
            </a:pPr>
            <a:r>
              <a:rPr lang="en-US" sz="2400" dirty="0"/>
              <a:t>Thus, our sum is 0.110101 x 2 4. </a:t>
            </a:r>
          </a:p>
        </p:txBody>
      </p:sp>
    </p:spTree>
    <p:extLst>
      <p:ext uri="{BB962C8B-B14F-4D97-AF65-F5344CB8AC3E}">
        <p14:creationId xmlns:p14="http://schemas.microsoft.com/office/powerpoint/2010/main" xmlns="" val="3125061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8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000000"/>
                </a:solidFill>
                <a:latin typeface="Arial" charset="0"/>
                <a:cs typeface="Arial" charset="0"/>
              </a:rPr>
              <a:t>Floating-Point Representation</a:t>
            </a:r>
            <a:endParaRPr lang="en-US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77827" name="Rectangle 2"/>
          <p:cNvSpPr>
            <a:spLocks noGrp="1" noChangeArrowheads="1"/>
          </p:cNvSpPr>
          <p:nvPr>
            <p:ph idx="1"/>
          </p:nvPr>
        </p:nvSpPr>
        <p:spPr>
          <a:noFill/>
        </p:spPr>
        <p:txBody>
          <a:bodyPr>
            <a:normAutofit/>
          </a:bodyPr>
          <a:lstStyle/>
          <a:p>
            <a:pPr>
              <a:spcBef>
                <a:spcPts val="1776"/>
              </a:spcBef>
            </a:pPr>
            <a:r>
              <a:rPr lang="en-US" sz="2400" dirty="0">
                <a:latin typeface="Arial" charset="0"/>
                <a:cs typeface="Arial" charset="0"/>
              </a:rPr>
              <a:t>Floating-point multiplication is also carried out in a manner akin to how we perform multiplication using pencil and paper.</a:t>
            </a:r>
          </a:p>
          <a:p>
            <a:pPr>
              <a:spcBef>
                <a:spcPts val="1776"/>
              </a:spcBef>
            </a:pPr>
            <a:r>
              <a:rPr lang="en-US" sz="2400" dirty="0">
                <a:latin typeface="Arial" charset="0"/>
                <a:cs typeface="Arial" charset="0"/>
              </a:rPr>
              <a:t>We multiply the two operands and add their exponents.</a:t>
            </a:r>
          </a:p>
          <a:p>
            <a:pPr>
              <a:spcBef>
                <a:spcPts val="1776"/>
              </a:spcBef>
            </a:pPr>
            <a:r>
              <a:rPr lang="en-US" sz="2400" dirty="0">
                <a:latin typeface="Arial" charset="0"/>
                <a:cs typeface="Arial" charset="0"/>
              </a:rPr>
              <a:t>If the exponent requires adjustment, we do so at the end of the calculation.</a:t>
            </a:r>
          </a:p>
        </p:txBody>
      </p:sp>
      <p:sp>
        <p:nvSpPr>
          <p:cNvPr id="77826" name="Slide Number Placeholder 5"/>
          <p:cNvSpPr>
            <a:spLocks noGrp="1"/>
          </p:cNvSpPr>
          <p:nvPr>
            <p:ph type="sldNum" sz="quarter" idx="12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C391CCF4-28BC-534F-A06A-FD08ED1FA8AB}" type="slidenum">
              <a:rPr lang="en-US"/>
              <a:pPr eaLnBrk="1" hangingPunct="1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09675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3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000000"/>
                </a:solidFill>
                <a:latin typeface="Arial" charset="0"/>
                <a:cs typeface="Arial" charset="0"/>
              </a:rPr>
              <a:t>Floating-Point Representation</a:t>
            </a:r>
            <a:endParaRPr lang="en-US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78852" name="Rectangle 2"/>
          <p:cNvSpPr>
            <a:spLocks noGrp="1" noChangeArrowheads="1"/>
          </p:cNvSpPr>
          <p:nvPr>
            <p:ph idx="1"/>
          </p:nvPr>
        </p:nvSpPr>
        <p:spPr>
          <a:noFill/>
        </p:spPr>
        <p:txBody>
          <a:bodyPr>
            <a:normAutofit/>
          </a:bodyPr>
          <a:lstStyle/>
          <a:p>
            <a:r>
              <a:rPr lang="en-US" sz="2400" dirty="0">
                <a:latin typeface="Arial" charset="0"/>
                <a:cs typeface="Arial" charset="0"/>
              </a:rPr>
              <a:t>Example:</a:t>
            </a:r>
          </a:p>
          <a:p>
            <a:pPr lvl="1"/>
            <a:r>
              <a:rPr lang="en-US" sz="2400" dirty="0">
                <a:latin typeface="Arial" charset="0"/>
                <a:cs typeface="Arial" charset="0"/>
              </a:rPr>
              <a:t>Find the product of 12</a:t>
            </a:r>
            <a:r>
              <a:rPr lang="en-US" sz="2400" baseline="-25000" dirty="0">
                <a:latin typeface="Arial" charset="0"/>
                <a:cs typeface="Arial" charset="0"/>
              </a:rPr>
              <a:t>10</a:t>
            </a:r>
            <a:r>
              <a:rPr lang="en-US" sz="2400" dirty="0">
                <a:latin typeface="Arial" charset="0"/>
                <a:cs typeface="Arial" charset="0"/>
              </a:rPr>
              <a:t> and 1.25</a:t>
            </a:r>
            <a:r>
              <a:rPr lang="en-US" sz="2400" baseline="-25000" dirty="0">
                <a:latin typeface="Arial" charset="0"/>
                <a:cs typeface="Arial" charset="0"/>
              </a:rPr>
              <a:t>10</a:t>
            </a:r>
            <a:r>
              <a:rPr lang="en-US" sz="2400" dirty="0">
                <a:latin typeface="Arial" charset="0"/>
                <a:cs typeface="Arial" charset="0"/>
              </a:rPr>
              <a:t> using the 14-bit floating-point model.</a:t>
            </a:r>
          </a:p>
          <a:p>
            <a:r>
              <a:rPr lang="en-US" sz="2400" dirty="0">
                <a:latin typeface="Arial" charset="0"/>
                <a:cs typeface="Arial" charset="0"/>
              </a:rPr>
              <a:t>We find 12</a:t>
            </a:r>
            <a:r>
              <a:rPr lang="en-US" sz="2400" baseline="-25000" dirty="0">
                <a:latin typeface="Arial" charset="0"/>
                <a:cs typeface="Arial" charset="0"/>
              </a:rPr>
              <a:t>10</a:t>
            </a:r>
            <a:r>
              <a:rPr lang="en-US" sz="2400" dirty="0">
                <a:latin typeface="Arial" charset="0"/>
                <a:cs typeface="Arial" charset="0"/>
              </a:rPr>
              <a:t> = 0.1100 x 2</a:t>
            </a:r>
            <a:r>
              <a:rPr lang="en-US" sz="2400" baseline="30000" dirty="0">
                <a:latin typeface="Arial" charset="0"/>
                <a:cs typeface="Arial" charset="0"/>
              </a:rPr>
              <a:t> 4</a:t>
            </a:r>
            <a:r>
              <a:rPr lang="en-US" sz="2400" dirty="0">
                <a:latin typeface="Arial" charset="0"/>
                <a:cs typeface="Arial" charset="0"/>
              </a:rPr>
              <a:t>.  And 1.25</a:t>
            </a:r>
            <a:r>
              <a:rPr lang="en-US" sz="2400" baseline="-25000" dirty="0">
                <a:latin typeface="Arial" charset="0"/>
                <a:cs typeface="Arial" charset="0"/>
              </a:rPr>
              <a:t>10 </a:t>
            </a:r>
            <a:r>
              <a:rPr lang="en-US" sz="2400" dirty="0">
                <a:latin typeface="Arial" charset="0"/>
                <a:cs typeface="Arial" charset="0"/>
              </a:rPr>
              <a:t>= 0.101 x 2</a:t>
            </a:r>
            <a:r>
              <a:rPr lang="en-US" sz="2400" baseline="30000" dirty="0">
                <a:latin typeface="Arial" charset="0"/>
                <a:cs typeface="Arial" charset="0"/>
              </a:rPr>
              <a:t> 1</a:t>
            </a:r>
            <a:r>
              <a:rPr lang="en-US" sz="2400" dirty="0">
                <a:latin typeface="Arial" charset="0"/>
                <a:cs typeface="Arial" charset="0"/>
              </a:rPr>
              <a:t>.</a:t>
            </a:r>
          </a:p>
        </p:txBody>
      </p:sp>
      <p:sp>
        <p:nvSpPr>
          <p:cNvPr id="78850" name="Slide Number Placeholder 5"/>
          <p:cNvSpPr>
            <a:spLocks noGrp="1"/>
          </p:cNvSpPr>
          <p:nvPr>
            <p:ph type="sldNum" sz="quarter" idx="12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1A7472D3-604D-9340-9811-DAB54E5924F8}" type="slidenum">
              <a:rPr lang="en-US"/>
              <a:pPr eaLnBrk="1" hangingPunct="1"/>
              <a:t>45</a:t>
            </a:fld>
            <a:endParaRPr lang="en-US"/>
          </a:p>
        </p:txBody>
      </p:sp>
      <p:pic>
        <p:nvPicPr>
          <p:cNvPr id="78851" name="Picture 6" descr="C:\IDRAW20\24.T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57600" y="3429000"/>
            <a:ext cx="5100638" cy="259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854" name="Rectangle 4"/>
          <p:cNvSpPr>
            <a:spLocks noChangeArrowheads="1"/>
          </p:cNvSpPr>
          <p:nvPr/>
        </p:nvSpPr>
        <p:spPr bwMode="auto">
          <a:xfrm>
            <a:off x="609600" y="3200400"/>
            <a:ext cx="327660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40000"/>
              </a:spcBef>
              <a:buFontTx/>
              <a:buChar char="•"/>
            </a:pPr>
            <a:r>
              <a:rPr lang="en-US" sz="2400" dirty="0"/>
              <a:t>Thus, our product is 0.0111100 x 2 5  = 0.1111 x 2 4. </a:t>
            </a:r>
          </a:p>
          <a:p>
            <a:pPr marL="342900" indent="-342900">
              <a:spcBef>
                <a:spcPct val="40000"/>
              </a:spcBef>
              <a:buFontTx/>
              <a:buChar char="•"/>
            </a:pPr>
            <a:r>
              <a:rPr lang="en-US" sz="2400" dirty="0"/>
              <a:t>The normalized product requires an exponent of 20</a:t>
            </a:r>
            <a:r>
              <a:rPr lang="en-US" sz="2400" baseline="-25000" dirty="0"/>
              <a:t>10</a:t>
            </a:r>
            <a:r>
              <a:rPr lang="en-US" sz="2400" dirty="0"/>
              <a:t> = 10110</a:t>
            </a:r>
            <a:r>
              <a:rPr lang="en-US" sz="2400" baseline="-25000" dirty="0"/>
              <a:t>2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2539103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6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000000"/>
                </a:solidFill>
                <a:latin typeface="Arial" charset="0"/>
                <a:cs typeface="Arial" charset="0"/>
              </a:rPr>
              <a:t>Floating-Point Representation</a:t>
            </a:r>
            <a:endParaRPr lang="en-US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79875" name="Rectangle 2"/>
          <p:cNvSpPr>
            <a:spLocks noGrp="1" noChangeArrowheads="1"/>
          </p:cNvSpPr>
          <p:nvPr>
            <p:ph idx="1"/>
          </p:nvPr>
        </p:nvSpPr>
        <p:spPr>
          <a:noFill/>
        </p:spPr>
        <p:txBody>
          <a:bodyPr>
            <a:normAutofit lnSpcReduction="10000"/>
          </a:bodyPr>
          <a:lstStyle/>
          <a:p>
            <a:pPr>
              <a:spcBef>
                <a:spcPts val="2376"/>
              </a:spcBef>
            </a:pPr>
            <a:r>
              <a:rPr lang="en-US" sz="2400" dirty="0">
                <a:latin typeface="Arial" charset="0"/>
                <a:cs typeface="Arial" charset="0"/>
              </a:rPr>
              <a:t>No matter how many bits we use in a floating-point representation, our model must be finite.</a:t>
            </a:r>
          </a:p>
          <a:p>
            <a:pPr>
              <a:spcBef>
                <a:spcPts val="2376"/>
              </a:spcBef>
            </a:pPr>
            <a:r>
              <a:rPr lang="en-US" sz="2400" dirty="0">
                <a:latin typeface="Arial" charset="0"/>
                <a:cs typeface="Arial" charset="0"/>
              </a:rPr>
              <a:t>The real number system is, of course, infinite, so our models can give nothing more than an approximation of a real value. </a:t>
            </a:r>
          </a:p>
          <a:p>
            <a:pPr>
              <a:spcBef>
                <a:spcPts val="2376"/>
              </a:spcBef>
            </a:pPr>
            <a:r>
              <a:rPr lang="en-US" sz="2400" dirty="0">
                <a:latin typeface="Arial" charset="0"/>
                <a:cs typeface="Arial" charset="0"/>
              </a:rPr>
              <a:t>At some point, every model breaks down, introducing errors into our calculations.</a:t>
            </a:r>
          </a:p>
          <a:p>
            <a:pPr>
              <a:spcBef>
                <a:spcPts val="2376"/>
              </a:spcBef>
            </a:pPr>
            <a:r>
              <a:rPr lang="en-US" sz="2400" dirty="0">
                <a:latin typeface="Arial" charset="0"/>
                <a:cs typeface="Arial" charset="0"/>
              </a:rPr>
              <a:t>By using a greater number of bits in our model, we can reduce these errors, but we can never totally eliminate them.</a:t>
            </a:r>
          </a:p>
        </p:txBody>
      </p:sp>
      <p:sp>
        <p:nvSpPr>
          <p:cNvPr id="79874" name="Slide Number Placeholder 5"/>
          <p:cNvSpPr>
            <a:spLocks noGrp="1"/>
          </p:cNvSpPr>
          <p:nvPr>
            <p:ph type="sldNum" sz="quarter" idx="12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39B330B4-3D2F-7A4B-9FF5-581B30FE88B5}" type="slidenum">
              <a:rPr lang="en-US"/>
              <a:pPr eaLnBrk="1" hangingPunct="1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80081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0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000000"/>
                </a:solidFill>
                <a:latin typeface="Arial" charset="0"/>
                <a:cs typeface="Arial" charset="0"/>
              </a:rPr>
              <a:t>Floating-Point Representation</a:t>
            </a:r>
            <a:endParaRPr lang="en-US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80899" name="Rectangle 2"/>
          <p:cNvSpPr>
            <a:spLocks noGrp="1" noChangeArrowheads="1"/>
          </p:cNvSpPr>
          <p:nvPr>
            <p:ph idx="1"/>
          </p:nvPr>
        </p:nvSpPr>
        <p:spPr>
          <a:noFill/>
        </p:spPr>
        <p:txBody>
          <a:bodyPr>
            <a:normAutofit/>
          </a:bodyPr>
          <a:lstStyle/>
          <a:p>
            <a:pPr>
              <a:spcBef>
                <a:spcPts val="2376"/>
              </a:spcBef>
            </a:pPr>
            <a:r>
              <a:rPr lang="en-US" sz="2400" dirty="0">
                <a:latin typeface="Arial" charset="0"/>
                <a:cs typeface="Arial" charset="0"/>
              </a:rPr>
              <a:t>Our job becomes one of reducing error, or at least being aware of the possible magnitude of error in our calculations.</a:t>
            </a:r>
          </a:p>
          <a:p>
            <a:pPr>
              <a:spcBef>
                <a:spcPts val="2376"/>
              </a:spcBef>
            </a:pPr>
            <a:r>
              <a:rPr lang="en-US" sz="2400" dirty="0">
                <a:latin typeface="Arial" charset="0"/>
                <a:cs typeface="Arial" charset="0"/>
              </a:rPr>
              <a:t>We must also be aware that errors can compound through repetitive arithmetic operations.</a:t>
            </a:r>
          </a:p>
          <a:p>
            <a:pPr>
              <a:spcBef>
                <a:spcPts val="2376"/>
              </a:spcBef>
            </a:pPr>
            <a:r>
              <a:rPr lang="en-US" sz="2400" dirty="0">
                <a:latin typeface="Arial" charset="0"/>
                <a:cs typeface="Arial" charset="0"/>
              </a:rPr>
              <a:t>For example, our 14-bit model cannot exactly represent the decimal value 128.5.  In binary, it is 9 bits wide:</a:t>
            </a:r>
          </a:p>
          <a:p>
            <a:pPr lvl="1">
              <a:spcBef>
                <a:spcPts val="2376"/>
              </a:spcBef>
              <a:buFontTx/>
              <a:buNone/>
            </a:pPr>
            <a:r>
              <a:rPr lang="en-US" sz="2400" dirty="0">
                <a:latin typeface="Arial" charset="0"/>
                <a:cs typeface="Arial" charset="0"/>
              </a:rPr>
              <a:t>     10000000.1</a:t>
            </a:r>
            <a:r>
              <a:rPr lang="en-US" sz="2400" baseline="-25000" dirty="0">
                <a:latin typeface="Arial" charset="0"/>
                <a:cs typeface="Arial" charset="0"/>
              </a:rPr>
              <a:t>2</a:t>
            </a:r>
            <a:r>
              <a:rPr lang="en-US" sz="2400" dirty="0">
                <a:latin typeface="Arial" charset="0"/>
                <a:cs typeface="Arial" charset="0"/>
              </a:rPr>
              <a:t> = 128.5</a:t>
            </a:r>
            <a:r>
              <a:rPr lang="en-US" sz="2400" baseline="-25000" dirty="0">
                <a:latin typeface="Arial" charset="0"/>
                <a:cs typeface="Arial" charset="0"/>
              </a:rPr>
              <a:t>10</a:t>
            </a:r>
            <a:endParaRPr lang="en-US" sz="2400" dirty="0">
              <a:latin typeface="Arial" charset="0"/>
              <a:cs typeface="Arial" charset="0"/>
            </a:endParaRPr>
          </a:p>
        </p:txBody>
      </p:sp>
      <p:sp>
        <p:nvSpPr>
          <p:cNvPr id="80898" name="Slide Number Placeholder 5"/>
          <p:cNvSpPr>
            <a:spLocks noGrp="1"/>
          </p:cNvSpPr>
          <p:nvPr>
            <p:ph type="sldNum" sz="quarter" idx="12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ABDCAC58-E32C-294C-AC13-B27B52CC1B68}" type="slidenum">
              <a:rPr lang="en-US"/>
              <a:pPr eaLnBrk="1" hangingPunct="1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80536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28600" y="609600"/>
            <a:ext cx="1905000" cy="590930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>
                <a:latin typeface="Arial" charset="0"/>
              </a:rPr>
              <a:t>Binary Arithmetic</a:t>
            </a:r>
          </a:p>
          <a:p>
            <a:pPr lvl="1"/>
            <a:r>
              <a:rPr lang="en-GB" sz="2400" dirty="0" smtClean="0">
                <a:latin typeface="Arial" charset="0"/>
              </a:rPr>
              <a:t>Multiplication </a:t>
            </a:r>
          </a:p>
          <a:p>
            <a:pPr lvl="1"/>
            <a:r>
              <a:rPr lang="en-GB" sz="2400" dirty="0" smtClean="0">
                <a:latin typeface="Arial" charset="0"/>
              </a:rPr>
              <a:t>Division</a:t>
            </a:r>
          </a:p>
          <a:p>
            <a:pPr lvl="1"/>
            <a:endParaRPr lang="en-GB" sz="2400" dirty="0" smtClean="0">
              <a:latin typeface="Arial" charset="0"/>
            </a:endParaRPr>
          </a:p>
          <a:p>
            <a:r>
              <a:rPr lang="en-GB" sz="2800" dirty="0" smtClean="0">
                <a:latin typeface="Arial" charset="0"/>
              </a:rPr>
              <a:t>Floating Point Representation</a:t>
            </a:r>
          </a:p>
          <a:p>
            <a:r>
              <a:rPr lang="en-GB" sz="2800" dirty="0" smtClean="0">
                <a:latin typeface="Arial" charset="0"/>
              </a:rPr>
              <a:t>Floating Point Arithmetic</a:t>
            </a:r>
          </a:p>
          <a:p>
            <a:pPr lvl="1"/>
            <a:r>
              <a:rPr lang="en-GB" sz="2400" dirty="0" smtClean="0">
                <a:latin typeface="Arial" charset="0"/>
              </a:rPr>
              <a:t>Addition</a:t>
            </a:r>
          </a:p>
          <a:p>
            <a:pPr lvl="1"/>
            <a:r>
              <a:rPr lang="en-GB" sz="2400" dirty="0" smtClean="0">
                <a:latin typeface="Arial" charset="0"/>
              </a:rPr>
              <a:t>Multiplication</a:t>
            </a:r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2671413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8408</TotalTime>
  <Words>2274</Words>
  <Application>Microsoft Macintosh PowerPoint</Application>
  <PresentationFormat>On-screen Show (4:3)</PresentationFormat>
  <Paragraphs>426</Paragraphs>
  <Slides>48</Slides>
  <Notes>24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49" baseType="lpstr">
      <vt:lpstr>Office Theme</vt:lpstr>
      <vt:lpstr>CSC 221  Computer Organization and Assembly Language</vt:lpstr>
      <vt:lpstr>Lecture 02: Review</vt:lpstr>
      <vt:lpstr>Lecture Outline</vt:lpstr>
      <vt:lpstr>Binary Multiplication</vt:lpstr>
      <vt:lpstr>Binary Multiplication</vt:lpstr>
      <vt:lpstr>Binary Multiplication</vt:lpstr>
      <vt:lpstr>Binary Multiplication</vt:lpstr>
      <vt:lpstr>Binary Multiplication</vt:lpstr>
      <vt:lpstr>Binary Multiplication</vt:lpstr>
      <vt:lpstr>Binary Division</vt:lpstr>
      <vt:lpstr>Binary Division</vt:lpstr>
      <vt:lpstr>Binary Division</vt:lpstr>
      <vt:lpstr>Binary Division</vt:lpstr>
      <vt:lpstr>Binary Division</vt:lpstr>
      <vt:lpstr>Binary Division</vt:lpstr>
      <vt:lpstr>Binary Division</vt:lpstr>
      <vt:lpstr>Binary Division</vt:lpstr>
      <vt:lpstr>Binary Division</vt:lpstr>
      <vt:lpstr>Binary Division</vt:lpstr>
      <vt:lpstr>Binary Division</vt:lpstr>
      <vt:lpstr>Binary Division</vt:lpstr>
      <vt:lpstr>Binary Division</vt:lpstr>
      <vt:lpstr>Binary Division</vt:lpstr>
      <vt:lpstr>Floating-Point Representation</vt:lpstr>
      <vt:lpstr>Floating-Point Representation</vt:lpstr>
      <vt:lpstr>Floating-Point Representation</vt:lpstr>
      <vt:lpstr>Floating-Point Representation</vt:lpstr>
      <vt:lpstr>Floating-Point Representation</vt:lpstr>
      <vt:lpstr>Floating-Point Representation</vt:lpstr>
      <vt:lpstr>Floating-Point Representation</vt:lpstr>
      <vt:lpstr>Floating-Point Representation</vt:lpstr>
      <vt:lpstr>Floating-Point Representation</vt:lpstr>
      <vt:lpstr>Floating-Point Representation</vt:lpstr>
      <vt:lpstr>Floating-Point Representation</vt:lpstr>
      <vt:lpstr>Floating-Point Representation</vt:lpstr>
      <vt:lpstr>Floating-Point Representation</vt:lpstr>
      <vt:lpstr>Floating-Point Representation</vt:lpstr>
      <vt:lpstr>Floating-Point Representation</vt:lpstr>
      <vt:lpstr>Floating-Point Representation</vt:lpstr>
      <vt:lpstr>Floating-Point Representation</vt:lpstr>
      <vt:lpstr>Floating-Point Representation</vt:lpstr>
      <vt:lpstr>Floating-Point Representation</vt:lpstr>
      <vt:lpstr>Floating-Point Representation</vt:lpstr>
      <vt:lpstr>Floating-Point Representation</vt:lpstr>
      <vt:lpstr>Floating-Point Representation</vt:lpstr>
      <vt:lpstr>Floating-Point Representation</vt:lpstr>
      <vt:lpstr>Floating-Point Representation</vt:lpstr>
      <vt:lpstr>Summary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NTS</cp:lastModifiedBy>
  <cp:revision>198</cp:revision>
  <dcterms:created xsi:type="dcterms:W3CDTF">2012-02-27T05:45:45Z</dcterms:created>
  <dcterms:modified xsi:type="dcterms:W3CDTF">2012-09-04T12:06:15Z</dcterms:modified>
</cp:coreProperties>
</file>