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5.xml" ContentType="application/vnd.openxmlformats-officedocument.presentationml.notesSlide+xml"/>
  <Override PartName="/ppt/embeddings/oleObject4.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393" r:id="rId3"/>
    <p:sldId id="394" r:id="rId4"/>
    <p:sldId id="258" r:id="rId5"/>
    <p:sldId id="392" r:id="rId6"/>
    <p:sldId id="344" r:id="rId7"/>
    <p:sldId id="317" r:id="rId8"/>
    <p:sldId id="315" r:id="rId9"/>
    <p:sldId id="318" r:id="rId10"/>
    <p:sldId id="345" r:id="rId11"/>
    <p:sldId id="346" r:id="rId12"/>
    <p:sldId id="347" r:id="rId13"/>
    <p:sldId id="348" r:id="rId14"/>
    <p:sldId id="349" r:id="rId15"/>
    <p:sldId id="350" r:id="rId16"/>
    <p:sldId id="351" r:id="rId17"/>
    <p:sldId id="352" r:id="rId18"/>
    <p:sldId id="353" r:id="rId19"/>
    <p:sldId id="316" r:id="rId20"/>
    <p:sldId id="354" r:id="rId21"/>
    <p:sldId id="355" r:id="rId22"/>
    <p:sldId id="356" r:id="rId23"/>
    <p:sldId id="357" r:id="rId24"/>
    <p:sldId id="358" r:id="rId25"/>
    <p:sldId id="359" r:id="rId26"/>
    <p:sldId id="360" r:id="rId27"/>
    <p:sldId id="361" r:id="rId28"/>
    <p:sldId id="383" r:id="rId29"/>
    <p:sldId id="362" r:id="rId30"/>
    <p:sldId id="363" r:id="rId31"/>
    <p:sldId id="364" r:id="rId32"/>
    <p:sldId id="365" r:id="rId33"/>
    <p:sldId id="366" r:id="rId34"/>
    <p:sldId id="367" r:id="rId35"/>
    <p:sldId id="368" r:id="rId36"/>
    <p:sldId id="369" r:id="rId37"/>
    <p:sldId id="372" r:id="rId38"/>
    <p:sldId id="373" r:id="rId39"/>
    <p:sldId id="374" r:id="rId40"/>
    <p:sldId id="375" r:id="rId41"/>
    <p:sldId id="376" r:id="rId42"/>
    <p:sldId id="377" r:id="rId43"/>
    <p:sldId id="382" r:id="rId44"/>
    <p:sldId id="381" r:id="rId45"/>
    <p:sldId id="378" r:id="rId46"/>
    <p:sldId id="379" r:id="rId47"/>
    <p:sldId id="380" r:id="rId48"/>
    <p:sldId id="384" r:id="rId49"/>
    <p:sldId id="385" r:id="rId50"/>
    <p:sldId id="386" r:id="rId51"/>
    <p:sldId id="387" r:id="rId52"/>
    <p:sldId id="388" r:id="rId53"/>
    <p:sldId id="389" r:id="rId54"/>
    <p:sldId id="390" r:id="rId55"/>
    <p:sldId id="391" r:id="rId56"/>
    <p:sldId id="314"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33" autoAdjust="0"/>
  </p:normalViewPr>
  <p:slideViewPr>
    <p:cSldViewPr>
      <p:cViewPr varScale="1">
        <p:scale>
          <a:sx n="80" d="100"/>
          <a:sy n="80" d="100"/>
        </p:scale>
        <p:origin x="-7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notesMaster" Target="notesMasters/notesMaster1.xml"/><Relationship Id="rId83" Type="http://schemas.openxmlformats.org/officeDocument/2006/relationships/printerSettings" Target="printerSettings/printerSettings1.bin"/><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t>9/1/12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t>‹#›</a:t>
            </a:fld>
            <a:endParaRPr lang="en-US"/>
          </a:p>
        </p:txBody>
      </p:sp>
    </p:spTree>
    <p:extLst>
      <p:ext uri="{BB962C8B-B14F-4D97-AF65-F5344CB8AC3E}">
        <p14:creationId xmlns:p14="http://schemas.microsoft.com/office/powerpoint/2010/main"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05C98C8-3CF3-D547-AFDE-8126DD1F36D2}" type="slidenum">
              <a:rPr lang="en-GB"/>
              <a:pPr/>
              <a:t>5</a:t>
            </a:fld>
            <a:endParaRPr lang="en-GB"/>
          </a:p>
        </p:txBody>
      </p:sp>
      <p:sp>
        <p:nvSpPr>
          <p:cNvPr id="10035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0354" name="Text Box 2"/>
          <p:cNvSpPr txBox="1">
            <a:spLocks noGrp="1" noChangeArrowheads="1"/>
          </p:cNvSpPr>
          <p:nvPr>
            <p:ph type="body"/>
          </p:nvPr>
        </p:nvSpPr>
        <p:spPr bwMode="auto">
          <a:xfrm>
            <a:off x="914400" y="4343400"/>
            <a:ext cx="5029200" cy="41163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39EB22D1-D476-374D-AAF4-0303AE6DF9E5}" type="slidenum">
              <a:rPr lang="en-US"/>
              <a:pPr eaLnBrk="1" hangingPunct="1"/>
              <a:t>15</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FD0C643-72CD-D445-B1CB-60EA0D0C14C7}" type="slidenum">
              <a:rPr lang="en-US"/>
              <a:pPr eaLnBrk="1" hangingPunct="1"/>
              <a:t>16</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74C72E7-DCAA-9645-A4BE-92759BAEC3BD}" type="slidenum">
              <a:rPr lang="en-US"/>
              <a:pPr eaLnBrk="1" hangingPunct="1"/>
              <a:t>17</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E3CCAD7-9C12-ED44-95E7-A38F0FE2B71D}" type="slidenum">
              <a:rPr lang="en-US"/>
              <a:pPr eaLnBrk="1" hangingPunct="1"/>
              <a:t>27</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6E1AF70-5B19-5C47-A52E-47FA949FDBD6}" type="slidenum">
              <a:rPr lang="en-US"/>
              <a:pPr eaLnBrk="1" hangingPunct="1"/>
              <a:t>29</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83972B0C-ED22-FD45-95C0-19290D890F48}" type="slidenum">
              <a:rPr lang="en-US"/>
              <a:pPr eaLnBrk="1" hangingPunct="1"/>
              <a:t>30</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CA1A64E-E64D-2C49-9E46-3CFE72A542CD}" type="slidenum">
              <a:rPr lang="en-US"/>
              <a:pPr eaLnBrk="1" hangingPunct="1"/>
              <a:t>31</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4D243F6-992E-FE4B-B640-F0706367F638}" type="slidenum">
              <a:rPr lang="en-US"/>
              <a:pPr eaLnBrk="1" hangingPunct="1"/>
              <a:t>32</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22E7851-6D3E-CE46-B0D9-80318B2A7179}" type="slidenum">
              <a:rPr lang="en-US"/>
              <a:pPr eaLnBrk="1" hangingPunct="1"/>
              <a:t>33</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2B3A144-187E-C44D-9490-9BF405921E79}" type="slidenum">
              <a:rPr lang="en-US"/>
              <a:pPr eaLnBrk="1" hangingPunct="1"/>
              <a:t>34</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BB2E40B-DA44-6541-BE75-C591A27CDC1E}" type="slidenum">
              <a:rPr lang="en-US"/>
              <a:pPr eaLnBrk="1" hangingPunct="1"/>
              <a:t>35</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63D24FE-4A2E-364B-B192-EC19C4C6E683}" type="slidenum">
              <a:rPr lang="en-US"/>
              <a:pPr eaLnBrk="1" hangingPunct="1"/>
              <a:t>36</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33E4650-6AC5-3049-B834-58C4031EE8D3}" type="slidenum">
              <a:rPr lang="en-US"/>
              <a:pPr eaLnBrk="1" hangingPunct="1"/>
              <a:t>37</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5467B9E-4059-BD4D-8E3D-CA89DCB4B846}" type="slidenum">
              <a:rPr lang="en-US"/>
              <a:pPr eaLnBrk="1" hangingPunct="1"/>
              <a:t>38</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DCEB1F5-6E82-4D44-8BDD-044DC87CD5C9}" type="slidenum">
              <a:rPr lang="en-US"/>
              <a:pPr eaLnBrk="1" hangingPunct="1"/>
              <a:t>39</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92F5401-2A28-EC4B-AAD0-0957C40FCD4C}" type="slidenum">
              <a:rPr lang="en-US"/>
              <a:pPr eaLnBrk="1" hangingPunct="1"/>
              <a:t>40</a:t>
            </a:fld>
            <a:endParaRPr lang="en-US"/>
          </a:p>
        </p:txBody>
      </p:sp>
      <p:sp>
        <p:nvSpPr>
          <p:cNvPr id="112643" name="Rectangle 1026"/>
          <p:cNvSpPr>
            <a:spLocks noGrp="1" noRot="1" noChangeAspect="1" noChangeArrowheads="1" noTextEdit="1"/>
          </p:cNvSpPr>
          <p:nvPr>
            <p:ph type="sldImg"/>
          </p:nvPr>
        </p:nvSpPr>
        <p:spPr>
          <a:ln/>
        </p:spPr>
      </p:sp>
      <p:sp>
        <p:nvSpPr>
          <p:cNvPr id="1126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1F69C37-550D-A84E-BF04-C31237968585}" type="slidenum">
              <a:rPr lang="en-US"/>
              <a:pPr eaLnBrk="1" hangingPunct="1"/>
              <a:t>41</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BAA7FB6-3371-ED41-A176-322E33FFDE99}" type="slidenum">
              <a:rPr lang="en-US"/>
              <a:pPr eaLnBrk="1" hangingPunct="1"/>
              <a:t>42</a:t>
            </a:fld>
            <a:endParaRPr lang="en-US"/>
          </a:p>
        </p:txBody>
      </p:sp>
      <p:sp>
        <p:nvSpPr>
          <p:cNvPr id="114691" name="Rectangle 1026"/>
          <p:cNvSpPr>
            <a:spLocks noGrp="1" noRot="1" noChangeAspect="1" noChangeArrowheads="1" noTextEdit="1"/>
          </p:cNvSpPr>
          <p:nvPr>
            <p:ph type="sldImg"/>
          </p:nvPr>
        </p:nvSpPr>
        <p:spPr>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CDEFE71A-D734-9C49-9FD9-4E2B16583BB7}" type="slidenum">
              <a:rPr lang="en-US"/>
              <a:pPr eaLnBrk="1" hangingPunct="1"/>
              <a:t>45</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328819C-336E-B84D-AD04-A0BCE39829FE}" type="slidenum">
              <a:rPr lang="en-US"/>
              <a:pPr eaLnBrk="1" hangingPunct="1"/>
              <a:t>46</a:t>
            </a:fld>
            <a:endParaRPr lang="en-US"/>
          </a:p>
        </p:txBody>
      </p:sp>
      <p:sp>
        <p:nvSpPr>
          <p:cNvPr id="116739" name="Rectangle 1026"/>
          <p:cNvSpPr>
            <a:spLocks noGrp="1" noRot="1" noChangeAspect="1" noChangeArrowheads="1" noTextEdit="1"/>
          </p:cNvSpPr>
          <p:nvPr>
            <p:ph type="sldImg"/>
          </p:nvPr>
        </p:nvSpPr>
        <p:spPr>
          <a:ln/>
        </p:spPr>
      </p:sp>
      <p:sp>
        <p:nvSpPr>
          <p:cNvPr id="1167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7CE16BB-D968-AE4D-B458-D6A0EFA36417}" type="slidenum">
              <a:rPr lang="en-US"/>
              <a:pPr eaLnBrk="1" hangingPunct="1"/>
              <a:t>47</a:t>
            </a:fld>
            <a:endParaRPr lang="en-US"/>
          </a:p>
        </p:txBody>
      </p:sp>
      <p:sp>
        <p:nvSpPr>
          <p:cNvPr id="117763" name="Rectangle 1026"/>
          <p:cNvSpPr>
            <a:spLocks noGrp="1" noRot="1" noChangeAspect="1" noChangeArrowheads="1" noTextEdit="1"/>
          </p:cNvSpPr>
          <p:nvPr>
            <p:ph type="sldImg"/>
          </p:nvPr>
        </p:nvSpPr>
        <p:spPr>
          <a:ln/>
        </p:spPr>
      </p:sp>
      <p:sp>
        <p:nvSpPr>
          <p:cNvPr id="1177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FA5B687-3AE1-3A42-B08C-544C365DB0E7}" type="slidenum">
              <a:rPr lang="en-US"/>
              <a:pPr eaLnBrk="1" hangingPunct="1"/>
              <a:t>57</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1FE03B5-1922-7C4A-90EC-9C50BA3E6738}" type="slidenum">
              <a:rPr lang="en-US"/>
              <a:pPr eaLnBrk="1" hangingPunct="1"/>
              <a:t>58</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D0C182E7-F328-2040-B76F-63108578B426}" type="slidenum">
              <a:rPr lang="en-US"/>
              <a:pPr eaLnBrk="1" hangingPunct="1"/>
              <a:t>59</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53EE33F-1635-6545-BD78-87EECEA292CE}" type="slidenum">
              <a:rPr lang="en-US"/>
              <a:pPr eaLnBrk="1" hangingPunct="1"/>
              <a:t>60</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C0804CE9-057C-3049-BCDC-005C626AB393}" type="slidenum">
              <a:rPr lang="en-US"/>
              <a:pPr eaLnBrk="1" hangingPunct="1"/>
              <a:t>61</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10725E1-9954-AB44-A290-165AD4D3511C}" type="slidenum">
              <a:rPr lang="en-US"/>
              <a:pPr eaLnBrk="1" hangingPunct="1"/>
              <a:t>62</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6FC5586-9765-544D-A3C2-2CE1A524115A}" type="slidenum">
              <a:rPr lang="en-US"/>
              <a:pPr eaLnBrk="1" hangingPunct="1"/>
              <a:t>63</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9A3BC13-1C79-824C-A050-C184AD6B22DE}" type="slidenum">
              <a:rPr lang="en-US"/>
              <a:pPr eaLnBrk="1" hangingPunct="1"/>
              <a:t>64</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75DCC1B-18B8-BA49-BD54-3C4DEA8CAA2A}" type="slidenum">
              <a:rPr lang="en-US"/>
              <a:pPr eaLnBrk="1" hangingPunct="1"/>
              <a:t>65</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8F41E9E-9DAB-7047-AF2A-FF849E0628B5}" type="slidenum">
              <a:rPr lang="en-US"/>
              <a:pPr eaLnBrk="1" hangingPunct="1"/>
              <a:t>66</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4D2C586-8EFB-7248-8447-948D67452353}" type="slidenum">
              <a:rPr lang="en-US"/>
              <a:pPr eaLnBrk="1" hangingPunct="1"/>
              <a:t>67</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2D9D843-2F85-2648-9E4C-AAD16B319475}" type="slidenum">
              <a:rPr lang="en-US"/>
              <a:pPr eaLnBrk="1" hangingPunct="1"/>
              <a:t>68</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5834852-972E-874C-8B1F-1FCDE62D2711}" type="slidenum">
              <a:rPr lang="en-US"/>
              <a:pPr eaLnBrk="1" hangingPunct="1"/>
              <a:t>69</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8A0EC262-A3D4-B843-9D8E-0CCAF4248769}" type="slidenum">
              <a:rPr lang="en-US"/>
              <a:pPr eaLnBrk="1" hangingPunct="1"/>
              <a:t>70</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9C96FAB-D175-3C40-81FA-5DF55F1623D5}" type="slidenum">
              <a:rPr lang="en-US"/>
              <a:pPr eaLnBrk="1" hangingPunct="1"/>
              <a:t>71</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AE62AB8-7BCF-F04D-90A8-DC01E3DEA5D3}" type="slidenum">
              <a:rPr lang="en-US"/>
              <a:pPr eaLnBrk="1" hangingPunct="1"/>
              <a:t>72</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F612CF5-E7F6-CA4D-9262-B1E64C66D1D4}" type="slidenum">
              <a:rPr lang="en-US"/>
              <a:pPr eaLnBrk="1" hangingPunct="1"/>
              <a:t>73</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13F9B1F-7E5D-454D-B877-96CF0991E060}" type="slidenum">
              <a:rPr lang="en-US"/>
              <a:pPr eaLnBrk="1" hangingPunct="1"/>
              <a:t>74</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4321B27-CF6E-7D4C-8E0B-208647515495}" type="slidenum">
              <a:rPr lang="en-US"/>
              <a:pPr eaLnBrk="1" hangingPunct="1"/>
              <a:t>75</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B33F570-B541-5647-B836-42F6BA14D2E5}" type="slidenum">
              <a:rPr lang="en-US"/>
              <a:pPr eaLnBrk="1" hangingPunct="1"/>
              <a:t>76</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23FC3D8-16E0-0640-B727-F4AD9714F45D}" type="slidenum">
              <a:rPr lang="en-US"/>
              <a:pPr eaLnBrk="1" hangingPunct="1"/>
              <a:t>77</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2F3D950-FCC6-2D49-AD3A-90D30E7F5398}" type="slidenum">
              <a:rPr lang="en-US"/>
              <a:pPr eaLnBrk="1" hangingPunct="1"/>
              <a:t>78</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8EB58DF-CBB7-034E-BA93-2D12D2045F01}" type="slidenum">
              <a:rPr lang="en-US"/>
              <a:pPr eaLnBrk="1" hangingPunct="1"/>
              <a:t>79</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58C7D5E-F830-5545-9D1C-3383825E6209}" type="slidenum">
              <a:rPr lang="en-US"/>
              <a:pPr eaLnBrk="1" hangingPunct="1"/>
              <a:t>80</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9/1/12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9/1/12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9/1/12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43000"/>
            <a:ext cx="4038600" cy="514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038600" cy="514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6101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val="34012819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9/1/12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0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wmf"/><Relationship Id="rId5" Type="http://schemas.openxmlformats.org/officeDocument/2006/relationships/image" Target="../media/image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6.wmf"/><Relationship Id="rId5" Type="http://schemas.openxmlformats.org/officeDocument/2006/relationships/image" Target="../media/image1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19.wmf"/><Relationship Id="rId5" Type="http://schemas.openxmlformats.org/officeDocument/2006/relationships/image" Target="../media/image2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21.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838200" y="4495800"/>
            <a:ext cx="7620000" cy="1143000"/>
          </a:xfrm>
        </p:spPr>
        <p:txBody>
          <a:bodyPr>
            <a:normAutofit/>
          </a:bodyPr>
          <a:lstStyle/>
          <a:p>
            <a:r>
              <a:rPr lang="en-US" sz="3600" b="1" dirty="0" smtClean="0">
                <a:solidFill>
                  <a:srgbClr val="000000"/>
                </a:solidFill>
                <a:latin typeface="Arial" pitchFamily="34" charset="0"/>
                <a:cs typeface="Arial" pitchFamily="34" charset="0"/>
              </a:rPr>
              <a:t>Lecture 02: Data Representation</a:t>
            </a:r>
            <a:endParaRPr lang="en-US" sz="3600" b="1" dirty="0">
              <a:solidFill>
                <a:srgbClr val="000000"/>
              </a:solidFill>
              <a:latin typeface="Arial" pitchFamily="34" charset="0"/>
              <a:cs typeface="Arial" pitchFamily="34" charset="0"/>
            </a:endParaRPr>
          </a:p>
          <a:p>
            <a:endParaRPr lang="en-US" sz="4800" dirty="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01</a:t>
            </a:r>
            <a:endParaRPr lang="en-US" dirty="0"/>
          </a:p>
        </p:txBody>
      </p:sp>
      <p:sp>
        <p:nvSpPr>
          <p:cNvPr id="4" name="TextBox 3"/>
          <p:cNvSpPr txBox="1"/>
          <p:nvPr/>
        </p:nvSpPr>
        <p:spPr>
          <a:xfrm>
            <a:off x="1371600" y="838200"/>
            <a:ext cx="6705600" cy="5943600"/>
          </a:xfrm>
          <a:prstGeom prst="rect">
            <a:avLst/>
          </a:prstGeom>
          <a:noFill/>
          <a:ln>
            <a:noFill/>
          </a:ln>
        </p:spPr>
        <p:txBody>
          <a:bodyPr wrap="square" numCol="1" rtlCol="0">
            <a:noAutofit/>
          </a:bodyPr>
          <a:lstStyle/>
          <a:p>
            <a:pPr>
              <a:spcBef>
                <a:spcPts val="1200"/>
              </a:spcBef>
            </a:pPr>
            <a:endParaRPr lang="en-US" b="1" dirty="0">
              <a:latin typeface="Arial"/>
              <a:cs typeface="Arial"/>
            </a:endParaRPr>
          </a:p>
        </p:txBody>
      </p:sp>
      <p:sp>
        <p:nvSpPr>
          <p:cNvPr id="13" name="Rectangle 12"/>
          <p:cNvSpPr/>
          <p:nvPr/>
        </p:nvSpPr>
        <p:spPr>
          <a:xfrm>
            <a:off x="685800" y="1143000"/>
            <a:ext cx="7010400" cy="369332"/>
          </a:xfrm>
          <a:prstGeom prst="rect">
            <a:avLst/>
          </a:prstGeom>
        </p:spPr>
        <p:txBody>
          <a:bodyPr wrap="square">
            <a:spAutoFit/>
          </a:bodyPr>
          <a:lstStyle/>
          <a:p>
            <a:pPr algn="ctr"/>
            <a:r>
              <a:rPr lang="en-US" b="1" dirty="0">
                <a:latin typeface="Arial"/>
                <a:cs typeface="Arial"/>
              </a:rPr>
              <a:t>Anatomy of a Computer: </a:t>
            </a:r>
            <a:r>
              <a:rPr lang="en-US" b="1" i="1" dirty="0">
                <a:latin typeface="Arial"/>
                <a:cs typeface="Arial"/>
              </a:rPr>
              <a:t>Detailed Block Diagram ..</a:t>
            </a:r>
          </a:p>
        </p:txBody>
      </p:sp>
      <p:sp>
        <p:nvSpPr>
          <p:cNvPr id="14" name="Rounded Rectangle 13"/>
          <p:cNvSpPr/>
          <p:nvPr/>
        </p:nvSpPr>
        <p:spPr>
          <a:xfrm>
            <a:off x="1447800" y="2362198"/>
            <a:ext cx="1752600" cy="27432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MY" sz="1600">
              <a:solidFill>
                <a:srgbClr val="000000"/>
              </a:solidFill>
              <a:latin typeface="Arial"/>
              <a:cs typeface="Arial"/>
            </a:endParaRPr>
          </a:p>
        </p:txBody>
      </p:sp>
      <p:sp>
        <p:nvSpPr>
          <p:cNvPr id="15" name="Rounded Rectangle 14"/>
          <p:cNvSpPr/>
          <p:nvPr/>
        </p:nvSpPr>
        <p:spPr>
          <a:xfrm>
            <a:off x="3276600" y="4605338"/>
            <a:ext cx="1524000" cy="1414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solidFill>
                  <a:srgbClr val="000000"/>
                </a:solidFill>
                <a:latin typeface="Arial"/>
                <a:cs typeface="Arial"/>
              </a:rPr>
              <a:t>Memory </a:t>
            </a:r>
          </a:p>
          <a:p>
            <a:pPr algn="ctr" fontAlgn="auto">
              <a:spcBef>
                <a:spcPts val="0"/>
              </a:spcBef>
              <a:spcAft>
                <a:spcPts val="0"/>
              </a:spcAft>
              <a:defRPr/>
            </a:pPr>
            <a:endParaRPr lang="en-US" sz="1600" dirty="0">
              <a:solidFill>
                <a:srgbClr val="000000"/>
              </a:solidFill>
              <a:latin typeface="Arial"/>
              <a:cs typeface="Arial"/>
            </a:endParaRPr>
          </a:p>
          <a:p>
            <a:pPr algn="ctr" fontAlgn="auto">
              <a:spcBef>
                <a:spcPts val="0"/>
              </a:spcBef>
              <a:spcAft>
                <a:spcPts val="0"/>
              </a:spcAft>
              <a:defRPr/>
            </a:pPr>
            <a:r>
              <a:rPr lang="en-US" sz="1600" dirty="0">
                <a:solidFill>
                  <a:srgbClr val="000000"/>
                </a:solidFill>
                <a:latin typeface="Arial"/>
                <a:cs typeface="Arial"/>
              </a:rPr>
              <a:t>Program Storage</a:t>
            </a:r>
          </a:p>
          <a:p>
            <a:pPr algn="ctr" fontAlgn="auto">
              <a:spcBef>
                <a:spcPts val="0"/>
              </a:spcBef>
              <a:spcAft>
                <a:spcPts val="0"/>
              </a:spcAft>
              <a:defRPr/>
            </a:pPr>
            <a:r>
              <a:rPr lang="en-US" sz="1600" dirty="0">
                <a:solidFill>
                  <a:srgbClr val="000000"/>
                </a:solidFill>
                <a:latin typeface="Arial"/>
                <a:cs typeface="Arial"/>
              </a:rPr>
              <a:t>Data Storage</a:t>
            </a:r>
            <a:endParaRPr lang="en-MY" sz="1600" dirty="0">
              <a:solidFill>
                <a:srgbClr val="000000"/>
              </a:solidFill>
              <a:latin typeface="Arial"/>
              <a:cs typeface="Arial"/>
            </a:endParaRPr>
          </a:p>
        </p:txBody>
      </p:sp>
      <p:sp>
        <p:nvSpPr>
          <p:cNvPr id="16" name="Rounded Rectangle 15"/>
          <p:cNvSpPr/>
          <p:nvPr/>
        </p:nvSpPr>
        <p:spPr>
          <a:xfrm>
            <a:off x="5019675" y="4605338"/>
            <a:ext cx="1381125" cy="1414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solidFill>
                  <a:srgbClr val="000000"/>
                </a:solidFill>
                <a:latin typeface="Arial"/>
                <a:cs typeface="Arial"/>
              </a:rPr>
              <a:t>Output Units</a:t>
            </a:r>
            <a:endParaRPr lang="en-MY" sz="1600" dirty="0">
              <a:solidFill>
                <a:srgbClr val="000000"/>
              </a:solidFill>
              <a:latin typeface="Arial"/>
              <a:cs typeface="Arial"/>
            </a:endParaRPr>
          </a:p>
        </p:txBody>
      </p:sp>
      <p:sp>
        <p:nvSpPr>
          <p:cNvPr id="17" name="Rounded Rectangle 16"/>
          <p:cNvSpPr/>
          <p:nvPr/>
        </p:nvSpPr>
        <p:spPr>
          <a:xfrm>
            <a:off x="6586537" y="4605338"/>
            <a:ext cx="1414463" cy="1414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solidFill>
                  <a:srgbClr val="000000"/>
                </a:solidFill>
                <a:latin typeface="Arial"/>
                <a:cs typeface="Arial"/>
              </a:rPr>
              <a:t>Input Units</a:t>
            </a:r>
            <a:endParaRPr lang="en-MY" sz="1600" dirty="0">
              <a:solidFill>
                <a:srgbClr val="000000"/>
              </a:solidFill>
              <a:latin typeface="Arial"/>
              <a:cs typeface="Arial"/>
            </a:endParaRPr>
          </a:p>
        </p:txBody>
      </p:sp>
      <p:sp>
        <p:nvSpPr>
          <p:cNvPr id="18" name="Rounded Rectangle 17"/>
          <p:cNvSpPr/>
          <p:nvPr/>
        </p:nvSpPr>
        <p:spPr>
          <a:xfrm>
            <a:off x="1585912" y="2514599"/>
            <a:ext cx="1462088" cy="60960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solidFill>
                  <a:srgbClr val="000000"/>
                </a:solidFill>
                <a:latin typeface="Arial"/>
                <a:cs typeface="Arial"/>
              </a:rPr>
              <a:t>Control Unit</a:t>
            </a:r>
            <a:endParaRPr lang="en-MY" sz="1600" dirty="0">
              <a:solidFill>
                <a:srgbClr val="000000"/>
              </a:solidFill>
              <a:latin typeface="Arial"/>
              <a:cs typeface="Arial"/>
            </a:endParaRPr>
          </a:p>
        </p:txBody>
      </p:sp>
      <p:sp>
        <p:nvSpPr>
          <p:cNvPr id="19" name="Rounded Rectangle 18"/>
          <p:cNvSpPr/>
          <p:nvPr/>
        </p:nvSpPr>
        <p:spPr>
          <a:xfrm>
            <a:off x="1585912" y="3176587"/>
            <a:ext cx="1462088" cy="185261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err="1">
                <a:solidFill>
                  <a:srgbClr val="000000"/>
                </a:solidFill>
                <a:latin typeface="Arial"/>
                <a:cs typeface="Arial"/>
              </a:rPr>
              <a:t>Datapath</a:t>
            </a:r>
            <a:endParaRPr lang="en-US" sz="1600" dirty="0">
              <a:solidFill>
                <a:srgbClr val="000000"/>
              </a:solidFill>
              <a:latin typeface="Arial"/>
              <a:cs typeface="Arial"/>
            </a:endParaRPr>
          </a:p>
          <a:p>
            <a:pPr algn="ctr" fontAlgn="auto">
              <a:spcBef>
                <a:spcPts val="0"/>
              </a:spcBef>
              <a:spcAft>
                <a:spcPts val="0"/>
              </a:spcAft>
              <a:defRPr/>
            </a:pPr>
            <a:endParaRPr lang="en-US" sz="1600" dirty="0">
              <a:solidFill>
                <a:srgbClr val="000000"/>
              </a:solidFill>
              <a:latin typeface="Arial"/>
              <a:cs typeface="Arial"/>
            </a:endParaRPr>
          </a:p>
          <a:p>
            <a:pPr algn="ctr" fontAlgn="auto">
              <a:spcBef>
                <a:spcPts val="0"/>
              </a:spcBef>
              <a:spcAft>
                <a:spcPts val="0"/>
              </a:spcAft>
              <a:defRPr/>
            </a:pPr>
            <a:endParaRPr lang="en-US" sz="1600" dirty="0">
              <a:solidFill>
                <a:srgbClr val="000000"/>
              </a:solidFill>
              <a:latin typeface="Arial"/>
              <a:cs typeface="Arial"/>
            </a:endParaRPr>
          </a:p>
          <a:p>
            <a:pPr algn="ctr" fontAlgn="auto">
              <a:spcBef>
                <a:spcPts val="0"/>
              </a:spcBef>
              <a:spcAft>
                <a:spcPts val="0"/>
              </a:spcAft>
              <a:defRPr/>
            </a:pPr>
            <a:endParaRPr lang="en-US" sz="1600" dirty="0">
              <a:solidFill>
                <a:srgbClr val="000000"/>
              </a:solidFill>
              <a:latin typeface="Arial"/>
              <a:cs typeface="Arial"/>
            </a:endParaRPr>
          </a:p>
          <a:p>
            <a:pPr algn="ctr" fontAlgn="auto">
              <a:spcBef>
                <a:spcPts val="0"/>
              </a:spcBef>
              <a:spcAft>
                <a:spcPts val="0"/>
              </a:spcAft>
              <a:defRPr/>
            </a:pPr>
            <a:endParaRPr lang="en-US" sz="1600" dirty="0">
              <a:solidFill>
                <a:srgbClr val="000000"/>
              </a:solidFill>
              <a:latin typeface="Arial"/>
              <a:cs typeface="Arial"/>
            </a:endParaRPr>
          </a:p>
          <a:p>
            <a:pPr algn="ctr" fontAlgn="auto">
              <a:spcBef>
                <a:spcPts val="0"/>
              </a:spcBef>
              <a:spcAft>
                <a:spcPts val="0"/>
              </a:spcAft>
              <a:defRPr/>
            </a:pPr>
            <a:endParaRPr lang="en-US" sz="1600" dirty="0">
              <a:solidFill>
                <a:srgbClr val="000000"/>
              </a:solidFill>
              <a:latin typeface="Arial"/>
              <a:cs typeface="Arial"/>
            </a:endParaRPr>
          </a:p>
          <a:p>
            <a:pPr algn="ctr" fontAlgn="auto">
              <a:spcBef>
                <a:spcPts val="0"/>
              </a:spcBef>
              <a:spcAft>
                <a:spcPts val="0"/>
              </a:spcAft>
              <a:defRPr/>
            </a:pPr>
            <a:endParaRPr lang="en-US" sz="1600" dirty="0">
              <a:solidFill>
                <a:srgbClr val="000000"/>
              </a:solidFill>
              <a:latin typeface="Arial"/>
              <a:cs typeface="Arial"/>
            </a:endParaRPr>
          </a:p>
          <a:p>
            <a:pPr algn="ctr" fontAlgn="auto">
              <a:spcBef>
                <a:spcPts val="0"/>
              </a:spcBef>
              <a:spcAft>
                <a:spcPts val="0"/>
              </a:spcAft>
              <a:defRPr/>
            </a:pPr>
            <a:endParaRPr lang="en-MY" sz="1600" dirty="0">
              <a:solidFill>
                <a:srgbClr val="000000"/>
              </a:solidFill>
              <a:latin typeface="Arial"/>
              <a:cs typeface="Arial"/>
            </a:endParaRPr>
          </a:p>
        </p:txBody>
      </p:sp>
      <p:sp>
        <p:nvSpPr>
          <p:cNvPr id="20" name="Rounded Rectangle 19"/>
          <p:cNvSpPr/>
          <p:nvPr/>
        </p:nvSpPr>
        <p:spPr>
          <a:xfrm>
            <a:off x="1738312" y="3581399"/>
            <a:ext cx="1143000" cy="128587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dirty="0">
                <a:solidFill>
                  <a:srgbClr val="000000"/>
                </a:solidFill>
                <a:latin typeface="Arial"/>
                <a:cs typeface="Arial"/>
              </a:rPr>
              <a:t>Arithmetic Logic Unit (ALU)</a:t>
            </a:r>
          </a:p>
          <a:p>
            <a:pPr algn="ctr" fontAlgn="auto">
              <a:spcBef>
                <a:spcPts val="0"/>
              </a:spcBef>
              <a:spcAft>
                <a:spcPts val="0"/>
              </a:spcAft>
              <a:defRPr/>
            </a:pPr>
            <a:endParaRPr lang="en-US" sz="1200" dirty="0">
              <a:solidFill>
                <a:srgbClr val="000000"/>
              </a:solidFill>
              <a:latin typeface="Arial"/>
              <a:cs typeface="Arial"/>
            </a:endParaRPr>
          </a:p>
          <a:p>
            <a:pPr algn="ctr" fontAlgn="auto">
              <a:spcBef>
                <a:spcPts val="0"/>
              </a:spcBef>
              <a:spcAft>
                <a:spcPts val="0"/>
              </a:spcAft>
              <a:defRPr/>
            </a:pPr>
            <a:r>
              <a:rPr lang="en-US" sz="1200" dirty="0">
                <a:solidFill>
                  <a:srgbClr val="000000"/>
                </a:solidFill>
                <a:latin typeface="Arial"/>
                <a:cs typeface="Arial"/>
              </a:rPr>
              <a:t>Registers</a:t>
            </a:r>
            <a:endParaRPr lang="en-MY" sz="1200" dirty="0">
              <a:solidFill>
                <a:srgbClr val="000000"/>
              </a:solidFill>
              <a:latin typeface="Arial"/>
              <a:cs typeface="Arial"/>
            </a:endParaRPr>
          </a:p>
        </p:txBody>
      </p:sp>
      <p:cxnSp>
        <p:nvCxnSpPr>
          <p:cNvPr id="21" name="Straight Connector 20"/>
          <p:cNvCxnSpPr/>
          <p:nvPr/>
        </p:nvCxnSpPr>
        <p:spPr>
          <a:xfrm>
            <a:off x="1738312" y="4410074"/>
            <a:ext cx="114300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Left-Right Arrow 21"/>
          <p:cNvSpPr/>
          <p:nvPr/>
        </p:nvSpPr>
        <p:spPr>
          <a:xfrm>
            <a:off x="3200400" y="2390774"/>
            <a:ext cx="4824413" cy="71437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solidFill>
                  <a:srgbClr val="000000"/>
                </a:solidFill>
                <a:latin typeface="Arial"/>
                <a:cs typeface="Arial"/>
              </a:rPr>
              <a:t>Common Bus (address, data &amp; control)</a:t>
            </a:r>
            <a:endParaRPr lang="en-MY" sz="1600" dirty="0">
              <a:solidFill>
                <a:srgbClr val="000000"/>
              </a:solidFill>
              <a:latin typeface="Arial"/>
              <a:cs typeface="Arial"/>
            </a:endParaRPr>
          </a:p>
        </p:txBody>
      </p:sp>
      <p:sp>
        <p:nvSpPr>
          <p:cNvPr id="23" name="Left-Right Arrow 22"/>
          <p:cNvSpPr/>
          <p:nvPr/>
        </p:nvSpPr>
        <p:spPr>
          <a:xfrm rot="5400000">
            <a:off x="3271837" y="3462337"/>
            <a:ext cx="1571625" cy="5715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MY" sz="1600">
              <a:solidFill>
                <a:srgbClr val="000000"/>
              </a:solidFill>
              <a:latin typeface="Arial"/>
              <a:cs typeface="Arial"/>
            </a:endParaRPr>
          </a:p>
        </p:txBody>
      </p:sp>
      <p:sp>
        <p:nvSpPr>
          <p:cNvPr id="24" name="Down Arrow 23"/>
          <p:cNvSpPr/>
          <p:nvPr/>
        </p:nvSpPr>
        <p:spPr>
          <a:xfrm>
            <a:off x="5376863" y="3033712"/>
            <a:ext cx="642937" cy="15001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MY" sz="1600">
              <a:solidFill>
                <a:srgbClr val="000000"/>
              </a:solidFill>
              <a:latin typeface="Arial"/>
              <a:cs typeface="Arial"/>
            </a:endParaRPr>
          </a:p>
        </p:txBody>
      </p:sp>
      <p:sp>
        <p:nvSpPr>
          <p:cNvPr id="25" name="Down Arrow 24"/>
          <p:cNvSpPr/>
          <p:nvPr/>
        </p:nvSpPr>
        <p:spPr>
          <a:xfrm rot="10800000">
            <a:off x="6977063" y="3033712"/>
            <a:ext cx="642937" cy="15001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MY" sz="1600">
              <a:solidFill>
                <a:srgbClr val="000000"/>
              </a:solidFill>
              <a:latin typeface="Arial"/>
              <a:cs typeface="Arial"/>
            </a:endParaRPr>
          </a:p>
        </p:txBody>
      </p:sp>
      <p:sp>
        <p:nvSpPr>
          <p:cNvPr id="26" name="TextBox 25"/>
          <p:cNvSpPr txBox="1">
            <a:spLocks noChangeArrowheads="1"/>
          </p:cNvSpPr>
          <p:nvPr/>
        </p:nvSpPr>
        <p:spPr bwMode="auto">
          <a:xfrm>
            <a:off x="1465229" y="1947445"/>
            <a:ext cx="17351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sz="1600" dirty="0">
                <a:solidFill>
                  <a:srgbClr val="000000"/>
                </a:solidFill>
                <a:latin typeface="Arial"/>
                <a:cs typeface="Arial"/>
              </a:rPr>
              <a:t>Processor (CPU)</a:t>
            </a:r>
          </a:p>
        </p:txBody>
      </p:sp>
    </p:spTree>
    <p:extLst>
      <p:ext uri="{BB962C8B-B14F-4D97-AF65-F5344CB8AC3E}">
        <p14:creationId xmlns:p14="http://schemas.microsoft.com/office/powerpoint/2010/main" val="177454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01</a:t>
            </a:r>
            <a:endParaRPr lang="en-US" dirty="0"/>
          </a:p>
        </p:txBody>
      </p:sp>
      <p:sp>
        <p:nvSpPr>
          <p:cNvPr id="13" name="Rectangle 12"/>
          <p:cNvSpPr/>
          <p:nvPr/>
        </p:nvSpPr>
        <p:spPr>
          <a:xfrm>
            <a:off x="533400" y="914400"/>
            <a:ext cx="3581400" cy="369332"/>
          </a:xfrm>
          <a:prstGeom prst="rect">
            <a:avLst/>
          </a:prstGeom>
        </p:spPr>
        <p:txBody>
          <a:bodyPr wrap="square">
            <a:spAutoFit/>
          </a:bodyPr>
          <a:lstStyle/>
          <a:p>
            <a:pPr algn="ctr"/>
            <a:r>
              <a:rPr lang="en-US" b="1" dirty="0" smtClean="0">
                <a:latin typeface="Arial"/>
                <a:cs typeface="Arial"/>
              </a:rPr>
              <a:t>Levels of Program Code</a:t>
            </a:r>
            <a:endParaRPr lang="en-US" b="1" i="1" dirty="0">
              <a:latin typeface="Arial"/>
              <a:cs typeface="Arial"/>
            </a:endParaRPr>
          </a:p>
        </p:txBody>
      </p:sp>
      <p:pic>
        <p:nvPicPr>
          <p:cNvPr id="27" name="Picture 10" descr="f01-03-P37449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71600"/>
            <a:ext cx="3429000" cy="536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 descr="hll_al_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429000" y="2209800"/>
            <a:ext cx="5575235" cy="3009900"/>
          </a:xfrm>
          <a:prstGeom prst="rect">
            <a:avLst/>
          </a:prstGeom>
        </p:spPr>
      </p:pic>
      <p:sp>
        <p:nvSpPr>
          <p:cNvPr id="29" name="Rectangle 28"/>
          <p:cNvSpPr/>
          <p:nvPr/>
        </p:nvSpPr>
        <p:spPr>
          <a:xfrm>
            <a:off x="4343400" y="1066800"/>
            <a:ext cx="3581400" cy="369332"/>
          </a:xfrm>
          <a:prstGeom prst="rect">
            <a:avLst/>
          </a:prstGeom>
        </p:spPr>
        <p:txBody>
          <a:bodyPr wrap="square">
            <a:spAutoFit/>
          </a:bodyPr>
          <a:lstStyle/>
          <a:p>
            <a:pPr algn="ctr"/>
            <a:r>
              <a:rPr lang="en-US" b="1" dirty="0" smtClean="0">
                <a:latin typeface="Arial"/>
                <a:cs typeface="Arial"/>
              </a:rPr>
              <a:t>Compilers and Assemblers</a:t>
            </a:r>
            <a:endParaRPr lang="en-US" b="1" i="1" dirty="0">
              <a:latin typeface="Arial"/>
              <a:cs typeface="Arial"/>
            </a:endParaRPr>
          </a:p>
        </p:txBody>
      </p:sp>
    </p:spTree>
    <p:extLst>
      <p:ext uri="{BB962C8B-B14F-4D97-AF65-F5344CB8AC3E}">
        <p14:creationId xmlns:p14="http://schemas.microsoft.com/office/powerpoint/2010/main" val="975314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p:txBody>
          <a:bodyPr>
            <a:normAutofit fontScale="92500" lnSpcReduction="20000"/>
          </a:bodyPr>
          <a:lstStyle/>
          <a:p>
            <a:pPr marL="285750" indent="-285750">
              <a:lnSpc>
                <a:spcPct val="150000"/>
              </a:lnSpc>
              <a:buFont typeface="Arial"/>
              <a:buChar char="•"/>
            </a:pPr>
            <a:r>
              <a:rPr lang="en-US" dirty="0">
                <a:latin typeface="Arial" pitchFamily="34" charset="0"/>
                <a:cs typeface="Arial" pitchFamily="34" charset="0"/>
              </a:rPr>
              <a:t>Data Representation</a:t>
            </a:r>
          </a:p>
          <a:p>
            <a:pPr lvl="1">
              <a:lnSpc>
                <a:spcPct val="150000"/>
              </a:lnSpc>
              <a:buFont typeface="Arial"/>
              <a:buChar char="•"/>
            </a:pPr>
            <a:r>
              <a:rPr lang="en-US" sz="3300" dirty="0" smtClean="0">
                <a:latin typeface="Arial" pitchFamily="34" charset="0"/>
                <a:cs typeface="Arial" pitchFamily="34" charset="0"/>
              </a:rPr>
              <a:t>Decimal Representation</a:t>
            </a:r>
            <a:endParaRPr lang="en-US" sz="3300" dirty="0">
              <a:latin typeface="Arial" pitchFamily="34" charset="0"/>
              <a:cs typeface="Arial" pitchFamily="34" charset="0"/>
            </a:endParaRPr>
          </a:p>
          <a:p>
            <a:pPr lvl="1">
              <a:lnSpc>
                <a:spcPct val="150000"/>
              </a:lnSpc>
              <a:buFont typeface="Arial"/>
              <a:buChar char="•"/>
            </a:pPr>
            <a:r>
              <a:rPr lang="en-US" sz="3300" dirty="0">
                <a:latin typeface="Arial" pitchFamily="34" charset="0"/>
                <a:cs typeface="Arial" pitchFamily="34" charset="0"/>
              </a:rPr>
              <a:t>Binary Representation</a:t>
            </a:r>
          </a:p>
          <a:p>
            <a:pPr lvl="1">
              <a:lnSpc>
                <a:spcPct val="150000"/>
              </a:lnSpc>
              <a:buFont typeface="Arial"/>
              <a:buChar char="•"/>
            </a:pPr>
            <a:r>
              <a:rPr lang="en-US" sz="3300" dirty="0">
                <a:latin typeface="Arial" pitchFamily="34" charset="0"/>
                <a:cs typeface="Arial" pitchFamily="34" charset="0"/>
              </a:rPr>
              <a:t>Two’s </a:t>
            </a:r>
            <a:r>
              <a:rPr lang="en-US" sz="3300" dirty="0" smtClean="0">
                <a:latin typeface="Arial" pitchFamily="34" charset="0"/>
                <a:cs typeface="Arial" pitchFamily="34" charset="0"/>
              </a:rPr>
              <a:t>Complement</a:t>
            </a:r>
          </a:p>
          <a:p>
            <a:pPr lvl="1">
              <a:lnSpc>
                <a:spcPct val="150000"/>
              </a:lnSpc>
              <a:buFont typeface="Arial"/>
              <a:buChar char="•"/>
            </a:pPr>
            <a:r>
              <a:rPr lang="en-US" sz="3300" dirty="0" smtClean="0">
                <a:latin typeface="Arial" pitchFamily="34" charset="0"/>
                <a:cs typeface="Arial" pitchFamily="34" charset="0"/>
              </a:rPr>
              <a:t>Hexadecimal Representation</a:t>
            </a:r>
            <a:endParaRPr lang="en-US" sz="3300" dirty="0">
              <a:latin typeface="Arial" pitchFamily="34" charset="0"/>
              <a:cs typeface="Arial" pitchFamily="34" charset="0"/>
            </a:endParaRPr>
          </a:p>
          <a:p>
            <a:pPr lvl="1">
              <a:lnSpc>
                <a:spcPct val="150000"/>
              </a:lnSpc>
              <a:buFont typeface="Arial"/>
              <a:buChar char="•"/>
            </a:pPr>
            <a:r>
              <a:rPr lang="en-US" sz="3300" dirty="0" smtClean="0">
                <a:latin typeface="Arial" pitchFamily="34" charset="0"/>
                <a:cs typeface="Arial" pitchFamily="34" charset="0"/>
              </a:rPr>
              <a:t>Floating </a:t>
            </a:r>
            <a:r>
              <a:rPr lang="en-US" sz="3300" dirty="0">
                <a:latin typeface="Arial" pitchFamily="34" charset="0"/>
                <a:cs typeface="Arial" pitchFamily="34" charset="0"/>
              </a:rPr>
              <a:t>Point Representation</a:t>
            </a:r>
          </a:p>
          <a:p>
            <a:pPr marL="0" indent="0">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6553200" y="6248400"/>
            <a:ext cx="19050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ＭＳ Ｐゴシック"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5pPr>
            <a:lvl6pPr eaLnBrk="0" fontAlgn="base" hangingPunct="0">
              <a:lnSpc>
                <a:spcPct val="95000"/>
              </a:lnSpc>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6pPr>
            <a:lvl7pPr eaLnBrk="0" fontAlgn="base" hangingPunct="0">
              <a:lnSpc>
                <a:spcPct val="95000"/>
              </a:lnSpc>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7pPr>
            <a:lvl8pPr eaLnBrk="0" fontAlgn="base" hangingPunct="0">
              <a:lnSpc>
                <a:spcPct val="95000"/>
              </a:lnSpc>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8pPr>
            <a:lvl9pPr eaLnBrk="0" fontAlgn="base" hangingPunct="0">
              <a:lnSpc>
                <a:spcPct val="95000"/>
              </a:lnSpc>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charset="0"/>
                <a:ea typeface="Arial Unicode MS" charset="0"/>
                <a:cs typeface="Arial Unicode MS" charset="0"/>
              </a:defRPr>
            </a:lvl9pPr>
          </a:lstStyle>
          <a:p>
            <a:pPr algn="r">
              <a:lnSpc>
                <a:spcPct val="100000"/>
              </a:lnSpc>
            </a:pPr>
            <a:fld id="{698A06E3-99C8-E84B-8F38-1FCC22A9AB11}" type="slidenum">
              <a:rPr lang="en-GB" sz="1400"/>
              <a:pPr algn="r">
                <a:lnSpc>
                  <a:spcPct val="100000"/>
                </a:lnSpc>
              </a:pPr>
              <a:t>5</a:t>
            </a:fld>
            <a:endParaRPr lang="en-GB" sz="1400"/>
          </a:p>
        </p:txBody>
      </p:sp>
      <p:sp>
        <p:nvSpPr>
          <p:cNvPr id="5122" name="Rectangle 2"/>
          <p:cNvSpPr>
            <a:spLocks noGrp="1" noChangeArrowheads="1"/>
          </p:cNvSpPr>
          <p:nvPr>
            <p:ph type="title"/>
          </p:nvPr>
        </p:nvSpPr>
        <p:spPr>
          <a:xfrm>
            <a:off x="685800" y="272505"/>
            <a:ext cx="8001000" cy="769441"/>
          </a:xfrm>
          <a:ln/>
        </p:spPr>
        <p:txBody>
          <a:bodyPr wrap="square">
            <a:spAutoFit/>
          </a:bodyPr>
          <a:lstStyle/>
          <a:p>
            <a:pPr>
              <a:lnSpc>
                <a:spcPct val="100000"/>
              </a:lnSpc>
              <a:buClr>
                <a:srgbClr val="FFFFFF"/>
              </a:buClr>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400" b="1" dirty="0" smtClean="0">
                <a:solidFill>
                  <a:srgbClr val="000000"/>
                </a:solidFill>
                <a:latin typeface="Arial" charset="0"/>
              </a:rPr>
              <a:t>Introduction</a:t>
            </a:r>
            <a:endParaRPr lang="en-GB" sz="4400" b="1" dirty="0">
              <a:solidFill>
                <a:srgbClr val="000000"/>
              </a:solidFill>
              <a:latin typeface="Arial" charset="0"/>
            </a:endParaRPr>
          </a:p>
        </p:txBody>
      </p:sp>
      <p:sp>
        <p:nvSpPr>
          <p:cNvPr id="5123" name="Rectangle 3"/>
          <p:cNvSpPr>
            <a:spLocks noGrp="1" noChangeArrowheads="1"/>
          </p:cNvSpPr>
          <p:nvPr>
            <p:ph type="body" idx="1"/>
          </p:nvPr>
        </p:nvSpPr>
        <p:spPr>
          <a:xfrm>
            <a:off x="609600" y="1600200"/>
            <a:ext cx="8001000" cy="4450706"/>
          </a:xfrm>
          <a:noFill/>
          <a:ln/>
        </p:spPr>
        <p:txBody>
          <a:bodyPr>
            <a:spAutoFit/>
          </a:bodyPr>
          <a:lstStyle/>
          <a:p>
            <a:pPr>
              <a:lnSpc>
                <a:spcPct val="100000"/>
              </a:lnSpc>
              <a:spcBef>
                <a:spcPts val="65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600" dirty="0">
                <a:latin typeface="Arial"/>
                <a:cs typeface="Arial"/>
              </a:rPr>
              <a:t>A </a:t>
            </a:r>
            <a:r>
              <a:rPr lang="en-GB" sz="2600" i="1" dirty="0">
                <a:latin typeface="Arial"/>
                <a:cs typeface="Arial"/>
              </a:rPr>
              <a:t>bit</a:t>
            </a:r>
            <a:r>
              <a:rPr lang="en-GB" sz="2600" dirty="0">
                <a:latin typeface="Arial"/>
                <a:cs typeface="Arial"/>
              </a:rPr>
              <a:t> is the most basic unit of information in a computer.</a:t>
            </a:r>
          </a:p>
          <a:p>
            <a:pPr lvl="1">
              <a:lnSpc>
                <a:spcPct val="10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a:latin typeface="Arial"/>
                <a:cs typeface="Arial"/>
              </a:rPr>
              <a:t>It is a state of </a:t>
            </a:r>
            <a:r>
              <a:rPr lang="ja-JP" altLang="en-GB" sz="2400" dirty="0">
                <a:latin typeface="Arial"/>
                <a:cs typeface="Arial"/>
              </a:rPr>
              <a:t>“</a:t>
            </a:r>
            <a:r>
              <a:rPr lang="en-GB" sz="2400" dirty="0">
                <a:latin typeface="Arial"/>
                <a:cs typeface="Arial"/>
              </a:rPr>
              <a:t>on</a:t>
            </a:r>
            <a:r>
              <a:rPr lang="ja-JP" altLang="en-GB" sz="2400" dirty="0">
                <a:latin typeface="Arial"/>
                <a:cs typeface="Arial"/>
              </a:rPr>
              <a:t>”</a:t>
            </a:r>
            <a:r>
              <a:rPr lang="en-GB" sz="2400" dirty="0">
                <a:latin typeface="Arial"/>
                <a:cs typeface="Arial"/>
              </a:rPr>
              <a:t> or </a:t>
            </a:r>
            <a:r>
              <a:rPr lang="ja-JP" altLang="en-GB" sz="2400" dirty="0">
                <a:latin typeface="Arial"/>
                <a:cs typeface="Arial"/>
              </a:rPr>
              <a:t>“</a:t>
            </a:r>
            <a:r>
              <a:rPr lang="en-GB" sz="2400" dirty="0">
                <a:latin typeface="Arial"/>
                <a:cs typeface="Arial"/>
              </a:rPr>
              <a:t>off</a:t>
            </a:r>
            <a:r>
              <a:rPr lang="ja-JP" altLang="en-GB" sz="2400" dirty="0">
                <a:latin typeface="Arial"/>
                <a:cs typeface="Arial"/>
              </a:rPr>
              <a:t>”</a:t>
            </a:r>
            <a:r>
              <a:rPr lang="en-GB" sz="2400" dirty="0">
                <a:latin typeface="Arial"/>
                <a:cs typeface="Arial"/>
              </a:rPr>
              <a:t> in a digital circuit.</a:t>
            </a:r>
          </a:p>
          <a:p>
            <a:pPr lvl="1">
              <a:lnSpc>
                <a:spcPct val="10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a:latin typeface="Arial"/>
                <a:cs typeface="Arial"/>
              </a:rPr>
              <a:t>Or </a:t>
            </a:r>
            <a:r>
              <a:rPr lang="ja-JP" altLang="en-GB" sz="2400" dirty="0">
                <a:latin typeface="Arial"/>
                <a:cs typeface="Arial"/>
              </a:rPr>
              <a:t>“</a:t>
            </a:r>
            <a:r>
              <a:rPr lang="en-GB" sz="2400" dirty="0">
                <a:latin typeface="Arial"/>
                <a:cs typeface="Arial"/>
              </a:rPr>
              <a:t>high</a:t>
            </a:r>
            <a:r>
              <a:rPr lang="ja-JP" altLang="en-GB" sz="2400" dirty="0">
                <a:latin typeface="Arial"/>
                <a:cs typeface="Arial"/>
              </a:rPr>
              <a:t>”</a:t>
            </a:r>
            <a:r>
              <a:rPr lang="en-GB" sz="2400" dirty="0">
                <a:latin typeface="Arial"/>
                <a:cs typeface="Arial"/>
              </a:rPr>
              <a:t> or </a:t>
            </a:r>
            <a:r>
              <a:rPr lang="ja-JP" altLang="en-GB" sz="2400" dirty="0">
                <a:latin typeface="Arial"/>
                <a:cs typeface="Arial"/>
              </a:rPr>
              <a:t>“</a:t>
            </a:r>
            <a:r>
              <a:rPr lang="en-GB" sz="2400" dirty="0">
                <a:latin typeface="Arial"/>
                <a:cs typeface="Arial"/>
              </a:rPr>
              <a:t>low</a:t>
            </a:r>
            <a:r>
              <a:rPr lang="ja-JP" altLang="en-GB" sz="2400" dirty="0">
                <a:latin typeface="Arial"/>
                <a:cs typeface="Arial"/>
              </a:rPr>
              <a:t>”</a:t>
            </a:r>
            <a:r>
              <a:rPr lang="en-GB" sz="2400" dirty="0">
                <a:latin typeface="Arial"/>
                <a:cs typeface="Arial"/>
              </a:rPr>
              <a:t> voltage instead of </a:t>
            </a:r>
            <a:r>
              <a:rPr lang="ja-JP" altLang="en-GB" sz="2400" dirty="0">
                <a:latin typeface="Arial"/>
                <a:cs typeface="Arial"/>
              </a:rPr>
              <a:t>“</a:t>
            </a:r>
            <a:r>
              <a:rPr lang="en-GB" sz="2400" dirty="0">
                <a:latin typeface="Arial"/>
                <a:cs typeface="Arial"/>
              </a:rPr>
              <a:t>on</a:t>
            </a:r>
            <a:r>
              <a:rPr lang="ja-JP" altLang="en-GB" sz="2400" dirty="0">
                <a:latin typeface="Arial"/>
                <a:cs typeface="Arial"/>
              </a:rPr>
              <a:t>”</a:t>
            </a:r>
            <a:r>
              <a:rPr lang="en-GB" sz="2400" dirty="0">
                <a:latin typeface="Arial"/>
                <a:cs typeface="Arial"/>
              </a:rPr>
              <a:t> or </a:t>
            </a:r>
            <a:r>
              <a:rPr lang="ja-JP" altLang="en-GB" sz="2400" dirty="0">
                <a:latin typeface="Arial"/>
                <a:cs typeface="Arial"/>
              </a:rPr>
              <a:t>“</a:t>
            </a:r>
            <a:r>
              <a:rPr lang="en-GB" sz="2400" dirty="0">
                <a:latin typeface="Arial"/>
                <a:cs typeface="Arial"/>
              </a:rPr>
              <a:t>off.</a:t>
            </a:r>
            <a:r>
              <a:rPr lang="ja-JP" altLang="en-GB" sz="2400" dirty="0">
                <a:latin typeface="Arial"/>
                <a:cs typeface="Arial"/>
              </a:rPr>
              <a:t>”</a:t>
            </a:r>
            <a:endParaRPr lang="en-GB" sz="2400" dirty="0">
              <a:latin typeface="Arial"/>
              <a:cs typeface="Arial"/>
            </a:endParaRPr>
          </a:p>
          <a:p>
            <a:pPr>
              <a:lnSpc>
                <a:spcPct val="100000"/>
              </a:lnSpc>
              <a:spcBef>
                <a:spcPts val="650"/>
              </a:spcBef>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600" dirty="0">
                <a:latin typeface="Arial"/>
                <a:cs typeface="Arial"/>
              </a:rPr>
              <a:t>A </a:t>
            </a:r>
            <a:r>
              <a:rPr lang="en-GB" sz="2600" i="1" dirty="0">
                <a:latin typeface="Arial"/>
                <a:cs typeface="Arial"/>
              </a:rPr>
              <a:t>byte</a:t>
            </a:r>
            <a:r>
              <a:rPr lang="en-GB" sz="2600" dirty="0">
                <a:latin typeface="Arial"/>
                <a:cs typeface="Arial"/>
              </a:rPr>
              <a:t> is a group of eight bits.</a:t>
            </a:r>
          </a:p>
          <a:p>
            <a:pPr lvl="1">
              <a:lnSpc>
                <a:spcPct val="10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a:latin typeface="Arial"/>
                <a:cs typeface="Arial"/>
              </a:rPr>
              <a:t>A byte is the smallest possible </a:t>
            </a:r>
            <a:r>
              <a:rPr lang="en-GB" sz="2400" i="1" dirty="0">
                <a:latin typeface="Arial"/>
                <a:cs typeface="Arial"/>
              </a:rPr>
              <a:t>addressable</a:t>
            </a:r>
            <a:r>
              <a:rPr lang="en-GB" sz="2400" dirty="0">
                <a:latin typeface="Arial"/>
                <a:cs typeface="Arial"/>
              </a:rPr>
              <a:t> unit of computer storage.</a:t>
            </a:r>
          </a:p>
          <a:p>
            <a:pPr>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600" dirty="0">
                <a:latin typeface="Arial"/>
                <a:cs typeface="Arial"/>
              </a:rPr>
              <a:t>A </a:t>
            </a:r>
            <a:r>
              <a:rPr lang="en-GB" sz="2600" i="1" dirty="0">
                <a:latin typeface="Arial"/>
                <a:cs typeface="Arial"/>
              </a:rPr>
              <a:t>word</a:t>
            </a:r>
            <a:r>
              <a:rPr lang="en-GB" sz="2600" dirty="0">
                <a:latin typeface="Arial"/>
                <a:cs typeface="Arial"/>
              </a:rPr>
              <a:t> is a contiguous group of bytes</a:t>
            </a:r>
          </a:p>
          <a:p>
            <a:pPr lvl="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a:latin typeface="Arial"/>
                <a:cs typeface="Arial"/>
              </a:rPr>
              <a:t>Word sizes of 16, 32, or 64 bits are most common.</a:t>
            </a:r>
          </a:p>
          <a:p>
            <a:pPr lvl="1">
              <a:lnSpc>
                <a:spcPct val="10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dirty="0">
                <a:latin typeface="Arial"/>
                <a:cs typeface="Arial"/>
              </a:rPr>
              <a:t>Usually a word represents a number or instruction.</a:t>
            </a:r>
          </a:p>
        </p:txBody>
      </p:sp>
    </p:spTree>
    <p:extLst>
      <p:ext uri="{BB962C8B-B14F-4D97-AF65-F5344CB8AC3E}">
        <p14:creationId xmlns:p14="http://schemas.microsoft.com/office/powerpoint/2010/main" val="340482055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a:t>Numbering Systems</a:t>
            </a:r>
          </a:p>
        </p:txBody>
      </p:sp>
      <p:sp>
        <p:nvSpPr>
          <p:cNvPr id="13315" name="Rectangle 3"/>
          <p:cNvSpPr>
            <a:spLocks noGrp="1" noChangeArrowheads="1"/>
          </p:cNvSpPr>
          <p:nvPr>
            <p:ph idx="1"/>
          </p:nvPr>
        </p:nvSpPr>
        <p:spPr>
          <a:xfrm>
            <a:off x="457200" y="1600200"/>
            <a:ext cx="8229600" cy="4953000"/>
          </a:xfrm>
        </p:spPr>
        <p:txBody>
          <a:bodyPr>
            <a:normAutofit lnSpcReduction="10000"/>
          </a:bodyPr>
          <a:lstStyle/>
          <a:p>
            <a:pPr eaLnBrk="1" hangingPunct="1"/>
            <a:r>
              <a:rPr lang="en-US" sz="2800" dirty="0">
                <a:latin typeface="Arial" charset="0"/>
                <a:cs typeface="Arial" charset="0"/>
              </a:rPr>
              <a:t>Numbering systems are characterized by their base number. </a:t>
            </a:r>
          </a:p>
          <a:p>
            <a:pPr eaLnBrk="1" hangingPunct="1"/>
            <a:r>
              <a:rPr lang="en-US" sz="2800" dirty="0">
                <a:latin typeface="Arial" charset="0"/>
                <a:cs typeface="Arial" charset="0"/>
              </a:rPr>
              <a:t>In general a numbering system with a </a:t>
            </a:r>
            <a:r>
              <a:rPr lang="en-US" sz="2800" dirty="0">
                <a:solidFill>
                  <a:srgbClr val="FF0000"/>
                </a:solidFill>
                <a:latin typeface="Arial" charset="0"/>
                <a:cs typeface="Arial" charset="0"/>
              </a:rPr>
              <a:t>base </a:t>
            </a:r>
            <a:r>
              <a:rPr lang="en-US" sz="2800" i="1" dirty="0">
                <a:solidFill>
                  <a:srgbClr val="FF0000"/>
                </a:solidFill>
                <a:latin typeface="Arial" charset="0"/>
                <a:cs typeface="Arial" charset="0"/>
              </a:rPr>
              <a:t>r</a:t>
            </a:r>
            <a:r>
              <a:rPr lang="en-US" sz="2800" dirty="0">
                <a:latin typeface="Arial" charset="0"/>
                <a:cs typeface="Arial" charset="0"/>
              </a:rPr>
              <a:t> will have </a:t>
            </a:r>
            <a:r>
              <a:rPr lang="en-US" sz="2800" i="1" dirty="0">
                <a:latin typeface="Arial" charset="0"/>
                <a:cs typeface="Arial" charset="0"/>
              </a:rPr>
              <a:t>r</a:t>
            </a:r>
            <a:r>
              <a:rPr lang="en-US" sz="2800" dirty="0">
                <a:latin typeface="Arial" charset="0"/>
                <a:cs typeface="Arial" charset="0"/>
              </a:rPr>
              <a:t> different digits (including the 0) in its number set. These digits will range from </a:t>
            </a:r>
            <a:r>
              <a:rPr lang="en-US" sz="2800" dirty="0">
                <a:solidFill>
                  <a:srgbClr val="FF0000"/>
                </a:solidFill>
                <a:latin typeface="Arial" charset="0"/>
                <a:cs typeface="Arial" charset="0"/>
              </a:rPr>
              <a:t>0 to </a:t>
            </a:r>
            <a:r>
              <a:rPr lang="en-US" sz="2800" i="1" dirty="0">
                <a:solidFill>
                  <a:srgbClr val="FF0000"/>
                </a:solidFill>
                <a:latin typeface="Arial" charset="0"/>
                <a:cs typeface="Arial" charset="0"/>
              </a:rPr>
              <a:t>r</a:t>
            </a:r>
            <a:r>
              <a:rPr lang="en-US" sz="2800" dirty="0">
                <a:solidFill>
                  <a:srgbClr val="FF0000"/>
                </a:solidFill>
                <a:latin typeface="Arial" charset="0"/>
                <a:cs typeface="Arial" charset="0"/>
              </a:rPr>
              <a:t>-1</a:t>
            </a:r>
          </a:p>
          <a:p>
            <a:pPr eaLnBrk="1" hangingPunct="1"/>
            <a:r>
              <a:rPr lang="en-US" sz="2800" dirty="0">
                <a:latin typeface="Arial" charset="0"/>
                <a:cs typeface="Arial" charset="0"/>
              </a:rPr>
              <a:t>The most widely used numbering systems are listed in the table below: </a:t>
            </a:r>
            <a:endParaRPr lang="en-US" sz="2800" dirty="0" smtClean="0">
              <a:latin typeface="Arial" charset="0"/>
              <a:cs typeface="Arial" charset="0"/>
            </a:endParaRPr>
          </a:p>
          <a:p>
            <a:pPr lvl="1"/>
            <a:r>
              <a:rPr lang="en-US" sz="2400" dirty="0" smtClean="0">
                <a:latin typeface="Arial" charset="0"/>
                <a:cs typeface="Arial" charset="0"/>
              </a:rPr>
              <a:t>Decimal</a:t>
            </a:r>
          </a:p>
          <a:p>
            <a:pPr lvl="1"/>
            <a:r>
              <a:rPr lang="en-US" sz="2400" dirty="0" smtClean="0">
                <a:latin typeface="Arial" charset="0"/>
                <a:cs typeface="Arial" charset="0"/>
              </a:rPr>
              <a:t>Binary</a:t>
            </a:r>
          </a:p>
          <a:p>
            <a:pPr lvl="1"/>
            <a:r>
              <a:rPr lang="en-US" sz="2400" dirty="0" smtClean="0">
                <a:latin typeface="Arial" charset="0"/>
                <a:cs typeface="Arial" charset="0"/>
              </a:rPr>
              <a:t>Hexadecimal</a:t>
            </a:r>
          </a:p>
          <a:p>
            <a:pPr lvl="1"/>
            <a:r>
              <a:rPr lang="en-US" sz="2400" dirty="0" smtClean="0">
                <a:latin typeface="Arial" charset="0"/>
                <a:cs typeface="Arial" charset="0"/>
              </a:rPr>
              <a:t>Octal</a:t>
            </a:r>
            <a:endParaRPr lang="en-US" sz="2400" dirty="0">
              <a:latin typeface="Arial" charset="0"/>
              <a:cs typeface="Arial" charset="0"/>
            </a:endParaRPr>
          </a:p>
        </p:txBody>
      </p:sp>
    </p:spTree>
    <p:extLst>
      <p:ext uri="{BB962C8B-B14F-4D97-AF65-F5344CB8AC3E}">
        <p14:creationId xmlns:p14="http://schemas.microsoft.com/office/powerpoint/2010/main" val="278729080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 Systems and Bases</a:t>
            </a:r>
            <a:endParaRPr lang="en-US" dirty="0"/>
          </a:p>
        </p:txBody>
      </p:sp>
      <p:sp>
        <p:nvSpPr>
          <p:cNvPr id="3" name="Content Placeholder 2"/>
          <p:cNvSpPr>
            <a:spLocks noGrp="1"/>
          </p:cNvSpPr>
          <p:nvPr>
            <p:ph idx="1"/>
          </p:nvPr>
        </p:nvSpPr>
        <p:spPr>
          <a:xfrm>
            <a:off x="457200" y="1600200"/>
            <a:ext cx="8382000" cy="4525963"/>
          </a:xfrm>
        </p:spPr>
        <p:txBody>
          <a:bodyPr>
            <a:normAutofit fontScale="92500" lnSpcReduction="20000"/>
          </a:bodyPr>
          <a:lstStyle/>
          <a:p>
            <a:pPr marL="0" indent="0">
              <a:buNone/>
            </a:pPr>
            <a:r>
              <a:rPr lang="en-US" altLang="ko-KR" sz="3500" dirty="0" smtClean="0">
                <a:latin typeface="Arial" charset="0"/>
                <a:ea typeface="굴림" charset="0"/>
                <a:cs typeface="굴림" charset="0"/>
              </a:rPr>
              <a:t>Number’s </a:t>
            </a:r>
            <a:r>
              <a:rPr lang="en-US" altLang="ko-KR" sz="3500" dirty="0">
                <a:latin typeface="Arial" charset="0"/>
                <a:ea typeface="굴림" charset="0"/>
                <a:cs typeface="굴림" charset="0"/>
              </a:rPr>
              <a:t>Base </a:t>
            </a:r>
            <a:r>
              <a:rPr lang="en-US" altLang="ko-KR" sz="3500" dirty="0" smtClean="0">
                <a:latin typeface="Arial" charset="0"/>
                <a:ea typeface="굴림" charset="0"/>
                <a:cs typeface="굴림" charset="0"/>
              </a:rPr>
              <a:t>“B” </a:t>
            </a:r>
          </a:p>
          <a:p>
            <a:pPr marL="0" indent="0">
              <a:buNone/>
            </a:pPr>
            <a:r>
              <a:rPr lang="en-US" altLang="ko-KR" sz="3500" dirty="0">
                <a:latin typeface="Arial" charset="0"/>
                <a:ea typeface="굴림" charset="0"/>
                <a:cs typeface="굴림" charset="0"/>
                <a:sym typeface="Symbol" charset="0"/>
              </a:rPr>
              <a:t>	</a:t>
            </a:r>
            <a:r>
              <a:rPr lang="en-US" altLang="ko-KR" sz="3500" dirty="0" smtClean="0">
                <a:latin typeface="Arial" charset="0"/>
                <a:ea typeface="굴림" charset="0"/>
                <a:cs typeface="굴림" charset="0"/>
                <a:sym typeface="Symbol" charset="0"/>
              </a:rPr>
              <a:t> </a:t>
            </a:r>
            <a:r>
              <a:rPr lang="en-US" altLang="ko-KR" sz="3500" dirty="0">
                <a:latin typeface="Arial" charset="0"/>
                <a:ea typeface="굴림" charset="0"/>
                <a:cs typeface="굴림" charset="0"/>
                <a:sym typeface="Symbol" charset="0"/>
              </a:rPr>
              <a:t>B unique values per </a:t>
            </a:r>
            <a:r>
              <a:rPr lang="en-US" altLang="ko-KR" sz="3500" dirty="0" smtClean="0">
                <a:latin typeface="Arial" charset="0"/>
                <a:ea typeface="굴림" charset="0"/>
                <a:cs typeface="굴림" charset="0"/>
                <a:sym typeface="Symbol" charset="0"/>
              </a:rPr>
              <a:t>digit.</a:t>
            </a:r>
          </a:p>
          <a:p>
            <a:pPr marL="0" indent="0">
              <a:buNone/>
            </a:pPr>
            <a:endParaRPr lang="en-US" altLang="ko-KR" sz="2400" dirty="0" smtClean="0">
              <a:latin typeface="Arial" charset="0"/>
              <a:ea typeface="굴림" charset="0"/>
              <a:cs typeface="굴림" charset="0"/>
              <a:sym typeface="Symbol" charset="0"/>
            </a:endParaRPr>
          </a:p>
          <a:p>
            <a:pPr marL="0" indent="0">
              <a:buNone/>
            </a:pPr>
            <a:r>
              <a:rPr lang="en-US" altLang="ko-KR" sz="2800" b="1" u="sng" dirty="0" smtClean="0">
                <a:latin typeface="Arial" charset="0"/>
                <a:ea typeface="굴림" charset="0"/>
                <a:cs typeface="굴림" charset="0"/>
                <a:sym typeface="Symbol" charset="0"/>
              </a:rPr>
              <a:t>DECI</a:t>
            </a:r>
            <a:r>
              <a:rPr lang="en-US" altLang="ko-KR" sz="2800" dirty="0" smtClean="0">
                <a:latin typeface="Arial" charset="0"/>
                <a:ea typeface="굴림" charset="0"/>
                <a:cs typeface="굴림" charset="0"/>
                <a:sym typeface="Symbol" charset="0"/>
              </a:rPr>
              <a:t>MAL NUMBER SYSTEM</a:t>
            </a:r>
            <a:endParaRPr lang="en-US" altLang="ko-KR" sz="2800" dirty="0">
              <a:latin typeface="Arial" charset="0"/>
              <a:ea typeface="굴림" charset="0"/>
              <a:cs typeface="굴림" charset="0"/>
              <a:sym typeface="Symbol" charset="0"/>
            </a:endParaRPr>
          </a:p>
          <a:p>
            <a:pPr marL="0" indent="0">
              <a:buNone/>
            </a:pPr>
            <a:r>
              <a:rPr lang="en-US" altLang="ko-KR" sz="2800" dirty="0" smtClean="0">
                <a:latin typeface="Arial" charset="0"/>
                <a:ea typeface="굴림" charset="0"/>
                <a:cs typeface="굴림" charset="0"/>
                <a:sym typeface="Symbol" charset="0"/>
              </a:rPr>
              <a:t>Base </a:t>
            </a:r>
            <a:r>
              <a:rPr lang="en-US" altLang="ko-KR" sz="2800" b="1" u="sng" dirty="0">
                <a:latin typeface="Arial" charset="0"/>
                <a:ea typeface="굴림" charset="0"/>
                <a:cs typeface="굴림" charset="0"/>
                <a:sym typeface="Symbol" charset="0"/>
              </a:rPr>
              <a:t>10</a:t>
            </a:r>
            <a:r>
              <a:rPr lang="en-US" altLang="ko-KR" sz="2800" dirty="0">
                <a:latin typeface="Arial" charset="0"/>
                <a:ea typeface="굴림" charset="0"/>
                <a:cs typeface="굴림" charset="0"/>
                <a:sym typeface="Symbol" charset="0"/>
              </a:rPr>
              <a:t>: {0, 1, 2, 3, 4, 5, 6, 7, 8, 9</a:t>
            </a:r>
            <a:r>
              <a:rPr lang="en-US" altLang="ko-KR" sz="2800" dirty="0" smtClean="0">
                <a:latin typeface="Arial" charset="0"/>
                <a:ea typeface="굴림" charset="0"/>
                <a:cs typeface="굴림" charset="0"/>
                <a:sym typeface="Symbol" charset="0"/>
              </a:rPr>
              <a:t>}</a:t>
            </a:r>
          </a:p>
          <a:p>
            <a:pPr marL="0" indent="0">
              <a:buNone/>
            </a:pPr>
            <a:endParaRPr lang="en-US" altLang="ko-KR" sz="2800" dirty="0" smtClean="0">
              <a:latin typeface="Arial" charset="0"/>
              <a:ea typeface="굴림" charset="0"/>
              <a:cs typeface="굴림" charset="0"/>
              <a:sym typeface="Symbol" charset="0"/>
            </a:endParaRPr>
          </a:p>
          <a:p>
            <a:pPr marL="0" indent="0">
              <a:buNone/>
            </a:pPr>
            <a:r>
              <a:rPr lang="en-US" altLang="ko-KR" sz="2800" b="1" u="sng" dirty="0" smtClean="0">
                <a:latin typeface="Arial" charset="0"/>
                <a:ea typeface="굴림" charset="0"/>
                <a:cs typeface="굴림" charset="0"/>
                <a:sym typeface="Symbol" charset="0"/>
              </a:rPr>
              <a:t>BIN</a:t>
            </a:r>
            <a:r>
              <a:rPr lang="en-US" altLang="ko-KR" sz="2800" dirty="0" smtClean="0">
                <a:latin typeface="Arial" charset="0"/>
                <a:ea typeface="굴림" charset="0"/>
                <a:cs typeface="굴림" charset="0"/>
                <a:sym typeface="Symbol" charset="0"/>
              </a:rPr>
              <a:t>ARY NUMBER SYSTEM</a:t>
            </a:r>
            <a:endParaRPr lang="en-US" altLang="ko-KR" sz="2800" dirty="0">
              <a:latin typeface="Arial" charset="0"/>
              <a:ea typeface="굴림" charset="0"/>
              <a:cs typeface="굴림" charset="0"/>
              <a:sym typeface="Symbol" charset="0"/>
            </a:endParaRPr>
          </a:p>
          <a:p>
            <a:pPr marL="0" indent="0">
              <a:buNone/>
            </a:pPr>
            <a:r>
              <a:rPr lang="en-US" altLang="ko-KR" sz="2800" dirty="0" smtClean="0">
                <a:latin typeface="Arial" charset="0"/>
                <a:ea typeface="굴림" charset="0"/>
                <a:cs typeface="굴림" charset="0"/>
                <a:sym typeface="Symbol" charset="0"/>
              </a:rPr>
              <a:t>Base </a:t>
            </a:r>
            <a:r>
              <a:rPr lang="en-US" altLang="ko-KR" sz="2800" b="1" u="sng" dirty="0">
                <a:latin typeface="Arial" charset="0"/>
                <a:ea typeface="굴림" charset="0"/>
                <a:cs typeface="굴림" charset="0"/>
                <a:sym typeface="Symbol" charset="0"/>
              </a:rPr>
              <a:t>2</a:t>
            </a:r>
            <a:r>
              <a:rPr lang="en-US" altLang="ko-KR" sz="2800" dirty="0">
                <a:latin typeface="Arial" charset="0"/>
                <a:ea typeface="굴림" charset="0"/>
                <a:cs typeface="굴림" charset="0"/>
                <a:sym typeface="Symbol" charset="0"/>
              </a:rPr>
              <a:t>: {0, 1</a:t>
            </a:r>
            <a:r>
              <a:rPr lang="en-US" altLang="ko-KR" sz="2800" dirty="0" smtClean="0">
                <a:latin typeface="Arial" charset="0"/>
                <a:ea typeface="굴림" charset="0"/>
                <a:cs typeface="굴림" charset="0"/>
                <a:sym typeface="Symbol" charset="0"/>
              </a:rPr>
              <a:t>}</a:t>
            </a:r>
          </a:p>
          <a:p>
            <a:pPr marL="0" indent="0">
              <a:buNone/>
            </a:pPr>
            <a:endParaRPr lang="en-US" altLang="ko-KR" sz="2800" dirty="0" smtClean="0">
              <a:latin typeface="Arial" charset="0"/>
              <a:ea typeface="굴림" charset="0"/>
              <a:cs typeface="굴림" charset="0"/>
              <a:sym typeface="Symbol" charset="0"/>
            </a:endParaRPr>
          </a:p>
          <a:p>
            <a:pPr marL="0" indent="0">
              <a:buNone/>
            </a:pPr>
            <a:r>
              <a:rPr lang="en-US" altLang="ko-KR" sz="2800" b="1" u="sng" dirty="0" smtClean="0">
                <a:latin typeface="Arial" charset="0"/>
                <a:ea typeface="굴림" charset="0"/>
                <a:cs typeface="굴림" charset="0"/>
                <a:sym typeface="Symbol" charset="0"/>
              </a:rPr>
              <a:t>HEXA</a:t>
            </a:r>
            <a:r>
              <a:rPr lang="en-US" altLang="ko-KR" sz="2800" dirty="0" smtClean="0">
                <a:latin typeface="Arial" charset="0"/>
                <a:ea typeface="굴림" charset="0"/>
                <a:cs typeface="굴림" charset="0"/>
                <a:sym typeface="Symbol" charset="0"/>
              </a:rPr>
              <a:t>DECIMAL NUMBER SYSTEM</a:t>
            </a:r>
          </a:p>
          <a:p>
            <a:pPr marL="0" indent="0">
              <a:buNone/>
            </a:pPr>
            <a:r>
              <a:rPr lang="en-US" altLang="ko-KR" sz="2800" dirty="0" smtClean="0">
                <a:latin typeface="Arial" charset="0"/>
                <a:ea typeface="굴림" charset="0"/>
                <a:cs typeface="굴림" charset="0"/>
                <a:sym typeface="Symbol" charset="0"/>
              </a:rPr>
              <a:t>Base </a:t>
            </a:r>
            <a:r>
              <a:rPr lang="en-US" altLang="ko-KR" sz="2800" b="1" u="sng" dirty="0">
                <a:latin typeface="Arial" charset="0"/>
                <a:ea typeface="굴림" charset="0"/>
                <a:cs typeface="굴림" charset="0"/>
                <a:sym typeface="Symbol" charset="0"/>
              </a:rPr>
              <a:t>16</a:t>
            </a:r>
            <a:r>
              <a:rPr lang="en-US" altLang="ko-KR" sz="2800" dirty="0">
                <a:latin typeface="Arial" charset="0"/>
                <a:ea typeface="굴림" charset="0"/>
                <a:cs typeface="굴림" charset="0"/>
                <a:sym typeface="Symbol" charset="0"/>
              </a:rPr>
              <a:t>: {0, 1, 2, 3, 4, 5, 6, 7, 8, 9, A, B, C, D, E, F</a:t>
            </a:r>
            <a:r>
              <a:rPr lang="en-US" altLang="ko-KR" sz="2800" dirty="0" smtClean="0">
                <a:latin typeface="Arial" charset="0"/>
                <a:ea typeface="굴림" charset="0"/>
                <a:cs typeface="굴림" charset="0"/>
                <a:sym typeface="Symbol" charset="0"/>
              </a:rPr>
              <a:t>}</a:t>
            </a:r>
            <a:endParaRPr lang="en-US" altLang="ko-KR" sz="2800" dirty="0">
              <a:latin typeface="Arial" charset="0"/>
              <a:ea typeface="굴림" charset="0"/>
              <a:cs typeface="굴림" charset="0"/>
              <a:sym typeface="Symbol" charset="0"/>
            </a:endParaRPr>
          </a:p>
        </p:txBody>
      </p:sp>
    </p:spTree>
    <p:extLst>
      <p:ext uri="{BB962C8B-B14F-4D97-AF65-F5344CB8AC3E}">
        <p14:creationId xmlns:p14="http://schemas.microsoft.com/office/powerpoint/2010/main" val="978548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latin typeface="Arial" charset="0"/>
                <a:ea typeface="굴림" charset="0"/>
                <a:cs typeface="굴림" charset="0"/>
              </a:rPr>
              <a:t>Base 10 (Decimal)</a:t>
            </a:r>
            <a:endParaRPr lang="en-US" dirty="0"/>
          </a:p>
        </p:txBody>
      </p:sp>
      <p:sp>
        <p:nvSpPr>
          <p:cNvPr id="3" name="Content Placeholder 2"/>
          <p:cNvSpPr>
            <a:spLocks noGrp="1"/>
          </p:cNvSpPr>
          <p:nvPr>
            <p:ph idx="1"/>
          </p:nvPr>
        </p:nvSpPr>
        <p:spPr>
          <a:xfrm>
            <a:off x="457200" y="1600200"/>
            <a:ext cx="8382000" cy="4876800"/>
          </a:xfrm>
        </p:spPr>
        <p:txBody>
          <a:bodyPr>
            <a:noAutofit/>
          </a:bodyPr>
          <a:lstStyle/>
          <a:p>
            <a:r>
              <a:rPr lang="en-US" altLang="ko-KR" sz="3200" dirty="0">
                <a:latin typeface="Arial" charset="0"/>
                <a:ea typeface="굴림" charset="0"/>
                <a:cs typeface="굴림" charset="0"/>
              </a:rPr>
              <a:t>Digits: 0, 1, 2, 3, 4, 5, 6, 7, 8, 9 (10 of them)</a:t>
            </a:r>
          </a:p>
          <a:p>
            <a:pPr lvl="1"/>
            <a:endParaRPr lang="en-US" altLang="ko-KR" sz="2800" dirty="0">
              <a:latin typeface="Arial" charset="0"/>
              <a:ea typeface="굴림" charset="0"/>
              <a:cs typeface="굴림" charset="0"/>
            </a:endParaRPr>
          </a:p>
          <a:p>
            <a:r>
              <a:rPr lang="en-US" altLang="ko-KR" sz="3200" dirty="0">
                <a:latin typeface="Arial" charset="0"/>
                <a:ea typeface="굴림" charset="0"/>
                <a:cs typeface="굴림" charset="0"/>
              </a:rPr>
              <a:t>Example:</a:t>
            </a:r>
          </a:p>
          <a:p>
            <a:pPr marL="457200" lvl="1" indent="0">
              <a:buNone/>
            </a:pPr>
            <a:r>
              <a:rPr lang="en-US" altLang="ko-KR" sz="2800" dirty="0">
                <a:latin typeface="Arial" charset="0"/>
                <a:ea typeface="굴림" charset="0"/>
                <a:cs typeface="굴림" charset="0"/>
              </a:rPr>
              <a:t>3217 = (3</a:t>
            </a:r>
            <a:r>
              <a:rPr lang="en-US" altLang="ko-KR" sz="2800" dirty="0">
                <a:latin typeface="Arial" charset="0"/>
                <a:ea typeface="굴림" charset="0"/>
                <a:cs typeface="굴림" charset="0"/>
                <a:sym typeface="Symbol" charset="0"/>
              </a:rPr>
              <a:t></a:t>
            </a:r>
            <a:r>
              <a:rPr lang="en-US" altLang="ko-KR" sz="2800" dirty="0">
                <a:latin typeface="Arial" charset="0"/>
                <a:ea typeface="굴림" charset="0"/>
                <a:cs typeface="굴림" charset="0"/>
              </a:rPr>
              <a:t>10</a:t>
            </a:r>
            <a:r>
              <a:rPr lang="en-US" altLang="ko-KR" sz="2800" baseline="30000" dirty="0">
                <a:latin typeface="Arial" charset="0"/>
                <a:ea typeface="굴림" charset="0"/>
                <a:cs typeface="굴림" charset="0"/>
              </a:rPr>
              <a:t>3</a:t>
            </a:r>
            <a:r>
              <a:rPr lang="en-US" altLang="ko-KR" sz="2800" dirty="0">
                <a:latin typeface="Arial" charset="0"/>
                <a:ea typeface="굴림" charset="0"/>
                <a:cs typeface="굴림" charset="0"/>
              </a:rPr>
              <a:t>) + (2</a:t>
            </a:r>
            <a:r>
              <a:rPr lang="en-US" altLang="ko-KR" sz="2800" dirty="0">
                <a:latin typeface="Arial" charset="0"/>
                <a:ea typeface="굴림" charset="0"/>
                <a:cs typeface="굴림" charset="0"/>
                <a:sym typeface="Symbol" charset="0"/>
              </a:rPr>
              <a:t></a:t>
            </a:r>
            <a:r>
              <a:rPr lang="en-US" altLang="ko-KR" sz="2800" dirty="0">
                <a:latin typeface="Arial" charset="0"/>
                <a:ea typeface="굴림" charset="0"/>
                <a:cs typeface="굴림" charset="0"/>
              </a:rPr>
              <a:t>10</a:t>
            </a:r>
            <a:r>
              <a:rPr lang="en-US" altLang="ko-KR" sz="2800" baseline="30000" dirty="0">
                <a:latin typeface="Arial" charset="0"/>
                <a:ea typeface="굴림" charset="0"/>
                <a:cs typeface="굴림" charset="0"/>
              </a:rPr>
              <a:t>2</a:t>
            </a:r>
            <a:r>
              <a:rPr lang="en-US" altLang="ko-KR" sz="2800" dirty="0">
                <a:latin typeface="Arial" charset="0"/>
                <a:ea typeface="굴림" charset="0"/>
                <a:cs typeface="굴림" charset="0"/>
              </a:rPr>
              <a:t>) + (1</a:t>
            </a:r>
            <a:r>
              <a:rPr lang="en-US" altLang="ko-KR" sz="2800" dirty="0">
                <a:latin typeface="Arial" charset="0"/>
                <a:ea typeface="굴림" charset="0"/>
                <a:cs typeface="굴림" charset="0"/>
                <a:sym typeface="Symbol" charset="0"/>
              </a:rPr>
              <a:t></a:t>
            </a:r>
            <a:r>
              <a:rPr lang="en-US" altLang="ko-KR" sz="2800" dirty="0">
                <a:latin typeface="Arial" charset="0"/>
                <a:ea typeface="굴림" charset="0"/>
                <a:cs typeface="굴림" charset="0"/>
              </a:rPr>
              <a:t>10</a:t>
            </a:r>
            <a:r>
              <a:rPr lang="en-US" altLang="ko-KR" sz="2800" baseline="30000" dirty="0">
                <a:latin typeface="Arial" charset="0"/>
                <a:ea typeface="굴림" charset="0"/>
                <a:cs typeface="굴림" charset="0"/>
              </a:rPr>
              <a:t>1</a:t>
            </a:r>
            <a:r>
              <a:rPr lang="en-US" altLang="ko-KR" sz="2800" dirty="0">
                <a:latin typeface="Arial" charset="0"/>
                <a:ea typeface="굴림" charset="0"/>
                <a:cs typeface="굴림" charset="0"/>
              </a:rPr>
              <a:t>) + (7</a:t>
            </a:r>
            <a:r>
              <a:rPr lang="en-US" altLang="ko-KR" sz="2800" dirty="0">
                <a:latin typeface="Arial" charset="0"/>
                <a:ea typeface="굴림" charset="0"/>
                <a:cs typeface="굴림" charset="0"/>
                <a:sym typeface="Symbol" charset="0"/>
              </a:rPr>
              <a:t></a:t>
            </a:r>
            <a:r>
              <a:rPr lang="en-US" altLang="ko-KR" sz="2800" dirty="0">
                <a:latin typeface="Arial" charset="0"/>
                <a:ea typeface="굴림" charset="0"/>
                <a:cs typeface="굴림" charset="0"/>
              </a:rPr>
              <a:t>10</a:t>
            </a:r>
            <a:r>
              <a:rPr lang="en-US" altLang="ko-KR" sz="2800" baseline="30000" dirty="0">
                <a:latin typeface="Arial" charset="0"/>
                <a:ea typeface="굴림" charset="0"/>
                <a:cs typeface="굴림" charset="0"/>
              </a:rPr>
              <a:t>0</a:t>
            </a:r>
            <a:r>
              <a:rPr lang="en-US" altLang="ko-KR" sz="2800" dirty="0">
                <a:latin typeface="Arial" charset="0"/>
                <a:ea typeface="굴림" charset="0"/>
                <a:cs typeface="굴림" charset="0"/>
              </a:rPr>
              <a:t>)</a:t>
            </a:r>
          </a:p>
          <a:p>
            <a:pPr marL="457200" lvl="1" indent="0">
              <a:buNone/>
            </a:pPr>
            <a:endParaRPr lang="en-US" altLang="ko-KR" sz="2800" dirty="0" smtClean="0">
              <a:latin typeface="Arial" charset="0"/>
              <a:ea typeface="굴림" charset="0"/>
              <a:cs typeface="굴림" charset="0"/>
            </a:endParaRPr>
          </a:p>
          <a:p>
            <a:pPr marL="457200" lvl="1" indent="0">
              <a:buNone/>
            </a:pPr>
            <a:r>
              <a:rPr lang="en-US" altLang="ko-KR" sz="2800" dirty="0" smtClean="0">
                <a:latin typeface="Arial" charset="0"/>
                <a:ea typeface="굴림" charset="0"/>
                <a:cs typeface="굴림" charset="0"/>
              </a:rPr>
              <a:t>A </a:t>
            </a:r>
            <a:r>
              <a:rPr lang="en-US" altLang="ko-KR" sz="2800" dirty="0">
                <a:latin typeface="Arial" charset="0"/>
                <a:ea typeface="굴림" charset="0"/>
                <a:cs typeface="굴림" charset="0"/>
              </a:rPr>
              <a:t>shorthand form we’ll also use:</a:t>
            </a:r>
          </a:p>
          <a:p>
            <a:pPr lvl="2">
              <a:buNone/>
            </a:pPr>
            <a:r>
              <a:rPr lang="en-US" altLang="ko-KR" sz="3200" u="sng" dirty="0">
                <a:latin typeface="Arial" charset="0"/>
                <a:ea typeface="굴림" charset="0"/>
                <a:cs typeface="굴림" charset="0"/>
              </a:rPr>
              <a:t>10</a:t>
            </a:r>
            <a:r>
              <a:rPr lang="en-US" altLang="ko-KR" sz="3200" u="sng" baseline="30000" dirty="0">
                <a:latin typeface="Arial" charset="0"/>
                <a:ea typeface="굴림" charset="0"/>
                <a:cs typeface="굴림" charset="0"/>
              </a:rPr>
              <a:t>3</a:t>
            </a:r>
            <a:r>
              <a:rPr lang="en-US" altLang="ko-KR" sz="3200" u="sng" dirty="0">
                <a:latin typeface="Arial" charset="0"/>
                <a:ea typeface="굴림" charset="0"/>
                <a:cs typeface="굴림" charset="0"/>
              </a:rPr>
              <a:t>   10</a:t>
            </a:r>
            <a:r>
              <a:rPr lang="en-US" altLang="ko-KR" sz="3200" u="sng" baseline="30000" dirty="0">
                <a:latin typeface="Arial" charset="0"/>
                <a:ea typeface="굴림" charset="0"/>
                <a:cs typeface="굴림" charset="0"/>
              </a:rPr>
              <a:t>2</a:t>
            </a:r>
            <a:r>
              <a:rPr lang="en-US" altLang="ko-KR" sz="3200" u="sng" dirty="0">
                <a:latin typeface="Arial" charset="0"/>
                <a:ea typeface="굴림" charset="0"/>
                <a:cs typeface="굴림" charset="0"/>
              </a:rPr>
              <a:t>   10</a:t>
            </a:r>
            <a:r>
              <a:rPr lang="en-US" altLang="ko-KR" sz="3200" u="sng" baseline="30000" dirty="0">
                <a:latin typeface="Arial" charset="0"/>
                <a:ea typeface="굴림" charset="0"/>
                <a:cs typeface="굴림" charset="0"/>
              </a:rPr>
              <a:t>1</a:t>
            </a:r>
            <a:r>
              <a:rPr lang="en-US" altLang="ko-KR" sz="3200" u="sng" dirty="0">
                <a:latin typeface="Arial" charset="0"/>
                <a:ea typeface="굴림" charset="0"/>
                <a:cs typeface="굴림" charset="0"/>
              </a:rPr>
              <a:t>   10</a:t>
            </a:r>
            <a:r>
              <a:rPr lang="en-US" altLang="ko-KR" sz="3200" u="sng" baseline="30000" dirty="0">
                <a:latin typeface="Arial" charset="0"/>
                <a:ea typeface="굴림" charset="0"/>
                <a:cs typeface="굴림" charset="0"/>
              </a:rPr>
              <a:t>0</a:t>
            </a:r>
          </a:p>
          <a:p>
            <a:pPr lvl="2">
              <a:buNone/>
            </a:pPr>
            <a:r>
              <a:rPr lang="en-US" altLang="ko-KR" sz="3200" dirty="0">
                <a:latin typeface="Arial" charset="0"/>
                <a:ea typeface="굴림" charset="0"/>
                <a:cs typeface="굴림" charset="0"/>
              </a:rPr>
              <a:t> 3      2       1       7</a:t>
            </a:r>
            <a:endParaRPr lang="en-US" altLang="ko-KR" sz="3200" u="sng" dirty="0">
              <a:latin typeface="Arial" charset="0"/>
              <a:ea typeface="굴림" charset="0"/>
              <a:cs typeface="굴림" charset="0"/>
            </a:endParaRPr>
          </a:p>
        </p:txBody>
      </p:sp>
    </p:spTree>
    <p:extLst>
      <p:ext uri="{BB962C8B-B14F-4D97-AF65-F5344CB8AC3E}">
        <p14:creationId xmlns:p14="http://schemas.microsoft.com/office/powerpoint/2010/main" val="3187960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smtClean="0">
                <a:latin typeface="Arial" charset="0"/>
                <a:ea typeface="굴림" charset="0"/>
                <a:cs typeface="굴림" charset="0"/>
              </a:rPr>
              <a:t>Binary Numbers (Base 2)</a:t>
            </a:r>
            <a:endParaRPr lang="en-US" dirty="0"/>
          </a:p>
        </p:txBody>
      </p:sp>
      <p:sp>
        <p:nvSpPr>
          <p:cNvPr id="3" name="Content Placeholder 2"/>
          <p:cNvSpPr>
            <a:spLocks noGrp="1"/>
          </p:cNvSpPr>
          <p:nvPr>
            <p:ph idx="1"/>
          </p:nvPr>
        </p:nvSpPr>
        <p:spPr>
          <a:xfrm>
            <a:off x="457200" y="1600200"/>
            <a:ext cx="8382000" cy="4876800"/>
          </a:xfrm>
        </p:spPr>
        <p:txBody>
          <a:bodyPr>
            <a:noAutofit/>
          </a:bodyPr>
          <a:lstStyle/>
          <a:p>
            <a:r>
              <a:rPr lang="en-US" altLang="ko-KR" sz="3200" dirty="0">
                <a:latin typeface="Arial" charset="0"/>
                <a:ea typeface="굴림" charset="0"/>
                <a:cs typeface="굴림" charset="0"/>
              </a:rPr>
              <a:t>Digits: 0, 1 (2 of them)</a:t>
            </a:r>
          </a:p>
          <a:p>
            <a:r>
              <a:rPr lang="en-US" altLang="ko-KR" sz="3200" dirty="0">
                <a:latin typeface="Arial" charset="0"/>
                <a:ea typeface="굴림" charset="0"/>
                <a:cs typeface="굴림" charset="0"/>
              </a:rPr>
              <a:t>“</a:t>
            </a:r>
            <a:r>
              <a:rPr lang="en-US" altLang="ko-KR" sz="3200" b="1" u="sng" dirty="0">
                <a:latin typeface="Arial" charset="0"/>
                <a:ea typeface="굴림" charset="0"/>
                <a:cs typeface="굴림" charset="0"/>
              </a:rPr>
              <a:t>Bi</a:t>
            </a:r>
            <a:r>
              <a:rPr lang="en-US" altLang="ko-KR" sz="3200" dirty="0">
                <a:latin typeface="Arial" charset="0"/>
                <a:ea typeface="굴림" charset="0"/>
                <a:cs typeface="굴림" charset="0"/>
              </a:rPr>
              <a:t>nary digi</a:t>
            </a:r>
            <a:r>
              <a:rPr lang="en-US" altLang="ko-KR" sz="3200" b="1" u="sng" dirty="0">
                <a:latin typeface="Arial" charset="0"/>
                <a:ea typeface="굴림" charset="0"/>
                <a:cs typeface="굴림" charset="0"/>
              </a:rPr>
              <a:t>t</a:t>
            </a:r>
            <a:r>
              <a:rPr lang="en-US" altLang="ko-KR" sz="3200" dirty="0">
                <a:latin typeface="Arial" charset="0"/>
                <a:ea typeface="굴림" charset="0"/>
                <a:cs typeface="굴림" charset="0"/>
              </a:rPr>
              <a:t>” = “Bit”</a:t>
            </a:r>
          </a:p>
          <a:p>
            <a:pPr lvl="1"/>
            <a:endParaRPr lang="en-US" altLang="ko-KR" sz="2800" dirty="0">
              <a:latin typeface="Arial" charset="0"/>
              <a:ea typeface="굴림" charset="0"/>
              <a:cs typeface="굴림" charset="0"/>
            </a:endParaRPr>
          </a:p>
          <a:p>
            <a:r>
              <a:rPr lang="en-US" altLang="ko-KR" sz="3200" dirty="0">
                <a:latin typeface="Arial" charset="0"/>
                <a:ea typeface="굴림" charset="0"/>
                <a:cs typeface="굴림" charset="0"/>
              </a:rPr>
              <a:t>Example:</a:t>
            </a:r>
          </a:p>
          <a:p>
            <a:pPr marL="457200" lvl="1" indent="0">
              <a:buNone/>
            </a:pPr>
            <a:r>
              <a:rPr lang="en-US" altLang="ko-KR" sz="2400" dirty="0" smtClean="0">
                <a:latin typeface="Arial" charset="0"/>
                <a:ea typeface="굴림" charset="0"/>
                <a:cs typeface="굴림" charset="0"/>
              </a:rPr>
              <a:t>11010</a:t>
            </a:r>
            <a:r>
              <a:rPr lang="en-US" altLang="ko-KR" sz="2400" baseline="-25000" dirty="0" smtClean="0">
                <a:latin typeface="Arial" charset="0"/>
                <a:ea typeface="굴림" charset="0"/>
                <a:cs typeface="굴림" charset="0"/>
              </a:rPr>
              <a:t>2</a:t>
            </a:r>
            <a:r>
              <a:rPr lang="en-US" altLang="ko-KR" sz="2400" dirty="0" smtClean="0">
                <a:latin typeface="Arial" charset="0"/>
                <a:ea typeface="굴림" charset="0"/>
                <a:cs typeface="굴림" charset="0"/>
              </a:rPr>
              <a:t> </a:t>
            </a:r>
            <a:r>
              <a:rPr lang="en-US" altLang="ko-KR" sz="2400" dirty="0">
                <a:latin typeface="Arial" charset="0"/>
                <a:ea typeface="굴림" charset="0"/>
                <a:cs typeface="굴림" charset="0"/>
              </a:rPr>
              <a:t>= (1</a:t>
            </a:r>
            <a:r>
              <a:rPr lang="en-US" altLang="ko-KR" sz="2400" dirty="0">
                <a:latin typeface="Arial" charset="0"/>
                <a:ea typeface="굴림" charset="0"/>
                <a:cs typeface="굴림" charset="0"/>
                <a:sym typeface="Symbol" charset="0"/>
              </a:rPr>
              <a:t>2</a:t>
            </a:r>
            <a:r>
              <a:rPr lang="en-US" altLang="ko-KR" sz="2400" baseline="30000" dirty="0">
                <a:latin typeface="Arial" charset="0"/>
                <a:ea typeface="굴림" charset="0"/>
                <a:cs typeface="굴림" charset="0"/>
              </a:rPr>
              <a:t>4</a:t>
            </a:r>
            <a:r>
              <a:rPr lang="en-US" altLang="ko-KR" sz="2400" dirty="0">
                <a:latin typeface="Arial" charset="0"/>
                <a:ea typeface="굴림" charset="0"/>
                <a:cs typeface="굴림" charset="0"/>
              </a:rPr>
              <a:t>) + (1</a:t>
            </a:r>
            <a:r>
              <a:rPr lang="en-US" altLang="ko-KR" sz="2400" dirty="0">
                <a:latin typeface="Arial" charset="0"/>
                <a:ea typeface="굴림" charset="0"/>
                <a:cs typeface="굴림" charset="0"/>
                <a:sym typeface="Symbol" charset="0"/>
              </a:rPr>
              <a:t>2</a:t>
            </a:r>
            <a:r>
              <a:rPr lang="en-US" altLang="ko-KR" sz="2400" baseline="30000" dirty="0">
                <a:latin typeface="Arial" charset="0"/>
                <a:ea typeface="굴림" charset="0"/>
                <a:cs typeface="굴림" charset="0"/>
              </a:rPr>
              <a:t>3</a:t>
            </a:r>
            <a:r>
              <a:rPr lang="en-US" altLang="ko-KR" sz="2400" dirty="0">
                <a:latin typeface="Arial" charset="0"/>
                <a:ea typeface="굴림" charset="0"/>
                <a:cs typeface="굴림" charset="0"/>
              </a:rPr>
              <a:t>) + (0</a:t>
            </a:r>
            <a:r>
              <a:rPr lang="en-US" altLang="ko-KR" sz="2400" dirty="0">
                <a:latin typeface="Arial" charset="0"/>
                <a:ea typeface="굴림" charset="0"/>
                <a:cs typeface="굴림" charset="0"/>
                <a:sym typeface="Symbol" charset="0"/>
              </a:rPr>
              <a:t>2</a:t>
            </a:r>
            <a:r>
              <a:rPr lang="en-US" altLang="ko-KR" sz="2400" baseline="30000" dirty="0">
                <a:latin typeface="Arial" charset="0"/>
                <a:ea typeface="굴림" charset="0"/>
                <a:cs typeface="굴림" charset="0"/>
              </a:rPr>
              <a:t>2</a:t>
            </a:r>
            <a:r>
              <a:rPr lang="en-US" altLang="ko-KR" sz="2400" dirty="0">
                <a:latin typeface="Arial" charset="0"/>
                <a:ea typeface="굴림" charset="0"/>
                <a:cs typeface="굴림" charset="0"/>
              </a:rPr>
              <a:t>) + (1</a:t>
            </a:r>
            <a:r>
              <a:rPr lang="en-US" altLang="ko-KR" sz="2400" dirty="0">
                <a:latin typeface="Arial" charset="0"/>
                <a:ea typeface="굴림" charset="0"/>
                <a:cs typeface="굴림" charset="0"/>
                <a:sym typeface="Symbol" charset="0"/>
              </a:rPr>
              <a:t>2</a:t>
            </a:r>
            <a:r>
              <a:rPr lang="en-US" altLang="ko-KR" sz="2400" baseline="30000" dirty="0">
                <a:latin typeface="Arial" charset="0"/>
                <a:ea typeface="굴림" charset="0"/>
                <a:cs typeface="굴림" charset="0"/>
              </a:rPr>
              <a:t>1</a:t>
            </a:r>
            <a:r>
              <a:rPr lang="en-US" altLang="ko-KR" sz="2400" dirty="0">
                <a:latin typeface="Arial" charset="0"/>
                <a:ea typeface="굴림" charset="0"/>
                <a:cs typeface="굴림" charset="0"/>
              </a:rPr>
              <a:t>) + (0</a:t>
            </a:r>
            <a:r>
              <a:rPr lang="en-US" altLang="ko-KR" sz="2400" dirty="0">
                <a:latin typeface="Arial" charset="0"/>
                <a:ea typeface="굴림" charset="0"/>
                <a:cs typeface="굴림" charset="0"/>
                <a:sym typeface="Symbol" charset="0"/>
              </a:rPr>
              <a:t>2</a:t>
            </a:r>
            <a:r>
              <a:rPr lang="en-US" altLang="ko-KR" sz="2400" baseline="30000" dirty="0">
                <a:latin typeface="Arial" charset="0"/>
                <a:ea typeface="굴림" charset="0"/>
                <a:cs typeface="굴림" charset="0"/>
              </a:rPr>
              <a:t>0</a:t>
            </a:r>
            <a:r>
              <a:rPr lang="en-US" altLang="ko-KR" sz="2400" dirty="0">
                <a:latin typeface="Arial" charset="0"/>
                <a:ea typeface="굴림" charset="0"/>
                <a:cs typeface="굴림" charset="0"/>
              </a:rPr>
              <a:t>) </a:t>
            </a:r>
            <a:endParaRPr lang="en-US" altLang="ko-KR" sz="2400" dirty="0" smtClean="0">
              <a:latin typeface="Arial" charset="0"/>
              <a:ea typeface="굴림" charset="0"/>
              <a:cs typeface="굴림" charset="0"/>
            </a:endParaRPr>
          </a:p>
          <a:p>
            <a:pPr marL="457200" lvl="1" indent="0">
              <a:buNone/>
            </a:pPr>
            <a:r>
              <a:rPr lang="en-US" altLang="ko-KR" sz="2400" dirty="0">
                <a:latin typeface="Arial" charset="0"/>
                <a:ea typeface="굴림" charset="0"/>
                <a:cs typeface="굴림" charset="0"/>
              </a:rPr>
              <a:t> </a:t>
            </a:r>
            <a:r>
              <a:rPr lang="en-US" altLang="ko-KR" sz="2400" dirty="0" smtClean="0">
                <a:latin typeface="Arial" charset="0"/>
                <a:ea typeface="굴림" charset="0"/>
                <a:cs typeface="굴림" charset="0"/>
              </a:rPr>
              <a:t>           = </a:t>
            </a:r>
            <a:r>
              <a:rPr lang="en-US" altLang="ko-KR" sz="2400" dirty="0">
                <a:latin typeface="Arial" charset="0"/>
                <a:ea typeface="굴림" charset="0"/>
                <a:cs typeface="굴림" charset="0"/>
              </a:rPr>
              <a:t>16 </a:t>
            </a:r>
            <a:r>
              <a:rPr lang="en-US" altLang="ko-KR" sz="2400" dirty="0" smtClean="0">
                <a:latin typeface="Arial" charset="0"/>
                <a:ea typeface="굴림" charset="0"/>
                <a:cs typeface="굴림" charset="0"/>
              </a:rPr>
              <a:t>      + </a:t>
            </a:r>
            <a:r>
              <a:rPr lang="en-US" altLang="ko-KR" sz="2400" dirty="0">
                <a:latin typeface="Arial" charset="0"/>
                <a:ea typeface="굴림" charset="0"/>
                <a:cs typeface="굴림" charset="0"/>
              </a:rPr>
              <a:t>8 </a:t>
            </a:r>
            <a:r>
              <a:rPr lang="en-US" altLang="ko-KR" sz="2400" dirty="0" smtClean="0">
                <a:latin typeface="Arial" charset="0"/>
                <a:ea typeface="굴림" charset="0"/>
                <a:cs typeface="굴림" charset="0"/>
              </a:rPr>
              <a:t>       + </a:t>
            </a:r>
            <a:r>
              <a:rPr lang="en-US" altLang="ko-KR" sz="2400" dirty="0">
                <a:latin typeface="Arial" charset="0"/>
                <a:ea typeface="굴림" charset="0"/>
                <a:cs typeface="굴림" charset="0"/>
              </a:rPr>
              <a:t>0 </a:t>
            </a:r>
            <a:r>
              <a:rPr lang="en-US" altLang="ko-KR" sz="2400" dirty="0" smtClean="0">
                <a:latin typeface="Arial" charset="0"/>
                <a:ea typeface="굴림" charset="0"/>
                <a:cs typeface="굴림" charset="0"/>
              </a:rPr>
              <a:t>        + </a:t>
            </a:r>
            <a:r>
              <a:rPr lang="en-US" altLang="ko-KR" sz="2400" dirty="0">
                <a:latin typeface="Arial" charset="0"/>
                <a:ea typeface="굴림" charset="0"/>
                <a:cs typeface="굴림" charset="0"/>
              </a:rPr>
              <a:t>2 </a:t>
            </a:r>
            <a:r>
              <a:rPr lang="en-US" altLang="ko-KR" sz="2400" dirty="0" smtClean="0">
                <a:latin typeface="Arial" charset="0"/>
                <a:ea typeface="굴림" charset="0"/>
                <a:cs typeface="굴림" charset="0"/>
              </a:rPr>
              <a:t>        + </a:t>
            </a:r>
            <a:r>
              <a:rPr lang="en-US" altLang="ko-KR" sz="2400" dirty="0">
                <a:latin typeface="Arial" charset="0"/>
                <a:ea typeface="굴림" charset="0"/>
                <a:cs typeface="굴림" charset="0"/>
              </a:rPr>
              <a:t>0 = </a:t>
            </a:r>
            <a:r>
              <a:rPr lang="en-US" altLang="ko-KR" sz="2400" dirty="0" smtClean="0">
                <a:latin typeface="Arial" charset="0"/>
                <a:ea typeface="굴림" charset="0"/>
                <a:cs typeface="굴림" charset="0"/>
              </a:rPr>
              <a:t>26</a:t>
            </a:r>
            <a:r>
              <a:rPr lang="en-US" altLang="ko-KR" sz="2400" baseline="-25000" dirty="0" smtClean="0">
                <a:latin typeface="Arial" charset="0"/>
                <a:ea typeface="굴림" charset="0"/>
                <a:cs typeface="굴림" charset="0"/>
              </a:rPr>
              <a:t>10</a:t>
            </a:r>
            <a:endParaRPr lang="en-US" altLang="ko-KR" sz="3200" dirty="0">
              <a:latin typeface="Arial" charset="0"/>
              <a:ea typeface="굴림" charset="0"/>
              <a:cs typeface="굴림" charset="0"/>
            </a:endParaRPr>
          </a:p>
          <a:p>
            <a:r>
              <a:rPr lang="en-US" altLang="ko-KR" sz="3200" dirty="0">
                <a:latin typeface="Arial" charset="0"/>
                <a:ea typeface="굴림" charset="0"/>
                <a:cs typeface="굴림" charset="0"/>
              </a:rPr>
              <a:t>Choice for machine implementation!</a:t>
            </a:r>
          </a:p>
          <a:p>
            <a:pPr marL="457200" lvl="1" indent="0">
              <a:buNone/>
            </a:pPr>
            <a:r>
              <a:rPr lang="en-US" altLang="ko-KR" sz="2800" dirty="0">
                <a:latin typeface="Arial" charset="0"/>
                <a:ea typeface="굴림" charset="0"/>
                <a:cs typeface="굴림" charset="0"/>
              </a:rPr>
              <a:t>1 = </a:t>
            </a:r>
            <a:r>
              <a:rPr lang="en-US" altLang="ko-KR" sz="2800" dirty="0" smtClean="0">
                <a:latin typeface="Arial" charset="0"/>
                <a:ea typeface="굴림" charset="0"/>
                <a:cs typeface="굴림" charset="0"/>
              </a:rPr>
              <a:t>ON / HIGH / TRUE, </a:t>
            </a:r>
            <a:r>
              <a:rPr lang="en-US" altLang="ko-KR" sz="2800" dirty="0">
                <a:latin typeface="Arial" charset="0"/>
                <a:ea typeface="굴림" charset="0"/>
                <a:cs typeface="굴림" charset="0"/>
              </a:rPr>
              <a:t>0 = </a:t>
            </a:r>
            <a:r>
              <a:rPr lang="en-US" altLang="ko-KR" sz="2800" dirty="0" smtClean="0">
                <a:latin typeface="Arial" charset="0"/>
                <a:ea typeface="굴림" charset="0"/>
                <a:cs typeface="굴림" charset="0"/>
              </a:rPr>
              <a:t>OFF / LOW / FALSE</a:t>
            </a:r>
            <a:endParaRPr lang="en-US" altLang="ko-KR" sz="2800" dirty="0">
              <a:latin typeface="Arial" charset="0"/>
              <a:ea typeface="굴림" charset="0"/>
              <a:cs typeface="굴림" charset="0"/>
            </a:endParaRPr>
          </a:p>
        </p:txBody>
      </p:sp>
    </p:spTree>
    <p:extLst>
      <p:ext uri="{BB962C8B-B14F-4D97-AF65-F5344CB8AC3E}">
        <p14:creationId xmlns:p14="http://schemas.microsoft.com/office/powerpoint/2010/main" val="1534826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7"/>
          <p:cNvSpPr>
            <a:spLocks noGrp="1" noChangeArrowheads="1"/>
          </p:cNvSpPr>
          <p:nvPr>
            <p:ph type="title"/>
          </p:nvPr>
        </p:nvSpPr>
        <p:spPr/>
        <p:txBody>
          <a:bodyPr/>
          <a:lstStyle/>
          <a:p>
            <a:r>
              <a:rPr lang="en-US" altLang="ko-KR" dirty="0">
                <a:latin typeface="Arial" charset="0"/>
                <a:ea typeface="굴림" charset="0"/>
                <a:cs typeface="굴림" charset="0"/>
              </a:rPr>
              <a:t>Binary Numbers (Base 2)</a:t>
            </a:r>
            <a:endParaRPr lang="en-US" dirty="0">
              <a:latin typeface="Comic Sans MS" charset="0"/>
              <a:cs typeface="Arial" charset="0"/>
            </a:endParaRPr>
          </a:p>
        </p:txBody>
      </p:sp>
      <p:sp>
        <p:nvSpPr>
          <p:cNvPr id="1028" name="Rectangle 8"/>
          <p:cNvSpPr>
            <a:spLocks noGrp="1" noChangeArrowheads="1"/>
          </p:cNvSpPr>
          <p:nvPr>
            <p:ph idx="1"/>
          </p:nvPr>
        </p:nvSpPr>
        <p:spPr/>
        <p:txBody>
          <a:bodyPr>
            <a:normAutofit/>
          </a:bodyPr>
          <a:lstStyle/>
          <a:p>
            <a:pPr eaLnBrk="1" hangingPunct="1"/>
            <a:r>
              <a:rPr lang="en-US" sz="3200" dirty="0">
                <a:latin typeface="Arial" charset="0"/>
                <a:cs typeface="Arial" charset="0"/>
              </a:rPr>
              <a:t>Each digit (bit) is either 1 or 0</a:t>
            </a:r>
          </a:p>
          <a:p>
            <a:pPr eaLnBrk="1" hangingPunct="1"/>
            <a:r>
              <a:rPr lang="en-US" sz="3200" dirty="0">
                <a:latin typeface="Arial" charset="0"/>
                <a:cs typeface="Arial" charset="0"/>
              </a:rPr>
              <a:t>Each bit represents a power of 2</a:t>
            </a:r>
          </a:p>
          <a:p>
            <a:pPr eaLnBrk="1" hangingPunct="1"/>
            <a:r>
              <a:rPr lang="en-US" sz="3200" dirty="0">
                <a:latin typeface="Arial" charset="0"/>
                <a:cs typeface="Arial" charset="0"/>
              </a:rPr>
              <a:t>Every binary number is a sum of powers of 2</a:t>
            </a:r>
          </a:p>
          <a:p>
            <a:pPr eaLnBrk="1" hangingPunct="1"/>
            <a:endParaRPr lang="en-US" sz="3200" dirty="0">
              <a:latin typeface="Arial" charset="0"/>
              <a:cs typeface="Arial" charset="0"/>
            </a:endParaRPr>
          </a:p>
        </p:txBody>
      </p:sp>
      <p:graphicFrame>
        <p:nvGraphicFramePr>
          <p:cNvPr id="1026" name="Object 4"/>
          <p:cNvGraphicFramePr>
            <a:graphicFrameLocks noChangeAspect="1"/>
          </p:cNvGraphicFramePr>
          <p:nvPr>
            <p:extLst>
              <p:ext uri="{D42A27DB-BD31-4B8C-83A1-F6EECF244321}">
                <p14:modId xmlns:p14="http://schemas.microsoft.com/office/powerpoint/2010/main" val="348661781"/>
              </p:ext>
            </p:extLst>
          </p:nvPr>
        </p:nvGraphicFramePr>
        <p:xfrm>
          <a:off x="533400" y="5410200"/>
          <a:ext cx="2895600" cy="920750"/>
        </p:xfrm>
        <a:graphic>
          <a:graphicData uri="http://schemas.openxmlformats.org/presentationml/2006/ole">
            <mc:AlternateContent xmlns:mc="http://schemas.openxmlformats.org/markup-compatibility/2006">
              <mc:Choice xmlns:v="urn:schemas-microsoft-com:vml" Requires="v">
                <p:oleObj spid="_x0000_s141374" name="VISIO" r:id="rId3" imgW="1791000" imgH="450360" progId="">
                  <p:embed/>
                </p:oleObj>
              </mc:Choice>
              <mc:Fallback>
                <p:oleObj name="VISIO" r:id="rId3" imgW="1791000" imgH="45036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2777" t="-11035" r="-2777"/>
                      <a:stretch>
                        <a:fillRect/>
                      </a:stretch>
                    </p:blipFill>
                    <p:spPr bwMode="auto">
                      <a:xfrm>
                        <a:off x="533400" y="5410200"/>
                        <a:ext cx="2895600" cy="92075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2325" y="3928307"/>
            <a:ext cx="5781675" cy="292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0199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a:t>Converting Binary to Decimal</a:t>
            </a:r>
          </a:p>
        </p:txBody>
      </p:sp>
      <p:sp>
        <p:nvSpPr>
          <p:cNvPr id="14339" name="Rectangle 3"/>
          <p:cNvSpPr>
            <a:spLocks noGrp="1" noChangeArrowheads="1"/>
          </p:cNvSpPr>
          <p:nvPr>
            <p:ph idx="1"/>
          </p:nvPr>
        </p:nvSpPr>
        <p:spPr>
          <a:xfrm>
            <a:off x="457200" y="1600200"/>
            <a:ext cx="8382000" cy="4525963"/>
          </a:xfrm>
        </p:spPr>
        <p:txBody>
          <a:bodyPr>
            <a:noAutofit/>
          </a:bodyPr>
          <a:lstStyle/>
          <a:p>
            <a:pPr marL="114300" indent="0" eaLnBrk="1" hangingPunct="1">
              <a:spcBef>
                <a:spcPts val="600"/>
              </a:spcBef>
              <a:spcAft>
                <a:spcPts val="600"/>
              </a:spcAft>
            </a:pPr>
            <a:r>
              <a:rPr lang="en-US" sz="2800" dirty="0">
                <a:latin typeface="Arial" charset="0"/>
                <a:cs typeface="Arial" charset="0"/>
              </a:rPr>
              <a:t> Weighted positional notation shows how to calculate the decimal value of each binary bit:</a:t>
            </a:r>
            <a:endParaRPr lang="en-US" sz="2800" i="1" dirty="0">
              <a:latin typeface="Arial" charset="0"/>
              <a:cs typeface="Arial" charset="0"/>
            </a:endParaRPr>
          </a:p>
          <a:p>
            <a:pPr marL="114300" indent="0" eaLnBrk="1" hangingPunct="1">
              <a:spcBef>
                <a:spcPts val="600"/>
              </a:spcBef>
              <a:spcAft>
                <a:spcPts val="600"/>
              </a:spcAft>
              <a:buFont typeface="Wingdings" charset="0"/>
              <a:buNone/>
            </a:pPr>
            <a:r>
              <a:rPr lang="en-US" sz="2800" i="1" dirty="0">
                <a:solidFill>
                  <a:srgbClr val="FF0000"/>
                </a:solidFill>
                <a:latin typeface="Times New Roman" charset="0"/>
                <a:cs typeface="Arial" charset="0"/>
              </a:rPr>
              <a:t>Decimal</a:t>
            </a:r>
            <a:r>
              <a:rPr lang="en-US" sz="2800" dirty="0">
                <a:solidFill>
                  <a:srgbClr val="FF0000"/>
                </a:solidFill>
                <a:latin typeface="Times New Roman" charset="0"/>
                <a:cs typeface="Arial" charset="0"/>
              </a:rPr>
              <a:t> = </a:t>
            </a:r>
            <a:r>
              <a:rPr lang="en-US" sz="2400" dirty="0" smtClean="0">
                <a:solidFill>
                  <a:srgbClr val="FF0000"/>
                </a:solidFill>
                <a:latin typeface="Times New Roman" charset="0"/>
                <a:cs typeface="Arial" charset="0"/>
              </a:rPr>
              <a:t>(</a:t>
            </a:r>
            <a:r>
              <a:rPr lang="en-US" sz="2400" i="1" dirty="0" smtClean="0">
                <a:solidFill>
                  <a:srgbClr val="FF0000"/>
                </a:solidFill>
                <a:latin typeface="Times New Roman" charset="0"/>
                <a:cs typeface="Arial" charset="0"/>
              </a:rPr>
              <a:t>b</a:t>
            </a:r>
            <a:r>
              <a:rPr lang="en-US" sz="2400" i="1" baseline="-25000" dirty="0" smtClean="0">
                <a:solidFill>
                  <a:srgbClr val="FF0000"/>
                </a:solidFill>
                <a:latin typeface="Times New Roman" charset="0"/>
                <a:cs typeface="Arial" charset="0"/>
              </a:rPr>
              <a:t>n</a:t>
            </a:r>
            <a:r>
              <a:rPr lang="en-US" sz="2400" i="1" baseline="-25000" dirty="0">
                <a:solidFill>
                  <a:srgbClr val="FF0000"/>
                </a:solidFill>
                <a:latin typeface="Times New Roman" charset="0"/>
                <a:cs typeface="Arial" charset="0"/>
              </a:rPr>
              <a:t>-1</a:t>
            </a:r>
            <a:r>
              <a:rPr lang="en-US" sz="2400" dirty="0">
                <a:solidFill>
                  <a:srgbClr val="FF0000"/>
                </a:solidFill>
                <a:latin typeface="Times New Roman" charset="0"/>
                <a:cs typeface="Arial" charset="0"/>
              </a:rPr>
              <a:t> </a:t>
            </a:r>
            <a:r>
              <a:rPr lang="en-US" sz="2400" dirty="0">
                <a:solidFill>
                  <a:srgbClr val="FF0000"/>
                </a:solidFill>
                <a:latin typeface="Symbol" charset="0"/>
                <a:cs typeface="Arial" charset="0"/>
                <a:sym typeface="Symbol" charset="0"/>
              </a:rPr>
              <a:t></a:t>
            </a:r>
            <a:r>
              <a:rPr lang="en-US" sz="2400" dirty="0">
                <a:solidFill>
                  <a:srgbClr val="FF0000"/>
                </a:solidFill>
                <a:latin typeface="Symbol" charset="0"/>
                <a:cs typeface="Arial" charset="0"/>
              </a:rPr>
              <a:t> </a:t>
            </a:r>
            <a:r>
              <a:rPr lang="en-US" sz="2400" dirty="0">
                <a:solidFill>
                  <a:srgbClr val="FF0000"/>
                </a:solidFill>
                <a:latin typeface="Times New Roman" charset="0"/>
                <a:cs typeface="Arial" charset="0"/>
              </a:rPr>
              <a:t>2</a:t>
            </a:r>
            <a:r>
              <a:rPr lang="en-US" sz="2400" i="1" baseline="30000" dirty="0">
                <a:solidFill>
                  <a:srgbClr val="FF0000"/>
                </a:solidFill>
                <a:latin typeface="Times New Roman" charset="0"/>
                <a:cs typeface="Arial" charset="0"/>
              </a:rPr>
              <a:t>n</a:t>
            </a:r>
            <a:r>
              <a:rPr lang="en-US" sz="2400" baseline="30000" dirty="0">
                <a:solidFill>
                  <a:srgbClr val="FF0000"/>
                </a:solidFill>
                <a:latin typeface="Times New Roman" charset="0"/>
                <a:cs typeface="Arial" charset="0"/>
              </a:rPr>
              <a:t>-1</a:t>
            </a:r>
            <a:r>
              <a:rPr lang="en-US" sz="2400" dirty="0">
                <a:solidFill>
                  <a:srgbClr val="FF0000"/>
                </a:solidFill>
                <a:latin typeface="Times New Roman" charset="0"/>
                <a:cs typeface="Arial" charset="0"/>
              </a:rPr>
              <a:t>) </a:t>
            </a:r>
            <a:r>
              <a:rPr lang="en-US" sz="2400" dirty="0">
                <a:solidFill>
                  <a:srgbClr val="FF0000"/>
                </a:solidFill>
                <a:latin typeface="Symbol" charset="0"/>
                <a:cs typeface="Arial" charset="0"/>
              </a:rPr>
              <a:t>+</a:t>
            </a:r>
            <a:r>
              <a:rPr lang="en-US" sz="2400" dirty="0">
                <a:solidFill>
                  <a:srgbClr val="FF0000"/>
                </a:solidFill>
                <a:latin typeface="Times New Roman" charset="0"/>
                <a:cs typeface="Arial" charset="0"/>
              </a:rPr>
              <a:t> </a:t>
            </a:r>
            <a:r>
              <a:rPr lang="en-US" sz="2400" dirty="0" smtClean="0">
                <a:solidFill>
                  <a:srgbClr val="FF0000"/>
                </a:solidFill>
                <a:latin typeface="Times New Roman" charset="0"/>
                <a:cs typeface="Arial" charset="0"/>
              </a:rPr>
              <a:t>(</a:t>
            </a:r>
            <a:r>
              <a:rPr lang="en-US" sz="2400" i="1" dirty="0" smtClean="0">
                <a:solidFill>
                  <a:srgbClr val="FF0000"/>
                </a:solidFill>
                <a:latin typeface="Times New Roman" charset="0"/>
                <a:cs typeface="Arial" charset="0"/>
              </a:rPr>
              <a:t>b</a:t>
            </a:r>
            <a:r>
              <a:rPr lang="en-US" sz="2400" i="1" baseline="-25000" dirty="0" smtClean="0">
                <a:solidFill>
                  <a:srgbClr val="FF0000"/>
                </a:solidFill>
                <a:latin typeface="Times New Roman" charset="0"/>
                <a:cs typeface="Arial" charset="0"/>
              </a:rPr>
              <a:t>n</a:t>
            </a:r>
            <a:r>
              <a:rPr lang="en-US" sz="2400" i="1" baseline="-25000" dirty="0">
                <a:solidFill>
                  <a:srgbClr val="FF0000"/>
                </a:solidFill>
                <a:latin typeface="Times New Roman" charset="0"/>
                <a:cs typeface="Arial" charset="0"/>
              </a:rPr>
              <a:t>-2</a:t>
            </a:r>
            <a:r>
              <a:rPr lang="en-US" sz="2400" dirty="0">
                <a:solidFill>
                  <a:srgbClr val="FF0000"/>
                </a:solidFill>
                <a:latin typeface="Times New Roman" charset="0"/>
                <a:cs typeface="Arial" charset="0"/>
              </a:rPr>
              <a:t> </a:t>
            </a:r>
            <a:r>
              <a:rPr lang="en-US" sz="2400" dirty="0">
                <a:solidFill>
                  <a:srgbClr val="FF0000"/>
                </a:solidFill>
                <a:latin typeface="Symbol" charset="0"/>
                <a:cs typeface="Arial" charset="0"/>
                <a:sym typeface="Symbol" charset="0"/>
              </a:rPr>
              <a:t></a:t>
            </a:r>
            <a:r>
              <a:rPr lang="en-US" sz="2400" dirty="0">
                <a:solidFill>
                  <a:srgbClr val="FF0000"/>
                </a:solidFill>
                <a:latin typeface="Times New Roman" charset="0"/>
                <a:cs typeface="Arial" charset="0"/>
              </a:rPr>
              <a:t> 2</a:t>
            </a:r>
            <a:r>
              <a:rPr lang="en-US" sz="2400" i="1" baseline="30000" dirty="0">
                <a:solidFill>
                  <a:srgbClr val="FF0000"/>
                </a:solidFill>
                <a:latin typeface="Times New Roman" charset="0"/>
                <a:cs typeface="Arial" charset="0"/>
              </a:rPr>
              <a:t>n</a:t>
            </a:r>
            <a:r>
              <a:rPr lang="en-US" sz="2400" baseline="30000" dirty="0">
                <a:solidFill>
                  <a:srgbClr val="FF0000"/>
                </a:solidFill>
                <a:latin typeface="Times New Roman" charset="0"/>
                <a:cs typeface="Arial" charset="0"/>
              </a:rPr>
              <a:t>-2</a:t>
            </a:r>
            <a:r>
              <a:rPr lang="en-US" sz="2400" dirty="0">
                <a:solidFill>
                  <a:srgbClr val="FF0000"/>
                </a:solidFill>
                <a:latin typeface="Times New Roman" charset="0"/>
                <a:cs typeface="Arial" charset="0"/>
              </a:rPr>
              <a:t>) </a:t>
            </a:r>
            <a:r>
              <a:rPr lang="en-US" sz="2400" dirty="0">
                <a:solidFill>
                  <a:srgbClr val="FF0000"/>
                </a:solidFill>
                <a:latin typeface="Symbol" charset="0"/>
                <a:cs typeface="Arial" charset="0"/>
              </a:rPr>
              <a:t>+</a:t>
            </a:r>
            <a:r>
              <a:rPr lang="en-US" sz="2400" dirty="0">
                <a:solidFill>
                  <a:srgbClr val="FF0000"/>
                </a:solidFill>
                <a:latin typeface="Times New Roman" charset="0"/>
                <a:cs typeface="Arial" charset="0"/>
              </a:rPr>
              <a:t> ... </a:t>
            </a:r>
            <a:r>
              <a:rPr lang="en-US" sz="2400" dirty="0">
                <a:solidFill>
                  <a:srgbClr val="FF0000"/>
                </a:solidFill>
                <a:latin typeface="Symbol" charset="0"/>
                <a:cs typeface="Arial" charset="0"/>
              </a:rPr>
              <a:t>+</a:t>
            </a:r>
            <a:r>
              <a:rPr lang="en-US" sz="2400" dirty="0">
                <a:solidFill>
                  <a:srgbClr val="FF0000"/>
                </a:solidFill>
                <a:latin typeface="Times New Roman" charset="0"/>
                <a:cs typeface="Arial" charset="0"/>
              </a:rPr>
              <a:t> </a:t>
            </a:r>
            <a:r>
              <a:rPr lang="en-US" sz="2400" dirty="0" smtClean="0">
                <a:solidFill>
                  <a:srgbClr val="FF0000"/>
                </a:solidFill>
                <a:latin typeface="Times New Roman" charset="0"/>
                <a:cs typeface="Arial" charset="0"/>
              </a:rPr>
              <a:t>(</a:t>
            </a:r>
            <a:r>
              <a:rPr lang="en-US" sz="2400" i="1" dirty="0" smtClean="0">
                <a:solidFill>
                  <a:srgbClr val="FF0000"/>
                </a:solidFill>
                <a:latin typeface="Times New Roman" charset="0"/>
                <a:cs typeface="Arial" charset="0"/>
              </a:rPr>
              <a:t>b</a:t>
            </a:r>
            <a:r>
              <a:rPr lang="en-US" sz="2400" i="1" baseline="-25000" dirty="0" smtClean="0">
                <a:solidFill>
                  <a:srgbClr val="FF0000"/>
                </a:solidFill>
                <a:latin typeface="Times New Roman" charset="0"/>
                <a:cs typeface="Arial" charset="0"/>
              </a:rPr>
              <a:t>1</a:t>
            </a:r>
            <a:r>
              <a:rPr lang="en-US" sz="2400" dirty="0" smtClean="0">
                <a:solidFill>
                  <a:srgbClr val="FF0000"/>
                </a:solidFill>
                <a:latin typeface="Times New Roman" charset="0"/>
                <a:cs typeface="Arial" charset="0"/>
              </a:rPr>
              <a:t> </a:t>
            </a:r>
            <a:r>
              <a:rPr lang="en-US" sz="2400" dirty="0">
                <a:solidFill>
                  <a:srgbClr val="FF0000"/>
                </a:solidFill>
                <a:latin typeface="Times New Roman" charset="0"/>
                <a:cs typeface="Arial" charset="0"/>
                <a:sym typeface="Symbol" charset="0"/>
              </a:rPr>
              <a:t></a:t>
            </a:r>
            <a:r>
              <a:rPr lang="en-US" sz="2400" dirty="0">
                <a:solidFill>
                  <a:srgbClr val="FF0000"/>
                </a:solidFill>
                <a:latin typeface="Times New Roman" charset="0"/>
                <a:cs typeface="Arial" charset="0"/>
              </a:rPr>
              <a:t> 2</a:t>
            </a:r>
            <a:r>
              <a:rPr lang="en-US" sz="2400" baseline="30000" dirty="0">
                <a:solidFill>
                  <a:srgbClr val="FF0000"/>
                </a:solidFill>
                <a:latin typeface="Times New Roman" charset="0"/>
                <a:cs typeface="Arial" charset="0"/>
              </a:rPr>
              <a:t>1</a:t>
            </a:r>
            <a:r>
              <a:rPr lang="en-US" sz="2400" dirty="0">
                <a:solidFill>
                  <a:srgbClr val="FF0000"/>
                </a:solidFill>
                <a:latin typeface="Times New Roman" charset="0"/>
                <a:cs typeface="Arial" charset="0"/>
              </a:rPr>
              <a:t>) </a:t>
            </a:r>
            <a:r>
              <a:rPr lang="en-US" sz="2400" dirty="0">
                <a:solidFill>
                  <a:srgbClr val="FF0000"/>
                </a:solidFill>
                <a:latin typeface="Symbol" charset="0"/>
                <a:cs typeface="Arial" charset="0"/>
              </a:rPr>
              <a:t>+</a:t>
            </a:r>
            <a:r>
              <a:rPr lang="en-US" sz="2400" dirty="0">
                <a:solidFill>
                  <a:srgbClr val="FF0000"/>
                </a:solidFill>
                <a:latin typeface="Times New Roman" charset="0"/>
                <a:cs typeface="Arial" charset="0"/>
              </a:rPr>
              <a:t> </a:t>
            </a:r>
            <a:r>
              <a:rPr lang="en-US" sz="2400" dirty="0" smtClean="0">
                <a:solidFill>
                  <a:srgbClr val="FF0000"/>
                </a:solidFill>
                <a:latin typeface="Times New Roman" charset="0"/>
                <a:cs typeface="Arial" charset="0"/>
              </a:rPr>
              <a:t>(</a:t>
            </a:r>
            <a:r>
              <a:rPr lang="en-US" sz="2400" i="1" dirty="0" smtClean="0">
                <a:solidFill>
                  <a:srgbClr val="FF0000"/>
                </a:solidFill>
                <a:latin typeface="Times New Roman" charset="0"/>
                <a:cs typeface="Arial" charset="0"/>
              </a:rPr>
              <a:t>b</a:t>
            </a:r>
            <a:r>
              <a:rPr lang="en-US" sz="2400" i="1" baseline="-25000" dirty="0" smtClean="0">
                <a:solidFill>
                  <a:srgbClr val="FF0000"/>
                </a:solidFill>
                <a:latin typeface="Times New Roman" charset="0"/>
                <a:cs typeface="Arial" charset="0"/>
              </a:rPr>
              <a:t>0</a:t>
            </a:r>
            <a:r>
              <a:rPr lang="en-US" sz="2400" dirty="0" smtClean="0">
                <a:solidFill>
                  <a:srgbClr val="FF0000"/>
                </a:solidFill>
                <a:latin typeface="Times New Roman" charset="0"/>
                <a:cs typeface="Arial" charset="0"/>
              </a:rPr>
              <a:t> </a:t>
            </a:r>
            <a:r>
              <a:rPr lang="en-US" sz="2400" dirty="0">
                <a:solidFill>
                  <a:srgbClr val="FF0000"/>
                </a:solidFill>
                <a:latin typeface="Times New Roman" charset="0"/>
                <a:cs typeface="Arial" charset="0"/>
                <a:sym typeface="Symbol" charset="0"/>
              </a:rPr>
              <a:t></a:t>
            </a:r>
            <a:r>
              <a:rPr lang="en-US" sz="2400" dirty="0">
                <a:solidFill>
                  <a:srgbClr val="FF0000"/>
                </a:solidFill>
                <a:latin typeface="Times New Roman" charset="0"/>
                <a:cs typeface="Arial" charset="0"/>
              </a:rPr>
              <a:t> 2</a:t>
            </a:r>
            <a:r>
              <a:rPr lang="en-US" sz="2400" baseline="30000" dirty="0">
                <a:solidFill>
                  <a:srgbClr val="FF0000"/>
                </a:solidFill>
                <a:latin typeface="Times New Roman" charset="0"/>
                <a:cs typeface="Arial" charset="0"/>
              </a:rPr>
              <a:t>0</a:t>
            </a:r>
            <a:r>
              <a:rPr lang="en-US" sz="2400" dirty="0">
                <a:solidFill>
                  <a:srgbClr val="FF0000"/>
                </a:solidFill>
                <a:latin typeface="Times New Roman" charset="0"/>
                <a:cs typeface="Arial" charset="0"/>
              </a:rPr>
              <a:t>)</a:t>
            </a:r>
          </a:p>
          <a:p>
            <a:pPr marL="114300" indent="0" eaLnBrk="1" hangingPunct="1">
              <a:spcBef>
                <a:spcPts val="600"/>
              </a:spcBef>
              <a:spcAft>
                <a:spcPts val="600"/>
              </a:spcAft>
              <a:buFont typeface="Wingdings" charset="0"/>
              <a:buNone/>
            </a:pPr>
            <a:r>
              <a:rPr lang="en-US" sz="2800" i="1" dirty="0" smtClean="0">
                <a:latin typeface="Times New Roman" charset="0"/>
                <a:cs typeface="Times New Roman" charset="0"/>
              </a:rPr>
              <a:t>b</a:t>
            </a:r>
            <a:r>
              <a:rPr lang="en-US" sz="2800" dirty="0" smtClean="0">
                <a:latin typeface="Times New Roman" charset="0"/>
                <a:cs typeface="Times New Roman" charset="0"/>
              </a:rPr>
              <a:t> </a:t>
            </a:r>
            <a:r>
              <a:rPr lang="en-US" sz="2800" dirty="0">
                <a:latin typeface="Times New Roman" charset="0"/>
                <a:cs typeface="Times New Roman" charset="0"/>
              </a:rPr>
              <a:t>= binary digit</a:t>
            </a:r>
          </a:p>
          <a:p>
            <a:pPr marL="114300" indent="0" eaLnBrk="1" hangingPunct="1">
              <a:spcBef>
                <a:spcPts val="600"/>
              </a:spcBef>
              <a:spcAft>
                <a:spcPts val="600"/>
              </a:spcAft>
            </a:pPr>
            <a:r>
              <a:rPr lang="en-US" sz="2800" dirty="0">
                <a:latin typeface="Arial" charset="0"/>
                <a:cs typeface="Arial" charset="0"/>
              </a:rPr>
              <a:t> binary 10101001 = decimal 169:</a:t>
            </a:r>
          </a:p>
          <a:p>
            <a:pPr marL="114300" indent="0" eaLnBrk="1" hangingPunct="1">
              <a:spcBef>
                <a:spcPts val="600"/>
              </a:spcBef>
              <a:spcAft>
                <a:spcPts val="600"/>
              </a:spcAft>
              <a:buFont typeface="Wingdings" charset="0"/>
              <a:buNone/>
            </a:pPr>
            <a:r>
              <a:rPr lang="en-US" sz="2800" dirty="0">
                <a:latin typeface="Arial" charset="0"/>
                <a:cs typeface="Arial" charset="0"/>
              </a:rPr>
              <a:t>(1 </a:t>
            </a:r>
            <a:r>
              <a:rPr lang="en-US" sz="2800" dirty="0">
                <a:latin typeface="Arial" charset="0"/>
                <a:cs typeface="Arial" charset="0"/>
                <a:sym typeface="Symbol" charset="0"/>
              </a:rPr>
              <a:t></a:t>
            </a:r>
            <a:r>
              <a:rPr lang="en-US" sz="2800" dirty="0">
                <a:latin typeface="Arial" charset="0"/>
                <a:cs typeface="Arial" charset="0"/>
              </a:rPr>
              <a:t> 2</a:t>
            </a:r>
            <a:r>
              <a:rPr lang="en-US" sz="2800" baseline="30000" dirty="0">
                <a:latin typeface="Arial" charset="0"/>
                <a:cs typeface="Arial" charset="0"/>
              </a:rPr>
              <a:t>7</a:t>
            </a:r>
            <a:r>
              <a:rPr lang="en-US" sz="2800" dirty="0">
                <a:latin typeface="Arial" charset="0"/>
                <a:cs typeface="Arial" charset="0"/>
              </a:rPr>
              <a:t>) + (1 </a:t>
            </a:r>
            <a:r>
              <a:rPr lang="en-US" sz="2800" dirty="0">
                <a:latin typeface="Arial" charset="0"/>
                <a:cs typeface="Arial" charset="0"/>
                <a:sym typeface="Symbol" charset="0"/>
              </a:rPr>
              <a:t></a:t>
            </a:r>
            <a:r>
              <a:rPr lang="en-US" sz="2800" dirty="0">
                <a:latin typeface="Arial" charset="0"/>
                <a:cs typeface="Arial" charset="0"/>
              </a:rPr>
              <a:t> 2</a:t>
            </a:r>
            <a:r>
              <a:rPr lang="en-US" sz="2800" baseline="30000" dirty="0">
                <a:latin typeface="Arial" charset="0"/>
                <a:cs typeface="Arial" charset="0"/>
              </a:rPr>
              <a:t>5</a:t>
            </a:r>
            <a:r>
              <a:rPr lang="en-US" sz="2800" dirty="0">
                <a:latin typeface="Arial" charset="0"/>
                <a:cs typeface="Arial" charset="0"/>
              </a:rPr>
              <a:t>) + (1 </a:t>
            </a:r>
            <a:r>
              <a:rPr lang="en-US" sz="2800" dirty="0">
                <a:latin typeface="Arial" charset="0"/>
                <a:cs typeface="Arial" charset="0"/>
                <a:sym typeface="Symbol" charset="0"/>
              </a:rPr>
              <a:t></a:t>
            </a:r>
            <a:r>
              <a:rPr lang="en-US" sz="2800" dirty="0">
                <a:latin typeface="Arial" charset="0"/>
                <a:cs typeface="Arial" charset="0"/>
              </a:rPr>
              <a:t> 2</a:t>
            </a:r>
            <a:r>
              <a:rPr lang="en-US" sz="2800" baseline="30000" dirty="0">
                <a:latin typeface="Arial" charset="0"/>
                <a:cs typeface="Arial" charset="0"/>
              </a:rPr>
              <a:t>3</a:t>
            </a:r>
            <a:r>
              <a:rPr lang="en-US" sz="2800" dirty="0">
                <a:latin typeface="Arial" charset="0"/>
                <a:cs typeface="Arial" charset="0"/>
              </a:rPr>
              <a:t>) + (1 </a:t>
            </a:r>
            <a:r>
              <a:rPr lang="en-US" sz="2800" dirty="0">
                <a:latin typeface="Arial" charset="0"/>
                <a:cs typeface="Arial" charset="0"/>
                <a:sym typeface="Symbol" charset="0"/>
              </a:rPr>
              <a:t></a:t>
            </a:r>
            <a:r>
              <a:rPr lang="en-US" sz="2800" dirty="0">
                <a:latin typeface="Arial" charset="0"/>
                <a:cs typeface="Arial" charset="0"/>
              </a:rPr>
              <a:t> 2</a:t>
            </a:r>
            <a:r>
              <a:rPr lang="en-US" sz="2800" baseline="30000" dirty="0">
                <a:latin typeface="Arial" charset="0"/>
                <a:cs typeface="Arial" charset="0"/>
              </a:rPr>
              <a:t>0</a:t>
            </a:r>
            <a:r>
              <a:rPr lang="en-US" sz="2800" dirty="0">
                <a:latin typeface="Arial" charset="0"/>
                <a:cs typeface="Arial" charset="0"/>
              </a:rPr>
              <a:t>) = 128+32+8+1=169</a:t>
            </a:r>
          </a:p>
        </p:txBody>
      </p:sp>
    </p:spTree>
    <p:extLst>
      <p:ext uri="{BB962C8B-B14F-4D97-AF65-F5344CB8AC3E}">
        <p14:creationId xmlns:p14="http://schemas.microsoft.com/office/powerpoint/2010/main" val="328721776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eaLnBrk="1" hangingPunct="1"/>
            <a:r>
              <a:rPr lang="en-US" dirty="0"/>
              <a:t>Convert Unsigned Decimal to Binary</a:t>
            </a:r>
          </a:p>
        </p:txBody>
      </p:sp>
      <p:sp>
        <p:nvSpPr>
          <p:cNvPr id="15363" name="Rectangle 3"/>
          <p:cNvSpPr>
            <a:spLocks noGrp="1" noChangeArrowheads="1"/>
          </p:cNvSpPr>
          <p:nvPr>
            <p:ph idx="1"/>
          </p:nvPr>
        </p:nvSpPr>
        <p:spPr/>
        <p:txBody>
          <a:bodyPr>
            <a:normAutofit/>
          </a:bodyPr>
          <a:lstStyle/>
          <a:p>
            <a:pPr eaLnBrk="1" hangingPunct="1"/>
            <a:r>
              <a:rPr lang="en-US" sz="2400" dirty="0">
                <a:latin typeface="Arial" charset="0"/>
                <a:cs typeface="Arial" charset="0"/>
              </a:rPr>
              <a:t>Repeatedly divide the </a:t>
            </a:r>
            <a:r>
              <a:rPr lang="en-US" sz="2400" dirty="0" smtClean="0">
                <a:latin typeface="Arial" charset="0"/>
                <a:cs typeface="Arial" charset="0"/>
              </a:rPr>
              <a:t>Decimal Integer </a:t>
            </a:r>
            <a:r>
              <a:rPr lang="en-US" sz="2400" dirty="0">
                <a:latin typeface="Arial" charset="0"/>
                <a:cs typeface="Arial" charset="0"/>
              </a:rPr>
              <a:t>by 2. Each remainder is a binary digit in the translated value:</a:t>
            </a:r>
          </a:p>
        </p:txBody>
      </p:sp>
      <p:grpSp>
        <p:nvGrpSpPr>
          <p:cNvPr id="15364" name="Group 8"/>
          <p:cNvGrpSpPr>
            <a:grpSpLocks/>
          </p:cNvGrpSpPr>
          <p:nvPr/>
        </p:nvGrpSpPr>
        <p:grpSpPr bwMode="auto">
          <a:xfrm>
            <a:off x="990600" y="2606675"/>
            <a:ext cx="5257800" cy="3257550"/>
            <a:chOff x="1008" y="1344"/>
            <a:chExt cx="3312" cy="2052"/>
          </a:xfrm>
        </p:grpSpPr>
        <p:pic>
          <p:nvPicPr>
            <p:cNvPr id="1537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 y="2208"/>
              <a:ext cx="3312" cy="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 y="1344"/>
              <a:ext cx="3312" cy="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4934" name="Text Box 6"/>
          <p:cNvSpPr txBox="1">
            <a:spLocks noChangeArrowheads="1"/>
          </p:cNvSpPr>
          <p:nvPr/>
        </p:nvSpPr>
        <p:spPr bwMode="auto">
          <a:xfrm>
            <a:off x="1681162" y="6035675"/>
            <a:ext cx="2586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400" dirty="0" smtClean="0"/>
              <a:t>37</a:t>
            </a:r>
            <a:r>
              <a:rPr lang="en-US" sz="2400" baseline="-25000" dirty="0" smtClean="0"/>
              <a:t>10</a:t>
            </a:r>
            <a:r>
              <a:rPr lang="en-US" sz="2400" dirty="0" smtClean="0"/>
              <a:t> </a:t>
            </a:r>
            <a:r>
              <a:rPr lang="en-US" sz="2400" dirty="0"/>
              <a:t>= </a:t>
            </a:r>
            <a:r>
              <a:rPr lang="en-US" sz="2400" dirty="0" smtClean="0"/>
              <a:t>100101</a:t>
            </a:r>
            <a:r>
              <a:rPr lang="en-US" sz="2400" baseline="-25000" dirty="0" smtClean="0"/>
              <a:t>2</a:t>
            </a:r>
            <a:endParaRPr lang="en-US" sz="2400" baseline="-25000" dirty="0"/>
          </a:p>
        </p:txBody>
      </p:sp>
      <p:grpSp>
        <p:nvGrpSpPr>
          <p:cNvPr id="3" name="Group 19"/>
          <p:cNvGrpSpPr>
            <a:grpSpLocks/>
          </p:cNvGrpSpPr>
          <p:nvPr/>
        </p:nvGrpSpPr>
        <p:grpSpPr bwMode="auto">
          <a:xfrm>
            <a:off x="3905251" y="5572125"/>
            <a:ext cx="3028951" cy="1111250"/>
            <a:chOff x="2372" y="3212"/>
            <a:chExt cx="1908" cy="700"/>
          </a:xfrm>
        </p:grpSpPr>
        <p:sp>
          <p:nvSpPr>
            <p:cNvPr id="15373" name="Text Box 9"/>
            <p:cNvSpPr txBox="1">
              <a:spLocks noChangeArrowheads="1"/>
            </p:cNvSpPr>
            <p:nvPr/>
          </p:nvSpPr>
          <p:spPr bwMode="auto">
            <a:xfrm>
              <a:off x="2916" y="3466"/>
              <a:ext cx="1364"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000" dirty="0">
                  <a:solidFill>
                    <a:srgbClr val="FF0000"/>
                  </a:solidFill>
                </a:rPr>
                <a:t>stop when quotient is zero</a:t>
              </a:r>
            </a:p>
          </p:txBody>
        </p:sp>
        <p:sp>
          <p:nvSpPr>
            <p:cNvPr id="15374" name="Line 12"/>
            <p:cNvSpPr>
              <a:spLocks noChangeShapeType="1"/>
            </p:cNvSpPr>
            <p:nvPr/>
          </p:nvSpPr>
          <p:spPr bwMode="auto">
            <a:xfrm flipH="1" flipV="1">
              <a:off x="2372" y="3212"/>
              <a:ext cx="689" cy="436"/>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sz="2000"/>
            </a:p>
          </p:txBody>
        </p:sp>
      </p:grpSp>
      <p:grpSp>
        <p:nvGrpSpPr>
          <p:cNvPr id="4" name="Group 17"/>
          <p:cNvGrpSpPr>
            <a:grpSpLocks/>
          </p:cNvGrpSpPr>
          <p:nvPr/>
        </p:nvGrpSpPr>
        <p:grpSpPr bwMode="auto">
          <a:xfrm>
            <a:off x="5518150" y="3152778"/>
            <a:ext cx="3455988" cy="400051"/>
            <a:chOff x="3388" y="1688"/>
            <a:chExt cx="2177" cy="252"/>
          </a:xfrm>
        </p:grpSpPr>
        <p:sp>
          <p:nvSpPr>
            <p:cNvPr id="15371" name="Line 13"/>
            <p:cNvSpPr>
              <a:spLocks noChangeShapeType="1"/>
            </p:cNvSpPr>
            <p:nvPr/>
          </p:nvSpPr>
          <p:spPr bwMode="auto">
            <a:xfrm flipH="1" flipV="1">
              <a:off x="3388" y="1833"/>
              <a:ext cx="617"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sz="2000"/>
            </a:p>
          </p:txBody>
        </p:sp>
        <p:sp>
          <p:nvSpPr>
            <p:cNvPr id="15372" name="Text Box 14"/>
            <p:cNvSpPr txBox="1">
              <a:spLocks noChangeArrowheads="1"/>
            </p:cNvSpPr>
            <p:nvPr/>
          </p:nvSpPr>
          <p:spPr bwMode="auto">
            <a:xfrm>
              <a:off x="3787" y="1688"/>
              <a:ext cx="177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000">
                  <a:solidFill>
                    <a:srgbClr val="FF0000"/>
                  </a:solidFill>
                </a:rPr>
                <a:t>least significant bit</a:t>
              </a:r>
            </a:p>
          </p:txBody>
        </p:sp>
      </p:grpSp>
      <p:grpSp>
        <p:nvGrpSpPr>
          <p:cNvPr id="5" name="Group 18"/>
          <p:cNvGrpSpPr>
            <a:grpSpLocks/>
          </p:cNvGrpSpPr>
          <p:nvPr/>
        </p:nvGrpSpPr>
        <p:grpSpPr bwMode="auto">
          <a:xfrm>
            <a:off x="5518150" y="5284783"/>
            <a:ext cx="3455988" cy="400049"/>
            <a:chOff x="3388" y="3031"/>
            <a:chExt cx="2177" cy="252"/>
          </a:xfrm>
        </p:grpSpPr>
        <p:sp>
          <p:nvSpPr>
            <p:cNvPr id="15369" name="Line 15"/>
            <p:cNvSpPr>
              <a:spLocks noChangeShapeType="1"/>
            </p:cNvSpPr>
            <p:nvPr/>
          </p:nvSpPr>
          <p:spPr bwMode="auto">
            <a:xfrm flipH="1" flipV="1">
              <a:off x="3388" y="3176"/>
              <a:ext cx="617"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sz="2000"/>
            </a:p>
          </p:txBody>
        </p:sp>
        <p:sp>
          <p:nvSpPr>
            <p:cNvPr id="15370" name="Text Box 16"/>
            <p:cNvSpPr txBox="1">
              <a:spLocks noChangeArrowheads="1"/>
            </p:cNvSpPr>
            <p:nvPr/>
          </p:nvSpPr>
          <p:spPr bwMode="auto">
            <a:xfrm>
              <a:off x="3787" y="3031"/>
              <a:ext cx="1778"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000">
                  <a:solidFill>
                    <a:srgbClr val="FF0000"/>
                  </a:solidFill>
                </a:rPr>
                <a:t>most significant bit</a:t>
              </a:r>
            </a:p>
          </p:txBody>
        </p:sp>
      </p:grpSp>
    </p:spTree>
    <p:extLst>
      <p:ext uri="{BB962C8B-B14F-4D97-AF65-F5344CB8AC3E}">
        <p14:creationId xmlns:p14="http://schemas.microsoft.com/office/powerpoint/2010/main" val="26276496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4934"/>
                                        </p:tgtEl>
                                        <p:attrNameLst>
                                          <p:attrName>style.visibility</p:attrName>
                                        </p:attrNameLst>
                                      </p:cBhvr>
                                      <p:to>
                                        <p:strVal val="visible"/>
                                      </p:to>
                                    </p:set>
                                    <p:animEffect transition="in" filter="dissolve">
                                      <p:cBhvr>
                                        <p:cTn id="22" dur="500"/>
                                        <p:tgtEl>
                                          <p:spTgt spid="124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r>
              <a:rPr lang="en-US" sz="3200" dirty="0"/>
              <a:t>Another Procedure for Converting from Decimal to Binary </a:t>
            </a:r>
          </a:p>
        </p:txBody>
      </p:sp>
      <p:sp>
        <p:nvSpPr>
          <p:cNvPr id="16387" name="Rectangle 3"/>
          <p:cNvSpPr>
            <a:spLocks noGrp="1" noChangeArrowheads="1"/>
          </p:cNvSpPr>
          <p:nvPr>
            <p:ph idx="1"/>
          </p:nvPr>
        </p:nvSpPr>
        <p:spPr/>
        <p:txBody>
          <a:bodyPr>
            <a:normAutofit/>
          </a:bodyPr>
          <a:lstStyle/>
          <a:p>
            <a:pPr marL="342000" eaLnBrk="1" hangingPunct="1">
              <a:spcBef>
                <a:spcPts val="1872"/>
              </a:spcBef>
            </a:pPr>
            <a:r>
              <a:rPr lang="en-US" sz="2800" dirty="0">
                <a:latin typeface="Arial" charset="0"/>
                <a:cs typeface="Arial" charset="0"/>
              </a:rPr>
              <a:t>Start with a binary representation of all 0</a:t>
            </a:r>
            <a:r>
              <a:rPr lang="ja-JP" altLang="en-US" sz="2800" dirty="0">
                <a:latin typeface="Arial" charset="0"/>
                <a:cs typeface="Arial" charset="0"/>
              </a:rPr>
              <a:t>’</a:t>
            </a:r>
            <a:r>
              <a:rPr lang="en-US" sz="2800" dirty="0">
                <a:latin typeface="Arial" charset="0"/>
                <a:cs typeface="Arial" charset="0"/>
              </a:rPr>
              <a:t>s</a:t>
            </a:r>
          </a:p>
          <a:p>
            <a:pPr marL="342000" eaLnBrk="1" hangingPunct="1">
              <a:spcBef>
                <a:spcPts val="1872"/>
              </a:spcBef>
            </a:pPr>
            <a:r>
              <a:rPr lang="en-US" sz="2800" dirty="0">
                <a:latin typeface="Arial" charset="0"/>
                <a:cs typeface="Arial" charset="0"/>
              </a:rPr>
              <a:t>Determine the highest possible power of two that is less or equal to the number. </a:t>
            </a:r>
          </a:p>
          <a:p>
            <a:pPr marL="342000" eaLnBrk="1" hangingPunct="1">
              <a:spcBef>
                <a:spcPts val="1872"/>
              </a:spcBef>
            </a:pPr>
            <a:r>
              <a:rPr lang="en-US" sz="2800" dirty="0">
                <a:latin typeface="Arial" charset="0"/>
                <a:cs typeface="Arial" charset="0"/>
              </a:rPr>
              <a:t>Put a 1 in the bit position corresponding to the highest power of two found above. </a:t>
            </a:r>
          </a:p>
          <a:p>
            <a:pPr marL="342000" eaLnBrk="1" hangingPunct="1">
              <a:spcBef>
                <a:spcPts val="1872"/>
              </a:spcBef>
            </a:pPr>
            <a:r>
              <a:rPr lang="en-US" sz="2800" dirty="0">
                <a:latin typeface="Arial" charset="0"/>
                <a:cs typeface="Arial" charset="0"/>
              </a:rPr>
              <a:t>Subtract the highest power of two found above from the number. </a:t>
            </a:r>
          </a:p>
          <a:p>
            <a:pPr marL="342000" eaLnBrk="1" hangingPunct="1">
              <a:spcBef>
                <a:spcPts val="1872"/>
              </a:spcBef>
            </a:pPr>
            <a:r>
              <a:rPr lang="en-US" sz="2800" dirty="0">
                <a:latin typeface="Arial" charset="0"/>
                <a:cs typeface="Arial" charset="0"/>
              </a:rPr>
              <a:t>Repeat the process for the remaining number</a:t>
            </a:r>
          </a:p>
        </p:txBody>
      </p:sp>
    </p:spTree>
    <p:extLst>
      <p:ext uri="{BB962C8B-B14F-4D97-AF65-F5344CB8AC3E}">
        <p14:creationId xmlns:p14="http://schemas.microsoft.com/office/powerpoint/2010/main" val="35295166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hangingPunct="1"/>
            <a:r>
              <a:rPr lang="en-US" sz="3200" dirty="0"/>
              <a:t>Another Procedure for Converting from Decimal to Binary</a:t>
            </a:r>
          </a:p>
        </p:txBody>
      </p:sp>
      <p:sp>
        <p:nvSpPr>
          <p:cNvPr id="17411" name="Rectangle 3"/>
          <p:cNvSpPr>
            <a:spLocks noGrp="1" noChangeArrowheads="1"/>
          </p:cNvSpPr>
          <p:nvPr>
            <p:ph idx="1"/>
          </p:nvPr>
        </p:nvSpPr>
        <p:spPr>
          <a:xfrm>
            <a:off x="457200" y="1600200"/>
            <a:ext cx="5791200" cy="4525963"/>
          </a:xfrm>
        </p:spPr>
        <p:txBody>
          <a:bodyPr>
            <a:noAutofit/>
          </a:bodyPr>
          <a:lstStyle/>
          <a:p>
            <a:pPr eaLnBrk="1" hangingPunct="1"/>
            <a:r>
              <a:rPr lang="en-US" sz="2400" dirty="0">
                <a:solidFill>
                  <a:srgbClr val="FF0000"/>
                </a:solidFill>
                <a:latin typeface="Arial" charset="0"/>
                <a:cs typeface="Arial" charset="0"/>
              </a:rPr>
              <a:t>Example: Converting 76</a:t>
            </a:r>
            <a:r>
              <a:rPr lang="en-US" sz="2400" baseline="-25000" dirty="0">
                <a:solidFill>
                  <a:srgbClr val="FF0000"/>
                </a:solidFill>
                <a:latin typeface="Arial" charset="0"/>
                <a:cs typeface="Arial" charset="0"/>
              </a:rPr>
              <a:t>d</a:t>
            </a:r>
            <a:r>
              <a:rPr lang="en-US" sz="2400" dirty="0">
                <a:solidFill>
                  <a:srgbClr val="FF0000"/>
                </a:solidFill>
                <a:latin typeface="Arial" charset="0"/>
                <a:cs typeface="Arial" charset="0"/>
              </a:rPr>
              <a:t> </a:t>
            </a:r>
            <a:r>
              <a:rPr lang="en-US" sz="2400" dirty="0" smtClean="0">
                <a:solidFill>
                  <a:srgbClr val="FF0000"/>
                </a:solidFill>
                <a:latin typeface="Arial" charset="0"/>
                <a:cs typeface="Arial" charset="0"/>
              </a:rPr>
              <a:t>or 76</a:t>
            </a:r>
            <a:r>
              <a:rPr lang="en-US" sz="2400" baseline="-25000" dirty="0" smtClean="0">
                <a:solidFill>
                  <a:srgbClr val="FF0000"/>
                </a:solidFill>
                <a:latin typeface="Arial" charset="0"/>
                <a:cs typeface="Arial" charset="0"/>
              </a:rPr>
              <a:t>10</a:t>
            </a:r>
            <a:r>
              <a:rPr lang="en-US" sz="2400" dirty="0" smtClean="0">
                <a:solidFill>
                  <a:srgbClr val="FF0000"/>
                </a:solidFill>
                <a:latin typeface="Arial" charset="0"/>
                <a:cs typeface="Arial" charset="0"/>
              </a:rPr>
              <a:t> to </a:t>
            </a:r>
            <a:r>
              <a:rPr lang="en-US" sz="2400" dirty="0">
                <a:solidFill>
                  <a:srgbClr val="FF0000"/>
                </a:solidFill>
                <a:latin typeface="Arial" charset="0"/>
                <a:cs typeface="Arial" charset="0"/>
              </a:rPr>
              <a:t>Binary </a:t>
            </a:r>
          </a:p>
          <a:p>
            <a:pPr lvl="1" eaLnBrk="1" hangingPunct="1"/>
            <a:r>
              <a:rPr lang="en-US" sz="2000" dirty="0">
                <a:latin typeface="Arial" charset="0"/>
                <a:cs typeface="Arial" charset="0"/>
              </a:rPr>
              <a:t>The highest power of 2 less or equal to 76 is 64, hence the </a:t>
            </a:r>
            <a:r>
              <a:rPr lang="en-US" sz="2000" dirty="0">
                <a:solidFill>
                  <a:srgbClr val="FF0000"/>
                </a:solidFill>
                <a:latin typeface="Arial" charset="0"/>
                <a:cs typeface="Arial" charset="0"/>
              </a:rPr>
              <a:t>seventh (MSB)</a:t>
            </a:r>
            <a:r>
              <a:rPr lang="en-US" sz="2000" dirty="0">
                <a:latin typeface="Arial" charset="0"/>
                <a:cs typeface="Arial" charset="0"/>
              </a:rPr>
              <a:t> bit is 1</a:t>
            </a:r>
          </a:p>
          <a:p>
            <a:pPr lvl="1" eaLnBrk="1" hangingPunct="1"/>
            <a:r>
              <a:rPr lang="en-US" sz="2000" dirty="0">
                <a:latin typeface="Arial" charset="0"/>
                <a:cs typeface="Arial" charset="0"/>
              </a:rPr>
              <a:t>Subtracting 64 from 76 we get 12. </a:t>
            </a:r>
          </a:p>
          <a:p>
            <a:pPr lvl="1" eaLnBrk="1" hangingPunct="1"/>
            <a:r>
              <a:rPr lang="en-US" sz="2000" dirty="0">
                <a:latin typeface="Arial" charset="0"/>
                <a:cs typeface="Arial" charset="0"/>
              </a:rPr>
              <a:t>The highest power of 2 less or equal to 12 is 8, hence the </a:t>
            </a:r>
            <a:r>
              <a:rPr lang="en-US" sz="2000" dirty="0">
                <a:solidFill>
                  <a:srgbClr val="FF0000"/>
                </a:solidFill>
                <a:latin typeface="Arial" charset="0"/>
                <a:cs typeface="Arial" charset="0"/>
              </a:rPr>
              <a:t>fourth</a:t>
            </a:r>
            <a:r>
              <a:rPr lang="en-US" sz="2000" dirty="0">
                <a:latin typeface="Arial" charset="0"/>
                <a:cs typeface="Arial" charset="0"/>
              </a:rPr>
              <a:t> bit position is 1</a:t>
            </a:r>
          </a:p>
          <a:p>
            <a:pPr lvl="1" eaLnBrk="1" hangingPunct="1"/>
            <a:r>
              <a:rPr lang="en-US" sz="2000" dirty="0">
                <a:latin typeface="Arial" charset="0"/>
                <a:cs typeface="Arial" charset="0"/>
              </a:rPr>
              <a:t>We subtract 8 from 12 and get 4.</a:t>
            </a:r>
          </a:p>
          <a:p>
            <a:pPr lvl="1" eaLnBrk="1" hangingPunct="1"/>
            <a:r>
              <a:rPr lang="en-US" sz="2000" dirty="0">
                <a:latin typeface="Arial" charset="0"/>
                <a:cs typeface="Arial" charset="0"/>
              </a:rPr>
              <a:t>The highest power of 2 less or equal to 4 is 4, hence the </a:t>
            </a:r>
            <a:r>
              <a:rPr lang="en-US" sz="2000" dirty="0">
                <a:solidFill>
                  <a:srgbClr val="FF0000"/>
                </a:solidFill>
                <a:latin typeface="Arial" charset="0"/>
                <a:cs typeface="Arial" charset="0"/>
              </a:rPr>
              <a:t>third</a:t>
            </a:r>
            <a:r>
              <a:rPr lang="en-US" sz="2000" dirty="0">
                <a:latin typeface="Arial" charset="0"/>
                <a:cs typeface="Arial" charset="0"/>
              </a:rPr>
              <a:t> bit position is 1</a:t>
            </a:r>
          </a:p>
          <a:p>
            <a:pPr lvl="1" eaLnBrk="1" hangingPunct="1"/>
            <a:r>
              <a:rPr lang="en-US" sz="2000" dirty="0">
                <a:latin typeface="Arial" charset="0"/>
                <a:cs typeface="Arial" charset="0"/>
              </a:rPr>
              <a:t>Subtracting 4 from 4 yield a zero, hence all the left bits are set to 0 to yield the final answer </a:t>
            </a:r>
          </a:p>
        </p:txBody>
      </p:sp>
      <p:pic>
        <p:nvPicPr>
          <p:cNvPr id="174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8900" y="2103438"/>
            <a:ext cx="22479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3198813"/>
            <a:ext cx="22479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8900" y="5445125"/>
            <a:ext cx="22479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8900" y="4351338"/>
            <a:ext cx="22479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34595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5" descr="C:\IDRAW20\5A.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570038"/>
            <a:ext cx="3144838" cy="460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itle 5"/>
          <p:cNvSpPr>
            <a:spLocks noGrp="1"/>
          </p:cNvSpPr>
          <p:nvPr>
            <p:ph type="title"/>
          </p:nvPr>
        </p:nvSpPr>
        <p:spPr/>
        <p:txBody>
          <a:bodyPr>
            <a:normAutofit fontScale="90000"/>
          </a:bodyPr>
          <a:lstStyle/>
          <a:p>
            <a:r>
              <a:rPr lang="en-US" dirty="0"/>
              <a:t>Converting from Decimal fractions to Binary</a:t>
            </a:r>
            <a:endParaRPr lang="en-GB" dirty="0"/>
          </a:p>
        </p:txBody>
      </p:sp>
      <p:sp>
        <p:nvSpPr>
          <p:cNvPr id="18435" name="Rectangle 2"/>
          <p:cNvSpPr>
            <a:spLocks noGrp="1" noChangeArrowheads="1"/>
          </p:cNvSpPr>
          <p:nvPr>
            <p:ph idx="1"/>
          </p:nvPr>
        </p:nvSpPr>
        <p:spPr>
          <a:xfrm>
            <a:off x="457200" y="1600200"/>
            <a:ext cx="5410200" cy="4525963"/>
          </a:xfrm>
          <a:noFill/>
        </p:spPr>
        <p:txBody>
          <a:bodyPr>
            <a:normAutofit/>
          </a:bodyPr>
          <a:lstStyle/>
          <a:p>
            <a:r>
              <a:rPr lang="en-US" sz="2400" dirty="0">
                <a:latin typeface="Arial" charset="0"/>
                <a:cs typeface="Arial" charset="0"/>
              </a:rPr>
              <a:t>Using the multiplication method to convert the decimal 0.8125 to binary, we multiply by the radix 2.</a:t>
            </a:r>
          </a:p>
          <a:p>
            <a:pPr lvl="1"/>
            <a:r>
              <a:rPr lang="en-US" sz="2400" dirty="0">
                <a:latin typeface="Arial" charset="0"/>
                <a:cs typeface="Arial" charset="0"/>
              </a:rPr>
              <a:t>The first product carries into the units place.</a:t>
            </a:r>
          </a:p>
        </p:txBody>
      </p:sp>
      <p:sp>
        <p:nvSpPr>
          <p:cNvPr id="18434" name="Slide Number Placeholder 6"/>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FB1854A-F4C7-2141-BB63-581010CF6227}" type="slidenum">
              <a:rPr lang="en-US"/>
              <a:pPr eaLnBrk="1" hangingPunct="1"/>
              <a:t>15</a:t>
            </a:fld>
            <a:endParaRPr lang="en-US"/>
          </a:p>
        </p:txBody>
      </p:sp>
    </p:spTree>
    <p:extLst>
      <p:ext uri="{BB962C8B-B14F-4D97-AF65-F5344CB8AC3E}">
        <p14:creationId xmlns:p14="http://schemas.microsoft.com/office/powerpoint/2010/main" val="1731519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5" descr="C:\IDRAW20\5B.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571625"/>
            <a:ext cx="3135313"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itle 5"/>
          <p:cNvSpPr>
            <a:spLocks noGrp="1"/>
          </p:cNvSpPr>
          <p:nvPr>
            <p:ph type="title"/>
          </p:nvPr>
        </p:nvSpPr>
        <p:spPr/>
        <p:txBody>
          <a:bodyPr>
            <a:normAutofit fontScale="90000"/>
          </a:bodyPr>
          <a:lstStyle/>
          <a:p>
            <a:r>
              <a:rPr lang="en-US" dirty="0"/>
              <a:t>Converting from Decimal fractions to Binary</a:t>
            </a:r>
            <a:endParaRPr lang="en-GB" dirty="0"/>
          </a:p>
        </p:txBody>
      </p:sp>
      <p:sp>
        <p:nvSpPr>
          <p:cNvPr id="19460" name="Rectangle 2"/>
          <p:cNvSpPr>
            <a:spLocks noGrp="1" noChangeArrowheads="1"/>
          </p:cNvSpPr>
          <p:nvPr>
            <p:ph idx="1"/>
          </p:nvPr>
        </p:nvSpPr>
        <p:spPr>
          <a:xfrm>
            <a:off x="457200" y="1600200"/>
            <a:ext cx="5410200" cy="4525963"/>
          </a:xfrm>
          <a:noFill/>
        </p:spPr>
        <p:txBody>
          <a:bodyPr>
            <a:normAutofit/>
          </a:bodyPr>
          <a:lstStyle/>
          <a:p>
            <a:r>
              <a:rPr lang="en-US" sz="2400" dirty="0">
                <a:latin typeface="Arial" charset="0"/>
                <a:cs typeface="Arial" charset="0"/>
              </a:rPr>
              <a:t>Converting 0.8125 to binary . . .</a:t>
            </a:r>
          </a:p>
          <a:p>
            <a:pPr lvl="1"/>
            <a:r>
              <a:rPr lang="en-US" sz="2400" dirty="0">
                <a:latin typeface="Arial" charset="0"/>
                <a:cs typeface="Arial" charset="0"/>
              </a:rPr>
              <a:t>Ignoring the value in the units place at each step, continue multiplying each fractional part by the radix.</a:t>
            </a:r>
          </a:p>
        </p:txBody>
      </p:sp>
      <p:sp>
        <p:nvSpPr>
          <p:cNvPr id="19458" name="Slide Number Placeholder 6"/>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95A89C2-42F7-2646-AF7E-BBC8D8E481DB}" type="slidenum">
              <a:rPr lang="en-US"/>
              <a:pPr eaLnBrk="1" hangingPunct="1"/>
              <a:t>16</a:t>
            </a:fld>
            <a:endParaRPr lang="en-US"/>
          </a:p>
        </p:txBody>
      </p:sp>
    </p:spTree>
    <p:extLst>
      <p:ext uri="{BB962C8B-B14F-4D97-AF65-F5344CB8AC3E}">
        <p14:creationId xmlns:p14="http://schemas.microsoft.com/office/powerpoint/2010/main" val="1814493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5" descr="C:\IDRAW20\5C.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625" y="1571625"/>
            <a:ext cx="3135313"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itle 5"/>
          <p:cNvSpPr>
            <a:spLocks noGrp="1"/>
          </p:cNvSpPr>
          <p:nvPr>
            <p:ph type="title"/>
          </p:nvPr>
        </p:nvSpPr>
        <p:spPr/>
        <p:txBody>
          <a:bodyPr>
            <a:normAutofit fontScale="90000"/>
          </a:bodyPr>
          <a:lstStyle/>
          <a:p>
            <a:r>
              <a:rPr lang="en-US" dirty="0"/>
              <a:t>Converting from Decimal fractions to Binary</a:t>
            </a:r>
            <a:endParaRPr lang="en-GB" dirty="0"/>
          </a:p>
        </p:txBody>
      </p:sp>
      <p:sp>
        <p:nvSpPr>
          <p:cNvPr id="20484" name="Rectangle 3"/>
          <p:cNvSpPr>
            <a:spLocks noGrp="1" noChangeArrowheads="1"/>
          </p:cNvSpPr>
          <p:nvPr>
            <p:ph idx="1"/>
          </p:nvPr>
        </p:nvSpPr>
        <p:spPr>
          <a:xfrm>
            <a:off x="457200" y="1600200"/>
            <a:ext cx="5334000" cy="4525963"/>
          </a:xfrm>
          <a:noFill/>
        </p:spPr>
        <p:txBody>
          <a:bodyPr>
            <a:normAutofit/>
          </a:bodyPr>
          <a:lstStyle/>
          <a:p>
            <a:r>
              <a:rPr lang="en-US" sz="2400" dirty="0">
                <a:latin typeface="Arial" charset="0"/>
                <a:cs typeface="Arial" charset="0"/>
              </a:rPr>
              <a:t>Converting 0.8125 to binary . . .</a:t>
            </a:r>
          </a:p>
          <a:p>
            <a:pPr lvl="1"/>
            <a:r>
              <a:rPr lang="en-US" sz="2400" dirty="0">
                <a:latin typeface="Arial" charset="0"/>
                <a:cs typeface="Arial" charset="0"/>
              </a:rPr>
              <a:t>You are finished when the product is zero, or until you have reached the desired number of binary places.</a:t>
            </a:r>
          </a:p>
          <a:p>
            <a:pPr lvl="1"/>
            <a:r>
              <a:rPr lang="en-US" sz="2400" dirty="0">
                <a:latin typeface="Arial" charset="0"/>
                <a:cs typeface="Arial" charset="0"/>
              </a:rPr>
              <a:t>Our result, reading from top to bottom is:</a:t>
            </a:r>
          </a:p>
          <a:p>
            <a:pPr lvl="1">
              <a:buFontTx/>
              <a:buNone/>
            </a:pPr>
            <a:r>
              <a:rPr lang="en-US" sz="2400" dirty="0">
                <a:latin typeface="Arial" charset="0"/>
                <a:cs typeface="Arial" charset="0"/>
              </a:rPr>
              <a:t>        0.8125</a:t>
            </a:r>
            <a:r>
              <a:rPr lang="en-US" sz="2400" baseline="-25000" dirty="0">
                <a:latin typeface="Arial" charset="0"/>
                <a:cs typeface="Arial" charset="0"/>
              </a:rPr>
              <a:t>10</a:t>
            </a:r>
            <a:r>
              <a:rPr lang="en-US" sz="2400" dirty="0">
                <a:latin typeface="Arial" charset="0"/>
                <a:cs typeface="Arial" charset="0"/>
              </a:rPr>
              <a:t> = 0.1101</a:t>
            </a:r>
            <a:r>
              <a:rPr lang="en-US" sz="2400" baseline="-25000" dirty="0">
                <a:latin typeface="Arial" charset="0"/>
                <a:cs typeface="Arial" charset="0"/>
              </a:rPr>
              <a:t>2</a:t>
            </a:r>
          </a:p>
          <a:p>
            <a:pPr lvl="1"/>
            <a:r>
              <a:rPr lang="en-US" sz="2400" dirty="0">
                <a:latin typeface="Arial" charset="0"/>
                <a:cs typeface="Arial" charset="0"/>
              </a:rPr>
              <a:t>This method also works with any base. Just use the target radix as the multiplier.</a:t>
            </a:r>
          </a:p>
          <a:p>
            <a:pPr lvl="1">
              <a:buFontTx/>
              <a:buNone/>
            </a:pPr>
            <a:endParaRPr lang="en-US" sz="2400" baseline="-25000" dirty="0">
              <a:latin typeface="Arial" charset="0"/>
              <a:cs typeface="Arial" charset="0"/>
            </a:endParaRPr>
          </a:p>
        </p:txBody>
      </p:sp>
      <p:sp>
        <p:nvSpPr>
          <p:cNvPr id="20482" name="Slide Number Placeholder 6"/>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F596F46-8C56-984B-ADA0-BDDA4E6ECD73}" type="slidenum">
              <a:rPr lang="en-US"/>
              <a:pPr eaLnBrk="1" hangingPunct="1"/>
              <a:t>17</a:t>
            </a:fld>
            <a:endParaRPr lang="en-US"/>
          </a:p>
        </p:txBody>
      </p:sp>
    </p:spTree>
    <p:extLst>
      <p:ext uri="{BB962C8B-B14F-4D97-AF65-F5344CB8AC3E}">
        <p14:creationId xmlns:p14="http://schemas.microsoft.com/office/powerpoint/2010/main" val="2982814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p:txBody>
          <a:bodyPr/>
          <a:lstStyle/>
          <a:p>
            <a:pPr eaLnBrk="1" hangingPunct="1"/>
            <a:r>
              <a:rPr lang="en-US" dirty="0"/>
              <a:t>Hexadecimal </a:t>
            </a:r>
            <a:r>
              <a:rPr lang="en-US" dirty="0" smtClean="0"/>
              <a:t>Numbers (Base 16)</a:t>
            </a:r>
            <a:endParaRPr lang="en-US" dirty="0"/>
          </a:p>
        </p:txBody>
      </p:sp>
      <p:sp>
        <p:nvSpPr>
          <p:cNvPr id="21507" name="Rectangle 7"/>
          <p:cNvSpPr>
            <a:spLocks noGrp="1" noChangeArrowheads="1"/>
          </p:cNvSpPr>
          <p:nvPr>
            <p:ph idx="1"/>
          </p:nvPr>
        </p:nvSpPr>
        <p:spPr>
          <a:xfrm>
            <a:off x="457200" y="1371600"/>
            <a:ext cx="8382000" cy="4754563"/>
          </a:xfrm>
        </p:spPr>
        <p:txBody>
          <a:bodyPr>
            <a:normAutofit/>
          </a:bodyPr>
          <a:lstStyle/>
          <a:p>
            <a:r>
              <a:rPr lang="en-US" altLang="ko-KR" sz="2800" dirty="0">
                <a:latin typeface="Arial" charset="0"/>
                <a:ea typeface="굴림" charset="0"/>
                <a:cs typeface="굴림" charset="0"/>
              </a:rPr>
              <a:t>Digits: </a:t>
            </a:r>
            <a:r>
              <a:rPr lang="en-US" altLang="ko-KR" sz="2800" dirty="0" smtClean="0">
                <a:latin typeface="Arial" charset="0"/>
                <a:ea typeface="굴림" charset="0"/>
                <a:cs typeface="굴림" charset="0"/>
              </a:rPr>
              <a:t>0,1,2,3,4,5,6,7,8,9,A,B,C,D,E,F </a:t>
            </a:r>
            <a:r>
              <a:rPr lang="en-US" altLang="ko-KR" sz="2400" dirty="0" smtClean="0">
                <a:latin typeface="Arial" charset="0"/>
                <a:ea typeface="굴림" charset="0"/>
                <a:cs typeface="굴림" charset="0"/>
              </a:rPr>
              <a:t>(16 </a:t>
            </a:r>
            <a:r>
              <a:rPr lang="en-US" altLang="ko-KR" sz="2400" dirty="0">
                <a:latin typeface="Arial" charset="0"/>
                <a:ea typeface="굴림" charset="0"/>
                <a:cs typeface="굴림" charset="0"/>
              </a:rPr>
              <a:t>of them</a:t>
            </a:r>
            <a:r>
              <a:rPr lang="en-US" altLang="ko-KR" sz="2400" dirty="0" smtClean="0">
                <a:latin typeface="Arial" charset="0"/>
                <a:ea typeface="굴림" charset="0"/>
                <a:cs typeface="굴림" charset="0"/>
              </a:rPr>
              <a:t>)</a:t>
            </a:r>
          </a:p>
          <a:p>
            <a:r>
              <a:rPr lang="en-US" sz="2400" dirty="0" smtClean="0">
                <a:latin typeface="Arial" charset="0"/>
                <a:ea typeface="굴림" charset="0"/>
                <a:cs typeface="굴림" charset="0"/>
              </a:rPr>
              <a:t>Example: 1A</a:t>
            </a:r>
            <a:r>
              <a:rPr lang="en-US" sz="2400" baseline="-25000" dirty="0" smtClean="0">
                <a:latin typeface="Arial" charset="0"/>
                <a:ea typeface="굴림" charset="0"/>
                <a:cs typeface="굴림" charset="0"/>
              </a:rPr>
              <a:t>16</a:t>
            </a:r>
            <a:r>
              <a:rPr lang="en-US" sz="2400" dirty="0" smtClean="0">
                <a:latin typeface="Arial" charset="0"/>
                <a:ea typeface="굴림" charset="0"/>
                <a:cs typeface="굴림" charset="0"/>
              </a:rPr>
              <a:t> or 1A</a:t>
            </a:r>
            <a:r>
              <a:rPr lang="en-US" sz="2400" baseline="-25000" dirty="0" smtClean="0">
                <a:latin typeface="Arial" charset="0"/>
                <a:ea typeface="굴림" charset="0"/>
                <a:cs typeface="굴림" charset="0"/>
              </a:rPr>
              <a:t>h</a:t>
            </a:r>
            <a:r>
              <a:rPr lang="en-US" sz="2400" dirty="0" smtClean="0">
                <a:latin typeface="Arial" charset="0"/>
                <a:ea typeface="굴림" charset="0"/>
                <a:cs typeface="굴림" charset="0"/>
              </a:rPr>
              <a:t> or 0x1A</a:t>
            </a:r>
            <a:endParaRPr lang="en-US" sz="2800" baseline="-25000" dirty="0" smtClean="0">
              <a:latin typeface="Arial" charset="0"/>
              <a:cs typeface="Arial" charset="0"/>
            </a:endParaRPr>
          </a:p>
          <a:p>
            <a:pPr eaLnBrk="1" hangingPunct="1"/>
            <a:r>
              <a:rPr lang="en-US" sz="2800" dirty="0" smtClean="0">
                <a:latin typeface="Arial" charset="0"/>
                <a:cs typeface="Arial" charset="0"/>
              </a:rPr>
              <a:t>Binary </a:t>
            </a:r>
            <a:r>
              <a:rPr lang="en-US" sz="2800" dirty="0">
                <a:latin typeface="Arial" charset="0"/>
                <a:cs typeface="Arial" charset="0"/>
              </a:rPr>
              <a:t>values are represented in hexadecimal.</a:t>
            </a:r>
          </a:p>
        </p:txBody>
      </p:sp>
      <p:graphicFrame>
        <p:nvGraphicFramePr>
          <p:cNvPr id="2" name="Table 1"/>
          <p:cNvGraphicFramePr>
            <a:graphicFrameLocks noGrp="1"/>
          </p:cNvGraphicFramePr>
          <p:nvPr>
            <p:extLst>
              <p:ext uri="{D42A27DB-BD31-4B8C-83A1-F6EECF244321}">
                <p14:modId xmlns:p14="http://schemas.microsoft.com/office/powerpoint/2010/main" val="177221457"/>
              </p:ext>
            </p:extLst>
          </p:nvPr>
        </p:nvGraphicFramePr>
        <p:xfrm>
          <a:off x="533400" y="3048000"/>
          <a:ext cx="8153399" cy="3566160"/>
        </p:xfrm>
        <a:graphic>
          <a:graphicData uri="http://schemas.openxmlformats.org/drawingml/2006/table">
            <a:tbl>
              <a:tblPr firstRow="1" bandRow="1">
                <a:tableStyleId>{5C22544A-7EE6-4342-B048-85BDC9FD1C3A}</a:tableStyleId>
              </a:tblPr>
              <a:tblGrid>
                <a:gridCol w="1181652"/>
                <a:gridCol w="1181652"/>
                <a:gridCol w="1751496"/>
                <a:gridCol w="1114010"/>
                <a:gridCol w="1152111"/>
                <a:gridCol w="1772478"/>
              </a:tblGrid>
              <a:tr h="370840">
                <a:tc>
                  <a:txBody>
                    <a:bodyPr/>
                    <a:lstStyle/>
                    <a:p>
                      <a:r>
                        <a:rPr lang="en-US" sz="2000" dirty="0" smtClean="0">
                          <a:latin typeface="Arial"/>
                          <a:cs typeface="Arial"/>
                        </a:rPr>
                        <a:t>Binary</a:t>
                      </a:r>
                      <a:endParaRPr lang="en-US" sz="2000" dirty="0">
                        <a:latin typeface="Arial"/>
                        <a:cs typeface="Arial"/>
                      </a:endParaRPr>
                    </a:p>
                  </a:txBody>
                  <a:tcPr/>
                </a:tc>
                <a:tc>
                  <a:txBody>
                    <a:bodyPr/>
                    <a:lstStyle/>
                    <a:p>
                      <a:r>
                        <a:rPr lang="en-US" sz="2000" dirty="0" smtClean="0">
                          <a:latin typeface="Arial"/>
                          <a:cs typeface="Arial"/>
                        </a:rPr>
                        <a:t>Decimal</a:t>
                      </a:r>
                      <a:endParaRPr lang="en-US" sz="2000" dirty="0">
                        <a:latin typeface="Arial"/>
                        <a:cs typeface="Arial"/>
                      </a:endParaRPr>
                    </a:p>
                  </a:txBody>
                  <a:tcPr/>
                </a:tc>
                <a:tc>
                  <a:txBody>
                    <a:bodyPr/>
                    <a:lstStyle/>
                    <a:p>
                      <a:r>
                        <a:rPr lang="en-US" sz="2000" dirty="0" smtClean="0">
                          <a:latin typeface="Arial"/>
                          <a:cs typeface="Arial"/>
                        </a:rPr>
                        <a:t>Hexadecimal</a:t>
                      </a:r>
                      <a:endParaRPr lang="en-US" sz="2000" dirty="0">
                        <a:latin typeface="Arial"/>
                        <a:cs typeface="Arial"/>
                      </a:endParaRPr>
                    </a:p>
                  </a:txBody>
                  <a:tcPr/>
                </a:tc>
                <a:tc>
                  <a:txBody>
                    <a:bodyPr/>
                    <a:lstStyle/>
                    <a:p>
                      <a:r>
                        <a:rPr lang="en-US" sz="2000" dirty="0" smtClean="0">
                          <a:latin typeface="Arial"/>
                          <a:cs typeface="Arial"/>
                        </a:rPr>
                        <a:t>Binary</a:t>
                      </a:r>
                      <a:endParaRPr lang="en-US" sz="2000" dirty="0">
                        <a:latin typeface="Arial"/>
                        <a:cs typeface="Arial"/>
                      </a:endParaRPr>
                    </a:p>
                  </a:txBody>
                  <a:tcPr/>
                </a:tc>
                <a:tc>
                  <a:txBody>
                    <a:bodyPr/>
                    <a:lstStyle/>
                    <a:p>
                      <a:r>
                        <a:rPr lang="en-US" sz="2000" dirty="0" smtClean="0">
                          <a:latin typeface="Arial"/>
                          <a:cs typeface="Arial"/>
                        </a:rPr>
                        <a:t>Decimal</a:t>
                      </a:r>
                      <a:endParaRPr lang="en-US" sz="2000" dirty="0">
                        <a:latin typeface="Arial"/>
                        <a:cs typeface="Arial"/>
                      </a:endParaRPr>
                    </a:p>
                  </a:txBody>
                  <a:tcPr/>
                </a:tc>
                <a:tc>
                  <a:txBody>
                    <a:bodyPr/>
                    <a:lstStyle/>
                    <a:p>
                      <a:r>
                        <a:rPr lang="en-US" sz="2000" dirty="0" smtClean="0">
                          <a:latin typeface="Arial"/>
                          <a:cs typeface="Arial"/>
                        </a:rPr>
                        <a:t>Hexadecimal</a:t>
                      </a:r>
                      <a:endParaRPr lang="en-US" sz="2000" dirty="0">
                        <a:latin typeface="Arial"/>
                        <a:cs typeface="Arial"/>
                      </a:endParaRPr>
                    </a:p>
                  </a:txBody>
                  <a:tcPr/>
                </a:tc>
              </a:tr>
              <a:tr h="370840">
                <a:tc>
                  <a:txBody>
                    <a:bodyPr/>
                    <a:lstStyle/>
                    <a:p>
                      <a:pPr algn="ctr"/>
                      <a:r>
                        <a:rPr lang="en-US" sz="2000" dirty="0" smtClean="0">
                          <a:latin typeface="Arial"/>
                          <a:cs typeface="Arial"/>
                        </a:rPr>
                        <a:t>0000</a:t>
                      </a:r>
                      <a:endParaRPr lang="en-US" sz="2000" dirty="0">
                        <a:latin typeface="Arial"/>
                        <a:cs typeface="Arial"/>
                      </a:endParaRPr>
                    </a:p>
                  </a:txBody>
                  <a:tcPr/>
                </a:tc>
                <a:tc>
                  <a:txBody>
                    <a:bodyPr/>
                    <a:lstStyle/>
                    <a:p>
                      <a:pPr algn="ctr"/>
                      <a:r>
                        <a:rPr lang="en-US" sz="2000" dirty="0" smtClean="0">
                          <a:latin typeface="Arial"/>
                          <a:cs typeface="Arial"/>
                        </a:rPr>
                        <a:t>0</a:t>
                      </a:r>
                      <a:endParaRPr lang="en-US" sz="2000" dirty="0">
                        <a:latin typeface="Arial"/>
                        <a:cs typeface="Arial"/>
                      </a:endParaRPr>
                    </a:p>
                  </a:txBody>
                  <a:tcPr/>
                </a:tc>
                <a:tc>
                  <a:txBody>
                    <a:bodyPr/>
                    <a:lstStyle/>
                    <a:p>
                      <a:pPr algn="ctr"/>
                      <a:r>
                        <a:rPr lang="en-US" sz="2000" dirty="0" smtClean="0">
                          <a:latin typeface="Arial"/>
                          <a:cs typeface="Arial"/>
                        </a:rPr>
                        <a:t>0</a:t>
                      </a:r>
                      <a:endParaRPr lang="en-US" sz="2000" dirty="0">
                        <a:latin typeface="Arial"/>
                        <a:cs typeface="Arial"/>
                      </a:endParaRPr>
                    </a:p>
                  </a:txBody>
                  <a:tcPr/>
                </a:tc>
                <a:tc>
                  <a:txBody>
                    <a:bodyPr/>
                    <a:lstStyle/>
                    <a:p>
                      <a:pPr algn="ctr"/>
                      <a:r>
                        <a:rPr lang="en-US" sz="2000" dirty="0" smtClean="0">
                          <a:latin typeface="Arial"/>
                          <a:cs typeface="Arial"/>
                        </a:rPr>
                        <a:t>1000</a:t>
                      </a:r>
                      <a:endParaRPr lang="en-US" sz="2000" dirty="0">
                        <a:latin typeface="Arial"/>
                        <a:cs typeface="Arial"/>
                      </a:endParaRPr>
                    </a:p>
                  </a:txBody>
                  <a:tcPr/>
                </a:tc>
                <a:tc>
                  <a:txBody>
                    <a:bodyPr/>
                    <a:lstStyle/>
                    <a:p>
                      <a:pPr algn="ctr"/>
                      <a:r>
                        <a:rPr lang="en-US" sz="2000" dirty="0" smtClean="0">
                          <a:latin typeface="Arial"/>
                          <a:cs typeface="Arial"/>
                        </a:rPr>
                        <a:t>8</a:t>
                      </a:r>
                      <a:endParaRPr lang="en-US" sz="2000" dirty="0">
                        <a:latin typeface="Arial"/>
                        <a:cs typeface="Arial"/>
                      </a:endParaRPr>
                    </a:p>
                  </a:txBody>
                  <a:tcPr/>
                </a:tc>
                <a:tc>
                  <a:txBody>
                    <a:bodyPr/>
                    <a:lstStyle/>
                    <a:p>
                      <a:pPr algn="ctr"/>
                      <a:r>
                        <a:rPr lang="en-US" sz="2000" dirty="0" smtClean="0">
                          <a:latin typeface="Arial"/>
                          <a:cs typeface="Arial"/>
                        </a:rPr>
                        <a:t>8</a:t>
                      </a:r>
                      <a:endParaRPr lang="en-US" sz="2000" dirty="0">
                        <a:latin typeface="Arial"/>
                        <a:cs typeface="Arial"/>
                      </a:endParaRPr>
                    </a:p>
                  </a:txBody>
                  <a:tcPr/>
                </a:tc>
              </a:tr>
              <a:tr h="370840">
                <a:tc>
                  <a:txBody>
                    <a:bodyPr/>
                    <a:lstStyle/>
                    <a:p>
                      <a:pPr algn="ctr"/>
                      <a:r>
                        <a:rPr lang="en-US" sz="2000" dirty="0" smtClean="0">
                          <a:latin typeface="Arial"/>
                          <a:cs typeface="Arial"/>
                        </a:rPr>
                        <a:t>0001</a:t>
                      </a:r>
                      <a:endParaRPr lang="en-US" sz="2000" dirty="0">
                        <a:latin typeface="Arial"/>
                        <a:cs typeface="Arial"/>
                      </a:endParaRPr>
                    </a:p>
                  </a:txBody>
                  <a:tcPr/>
                </a:tc>
                <a:tc>
                  <a:txBody>
                    <a:bodyPr/>
                    <a:lstStyle/>
                    <a:p>
                      <a:pPr algn="ctr"/>
                      <a:r>
                        <a:rPr lang="en-US" sz="2000" dirty="0" smtClean="0">
                          <a:latin typeface="Arial"/>
                          <a:cs typeface="Arial"/>
                        </a:rPr>
                        <a:t>1</a:t>
                      </a:r>
                      <a:endParaRPr lang="en-US" sz="2000" dirty="0">
                        <a:latin typeface="Arial"/>
                        <a:cs typeface="Arial"/>
                      </a:endParaRPr>
                    </a:p>
                  </a:txBody>
                  <a:tcPr/>
                </a:tc>
                <a:tc>
                  <a:txBody>
                    <a:bodyPr/>
                    <a:lstStyle/>
                    <a:p>
                      <a:pPr algn="ctr"/>
                      <a:r>
                        <a:rPr lang="en-US" sz="2000" dirty="0" smtClean="0">
                          <a:latin typeface="Arial"/>
                          <a:cs typeface="Arial"/>
                        </a:rPr>
                        <a:t>1</a:t>
                      </a:r>
                      <a:endParaRPr lang="en-US" sz="2000" dirty="0">
                        <a:latin typeface="Arial"/>
                        <a:cs typeface="Arial"/>
                      </a:endParaRPr>
                    </a:p>
                  </a:txBody>
                  <a:tcPr/>
                </a:tc>
                <a:tc>
                  <a:txBody>
                    <a:bodyPr/>
                    <a:lstStyle/>
                    <a:p>
                      <a:pPr algn="ctr"/>
                      <a:r>
                        <a:rPr lang="en-US" sz="2000" dirty="0" smtClean="0">
                          <a:latin typeface="Arial"/>
                          <a:cs typeface="Arial"/>
                        </a:rPr>
                        <a:t>1001</a:t>
                      </a:r>
                      <a:endParaRPr lang="en-US" sz="2000" dirty="0">
                        <a:latin typeface="Arial"/>
                        <a:cs typeface="Arial"/>
                      </a:endParaRPr>
                    </a:p>
                  </a:txBody>
                  <a:tcPr/>
                </a:tc>
                <a:tc>
                  <a:txBody>
                    <a:bodyPr/>
                    <a:lstStyle/>
                    <a:p>
                      <a:pPr algn="ctr"/>
                      <a:r>
                        <a:rPr lang="en-US" sz="2000" dirty="0" smtClean="0">
                          <a:latin typeface="Arial"/>
                          <a:cs typeface="Arial"/>
                        </a:rPr>
                        <a:t>9</a:t>
                      </a:r>
                      <a:endParaRPr lang="en-US" sz="2000" dirty="0">
                        <a:latin typeface="Arial"/>
                        <a:cs typeface="Arial"/>
                      </a:endParaRPr>
                    </a:p>
                  </a:txBody>
                  <a:tcPr/>
                </a:tc>
                <a:tc>
                  <a:txBody>
                    <a:bodyPr/>
                    <a:lstStyle/>
                    <a:p>
                      <a:pPr algn="ctr"/>
                      <a:r>
                        <a:rPr lang="en-US" sz="2000" dirty="0" smtClean="0">
                          <a:latin typeface="Arial"/>
                          <a:cs typeface="Arial"/>
                        </a:rPr>
                        <a:t>9</a:t>
                      </a:r>
                      <a:endParaRPr lang="en-US" sz="2000" dirty="0">
                        <a:latin typeface="Arial"/>
                        <a:cs typeface="Arial"/>
                      </a:endParaRPr>
                    </a:p>
                  </a:txBody>
                  <a:tcPr/>
                </a:tc>
              </a:tr>
              <a:tr h="370840">
                <a:tc>
                  <a:txBody>
                    <a:bodyPr/>
                    <a:lstStyle/>
                    <a:p>
                      <a:pPr algn="ctr"/>
                      <a:r>
                        <a:rPr lang="en-US" sz="2000" dirty="0" smtClean="0">
                          <a:latin typeface="Arial"/>
                          <a:cs typeface="Arial"/>
                        </a:rPr>
                        <a:t>0010</a:t>
                      </a:r>
                      <a:endParaRPr lang="en-US" sz="2000" dirty="0">
                        <a:latin typeface="Arial"/>
                        <a:cs typeface="Arial"/>
                      </a:endParaRPr>
                    </a:p>
                  </a:txBody>
                  <a:tcPr/>
                </a:tc>
                <a:tc>
                  <a:txBody>
                    <a:bodyPr/>
                    <a:lstStyle/>
                    <a:p>
                      <a:pPr algn="ctr"/>
                      <a:r>
                        <a:rPr lang="en-US" sz="2000" dirty="0" smtClean="0">
                          <a:latin typeface="Arial"/>
                          <a:cs typeface="Arial"/>
                        </a:rPr>
                        <a:t>2</a:t>
                      </a:r>
                      <a:endParaRPr lang="en-US" sz="2000" dirty="0">
                        <a:latin typeface="Arial"/>
                        <a:cs typeface="Arial"/>
                      </a:endParaRPr>
                    </a:p>
                  </a:txBody>
                  <a:tcPr/>
                </a:tc>
                <a:tc>
                  <a:txBody>
                    <a:bodyPr/>
                    <a:lstStyle/>
                    <a:p>
                      <a:pPr algn="ctr"/>
                      <a:r>
                        <a:rPr lang="en-US" sz="2000" dirty="0" smtClean="0">
                          <a:latin typeface="Arial"/>
                          <a:cs typeface="Arial"/>
                        </a:rPr>
                        <a:t>2</a:t>
                      </a:r>
                      <a:endParaRPr lang="en-US" sz="2000" dirty="0">
                        <a:latin typeface="Arial"/>
                        <a:cs typeface="Arial"/>
                      </a:endParaRPr>
                    </a:p>
                  </a:txBody>
                  <a:tcPr/>
                </a:tc>
                <a:tc>
                  <a:txBody>
                    <a:bodyPr/>
                    <a:lstStyle/>
                    <a:p>
                      <a:pPr algn="ctr"/>
                      <a:r>
                        <a:rPr lang="en-US" sz="2000" dirty="0" smtClean="0">
                          <a:latin typeface="Arial"/>
                          <a:cs typeface="Arial"/>
                        </a:rPr>
                        <a:t>1010</a:t>
                      </a:r>
                      <a:endParaRPr lang="en-US" sz="2000" dirty="0">
                        <a:latin typeface="Arial"/>
                        <a:cs typeface="Arial"/>
                      </a:endParaRPr>
                    </a:p>
                  </a:txBody>
                  <a:tcPr/>
                </a:tc>
                <a:tc>
                  <a:txBody>
                    <a:bodyPr/>
                    <a:lstStyle/>
                    <a:p>
                      <a:pPr algn="ctr"/>
                      <a:r>
                        <a:rPr lang="en-US" sz="2000" dirty="0" smtClean="0">
                          <a:latin typeface="Arial"/>
                          <a:cs typeface="Arial"/>
                        </a:rPr>
                        <a:t>10</a:t>
                      </a:r>
                      <a:endParaRPr lang="en-US" sz="2000" dirty="0">
                        <a:latin typeface="Arial"/>
                        <a:cs typeface="Arial"/>
                      </a:endParaRPr>
                    </a:p>
                  </a:txBody>
                  <a:tcPr/>
                </a:tc>
                <a:tc>
                  <a:txBody>
                    <a:bodyPr/>
                    <a:lstStyle/>
                    <a:p>
                      <a:pPr algn="ctr"/>
                      <a:r>
                        <a:rPr lang="en-US" sz="2000" dirty="0" smtClean="0">
                          <a:latin typeface="Arial"/>
                          <a:cs typeface="Arial"/>
                        </a:rPr>
                        <a:t>A</a:t>
                      </a:r>
                      <a:endParaRPr lang="en-US" sz="2000" dirty="0">
                        <a:latin typeface="Arial"/>
                        <a:cs typeface="Arial"/>
                      </a:endParaRPr>
                    </a:p>
                  </a:txBody>
                  <a:tcPr/>
                </a:tc>
              </a:tr>
              <a:tr h="370840">
                <a:tc>
                  <a:txBody>
                    <a:bodyPr/>
                    <a:lstStyle/>
                    <a:p>
                      <a:pPr algn="ctr"/>
                      <a:r>
                        <a:rPr lang="en-US" sz="2000" dirty="0" smtClean="0">
                          <a:latin typeface="Arial"/>
                          <a:cs typeface="Arial"/>
                        </a:rPr>
                        <a:t>0011</a:t>
                      </a:r>
                      <a:endParaRPr lang="en-US" sz="2000" dirty="0">
                        <a:latin typeface="Arial"/>
                        <a:cs typeface="Arial"/>
                      </a:endParaRPr>
                    </a:p>
                  </a:txBody>
                  <a:tcPr/>
                </a:tc>
                <a:tc>
                  <a:txBody>
                    <a:bodyPr/>
                    <a:lstStyle/>
                    <a:p>
                      <a:pPr algn="ctr"/>
                      <a:r>
                        <a:rPr lang="en-US" sz="2000" dirty="0" smtClean="0">
                          <a:latin typeface="Arial"/>
                          <a:cs typeface="Arial"/>
                        </a:rPr>
                        <a:t>3</a:t>
                      </a:r>
                      <a:endParaRPr lang="en-US" sz="2000" dirty="0">
                        <a:latin typeface="Arial"/>
                        <a:cs typeface="Arial"/>
                      </a:endParaRPr>
                    </a:p>
                  </a:txBody>
                  <a:tcPr/>
                </a:tc>
                <a:tc>
                  <a:txBody>
                    <a:bodyPr/>
                    <a:lstStyle/>
                    <a:p>
                      <a:pPr algn="ctr"/>
                      <a:r>
                        <a:rPr lang="en-US" sz="2000" dirty="0" smtClean="0">
                          <a:latin typeface="Arial"/>
                          <a:cs typeface="Arial"/>
                        </a:rPr>
                        <a:t>3</a:t>
                      </a:r>
                      <a:endParaRPr lang="en-US" sz="2000" dirty="0">
                        <a:latin typeface="Arial"/>
                        <a:cs typeface="Arial"/>
                      </a:endParaRPr>
                    </a:p>
                  </a:txBody>
                  <a:tcPr/>
                </a:tc>
                <a:tc>
                  <a:txBody>
                    <a:bodyPr/>
                    <a:lstStyle/>
                    <a:p>
                      <a:pPr algn="ctr"/>
                      <a:r>
                        <a:rPr lang="en-US" sz="2000" dirty="0" smtClean="0">
                          <a:latin typeface="Arial"/>
                          <a:cs typeface="Arial"/>
                        </a:rPr>
                        <a:t>1011</a:t>
                      </a:r>
                      <a:endParaRPr lang="en-US" sz="2000" dirty="0">
                        <a:latin typeface="Arial"/>
                        <a:cs typeface="Arial"/>
                      </a:endParaRPr>
                    </a:p>
                  </a:txBody>
                  <a:tcPr/>
                </a:tc>
                <a:tc>
                  <a:txBody>
                    <a:bodyPr/>
                    <a:lstStyle/>
                    <a:p>
                      <a:pPr algn="ctr"/>
                      <a:r>
                        <a:rPr lang="en-US" sz="2000" dirty="0" smtClean="0">
                          <a:latin typeface="Arial"/>
                          <a:cs typeface="Arial"/>
                        </a:rPr>
                        <a:t>11</a:t>
                      </a:r>
                      <a:endParaRPr lang="en-US" sz="2000" dirty="0">
                        <a:latin typeface="Arial"/>
                        <a:cs typeface="Arial"/>
                      </a:endParaRPr>
                    </a:p>
                  </a:txBody>
                  <a:tcPr/>
                </a:tc>
                <a:tc>
                  <a:txBody>
                    <a:bodyPr/>
                    <a:lstStyle/>
                    <a:p>
                      <a:pPr algn="ctr"/>
                      <a:r>
                        <a:rPr lang="en-US" sz="2000" dirty="0" smtClean="0">
                          <a:latin typeface="Arial"/>
                          <a:cs typeface="Arial"/>
                        </a:rPr>
                        <a:t>B</a:t>
                      </a:r>
                      <a:endParaRPr lang="en-US" sz="2000" dirty="0">
                        <a:latin typeface="Arial"/>
                        <a:cs typeface="Arial"/>
                      </a:endParaRPr>
                    </a:p>
                  </a:txBody>
                  <a:tcPr/>
                </a:tc>
              </a:tr>
              <a:tr h="370840">
                <a:tc>
                  <a:txBody>
                    <a:bodyPr/>
                    <a:lstStyle/>
                    <a:p>
                      <a:pPr algn="ctr"/>
                      <a:r>
                        <a:rPr lang="en-US" sz="2000" dirty="0" smtClean="0">
                          <a:latin typeface="Arial"/>
                          <a:cs typeface="Arial"/>
                        </a:rPr>
                        <a:t>0100</a:t>
                      </a:r>
                      <a:endParaRPr lang="en-US" sz="2000" dirty="0">
                        <a:latin typeface="Arial"/>
                        <a:cs typeface="Arial"/>
                      </a:endParaRPr>
                    </a:p>
                  </a:txBody>
                  <a:tcPr/>
                </a:tc>
                <a:tc>
                  <a:txBody>
                    <a:bodyPr/>
                    <a:lstStyle/>
                    <a:p>
                      <a:pPr algn="ctr"/>
                      <a:r>
                        <a:rPr lang="en-US" sz="2000" dirty="0" smtClean="0">
                          <a:latin typeface="Arial"/>
                          <a:cs typeface="Arial"/>
                        </a:rPr>
                        <a:t>4</a:t>
                      </a:r>
                      <a:endParaRPr lang="en-US" sz="2000" dirty="0">
                        <a:latin typeface="Arial"/>
                        <a:cs typeface="Arial"/>
                      </a:endParaRPr>
                    </a:p>
                  </a:txBody>
                  <a:tcPr/>
                </a:tc>
                <a:tc>
                  <a:txBody>
                    <a:bodyPr/>
                    <a:lstStyle/>
                    <a:p>
                      <a:pPr algn="ctr"/>
                      <a:r>
                        <a:rPr lang="en-US" sz="2000" dirty="0" smtClean="0">
                          <a:latin typeface="Arial"/>
                          <a:cs typeface="Arial"/>
                        </a:rPr>
                        <a:t>4</a:t>
                      </a:r>
                      <a:endParaRPr lang="en-US" sz="2000" dirty="0">
                        <a:latin typeface="Arial"/>
                        <a:cs typeface="Arial"/>
                      </a:endParaRPr>
                    </a:p>
                  </a:txBody>
                  <a:tcPr/>
                </a:tc>
                <a:tc>
                  <a:txBody>
                    <a:bodyPr/>
                    <a:lstStyle/>
                    <a:p>
                      <a:pPr algn="ctr"/>
                      <a:r>
                        <a:rPr lang="en-US" sz="2000" dirty="0" smtClean="0">
                          <a:latin typeface="Arial"/>
                          <a:cs typeface="Arial"/>
                        </a:rPr>
                        <a:t>1100</a:t>
                      </a:r>
                      <a:endParaRPr lang="en-US" sz="2000" dirty="0">
                        <a:latin typeface="Arial"/>
                        <a:cs typeface="Arial"/>
                      </a:endParaRPr>
                    </a:p>
                  </a:txBody>
                  <a:tcPr/>
                </a:tc>
                <a:tc>
                  <a:txBody>
                    <a:bodyPr/>
                    <a:lstStyle/>
                    <a:p>
                      <a:pPr algn="ctr"/>
                      <a:r>
                        <a:rPr lang="en-US" sz="2000" dirty="0" smtClean="0">
                          <a:latin typeface="Arial"/>
                          <a:cs typeface="Arial"/>
                        </a:rPr>
                        <a:t>12</a:t>
                      </a:r>
                      <a:endParaRPr lang="en-US" sz="2000" dirty="0">
                        <a:latin typeface="Arial"/>
                        <a:cs typeface="Arial"/>
                      </a:endParaRPr>
                    </a:p>
                  </a:txBody>
                  <a:tcPr/>
                </a:tc>
                <a:tc>
                  <a:txBody>
                    <a:bodyPr/>
                    <a:lstStyle/>
                    <a:p>
                      <a:pPr algn="ctr"/>
                      <a:r>
                        <a:rPr lang="en-US" sz="2000" dirty="0" smtClean="0">
                          <a:latin typeface="Arial"/>
                          <a:cs typeface="Arial"/>
                        </a:rPr>
                        <a:t>C</a:t>
                      </a:r>
                      <a:endParaRPr lang="en-US" sz="2000" dirty="0">
                        <a:latin typeface="Arial"/>
                        <a:cs typeface="Arial"/>
                      </a:endParaRPr>
                    </a:p>
                  </a:txBody>
                  <a:tcPr/>
                </a:tc>
              </a:tr>
              <a:tr h="370840">
                <a:tc>
                  <a:txBody>
                    <a:bodyPr/>
                    <a:lstStyle/>
                    <a:p>
                      <a:pPr algn="ctr"/>
                      <a:r>
                        <a:rPr lang="en-US" sz="2000" dirty="0" smtClean="0">
                          <a:latin typeface="Arial"/>
                          <a:cs typeface="Arial"/>
                        </a:rPr>
                        <a:t>0101</a:t>
                      </a:r>
                      <a:endParaRPr lang="en-US" sz="2000" dirty="0">
                        <a:latin typeface="Arial"/>
                        <a:cs typeface="Arial"/>
                      </a:endParaRPr>
                    </a:p>
                  </a:txBody>
                  <a:tcPr/>
                </a:tc>
                <a:tc>
                  <a:txBody>
                    <a:bodyPr/>
                    <a:lstStyle/>
                    <a:p>
                      <a:pPr algn="ctr"/>
                      <a:r>
                        <a:rPr lang="en-US" sz="2000" dirty="0" smtClean="0">
                          <a:latin typeface="Arial"/>
                          <a:cs typeface="Arial"/>
                        </a:rPr>
                        <a:t>5</a:t>
                      </a:r>
                      <a:endParaRPr lang="en-US" sz="2000" dirty="0">
                        <a:latin typeface="Arial"/>
                        <a:cs typeface="Arial"/>
                      </a:endParaRPr>
                    </a:p>
                  </a:txBody>
                  <a:tcPr/>
                </a:tc>
                <a:tc>
                  <a:txBody>
                    <a:bodyPr/>
                    <a:lstStyle/>
                    <a:p>
                      <a:pPr algn="ctr"/>
                      <a:r>
                        <a:rPr lang="en-US" sz="2000" dirty="0" smtClean="0">
                          <a:latin typeface="Arial"/>
                          <a:cs typeface="Arial"/>
                        </a:rPr>
                        <a:t>5</a:t>
                      </a:r>
                      <a:endParaRPr lang="en-US" sz="2000" dirty="0">
                        <a:latin typeface="Arial"/>
                        <a:cs typeface="Arial"/>
                      </a:endParaRPr>
                    </a:p>
                  </a:txBody>
                  <a:tcPr/>
                </a:tc>
                <a:tc>
                  <a:txBody>
                    <a:bodyPr/>
                    <a:lstStyle/>
                    <a:p>
                      <a:pPr algn="ctr"/>
                      <a:r>
                        <a:rPr lang="en-US" sz="2000" dirty="0" smtClean="0">
                          <a:latin typeface="Arial"/>
                          <a:cs typeface="Arial"/>
                        </a:rPr>
                        <a:t>1101</a:t>
                      </a:r>
                      <a:endParaRPr lang="en-US" sz="2000" dirty="0">
                        <a:latin typeface="Arial"/>
                        <a:cs typeface="Arial"/>
                      </a:endParaRPr>
                    </a:p>
                  </a:txBody>
                  <a:tcPr/>
                </a:tc>
                <a:tc>
                  <a:txBody>
                    <a:bodyPr/>
                    <a:lstStyle/>
                    <a:p>
                      <a:pPr algn="ctr"/>
                      <a:r>
                        <a:rPr lang="en-US" sz="2000" dirty="0" smtClean="0">
                          <a:latin typeface="Arial"/>
                          <a:cs typeface="Arial"/>
                        </a:rPr>
                        <a:t>13</a:t>
                      </a:r>
                      <a:endParaRPr lang="en-US" sz="2000" dirty="0">
                        <a:latin typeface="Arial"/>
                        <a:cs typeface="Arial"/>
                      </a:endParaRPr>
                    </a:p>
                  </a:txBody>
                  <a:tcPr/>
                </a:tc>
                <a:tc>
                  <a:txBody>
                    <a:bodyPr/>
                    <a:lstStyle/>
                    <a:p>
                      <a:pPr algn="ctr"/>
                      <a:r>
                        <a:rPr lang="en-US" sz="2000" dirty="0" smtClean="0">
                          <a:latin typeface="Arial"/>
                          <a:cs typeface="Arial"/>
                        </a:rPr>
                        <a:t>D</a:t>
                      </a:r>
                      <a:endParaRPr lang="en-US" sz="2000" dirty="0">
                        <a:latin typeface="Arial"/>
                        <a:cs typeface="Arial"/>
                      </a:endParaRPr>
                    </a:p>
                  </a:txBody>
                  <a:tcPr/>
                </a:tc>
              </a:tr>
              <a:tr h="370840">
                <a:tc>
                  <a:txBody>
                    <a:bodyPr/>
                    <a:lstStyle/>
                    <a:p>
                      <a:pPr algn="ctr"/>
                      <a:r>
                        <a:rPr lang="en-US" sz="2000" dirty="0" smtClean="0">
                          <a:latin typeface="Arial"/>
                          <a:cs typeface="Arial"/>
                        </a:rPr>
                        <a:t>0110</a:t>
                      </a:r>
                      <a:endParaRPr lang="en-US" sz="2000" dirty="0">
                        <a:latin typeface="Arial"/>
                        <a:cs typeface="Arial"/>
                      </a:endParaRPr>
                    </a:p>
                  </a:txBody>
                  <a:tcPr/>
                </a:tc>
                <a:tc>
                  <a:txBody>
                    <a:bodyPr/>
                    <a:lstStyle/>
                    <a:p>
                      <a:pPr algn="ctr"/>
                      <a:r>
                        <a:rPr lang="en-US" sz="2000" dirty="0" smtClean="0">
                          <a:latin typeface="Arial"/>
                          <a:cs typeface="Arial"/>
                        </a:rPr>
                        <a:t>6</a:t>
                      </a:r>
                      <a:endParaRPr lang="en-US" sz="2000" dirty="0">
                        <a:latin typeface="Arial"/>
                        <a:cs typeface="Arial"/>
                      </a:endParaRPr>
                    </a:p>
                  </a:txBody>
                  <a:tcPr/>
                </a:tc>
                <a:tc>
                  <a:txBody>
                    <a:bodyPr/>
                    <a:lstStyle/>
                    <a:p>
                      <a:pPr algn="ctr"/>
                      <a:r>
                        <a:rPr lang="en-US" sz="2000" dirty="0" smtClean="0">
                          <a:latin typeface="Arial"/>
                          <a:cs typeface="Arial"/>
                        </a:rPr>
                        <a:t>6</a:t>
                      </a:r>
                      <a:endParaRPr lang="en-US" sz="2000" dirty="0">
                        <a:latin typeface="Arial"/>
                        <a:cs typeface="Arial"/>
                      </a:endParaRPr>
                    </a:p>
                  </a:txBody>
                  <a:tcPr/>
                </a:tc>
                <a:tc>
                  <a:txBody>
                    <a:bodyPr/>
                    <a:lstStyle/>
                    <a:p>
                      <a:pPr algn="ctr"/>
                      <a:r>
                        <a:rPr lang="en-US" sz="2000" dirty="0" smtClean="0">
                          <a:latin typeface="Arial"/>
                          <a:cs typeface="Arial"/>
                        </a:rPr>
                        <a:t>1110</a:t>
                      </a:r>
                      <a:endParaRPr lang="en-US" sz="2000" dirty="0">
                        <a:latin typeface="Arial"/>
                        <a:cs typeface="Arial"/>
                      </a:endParaRPr>
                    </a:p>
                  </a:txBody>
                  <a:tcPr/>
                </a:tc>
                <a:tc>
                  <a:txBody>
                    <a:bodyPr/>
                    <a:lstStyle/>
                    <a:p>
                      <a:pPr algn="ctr"/>
                      <a:r>
                        <a:rPr lang="en-US" sz="2000" dirty="0" smtClean="0">
                          <a:latin typeface="Arial"/>
                          <a:cs typeface="Arial"/>
                        </a:rPr>
                        <a:t>14</a:t>
                      </a:r>
                      <a:endParaRPr lang="en-US" sz="2000" dirty="0">
                        <a:latin typeface="Arial"/>
                        <a:cs typeface="Arial"/>
                      </a:endParaRPr>
                    </a:p>
                  </a:txBody>
                  <a:tcPr/>
                </a:tc>
                <a:tc>
                  <a:txBody>
                    <a:bodyPr/>
                    <a:lstStyle/>
                    <a:p>
                      <a:pPr algn="ctr"/>
                      <a:r>
                        <a:rPr lang="en-US" sz="2000" dirty="0" smtClean="0">
                          <a:latin typeface="Arial"/>
                          <a:cs typeface="Arial"/>
                        </a:rPr>
                        <a:t>E</a:t>
                      </a:r>
                      <a:endParaRPr lang="en-US" sz="2000" dirty="0">
                        <a:latin typeface="Arial"/>
                        <a:cs typeface="Arial"/>
                      </a:endParaRPr>
                    </a:p>
                  </a:txBody>
                  <a:tcPr/>
                </a:tc>
              </a:tr>
              <a:tr h="370840">
                <a:tc>
                  <a:txBody>
                    <a:bodyPr/>
                    <a:lstStyle/>
                    <a:p>
                      <a:pPr algn="ctr"/>
                      <a:r>
                        <a:rPr lang="en-US" sz="2000" dirty="0" smtClean="0">
                          <a:latin typeface="Arial"/>
                          <a:cs typeface="Arial"/>
                        </a:rPr>
                        <a:t>0111</a:t>
                      </a:r>
                      <a:endParaRPr lang="en-US" sz="2000" dirty="0">
                        <a:latin typeface="Arial"/>
                        <a:cs typeface="Arial"/>
                      </a:endParaRPr>
                    </a:p>
                  </a:txBody>
                  <a:tcPr/>
                </a:tc>
                <a:tc>
                  <a:txBody>
                    <a:bodyPr/>
                    <a:lstStyle/>
                    <a:p>
                      <a:pPr algn="ctr"/>
                      <a:r>
                        <a:rPr lang="en-US" sz="2000" dirty="0" smtClean="0">
                          <a:latin typeface="Arial"/>
                          <a:cs typeface="Arial"/>
                        </a:rPr>
                        <a:t>7</a:t>
                      </a:r>
                      <a:endParaRPr lang="en-US" sz="2000" dirty="0">
                        <a:latin typeface="Arial"/>
                        <a:cs typeface="Arial"/>
                      </a:endParaRPr>
                    </a:p>
                  </a:txBody>
                  <a:tcPr/>
                </a:tc>
                <a:tc>
                  <a:txBody>
                    <a:bodyPr/>
                    <a:lstStyle/>
                    <a:p>
                      <a:pPr algn="ctr"/>
                      <a:r>
                        <a:rPr lang="en-US" sz="2000" dirty="0" smtClean="0">
                          <a:latin typeface="Arial"/>
                          <a:cs typeface="Arial"/>
                        </a:rPr>
                        <a:t>7</a:t>
                      </a:r>
                      <a:endParaRPr lang="en-US" sz="2000" dirty="0">
                        <a:latin typeface="Arial"/>
                        <a:cs typeface="Arial"/>
                      </a:endParaRPr>
                    </a:p>
                  </a:txBody>
                  <a:tcPr/>
                </a:tc>
                <a:tc>
                  <a:txBody>
                    <a:bodyPr/>
                    <a:lstStyle/>
                    <a:p>
                      <a:pPr algn="ctr"/>
                      <a:r>
                        <a:rPr lang="en-US" sz="2000" dirty="0" smtClean="0">
                          <a:latin typeface="Arial"/>
                          <a:cs typeface="Arial"/>
                        </a:rPr>
                        <a:t>1111</a:t>
                      </a:r>
                      <a:endParaRPr lang="en-US" sz="2000" dirty="0">
                        <a:latin typeface="Arial"/>
                        <a:cs typeface="Arial"/>
                      </a:endParaRPr>
                    </a:p>
                  </a:txBody>
                  <a:tcPr/>
                </a:tc>
                <a:tc>
                  <a:txBody>
                    <a:bodyPr/>
                    <a:lstStyle/>
                    <a:p>
                      <a:pPr algn="ctr"/>
                      <a:r>
                        <a:rPr lang="en-US" sz="2000" dirty="0" smtClean="0">
                          <a:latin typeface="Arial"/>
                          <a:cs typeface="Arial"/>
                        </a:rPr>
                        <a:t>15</a:t>
                      </a:r>
                      <a:endParaRPr lang="en-US" sz="2000" dirty="0">
                        <a:latin typeface="Arial"/>
                        <a:cs typeface="Arial"/>
                      </a:endParaRPr>
                    </a:p>
                  </a:txBody>
                  <a:tcPr/>
                </a:tc>
                <a:tc>
                  <a:txBody>
                    <a:bodyPr/>
                    <a:lstStyle/>
                    <a:p>
                      <a:pPr algn="ctr"/>
                      <a:r>
                        <a:rPr lang="en-US" sz="2000" dirty="0" smtClean="0">
                          <a:latin typeface="Arial"/>
                          <a:cs typeface="Arial"/>
                        </a:rPr>
                        <a:t>F</a:t>
                      </a:r>
                      <a:endParaRPr lang="en-US" sz="2000" dirty="0">
                        <a:latin typeface="Arial"/>
                        <a:cs typeface="Arial"/>
                      </a:endParaRPr>
                    </a:p>
                  </a:txBody>
                  <a:tcPr/>
                </a:tc>
              </a:tr>
            </a:tbl>
          </a:graphicData>
        </a:graphic>
      </p:graphicFrame>
    </p:spTree>
    <p:extLst>
      <p:ext uri="{BB962C8B-B14F-4D97-AF65-F5344CB8AC3E}">
        <p14:creationId xmlns:p14="http://schemas.microsoft.com/office/powerpoint/2010/main" val="178520120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Numbers inside Computer</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sz="2400" dirty="0">
                <a:latin typeface="Arial" charset="0"/>
              </a:rPr>
              <a:t>Actual machine code is in binary </a:t>
            </a:r>
          </a:p>
          <a:p>
            <a:pPr lvl="1"/>
            <a:r>
              <a:rPr lang="en-US" sz="2400" dirty="0" smtClean="0">
                <a:latin typeface="Arial" charset="0"/>
                <a:ea typeface="ＭＳ Ｐゴシック" charset="0"/>
              </a:rPr>
              <a:t>0, </a:t>
            </a:r>
            <a:r>
              <a:rPr lang="en-US" sz="2400" dirty="0">
                <a:latin typeface="Arial" charset="0"/>
                <a:ea typeface="ＭＳ Ｐゴシック" charset="0"/>
              </a:rPr>
              <a:t>1 are </a:t>
            </a:r>
            <a:r>
              <a:rPr lang="en-US" sz="2400" dirty="0" smtClean="0">
                <a:latin typeface="Arial" charset="0"/>
                <a:ea typeface="ＭＳ Ｐゴシック" charset="0"/>
              </a:rPr>
              <a:t>High </a:t>
            </a:r>
            <a:r>
              <a:rPr lang="en-US" sz="2400" dirty="0">
                <a:latin typeface="Arial" charset="0"/>
                <a:ea typeface="ＭＳ Ｐゴシック" charset="0"/>
              </a:rPr>
              <a:t>and </a:t>
            </a:r>
            <a:r>
              <a:rPr lang="en-US" sz="2400" dirty="0" smtClean="0">
                <a:latin typeface="Arial" charset="0"/>
                <a:ea typeface="ＭＳ Ｐゴシック" charset="0"/>
              </a:rPr>
              <a:t>LOW </a:t>
            </a:r>
            <a:r>
              <a:rPr lang="en-US" sz="2400" dirty="0">
                <a:latin typeface="Arial" charset="0"/>
                <a:ea typeface="ＭＳ Ｐゴシック" charset="0"/>
              </a:rPr>
              <a:t>signals to hardware</a:t>
            </a:r>
          </a:p>
          <a:p>
            <a:r>
              <a:rPr lang="en-US" sz="2400" dirty="0">
                <a:latin typeface="Arial" charset="0"/>
              </a:rPr>
              <a:t>Hex (base 16) is often used by humans </a:t>
            </a:r>
            <a:r>
              <a:rPr lang="en-US" sz="2400" i="1" dirty="0">
                <a:latin typeface="Arial" charset="0"/>
              </a:rPr>
              <a:t>(code, simulator, manuals, …) </a:t>
            </a:r>
            <a:r>
              <a:rPr lang="en-US" sz="2400" u="sng" dirty="0">
                <a:latin typeface="Arial" charset="0"/>
              </a:rPr>
              <a:t>because:</a:t>
            </a:r>
          </a:p>
          <a:p>
            <a:r>
              <a:rPr lang="en-US" sz="2400" dirty="0">
                <a:latin typeface="Arial" charset="0"/>
              </a:rPr>
              <a:t>16 is a power of 2 (while 10 is not); mapping between hex and binary is easy</a:t>
            </a:r>
          </a:p>
          <a:p>
            <a:r>
              <a:rPr lang="en-US" sz="2400" dirty="0">
                <a:latin typeface="Arial" charset="0"/>
              </a:rPr>
              <a:t>It’s more compact than binary</a:t>
            </a:r>
          </a:p>
          <a:p>
            <a:r>
              <a:rPr lang="en-US" sz="2400" dirty="0">
                <a:latin typeface="Arial" charset="0"/>
              </a:rPr>
              <a:t>We can write, e.g., 0x90000008 in programs rather than </a:t>
            </a:r>
            <a:r>
              <a:rPr lang="en-US" sz="2400" dirty="0" smtClean="0">
                <a:latin typeface="Arial" charset="0"/>
              </a:rPr>
              <a:t>10010000000000000000000000001000</a:t>
            </a:r>
            <a:endParaRPr lang="en-US" sz="2400" dirty="0">
              <a:latin typeface="Arial" charset="0"/>
            </a:endParaRPr>
          </a:p>
        </p:txBody>
      </p:sp>
    </p:spTree>
    <p:extLst>
      <p:ext uri="{BB962C8B-B14F-4D97-AF65-F5344CB8AC3E}">
        <p14:creationId xmlns:p14="http://schemas.microsoft.com/office/powerpoint/2010/main" val="3015565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228600" y="274638"/>
            <a:ext cx="8610600" cy="944562"/>
          </a:xfrm>
        </p:spPr>
        <p:txBody>
          <a:bodyPr>
            <a:normAutofit/>
          </a:bodyPr>
          <a:lstStyle/>
          <a:p>
            <a:pPr eaLnBrk="1" hangingPunct="1"/>
            <a:r>
              <a:rPr lang="en-US" dirty="0">
                <a:latin typeface="Arial"/>
                <a:cs typeface="Arial"/>
              </a:rPr>
              <a:t>Converting Binary to Hexadecimal</a:t>
            </a:r>
          </a:p>
        </p:txBody>
      </p:sp>
      <p:sp>
        <p:nvSpPr>
          <p:cNvPr id="2052" name="Rectangle 5"/>
          <p:cNvSpPr>
            <a:spLocks noGrp="1" noChangeArrowheads="1"/>
          </p:cNvSpPr>
          <p:nvPr>
            <p:ph type="body" sz="half" idx="4294967295"/>
          </p:nvPr>
        </p:nvSpPr>
        <p:spPr>
          <a:xfrm>
            <a:off x="617537" y="1409700"/>
            <a:ext cx="7916863" cy="5143500"/>
          </a:xfrm>
        </p:spPr>
        <p:txBody>
          <a:bodyPr>
            <a:normAutofit/>
          </a:bodyPr>
          <a:lstStyle/>
          <a:p>
            <a:pPr eaLnBrk="1" hangingPunct="1"/>
            <a:r>
              <a:rPr lang="en-US" sz="2800" dirty="0">
                <a:latin typeface="Arial" charset="0"/>
                <a:cs typeface="Arial" charset="0"/>
              </a:rPr>
              <a:t>Each hexadecimal digit corresponds to 4 binary bits.</a:t>
            </a:r>
          </a:p>
          <a:p>
            <a:pPr eaLnBrk="1" hangingPunct="1"/>
            <a:r>
              <a:rPr lang="en-US" sz="2800" dirty="0">
                <a:latin typeface="Arial" charset="0"/>
                <a:cs typeface="Arial" charset="0"/>
              </a:rPr>
              <a:t>Example: Translate the binary integer </a:t>
            </a:r>
            <a:r>
              <a:rPr lang="en-US" sz="2800" dirty="0">
                <a:solidFill>
                  <a:schemeClr val="accent2"/>
                </a:solidFill>
                <a:latin typeface="Arial" charset="0"/>
                <a:cs typeface="Arial" charset="0"/>
              </a:rPr>
              <a:t>000101101010011110010100</a:t>
            </a:r>
            <a:r>
              <a:rPr lang="en-US" sz="2800" dirty="0">
                <a:latin typeface="Arial" charset="0"/>
                <a:cs typeface="Arial" charset="0"/>
              </a:rPr>
              <a:t>  to  </a:t>
            </a:r>
            <a:r>
              <a:rPr lang="en-US" sz="2800" dirty="0" smtClean="0">
                <a:latin typeface="Arial" charset="0"/>
                <a:cs typeface="Arial" charset="0"/>
              </a:rPr>
              <a:t>hexadecimal</a:t>
            </a:r>
            <a:endParaRPr lang="en-US" sz="2800" dirty="0">
              <a:latin typeface="Arial" charset="0"/>
              <a:cs typeface="Arial" charset="0"/>
            </a:endParaRPr>
          </a:p>
        </p:txBody>
      </p:sp>
      <p:pic>
        <p:nvPicPr>
          <p:cNvPr id="20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505200"/>
            <a:ext cx="743108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4876800"/>
            <a:ext cx="213894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34284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rmAutofit fontScale="90000"/>
          </a:bodyPr>
          <a:lstStyle/>
          <a:p>
            <a:pPr eaLnBrk="1" hangingPunct="1"/>
            <a:r>
              <a:rPr lang="en-US" dirty="0"/>
              <a:t>Converting Hexadecimal to Binary </a:t>
            </a:r>
          </a:p>
        </p:txBody>
      </p:sp>
      <p:graphicFrame>
        <p:nvGraphicFramePr>
          <p:cNvPr id="3074" name="Object 5"/>
          <p:cNvGraphicFramePr>
            <a:graphicFrameLocks noGrp="1" noChangeAspect="1"/>
          </p:cNvGraphicFramePr>
          <p:nvPr>
            <p:ph idx="1"/>
          </p:nvPr>
        </p:nvGraphicFramePr>
        <p:xfrm>
          <a:off x="4252913" y="3621088"/>
          <a:ext cx="638175" cy="485775"/>
        </p:xfrm>
        <a:graphic>
          <a:graphicData uri="http://schemas.openxmlformats.org/presentationml/2006/ole">
            <mc:AlternateContent xmlns:mc="http://schemas.openxmlformats.org/markup-compatibility/2006">
              <mc:Choice xmlns:v="urn:schemas-microsoft-com:vml" Requires="v">
                <p:oleObj spid="_x0000_s154686" name="Package" r:id="rId3" imgW="638280" imgH="485640" progId="Package">
                  <p:embed/>
                </p:oleObj>
              </mc:Choice>
              <mc:Fallback>
                <p:oleObj name="Package" r:id="rId3" imgW="638280" imgH="485640" progId="Packag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2913" y="3621088"/>
                        <a:ext cx="63817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076" name="Rectangle 3"/>
          <p:cNvSpPr>
            <a:spLocks noGrp="1" noChangeArrowheads="1"/>
          </p:cNvSpPr>
          <p:nvPr>
            <p:ph type="body" idx="4294967295"/>
          </p:nvPr>
        </p:nvSpPr>
        <p:spPr>
          <a:xfrm>
            <a:off x="304800" y="1600200"/>
            <a:ext cx="8382000" cy="4525963"/>
          </a:xfrm>
        </p:spPr>
        <p:txBody>
          <a:bodyPr>
            <a:normAutofit/>
          </a:bodyPr>
          <a:lstStyle/>
          <a:p>
            <a:pPr eaLnBrk="1" hangingPunct="1"/>
            <a:r>
              <a:rPr lang="en-US" sz="2800" dirty="0">
                <a:latin typeface="Arial" charset="0"/>
                <a:cs typeface="Arial" charset="0"/>
              </a:rPr>
              <a:t>Each Hexadecimal digit can be replaced by its 4-bit binary number to form the binary equivalent. </a:t>
            </a:r>
          </a:p>
        </p:txBody>
      </p:sp>
      <p:pic>
        <p:nvPicPr>
          <p:cNvPr id="307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743200"/>
            <a:ext cx="524192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39385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title"/>
          </p:nvPr>
        </p:nvSpPr>
        <p:spPr/>
        <p:txBody>
          <a:bodyPr>
            <a:normAutofit fontScale="90000"/>
          </a:bodyPr>
          <a:lstStyle/>
          <a:p>
            <a:pPr eaLnBrk="1" hangingPunct="1"/>
            <a:r>
              <a:rPr lang="en-US" dirty="0"/>
              <a:t>Converting Hexadecimal to Decimal</a:t>
            </a:r>
          </a:p>
        </p:txBody>
      </p:sp>
      <p:sp>
        <p:nvSpPr>
          <p:cNvPr id="22531" name="Rectangle 7"/>
          <p:cNvSpPr>
            <a:spLocks noGrp="1" noChangeArrowheads="1"/>
          </p:cNvSpPr>
          <p:nvPr>
            <p:ph idx="1"/>
          </p:nvPr>
        </p:nvSpPr>
        <p:spPr>
          <a:xfrm>
            <a:off x="304800" y="1600200"/>
            <a:ext cx="8686800" cy="4525963"/>
          </a:xfrm>
        </p:spPr>
        <p:txBody>
          <a:bodyPr>
            <a:noAutofit/>
          </a:bodyPr>
          <a:lstStyle/>
          <a:p>
            <a:pPr eaLnBrk="1" hangingPunct="1"/>
            <a:r>
              <a:rPr lang="en-US" sz="2400" dirty="0">
                <a:latin typeface="Arial" charset="0"/>
                <a:cs typeface="Arial" charset="0"/>
              </a:rPr>
              <a:t>Multiply each digit by its corresponding power of 16:</a:t>
            </a:r>
          </a:p>
          <a:p>
            <a:pPr eaLnBrk="1" hangingPunct="1">
              <a:buFont typeface="Wingdings" charset="0"/>
              <a:buNone/>
            </a:pPr>
            <a:r>
              <a:rPr lang="en-US" sz="2400" dirty="0">
                <a:latin typeface="Arial" charset="0"/>
                <a:cs typeface="Arial" charset="0"/>
              </a:rPr>
              <a:t>	</a:t>
            </a:r>
            <a:r>
              <a:rPr lang="en-US" sz="2400" dirty="0">
                <a:solidFill>
                  <a:srgbClr val="FF0000"/>
                </a:solidFill>
                <a:latin typeface="Arial" charset="0"/>
                <a:cs typeface="Arial" charset="0"/>
              </a:rPr>
              <a:t>Decimal = </a:t>
            </a:r>
            <a:r>
              <a:rPr lang="en-US" sz="2400" dirty="0" smtClean="0">
                <a:solidFill>
                  <a:srgbClr val="FF0000"/>
                </a:solidFill>
                <a:latin typeface="Arial" charset="0"/>
                <a:cs typeface="Arial" charset="0"/>
              </a:rPr>
              <a:t>(</a:t>
            </a:r>
            <a:r>
              <a:rPr lang="en-US" sz="2400" i="1" dirty="0" smtClean="0">
                <a:solidFill>
                  <a:srgbClr val="FF0000"/>
                </a:solidFill>
                <a:latin typeface="Arial" charset="0"/>
                <a:cs typeface="Arial" charset="0"/>
              </a:rPr>
              <a:t>h</a:t>
            </a:r>
            <a:r>
              <a:rPr lang="en-US" sz="2400" baseline="-25000" dirty="0" smtClean="0">
                <a:solidFill>
                  <a:srgbClr val="FF0000"/>
                </a:solidFill>
                <a:latin typeface="Arial" charset="0"/>
                <a:cs typeface="Arial" charset="0"/>
              </a:rPr>
              <a:t>n-1</a:t>
            </a:r>
            <a:r>
              <a:rPr lang="en-US" sz="2400" dirty="0" smtClean="0">
                <a:solidFill>
                  <a:srgbClr val="FF0000"/>
                </a:solidFill>
                <a:latin typeface="Arial" charset="0"/>
                <a:cs typeface="Arial" charset="0"/>
              </a:rPr>
              <a:t> </a:t>
            </a:r>
            <a:r>
              <a:rPr lang="en-US" sz="2400" dirty="0">
                <a:solidFill>
                  <a:srgbClr val="FF0000"/>
                </a:solidFill>
                <a:latin typeface="Arial" charset="0"/>
                <a:cs typeface="Arial" charset="0"/>
                <a:sym typeface="Symbol" charset="0"/>
              </a:rPr>
              <a:t></a:t>
            </a:r>
            <a:r>
              <a:rPr lang="en-US" sz="2400" dirty="0">
                <a:solidFill>
                  <a:srgbClr val="FF0000"/>
                </a:solidFill>
                <a:latin typeface="Arial" charset="0"/>
                <a:cs typeface="Arial" charset="0"/>
              </a:rPr>
              <a:t> </a:t>
            </a:r>
            <a:r>
              <a:rPr lang="en-US" sz="2400" dirty="0" smtClean="0">
                <a:solidFill>
                  <a:srgbClr val="FF0000"/>
                </a:solidFill>
                <a:latin typeface="Arial" charset="0"/>
                <a:cs typeface="Arial" charset="0"/>
              </a:rPr>
              <a:t>16</a:t>
            </a:r>
            <a:r>
              <a:rPr lang="en-US" sz="2400" baseline="30000" dirty="0" smtClean="0">
                <a:solidFill>
                  <a:srgbClr val="FF0000"/>
                </a:solidFill>
                <a:latin typeface="Arial" charset="0"/>
                <a:cs typeface="Arial" charset="0"/>
              </a:rPr>
              <a:t>n-1</a:t>
            </a:r>
            <a:r>
              <a:rPr lang="en-US" sz="2400" dirty="0" smtClean="0">
                <a:solidFill>
                  <a:srgbClr val="FF0000"/>
                </a:solidFill>
                <a:latin typeface="Arial" charset="0"/>
                <a:cs typeface="Arial" charset="0"/>
              </a:rPr>
              <a:t>) </a:t>
            </a:r>
            <a:r>
              <a:rPr lang="en-US" sz="2400" dirty="0">
                <a:solidFill>
                  <a:srgbClr val="FF0000"/>
                </a:solidFill>
                <a:latin typeface="Arial" charset="0"/>
                <a:cs typeface="Arial" charset="0"/>
              </a:rPr>
              <a:t>+ </a:t>
            </a:r>
            <a:r>
              <a:rPr lang="en-US" sz="2400" dirty="0" smtClean="0">
                <a:solidFill>
                  <a:srgbClr val="FF0000"/>
                </a:solidFill>
                <a:latin typeface="Arial" charset="0"/>
                <a:cs typeface="Arial" charset="0"/>
              </a:rPr>
              <a:t>(</a:t>
            </a:r>
            <a:r>
              <a:rPr lang="en-US" sz="2400" i="1" dirty="0" smtClean="0">
                <a:solidFill>
                  <a:srgbClr val="FF0000"/>
                </a:solidFill>
                <a:latin typeface="Arial" charset="0"/>
                <a:cs typeface="Arial" charset="0"/>
              </a:rPr>
              <a:t>h</a:t>
            </a:r>
            <a:r>
              <a:rPr lang="en-US" sz="2400" baseline="-25000" dirty="0" smtClean="0">
                <a:solidFill>
                  <a:srgbClr val="FF0000"/>
                </a:solidFill>
                <a:latin typeface="Arial" charset="0"/>
                <a:cs typeface="Arial" charset="0"/>
              </a:rPr>
              <a:t>n-2</a:t>
            </a:r>
            <a:r>
              <a:rPr lang="en-US" sz="2400" dirty="0" smtClean="0">
                <a:solidFill>
                  <a:srgbClr val="FF0000"/>
                </a:solidFill>
                <a:latin typeface="Arial" charset="0"/>
                <a:cs typeface="Arial" charset="0"/>
              </a:rPr>
              <a:t> </a:t>
            </a:r>
            <a:r>
              <a:rPr lang="en-US" sz="2400" dirty="0">
                <a:solidFill>
                  <a:srgbClr val="FF0000"/>
                </a:solidFill>
                <a:latin typeface="Arial" charset="0"/>
                <a:cs typeface="Arial" charset="0"/>
                <a:sym typeface="Symbol" charset="0"/>
              </a:rPr>
              <a:t></a:t>
            </a:r>
            <a:r>
              <a:rPr lang="en-US" sz="2400" dirty="0">
                <a:solidFill>
                  <a:srgbClr val="FF0000"/>
                </a:solidFill>
                <a:latin typeface="Arial" charset="0"/>
                <a:cs typeface="Arial" charset="0"/>
              </a:rPr>
              <a:t> </a:t>
            </a:r>
            <a:r>
              <a:rPr lang="en-US" sz="2400" dirty="0" smtClean="0">
                <a:solidFill>
                  <a:srgbClr val="FF0000"/>
                </a:solidFill>
                <a:latin typeface="Arial" charset="0"/>
                <a:cs typeface="Arial" charset="0"/>
              </a:rPr>
              <a:t>16</a:t>
            </a:r>
            <a:r>
              <a:rPr lang="en-US" sz="2400" baseline="30000" dirty="0" smtClean="0">
                <a:solidFill>
                  <a:srgbClr val="FF0000"/>
                </a:solidFill>
                <a:latin typeface="Arial" charset="0"/>
                <a:cs typeface="Arial" charset="0"/>
              </a:rPr>
              <a:t>n-2</a:t>
            </a:r>
            <a:r>
              <a:rPr lang="en-US" sz="2400" dirty="0" smtClean="0">
                <a:solidFill>
                  <a:srgbClr val="FF0000"/>
                </a:solidFill>
                <a:latin typeface="Arial" charset="0"/>
                <a:cs typeface="Arial" charset="0"/>
              </a:rPr>
              <a:t>) +…+ (</a:t>
            </a:r>
            <a:r>
              <a:rPr lang="en-US" sz="2400" i="1" dirty="0" smtClean="0">
                <a:solidFill>
                  <a:srgbClr val="FF0000"/>
                </a:solidFill>
                <a:latin typeface="Arial" charset="0"/>
                <a:cs typeface="Arial" charset="0"/>
              </a:rPr>
              <a:t>h</a:t>
            </a:r>
            <a:r>
              <a:rPr lang="en-US" sz="2400" baseline="-25000" dirty="0" smtClean="0">
                <a:solidFill>
                  <a:srgbClr val="FF0000"/>
                </a:solidFill>
                <a:latin typeface="Arial" charset="0"/>
                <a:cs typeface="Arial" charset="0"/>
              </a:rPr>
              <a:t>1</a:t>
            </a:r>
            <a:r>
              <a:rPr lang="en-US" sz="2400" dirty="0" smtClean="0">
                <a:solidFill>
                  <a:srgbClr val="FF0000"/>
                </a:solidFill>
                <a:latin typeface="Arial" charset="0"/>
                <a:cs typeface="Arial" charset="0"/>
              </a:rPr>
              <a:t> </a:t>
            </a:r>
            <a:r>
              <a:rPr lang="en-US" sz="2400" dirty="0">
                <a:solidFill>
                  <a:srgbClr val="FF0000"/>
                </a:solidFill>
                <a:latin typeface="Arial" charset="0"/>
                <a:cs typeface="Arial" charset="0"/>
                <a:sym typeface="Symbol" charset="0"/>
              </a:rPr>
              <a:t></a:t>
            </a:r>
            <a:r>
              <a:rPr lang="en-US" sz="2400" dirty="0">
                <a:solidFill>
                  <a:srgbClr val="FF0000"/>
                </a:solidFill>
                <a:latin typeface="Arial" charset="0"/>
                <a:cs typeface="Arial" charset="0"/>
              </a:rPr>
              <a:t> 16</a:t>
            </a:r>
            <a:r>
              <a:rPr lang="en-US" sz="2400" baseline="30000" dirty="0">
                <a:solidFill>
                  <a:srgbClr val="FF0000"/>
                </a:solidFill>
                <a:latin typeface="Arial" charset="0"/>
                <a:cs typeface="Arial" charset="0"/>
              </a:rPr>
              <a:t>1</a:t>
            </a:r>
            <a:r>
              <a:rPr lang="en-US" sz="2400" dirty="0">
                <a:solidFill>
                  <a:srgbClr val="FF0000"/>
                </a:solidFill>
                <a:latin typeface="Arial" charset="0"/>
                <a:cs typeface="Arial" charset="0"/>
              </a:rPr>
              <a:t>) + </a:t>
            </a:r>
            <a:r>
              <a:rPr lang="en-US" sz="2400" i="1" dirty="0" smtClean="0">
                <a:solidFill>
                  <a:srgbClr val="FF0000"/>
                </a:solidFill>
                <a:latin typeface="Arial" charset="0"/>
                <a:cs typeface="Arial" charset="0"/>
              </a:rPr>
              <a:t>(h</a:t>
            </a:r>
            <a:r>
              <a:rPr lang="en-US" sz="2400" baseline="-25000" dirty="0" smtClean="0">
                <a:solidFill>
                  <a:srgbClr val="FF0000"/>
                </a:solidFill>
                <a:latin typeface="Arial" charset="0"/>
                <a:cs typeface="Arial" charset="0"/>
              </a:rPr>
              <a:t>0</a:t>
            </a:r>
            <a:r>
              <a:rPr lang="en-US" sz="2400" dirty="0" smtClean="0">
                <a:solidFill>
                  <a:srgbClr val="FF0000"/>
                </a:solidFill>
                <a:latin typeface="Arial" charset="0"/>
                <a:cs typeface="Arial" charset="0"/>
              </a:rPr>
              <a:t> </a:t>
            </a:r>
            <a:r>
              <a:rPr lang="en-US" sz="2400" dirty="0">
                <a:solidFill>
                  <a:srgbClr val="FF0000"/>
                </a:solidFill>
                <a:latin typeface="Arial" charset="0"/>
                <a:cs typeface="Arial" charset="0"/>
                <a:sym typeface="Symbol" charset="0"/>
              </a:rPr>
              <a:t></a:t>
            </a:r>
            <a:r>
              <a:rPr lang="en-US" sz="2400" dirty="0">
                <a:solidFill>
                  <a:srgbClr val="FF0000"/>
                </a:solidFill>
                <a:latin typeface="Arial" charset="0"/>
                <a:cs typeface="Arial" charset="0"/>
              </a:rPr>
              <a:t> 16</a:t>
            </a:r>
            <a:r>
              <a:rPr lang="en-US" sz="2400" baseline="30000" dirty="0">
                <a:solidFill>
                  <a:srgbClr val="FF0000"/>
                </a:solidFill>
                <a:latin typeface="Arial" charset="0"/>
                <a:cs typeface="Arial" charset="0"/>
              </a:rPr>
              <a:t>0</a:t>
            </a:r>
            <a:r>
              <a:rPr lang="en-US" sz="2400" dirty="0">
                <a:solidFill>
                  <a:srgbClr val="FF0000"/>
                </a:solidFill>
                <a:latin typeface="Arial" charset="0"/>
                <a:cs typeface="Arial" charset="0"/>
              </a:rPr>
              <a:t>)</a:t>
            </a:r>
          </a:p>
          <a:p>
            <a:pPr eaLnBrk="1" hangingPunct="1">
              <a:buFont typeface="Wingdings" charset="0"/>
              <a:buNone/>
            </a:pPr>
            <a:r>
              <a:rPr lang="en-US" sz="2400" dirty="0">
                <a:latin typeface="Arial" charset="0"/>
                <a:cs typeface="Arial" charset="0"/>
              </a:rPr>
              <a:t>	</a:t>
            </a:r>
            <a:r>
              <a:rPr lang="en-US" sz="2400" i="1" dirty="0" smtClean="0">
                <a:latin typeface="Arial" charset="0"/>
                <a:cs typeface="Arial" charset="0"/>
              </a:rPr>
              <a:t>h</a:t>
            </a:r>
            <a:r>
              <a:rPr lang="en-US" sz="2400" dirty="0" smtClean="0">
                <a:latin typeface="Arial" charset="0"/>
                <a:cs typeface="Arial" charset="0"/>
              </a:rPr>
              <a:t> </a:t>
            </a:r>
            <a:r>
              <a:rPr lang="en-US" sz="2400" dirty="0">
                <a:latin typeface="Arial" charset="0"/>
                <a:cs typeface="Arial" charset="0"/>
              </a:rPr>
              <a:t>= hexadecimal digit</a:t>
            </a:r>
          </a:p>
          <a:p>
            <a:pPr eaLnBrk="1" hangingPunct="1"/>
            <a:r>
              <a:rPr lang="en-US" sz="2400" dirty="0">
                <a:solidFill>
                  <a:srgbClr val="FF0000"/>
                </a:solidFill>
                <a:latin typeface="Arial" charset="0"/>
                <a:cs typeface="Arial" charset="0"/>
              </a:rPr>
              <a:t>Examples:</a:t>
            </a:r>
          </a:p>
          <a:p>
            <a:pPr lvl="1" eaLnBrk="1" hangingPunct="1"/>
            <a:r>
              <a:rPr lang="en-US" sz="2400" dirty="0">
                <a:latin typeface="Arial" charset="0"/>
                <a:cs typeface="Arial" charset="0"/>
              </a:rPr>
              <a:t>Hex 1234 = (1 </a:t>
            </a:r>
            <a:r>
              <a:rPr lang="en-US" sz="2400" dirty="0">
                <a:latin typeface="Arial" charset="0"/>
                <a:cs typeface="Arial" charset="0"/>
                <a:sym typeface="Symbol" charset="0"/>
              </a:rPr>
              <a:t></a:t>
            </a:r>
            <a:r>
              <a:rPr lang="en-US" sz="2400" dirty="0">
                <a:latin typeface="Arial" charset="0"/>
                <a:cs typeface="Arial" charset="0"/>
              </a:rPr>
              <a:t> 16</a:t>
            </a:r>
            <a:r>
              <a:rPr lang="en-US" sz="2400" baseline="30000" dirty="0">
                <a:latin typeface="Arial" charset="0"/>
                <a:cs typeface="Arial" charset="0"/>
              </a:rPr>
              <a:t>3</a:t>
            </a:r>
            <a:r>
              <a:rPr lang="en-US" sz="2400" dirty="0">
                <a:latin typeface="Arial" charset="0"/>
                <a:cs typeface="Arial" charset="0"/>
              </a:rPr>
              <a:t>) + (2 </a:t>
            </a:r>
            <a:r>
              <a:rPr lang="en-US" sz="2400" dirty="0">
                <a:latin typeface="Arial" charset="0"/>
                <a:cs typeface="Arial" charset="0"/>
                <a:sym typeface="Symbol" charset="0"/>
              </a:rPr>
              <a:t></a:t>
            </a:r>
            <a:r>
              <a:rPr lang="en-US" sz="2400" dirty="0">
                <a:latin typeface="Arial" charset="0"/>
                <a:cs typeface="Arial" charset="0"/>
              </a:rPr>
              <a:t> 16</a:t>
            </a:r>
            <a:r>
              <a:rPr lang="en-US" sz="2400" baseline="30000" dirty="0">
                <a:latin typeface="Arial" charset="0"/>
                <a:cs typeface="Arial" charset="0"/>
              </a:rPr>
              <a:t>2</a:t>
            </a:r>
            <a:r>
              <a:rPr lang="en-US" sz="2400" dirty="0">
                <a:latin typeface="Arial" charset="0"/>
                <a:cs typeface="Arial" charset="0"/>
              </a:rPr>
              <a:t>) + (3 </a:t>
            </a:r>
            <a:r>
              <a:rPr lang="en-US" sz="2400" dirty="0">
                <a:latin typeface="Arial" charset="0"/>
                <a:cs typeface="Arial" charset="0"/>
                <a:sym typeface="Symbol" charset="0"/>
              </a:rPr>
              <a:t></a:t>
            </a:r>
            <a:r>
              <a:rPr lang="en-US" sz="2400" dirty="0">
                <a:latin typeface="Arial" charset="0"/>
                <a:cs typeface="Arial" charset="0"/>
              </a:rPr>
              <a:t> 16</a:t>
            </a:r>
            <a:r>
              <a:rPr lang="en-US" sz="2400" baseline="30000" dirty="0">
                <a:latin typeface="Arial" charset="0"/>
                <a:cs typeface="Arial" charset="0"/>
              </a:rPr>
              <a:t>1</a:t>
            </a:r>
            <a:r>
              <a:rPr lang="en-US" sz="2400" dirty="0">
                <a:latin typeface="Arial" charset="0"/>
                <a:cs typeface="Arial" charset="0"/>
              </a:rPr>
              <a:t>) + (4 </a:t>
            </a:r>
            <a:r>
              <a:rPr lang="en-US" sz="2400" dirty="0">
                <a:latin typeface="Arial" charset="0"/>
                <a:cs typeface="Arial" charset="0"/>
                <a:sym typeface="Symbol" charset="0"/>
              </a:rPr>
              <a:t></a:t>
            </a:r>
            <a:r>
              <a:rPr lang="en-US" sz="2400" dirty="0">
                <a:latin typeface="Arial" charset="0"/>
                <a:cs typeface="Arial" charset="0"/>
              </a:rPr>
              <a:t> 16</a:t>
            </a:r>
            <a:r>
              <a:rPr lang="en-US" sz="2400" baseline="30000" dirty="0">
                <a:latin typeface="Arial" charset="0"/>
                <a:cs typeface="Arial" charset="0"/>
              </a:rPr>
              <a:t>0</a:t>
            </a:r>
            <a:r>
              <a:rPr lang="en-US" sz="2400" dirty="0">
                <a:latin typeface="Arial" charset="0"/>
                <a:cs typeface="Arial" charset="0"/>
              </a:rPr>
              <a:t>) =</a:t>
            </a:r>
          </a:p>
          <a:p>
            <a:pPr lvl="1" eaLnBrk="1" hangingPunct="1">
              <a:buFont typeface="Wingdings" charset="0"/>
              <a:buNone/>
            </a:pPr>
            <a:r>
              <a:rPr lang="en-US" sz="2400" dirty="0">
                <a:latin typeface="Arial" charset="0"/>
                <a:cs typeface="Arial" charset="0"/>
              </a:rPr>
              <a:t>	Decimal 4,660 </a:t>
            </a:r>
          </a:p>
          <a:p>
            <a:pPr lvl="1" eaLnBrk="1" hangingPunct="1"/>
            <a:r>
              <a:rPr lang="en-US" sz="2400" dirty="0">
                <a:latin typeface="Arial" charset="0"/>
                <a:cs typeface="Arial" charset="0"/>
              </a:rPr>
              <a:t>Hex 3BA4 = (3 </a:t>
            </a:r>
            <a:r>
              <a:rPr lang="en-US" sz="2400" dirty="0">
                <a:latin typeface="Arial" charset="0"/>
                <a:cs typeface="Arial" charset="0"/>
                <a:sym typeface="Symbol" charset="0"/>
              </a:rPr>
              <a:t></a:t>
            </a:r>
            <a:r>
              <a:rPr lang="en-US" sz="2400" dirty="0">
                <a:latin typeface="Arial" charset="0"/>
                <a:cs typeface="Arial" charset="0"/>
              </a:rPr>
              <a:t> 16</a:t>
            </a:r>
            <a:r>
              <a:rPr lang="en-US" sz="2400" baseline="30000" dirty="0">
                <a:latin typeface="Arial" charset="0"/>
                <a:cs typeface="Arial" charset="0"/>
              </a:rPr>
              <a:t>3</a:t>
            </a:r>
            <a:r>
              <a:rPr lang="en-US" sz="2400" dirty="0">
                <a:latin typeface="Arial" charset="0"/>
                <a:cs typeface="Arial" charset="0"/>
              </a:rPr>
              <a:t>) + (11 * 16</a:t>
            </a:r>
            <a:r>
              <a:rPr lang="en-US" sz="2400" baseline="30000" dirty="0">
                <a:latin typeface="Arial" charset="0"/>
                <a:cs typeface="Arial" charset="0"/>
              </a:rPr>
              <a:t>2</a:t>
            </a:r>
            <a:r>
              <a:rPr lang="en-US" sz="2400" dirty="0">
                <a:latin typeface="Arial" charset="0"/>
                <a:cs typeface="Arial" charset="0"/>
              </a:rPr>
              <a:t>) + (10 </a:t>
            </a:r>
            <a:r>
              <a:rPr lang="en-US" sz="2400" dirty="0">
                <a:latin typeface="Arial" charset="0"/>
                <a:cs typeface="Arial" charset="0"/>
                <a:sym typeface="Symbol" charset="0"/>
              </a:rPr>
              <a:t></a:t>
            </a:r>
            <a:r>
              <a:rPr lang="en-US" sz="2400" dirty="0">
                <a:latin typeface="Arial" charset="0"/>
                <a:cs typeface="Arial" charset="0"/>
              </a:rPr>
              <a:t> 16</a:t>
            </a:r>
            <a:r>
              <a:rPr lang="en-US" sz="2400" baseline="30000" dirty="0">
                <a:latin typeface="Arial" charset="0"/>
                <a:cs typeface="Arial" charset="0"/>
              </a:rPr>
              <a:t>1</a:t>
            </a:r>
            <a:r>
              <a:rPr lang="en-US" sz="2400" dirty="0">
                <a:latin typeface="Arial" charset="0"/>
                <a:cs typeface="Arial" charset="0"/>
              </a:rPr>
              <a:t>) + (4 </a:t>
            </a:r>
            <a:r>
              <a:rPr lang="en-US" sz="2400" dirty="0">
                <a:latin typeface="Arial" charset="0"/>
                <a:cs typeface="Arial" charset="0"/>
                <a:sym typeface="Symbol" charset="0"/>
              </a:rPr>
              <a:t></a:t>
            </a:r>
            <a:r>
              <a:rPr lang="en-US" sz="2400" dirty="0">
                <a:latin typeface="Arial" charset="0"/>
                <a:cs typeface="Arial" charset="0"/>
              </a:rPr>
              <a:t> 16</a:t>
            </a:r>
            <a:r>
              <a:rPr lang="en-US" sz="2400" baseline="30000" dirty="0">
                <a:latin typeface="Arial" charset="0"/>
                <a:cs typeface="Arial" charset="0"/>
              </a:rPr>
              <a:t>0</a:t>
            </a:r>
            <a:r>
              <a:rPr lang="en-US" sz="2400" dirty="0">
                <a:latin typeface="Arial" charset="0"/>
                <a:cs typeface="Arial" charset="0"/>
              </a:rPr>
              <a:t>) </a:t>
            </a:r>
            <a:r>
              <a:rPr lang="en-US" sz="2400" dirty="0" smtClean="0">
                <a:latin typeface="Arial" charset="0"/>
                <a:cs typeface="Arial" charset="0"/>
              </a:rPr>
              <a:t>= Decimal </a:t>
            </a:r>
            <a:r>
              <a:rPr lang="en-US" sz="2400" dirty="0">
                <a:latin typeface="Arial" charset="0"/>
                <a:cs typeface="Arial" charset="0"/>
              </a:rPr>
              <a:t>15,268</a:t>
            </a:r>
          </a:p>
        </p:txBody>
      </p:sp>
    </p:spTree>
    <p:extLst>
      <p:ext uri="{BB962C8B-B14F-4D97-AF65-F5344CB8AC3E}">
        <p14:creationId xmlns:p14="http://schemas.microsoft.com/office/powerpoint/2010/main" val="179552736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hangingPunct="1"/>
            <a:r>
              <a:rPr lang="en-US" dirty="0"/>
              <a:t>Converting Decimal to Hexadecimal</a:t>
            </a:r>
          </a:p>
        </p:txBody>
      </p:sp>
      <p:sp>
        <p:nvSpPr>
          <p:cNvPr id="5" name="Content Placeholder 4"/>
          <p:cNvSpPr>
            <a:spLocks noGrp="1"/>
          </p:cNvSpPr>
          <p:nvPr>
            <p:ph idx="1"/>
          </p:nvPr>
        </p:nvSpPr>
        <p:spPr/>
        <p:txBody>
          <a:bodyPr>
            <a:normAutofit/>
          </a:bodyPr>
          <a:lstStyle/>
          <a:p>
            <a:r>
              <a:rPr lang="en-US" sz="2800" dirty="0">
                <a:latin typeface="Arial"/>
                <a:cs typeface="Arial"/>
              </a:rPr>
              <a:t>Repeatedly divide the decimal integer by 16. Each remainder is a hex digit in the translated value:</a:t>
            </a:r>
          </a:p>
          <a:p>
            <a:endParaRPr lang="en-US" sz="2800" dirty="0">
              <a:latin typeface="Arial"/>
              <a:cs typeface="Arial"/>
            </a:endParaRPr>
          </a:p>
        </p:txBody>
      </p:sp>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 y="2522538"/>
            <a:ext cx="4846638" cy="179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Text Box 4"/>
          <p:cNvSpPr txBox="1">
            <a:spLocks noChangeArrowheads="1"/>
          </p:cNvSpPr>
          <p:nvPr/>
        </p:nvSpPr>
        <p:spPr bwMode="auto">
          <a:xfrm>
            <a:off x="1905000" y="5600700"/>
            <a:ext cx="533400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100"/>
              <a:t>Decimal 422 = 1A6 hexadecimal</a:t>
            </a:r>
          </a:p>
        </p:txBody>
      </p:sp>
      <p:grpSp>
        <p:nvGrpSpPr>
          <p:cNvPr id="2" name="Group 14"/>
          <p:cNvGrpSpPr>
            <a:grpSpLocks/>
          </p:cNvGrpSpPr>
          <p:nvPr/>
        </p:nvGrpSpPr>
        <p:grpSpPr bwMode="auto">
          <a:xfrm>
            <a:off x="3649663" y="4102100"/>
            <a:ext cx="2649537" cy="1101725"/>
            <a:chOff x="2299" y="2584"/>
            <a:chExt cx="1669" cy="694"/>
          </a:xfrm>
        </p:grpSpPr>
        <p:sp>
          <p:nvSpPr>
            <p:cNvPr id="23565" name="Text Box 5"/>
            <p:cNvSpPr txBox="1">
              <a:spLocks noChangeArrowheads="1"/>
            </p:cNvSpPr>
            <p:nvPr/>
          </p:nvSpPr>
          <p:spPr bwMode="auto">
            <a:xfrm>
              <a:off x="2807" y="2874"/>
              <a:ext cx="116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a:solidFill>
                    <a:srgbClr val="FF0000"/>
                  </a:solidFill>
                </a:rPr>
                <a:t>stop when quotient is zero</a:t>
              </a:r>
            </a:p>
          </p:txBody>
        </p:sp>
        <p:sp>
          <p:nvSpPr>
            <p:cNvPr id="23566" name="Line 6"/>
            <p:cNvSpPr>
              <a:spLocks noChangeShapeType="1"/>
            </p:cNvSpPr>
            <p:nvPr/>
          </p:nvSpPr>
          <p:spPr bwMode="auto">
            <a:xfrm flipH="1" flipV="1">
              <a:off x="2299" y="2584"/>
              <a:ext cx="689" cy="436"/>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12"/>
          <p:cNvGrpSpPr>
            <a:grpSpLocks/>
          </p:cNvGrpSpPr>
          <p:nvPr/>
        </p:nvGrpSpPr>
        <p:grpSpPr bwMode="auto">
          <a:xfrm>
            <a:off x="5262563" y="2986088"/>
            <a:ext cx="3398837" cy="366712"/>
            <a:chOff x="3315" y="1881"/>
            <a:chExt cx="2141" cy="231"/>
          </a:xfrm>
        </p:grpSpPr>
        <p:sp>
          <p:nvSpPr>
            <p:cNvPr id="23563" name="Line 7"/>
            <p:cNvSpPr>
              <a:spLocks noChangeShapeType="1"/>
            </p:cNvSpPr>
            <p:nvPr/>
          </p:nvSpPr>
          <p:spPr bwMode="auto">
            <a:xfrm flipH="1" flipV="1">
              <a:off x="3315" y="2004"/>
              <a:ext cx="617"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4" name="Text Box 8"/>
            <p:cNvSpPr txBox="1">
              <a:spLocks noChangeArrowheads="1"/>
            </p:cNvSpPr>
            <p:nvPr/>
          </p:nvSpPr>
          <p:spPr bwMode="auto">
            <a:xfrm>
              <a:off x="3823" y="1881"/>
              <a:ext cx="163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a:solidFill>
                    <a:srgbClr val="FF0000"/>
                  </a:solidFill>
                </a:rPr>
                <a:t>least significant digit</a:t>
              </a:r>
            </a:p>
          </p:txBody>
        </p:sp>
      </p:grpSp>
      <p:grpSp>
        <p:nvGrpSpPr>
          <p:cNvPr id="4" name="Group 13"/>
          <p:cNvGrpSpPr>
            <a:grpSpLocks/>
          </p:cNvGrpSpPr>
          <p:nvPr/>
        </p:nvGrpSpPr>
        <p:grpSpPr bwMode="auto">
          <a:xfrm>
            <a:off x="5262563" y="3851275"/>
            <a:ext cx="3398837" cy="366713"/>
            <a:chOff x="3315" y="2426"/>
            <a:chExt cx="2141" cy="231"/>
          </a:xfrm>
        </p:grpSpPr>
        <p:sp>
          <p:nvSpPr>
            <p:cNvPr id="23561" name="Line 9"/>
            <p:cNvSpPr>
              <a:spLocks noChangeShapeType="1"/>
            </p:cNvSpPr>
            <p:nvPr/>
          </p:nvSpPr>
          <p:spPr bwMode="auto">
            <a:xfrm flipH="1" flipV="1">
              <a:off x="3315" y="2548"/>
              <a:ext cx="617"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2" name="Text Box 10"/>
            <p:cNvSpPr txBox="1">
              <a:spLocks noChangeArrowheads="1"/>
            </p:cNvSpPr>
            <p:nvPr/>
          </p:nvSpPr>
          <p:spPr bwMode="auto">
            <a:xfrm>
              <a:off x="3859" y="2426"/>
              <a:ext cx="159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a:solidFill>
                    <a:srgbClr val="FF0000"/>
                  </a:solidFill>
                </a:rPr>
                <a:t>most significant digit</a:t>
              </a:r>
            </a:p>
          </p:txBody>
        </p:sp>
      </p:grpSp>
    </p:spTree>
    <p:extLst>
      <p:ext uri="{BB962C8B-B14F-4D97-AF65-F5344CB8AC3E}">
        <p14:creationId xmlns:p14="http://schemas.microsoft.com/office/powerpoint/2010/main" val="13862343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2100"/>
                                        </p:tgtEl>
                                        <p:attrNameLst>
                                          <p:attrName>style.visibility</p:attrName>
                                        </p:attrNameLst>
                                      </p:cBhvr>
                                      <p:to>
                                        <p:strVal val="visible"/>
                                      </p:to>
                                    </p:set>
                                    <p:animEffect transition="in" filter="dissolve">
                                      <p:cBhvr>
                                        <p:cTn id="22" dur="500"/>
                                        <p:tgtEl>
                                          <p:spTgt spid="132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dirty="0"/>
              <a:t>Integer Storage Sizes</a:t>
            </a:r>
          </a:p>
        </p:txBody>
      </p:sp>
      <p:graphicFrame>
        <p:nvGraphicFramePr>
          <p:cNvPr id="4098" name="Object 3"/>
          <p:cNvGraphicFramePr>
            <a:graphicFrameLocks noChangeAspect="1"/>
          </p:cNvGraphicFramePr>
          <p:nvPr/>
        </p:nvGraphicFramePr>
        <p:xfrm>
          <a:off x="3881438" y="1182688"/>
          <a:ext cx="3797300" cy="1481137"/>
        </p:xfrm>
        <a:graphic>
          <a:graphicData uri="http://schemas.openxmlformats.org/presentationml/2006/ole">
            <mc:AlternateContent xmlns:mc="http://schemas.openxmlformats.org/markup-compatibility/2006">
              <mc:Choice xmlns:v="urn:schemas-microsoft-com:vml" Requires="v">
                <p:oleObj spid="_x0000_s157758" name="VISIO" r:id="rId3" imgW="2926800" imgH="892080" progId="">
                  <p:embed/>
                </p:oleObj>
              </mc:Choice>
              <mc:Fallback>
                <p:oleObj name="VISIO" r:id="rId3" imgW="2926800" imgH="8920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1111" t="-7295" r="-2223" b="-9422"/>
                      <a:stretch>
                        <a:fillRect/>
                      </a:stretch>
                    </p:blipFill>
                    <p:spPr bwMode="auto">
                      <a:xfrm>
                        <a:off x="3881438" y="1182688"/>
                        <a:ext cx="3797300" cy="148113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26981" name="Text Box 5"/>
          <p:cNvSpPr txBox="1">
            <a:spLocks noChangeArrowheads="1"/>
          </p:cNvSpPr>
          <p:nvPr/>
        </p:nvSpPr>
        <p:spPr bwMode="auto">
          <a:xfrm>
            <a:off x="827088" y="5502275"/>
            <a:ext cx="7391400" cy="5413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1700">
                <a:solidFill>
                  <a:srgbClr val="000099"/>
                </a:solidFill>
              </a:rPr>
              <a:t>What is the largest unsigned integer that may be stored in 20 bits?</a:t>
            </a:r>
          </a:p>
        </p:txBody>
      </p:sp>
      <p:sp>
        <p:nvSpPr>
          <p:cNvPr id="4101" name="Text Box 6"/>
          <p:cNvSpPr txBox="1">
            <a:spLocks noChangeArrowheads="1"/>
          </p:cNvSpPr>
          <p:nvPr/>
        </p:nvSpPr>
        <p:spPr bwMode="auto">
          <a:xfrm>
            <a:off x="1752600" y="1509713"/>
            <a:ext cx="207010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100"/>
              <a:t>Standard sizes:</a:t>
            </a:r>
          </a:p>
        </p:txBody>
      </p:sp>
      <p:pic>
        <p:nvPicPr>
          <p:cNvPr id="410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900" y="2738438"/>
            <a:ext cx="7835900" cy="255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6039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6981"/>
                                        </p:tgtEl>
                                        <p:attrNameLst>
                                          <p:attrName>style.visibility</p:attrName>
                                        </p:attrNameLst>
                                      </p:cBhvr>
                                      <p:to>
                                        <p:strVal val="visible"/>
                                      </p:to>
                                    </p:set>
                                    <p:animEffect transition="in" filter="dissolve">
                                      <p:cBhvr>
                                        <p:cTn id="7" dur="500"/>
                                        <p:tgtEl>
                                          <p:spTgt spid="126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dirty="0"/>
              <a:t>Binary Addition</a:t>
            </a:r>
          </a:p>
        </p:txBody>
      </p:sp>
      <p:sp>
        <p:nvSpPr>
          <p:cNvPr id="24579" name="Rectangle 3"/>
          <p:cNvSpPr>
            <a:spLocks noGrp="1" noChangeArrowheads="1"/>
          </p:cNvSpPr>
          <p:nvPr>
            <p:ph idx="1"/>
          </p:nvPr>
        </p:nvSpPr>
        <p:spPr/>
        <p:txBody>
          <a:bodyPr>
            <a:normAutofit/>
          </a:bodyPr>
          <a:lstStyle/>
          <a:p>
            <a:pPr eaLnBrk="1" hangingPunct="1"/>
            <a:r>
              <a:rPr lang="en-US" sz="2800" dirty="0">
                <a:latin typeface="Arial" charset="0"/>
                <a:cs typeface="Arial" charset="0"/>
              </a:rPr>
              <a:t>Start with the least significant bit (rightmost bit)</a:t>
            </a:r>
          </a:p>
          <a:p>
            <a:pPr eaLnBrk="1" hangingPunct="1"/>
            <a:r>
              <a:rPr lang="en-US" sz="2800" dirty="0">
                <a:latin typeface="Arial" charset="0"/>
                <a:cs typeface="Arial" charset="0"/>
              </a:rPr>
              <a:t>Add each pair of bits</a:t>
            </a:r>
          </a:p>
          <a:p>
            <a:pPr eaLnBrk="1" hangingPunct="1"/>
            <a:r>
              <a:rPr lang="en-US" sz="2800" dirty="0">
                <a:latin typeface="Arial" charset="0"/>
                <a:cs typeface="Arial" charset="0"/>
              </a:rPr>
              <a:t>Include the carry in the addition, if present</a:t>
            </a:r>
          </a:p>
        </p:txBody>
      </p:sp>
      <p:grpSp>
        <p:nvGrpSpPr>
          <p:cNvPr id="2" name="Group 1"/>
          <p:cNvGrpSpPr/>
          <p:nvPr/>
        </p:nvGrpSpPr>
        <p:grpSpPr>
          <a:xfrm>
            <a:off x="2286000" y="3335338"/>
            <a:ext cx="4648200" cy="2398712"/>
            <a:chOff x="2286000" y="3335338"/>
            <a:chExt cx="4648200" cy="2398712"/>
          </a:xfrm>
        </p:grpSpPr>
        <p:sp>
          <p:nvSpPr>
            <p:cNvPr id="24581" name="AutoShape 5"/>
            <p:cNvSpPr>
              <a:spLocks noChangeAspect="1" noChangeArrowheads="1" noTextEdit="1"/>
            </p:cNvSpPr>
            <p:nvPr/>
          </p:nvSpPr>
          <p:spPr bwMode="auto">
            <a:xfrm>
              <a:off x="2286000" y="3335338"/>
              <a:ext cx="4648200" cy="2398712"/>
            </a:xfrm>
            <a:prstGeom prst="rect">
              <a:avLst/>
            </a:prstGeom>
            <a:solidFill>
              <a:srgbClr val="FFFFFF"/>
            </a:solidFill>
            <a:ln w="9525">
              <a:solidFill>
                <a:srgbClr val="000000"/>
              </a:solidFill>
              <a:miter lim="800000"/>
              <a:headEnd/>
              <a:tailEnd/>
            </a:ln>
            <a:extLst/>
          </p:spPr>
          <p:txBody>
            <a:bodyPr/>
            <a:lstStyle/>
            <a:p>
              <a:endParaRPr lang="en-US" b="1"/>
            </a:p>
          </p:txBody>
        </p:sp>
        <p:sp>
          <p:nvSpPr>
            <p:cNvPr id="24582" name="Rectangle 7"/>
            <p:cNvSpPr>
              <a:spLocks noChangeArrowheads="1"/>
            </p:cNvSpPr>
            <p:nvPr/>
          </p:nvSpPr>
          <p:spPr bwMode="auto">
            <a:xfrm>
              <a:off x="3351213"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83" name="Rectangle 8"/>
            <p:cNvSpPr>
              <a:spLocks noChangeArrowheads="1"/>
            </p:cNvSpPr>
            <p:nvPr/>
          </p:nvSpPr>
          <p:spPr bwMode="auto">
            <a:xfrm>
              <a:off x="3470275"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584" name="Rectangle 9"/>
            <p:cNvSpPr>
              <a:spLocks noChangeArrowheads="1"/>
            </p:cNvSpPr>
            <p:nvPr/>
          </p:nvSpPr>
          <p:spPr bwMode="auto">
            <a:xfrm>
              <a:off x="3695700"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85" name="Rectangle 10"/>
            <p:cNvSpPr>
              <a:spLocks noChangeArrowheads="1"/>
            </p:cNvSpPr>
            <p:nvPr/>
          </p:nvSpPr>
          <p:spPr bwMode="auto">
            <a:xfrm>
              <a:off x="3814763"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586" name="Rectangle 11"/>
            <p:cNvSpPr>
              <a:spLocks noChangeArrowheads="1"/>
            </p:cNvSpPr>
            <p:nvPr/>
          </p:nvSpPr>
          <p:spPr bwMode="auto">
            <a:xfrm>
              <a:off x="4040188"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87" name="Rectangle 12"/>
            <p:cNvSpPr>
              <a:spLocks noChangeArrowheads="1"/>
            </p:cNvSpPr>
            <p:nvPr/>
          </p:nvSpPr>
          <p:spPr bwMode="auto">
            <a:xfrm>
              <a:off x="4159250"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588" name="Rectangle 13"/>
            <p:cNvSpPr>
              <a:spLocks noChangeArrowheads="1"/>
            </p:cNvSpPr>
            <p:nvPr/>
          </p:nvSpPr>
          <p:spPr bwMode="auto">
            <a:xfrm>
              <a:off x="4384675"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89" name="Rectangle 14"/>
            <p:cNvSpPr>
              <a:spLocks noChangeArrowheads="1"/>
            </p:cNvSpPr>
            <p:nvPr/>
          </p:nvSpPr>
          <p:spPr bwMode="auto">
            <a:xfrm>
              <a:off x="4503738"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590" name="Rectangle 15"/>
            <p:cNvSpPr>
              <a:spLocks noChangeArrowheads="1"/>
            </p:cNvSpPr>
            <p:nvPr/>
          </p:nvSpPr>
          <p:spPr bwMode="auto">
            <a:xfrm>
              <a:off x="4729163"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91" name="Rectangle 16"/>
            <p:cNvSpPr>
              <a:spLocks noChangeArrowheads="1"/>
            </p:cNvSpPr>
            <p:nvPr/>
          </p:nvSpPr>
          <p:spPr bwMode="auto">
            <a:xfrm>
              <a:off x="4848225"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592" name="Rectangle 17"/>
            <p:cNvSpPr>
              <a:spLocks noChangeArrowheads="1"/>
            </p:cNvSpPr>
            <p:nvPr/>
          </p:nvSpPr>
          <p:spPr bwMode="auto">
            <a:xfrm>
              <a:off x="5073650"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93" name="Rectangle 18"/>
            <p:cNvSpPr>
              <a:spLocks noChangeArrowheads="1"/>
            </p:cNvSpPr>
            <p:nvPr/>
          </p:nvSpPr>
          <p:spPr bwMode="auto">
            <a:xfrm>
              <a:off x="5192713"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a:t>
              </a:r>
              <a:endParaRPr lang="en-US" b="1"/>
            </a:p>
          </p:txBody>
        </p:sp>
        <p:sp>
          <p:nvSpPr>
            <p:cNvPr id="24594" name="Rectangle 19"/>
            <p:cNvSpPr>
              <a:spLocks noChangeArrowheads="1"/>
            </p:cNvSpPr>
            <p:nvPr/>
          </p:nvSpPr>
          <p:spPr bwMode="auto">
            <a:xfrm>
              <a:off x="5418138"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95" name="Rectangle 20"/>
            <p:cNvSpPr>
              <a:spLocks noChangeArrowheads="1"/>
            </p:cNvSpPr>
            <p:nvPr/>
          </p:nvSpPr>
          <p:spPr bwMode="auto">
            <a:xfrm>
              <a:off x="5537200"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a:t>
              </a:r>
              <a:endParaRPr lang="en-US" b="1"/>
            </a:p>
          </p:txBody>
        </p:sp>
        <p:sp>
          <p:nvSpPr>
            <p:cNvPr id="24596" name="Rectangle 21"/>
            <p:cNvSpPr>
              <a:spLocks noChangeArrowheads="1"/>
            </p:cNvSpPr>
            <p:nvPr/>
          </p:nvSpPr>
          <p:spPr bwMode="auto">
            <a:xfrm>
              <a:off x="5762625" y="4235450"/>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597" name="Rectangle 22"/>
            <p:cNvSpPr>
              <a:spLocks noChangeArrowheads="1"/>
            </p:cNvSpPr>
            <p:nvPr/>
          </p:nvSpPr>
          <p:spPr bwMode="auto">
            <a:xfrm>
              <a:off x="5881688" y="4295775"/>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a:t>
              </a:r>
              <a:endParaRPr lang="en-US" b="1"/>
            </a:p>
          </p:txBody>
        </p:sp>
        <p:sp>
          <p:nvSpPr>
            <p:cNvPr id="24598" name="Rectangle 23"/>
            <p:cNvSpPr>
              <a:spLocks noChangeArrowheads="1"/>
            </p:cNvSpPr>
            <p:nvPr/>
          </p:nvSpPr>
          <p:spPr bwMode="auto">
            <a:xfrm>
              <a:off x="3351213"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599" name="Rectangle 24"/>
            <p:cNvSpPr>
              <a:spLocks noChangeArrowheads="1"/>
            </p:cNvSpPr>
            <p:nvPr/>
          </p:nvSpPr>
          <p:spPr bwMode="auto">
            <a:xfrm>
              <a:off x="3470275"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00" name="Rectangle 25"/>
            <p:cNvSpPr>
              <a:spLocks noChangeArrowheads="1"/>
            </p:cNvSpPr>
            <p:nvPr/>
          </p:nvSpPr>
          <p:spPr bwMode="auto">
            <a:xfrm>
              <a:off x="3695700"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601" name="Rectangle 26"/>
            <p:cNvSpPr>
              <a:spLocks noChangeArrowheads="1"/>
            </p:cNvSpPr>
            <p:nvPr/>
          </p:nvSpPr>
          <p:spPr bwMode="auto">
            <a:xfrm>
              <a:off x="3814763"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02" name="Rectangle 27"/>
            <p:cNvSpPr>
              <a:spLocks noChangeArrowheads="1"/>
            </p:cNvSpPr>
            <p:nvPr/>
          </p:nvSpPr>
          <p:spPr bwMode="auto">
            <a:xfrm>
              <a:off x="4040188"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603" name="Rectangle 28"/>
            <p:cNvSpPr>
              <a:spLocks noChangeArrowheads="1"/>
            </p:cNvSpPr>
            <p:nvPr/>
          </p:nvSpPr>
          <p:spPr bwMode="auto">
            <a:xfrm>
              <a:off x="4159250"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04" name="Rectangle 29"/>
            <p:cNvSpPr>
              <a:spLocks noChangeArrowheads="1"/>
            </p:cNvSpPr>
            <p:nvPr/>
          </p:nvSpPr>
          <p:spPr bwMode="auto">
            <a:xfrm>
              <a:off x="4384675"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605" name="Rectangle 30"/>
            <p:cNvSpPr>
              <a:spLocks noChangeArrowheads="1"/>
            </p:cNvSpPr>
            <p:nvPr/>
          </p:nvSpPr>
          <p:spPr bwMode="auto">
            <a:xfrm>
              <a:off x="4503738"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06" name="Rectangle 31"/>
            <p:cNvSpPr>
              <a:spLocks noChangeArrowheads="1"/>
            </p:cNvSpPr>
            <p:nvPr/>
          </p:nvSpPr>
          <p:spPr bwMode="auto">
            <a:xfrm>
              <a:off x="4729163"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607" name="Rectangle 32"/>
            <p:cNvSpPr>
              <a:spLocks noChangeArrowheads="1"/>
            </p:cNvSpPr>
            <p:nvPr/>
          </p:nvSpPr>
          <p:spPr bwMode="auto">
            <a:xfrm>
              <a:off x="4848225"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08" name="Rectangle 33"/>
            <p:cNvSpPr>
              <a:spLocks noChangeArrowheads="1"/>
            </p:cNvSpPr>
            <p:nvPr/>
          </p:nvSpPr>
          <p:spPr bwMode="auto">
            <a:xfrm>
              <a:off x="5073650"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609" name="Rectangle 34"/>
            <p:cNvSpPr>
              <a:spLocks noChangeArrowheads="1"/>
            </p:cNvSpPr>
            <p:nvPr/>
          </p:nvSpPr>
          <p:spPr bwMode="auto">
            <a:xfrm>
              <a:off x="5192713"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a:t>
              </a:r>
              <a:endParaRPr lang="en-US" b="1"/>
            </a:p>
          </p:txBody>
        </p:sp>
        <p:sp>
          <p:nvSpPr>
            <p:cNvPr id="24610" name="Rectangle 35"/>
            <p:cNvSpPr>
              <a:spLocks noChangeArrowheads="1"/>
            </p:cNvSpPr>
            <p:nvPr/>
          </p:nvSpPr>
          <p:spPr bwMode="auto">
            <a:xfrm>
              <a:off x="5418138"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611" name="Rectangle 36"/>
            <p:cNvSpPr>
              <a:spLocks noChangeArrowheads="1"/>
            </p:cNvSpPr>
            <p:nvPr/>
          </p:nvSpPr>
          <p:spPr bwMode="auto">
            <a:xfrm>
              <a:off x="5537200"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12" name="Rectangle 37"/>
            <p:cNvSpPr>
              <a:spLocks noChangeArrowheads="1"/>
            </p:cNvSpPr>
            <p:nvPr/>
          </p:nvSpPr>
          <p:spPr bwMode="auto">
            <a:xfrm>
              <a:off x="5762625" y="3717925"/>
              <a:ext cx="344488" cy="344487"/>
            </a:xfrm>
            <a:prstGeom prst="rect">
              <a:avLst/>
            </a:prstGeom>
            <a:solidFill>
              <a:srgbClr val="FFFFFF"/>
            </a:solidFill>
            <a:ln w="4763">
              <a:solidFill>
                <a:srgbClr val="000000"/>
              </a:solidFill>
              <a:miter lim="800000"/>
              <a:headEnd/>
              <a:tailEnd/>
            </a:ln>
          </p:spPr>
          <p:txBody>
            <a:bodyPr/>
            <a:lstStyle/>
            <a:p>
              <a:endParaRPr lang="en-US" b="1"/>
            </a:p>
          </p:txBody>
        </p:sp>
        <p:sp>
          <p:nvSpPr>
            <p:cNvPr id="24613" name="Rectangle 38"/>
            <p:cNvSpPr>
              <a:spLocks noChangeArrowheads="1"/>
            </p:cNvSpPr>
            <p:nvPr/>
          </p:nvSpPr>
          <p:spPr bwMode="auto">
            <a:xfrm>
              <a:off x="5881688" y="37782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14" name="Line 39"/>
            <p:cNvSpPr>
              <a:spLocks noChangeShapeType="1"/>
            </p:cNvSpPr>
            <p:nvPr/>
          </p:nvSpPr>
          <p:spPr bwMode="auto">
            <a:xfrm>
              <a:off x="2833688" y="4752975"/>
              <a:ext cx="3273425"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4615" name="Rectangle 40"/>
            <p:cNvSpPr>
              <a:spLocks noChangeArrowheads="1"/>
            </p:cNvSpPr>
            <p:nvPr/>
          </p:nvSpPr>
          <p:spPr bwMode="auto">
            <a:xfrm>
              <a:off x="2982913" y="4262438"/>
              <a:ext cx="141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b="1">
                  <a:solidFill>
                    <a:srgbClr val="000000"/>
                  </a:solidFill>
                  <a:latin typeface="Helvetica" charset="0"/>
                </a:rPr>
                <a:t>+</a:t>
              </a:r>
              <a:endParaRPr lang="en-US" b="1"/>
            </a:p>
          </p:txBody>
        </p:sp>
        <p:sp>
          <p:nvSpPr>
            <p:cNvPr id="24616" name="Rectangle 41"/>
            <p:cNvSpPr>
              <a:spLocks noChangeArrowheads="1"/>
            </p:cNvSpPr>
            <p:nvPr/>
          </p:nvSpPr>
          <p:spPr bwMode="auto">
            <a:xfrm>
              <a:off x="3351213"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17" name="Rectangle 42"/>
            <p:cNvSpPr>
              <a:spLocks noChangeArrowheads="1"/>
            </p:cNvSpPr>
            <p:nvPr/>
          </p:nvSpPr>
          <p:spPr bwMode="auto">
            <a:xfrm>
              <a:off x="3470275"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18" name="Rectangle 43"/>
            <p:cNvSpPr>
              <a:spLocks noChangeArrowheads="1"/>
            </p:cNvSpPr>
            <p:nvPr/>
          </p:nvSpPr>
          <p:spPr bwMode="auto">
            <a:xfrm>
              <a:off x="3695700"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19" name="Rectangle 44"/>
            <p:cNvSpPr>
              <a:spLocks noChangeArrowheads="1"/>
            </p:cNvSpPr>
            <p:nvPr/>
          </p:nvSpPr>
          <p:spPr bwMode="auto">
            <a:xfrm>
              <a:off x="3814763"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20" name="Rectangle 45"/>
            <p:cNvSpPr>
              <a:spLocks noChangeArrowheads="1"/>
            </p:cNvSpPr>
            <p:nvPr/>
          </p:nvSpPr>
          <p:spPr bwMode="auto">
            <a:xfrm>
              <a:off x="4040188"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21" name="Rectangle 46"/>
            <p:cNvSpPr>
              <a:spLocks noChangeArrowheads="1"/>
            </p:cNvSpPr>
            <p:nvPr/>
          </p:nvSpPr>
          <p:spPr bwMode="auto">
            <a:xfrm>
              <a:off x="4159250"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22" name="Rectangle 47"/>
            <p:cNvSpPr>
              <a:spLocks noChangeArrowheads="1"/>
            </p:cNvSpPr>
            <p:nvPr/>
          </p:nvSpPr>
          <p:spPr bwMode="auto">
            <a:xfrm>
              <a:off x="4384675"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23" name="Rectangle 48"/>
            <p:cNvSpPr>
              <a:spLocks noChangeArrowheads="1"/>
            </p:cNvSpPr>
            <p:nvPr/>
          </p:nvSpPr>
          <p:spPr bwMode="auto">
            <a:xfrm>
              <a:off x="4503738"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24" name="Rectangle 49"/>
            <p:cNvSpPr>
              <a:spLocks noChangeArrowheads="1"/>
            </p:cNvSpPr>
            <p:nvPr/>
          </p:nvSpPr>
          <p:spPr bwMode="auto">
            <a:xfrm>
              <a:off x="4729163"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25" name="Rectangle 50"/>
            <p:cNvSpPr>
              <a:spLocks noChangeArrowheads="1"/>
            </p:cNvSpPr>
            <p:nvPr/>
          </p:nvSpPr>
          <p:spPr bwMode="auto">
            <a:xfrm>
              <a:off x="4848225"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a:t>
              </a:r>
              <a:endParaRPr lang="en-US" b="1"/>
            </a:p>
          </p:txBody>
        </p:sp>
        <p:sp>
          <p:nvSpPr>
            <p:cNvPr id="24626" name="Rectangle 51"/>
            <p:cNvSpPr>
              <a:spLocks noChangeArrowheads="1"/>
            </p:cNvSpPr>
            <p:nvPr/>
          </p:nvSpPr>
          <p:spPr bwMode="auto">
            <a:xfrm>
              <a:off x="5073650"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27" name="Rectangle 52"/>
            <p:cNvSpPr>
              <a:spLocks noChangeArrowheads="1"/>
            </p:cNvSpPr>
            <p:nvPr/>
          </p:nvSpPr>
          <p:spPr bwMode="auto">
            <a:xfrm>
              <a:off x="5192713"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0</a:t>
              </a:r>
              <a:endParaRPr lang="en-US" b="1"/>
            </a:p>
          </p:txBody>
        </p:sp>
        <p:sp>
          <p:nvSpPr>
            <p:cNvPr id="24628" name="Rectangle 53"/>
            <p:cNvSpPr>
              <a:spLocks noChangeArrowheads="1"/>
            </p:cNvSpPr>
            <p:nvPr/>
          </p:nvSpPr>
          <p:spPr bwMode="auto">
            <a:xfrm>
              <a:off x="5418138"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29" name="Rectangle 54"/>
            <p:cNvSpPr>
              <a:spLocks noChangeArrowheads="1"/>
            </p:cNvSpPr>
            <p:nvPr/>
          </p:nvSpPr>
          <p:spPr bwMode="auto">
            <a:xfrm>
              <a:off x="5537200"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a:t>
              </a:r>
              <a:endParaRPr lang="en-US" b="1"/>
            </a:p>
          </p:txBody>
        </p:sp>
        <p:sp>
          <p:nvSpPr>
            <p:cNvPr id="24630" name="Rectangle 55"/>
            <p:cNvSpPr>
              <a:spLocks noChangeArrowheads="1"/>
            </p:cNvSpPr>
            <p:nvPr/>
          </p:nvSpPr>
          <p:spPr bwMode="auto">
            <a:xfrm>
              <a:off x="5762625" y="4926013"/>
              <a:ext cx="344488" cy="346075"/>
            </a:xfrm>
            <a:prstGeom prst="rect">
              <a:avLst/>
            </a:prstGeom>
            <a:solidFill>
              <a:srgbClr val="FFFFFF"/>
            </a:solidFill>
            <a:ln w="4763">
              <a:solidFill>
                <a:srgbClr val="000000"/>
              </a:solidFill>
              <a:miter lim="800000"/>
              <a:headEnd/>
              <a:tailEnd/>
            </a:ln>
          </p:spPr>
          <p:txBody>
            <a:bodyPr/>
            <a:lstStyle/>
            <a:p>
              <a:endParaRPr lang="en-US" b="1"/>
            </a:p>
          </p:txBody>
        </p:sp>
        <p:sp>
          <p:nvSpPr>
            <p:cNvPr id="24631" name="Rectangle 56"/>
            <p:cNvSpPr>
              <a:spLocks noChangeArrowheads="1"/>
            </p:cNvSpPr>
            <p:nvPr/>
          </p:nvSpPr>
          <p:spPr bwMode="auto">
            <a:xfrm>
              <a:off x="5881688" y="4986338"/>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a:t>
              </a:r>
              <a:endParaRPr lang="en-US" b="1"/>
            </a:p>
          </p:txBody>
        </p:sp>
        <p:sp>
          <p:nvSpPr>
            <p:cNvPr id="24632" name="Rectangle 57"/>
            <p:cNvSpPr>
              <a:spLocks noChangeArrowheads="1"/>
            </p:cNvSpPr>
            <p:nvPr/>
          </p:nvSpPr>
          <p:spPr bwMode="auto">
            <a:xfrm>
              <a:off x="4848225" y="3452813"/>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1</a:t>
              </a:r>
              <a:endParaRPr lang="en-US" b="1"/>
            </a:p>
          </p:txBody>
        </p:sp>
        <p:sp>
          <p:nvSpPr>
            <p:cNvPr id="24633" name="Rectangle 58"/>
            <p:cNvSpPr>
              <a:spLocks noChangeArrowheads="1"/>
            </p:cNvSpPr>
            <p:nvPr/>
          </p:nvSpPr>
          <p:spPr bwMode="auto">
            <a:xfrm>
              <a:off x="6507163" y="3821113"/>
              <a:ext cx="233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(4)</a:t>
              </a:r>
              <a:endParaRPr lang="en-US" b="1"/>
            </a:p>
          </p:txBody>
        </p:sp>
        <p:sp>
          <p:nvSpPr>
            <p:cNvPr id="24634" name="Rectangle 59"/>
            <p:cNvSpPr>
              <a:spLocks noChangeArrowheads="1"/>
            </p:cNvSpPr>
            <p:nvPr/>
          </p:nvSpPr>
          <p:spPr bwMode="auto">
            <a:xfrm>
              <a:off x="6507163" y="4295775"/>
              <a:ext cx="233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(7)</a:t>
              </a:r>
              <a:endParaRPr lang="en-US" b="1"/>
            </a:p>
          </p:txBody>
        </p:sp>
        <p:sp>
          <p:nvSpPr>
            <p:cNvPr id="24635" name="Rectangle 60"/>
            <p:cNvSpPr>
              <a:spLocks noChangeArrowheads="1"/>
            </p:cNvSpPr>
            <p:nvPr/>
          </p:nvSpPr>
          <p:spPr bwMode="auto">
            <a:xfrm>
              <a:off x="6454775" y="5030788"/>
              <a:ext cx="339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a:solidFill>
                    <a:srgbClr val="000000"/>
                  </a:solidFill>
                  <a:latin typeface="Helvetica" charset="0"/>
                </a:rPr>
                <a:t>(11)</a:t>
              </a:r>
              <a:endParaRPr lang="en-US" b="1"/>
            </a:p>
          </p:txBody>
        </p:sp>
        <p:sp>
          <p:nvSpPr>
            <p:cNvPr id="24636" name="Rectangle 61"/>
            <p:cNvSpPr>
              <a:spLocks noChangeArrowheads="1"/>
            </p:cNvSpPr>
            <p:nvPr/>
          </p:nvSpPr>
          <p:spPr bwMode="auto">
            <a:xfrm>
              <a:off x="4267200" y="3452813"/>
              <a:ext cx="4277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carry:</a:t>
              </a:r>
              <a:endParaRPr lang="en-US" b="1"/>
            </a:p>
          </p:txBody>
        </p:sp>
        <p:sp>
          <p:nvSpPr>
            <p:cNvPr id="24637" name="Rectangle 62"/>
            <p:cNvSpPr>
              <a:spLocks noChangeArrowheads="1"/>
            </p:cNvSpPr>
            <p:nvPr/>
          </p:nvSpPr>
          <p:spPr bwMode="auto">
            <a:xfrm>
              <a:off x="5902325"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0</a:t>
              </a:r>
              <a:endParaRPr lang="en-US" b="1"/>
            </a:p>
          </p:txBody>
        </p:sp>
        <p:sp>
          <p:nvSpPr>
            <p:cNvPr id="24638" name="Rectangle 63"/>
            <p:cNvSpPr>
              <a:spLocks noChangeArrowheads="1"/>
            </p:cNvSpPr>
            <p:nvPr/>
          </p:nvSpPr>
          <p:spPr bwMode="auto">
            <a:xfrm>
              <a:off x="5557838"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1</a:t>
              </a:r>
              <a:endParaRPr lang="en-US" b="1"/>
            </a:p>
          </p:txBody>
        </p:sp>
        <p:sp>
          <p:nvSpPr>
            <p:cNvPr id="24639" name="Rectangle 64"/>
            <p:cNvSpPr>
              <a:spLocks noChangeArrowheads="1"/>
            </p:cNvSpPr>
            <p:nvPr/>
          </p:nvSpPr>
          <p:spPr bwMode="auto">
            <a:xfrm>
              <a:off x="5213350"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2</a:t>
              </a:r>
              <a:endParaRPr lang="en-US" b="1"/>
            </a:p>
          </p:txBody>
        </p:sp>
        <p:sp>
          <p:nvSpPr>
            <p:cNvPr id="24640" name="Rectangle 65"/>
            <p:cNvSpPr>
              <a:spLocks noChangeArrowheads="1"/>
            </p:cNvSpPr>
            <p:nvPr/>
          </p:nvSpPr>
          <p:spPr bwMode="auto">
            <a:xfrm>
              <a:off x="4868863"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3</a:t>
              </a:r>
              <a:endParaRPr lang="en-US" b="1"/>
            </a:p>
          </p:txBody>
        </p:sp>
        <p:sp>
          <p:nvSpPr>
            <p:cNvPr id="24641" name="Rectangle 66"/>
            <p:cNvSpPr>
              <a:spLocks noChangeArrowheads="1"/>
            </p:cNvSpPr>
            <p:nvPr/>
          </p:nvSpPr>
          <p:spPr bwMode="auto">
            <a:xfrm>
              <a:off x="4503738"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4</a:t>
              </a:r>
              <a:endParaRPr lang="en-US" b="1"/>
            </a:p>
          </p:txBody>
        </p:sp>
        <p:sp>
          <p:nvSpPr>
            <p:cNvPr id="24642" name="Rectangle 67"/>
            <p:cNvSpPr>
              <a:spLocks noChangeArrowheads="1"/>
            </p:cNvSpPr>
            <p:nvPr/>
          </p:nvSpPr>
          <p:spPr bwMode="auto">
            <a:xfrm>
              <a:off x="2449513" y="5437188"/>
              <a:ext cx="88034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bit position:</a:t>
              </a:r>
              <a:endParaRPr lang="en-US" b="1"/>
            </a:p>
          </p:txBody>
        </p:sp>
        <p:sp>
          <p:nvSpPr>
            <p:cNvPr id="24643" name="Rectangle 68"/>
            <p:cNvSpPr>
              <a:spLocks noChangeArrowheads="1"/>
            </p:cNvSpPr>
            <p:nvPr/>
          </p:nvSpPr>
          <p:spPr bwMode="auto">
            <a:xfrm>
              <a:off x="4159250"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5</a:t>
              </a:r>
              <a:endParaRPr lang="en-US" b="1"/>
            </a:p>
          </p:txBody>
        </p:sp>
        <p:sp>
          <p:nvSpPr>
            <p:cNvPr id="24644" name="Rectangle 69"/>
            <p:cNvSpPr>
              <a:spLocks noChangeArrowheads="1"/>
            </p:cNvSpPr>
            <p:nvPr/>
          </p:nvSpPr>
          <p:spPr bwMode="auto">
            <a:xfrm>
              <a:off x="3814763"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6</a:t>
              </a:r>
              <a:endParaRPr lang="en-US" b="1"/>
            </a:p>
          </p:txBody>
        </p:sp>
        <p:sp>
          <p:nvSpPr>
            <p:cNvPr id="24645" name="Rectangle 70"/>
            <p:cNvSpPr>
              <a:spLocks noChangeArrowheads="1"/>
            </p:cNvSpPr>
            <p:nvPr/>
          </p:nvSpPr>
          <p:spPr bwMode="auto">
            <a:xfrm>
              <a:off x="3470275" y="5437188"/>
              <a:ext cx="855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7</a:t>
              </a:r>
              <a:endParaRPr lang="en-US" b="1"/>
            </a:p>
          </p:txBody>
        </p:sp>
      </p:grpSp>
    </p:spTree>
    <p:extLst>
      <p:ext uri="{BB962C8B-B14F-4D97-AF65-F5344CB8AC3E}">
        <p14:creationId xmlns:p14="http://schemas.microsoft.com/office/powerpoint/2010/main" val="162404377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dirty="0"/>
              <a:t>Hexadecimal Addition</a:t>
            </a:r>
          </a:p>
        </p:txBody>
      </p:sp>
      <p:sp>
        <p:nvSpPr>
          <p:cNvPr id="25603" name="Rectangle 3"/>
          <p:cNvSpPr>
            <a:spLocks noGrp="1" noChangeArrowheads="1"/>
          </p:cNvSpPr>
          <p:nvPr>
            <p:ph idx="1"/>
          </p:nvPr>
        </p:nvSpPr>
        <p:spPr>
          <a:xfrm>
            <a:off x="457200" y="1295400"/>
            <a:ext cx="8229600" cy="4525963"/>
          </a:xfrm>
        </p:spPr>
        <p:txBody>
          <a:bodyPr>
            <a:normAutofit/>
          </a:bodyPr>
          <a:lstStyle/>
          <a:p>
            <a:pPr eaLnBrk="1" hangingPunct="1">
              <a:lnSpc>
                <a:spcPct val="110000"/>
              </a:lnSpc>
            </a:pPr>
            <a:r>
              <a:rPr lang="en-US" sz="2800" dirty="0" smtClean="0">
                <a:latin typeface="Arial" charset="0"/>
                <a:cs typeface="Arial" charset="0"/>
              </a:rPr>
              <a:t>Start adding Hex. Digits from right to left. </a:t>
            </a:r>
          </a:p>
          <a:p>
            <a:pPr eaLnBrk="1" hangingPunct="1">
              <a:lnSpc>
                <a:spcPct val="110000"/>
              </a:lnSpc>
            </a:pPr>
            <a:r>
              <a:rPr lang="en-US" sz="2800" dirty="0" smtClean="0">
                <a:latin typeface="Arial" charset="0"/>
                <a:cs typeface="Arial" charset="0"/>
              </a:rPr>
              <a:t>If sum of two Hex. Digits is greater than 15, then divide </a:t>
            </a:r>
            <a:r>
              <a:rPr lang="en-US" sz="2800" dirty="0">
                <a:latin typeface="Arial" charset="0"/>
                <a:cs typeface="Arial" charset="0"/>
              </a:rPr>
              <a:t>the sum </a:t>
            </a:r>
            <a:r>
              <a:rPr lang="en-US" sz="2800" dirty="0" smtClean="0">
                <a:latin typeface="Arial" charset="0"/>
                <a:cs typeface="Arial" charset="0"/>
              </a:rPr>
              <a:t>by Hex. base </a:t>
            </a:r>
            <a:r>
              <a:rPr lang="en-US" sz="2800" dirty="0">
                <a:latin typeface="Arial" charset="0"/>
                <a:cs typeface="Arial" charset="0"/>
              </a:rPr>
              <a:t>(16). The quotient becomes the carry value, and the remainder is the sum digit.</a:t>
            </a:r>
          </a:p>
        </p:txBody>
      </p:sp>
      <p:grpSp>
        <p:nvGrpSpPr>
          <p:cNvPr id="25604" name="Group 12"/>
          <p:cNvGrpSpPr>
            <a:grpSpLocks/>
          </p:cNvGrpSpPr>
          <p:nvPr/>
        </p:nvGrpSpPr>
        <p:grpSpPr bwMode="auto">
          <a:xfrm>
            <a:off x="2362200" y="3695700"/>
            <a:ext cx="4918075" cy="2019300"/>
            <a:chOff x="1488" y="1663"/>
            <a:chExt cx="3098" cy="1272"/>
          </a:xfrm>
        </p:grpSpPr>
        <p:grpSp>
          <p:nvGrpSpPr>
            <p:cNvPr id="25606" name="Group 11"/>
            <p:cNvGrpSpPr>
              <a:grpSpLocks/>
            </p:cNvGrpSpPr>
            <p:nvPr/>
          </p:nvGrpSpPr>
          <p:grpSpPr bwMode="auto">
            <a:xfrm>
              <a:off x="1488" y="1663"/>
              <a:ext cx="2448" cy="844"/>
              <a:chOff x="1488" y="1431"/>
              <a:chExt cx="2448" cy="844"/>
            </a:xfrm>
          </p:grpSpPr>
          <p:sp>
            <p:nvSpPr>
              <p:cNvPr id="25609" name="Text Box 4"/>
              <p:cNvSpPr txBox="1">
                <a:spLocks noChangeArrowheads="1"/>
              </p:cNvSpPr>
              <p:nvPr/>
            </p:nvSpPr>
            <p:spPr bwMode="auto">
              <a:xfrm>
                <a:off x="1488" y="1632"/>
                <a:ext cx="2448"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lnSpc>
                    <a:spcPct val="40000"/>
                  </a:lnSpc>
                  <a:spcBef>
                    <a:spcPct val="50000"/>
                  </a:spcBef>
                </a:pPr>
                <a:r>
                  <a:rPr lang="en-US" sz="2100" dirty="0" smtClean="0"/>
                  <a:t>   36</a:t>
                </a:r>
                <a:r>
                  <a:rPr lang="en-US" sz="2100" dirty="0"/>
                  <a:t>	28	28	6A</a:t>
                </a:r>
              </a:p>
              <a:p>
                <a:pPr eaLnBrk="1" hangingPunct="1">
                  <a:lnSpc>
                    <a:spcPct val="40000"/>
                  </a:lnSpc>
                  <a:spcBef>
                    <a:spcPct val="50000"/>
                  </a:spcBef>
                </a:pPr>
                <a:r>
                  <a:rPr lang="en-US" sz="2100" dirty="0" smtClean="0"/>
                  <a:t>+ 42</a:t>
                </a:r>
                <a:r>
                  <a:rPr lang="en-US" sz="2100" dirty="0"/>
                  <a:t>	45	58	4B</a:t>
                </a:r>
              </a:p>
              <a:p>
                <a:pPr eaLnBrk="1" hangingPunct="1">
                  <a:lnSpc>
                    <a:spcPct val="40000"/>
                  </a:lnSpc>
                  <a:spcBef>
                    <a:spcPct val="50000"/>
                  </a:spcBef>
                </a:pPr>
                <a:r>
                  <a:rPr lang="en-US" sz="2100" dirty="0" smtClean="0"/>
                  <a:t>   78</a:t>
                </a:r>
                <a:r>
                  <a:rPr lang="en-US" sz="2100" dirty="0"/>
                  <a:t>	6D	80	B5</a:t>
                </a:r>
              </a:p>
            </p:txBody>
          </p:sp>
          <p:sp>
            <p:nvSpPr>
              <p:cNvPr id="25610" name="Line 5"/>
              <p:cNvSpPr>
                <a:spLocks noChangeShapeType="1"/>
              </p:cNvSpPr>
              <p:nvPr/>
            </p:nvSpPr>
            <p:spPr bwMode="auto">
              <a:xfrm flipV="1">
                <a:off x="1536" y="1986"/>
                <a:ext cx="201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tIns="137160" bIns="137160">
                <a:spAutoFit/>
              </a:bodyPr>
              <a:lstStyle/>
              <a:p>
                <a:endParaRPr lang="en-US"/>
              </a:p>
            </p:txBody>
          </p:sp>
          <p:sp>
            <p:nvSpPr>
              <p:cNvPr id="25611" name="Text Box 6"/>
              <p:cNvSpPr txBox="1">
                <a:spLocks noChangeArrowheads="1"/>
              </p:cNvSpPr>
              <p:nvPr/>
            </p:nvSpPr>
            <p:spPr bwMode="auto">
              <a:xfrm>
                <a:off x="3234" y="1431"/>
                <a:ext cx="178"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1300" b="1"/>
                  <a:t>1</a:t>
                </a:r>
              </a:p>
            </p:txBody>
          </p:sp>
          <p:sp>
            <p:nvSpPr>
              <p:cNvPr id="25612" name="Text Box 7"/>
              <p:cNvSpPr txBox="1">
                <a:spLocks noChangeArrowheads="1"/>
              </p:cNvSpPr>
              <p:nvPr/>
            </p:nvSpPr>
            <p:spPr bwMode="auto">
              <a:xfrm>
                <a:off x="2652" y="1440"/>
                <a:ext cx="178"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1300" b="1"/>
                  <a:t>1</a:t>
                </a:r>
              </a:p>
            </p:txBody>
          </p:sp>
        </p:grpSp>
        <p:sp>
          <p:nvSpPr>
            <p:cNvPr id="25607" name="Line 8"/>
            <p:cNvSpPr>
              <a:spLocks noChangeShapeType="1"/>
            </p:cNvSpPr>
            <p:nvPr/>
          </p:nvSpPr>
          <p:spPr bwMode="auto">
            <a:xfrm flipV="1">
              <a:off x="3408" y="2444"/>
              <a:ext cx="16" cy="15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tIns="137160" bIns="137160">
              <a:spAutoFit/>
            </a:bodyPr>
            <a:lstStyle/>
            <a:p>
              <a:endParaRPr lang="en-US"/>
            </a:p>
          </p:txBody>
        </p:sp>
        <p:sp>
          <p:nvSpPr>
            <p:cNvPr id="25608" name="Text Box 9"/>
            <p:cNvSpPr txBox="1">
              <a:spLocks noChangeArrowheads="1"/>
            </p:cNvSpPr>
            <p:nvPr/>
          </p:nvSpPr>
          <p:spPr bwMode="auto">
            <a:xfrm>
              <a:off x="2856" y="2599"/>
              <a:ext cx="1730" cy="33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lnSpc>
                  <a:spcPct val="110000"/>
                </a:lnSpc>
                <a:spcBef>
                  <a:spcPct val="50000"/>
                </a:spcBef>
              </a:pPr>
              <a:r>
                <a:rPr lang="en-US" sz="1500"/>
                <a:t>21 / 16 = 1, remainder 5</a:t>
              </a:r>
            </a:p>
          </p:txBody>
        </p:sp>
      </p:grpSp>
      <p:sp>
        <p:nvSpPr>
          <p:cNvPr id="133130" name="Text Box 10"/>
          <p:cNvSpPr txBox="1">
            <a:spLocks noChangeArrowheads="1"/>
          </p:cNvSpPr>
          <p:nvPr/>
        </p:nvSpPr>
        <p:spPr bwMode="auto">
          <a:xfrm>
            <a:off x="685800" y="5736848"/>
            <a:ext cx="8001000" cy="89255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000" b="1" i="1" dirty="0">
                <a:solidFill>
                  <a:schemeClr val="tx2"/>
                </a:solidFill>
              </a:rPr>
              <a:t>Important skill</a:t>
            </a:r>
            <a:r>
              <a:rPr lang="en-US" sz="2000" dirty="0">
                <a:solidFill>
                  <a:schemeClr val="tx2"/>
                </a:solidFill>
              </a:rPr>
              <a:t>: Programmers frequently add and subtract the addresses of variables and instructions.</a:t>
            </a:r>
          </a:p>
        </p:txBody>
      </p:sp>
    </p:spTree>
    <p:extLst>
      <p:ext uri="{BB962C8B-B14F-4D97-AF65-F5344CB8AC3E}">
        <p14:creationId xmlns:p14="http://schemas.microsoft.com/office/powerpoint/2010/main" val="1764163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30"/>
                                        </p:tgtEl>
                                        <p:attrNameLst>
                                          <p:attrName>style.visibility</p:attrName>
                                        </p:attrNameLst>
                                      </p:cBhvr>
                                      <p:to>
                                        <p:strVal val="visible"/>
                                      </p:to>
                                    </p:set>
                                    <p:animEffect transition="in" filter="dissolve">
                                      <p:cBhvr>
                                        <p:cTn id="7" dur="500"/>
                                        <p:tgtEl>
                                          <p:spTgt spid="133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0"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normAutofit/>
          </a:bodyPr>
          <a:lstStyle/>
          <a:p>
            <a:r>
              <a:rPr lang="en-US" b="1" dirty="0">
                <a:latin typeface="Arial" charset="0"/>
                <a:cs typeface="Arial" charset="0"/>
              </a:rPr>
              <a:t>Signed Integer Representation</a:t>
            </a:r>
            <a:endParaRPr lang="en-US" dirty="0">
              <a:latin typeface="Arial" charset="0"/>
              <a:cs typeface="Arial" charset="0"/>
            </a:endParaRPr>
          </a:p>
        </p:txBody>
      </p:sp>
      <p:sp>
        <p:nvSpPr>
          <p:cNvPr id="26628" name="Rectangle 3"/>
          <p:cNvSpPr>
            <a:spLocks noGrp="1" noChangeArrowheads="1"/>
          </p:cNvSpPr>
          <p:nvPr>
            <p:ph idx="1"/>
          </p:nvPr>
        </p:nvSpPr>
        <p:spPr>
          <a:noFill/>
        </p:spPr>
        <p:txBody>
          <a:bodyPr/>
          <a:lstStyle/>
          <a:p>
            <a:r>
              <a:rPr lang="en-US" sz="2600">
                <a:latin typeface="Arial" charset="0"/>
                <a:cs typeface="Arial" charset="0"/>
              </a:rPr>
              <a:t>There are three ways in which signed binary numbers may be expressed:  </a:t>
            </a:r>
          </a:p>
          <a:p>
            <a:pPr lvl="1"/>
            <a:r>
              <a:rPr lang="en-US" sz="2400">
                <a:latin typeface="Arial" charset="0"/>
                <a:cs typeface="Arial" charset="0"/>
              </a:rPr>
              <a:t>Signed magnitude, </a:t>
            </a:r>
          </a:p>
          <a:p>
            <a:pPr lvl="1"/>
            <a:r>
              <a:rPr lang="en-US" sz="2400">
                <a:latin typeface="Arial" charset="0"/>
                <a:cs typeface="Arial" charset="0"/>
              </a:rPr>
              <a:t>One</a:t>
            </a:r>
            <a:r>
              <a:rPr lang="ja-JP" altLang="en-US" sz="2400">
                <a:latin typeface="Arial" charset="0"/>
                <a:cs typeface="Arial" charset="0"/>
              </a:rPr>
              <a:t>’</a:t>
            </a:r>
            <a:r>
              <a:rPr lang="en-US" sz="2400">
                <a:latin typeface="Arial" charset="0"/>
                <a:cs typeface="Arial" charset="0"/>
              </a:rPr>
              <a:t>s complement and </a:t>
            </a:r>
          </a:p>
          <a:p>
            <a:pPr lvl="1"/>
            <a:r>
              <a:rPr lang="en-US" sz="2400">
                <a:latin typeface="Arial" charset="0"/>
                <a:cs typeface="Arial" charset="0"/>
              </a:rPr>
              <a:t>Two</a:t>
            </a:r>
            <a:r>
              <a:rPr lang="ja-JP" altLang="en-US" sz="2400">
                <a:latin typeface="Arial" charset="0"/>
                <a:cs typeface="Arial" charset="0"/>
              </a:rPr>
              <a:t>’</a:t>
            </a:r>
            <a:r>
              <a:rPr lang="en-US" sz="2400">
                <a:latin typeface="Arial" charset="0"/>
                <a:cs typeface="Arial" charset="0"/>
              </a:rPr>
              <a:t>s complement.</a:t>
            </a:r>
            <a:endParaRPr lang="en-US" sz="2200">
              <a:latin typeface="Arial" charset="0"/>
              <a:cs typeface="Arial" charset="0"/>
            </a:endParaRPr>
          </a:p>
          <a:p>
            <a:r>
              <a:rPr lang="en-US" sz="2600">
                <a:latin typeface="Arial" charset="0"/>
                <a:cs typeface="Arial" charset="0"/>
              </a:rPr>
              <a:t>In an 8-bit word, signed magnitude representation places the absolute value of the number in the 7 bits to the right of the sign bit.</a:t>
            </a:r>
          </a:p>
        </p:txBody>
      </p:sp>
      <p:sp>
        <p:nvSpPr>
          <p:cNvPr id="26626"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7472490-180B-1346-BFD7-4FDEFC0AF766}" type="slidenum">
              <a:rPr lang="en-US"/>
              <a:pPr eaLnBrk="1" hangingPunct="1"/>
              <a:t>27</a:t>
            </a:fld>
            <a:endParaRPr lang="en-US"/>
          </a:p>
        </p:txBody>
      </p:sp>
    </p:spTree>
    <p:extLst>
      <p:ext uri="{BB962C8B-B14F-4D97-AF65-F5344CB8AC3E}">
        <p14:creationId xmlns:p14="http://schemas.microsoft.com/office/powerpoint/2010/main" val="147798400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dirty="0"/>
              <a:t>Sign Bit</a:t>
            </a:r>
          </a:p>
        </p:txBody>
      </p:sp>
      <p:sp>
        <p:nvSpPr>
          <p:cNvPr id="5124" name="Rectangle 3"/>
          <p:cNvSpPr>
            <a:spLocks noGrp="1" noChangeArrowheads="1"/>
          </p:cNvSpPr>
          <p:nvPr>
            <p:ph idx="1"/>
          </p:nvPr>
        </p:nvSpPr>
        <p:spPr>
          <a:xfrm>
            <a:off x="457200" y="1371600"/>
            <a:ext cx="8229600" cy="4525963"/>
          </a:xfrm>
        </p:spPr>
        <p:txBody>
          <a:bodyPr>
            <a:normAutofit/>
          </a:bodyPr>
          <a:lstStyle/>
          <a:p>
            <a:pPr marL="0" indent="0" eaLnBrk="1" hangingPunct="1">
              <a:buFont typeface="Wingdings" charset="0"/>
              <a:buNone/>
            </a:pPr>
            <a:r>
              <a:rPr lang="en-US" sz="2400" dirty="0">
                <a:latin typeface="Arial" charset="0"/>
                <a:cs typeface="Arial" charset="0"/>
              </a:rPr>
              <a:t>Highest bit indicates the sign. 1 = negative, 0 = positive</a:t>
            </a:r>
          </a:p>
        </p:txBody>
      </p:sp>
      <p:graphicFrame>
        <p:nvGraphicFramePr>
          <p:cNvPr id="5122" name="Object 4"/>
          <p:cNvGraphicFramePr>
            <a:graphicFrameLocks noChangeAspect="1"/>
          </p:cNvGraphicFramePr>
          <p:nvPr>
            <p:extLst>
              <p:ext uri="{D42A27DB-BD31-4B8C-83A1-F6EECF244321}">
                <p14:modId xmlns:p14="http://schemas.microsoft.com/office/powerpoint/2010/main" val="3836420699"/>
              </p:ext>
            </p:extLst>
          </p:nvPr>
        </p:nvGraphicFramePr>
        <p:xfrm>
          <a:off x="2209800" y="1981200"/>
          <a:ext cx="4800600" cy="2286000"/>
        </p:xfrm>
        <a:graphic>
          <a:graphicData uri="http://schemas.openxmlformats.org/presentationml/2006/ole">
            <mc:AlternateContent xmlns:mc="http://schemas.openxmlformats.org/markup-compatibility/2006">
              <mc:Choice xmlns:v="urn:schemas-microsoft-com:vml" Requires="v">
                <p:oleObj spid="_x0000_s203838" name="VISIO" r:id="rId3" imgW="2806200" imgH="1200240" progId="">
                  <p:embed/>
                </p:oleObj>
              </mc:Choice>
              <mc:Fallback>
                <p:oleObj name="VISIO" r:id="rId3" imgW="2806200" imgH="120024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3598" r="3076" b="-4347"/>
                      <a:stretch>
                        <a:fillRect/>
                      </a:stretch>
                    </p:blipFill>
                    <p:spPr bwMode="auto">
                      <a:xfrm>
                        <a:off x="2209800" y="1981200"/>
                        <a:ext cx="4800600" cy="2286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125" name="Text Box 5"/>
          <p:cNvSpPr txBox="1">
            <a:spLocks noChangeArrowheads="1"/>
          </p:cNvSpPr>
          <p:nvPr/>
        </p:nvSpPr>
        <p:spPr bwMode="auto">
          <a:xfrm>
            <a:off x="838200" y="4292600"/>
            <a:ext cx="762000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000"/>
              <a:t>If highest digit of a hexadecimal is &gt; 7, the value is negative</a:t>
            </a:r>
          </a:p>
          <a:p>
            <a:pPr eaLnBrk="1" hangingPunct="1">
              <a:spcBef>
                <a:spcPct val="50000"/>
              </a:spcBef>
            </a:pPr>
            <a:r>
              <a:rPr lang="en-US" sz="2000"/>
              <a:t>Examples: 8A and C5 are negative bytes</a:t>
            </a:r>
          </a:p>
          <a:p>
            <a:pPr eaLnBrk="1" hangingPunct="1">
              <a:spcBef>
                <a:spcPct val="50000"/>
              </a:spcBef>
            </a:pPr>
            <a:r>
              <a:rPr lang="en-US" sz="2000"/>
              <a:t>A21F and 9D03 are negative words</a:t>
            </a:r>
          </a:p>
          <a:p>
            <a:pPr eaLnBrk="1" hangingPunct="1">
              <a:spcBef>
                <a:spcPct val="50000"/>
              </a:spcBef>
            </a:pPr>
            <a:r>
              <a:rPr lang="en-US" sz="2000"/>
              <a:t>B1C42A00 is a negative double-word</a:t>
            </a:r>
          </a:p>
        </p:txBody>
      </p:sp>
    </p:spTree>
    <p:extLst>
      <p:ext uri="{BB962C8B-B14F-4D97-AF65-F5344CB8AC3E}">
        <p14:creationId xmlns:p14="http://schemas.microsoft.com/office/powerpoint/2010/main" val="283706705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27652" name="Rectangle 3"/>
          <p:cNvSpPr>
            <a:spLocks noGrp="1" noChangeArrowheads="1"/>
          </p:cNvSpPr>
          <p:nvPr>
            <p:ph idx="1"/>
          </p:nvPr>
        </p:nvSpPr>
        <p:spPr>
          <a:noFill/>
        </p:spPr>
        <p:txBody>
          <a:bodyPr/>
          <a:lstStyle/>
          <a:p>
            <a:r>
              <a:rPr lang="en-US" sz="2600" dirty="0">
                <a:latin typeface="Arial"/>
                <a:cs typeface="Arial"/>
              </a:rPr>
              <a:t>For example, in </a:t>
            </a:r>
            <a:r>
              <a:rPr lang="en-US" sz="2600" b="1" i="1" dirty="0">
                <a:solidFill>
                  <a:srgbClr val="800000"/>
                </a:solidFill>
                <a:latin typeface="Arial"/>
                <a:cs typeface="Arial"/>
              </a:rPr>
              <a:t>8-bit signed </a:t>
            </a:r>
            <a:r>
              <a:rPr lang="en-US" sz="2600" b="1" i="1" dirty="0" smtClean="0">
                <a:solidFill>
                  <a:srgbClr val="800000"/>
                </a:solidFill>
                <a:latin typeface="Arial"/>
                <a:cs typeface="Arial"/>
              </a:rPr>
              <a:t>magnitude</a:t>
            </a:r>
            <a:r>
              <a:rPr lang="en-US" sz="2600" dirty="0" smtClean="0">
                <a:latin typeface="Arial"/>
                <a:cs typeface="Arial"/>
              </a:rPr>
              <a:t>:</a:t>
            </a:r>
          </a:p>
          <a:p>
            <a:r>
              <a:rPr lang="en-US" sz="2600" dirty="0" smtClean="0">
                <a:latin typeface="Arial"/>
                <a:cs typeface="Arial"/>
              </a:rPr>
              <a:t>+3 is</a:t>
            </a:r>
            <a:r>
              <a:rPr lang="en-US" sz="2600" dirty="0">
                <a:latin typeface="Arial"/>
                <a:cs typeface="Arial"/>
              </a:rPr>
              <a:t>:	</a:t>
            </a:r>
            <a:r>
              <a:rPr lang="en-US" sz="2600" dirty="0" smtClean="0">
                <a:latin typeface="Arial"/>
                <a:cs typeface="Arial"/>
              </a:rPr>
              <a:t>00000011</a:t>
            </a:r>
            <a:endParaRPr lang="en-US" sz="2600" dirty="0">
              <a:latin typeface="Arial"/>
              <a:cs typeface="Arial"/>
            </a:endParaRPr>
          </a:p>
          <a:p>
            <a:r>
              <a:rPr lang="en-US" sz="2600" dirty="0" smtClean="0">
                <a:latin typeface="Arial"/>
                <a:cs typeface="Arial"/>
              </a:rPr>
              <a:t>-3  is</a:t>
            </a:r>
            <a:r>
              <a:rPr lang="en-US" sz="2600" dirty="0">
                <a:latin typeface="Arial"/>
                <a:cs typeface="Arial"/>
              </a:rPr>
              <a:t>:	10000011</a:t>
            </a:r>
          </a:p>
          <a:p>
            <a:r>
              <a:rPr lang="en-US" sz="2600" dirty="0">
                <a:latin typeface="Arial"/>
                <a:cs typeface="Arial"/>
              </a:rPr>
              <a:t>Computers perform arithmetic operations on signed magnitude numbers in much the same way as humans carry out pencil and paper arithmetic.</a:t>
            </a:r>
          </a:p>
          <a:p>
            <a:pPr lvl="1"/>
            <a:r>
              <a:rPr lang="en-US" sz="2400" dirty="0">
                <a:latin typeface="Arial"/>
                <a:cs typeface="Arial"/>
              </a:rPr>
              <a:t>Humans often ignore the signs of the operands while performing a calculation, applying the appropriate sign after the calculation is complete.</a:t>
            </a:r>
          </a:p>
        </p:txBody>
      </p:sp>
      <p:sp>
        <p:nvSpPr>
          <p:cNvPr id="27650"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9658D7F-153E-794B-9DBB-0E3146B978A2}" type="slidenum">
              <a:rPr lang="en-US"/>
              <a:pPr eaLnBrk="1" hangingPunct="1"/>
              <a:t>29</a:t>
            </a:fld>
            <a:endParaRPr lang="en-US"/>
          </a:p>
        </p:txBody>
      </p:sp>
    </p:spTree>
    <p:extLst>
      <p:ext uri="{BB962C8B-B14F-4D97-AF65-F5344CB8AC3E}">
        <p14:creationId xmlns:p14="http://schemas.microsoft.com/office/powerpoint/2010/main" val="249967245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28676" name="Rectangle 3"/>
          <p:cNvSpPr>
            <a:spLocks noGrp="1" noChangeArrowheads="1"/>
          </p:cNvSpPr>
          <p:nvPr>
            <p:ph idx="1"/>
          </p:nvPr>
        </p:nvSpPr>
        <p:spPr>
          <a:noFill/>
        </p:spPr>
        <p:txBody>
          <a:bodyPr/>
          <a:lstStyle/>
          <a:p>
            <a:pPr>
              <a:spcBef>
                <a:spcPct val="10000"/>
              </a:spcBef>
            </a:pPr>
            <a:r>
              <a:rPr lang="en-US" sz="2600">
                <a:latin typeface="Arial"/>
                <a:cs typeface="Arial"/>
              </a:rPr>
              <a:t>Binary addition is as easy as it gets. You need to know only four rules:	</a:t>
            </a:r>
          </a:p>
          <a:p>
            <a:pPr lvl="1">
              <a:spcBef>
                <a:spcPct val="10000"/>
              </a:spcBef>
              <a:buFontTx/>
              <a:buNone/>
            </a:pPr>
            <a:r>
              <a:rPr lang="en-US" sz="2200">
                <a:latin typeface="Arial"/>
                <a:cs typeface="Arial"/>
              </a:rPr>
              <a:t>	0 + 0 =  0	   0 + 1 =  1</a:t>
            </a:r>
          </a:p>
          <a:p>
            <a:pPr lvl="1">
              <a:spcBef>
                <a:spcPct val="10000"/>
              </a:spcBef>
              <a:buFontTx/>
              <a:buNone/>
            </a:pPr>
            <a:r>
              <a:rPr lang="en-US" sz="2200">
                <a:latin typeface="Arial"/>
                <a:cs typeface="Arial"/>
              </a:rPr>
              <a:t>	1 + 0 =  1	   1 + 1 = 10</a:t>
            </a:r>
          </a:p>
          <a:p>
            <a:r>
              <a:rPr lang="en-US" sz="2600">
                <a:latin typeface="Arial"/>
                <a:cs typeface="Arial"/>
              </a:rPr>
              <a:t>The simplicity of this system makes it possible for digital circuits to carry out arithmetic operations.</a:t>
            </a:r>
          </a:p>
          <a:p>
            <a:pPr lvl="1">
              <a:spcBef>
                <a:spcPct val="10000"/>
              </a:spcBef>
            </a:pPr>
            <a:r>
              <a:rPr lang="en-US" sz="2400">
                <a:latin typeface="Arial"/>
                <a:cs typeface="Arial"/>
              </a:rPr>
              <a:t>We will describe these circuits in Chapter 3.</a:t>
            </a:r>
          </a:p>
        </p:txBody>
      </p:sp>
      <p:sp>
        <p:nvSpPr>
          <p:cNvPr id="28674"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A5227BF-9A95-AD46-BA93-C11C35542327}" type="slidenum">
              <a:rPr lang="en-US"/>
              <a:pPr eaLnBrk="1" hangingPunct="1"/>
              <a:t>30</a:t>
            </a:fld>
            <a:endParaRPr lang="en-US"/>
          </a:p>
        </p:txBody>
      </p:sp>
      <p:sp>
        <p:nvSpPr>
          <p:cNvPr id="28677" name="Text Box 4"/>
          <p:cNvSpPr txBox="1">
            <a:spLocks noChangeArrowheads="1"/>
          </p:cNvSpPr>
          <p:nvPr/>
        </p:nvSpPr>
        <p:spPr bwMode="auto">
          <a:xfrm>
            <a:off x="838200" y="5135563"/>
            <a:ext cx="7543800" cy="762000"/>
          </a:xfrm>
          <a:prstGeom prst="rect">
            <a:avLst/>
          </a:prstGeom>
          <a:solidFill>
            <a:srgbClr val="E2FE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200" b="1" dirty="0">
                <a:solidFill>
                  <a:srgbClr val="CC3300"/>
                </a:solidFill>
              </a:rPr>
              <a:t>Let</a:t>
            </a:r>
            <a:r>
              <a:rPr lang="ja-JP" altLang="en-US" sz="2200" b="1" dirty="0">
                <a:solidFill>
                  <a:srgbClr val="CC3300"/>
                </a:solidFill>
              </a:rPr>
              <a:t>’</a:t>
            </a:r>
            <a:r>
              <a:rPr lang="en-US" sz="2200" b="1" dirty="0">
                <a:solidFill>
                  <a:srgbClr val="CC3300"/>
                </a:solidFill>
              </a:rPr>
              <a:t>s see how the addition rules work with signed magnitude numbers . . .</a:t>
            </a:r>
            <a:endParaRPr lang="en-US" sz="2400" b="1" dirty="0">
              <a:solidFill>
                <a:srgbClr val="CC3300"/>
              </a:solidFill>
            </a:endParaRPr>
          </a:p>
        </p:txBody>
      </p:sp>
    </p:spTree>
    <p:extLst>
      <p:ext uri="{BB962C8B-B14F-4D97-AF65-F5344CB8AC3E}">
        <p14:creationId xmlns:p14="http://schemas.microsoft.com/office/powerpoint/2010/main" val="380709757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descr="C:\IDRAW20\8D.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8475" y="2284413"/>
            <a:ext cx="287972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2"/>
          <p:cNvSpPr>
            <a:spLocks noGrp="1" noChangeArrowheads="1"/>
          </p:cNvSpPr>
          <p:nvPr>
            <p:ph type="title"/>
          </p:nvPr>
        </p:nvSpPr>
        <p:spPr>
          <a:noFill/>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29700" name="Rectangle 3"/>
          <p:cNvSpPr>
            <a:spLocks noGrp="1" noChangeArrowheads="1"/>
          </p:cNvSpPr>
          <p:nvPr>
            <p:ph idx="1"/>
          </p:nvPr>
        </p:nvSpPr>
        <p:spPr>
          <a:xfrm>
            <a:off x="457200" y="1600200"/>
            <a:ext cx="5562600" cy="4525963"/>
          </a:xfrm>
          <a:noFill/>
        </p:spPr>
        <p:txBody>
          <a:bodyPr>
            <a:normAutofit/>
          </a:bodyPr>
          <a:lstStyle/>
          <a:p>
            <a:r>
              <a:rPr lang="en-US" sz="2400" dirty="0">
                <a:latin typeface="Arial" charset="0"/>
                <a:cs typeface="Arial" charset="0"/>
              </a:rPr>
              <a:t>Example:</a:t>
            </a:r>
          </a:p>
          <a:p>
            <a:pPr lvl="1"/>
            <a:r>
              <a:rPr lang="en-US" sz="2400" dirty="0">
                <a:latin typeface="Arial" charset="0"/>
                <a:cs typeface="Arial" charset="0"/>
              </a:rPr>
              <a:t>Using signed magnitude binary arithmetic, find the sum of 75 and 46.</a:t>
            </a:r>
          </a:p>
          <a:p>
            <a:r>
              <a:rPr lang="en-US" sz="2400" dirty="0">
                <a:latin typeface="Arial" charset="0"/>
                <a:cs typeface="Arial" charset="0"/>
              </a:rPr>
              <a:t>First, convert 75 and 46 to binary, and arrange as a sum, but separate the (positive) sign bits from the magnitude bits.</a:t>
            </a:r>
          </a:p>
        </p:txBody>
      </p:sp>
      <p:sp>
        <p:nvSpPr>
          <p:cNvPr id="29698"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62A36C9-262A-1B4A-8CDB-0DF93E0B3A84}" type="slidenum">
              <a:rPr lang="en-US"/>
              <a:pPr eaLnBrk="1" hangingPunct="1"/>
              <a:t>31</a:t>
            </a:fld>
            <a:endParaRPr lang="en-US"/>
          </a:p>
        </p:txBody>
      </p:sp>
    </p:spTree>
    <p:extLst>
      <p:ext uri="{BB962C8B-B14F-4D97-AF65-F5344CB8AC3E}">
        <p14:creationId xmlns:p14="http://schemas.microsoft.com/office/powerpoint/2010/main" val="96082654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30725" name="Rectangle 3"/>
          <p:cNvSpPr>
            <a:spLocks noGrp="1" noChangeArrowheads="1"/>
          </p:cNvSpPr>
          <p:nvPr>
            <p:ph idx="1"/>
          </p:nvPr>
        </p:nvSpPr>
        <p:spPr>
          <a:xfrm>
            <a:off x="457200" y="1600200"/>
            <a:ext cx="5562600" cy="4525963"/>
          </a:xfrm>
          <a:noFill/>
        </p:spPr>
        <p:txBody>
          <a:bodyPr>
            <a:normAutofit/>
          </a:bodyPr>
          <a:lstStyle/>
          <a:p>
            <a:r>
              <a:rPr lang="en-US" sz="2800" dirty="0">
                <a:latin typeface="Arial" charset="0"/>
                <a:cs typeface="Arial" charset="0"/>
              </a:rPr>
              <a:t>Example:</a:t>
            </a:r>
          </a:p>
          <a:p>
            <a:pPr lvl="1"/>
            <a:r>
              <a:rPr lang="en-US" sz="2800" dirty="0">
                <a:latin typeface="Arial" charset="0"/>
                <a:cs typeface="Arial" charset="0"/>
              </a:rPr>
              <a:t>Using signed magnitude binary arithmetic, find the sum of 75 and 46.</a:t>
            </a:r>
          </a:p>
          <a:p>
            <a:r>
              <a:rPr lang="en-US" sz="2800" dirty="0">
                <a:latin typeface="Arial" charset="0"/>
                <a:cs typeface="Arial" charset="0"/>
              </a:rPr>
              <a:t>Just as in decimal arithmetic, we find the sum starting with the rightmost bit and work left.</a:t>
            </a:r>
          </a:p>
        </p:txBody>
      </p:sp>
      <p:sp>
        <p:nvSpPr>
          <p:cNvPr id="30722"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80EB8687-226A-D84F-BBB8-6487551A8B77}" type="slidenum">
              <a:rPr lang="en-US"/>
              <a:pPr eaLnBrk="1" hangingPunct="1"/>
              <a:t>32</a:t>
            </a:fld>
            <a:endParaRPr lang="en-US"/>
          </a:p>
        </p:txBody>
      </p:sp>
      <p:pic>
        <p:nvPicPr>
          <p:cNvPr id="30723" name="Picture 6" descr="C:\IDRAW20\8A.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300" y="2284413"/>
            <a:ext cx="287972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96450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5" descr="C:\IDRAW20\8B.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300" y="2284413"/>
            <a:ext cx="287972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Rectangle 3"/>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31749" name="Rectangle 4"/>
          <p:cNvSpPr>
            <a:spLocks noGrp="1" noChangeArrowheads="1"/>
          </p:cNvSpPr>
          <p:nvPr>
            <p:ph idx="1"/>
          </p:nvPr>
        </p:nvSpPr>
        <p:spPr>
          <a:xfrm>
            <a:off x="457200" y="1600200"/>
            <a:ext cx="5562600" cy="4525963"/>
          </a:xfrm>
          <a:noFill/>
        </p:spPr>
        <p:txBody>
          <a:bodyPr>
            <a:normAutofit/>
          </a:bodyPr>
          <a:lstStyle/>
          <a:p>
            <a:r>
              <a:rPr lang="en-US" sz="2800" dirty="0">
                <a:latin typeface="Arial" charset="0"/>
                <a:cs typeface="Arial" charset="0"/>
              </a:rPr>
              <a:t>Example:</a:t>
            </a:r>
          </a:p>
          <a:p>
            <a:pPr lvl="1"/>
            <a:r>
              <a:rPr lang="en-US" sz="2800" dirty="0">
                <a:latin typeface="Arial" charset="0"/>
                <a:cs typeface="Arial" charset="0"/>
              </a:rPr>
              <a:t>Using signed magnitude binary arithmetic, find the sum of 75 and 46.</a:t>
            </a:r>
          </a:p>
          <a:p>
            <a:r>
              <a:rPr lang="en-US" sz="2800" dirty="0">
                <a:latin typeface="Arial" charset="0"/>
                <a:cs typeface="Arial" charset="0"/>
              </a:rPr>
              <a:t>In the second bit, we have a carry, so we note it above the third bit.</a:t>
            </a:r>
          </a:p>
        </p:txBody>
      </p:sp>
      <p:sp>
        <p:nvSpPr>
          <p:cNvPr id="31746"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A5EBF22-ADED-1640-B093-99BDFFB5B6A7}" type="slidenum">
              <a:rPr lang="en-US"/>
              <a:pPr eaLnBrk="1" hangingPunct="1"/>
              <a:t>33</a:t>
            </a:fld>
            <a:endParaRPr lang="en-US"/>
          </a:p>
        </p:txBody>
      </p:sp>
    </p:spTree>
    <p:extLst>
      <p:ext uri="{BB962C8B-B14F-4D97-AF65-F5344CB8AC3E}">
        <p14:creationId xmlns:p14="http://schemas.microsoft.com/office/powerpoint/2010/main" val="255077349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6" descr="C:\IDRAW20\8C.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300" y="2284413"/>
            <a:ext cx="287972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32773" name="Rectangle 4"/>
          <p:cNvSpPr>
            <a:spLocks noGrp="1" noChangeArrowheads="1"/>
          </p:cNvSpPr>
          <p:nvPr>
            <p:ph idx="1"/>
          </p:nvPr>
        </p:nvSpPr>
        <p:spPr>
          <a:xfrm>
            <a:off x="457200" y="1600200"/>
            <a:ext cx="5562600" cy="4525963"/>
          </a:xfrm>
          <a:noFill/>
        </p:spPr>
        <p:txBody>
          <a:bodyPr>
            <a:normAutofit/>
          </a:bodyPr>
          <a:lstStyle/>
          <a:p>
            <a:r>
              <a:rPr lang="en-US" sz="2800" dirty="0">
                <a:latin typeface="Arial" charset="0"/>
                <a:cs typeface="Arial" charset="0"/>
              </a:rPr>
              <a:t>Example:</a:t>
            </a:r>
          </a:p>
          <a:p>
            <a:pPr lvl="1"/>
            <a:r>
              <a:rPr lang="en-US" sz="2800" dirty="0">
                <a:latin typeface="Arial" charset="0"/>
                <a:cs typeface="Arial" charset="0"/>
              </a:rPr>
              <a:t>Using signed magnitude binary arithmetic, find the sum of 75 and 46.</a:t>
            </a:r>
          </a:p>
          <a:p>
            <a:r>
              <a:rPr lang="en-US" sz="2800" dirty="0">
                <a:latin typeface="Arial" charset="0"/>
                <a:cs typeface="Arial" charset="0"/>
              </a:rPr>
              <a:t>The third and fourth bits also give us carries.</a:t>
            </a:r>
          </a:p>
        </p:txBody>
      </p:sp>
    </p:spTree>
    <p:extLst>
      <p:ext uri="{BB962C8B-B14F-4D97-AF65-F5344CB8AC3E}">
        <p14:creationId xmlns:p14="http://schemas.microsoft.com/office/powerpoint/2010/main" val="302994611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5" descr="C:\IDRAW20\8.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300" y="2286000"/>
            <a:ext cx="287972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3"/>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33797" name="Rectangle 4"/>
          <p:cNvSpPr>
            <a:spLocks noGrp="1" noChangeArrowheads="1"/>
          </p:cNvSpPr>
          <p:nvPr>
            <p:ph idx="1"/>
          </p:nvPr>
        </p:nvSpPr>
        <p:spPr>
          <a:xfrm>
            <a:off x="457200" y="1600200"/>
            <a:ext cx="5562600" cy="4525963"/>
          </a:xfrm>
          <a:noFill/>
        </p:spPr>
        <p:txBody>
          <a:bodyPr>
            <a:normAutofit/>
          </a:bodyPr>
          <a:lstStyle/>
          <a:p>
            <a:r>
              <a:rPr lang="en-US" sz="2800" dirty="0">
                <a:solidFill>
                  <a:srgbClr val="000000"/>
                </a:solidFill>
                <a:latin typeface="Arial" charset="0"/>
                <a:cs typeface="Arial" charset="0"/>
              </a:rPr>
              <a:t>Example:</a:t>
            </a:r>
          </a:p>
          <a:p>
            <a:pPr lvl="1"/>
            <a:r>
              <a:rPr lang="en-US" sz="2800" dirty="0">
                <a:solidFill>
                  <a:srgbClr val="000000"/>
                </a:solidFill>
                <a:latin typeface="Arial" charset="0"/>
                <a:cs typeface="Arial" charset="0"/>
              </a:rPr>
              <a:t>Using signed magnitude binary arithmetic, find the sum of 75 and 46.</a:t>
            </a:r>
          </a:p>
          <a:p>
            <a:r>
              <a:rPr lang="en-US" sz="2800" dirty="0">
                <a:solidFill>
                  <a:srgbClr val="000000"/>
                </a:solidFill>
                <a:latin typeface="Arial" charset="0"/>
                <a:cs typeface="Arial" charset="0"/>
              </a:rPr>
              <a:t>Once we have worked our way through all eight bits, we are done.</a:t>
            </a:r>
          </a:p>
        </p:txBody>
      </p:sp>
      <p:sp>
        <p:nvSpPr>
          <p:cNvPr id="33794"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370C2ED-9F90-F041-A0FD-D9E4CC46021D}" type="slidenum">
              <a:rPr lang="en-US"/>
              <a:pPr eaLnBrk="1" hangingPunct="1"/>
              <a:t>35</a:t>
            </a:fld>
            <a:endParaRPr lang="en-US"/>
          </a:p>
        </p:txBody>
      </p:sp>
      <p:sp>
        <p:nvSpPr>
          <p:cNvPr id="33798" name="Rectangle 6"/>
          <p:cNvSpPr>
            <a:spLocks noChangeArrowheads="1"/>
          </p:cNvSpPr>
          <p:nvPr/>
        </p:nvSpPr>
        <p:spPr bwMode="auto">
          <a:xfrm>
            <a:off x="685800" y="5029200"/>
            <a:ext cx="8001000" cy="1219200"/>
          </a:xfrm>
          <a:prstGeom prst="rect">
            <a:avLst/>
          </a:prstGeom>
          <a:solidFill>
            <a:srgbClr val="E2FE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US" sz="2200" b="1" dirty="0">
                <a:solidFill>
                  <a:srgbClr val="CC3300"/>
                </a:solidFill>
              </a:rPr>
              <a:t>	In this example, we were careful careful to pick two values whose sum would fit into seven bits.  If that is not the case, we have a problem.</a:t>
            </a:r>
          </a:p>
        </p:txBody>
      </p:sp>
    </p:spTree>
    <p:extLst>
      <p:ext uri="{BB962C8B-B14F-4D97-AF65-F5344CB8AC3E}">
        <p14:creationId xmlns:p14="http://schemas.microsoft.com/office/powerpoint/2010/main" val="335425069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6" descr="C:\IDRAW20\9.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057400"/>
            <a:ext cx="3235325"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34821" name="Rectangle 4"/>
          <p:cNvSpPr>
            <a:spLocks noGrp="1" noChangeArrowheads="1"/>
          </p:cNvSpPr>
          <p:nvPr>
            <p:ph idx="1"/>
          </p:nvPr>
        </p:nvSpPr>
        <p:spPr>
          <a:xfrm>
            <a:off x="457200" y="1600200"/>
            <a:ext cx="5486400" cy="4525963"/>
          </a:xfrm>
          <a:noFill/>
        </p:spPr>
        <p:txBody>
          <a:bodyPr>
            <a:normAutofit/>
          </a:bodyPr>
          <a:lstStyle/>
          <a:p>
            <a:r>
              <a:rPr lang="en-US" sz="2800" dirty="0">
                <a:latin typeface="Arial" charset="0"/>
                <a:cs typeface="Arial" charset="0"/>
              </a:rPr>
              <a:t>Example:</a:t>
            </a:r>
          </a:p>
          <a:p>
            <a:pPr lvl="1"/>
            <a:r>
              <a:rPr lang="en-US" sz="2800" dirty="0">
                <a:latin typeface="Arial" charset="0"/>
                <a:cs typeface="Arial" charset="0"/>
              </a:rPr>
              <a:t>Using </a:t>
            </a:r>
            <a:r>
              <a:rPr lang="en-US" sz="2800" b="1" i="1" u="sng" dirty="0">
                <a:solidFill>
                  <a:srgbClr val="800000"/>
                </a:solidFill>
                <a:latin typeface="Arial" charset="0"/>
                <a:cs typeface="Arial" charset="0"/>
              </a:rPr>
              <a:t>signed magnitude </a:t>
            </a:r>
            <a:r>
              <a:rPr lang="en-US" sz="2800" dirty="0">
                <a:latin typeface="Arial" charset="0"/>
                <a:cs typeface="Arial" charset="0"/>
              </a:rPr>
              <a:t>binary arithmetic, find the sum of 107 and 46.</a:t>
            </a:r>
          </a:p>
          <a:p>
            <a:r>
              <a:rPr lang="en-US" sz="2800" dirty="0">
                <a:latin typeface="Arial" charset="0"/>
                <a:cs typeface="Arial" charset="0"/>
              </a:rPr>
              <a:t>We see that the carry from the seventh bit </a:t>
            </a:r>
            <a:r>
              <a:rPr lang="en-US" sz="2800" b="1" i="1" u="sng" dirty="0">
                <a:solidFill>
                  <a:srgbClr val="800000"/>
                </a:solidFill>
                <a:latin typeface="Arial" charset="0"/>
                <a:cs typeface="Arial" charset="0"/>
              </a:rPr>
              <a:t>overflows</a:t>
            </a:r>
            <a:r>
              <a:rPr lang="en-US" sz="2800" dirty="0">
                <a:latin typeface="Arial" charset="0"/>
                <a:cs typeface="Arial" charset="0"/>
              </a:rPr>
              <a:t> and is discarded, giving us the erroneous result: </a:t>
            </a:r>
            <a:endParaRPr lang="en-US" sz="2800" dirty="0" smtClean="0">
              <a:latin typeface="Arial" charset="0"/>
              <a:cs typeface="Arial" charset="0"/>
            </a:endParaRPr>
          </a:p>
          <a:p>
            <a:pPr marL="0" indent="0">
              <a:buNone/>
            </a:pPr>
            <a:r>
              <a:rPr lang="en-US" sz="2800" dirty="0">
                <a:latin typeface="Arial" charset="0"/>
                <a:cs typeface="Arial" charset="0"/>
              </a:rPr>
              <a:t>	</a:t>
            </a:r>
            <a:r>
              <a:rPr lang="en-US" sz="2800" dirty="0" smtClean="0">
                <a:latin typeface="Arial" charset="0"/>
                <a:cs typeface="Arial" charset="0"/>
              </a:rPr>
              <a:t>107 </a:t>
            </a:r>
            <a:r>
              <a:rPr lang="en-US" sz="2800" dirty="0">
                <a:latin typeface="Arial" charset="0"/>
                <a:cs typeface="Arial" charset="0"/>
              </a:rPr>
              <a:t>+ 46 = 25. </a:t>
            </a:r>
          </a:p>
        </p:txBody>
      </p:sp>
    </p:spTree>
    <p:extLst>
      <p:ext uri="{BB962C8B-B14F-4D97-AF65-F5344CB8AC3E}">
        <p14:creationId xmlns:p14="http://schemas.microsoft.com/office/powerpoint/2010/main" val="87313199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37892" name="Rectangle 3"/>
          <p:cNvSpPr>
            <a:spLocks noGrp="1" noChangeArrowheads="1"/>
          </p:cNvSpPr>
          <p:nvPr>
            <p:ph idx="1"/>
          </p:nvPr>
        </p:nvSpPr>
        <p:spPr>
          <a:noFill/>
        </p:spPr>
        <p:txBody>
          <a:bodyPr/>
          <a:lstStyle/>
          <a:p>
            <a:r>
              <a:rPr lang="en-US" sz="2600" dirty="0">
                <a:latin typeface="Arial" charset="0"/>
                <a:cs typeface="Arial" charset="0"/>
              </a:rPr>
              <a:t>Signed magnitude representation is easy for people to understand, but it requires complicated computer hardware.</a:t>
            </a:r>
            <a:endParaRPr lang="en-US" sz="2600" dirty="0">
              <a:latin typeface="Courier New" charset="0"/>
              <a:cs typeface="Arial" charset="0"/>
            </a:endParaRPr>
          </a:p>
          <a:p>
            <a:r>
              <a:rPr lang="en-US" sz="2600" dirty="0">
                <a:latin typeface="Arial" charset="0"/>
                <a:cs typeface="Arial" charset="0"/>
              </a:rPr>
              <a:t>Another disadvantage of signed magnitude is that it allows two different representations for zero: positive zero and negative zero.</a:t>
            </a:r>
          </a:p>
          <a:p>
            <a:r>
              <a:rPr lang="en-US" sz="2600" dirty="0">
                <a:latin typeface="Arial" charset="0"/>
                <a:cs typeface="Arial" charset="0"/>
              </a:rPr>
              <a:t>For these reasons (among others) computers systems employ </a:t>
            </a:r>
            <a:r>
              <a:rPr lang="en-US" sz="2600" b="1" i="1" u="sng" dirty="0">
                <a:solidFill>
                  <a:srgbClr val="800000"/>
                </a:solidFill>
                <a:latin typeface="Arial" charset="0"/>
                <a:cs typeface="Arial" charset="0"/>
              </a:rPr>
              <a:t>complement systems</a:t>
            </a:r>
            <a:r>
              <a:rPr lang="en-US" sz="2600" b="1" dirty="0">
                <a:latin typeface="Arial" charset="0"/>
                <a:cs typeface="Arial" charset="0"/>
              </a:rPr>
              <a:t> </a:t>
            </a:r>
            <a:r>
              <a:rPr lang="en-US" sz="2600" dirty="0">
                <a:latin typeface="Arial" charset="0"/>
                <a:cs typeface="Arial" charset="0"/>
              </a:rPr>
              <a:t>for numeric value representation.</a:t>
            </a:r>
            <a:endParaRPr lang="en-US" sz="2800" dirty="0">
              <a:latin typeface="Arial" charset="0"/>
              <a:cs typeface="Arial" charset="0"/>
            </a:endParaRPr>
          </a:p>
        </p:txBody>
      </p:sp>
      <p:sp>
        <p:nvSpPr>
          <p:cNvPr id="37890"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AA66127-C369-E84B-B81F-2D037927E0FE}" type="slidenum">
              <a:rPr lang="en-US"/>
              <a:pPr eaLnBrk="1" hangingPunct="1"/>
              <a:t>37</a:t>
            </a:fld>
            <a:endParaRPr lang="en-US"/>
          </a:p>
        </p:txBody>
      </p:sp>
    </p:spTree>
    <p:extLst>
      <p:ext uri="{BB962C8B-B14F-4D97-AF65-F5344CB8AC3E}">
        <p14:creationId xmlns:p14="http://schemas.microsoft.com/office/powerpoint/2010/main" val="22313705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38916" name="Rectangle 3"/>
          <p:cNvSpPr>
            <a:spLocks noGrp="1" noChangeArrowheads="1"/>
          </p:cNvSpPr>
          <p:nvPr>
            <p:ph idx="1"/>
          </p:nvPr>
        </p:nvSpPr>
        <p:spPr>
          <a:noFill/>
        </p:spPr>
        <p:txBody>
          <a:bodyPr/>
          <a:lstStyle/>
          <a:p>
            <a:r>
              <a:rPr lang="en-US" sz="2600" dirty="0">
                <a:latin typeface="Arial" charset="0"/>
                <a:cs typeface="Arial" charset="0"/>
              </a:rPr>
              <a:t>In </a:t>
            </a:r>
            <a:r>
              <a:rPr lang="en-US" sz="2600" i="1" u="sng" dirty="0">
                <a:solidFill>
                  <a:srgbClr val="800000"/>
                </a:solidFill>
                <a:latin typeface="Arial" charset="0"/>
                <a:cs typeface="Arial" charset="0"/>
              </a:rPr>
              <a:t>complement systems</a:t>
            </a:r>
            <a:r>
              <a:rPr lang="en-US" sz="2600" dirty="0">
                <a:latin typeface="Arial" charset="0"/>
                <a:cs typeface="Arial" charset="0"/>
              </a:rPr>
              <a:t>, negative values are represented by some difference between a number and its base.</a:t>
            </a:r>
            <a:endParaRPr lang="en-US" sz="2600" dirty="0">
              <a:latin typeface="Courier New" charset="0"/>
              <a:cs typeface="Arial" charset="0"/>
            </a:endParaRPr>
          </a:p>
          <a:p>
            <a:r>
              <a:rPr lang="en-US" sz="2600" dirty="0">
                <a:latin typeface="Arial" charset="0"/>
                <a:cs typeface="Arial" charset="0"/>
              </a:rPr>
              <a:t>In </a:t>
            </a:r>
            <a:r>
              <a:rPr lang="en-US" sz="2600" i="1" dirty="0">
                <a:solidFill>
                  <a:srgbClr val="800000"/>
                </a:solidFill>
                <a:latin typeface="Arial" charset="0"/>
                <a:cs typeface="Arial" charset="0"/>
              </a:rPr>
              <a:t>diminished radix complement</a:t>
            </a:r>
            <a:r>
              <a:rPr lang="en-US" sz="2600" dirty="0">
                <a:solidFill>
                  <a:srgbClr val="800000"/>
                </a:solidFill>
                <a:latin typeface="Arial" charset="0"/>
                <a:cs typeface="Arial" charset="0"/>
              </a:rPr>
              <a:t> </a:t>
            </a:r>
            <a:r>
              <a:rPr lang="en-US" sz="2600" dirty="0">
                <a:latin typeface="Arial" charset="0"/>
                <a:cs typeface="Arial" charset="0"/>
              </a:rPr>
              <a:t>systems, a negative value is given by the difference between the absolute value of a number and one less than its base.</a:t>
            </a:r>
          </a:p>
          <a:p>
            <a:r>
              <a:rPr lang="en-US" sz="2600" dirty="0">
                <a:latin typeface="Arial" charset="0"/>
                <a:cs typeface="Arial" charset="0"/>
              </a:rPr>
              <a:t>In the binary system, this gives </a:t>
            </a:r>
            <a:r>
              <a:rPr lang="en-US" sz="2600" dirty="0">
                <a:solidFill>
                  <a:srgbClr val="800000"/>
                </a:solidFill>
                <a:latin typeface="Arial" charset="0"/>
                <a:cs typeface="Arial" charset="0"/>
              </a:rPr>
              <a:t>us </a:t>
            </a:r>
            <a:r>
              <a:rPr lang="en-US" sz="2600" i="1" dirty="0">
                <a:solidFill>
                  <a:srgbClr val="800000"/>
                </a:solidFill>
                <a:latin typeface="Arial" charset="0"/>
                <a:cs typeface="Arial" charset="0"/>
              </a:rPr>
              <a:t>one</a:t>
            </a:r>
            <a:r>
              <a:rPr lang="ja-JP" altLang="en-US" sz="2600" i="1" dirty="0">
                <a:solidFill>
                  <a:srgbClr val="800000"/>
                </a:solidFill>
                <a:latin typeface="Arial" charset="0"/>
                <a:cs typeface="Arial" charset="0"/>
              </a:rPr>
              <a:t>’</a:t>
            </a:r>
            <a:r>
              <a:rPr lang="en-US" sz="2600" i="1" dirty="0">
                <a:solidFill>
                  <a:srgbClr val="800000"/>
                </a:solidFill>
                <a:latin typeface="Arial" charset="0"/>
                <a:cs typeface="Arial" charset="0"/>
              </a:rPr>
              <a:t>s complement</a:t>
            </a:r>
            <a:r>
              <a:rPr lang="en-US" sz="2600" dirty="0">
                <a:latin typeface="Arial" charset="0"/>
                <a:cs typeface="Arial" charset="0"/>
              </a:rPr>
              <a:t>. It amounts to little more than flipping the bits of a binary number.</a:t>
            </a:r>
            <a:endParaRPr lang="en-US" sz="2800" dirty="0">
              <a:latin typeface="Arial" charset="0"/>
              <a:cs typeface="Arial" charset="0"/>
            </a:endParaRPr>
          </a:p>
        </p:txBody>
      </p:sp>
      <p:sp>
        <p:nvSpPr>
          <p:cNvPr id="38914"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DBC25F1D-89F0-F64D-9AD0-E57161825722}" type="slidenum">
              <a:rPr lang="en-US"/>
              <a:pPr eaLnBrk="1" hangingPunct="1"/>
              <a:t>38</a:t>
            </a:fld>
            <a:endParaRPr lang="en-US"/>
          </a:p>
        </p:txBody>
      </p:sp>
    </p:spTree>
    <p:extLst>
      <p:ext uri="{BB962C8B-B14F-4D97-AF65-F5344CB8AC3E}">
        <p14:creationId xmlns:p14="http://schemas.microsoft.com/office/powerpoint/2010/main" val="3128828082"/>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39940" name="Rectangle 3"/>
          <p:cNvSpPr>
            <a:spLocks noGrp="1" noChangeArrowheads="1"/>
          </p:cNvSpPr>
          <p:nvPr>
            <p:ph idx="1"/>
          </p:nvPr>
        </p:nvSpPr>
        <p:spPr>
          <a:noFill/>
        </p:spPr>
        <p:txBody>
          <a:bodyPr/>
          <a:lstStyle/>
          <a:p>
            <a:pPr>
              <a:spcBef>
                <a:spcPct val="10000"/>
              </a:spcBef>
            </a:pPr>
            <a:r>
              <a:rPr lang="en-US" sz="2600" dirty="0">
                <a:latin typeface="Arial" charset="0"/>
                <a:cs typeface="Arial" charset="0"/>
              </a:rPr>
              <a:t>For example, in </a:t>
            </a:r>
            <a:r>
              <a:rPr lang="en-US" sz="2600" u="sng" dirty="0">
                <a:solidFill>
                  <a:srgbClr val="800000"/>
                </a:solidFill>
                <a:latin typeface="Arial" charset="0"/>
                <a:cs typeface="Arial" charset="0"/>
              </a:rPr>
              <a:t>8-bit one</a:t>
            </a:r>
            <a:r>
              <a:rPr lang="ja-JP" altLang="en-US" sz="2600" u="sng" dirty="0">
                <a:solidFill>
                  <a:srgbClr val="800000"/>
                </a:solidFill>
                <a:latin typeface="Arial" charset="0"/>
                <a:cs typeface="Arial" charset="0"/>
              </a:rPr>
              <a:t>’</a:t>
            </a:r>
            <a:r>
              <a:rPr lang="en-US" sz="2600" u="sng" dirty="0">
                <a:solidFill>
                  <a:srgbClr val="800000"/>
                </a:solidFill>
                <a:latin typeface="Arial" charset="0"/>
                <a:cs typeface="Arial" charset="0"/>
              </a:rPr>
              <a:t>s </a:t>
            </a:r>
            <a:r>
              <a:rPr lang="en-US" sz="2600" u="sng" dirty="0" smtClean="0">
                <a:solidFill>
                  <a:srgbClr val="800000"/>
                </a:solidFill>
                <a:latin typeface="Arial" charset="0"/>
                <a:cs typeface="Arial" charset="0"/>
              </a:rPr>
              <a:t>complement</a:t>
            </a:r>
            <a:r>
              <a:rPr lang="en-US" sz="2600" dirty="0" smtClean="0">
                <a:latin typeface="Arial" charset="0"/>
                <a:cs typeface="Arial" charset="0"/>
              </a:rPr>
              <a:t>;</a:t>
            </a:r>
          </a:p>
          <a:p>
            <a:pPr>
              <a:spcBef>
                <a:spcPct val="10000"/>
              </a:spcBef>
            </a:pPr>
            <a:r>
              <a:rPr lang="en-US" sz="2600" dirty="0" smtClean="0">
                <a:latin typeface="Arial" charset="0"/>
                <a:cs typeface="Arial" charset="0"/>
              </a:rPr>
              <a:t>+ </a:t>
            </a:r>
            <a:r>
              <a:rPr lang="en-US" sz="2600" dirty="0">
                <a:latin typeface="Arial" charset="0"/>
                <a:cs typeface="Arial" charset="0"/>
              </a:rPr>
              <a:t>3 is:	</a:t>
            </a:r>
            <a:r>
              <a:rPr lang="en-US" sz="2600" b="1" dirty="0">
                <a:solidFill>
                  <a:srgbClr val="0000FF"/>
                </a:solidFill>
                <a:latin typeface="Courier New" charset="0"/>
                <a:cs typeface="Arial" charset="0"/>
              </a:rPr>
              <a:t>0</a:t>
            </a:r>
            <a:r>
              <a:rPr lang="en-US" sz="2600" dirty="0">
                <a:latin typeface="Courier New" charset="0"/>
                <a:cs typeface="Arial" charset="0"/>
              </a:rPr>
              <a:t>0000011</a:t>
            </a:r>
          </a:p>
          <a:p>
            <a:pPr>
              <a:spcBef>
                <a:spcPct val="10000"/>
              </a:spcBef>
            </a:pPr>
            <a:r>
              <a:rPr lang="en-US" sz="2600" dirty="0" smtClean="0">
                <a:latin typeface="Arial" charset="0"/>
                <a:cs typeface="Arial" charset="0"/>
              </a:rPr>
              <a:t> - </a:t>
            </a:r>
            <a:r>
              <a:rPr lang="en-US" sz="2600" dirty="0">
                <a:latin typeface="Arial" charset="0"/>
                <a:cs typeface="Arial" charset="0"/>
              </a:rPr>
              <a:t>3 is:	</a:t>
            </a:r>
            <a:r>
              <a:rPr lang="en-US" sz="2600" b="1" dirty="0">
                <a:solidFill>
                  <a:srgbClr val="0000FF"/>
                </a:solidFill>
                <a:latin typeface="Courier New" charset="0"/>
                <a:cs typeface="Arial" charset="0"/>
              </a:rPr>
              <a:t>1</a:t>
            </a:r>
            <a:r>
              <a:rPr lang="en-US" sz="2600" dirty="0">
                <a:latin typeface="Courier New" charset="0"/>
                <a:cs typeface="Arial" charset="0"/>
              </a:rPr>
              <a:t>1111100</a:t>
            </a:r>
            <a:endParaRPr lang="en-US" sz="2600" dirty="0">
              <a:latin typeface="Arial" charset="0"/>
              <a:cs typeface="Arial" charset="0"/>
            </a:endParaRPr>
          </a:p>
          <a:p>
            <a:pPr lvl="1">
              <a:spcBef>
                <a:spcPct val="10000"/>
              </a:spcBef>
            </a:pPr>
            <a:r>
              <a:rPr lang="en-US" sz="2400" dirty="0">
                <a:latin typeface="Arial" charset="0"/>
                <a:cs typeface="Arial" charset="0"/>
              </a:rPr>
              <a:t>In one</a:t>
            </a:r>
            <a:r>
              <a:rPr lang="ja-JP" altLang="en-US" sz="2400" dirty="0">
                <a:latin typeface="Arial" charset="0"/>
                <a:cs typeface="Arial" charset="0"/>
              </a:rPr>
              <a:t>’</a:t>
            </a:r>
            <a:r>
              <a:rPr lang="en-US" sz="2400" dirty="0">
                <a:latin typeface="Arial" charset="0"/>
                <a:cs typeface="Arial" charset="0"/>
              </a:rPr>
              <a:t>s complement, as with signed magnitude, negative values are indicated by a 1 in the high order bit.</a:t>
            </a:r>
          </a:p>
          <a:p>
            <a:pPr>
              <a:spcBef>
                <a:spcPct val="10000"/>
              </a:spcBef>
            </a:pPr>
            <a:r>
              <a:rPr lang="en-US" sz="2600" dirty="0">
                <a:latin typeface="Arial" charset="0"/>
                <a:cs typeface="Arial" charset="0"/>
              </a:rPr>
              <a:t>Complement systems are useful because they eliminate the need for special circuitry for subtraction. The difference of two values is found by adding the minuend to the complement of the subtrahend.</a:t>
            </a:r>
          </a:p>
        </p:txBody>
      </p:sp>
    </p:spTree>
    <p:extLst>
      <p:ext uri="{BB962C8B-B14F-4D97-AF65-F5344CB8AC3E}">
        <p14:creationId xmlns:p14="http://schemas.microsoft.com/office/powerpoint/2010/main" val="7042067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7" descr="C:\IDRAW20\1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752600"/>
            <a:ext cx="3482975"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2"/>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40965" name="Rectangle 3"/>
          <p:cNvSpPr>
            <a:spLocks noGrp="1" noChangeArrowheads="1"/>
          </p:cNvSpPr>
          <p:nvPr>
            <p:ph idx="1"/>
          </p:nvPr>
        </p:nvSpPr>
        <p:spPr>
          <a:xfrm>
            <a:off x="457200" y="1600200"/>
            <a:ext cx="5486400" cy="4525963"/>
          </a:xfrm>
          <a:noFill/>
        </p:spPr>
        <p:txBody>
          <a:bodyPr>
            <a:normAutofit/>
          </a:bodyPr>
          <a:lstStyle/>
          <a:p>
            <a:r>
              <a:rPr lang="en-US" sz="2400" dirty="0">
                <a:solidFill>
                  <a:srgbClr val="000000"/>
                </a:solidFill>
                <a:latin typeface="Arial" charset="0"/>
                <a:cs typeface="Arial" charset="0"/>
              </a:rPr>
              <a:t>With one</a:t>
            </a:r>
            <a:r>
              <a:rPr lang="ja-JP" altLang="en-US" sz="2400" dirty="0">
                <a:solidFill>
                  <a:srgbClr val="000000"/>
                </a:solidFill>
                <a:latin typeface="Arial" charset="0"/>
                <a:cs typeface="Arial" charset="0"/>
              </a:rPr>
              <a:t>’</a:t>
            </a:r>
            <a:r>
              <a:rPr lang="en-US" sz="2400" dirty="0">
                <a:solidFill>
                  <a:srgbClr val="000000"/>
                </a:solidFill>
                <a:latin typeface="Arial" charset="0"/>
                <a:cs typeface="Arial" charset="0"/>
              </a:rPr>
              <a:t>s complement addition, the carry bit is </a:t>
            </a:r>
            <a:r>
              <a:rPr lang="ja-JP" altLang="en-US" sz="2400" dirty="0">
                <a:solidFill>
                  <a:srgbClr val="000000"/>
                </a:solidFill>
                <a:latin typeface="Arial" charset="0"/>
                <a:cs typeface="Arial" charset="0"/>
              </a:rPr>
              <a:t>“</a:t>
            </a:r>
            <a:r>
              <a:rPr lang="en-US" sz="2400" dirty="0">
                <a:solidFill>
                  <a:srgbClr val="000000"/>
                </a:solidFill>
                <a:latin typeface="Arial" charset="0"/>
                <a:cs typeface="Arial" charset="0"/>
              </a:rPr>
              <a:t>carried around</a:t>
            </a:r>
            <a:r>
              <a:rPr lang="ja-JP" altLang="en-US" sz="2400" dirty="0">
                <a:solidFill>
                  <a:srgbClr val="000000"/>
                </a:solidFill>
                <a:latin typeface="Arial" charset="0"/>
                <a:cs typeface="Arial" charset="0"/>
              </a:rPr>
              <a:t>”</a:t>
            </a:r>
            <a:r>
              <a:rPr lang="en-US" sz="2400" dirty="0">
                <a:solidFill>
                  <a:srgbClr val="000000"/>
                </a:solidFill>
                <a:latin typeface="Arial" charset="0"/>
                <a:cs typeface="Arial" charset="0"/>
              </a:rPr>
              <a:t> and added to the sum.</a:t>
            </a:r>
          </a:p>
          <a:p>
            <a:pPr lvl="1"/>
            <a:r>
              <a:rPr lang="en-US" sz="2400" dirty="0">
                <a:solidFill>
                  <a:srgbClr val="000000"/>
                </a:solidFill>
                <a:latin typeface="Arial" charset="0"/>
                <a:cs typeface="Arial" charset="0"/>
              </a:rPr>
              <a:t>Example</a:t>
            </a:r>
            <a:r>
              <a:rPr lang="en-US" sz="2400" b="1" dirty="0">
                <a:solidFill>
                  <a:srgbClr val="000000"/>
                </a:solidFill>
                <a:latin typeface="Arial" charset="0"/>
                <a:cs typeface="Arial" charset="0"/>
              </a:rPr>
              <a:t>:</a:t>
            </a:r>
            <a:r>
              <a:rPr lang="en-US" sz="2400" dirty="0">
                <a:solidFill>
                  <a:srgbClr val="000000"/>
                </a:solidFill>
                <a:latin typeface="Arial" charset="0"/>
                <a:cs typeface="Arial" charset="0"/>
              </a:rPr>
              <a:t> Using one</a:t>
            </a:r>
            <a:r>
              <a:rPr lang="ja-JP" altLang="en-US" sz="2400" dirty="0">
                <a:solidFill>
                  <a:srgbClr val="000000"/>
                </a:solidFill>
                <a:latin typeface="Arial" charset="0"/>
                <a:cs typeface="Arial" charset="0"/>
              </a:rPr>
              <a:t>’</a:t>
            </a:r>
            <a:r>
              <a:rPr lang="en-US" sz="2400" dirty="0">
                <a:solidFill>
                  <a:srgbClr val="000000"/>
                </a:solidFill>
                <a:latin typeface="Arial" charset="0"/>
                <a:cs typeface="Arial" charset="0"/>
              </a:rPr>
              <a:t>s complement binary arithmetic, find the sum of 48 and - 19</a:t>
            </a:r>
          </a:p>
        </p:txBody>
      </p:sp>
      <p:sp>
        <p:nvSpPr>
          <p:cNvPr id="40966" name="Rectangle 6"/>
          <p:cNvSpPr>
            <a:spLocks noChangeArrowheads="1"/>
          </p:cNvSpPr>
          <p:nvPr/>
        </p:nvSpPr>
        <p:spPr bwMode="auto">
          <a:xfrm>
            <a:off x="609600" y="4689902"/>
            <a:ext cx="800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lvl="1"/>
            <a:r>
              <a:rPr lang="en-US" sz="2400" dirty="0">
                <a:solidFill>
                  <a:srgbClr val="CC3300"/>
                </a:solidFill>
                <a:latin typeface="Arial"/>
                <a:cs typeface="Arial"/>
              </a:rPr>
              <a:t>We note that 19 in one</a:t>
            </a:r>
            <a:r>
              <a:rPr lang="ja-JP" altLang="en-US" sz="2400" dirty="0">
                <a:solidFill>
                  <a:srgbClr val="CC3300"/>
                </a:solidFill>
                <a:latin typeface="Arial"/>
                <a:cs typeface="Arial"/>
              </a:rPr>
              <a:t>’</a:t>
            </a:r>
            <a:r>
              <a:rPr lang="en-US" sz="2400" dirty="0">
                <a:solidFill>
                  <a:srgbClr val="CC3300"/>
                </a:solidFill>
                <a:latin typeface="Arial"/>
                <a:cs typeface="Arial"/>
              </a:rPr>
              <a:t>s complement is</a:t>
            </a:r>
            <a:r>
              <a:rPr lang="en-US" sz="2000" dirty="0">
                <a:solidFill>
                  <a:srgbClr val="CC3300"/>
                </a:solidFill>
                <a:latin typeface="Arial"/>
                <a:cs typeface="Arial"/>
              </a:rPr>
              <a:t> 00010011, </a:t>
            </a:r>
            <a:endParaRPr lang="en-US" sz="2000" dirty="0" smtClean="0">
              <a:solidFill>
                <a:srgbClr val="CC3300"/>
              </a:solidFill>
              <a:latin typeface="Arial"/>
              <a:cs typeface="Arial"/>
            </a:endParaRPr>
          </a:p>
          <a:p>
            <a:pPr lvl="1"/>
            <a:r>
              <a:rPr lang="en-US" sz="2400" dirty="0" smtClean="0">
                <a:solidFill>
                  <a:srgbClr val="CC3300"/>
                </a:solidFill>
                <a:latin typeface="Arial"/>
                <a:cs typeface="Arial"/>
              </a:rPr>
              <a:t>so </a:t>
            </a:r>
            <a:r>
              <a:rPr lang="en-US" sz="2400" dirty="0">
                <a:solidFill>
                  <a:srgbClr val="CC3300"/>
                </a:solidFill>
                <a:latin typeface="Arial"/>
                <a:cs typeface="Arial"/>
              </a:rPr>
              <a:t>-19 in one</a:t>
            </a:r>
            <a:r>
              <a:rPr lang="ja-JP" altLang="en-US" sz="2400" dirty="0">
                <a:solidFill>
                  <a:srgbClr val="CC3300"/>
                </a:solidFill>
                <a:latin typeface="Arial"/>
                <a:cs typeface="Arial"/>
              </a:rPr>
              <a:t>’</a:t>
            </a:r>
            <a:r>
              <a:rPr lang="en-US" sz="2400" dirty="0">
                <a:solidFill>
                  <a:srgbClr val="CC3300"/>
                </a:solidFill>
                <a:latin typeface="Arial"/>
                <a:cs typeface="Arial"/>
              </a:rPr>
              <a:t>s complement is:</a:t>
            </a:r>
            <a:r>
              <a:rPr lang="en-US" sz="2000" dirty="0">
                <a:solidFill>
                  <a:srgbClr val="CC3300"/>
                </a:solidFill>
                <a:latin typeface="Arial"/>
                <a:cs typeface="Arial"/>
              </a:rPr>
              <a:t> 	   11101100.</a:t>
            </a:r>
          </a:p>
        </p:txBody>
      </p:sp>
    </p:spTree>
    <p:extLst>
      <p:ext uri="{BB962C8B-B14F-4D97-AF65-F5344CB8AC3E}">
        <p14:creationId xmlns:p14="http://schemas.microsoft.com/office/powerpoint/2010/main" val="185925923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41988" name="Rectangle 3"/>
          <p:cNvSpPr>
            <a:spLocks noGrp="1" noChangeArrowheads="1"/>
          </p:cNvSpPr>
          <p:nvPr>
            <p:ph idx="1"/>
          </p:nvPr>
        </p:nvSpPr>
        <p:spPr>
          <a:noFill/>
        </p:spPr>
        <p:txBody>
          <a:bodyPr/>
          <a:lstStyle/>
          <a:p>
            <a:r>
              <a:rPr lang="en-US" sz="2600" dirty="0">
                <a:latin typeface="Arial" charset="0"/>
                <a:cs typeface="Arial" charset="0"/>
              </a:rPr>
              <a:t>Although the </a:t>
            </a:r>
            <a:r>
              <a:rPr lang="ja-JP" altLang="en-US" sz="2600" dirty="0">
                <a:latin typeface="Arial" charset="0"/>
                <a:cs typeface="Arial" charset="0"/>
              </a:rPr>
              <a:t>“</a:t>
            </a:r>
            <a:r>
              <a:rPr lang="en-US" sz="2600" dirty="0">
                <a:latin typeface="Arial" charset="0"/>
                <a:cs typeface="Arial" charset="0"/>
              </a:rPr>
              <a:t>end carry around</a:t>
            </a:r>
            <a:r>
              <a:rPr lang="ja-JP" altLang="en-US" sz="2600" dirty="0">
                <a:latin typeface="Arial" charset="0"/>
                <a:cs typeface="Arial" charset="0"/>
              </a:rPr>
              <a:t>”</a:t>
            </a:r>
            <a:r>
              <a:rPr lang="en-US" sz="2600" dirty="0">
                <a:latin typeface="Arial" charset="0"/>
                <a:cs typeface="Arial" charset="0"/>
              </a:rPr>
              <a:t> adds some complexity, one</a:t>
            </a:r>
            <a:r>
              <a:rPr lang="ja-JP" altLang="en-US" sz="2600" dirty="0">
                <a:latin typeface="Arial" charset="0"/>
                <a:cs typeface="Arial" charset="0"/>
              </a:rPr>
              <a:t>’</a:t>
            </a:r>
            <a:r>
              <a:rPr lang="en-US" sz="2600" dirty="0">
                <a:latin typeface="Arial" charset="0"/>
                <a:cs typeface="Arial" charset="0"/>
              </a:rPr>
              <a:t>s complement is simpler to implement than signed magnitude.</a:t>
            </a:r>
            <a:endParaRPr lang="en-US" sz="2600" dirty="0">
              <a:latin typeface="Courier New" charset="0"/>
              <a:cs typeface="Arial" charset="0"/>
            </a:endParaRPr>
          </a:p>
          <a:p>
            <a:r>
              <a:rPr lang="en-US" sz="2600" dirty="0">
                <a:latin typeface="Arial" charset="0"/>
                <a:cs typeface="Arial" charset="0"/>
              </a:rPr>
              <a:t>But it still has the disadvantage of having two different representations for zero: positive zero and negative zero.</a:t>
            </a:r>
          </a:p>
          <a:p>
            <a:r>
              <a:rPr lang="en-US" sz="2600" dirty="0">
                <a:latin typeface="Arial" charset="0"/>
                <a:cs typeface="Arial" charset="0"/>
              </a:rPr>
              <a:t>Two</a:t>
            </a:r>
            <a:r>
              <a:rPr lang="ja-JP" altLang="en-US" sz="2600" dirty="0">
                <a:latin typeface="Arial" charset="0"/>
                <a:cs typeface="Arial" charset="0"/>
              </a:rPr>
              <a:t>’</a:t>
            </a:r>
            <a:r>
              <a:rPr lang="en-US" sz="2600" dirty="0">
                <a:latin typeface="Arial" charset="0"/>
                <a:cs typeface="Arial" charset="0"/>
              </a:rPr>
              <a:t>s complement solves this problem.</a:t>
            </a:r>
          </a:p>
          <a:p>
            <a:r>
              <a:rPr lang="en-US" sz="2600" dirty="0">
                <a:latin typeface="Arial" charset="0"/>
                <a:cs typeface="Arial" charset="0"/>
              </a:rPr>
              <a:t>Two</a:t>
            </a:r>
            <a:r>
              <a:rPr lang="ja-JP" altLang="en-US" sz="2600" dirty="0">
                <a:latin typeface="Arial" charset="0"/>
                <a:cs typeface="Arial" charset="0"/>
              </a:rPr>
              <a:t>’</a:t>
            </a:r>
            <a:r>
              <a:rPr lang="en-US" sz="2600" dirty="0">
                <a:latin typeface="Arial" charset="0"/>
                <a:cs typeface="Arial" charset="0"/>
              </a:rPr>
              <a:t>s complement is the </a:t>
            </a:r>
            <a:r>
              <a:rPr lang="en-US" sz="2600" i="1" dirty="0">
                <a:solidFill>
                  <a:srgbClr val="800000"/>
                </a:solidFill>
                <a:latin typeface="Arial" charset="0"/>
                <a:cs typeface="Arial" charset="0"/>
              </a:rPr>
              <a:t>radix complement</a:t>
            </a:r>
            <a:r>
              <a:rPr lang="en-US" sz="2600" dirty="0">
                <a:solidFill>
                  <a:srgbClr val="800000"/>
                </a:solidFill>
                <a:latin typeface="Arial" charset="0"/>
                <a:cs typeface="Arial" charset="0"/>
              </a:rPr>
              <a:t> </a:t>
            </a:r>
            <a:r>
              <a:rPr lang="en-US" sz="2600" dirty="0">
                <a:latin typeface="Arial" charset="0"/>
                <a:cs typeface="Arial" charset="0"/>
              </a:rPr>
              <a:t>of the binary numbering system.</a:t>
            </a:r>
          </a:p>
        </p:txBody>
      </p:sp>
    </p:spTree>
    <p:extLst>
      <p:ext uri="{BB962C8B-B14F-4D97-AF65-F5344CB8AC3E}">
        <p14:creationId xmlns:p14="http://schemas.microsoft.com/office/powerpoint/2010/main" val="40736185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43012" name="Rectangle 3"/>
          <p:cNvSpPr>
            <a:spLocks noGrp="1" noChangeArrowheads="1"/>
          </p:cNvSpPr>
          <p:nvPr>
            <p:ph idx="1"/>
          </p:nvPr>
        </p:nvSpPr>
        <p:spPr>
          <a:xfrm>
            <a:off x="228600" y="1219200"/>
            <a:ext cx="8686800" cy="4906963"/>
          </a:xfrm>
          <a:noFill/>
        </p:spPr>
        <p:txBody>
          <a:bodyPr>
            <a:normAutofit/>
          </a:bodyPr>
          <a:lstStyle/>
          <a:p>
            <a:r>
              <a:rPr lang="en-US" sz="2600" dirty="0">
                <a:latin typeface="Arial" charset="0"/>
                <a:cs typeface="Arial" charset="0"/>
              </a:rPr>
              <a:t>To express a value </a:t>
            </a:r>
            <a:r>
              <a:rPr lang="en-US" sz="2600" b="1" i="1" dirty="0">
                <a:solidFill>
                  <a:srgbClr val="800000"/>
                </a:solidFill>
                <a:latin typeface="Arial" charset="0"/>
                <a:cs typeface="Arial" charset="0"/>
              </a:rPr>
              <a:t>in two</a:t>
            </a:r>
            <a:r>
              <a:rPr lang="ja-JP" altLang="en-US" sz="2600" b="1" i="1" dirty="0">
                <a:solidFill>
                  <a:srgbClr val="800000"/>
                </a:solidFill>
                <a:latin typeface="Arial" charset="0"/>
                <a:cs typeface="Arial" charset="0"/>
              </a:rPr>
              <a:t>’</a:t>
            </a:r>
            <a:r>
              <a:rPr lang="en-US" sz="2600" b="1" i="1" dirty="0">
                <a:solidFill>
                  <a:srgbClr val="800000"/>
                </a:solidFill>
                <a:latin typeface="Arial" charset="0"/>
                <a:cs typeface="Arial" charset="0"/>
              </a:rPr>
              <a:t>s complement</a:t>
            </a:r>
            <a:r>
              <a:rPr lang="en-US" sz="2600" dirty="0">
                <a:latin typeface="Arial" charset="0"/>
                <a:cs typeface="Arial" charset="0"/>
              </a:rPr>
              <a:t>:</a:t>
            </a:r>
          </a:p>
          <a:p>
            <a:pPr lvl="1"/>
            <a:r>
              <a:rPr lang="en-US" sz="2400" dirty="0">
                <a:latin typeface="Arial" charset="0"/>
                <a:cs typeface="Arial" charset="0"/>
              </a:rPr>
              <a:t>If the number is positive, just convert it to binary and you</a:t>
            </a:r>
            <a:r>
              <a:rPr lang="ja-JP" altLang="en-US" sz="2400" dirty="0">
                <a:latin typeface="Arial" charset="0"/>
                <a:cs typeface="Arial" charset="0"/>
              </a:rPr>
              <a:t>’</a:t>
            </a:r>
            <a:r>
              <a:rPr lang="en-US" sz="2400" dirty="0">
                <a:latin typeface="Arial" charset="0"/>
                <a:cs typeface="Arial" charset="0"/>
              </a:rPr>
              <a:t>re done.</a:t>
            </a:r>
          </a:p>
          <a:p>
            <a:pPr lvl="1"/>
            <a:r>
              <a:rPr lang="en-US" sz="2400" dirty="0">
                <a:latin typeface="Arial" charset="0"/>
                <a:cs typeface="Arial" charset="0"/>
              </a:rPr>
              <a:t>If the number is negative, find the one</a:t>
            </a:r>
            <a:r>
              <a:rPr lang="ja-JP" altLang="en-US" sz="2400" dirty="0">
                <a:latin typeface="Arial" charset="0"/>
                <a:cs typeface="Arial" charset="0"/>
              </a:rPr>
              <a:t>’</a:t>
            </a:r>
            <a:r>
              <a:rPr lang="en-US" sz="2400" dirty="0">
                <a:latin typeface="Arial" charset="0"/>
                <a:cs typeface="Arial" charset="0"/>
              </a:rPr>
              <a:t>s complement of the number and then add 1.</a:t>
            </a:r>
          </a:p>
          <a:p>
            <a:r>
              <a:rPr lang="en-US" sz="2600" dirty="0">
                <a:latin typeface="Arial" charset="0"/>
                <a:cs typeface="Arial" charset="0"/>
              </a:rPr>
              <a:t>Example:</a:t>
            </a:r>
            <a:r>
              <a:rPr lang="en-US" sz="2200" dirty="0">
                <a:latin typeface="Arial" charset="0"/>
                <a:cs typeface="Arial" charset="0"/>
              </a:rPr>
              <a:t> </a:t>
            </a:r>
          </a:p>
          <a:p>
            <a:pPr lvl="1"/>
            <a:r>
              <a:rPr lang="en-US" sz="2200" dirty="0">
                <a:latin typeface="Arial" charset="0"/>
                <a:cs typeface="Arial" charset="0"/>
              </a:rPr>
              <a:t>In 8-bit one</a:t>
            </a:r>
            <a:r>
              <a:rPr lang="ja-JP" altLang="en-US" sz="2200" dirty="0">
                <a:latin typeface="Arial" charset="0"/>
                <a:cs typeface="Arial" charset="0"/>
              </a:rPr>
              <a:t>’</a:t>
            </a:r>
            <a:r>
              <a:rPr lang="en-US" sz="2200" dirty="0">
                <a:latin typeface="Arial" charset="0"/>
                <a:cs typeface="Arial" charset="0"/>
              </a:rPr>
              <a:t>s complement, positive 3 is: </a:t>
            </a:r>
            <a:r>
              <a:rPr lang="en-US" sz="2800" dirty="0" smtClean="0">
                <a:latin typeface="Arial"/>
                <a:cs typeface="Arial"/>
              </a:rPr>
              <a:t>0 0 0 0 0 0 1 1</a:t>
            </a:r>
            <a:endParaRPr lang="en-US" sz="2800" dirty="0">
              <a:latin typeface="Arial"/>
              <a:cs typeface="Arial"/>
            </a:endParaRPr>
          </a:p>
          <a:p>
            <a:pPr lvl="1"/>
            <a:r>
              <a:rPr lang="en-US" sz="2200" dirty="0">
                <a:latin typeface="Arial" charset="0"/>
                <a:cs typeface="Arial" charset="0"/>
              </a:rPr>
              <a:t>Negative 3 in one</a:t>
            </a:r>
            <a:r>
              <a:rPr lang="ja-JP" altLang="en-US" sz="2200" dirty="0">
                <a:latin typeface="Arial" charset="0"/>
                <a:cs typeface="Arial" charset="0"/>
              </a:rPr>
              <a:t>’</a:t>
            </a:r>
            <a:r>
              <a:rPr lang="en-US" sz="2200" dirty="0">
                <a:latin typeface="Arial" charset="0"/>
                <a:cs typeface="Arial" charset="0"/>
              </a:rPr>
              <a:t>s complement is:</a:t>
            </a:r>
            <a:r>
              <a:rPr lang="en-US" dirty="0">
                <a:latin typeface="Arial" charset="0"/>
                <a:cs typeface="Arial" charset="0"/>
              </a:rPr>
              <a:t>    </a:t>
            </a:r>
            <a:r>
              <a:rPr lang="en-US" sz="2800" dirty="0" smtClean="0">
                <a:latin typeface="Arial"/>
                <a:cs typeface="Arial"/>
              </a:rPr>
              <a:t>1 1 1 1 1 1 0 0</a:t>
            </a:r>
            <a:endParaRPr lang="en-US" sz="2800" dirty="0">
              <a:latin typeface="Arial"/>
              <a:cs typeface="Arial"/>
            </a:endParaRPr>
          </a:p>
          <a:p>
            <a:pPr lvl="1"/>
            <a:r>
              <a:rPr lang="en-US" sz="2200" dirty="0">
                <a:latin typeface="Arial" charset="0"/>
                <a:cs typeface="Arial" charset="0"/>
              </a:rPr>
              <a:t>Adding 1 gives us -3 in two</a:t>
            </a:r>
            <a:r>
              <a:rPr lang="ja-JP" altLang="en-US" sz="2200" dirty="0">
                <a:latin typeface="Arial" charset="0"/>
                <a:cs typeface="Arial" charset="0"/>
              </a:rPr>
              <a:t>’</a:t>
            </a:r>
            <a:r>
              <a:rPr lang="en-US" sz="2200" dirty="0">
                <a:latin typeface="Arial" charset="0"/>
                <a:cs typeface="Arial" charset="0"/>
              </a:rPr>
              <a:t>s complement form:</a:t>
            </a:r>
            <a:r>
              <a:rPr lang="en-US" dirty="0">
                <a:latin typeface="Arial" charset="0"/>
                <a:cs typeface="Arial" charset="0"/>
              </a:rPr>
              <a:t> </a:t>
            </a:r>
            <a:r>
              <a:rPr lang="en-US" sz="2800" dirty="0">
                <a:latin typeface="Arial"/>
                <a:cs typeface="Arial"/>
              </a:rPr>
              <a:t>11111101.</a:t>
            </a:r>
          </a:p>
        </p:txBody>
      </p:sp>
    </p:spTree>
    <p:extLst>
      <p:ext uri="{BB962C8B-B14F-4D97-AF65-F5344CB8AC3E}">
        <p14:creationId xmlns:p14="http://schemas.microsoft.com/office/powerpoint/2010/main" val="294858584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dirty="0"/>
              <a:t>Forming the Two's Complement</a:t>
            </a:r>
          </a:p>
        </p:txBody>
      </p:sp>
      <p:graphicFrame>
        <p:nvGraphicFramePr>
          <p:cNvPr id="136237" name="Group 45"/>
          <p:cNvGraphicFramePr>
            <a:graphicFrameLocks noGrp="1"/>
          </p:cNvGraphicFramePr>
          <p:nvPr>
            <p:ph idx="1"/>
            <p:extLst>
              <p:ext uri="{D42A27DB-BD31-4B8C-83A1-F6EECF244321}">
                <p14:modId xmlns:p14="http://schemas.microsoft.com/office/powerpoint/2010/main" val="3216762067"/>
              </p:ext>
            </p:extLst>
          </p:nvPr>
        </p:nvGraphicFramePr>
        <p:xfrm>
          <a:off x="457200" y="1600200"/>
          <a:ext cx="8229600" cy="2016126"/>
        </p:xfrm>
        <a:graphic>
          <a:graphicData uri="http://schemas.openxmlformats.org/drawingml/2006/table">
            <a:tbl>
              <a:tblPr/>
              <a:tblGrid>
                <a:gridCol w="5450193"/>
                <a:gridCol w="2779407"/>
              </a:tblGrid>
              <a:tr h="504825">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starting value</a:t>
                      </a:r>
                    </a:p>
                  </a:txBody>
                  <a:tcPr marL="90559" marR="90559"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1" i="0" u="none" strike="noStrike" cap="none" normalizeH="0" baseline="0" dirty="0" smtClean="0">
                          <a:ln>
                            <a:noFill/>
                          </a:ln>
                          <a:solidFill>
                            <a:srgbClr val="0000FF"/>
                          </a:solidFill>
                          <a:effectLst/>
                          <a:latin typeface="Courier New" pitchFamily="49" charset="0"/>
                          <a:cs typeface="Courier New" pitchFamily="49" charset="0"/>
                        </a:rPr>
                        <a:t>0</a:t>
                      </a: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0100100 = +36</a:t>
                      </a:r>
                    </a:p>
                  </a:txBody>
                  <a:tcPr marL="90559" marR="90559"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step1: reverse the bits (1's complement)</a:t>
                      </a:r>
                    </a:p>
                  </a:txBody>
                  <a:tcPr marL="90559" marR="90559"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1" i="0" u="none" strike="noStrike" cap="none" normalizeH="0" baseline="0" dirty="0" smtClean="0">
                          <a:ln>
                            <a:noFill/>
                          </a:ln>
                          <a:solidFill>
                            <a:srgbClr val="0000FF"/>
                          </a:solidFill>
                          <a:effectLst/>
                          <a:latin typeface="Courier New" pitchFamily="49" charset="0"/>
                          <a:cs typeface="Courier New" pitchFamily="49" charset="0"/>
                        </a:rPr>
                        <a:t>1</a:t>
                      </a: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1011011</a:t>
                      </a:r>
                    </a:p>
                  </a:txBody>
                  <a:tcPr marL="90559" marR="90559"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step 2: add 1 to the value from step 1</a:t>
                      </a:r>
                    </a:p>
                  </a:txBody>
                  <a:tcPr marL="90559" marR="90559"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1" i="0" u="none" strike="noStrike" cap="none" normalizeH="0" baseline="0" smtClean="0">
                          <a:ln>
                            <a:noFill/>
                          </a:ln>
                          <a:solidFill>
                            <a:schemeClr val="tx1"/>
                          </a:solidFill>
                          <a:effectLst/>
                          <a:latin typeface="Courier New" pitchFamily="49" charset="0"/>
                          <a:cs typeface="Courier New" pitchFamily="49" charset="0"/>
                        </a:rPr>
                        <a:t>+      1</a:t>
                      </a:r>
                    </a:p>
                  </a:txBody>
                  <a:tcPr marL="90559" marR="90559"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sum = 2's complement representation</a:t>
                      </a:r>
                    </a:p>
                  </a:txBody>
                  <a:tcPr marL="90559" marR="90559"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Tx/>
                        <a:buFont typeface="Wingdings" pitchFamily="2" charset="2"/>
                        <a:buNone/>
                        <a:tabLst/>
                      </a:pPr>
                      <a:r>
                        <a:rPr kumimoji="0" lang="en-US" sz="2000" b="1" i="0" u="none" strike="noStrike" cap="none" normalizeH="0" baseline="0" dirty="0" smtClean="0">
                          <a:ln>
                            <a:noFill/>
                          </a:ln>
                          <a:solidFill>
                            <a:srgbClr val="0000FF"/>
                          </a:solidFill>
                          <a:effectLst/>
                          <a:latin typeface="Courier New" pitchFamily="49" charset="0"/>
                          <a:cs typeface="Courier New" pitchFamily="49" charset="0"/>
                        </a:rPr>
                        <a:t>1</a:t>
                      </a: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1011100 = -36</a:t>
                      </a:r>
                    </a:p>
                  </a:txBody>
                  <a:tcPr marL="90559" marR="90559"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31" name="Text Box 5"/>
          <p:cNvSpPr txBox="1">
            <a:spLocks noChangeArrowheads="1"/>
          </p:cNvSpPr>
          <p:nvPr/>
        </p:nvSpPr>
        <p:spPr bwMode="auto">
          <a:xfrm>
            <a:off x="609600" y="3605212"/>
            <a:ext cx="788035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400"/>
              <a:t>Sum of an integer and its 2's complement must be zero:</a:t>
            </a:r>
          </a:p>
          <a:p>
            <a:pPr algn="ctr" eaLnBrk="1" hangingPunct="1">
              <a:spcBef>
                <a:spcPct val="50000"/>
              </a:spcBef>
            </a:pPr>
            <a:r>
              <a:rPr lang="en-US" sz="2100"/>
              <a:t>00100100 + 11011100 = 00000000 (8-bit sum) </a:t>
            </a:r>
            <a:r>
              <a:rPr lang="en-US" sz="2100">
                <a:sym typeface="Symbol" charset="0"/>
              </a:rPr>
              <a:t> Ignore Carry</a:t>
            </a:r>
          </a:p>
        </p:txBody>
      </p:sp>
      <p:sp>
        <p:nvSpPr>
          <p:cNvPr id="48132" name="Text Box 6"/>
          <p:cNvSpPr txBox="1">
            <a:spLocks noChangeArrowheads="1"/>
          </p:cNvSpPr>
          <p:nvPr/>
        </p:nvSpPr>
        <p:spPr bwMode="auto">
          <a:xfrm>
            <a:off x="533400" y="4683124"/>
            <a:ext cx="8229600" cy="1754326"/>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400" dirty="0">
                <a:solidFill>
                  <a:srgbClr val="000099"/>
                </a:solidFill>
                <a:sym typeface="Symbol" charset="0"/>
              </a:rPr>
              <a:t>The easiest way to obtain the 2's complement of a binary number is by starting at the LSB, leaving all the 0s unchanged, look for the first occurrence of a 1. Leave this 1 unchanged and complement all the bits after it.</a:t>
            </a:r>
          </a:p>
        </p:txBody>
      </p:sp>
    </p:spTree>
    <p:extLst>
      <p:ext uri="{BB962C8B-B14F-4D97-AF65-F5344CB8AC3E}">
        <p14:creationId xmlns:p14="http://schemas.microsoft.com/office/powerpoint/2010/main" val="331963547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8600" y="274638"/>
            <a:ext cx="8686800" cy="868362"/>
          </a:xfrm>
        </p:spPr>
        <p:txBody>
          <a:bodyPr>
            <a:noAutofit/>
          </a:bodyPr>
          <a:lstStyle/>
          <a:p>
            <a:pPr eaLnBrk="1" hangingPunct="1"/>
            <a:r>
              <a:rPr lang="en-US" dirty="0"/>
              <a:t>Two's Complement Representation</a:t>
            </a:r>
          </a:p>
        </p:txBody>
      </p:sp>
      <p:graphicFrame>
        <p:nvGraphicFramePr>
          <p:cNvPr id="190661" name="Group 197"/>
          <p:cNvGraphicFramePr>
            <a:graphicFrameLocks noGrp="1"/>
          </p:cNvGraphicFramePr>
          <p:nvPr>
            <p:ph idx="1"/>
            <p:extLst>
              <p:ext uri="{D42A27DB-BD31-4B8C-83A1-F6EECF244321}">
                <p14:modId xmlns:p14="http://schemas.microsoft.com/office/powerpoint/2010/main" val="4099816276"/>
              </p:ext>
            </p:extLst>
          </p:nvPr>
        </p:nvGraphicFramePr>
        <p:xfrm>
          <a:off x="4952999" y="1447800"/>
          <a:ext cx="4114801" cy="4746726"/>
        </p:xfrm>
        <a:graphic>
          <a:graphicData uri="http://schemas.openxmlformats.org/drawingml/2006/table">
            <a:tbl>
              <a:tblPr/>
              <a:tblGrid>
                <a:gridCol w="1542797"/>
                <a:gridCol w="1324421"/>
                <a:gridCol w="1247583"/>
              </a:tblGrid>
              <a:tr h="579042">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cs typeface="Arial" charset="0"/>
                        </a:rPr>
                        <a:t>8-bit Binary</a:t>
                      </a: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cs typeface="Arial" charset="0"/>
                        </a:rPr>
                        <a:t>value</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cs typeface="Arial" charset="0"/>
                        </a:rPr>
                        <a:t>Unsigned</a:t>
                      </a: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cs typeface="Arial" charset="0"/>
                        </a:rPr>
                        <a:t>value</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cs typeface="Arial" charset="0"/>
                        </a:rPr>
                        <a:t>Signed</a:t>
                      </a:r>
                    </a:p>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cs typeface="Arial" charset="0"/>
                        </a:rPr>
                        <a:t>value</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00000000</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00000001</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00000010</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2</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 . .</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 . .</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 . .</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01111110</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126</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+126</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01111111</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127</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+127</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10000000</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128</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-128</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10000001</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129</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-127</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 . .</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 . .</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 . .</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11111110</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254</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235">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11111111</a:t>
                      </a:r>
                    </a:p>
                  </a:txBody>
                  <a:tcPr marL="232936" marR="232936"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255</a:t>
                      </a:r>
                    </a:p>
                  </a:txBody>
                  <a:tcPr marL="232936" marR="232936"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Tx/>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232936" marR="232936"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7161" name="Rectangle 114"/>
          <p:cNvSpPr>
            <a:spLocks noChangeArrowheads="1"/>
          </p:cNvSpPr>
          <p:nvPr/>
        </p:nvSpPr>
        <p:spPr bwMode="auto">
          <a:xfrm>
            <a:off x="76200" y="1235075"/>
            <a:ext cx="4953000"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marL="342900" indent="-342900">
              <a:spcBef>
                <a:spcPct val="40000"/>
              </a:spcBef>
              <a:buFont typeface="Arial"/>
              <a:buChar char="•"/>
            </a:pPr>
            <a:r>
              <a:rPr lang="en-US" sz="2200" b="1" dirty="0">
                <a:latin typeface="Arial"/>
                <a:cs typeface="Arial"/>
              </a:rPr>
              <a:t>Positive numbers</a:t>
            </a:r>
          </a:p>
          <a:p>
            <a:pPr marL="804863" lvl="1" indent="-342900">
              <a:spcBef>
                <a:spcPct val="40000"/>
              </a:spcBef>
              <a:buFont typeface="Arial"/>
              <a:buChar char="•"/>
            </a:pPr>
            <a:r>
              <a:rPr lang="en-US" sz="2000" dirty="0">
                <a:latin typeface="Arial"/>
                <a:cs typeface="Arial"/>
              </a:rPr>
              <a:t>Signed value = Unsigned value</a:t>
            </a:r>
          </a:p>
          <a:p>
            <a:pPr marL="342900" indent="-342900">
              <a:spcBef>
                <a:spcPct val="40000"/>
              </a:spcBef>
              <a:buFont typeface="Arial"/>
              <a:buChar char="•"/>
            </a:pPr>
            <a:r>
              <a:rPr lang="en-US" sz="2200" b="1" dirty="0">
                <a:latin typeface="Arial"/>
                <a:cs typeface="Arial"/>
              </a:rPr>
              <a:t>Negative numbers</a:t>
            </a:r>
          </a:p>
          <a:p>
            <a:pPr marL="804863" lvl="1" indent="-342900">
              <a:buFont typeface="Arial"/>
              <a:buChar char="•"/>
            </a:pPr>
            <a:r>
              <a:rPr lang="en-US" sz="2000" dirty="0">
                <a:latin typeface="Arial"/>
                <a:cs typeface="Arial"/>
              </a:rPr>
              <a:t>Signed value = Unsigned value </a:t>
            </a:r>
            <a:r>
              <a:rPr lang="en-US" sz="2000" dirty="0" smtClean="0">
                <a:latin typeface="Arial"/>
                <a:cs typeface="Arial"/>
              </a:rPr>
              <a:t>– 2</a:t>
            </a:r>
            <a:r>
              <a:rPr lang="en-US" sz="2000" i="1" baseline="30000" dirty="0" smtClean="0">
                <a:latin typeface="Arial"/>
                <a:cs typeface="Arial"/>
              </a:rPr>
              <a:t>n</a:t>
            </a:r>
            <a:endParaRPr lang="en-US" sz="2000" dirty="0">
              <a:latin typeface="Arial"/>
              <a:cs typeface="Arial"/>
            </a:endParaRPr>
          </a:p>
          <a:p>
            <a:pPr marL="1719263" lvl="3" indent="-342900">
              <a:buFont typeface="Arial"/>
              <a:buChar char="•"/>
            </a:pPr>
            <a:r>
              <a:rPr lang="en-US" sz="2000" i="1" dirty="0" smtClean="0">
                <a:latin typeface="Arial"/>
                <a:cs typeface="Arial"/>
              </a:rPr>
              <a:t>n</a:t>
            </a:r>
            <a:r>
              <a:rPr lang="en-US" sz="2000" dirty="0" smtClean="0">
                <a:latin typeface="Arial"/>
                <a:cs typeface="Arial"/>
              </a:rPr>
              <a:t> </a:t>
            </a:r>
            <a:r>
              <a:rPr lang="en-US" sz="2000" dirty="0">
                <a:latin typeface="Arial"/>
                <a:cs typeface="Arial"/>
              </a:rPr>
              <a:t>= number of bits</a:t>
            </a:r>
          </a:p>
          <a:p>
            <a:pPr marL="342900" indent="-342900">
              <a:spcBef>
                <a:spcPct val="40000"/>
              </a:spcBef>
              <a:buFont typeface="Arial"/>
              <a:buChar char="•"/>
            </a:pPr>
            <a:r>
              <a:rPr lang="en-US" sz="2200" b="1" dirty="0">
                <a:latin typeface="Arial"/>
                <a:cs typeface="Arial"/>
              </a:rPr>
              <a:t>Negative weight for MSB</a:t>
            </a:r>
          </a:p>
          <a:p>
            <a:pPr marL="804863" lvl="1" indent="-342900">
              <a:spcBef>
                <a:spcPct val="40000"/>
              </a:spcBef>
              <a:buFont typeface="Arial"/>
              <a:buChar char="•"/>
            </a:pPr>
            <a:r>
              <a:rPr lang="en-US" sz="2000" dirty="0">
                <a:latin typeface="Arial"/>
                <a:cs typeface="Arial"/>
              </a:rPr>
              <a:t>Another way to obtain the signed value is to assign a negative weight to most-significant </a:t>
            </a:r>
            <a:r>
              <a:rPr lang="en-US" sz="2000" dirty="0" smtClean="0">
                <a:latin typeface="Arial"/>
                <a:cs typeface="Arial"/>
              </a:rPr>
              <a:t>bit</a:t>
            </a:r>
          </a:p>
          <a:p>
            <a:pPr marL="804863" lvl="1" indent="-342900">
              <a:spcBef>
                <a:spcPct val="40000"/>
              </a:spcBef>
              <a:buFont typeface="Arial"/>
              <a:buChar char="•"/>
            </a:pPr>
            <a:endParaRPr lang="en-US" sz="2000" dirty="0">
              <a:latin typeface="Arial"/>
              <a:cs typeface="Arial"/>
            </a:endParaRPr>
          </a:p>
          <a:p>
            <a:pPr marL="804863" lvl="1" indent="-342900">
              <a:spcBef>
                <a:spcPct val="40000"/>
              </a:spcBef>
              <a:buFont typeface="Arial"/>
              <a:buChar char="•"/>
            </a:pPr>
            <a:endParaRPr lang="en-US" sz="2200" dirty="0">
              <a:latin typeface="Arial"/>
              <a:cs typeface="Arial"/>
            </a:endParaRPr>
          </a:p>
          <a:p>
            <a:pPr marL="804863" lvl="1" indent="-342900">
              <a:spcBef>
                <a:spcPct val="40000"/>
              </a:spcBef>
              <a:buFont typeface="Arial"/>
              <a:buChar char="•"/>
            </a:pPr>
            <a:endParaRPr lang="en-US" sz="2200" dirty="0">
              <a:latin typeface="Arial"/>
              <a:cs typeface="Arial"/>
            </a:endParaRPr>
          </a:p>
          <a:p>
            <a:pPr marL="804863" lvl="1" indent="-342900">
              <a:spcBef>
                <a:spcPct val="40000"/>
              </a:spcBef>
              <a:buFont typeface="Arial"/>
              <a:buChar char="•"/>
            </a:pPr>
            <a:r>
              <a:rPr lang="en-US" sz="2000" dirty="0">
                <a:latin typeface="Arial"/>
                <a:cs typeface="Arial"/>
              </a:rPr>
              <a:t>= -128 + 32 + 16 + 4 = -76</a:t>
            </a:r>
          </a:p>
        </p:txBody>
      </p:sp>
      <p:grpSp>
        <p:nvGrpSpPr>
          <p:cNvPr id="47162" name="Group 253"/>
          <p:cNvGrpSpPr>
            <a:grpSpLocks/>
          </p:cNvGrpSpPr>
          <p:nvPr/>
        </p:nvGrpSpPr>
        <p:grpSpPr bwMode="auto">
          <a:xfrm>
            <a:off x="838200" y="4800600"/>
            <a:ext cx="3502025" cy="1071562"/>
            <a:chOff x="812" y="2704"/>
            <a:chExt cx="1824" cy="483"/>
          </a:xfrm>
        </p:grpSpPr>
        <p:sp>
          <p:nvSpPr>
            <p:cNvPr id="47163" name="AutoShape 203"/>
            <p:cNvSpPr>
              <a:spLocks noChangeAspect="1" noChangeArrowheads="1" noTextEdit="1"/>
            </p:cNvSpPr>
            <p:nvPr/>
          </p:nvSpPr>
          <p:spPr bwMode="auto">
            <a:xfrm>
              <a:off x="812" y="2704"/>
              <a:ext cx="1824" cy="48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7164" name="Freeform 205"/>
            <p:cNvSpPr>
              <a:spLocks/>
            </p:cNvSpPr>
            <p:nvPr/>
          </p:nvSpPr>
          <p:spPr bwMode="auto">
            <a:xfrm>
              <a:off x="876" y="2926"/>
              <a:ext cx="243" cy="32"/>
            </a:xfrm>
            <a:custGeom>
              <a:avLst/>
              <a:gdLst>
                <a:gd name="T0" fmla="*/ 215 w 243"/>
                <a:gd name="T1" fmla="*/ 0 h 32"/>
                <a:gd name="T2" fmla="*/ 0 w 243"/>
                <a:gd name="T3" fmla="*/ 0 h 32"/>
                <a:gd name="T4" fmla="*/ 28 w 243"/>
                <a:gd name="T5" fmla="*/ 32 h 32"/>
                <a:gd name="T6" fmla="*/ 243 w 243"/>
                <a:gd name="T7" fmla="*/ 32 h 32"/>
                <a:gd name="T8" fmla="*/ 215 w 243"/>
                <a:gd name="T9" fmla="*/ 0 h 32"/>
                <a:gd name="T10" fmla="*/ 0 60000 65536"/>
                <a:gd name="T11" fmla="*/ 0 60000 65536"/>
                <a:gd name="T12" fmla="*/ 0 60000 65536"/>
                <a:gd name="T13" fmla="*/ 0 60000 65536"/>
                <a:gd name="T14" fmla="*/ 0 60000 65536"/>
                <a:gd name="T15" fmla="*/ 0 w 243"/>
                <a:gd name="T16" fmla="*/ 0 h 32"/>
                <a:gd name="T17" fmla="*/ 243 w 243"/>
                <a:gd name="T18" fmla="*/ 32 h 32"/>
              </a:gdLst>
              <a:ahLst/>
              <a:cxnLst>
                <a:cxn ang="T10">
                  <a:pos x="T0" y="T1"/>
                </a:cxn>
                <a:cxn ang="T11">
                  <a:pos x="T2" y="T3"/>
                </a:cxn>
                <a:cxn ang="T12">
                  <a:pos x="T4" y="T5"/>
                </a:cxn>
                <a:cxn ang="T13">
                  <a:pos x="T6" y="T7"/>
                </a:cxn>
                <a:cxn ang="T14">
                  <a:pos x="T8" y="T9"/>
                </a:cxn>
              </a:cxnLst>
              <a:rect l="T15" t="T16" r="T17" b="T18"/>
              <a:pathLst>
                <a:path w="243" h="32">
                  <a:moveTo>
                    <a:pt x="215" y="0"/>
                  </a:moveTo>
                  <a:lnTo>
                    <a:pt x="0" y="0"/>
                  </a:lnTo>
                  <a:lnTo>
                    <a:pt x="28" y="32"/>
                  </a:lnTo>
                  <a:lnTo>
                    <a:pt x="243" y="32"/>
                  </a:lnTo>
                  <a:lnTo>
                    <a:pt x="215" y="0"/>
                  </a:lnTo>
                  <a:close/>
                </a:path>
              </a:pathLst>
            </a:custGeom>
            <a:solidFill>
              <a:srgbClr val="C0C0C0"/>
            </a:solidFill>
            <a:ln w="4763">
              <a:solidFill>
                <a:srgbClr val="000000"/>
              </a:solidFill>
              <a:round/>
              <a:headEnd/>
              <a:tailEnd/>
            </a:ln>
          </p:spPr>
          <p:txBody>
            <a:bodyPr/>
            <a:lstStyle/>
            <a:p>
              <a:endParaRPr lang="en-GB"/>
            </a:p>
          </p:txBody>
        </p:sp>
        <p:sp>
          <p:nvSpPr>
            <p:cNvPr id="47165" name="Freeform 206"/>
            <p:cNvSpPr>
              <a:spLocks/>
            </p:cNvSpPr>
            <p:nvPr/>
          </p:nvSpPr>
          <p:spPr bwMode="auto">
            <a:xfrm>
              <a:off x="1091" y="2779"/>
              <a:ext cx="28" cy="179"/>
            </a:xfrm>
            <a:custGeom>
              <a:avLst/>
              <a:gdLst>
                <a:gd name="T0" fmla="*/ 28 w 28"/>
                <a:gd name="T1" fmla="*/ 179 h 179"/>
                <a:gd name="T2" fmla="*/ 0 w 28"/>
                <a:gd name="T3" fmla="*/ 147 h 179"/>
                <a:gd name="T4" fmla="*/ 0 w 28"/>
                <a:gd name="T5" fmla="*/ 0 h 179"/>
                <a:gd name="T6" fmla="*/ 28 w 28"/>
                <a:gd name="T7" fmla="*/ 32 h 179"/>
                <a:gd name="T8" fmla="*/ 28 w 28"/>
                <a:gd name="T9" fmla="*/ 179 h 179"/>
                <a:gd name="T10" fmla="*/ 0 60000 65536"/>
                <a:gd name="T11" fmla="*/ 0 60000 65536"/>
                <a:gd name="T12" fmla="*/ 0 60000 65536"/>
                <a:gd name="T13" fmla="*/ 0 60000 65536"/>
                <a:gd name="T14" fmla="*/ 0 60000 65536"/>
                <a:gd name="T15" fmla="*/ 0 w 28"/>
                <a:gd name="T16" fmla="*/ 0 h 179"/>
                <a:gd name="T17" fmla="*/ 28 w 28"/>
                <a:gd name="T18" fmla="*/ 179 h 179"/>
              </a:gdLst>
              <a:ahLst/>
              <a:cxnLst>
                <a:cxn ang="T10">
                  <a:pos x="T0" y="T1"/>
                </a:cxn>
                <a:cxn ang="T11">
                  <a:pos x="T2" y="T3"/>
                </a:cxn>
                <a:cxn ang="T12">
                  <a:pos x="T4" y="T5"/>
                </a:cxn>
                <a:cxn ang="T13">
                  <a:pos x="T6" y="T7"/>
                </a:cxn>
                <a:cxn ang="T14">
                  <a:pos x="T8" y="T9"/>
                </a:cxn>
              </a:cxnLst>
              <a:rect l="T15" t="T16" r="T17" b="T18"/>
              <a:pathLst>
                <a:path w="28" h="179">
                  <a:moveTo>
                    <a:pt x="28" y="179"/>
                  </a:moveTo>
                  <a:lnTo>
                    <a:pt x="0" y="147"/>
                  </a:lnTo>
                  <a:lnTo>
                    <a:pt x="0" y="0"/>
                  </a:lnTo>
                  <a:lnTo>
                    <a:pt x="28" y="32"/>
                  </a:lnTo>
                  <a:lnTo>
                    <a:pt x="28" y="179"/>
                  </a:lnTo>
                  <a:close/>
                </a:path>
              </a:pathLst>
            </a:custGeom>
            <a:solidFill>
              <a:srgbClr val="C0C0C0"/>
            </a:solidFill>
            <a:ln w="4763">
              <a:solidFill>
                <a:srgbClr val="000000"/>
              </a:solidFill>
              <a:round/>
              <a:headEnd/>
              <a:tailEnd/>
            </a:ln>
          </p:spPr>
          <p:txBody>
            <a:bodyPr/>
            <a:lstStyle/>
            <a:p>
              <a:endParaRPr lang="en-GB"/>
            </a:p>
          </p:txBody>
        </p:sp>
        <p:sp>
          <p:nvSpPr>
            <p:cNvPr id="47166" name="Rectangle 207"/>
            <p:cNvSpPr>
              <a:spLocks noChangeArrowheads="1"/>
            </p:cNvSpPr>
            <p:nvPr/>
          </p:nvSpPr>
          <p:spPr bwMode="auto">
            <a:xfrm>
              <a:off x="876" y="2779"/>
              <a:ext cx="215" cy="147"/>
            </a:xfrm>
            <a:prstGeom prst="rect">
              <a:avLst/>
            </a:prstGeom>
            <a:solidFill>
              <a:srgbClr val="FFFFFF"/>
            </a:solidFill>
            <a:ln w="4763">
              <a:solidFill>
                <a:srgbClr val="000000"/>
              </a:solidFill>
              <a:miter lim="800000"/>
              <a:headEnd/>
              <a:tailEnd/>
            </a:ln>
          </p:spPr>
          <p:txBody>
            <a:bodyPr/>
            <a:lstStyle/>
            <a:p>
              <a:endParaRPr lang="en-US"/>
            </a:p>
          </p:txBody>
        </p:sp>
        <p:sp>
          <p:nvSpPr>
            <p:cNvPr id="47167" name="Rectangle 208"/>
            <p:cNvSpPr>
              <a:spLocks noChangeArrowheads="1"/>
            </p:cNvSpPr>
            <p:nvPr/>
          </p:nvSpPr>
          <p:spPr bwMode="auto">
            <a:xfrm>
              <a:off x="950"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47168" name="Freeform 209"/>
            <p:cNvSpPr>
              <a:spLocks/>
            </p:cNvSpPr>
            <p:nvPr/>
          </p:nvSpPr>
          <p:spPr bwMode="auto">
            <a:xfrm>
              <a:off x="1083" y="2926"/>
              <a:ext cx="235" cy="32"/>
            </a:xfrm>
            <a:custGeom>
              <a:avLst/>
              <a:gdLst>
                <a:gd name="T0" fmla="*/ 208 w 235"/>
                <a:gd name="T1" fmla="*/ 0 h 32"/>
                <a:gd name="T2" fmla="*/ 0 w 235"/>
                <a:gd name="T3" fmla="*/ 0 h 32"/>
                <a:gd name="T4" fmla="*/ 28 w 235"/>
                <a:gd name="T5" fmla="*/ 32 h 32"/>
                <a:gd name="T6" fmla="*/ 235 w 235"/>
                <a:gd name="T7" fmla="*/ 32 h 32"/>
                <a:gd name="T8" fmla="*/ 208 w 235"/>
                <a:gd name="T9" fmla="*/ 0 h 32"/>
                <a:gd name="T10" fmla="*/ 0 60000 65536"/>
                <a:gd name="T11" fmla="*/ 0 60000 65536"/>
                <a:gd name="T12" fmla="*/ 0 60000 65536"/>
                <a:gd name="T13" fmla="*/ 0 60000 65536"/>
                <a:gd name="T14" fmla="*/ 0 60000 65536"/>
                <a:gd name="T15" fmla="*/ 0 w 235"/>
                <a:gd name="T16" fmla="*/ 0 h 32"/>
                <a:gd name="T17" fmla="*/ 235 w 235"/>
                <a:gd name="T18" fmla="*/ 32 h 32"/>
              </a:gdLst>
              <a:ahLst/>
              <a:cxnLst>
                <a:cxn ang="T10">
                  <a:pos x="T0" y="T1"/>
                </a:cxn>
                <a:cxn ang="T11">
                  <a:pos x="T2" y="T3"/>
                </a:cxn>
                <a:cxn ang="T12">
                  <a:pos x="T4" y="T5"/>
                </a:cxn>
                <a:cxn ang="T13">
                  <a:pos x="T6" y="T7"/>
                </a:cxn>
                <a:cxn ang="T14">
                  <a:pos x="T8" y="T9"/>
                </a:cxn>
              </a:cxnLst>
              <a:rect l="T15" t="T16" r="T17" b="T18"/>
              <a:pathLst>
                <a:path w="235" h="32">
                  <a:moveTo>
                    <a:pt x="208" y="0"/>
                  </a:moveTo>
                  <a:lnTo>
                    <a:pt x="0" y="0"/>
                  </a:lnTo>
                  <a:lnTo>
                    <a:pt x="28" y="32"/>
                  </a:lnTo>
                  <a:lnTo>
                    <a:pt x="235" y="32"/>
                  </a:lnTo>
                  <a:lnTo>
                    <a:pt x="208" y="0"/>
                  </a:lnTo>
                  <a:close/>
                </a:path>
              </a:pathLst>
            </a:custGeom>
            <a:solidFill>
              <a:srgbClr val="C0C0C0"/>
            </a:solidFill>
            <a:ln w="4763">
              <a:solidFill>
                <a:srgbClr val="000000"/>
              </a:solidFill>
              <a:round/>
              <a:headEnd/>
              <a:tailEnd/>
            </a:ln>
          </p:spPr>
          <p:txBody>
            <a:bodyPr/>
            <a:lstStyle/>
            <a:p>
              <a:endParaRPr lang="en-GB"/>
            </a:p>
          </p:txBody>
        </p:sp>
        <p:sp>
          <p:nvSpPr>
            <p:cNvPr id="47169" name="Freeform 210"/>
            <p:cNvSpPr>
              <a:spLocks/>
            </p:cNvSpPr>
            <p:nvPr/>
          </p:nvSpPr>
          <p:spPr bwMode="auto">
            <a:xfrm>
              <a:off x="1291" y="2779"/>
              <a:ext cx="27" cy="179"/>
            </a:xfrm>
            <a:custGeom>
              <a:avLst/>
              <a:gdLst>
                <a:gd name="T0" fmla="*/ 27 w 27"/>
                <a:gd name="T1" fmla="*/ 179 h 179"/>
                <a:gd name="T2" fmla="*/ 0 w 27"/>
                <a:gd name="T3" fmla="*/ 147 h 179"/>
                <a:gd name="T4" fmla="*/ 0 w 27"/>
                <a:gd name="T5" fmla="*/ 0 h 179"/>
                <a:gd name="T6" fmla="*/ 27 w 27"/>
                <a:gd name="T7" fmla="*/ 32 h 179"/>
                <a:gd name="T8" fmla="*/ 27 w 27"/>
                <a:gd name="T9" fmla="*/ 179 h 179"/>
                <a:gd name="T10" fmla="*/ 0 60000 65536"/>
                <a:gd name="T11" fmla="*/ 0 60000 65536"/>
                <a:gd name="T12" fmla="*/ 0 60000 65536"/>
                <a:gd name="T13" fmla="*/ 0 60000 65536"/>
                <a:gd name="T14" fmla="*/ 0 60000 65536"/>
                <a:gd name="T15" fmla="*/ 0 w 27"/>
                <a:gd name="T16" fmla="*/ 0 h 179"/>
                <a:gd name="T17" fmla="*/ 27 w 27"/>
                <a:gd name="T18" fmla="*/ 179 h 179"/>
              </a:gdLst>
              <a:ahLst/>
              <a:cxnLst>
                <a:cxn ang="T10">
                  <a:pos x="T0" y="T1"/>
                </a:cxn>
                <a:cxn ang="T11">
                  <a:pos x="T2" y="T3"/>
                </a:cxn>
                <a:cxn ang="T12">
                  <a:pos x="T4" y="T5"/>
                </a:cxn>
                <a:cxn ang="T13">
                  <a:pos x="T6" y="T7"/>
                </a:cxn>
                <a:cxn ang="T14">
                  <a:pos x="T8" y="T9"/>
                </a:cxn>
              </a:cxnLst>
              <a:rect l="T15" t="T16" r="T17" b="T18"/>
              <a:pathLst>
                <a:path w="27" h="179">
                  <a:moveTo>
                    <a:pt x="27" y="179"/>
                  </a:moveTo>
                  <a:lnTo>
                    <a:pt x="0" y="147"/>
                  </a:lnTo>
                  <a:lnTo>
                    <a:pt x="0" y="0"/>
                  </a:lnTo>
                  <a:lnTo>
                    <a:pt x="27" y="32"/>
                  </a:lnTo>
                  <a:lnTo>
                    <a:pt x="27" y="179"/>
                  </a:lnTo>
                  <a:close/>
                </a:path>
              </a:pathLst>
            </a:custGeom>
            <a:solidFill>
              <a:srgbClr val="C0C0C0"/>
            </a:solidFill>
            <a:ln w="4763">
              <a:solidFill>
                <a:srgbClr val="000000"/>
              </a:solidFill>
              <a:round/>
              <a:headEnd/>
              <a:tailEnd/>
            </a:ln>
          </p:spPr>
          <p:txBody>
            <a:bodyPr/>
            <a:lstStyle/>
            <a:p>
              <a:endParaRPr lang="en-GB"/>
            </a:p>
          </p:txBody>
        </p:sp>
        <p:sp>
          <p:nvSpPr>
            <p:cNvPr id="47170" name="Rectangle 211"/>
            <p:cNvSpPr>
              <a:spLocks noChangeArrowheads="1"/>
            </p:cNvSpPr>
            <p:nvPr/>
          </p:nvSpPr>
          <p:spPr bwMode="auto">
            <a:xfrm>
              <a:off x="1083" y="2779"/>
              <a:ext cx="208" cy="147"/>
            </a:xfrm>
            <a:prstGeom prst="rect">
              <a:avLst/>
            </a:prstGeom>
            <a:solidFill>
              <a:srgbClr val="FFFFFF"/>
            </a:solidFill>
            <a:ln w="4763">
              <a:solidFill>
                <a:srgbClr val="000000"/>
              </a:solidFill>
              <a:miter lim="800000"/>
              <a:headEnd/>
              <a:tailEnd/>
            </a:ln>
          </p:spPr>
          <p:txBody>
            <a:bodyPr/>
            <a:lstStyle/>
            <a:p>
              <a:endParaRPr lang="en-US"/>
            </a:p>
          </p:txBody>
        </p:sp>
        <p:sp>
          <p:nvSpPr>
            <p:cNvPr id="47171" name="Rectangle 212"/>
            <p:cNvSpPr>
              <a:spLocks noChangeArrowheads="1"/>
            </p:cNvSpPr>
            <p:nvPr/>
          </p:nvSpPr>
          <p:spPr bwMode="auto">
            <a:xfrm>
              <a:off x="1152"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47172" name="Freeform 213"/>
            <p:cNvSpPr>
              <a:spLocks/>
            </p:cNvSpPr>
            <p:nvPr/>
          </p:nvSpPr>
          <p:spPr bwMode="auto">
            <a:xfrm>
              <a:off x="1291" y="2926"/>
              <a:ext cx="233" cy="32"/>
            </a:xfrm>
            <a:custGeom>
              <a:avLst/>
              <a:gdLst>
                <a:gd name="T0" fmla="*/ 207 w 233"/>
                <a:gd name="T1" fmla="*/ 0 h 32"/>
                <a:gd name="T2" fmla="*/ 0 w 233"/>
                <a:gd name="T3" fmla="*/ 0 h 32"/>
                <a:gd name="T4" fmla="*/ 27 w 233"/>
                <a:gd name="T5" fmla="*/ 32 h 32"/>
                <a:gd name="T6" fmla="*/ 233 w 233"/>
                <a:gd name="T7" fmla="*/ 32 h 32"/>
                <a:gd name="T8" fmla="*/ 207 w 233"/>
                <a:gd name="T9" fmla="*/ 0 h 32"/>
                <a:gd name="T10" fmla="*/ 0 60000 65536"/>
                <a:gd name="T11" fmla="*/ 0 60000 65536"/>
                <a:gd name="T12" fmla="*/ 0 60000 65536"/>
                <a:gd name="T13" fmla="*/ 0 60000 65536"/>
                <a:gd name="T14" fmla="*/ 0 60000 65536"/>
                <a:gd name="T15" fmla="*/ 0 w 233"/>
                <a:gd name="T16" fmla="*/ 0 h 32"/>
                <a:gd name="T17" fmla="*/ 233 w 233"/>
                <a:gd name="T18" fmla="*/ 32 h 32"/>
              </a:gdLst>
              <a:ahLst/>
              <a:cxnLst>
                <a:cxn ang="T10">
                  <a:pos x="T0" y="T1"/>
                </a:cxn>
                <a:cxn ang="T11">
                  <a:pos x="T2" y="T3"/>
                </a:cxn>
                <a:cxn ang="T12">
                  <a:pos x="T4" y="T5"/>
                </a:cxn>
                <a:cxn ang="T13">
                  <a:pos x="T6" y="T7"/>
                </a:cxn>
                <a:cxn ang="T14">
                  <a:pos x="T8" y="T9"/>
                </a:cxn>
              </a:cxnLst>
              <a:rect l="T15" t="T16" r="T17" b="T18"/>
              <a:pathLst>
                <a:path w="233" h="32">
                  <a:moveTo>
                    <a:pt x="207" y="0"/>
                  </a:moveTo>
                  <a:lnTo>
                    <a:pt x="0" y="0"/>
                  </a:lnTo>
                  <a:lnTo>
                    <a:pt x="27" y="32"/>
                  </a:lnTo>
                  <a:lnTo>
                    <a:pt x="233" y="32"/>
                  </a:lnTo>
                  <a:lnTo>
                    <a:pt x="207" y="0"/>
                  </a:lnTo>
                  <a:close/>
                </a:path>
              </a:pathLst>
            </a:custGeom>
            <a:solidFill>
              <a:srgbClr val="C0C0C0"/>
            </a:solidFill>
            <a:ln w="4763">
              <a:solidFill>
                <a:srgbClr val="000000"/>
              </a:solidFill>
              <a:round/>
              <a:headEnd/>
              <a:tailEnd/>
            </a:ln>
          </p:spPr>
          <p:txBody>
            <a:bodyPr/>
            <a:lstStyle/>
            <a:p>
              <a:endParaRPr lang="en-GB"/>
            </a:p>
          </p:txBody>
        </p:sp>
        <p:sp>
          <p:nvSpPr>
            <p:cNvPr id="47173" name="Freeform 214"/>
            <p:cNvSpPr>
              <a:spLocks/>
            </p:cNvSpPr>
            <p:nvPr/>
          </p:nvSpPr>
          <p:spPr bwMode="auto">
            <a:xfrm>
              <a:off x="1498" y="2779"/>
              <a:ext cx="26" cy="179"/>
            </a:xfrm>
            <a:custGeom>
              <a:avLst/>
              <a:gdLst>
                <a:gd name="T0" fmla="*/ 26 w 26"/>
                <a:gd name="T1" fmla="*/ 179 h 179"/>
                <a:gd name="T2" fmla="*/ 0 w 26"/>
                <a:gd name="T3" fmla="*/ 147 h 179"/>
                <a:gd name="T4" fmla="*/ 0 w 26"/>
                <a:gd name="T5" fmla="*/ 0 h 179"/>
                <a:gd name="T6" fmla="*/ 26 w 26"/>
                <a:gd name="T7" fmla="*/ 32 h 179"/>
                <a:gd name="T8" fmla="*/ 26 w 26"/>
                <a:gd name="T9" fmla="*/ 179 h 179"/>
                <a:gd name="T10" fmla="*/ 0 60000 65536"/>
                <a:gd name="T11" fmla="*/ 0 60000 65536"/>
                <a:gd name="T12" fmla="*/ 0 60000 65536"/>
                <a:gd name="T13" fmla="*/ 0 60000 65536"/>
                <a:gd name="T14" fmla="*/ 0 60000 65536"/>
                <a:gd name="T15" fmla="*/ 0 w 26"/>
                <a:gd name="T16" fmla="*/ 0 h 179"/>
                <a:gd name="T17" fmla="*/ 26 w 26"/>
                <a:gd name="T18" fmla="*/ 179 h 179"/>
              </a:gdLst>
              <a:ahLst/>
              <a:cxnLst>
                <a:cxn ang="T10">
                  <a:pos x="T0" y="T1"/>
                </a:cxn>
                <a:cxn ang="T11">
                  <a:pos x="T2" y="T3"/>
                </a:cxn>
                <a:cxn ang="T12">
                  <a:pos x="T4" y="T5"/>
                </a:cxn>
                <a:cxn ang="T13">
                  <a:pos x="T6" y="T7"/>
                </a:cxn>
                <a:cxn ang="T14">
                  <a:pos x="T8" y="T9"/>
                </a:cxn>
              </a:cxnLst>
              <a:rect l="T15" t="T16" r="T17" b="T18"/>
              <a:pathLst>
                <a:path w="26" h="179">
                  <a:moveTo>
                    <a:pt x="26" y="179"/>
                  </a:moveTo>
                  <a:lnTo>
                    <a:pt x="0" y="147"/>
                  </a:lnTo>
                  <a:lnTo>
                    <a:pt x="0" y="0"/>
                  </a:lnTo>
                  <a:lnTo>
                    <a:pt x="26" y="32"/>
                  </a:lnTo>
                  <a:lnTo>
                    <a:pt x="26" y="179"/>
                  </a:lnTo>
                  <a:close/>
                </a:path>
              </a:pathLst>
            </a:custGeom>
            <a:solidFill>
              <a:srgbClr val="C0C0C0"/>
            </a:solidFill>
            <a:ln w="4763">
              <a:solidFill>
                <a:srgbClr val="000000"/>
              </a:solidFill>
              <a:round/>
              <a:headEnd/>
              <a:tailEnd/>
            </a:ln>
          </p:spPr>
          <p:txBody>
            <a:bodyPr/>
            <a:lstStyle/>
            <a:p>
              <a:endParaRPr lang="en-GB"/>
            </a:p>
          </p:txBody>
        </p:sp>
        <p:sp>
          <p:nvSpPr>
            <p:cNvPr id="47174" name="Rectangle 215"/>
            <p:cNvSpPr>
              <a:spLocks noChangeArrowheads="1"/>
            </p:cNvSpPr>
            <p:nvPr/>
          </p:nvSpPr>
          <p:spPr bwMode="auto">
            <a:xfrm>
              <a:off x="1291" y="2779"/>
              <a:ext cx="207" cy="147"/>
            </a:xfrm>
            <a:prstGeom prst="rect">
              <a:avLst/>
            </a:prstGeom>
            <a:solidFill>
              <a:srgbClr val="FFFFFF"/>
            </a:solidFill>
            <a:ln w="4763">
              <a:solidFill>
                <a:srgbClr val="000000"/>
              </a:solidFill>
              <a:miter lim="800000"/>
              <a:headEnd/>
              <a:tailEnd/>
            </a:ln>
          </p:spPr>
          <p:txBody>
            <a:bodyPr/>
            <a:lstStyle/>
            <a:p>
              <a:endParaRPr lang="en-US"/>
            </a:p>
          </p:txBody>
        </p:sp>
        <p:sp>
          <p:nvSpPr>
            <p:cNvPr id="47175" name="Rectangle 216"/>
            <p:cNvSpPr>
              <a:spLocks noChangeArrowheads="1"/>
            </p:cNvSpPr>
            <p:nvPr/>
          </p:nvSpPr>
          <p:spPr bwMode="auto">
            <a:xfrm>
              <a:off x="1360"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47176" name="Freeform 217"/>
            <p:cNvSpPr>
              <a:spLocks/>
            </p:cNvSpPr>
            <p:nvPr/>
          </p:nvSpPr>
          <p:spPr bwMode="auto">
            <a:xfrm>
              <a:off x="1498" y="2926"/>
              <a:ext cx="233" cy="32"/>
            </a:xfrm>
            <a:custGeom>
              <a:avLst/>
              <a:gdLst>
                <a:gd name="T0" fmla="*/ 205 w 233"/>
                <a:gd name="T1" fmla="*/ 0 h 32"/>
                <a:gd name="T2" fmla="*/ 0 w 233"/>
                <a:gd name="T3" fmla="*/ 0 h 32"/>
                <a:gd name="T4" fmla="*/ 26 w 233"/>
                <a:gd name="T5" fmla="*/ 32 h 32"/>
                <a:gd name="T6" fmla="*/ 233 w 233"/>
                <a:gd name="T7" fmla="*/ 32 h 32"/>
                <a:gd name="T8" fmla="*/ 205 w 233"/>
                <a:gd name="T9" fmla="*/ 0 h 32"/>
                <a:gd name="T10" fmla="*/ 0 60000 65536"/>
                <a:gd name="T11" fmla="*/ 0 60000 65536"/>
                <a:gd name="T12" fmla="*/ 0 60000 65536"/>
                <a:gd name="T13" fmla="*/ 0 60000 65536"/>
                <a:gd name="T14" fmla="*/ 0 60000 65536"/>
                <a:gd name="T15" fmla="*/ 0 w 233"/>
                <a:gd name="T16" fmla="*/ 0 h 32"/>
                <a:gd name="T17" fmla="*/ 233 w 233"/>
                <a:gd name="T18" fmla="*/ 32 h 32"/>
              </a:gdLst>
              <a:ahLst/>
              <a:cxnLst>
                <a:cxn ang="T10">
                  <a:pos x="T0" y="T1"/>
                </a:cxn>
                <a:cxn ang="T11">
                  <a:pos x="T2" y="T3"/>
                </a:cxn>
                <a:cxn ang="T12">
                  <a:pos x="T4" y="T5"/>
                </a:cxn>
                <a:cxn ang="T13">
                  <a:pos x="T6" y="T7"/>
                </a:cxn>
                <a:cxn ang="T14">
                  <a:pos x="T8" y="T9"/>
                </a:cxn>
              </a:cxnLst>
              <a:rect l="T15" t="T16" r="T17" b="T18"/>
              <a:pathLst>
                <a:path w="233" h="32">
                  <a:moveTo>
                    <a:pt x="205" y="0"/>
                  </a:moveTo>
                  <a:lnTo>
                    <a:pt x="0" y="0"/>
                  </a:lnTo>
                  <a:lnTo>
                    <a:pt x="26" y="32"/>
                  </a:lnTo>
                  <a:lnTo>
                    <a:pt x="233" y="32"/>
                  </a:lnTo>
                  <a:lnTo>
                    <a:pt x="205" y="0"/>
                  </a:lnTo>
                  <a:close/>
                </a:path>
              </a:pathLst>
            </a:custGeom>
            <a:solidFill>
              <a:srgbClr val="C0C0C0"/>
            </a:solidFill>
            <a:ln w="4763">
              <a:solidFill>
                <a:srgbClr val="000000"/>
              </a:solidFill>
              <a:round/>
              <a:headEnd/>
              <a:tailEnd/>
            </a:ln>
          </p:spPr>
          <p:txBody>
            <a:bodyPr/>
            <a:lstStyle/>
            <a:p>
              <a:endParaRPr lang="en-GB"/>
            </a:p>
          </p:txBody>
        </p:sp>
        <p:sp>
          <p:nvSpPr>
            <p:cNvPr id="47177" name="Freeform 218"/>
            <p:cNvSpPr>
              <a:spLocks/>
            </p:cNvSpPr>
            <p:nvPr/>
          </p:nvSpPr>
          <p:spPr bwMode="auto">
            <a:xfrm>
              <a:off x="1703" y="2779"/>
              <a:ext cx="28" cy="179"/>
            </a:xfrm>
            <a:custGeom>
              <a:avLst/>
              <a:gdLst>
                <a:gd name="T0" fmla="*/ 28 w 28"/>
                <a:gd name="T1" fmla="*/ 179 h 179"/>
                <a:gd name="T2" fmla="*/ 0 w 28"/>
                <a:gd name="T3" fmla="*/ 147 h 179"/>
                <a:gd name="T4" fmla="*/ 0 w 28"/>
                <a:gd name="T5" fmla="*/ 0 h 179"/>
                <a:gd name="T6" fmla="*/ 28 w 28"/>
                <a:gd name="T7" fmla="*/ 32 h 179"/>
                <a:gd name="T8" fmla="*/ 28 w 28"/>
                <a:gd name="T9" fmla="*/ 179 h 179"/>
                <a:gd name="T10" fmla="*/ 0 60000 65536"/>
                <a:gd name="T11" fmla="*/ 0 60000 65536"/>
                <a:gd name="T12" fmla="*/ 0 60000 65536"/>
                <a:gd name="T13" fmla="*/ 0 60000 65536"/>
                <a:gd name="T14" fmla="*/ 0 60000 65536"/>
                <a:gd name="T15" fmla="*/ 0 w 28"/>
                <a:gd name="T16" fmla="*/ 0 h 179"/>
                <a:gd name="T17" fmla="*/ 28 w 28"/>
                <a:gd name="T18" fmla="*/ 179 h 179"/>
              </a:gdLst>
              <a:ahLst/>
              <a:cxnLst>
                <a:cxn ang="T10">
                  <a:pos x="T0" y="T1"/>
                </a:cxn>
                <a:cxn ang="T11">
                  <a:pos x="T2" y="T3"/>
                </a:cxn>
                <a:cxn ang="T12">
                  <a:pos x="T4" y="T5"/>
                </a:cxn>
                <a:cxn ang="T13">
                  <a:pos x="T6" y="T7"/>
                </a:cxn>
                <a:cxn ang="T14">
                  <a:pos x="T8" y="T9"/>
                </a:cxn>
              </a:cxnLst>
              <a:rect l="T15" t="T16" r="T17" b="T18"/>
              <a:pathLst>
                <a:path w="28" h="179">
                  <a:moveTo>
                    <a:pt x="28" y="179"/>
                  </a:moveTo>
                  <a:lnTo>
                    <a:pt x="0" y="147"/>
                  </a:lnTo>
                  <a:lnTo>
                    <a:pt x="0" y="0"/>
                  </a:lnTo>
                  <a:lnTo>
                    <a:pt x="28" y="32"/>
                  </a:lnTo>
                  <a:lnTo>
                    <a:pt x="28" y="179"/>
                  </a:lnTo>
                  <a:close/>
                </a:path>
              </a:pathLst>
            </a:custGeom>
            <a:solidFill>
              <a:srgbClr val="C0C0C0"/>
            </a:solidFill>
            <a:ln w="4763">
              <a:solidFill>
                <a:srgbClr val="000000"/>
              </a:solidFill>
              <a:round/>
              <a:headEnd/>
              <a:tailEnd/>
            </a:ln>
          </p:spPr>
          <p:txBody>
            <a:bodyPr/>
            <a:lstStyle/>
            <a:p>
              <a:endParaRPr lang="en-GB"/>
            </a:p>
          </p:txBody>
        </p:sp>
        <p:sp>
          <p:nvSpPr>
            <p:cNvPr id="47178" name="Rectangle 219"/>
            <p:cNvSpPr>
              <a:spLocks noChangeArrowheads="1"/>
            </p:cNvSpPr>
            <p:nvPr/>
          </p:nvSpPr>
          <p:spPr bwMode="auto">
            <a:xfrm>
              <a:off x="1498" y="2779"/>
              <a:ext cx="205" cy="147"/>
            </a:xfrm>
            <a:prstGeom prst="rect">
              <a:avLst/>
            </a:prstGeom>
            <a:solidFill>
              <a:srgbClr val="FFFFFF"/>
            </a:solidFill>
            <a:ln w="4763">
              <a:solidFill>
                <a:srgbClr val="000000"/>
              </a:solidFill>
              <a:miter lim="800000"/>
              <a:headEnd/>
              <a:tailEnd/>
            </a:ln>
          </p:spPr>
          <p:txBody>
            <a:bodyPr/>
            <a:lstStyle/>
            <a:p>
              <a:endParaRPr lang="en-US"/>
            </a:p>
          </p:txBody>
        </p:sp>
        <p:sp>
          <p:nvSpPr>
            <p:cNvPr id="47179" name="Rectangle 220"/>
            <p:cNvSpPr>
              <a:spLocks noChangeArrowheads="1"/>
            </p:cNvSpPr>
            <p:nvPr/>
          </p:nvSpPr>
          <p:spPr bwMode="auto">
            <a:xfrm>
              <a:off x="1567"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47180" name="Freeform 221"/>
            <p:cNvSpPr>
              <a:spLocks/>
            </p:cNvSpPr>
            <p:nvPr/>
          </p:nvSpPr>
          <p:spPr bwMode="auto">
            <a:xfrm>
              <a:off x="1703" y="2926"/>
              <a:ext cx="236" cy="32"/>
            </a:xfrm>
            <a:custGeom>
              <a:avLst/>
              <a:gdLst>
                <a:gd name="T0" fmla="*/ 208 w 236"/>
                <a:gd name="T1" fmla="*/ 0 h 32"/>
                <a:gd name="T2" fmla="*/ 0 w 236"/>
                <a:gd name="T3" fmla="*/ 0 h 32"/>
                <a:gd name="T4" fmla="*/ 28 w 236"/>
                <a:gd name="T5" fmla="*/ 32 h 32"/>
                <a:gd name="T6" fmla="*/ 236 w 236"/>
                <a:gd name="T7" fmla="*/ 32 h 32"/>
                <a:gd name="T8" fmla="*/ 208 w 236"/>
                <a:gd name="T9" fmla="*/ 0 h 32"/>
                <a:gd name="T10" fmla="*/ 0 60000 65536"/>
                <a:gd name="T11" fmla="*/ 0 60000 65536"/>
                <a:gd name="T12" fmla="*/ 0 60000 65536"/>
                <a:gd name="T13" fmla="*/ 0 60000 65536"/>
                <a:gd name="T14" fmla="*/ 0 60000 65536"/>
                <a:gd name="T15" fmla="*/ 0 w 236"/>
                <a:gd name="T16" fmla="*/ 0 h 32"/>
                <a:gd name="T17" fmla="*/ 236 w 236"/>
                <a:gd name="T18" fmla="*/ 32 h 32"/>
              </a:gdLst>
              <a:ahLst/>
              <a:cxnLst>
                <a:cxn ang="T10">
                  <a:pos x="T0" y="T1"/>
                </a:cxn>
                <a:cxn ang="T11">
                  <a:pos x="T2" y="T3"/>
                </a:cxn>
                <a:cxn ang="T12">
                  <a:pos x="T4" y="T5"/>
                </a:cxn>
                <a:cxn ang="T13">
                  <a:pos x="T6" y="T7"/>
                </a:cxn>
                <a:cxn ang="T14">
                  <a:pos x="T8" y="T9"/>
                </a:cxn>
              </a:cxnLst>
              <a:rect l="T15" t="T16" r="T17" b="T18"/>
              <a:pathLst>
                <a:path w="236" h="32">
                  <a:moveTo>
                    <a:pt x="208" y="0"/>
                  </a:moveTo>
                  <a:lnTo>
                    <a:pt x="0" y="0"/>
                  </a:lnTo>
                  <a:lnTo>
                    <a:pt x="28" y="32"/>
                  </a:lnTo>
                  <a:lnTo>
                    <a:pt x="236" y="32"/>
                  </a:lnTo>
                  <a:lnTo>
                    <a:pt x="208" y="0"/>
                  </a:lnTo>
                  <a:close/>
                </a:path>
              </a:pathLst>
            </a:custGeom>
            <a:solidFill>
              <a:srgbClr val="C0C0C0"/>
            </a:solidFill>
            <a:ln w="4763">
              <a:solidFill>
                <a:srgbClr val="000000"/>
              </a:solidFill>
              <a:round/>
              <a:headEnd/>
              <a:tailEnd/>
            </a:ln>
          </p:spPr>
          <p:txBody>
            <a:bodyPr/>
            <a:lstStyle/>
            <a:p>
              <a:endParaRPr lang="en-GB"/>
            </a:p>
          </p:txBody>
        </p:sp>
        <p:sp>
          <p:nvSpPr>
            <p:cNvPr id="47181" name="Freeform 222"/>
            <p:cNvSpPr>
              <a:spLocks/>
            </p:cNvSpPr>
            <p:nvPr/>
          </p:nvSpPr>
          <p:spPr bwMode="auto">
            <a:xfrm>
              <a:off x="1911" y="2779"/>
              <a:ext cx="28" cy="179"/>
            </a:xfrm>
            <a:custGeom>
              <a:avLst/>
              <a:gdLst>
                <a:gd name="T0" fmla="*/ 28 w 28"/>
                <a:gd name="T1" fmla="*/ 179 h 179"/>
                <a:gd name="T2" fmla="*/ 0 w 28"/>
                <a:gd name="T3" fmla="*/ 147 h 179"/>
                <a:gd name="T4" fmla="*/ 0 w 28"/>
                <a:gd name="T5" fmla="*/ 0 h 179"/>
                <a:gd name="T6" fmla="*/ 28 w 28"/>
                <a:gd name="T7" fmla="*/ 32 h 179"/>
                <a:gd name="T8" fmla="*/ 28 w 28"/>
                <a:gd name="T9" fmla="*/ 179 h 179"/>
                <a:gd name="T10" fmla="*/ 0 60000 65536"/>
                <a:gd name="T11" fmla="*/ 0 60000 65536"/>
                <a:gd name="T12" fmla="*/ 0 60000 65536"/>
                <a:gd name="T13" fmla="*/ 0 60000 65536"/>
                <a:gd name="T14" fmla="*/ 0 60000 65536"/>
                <a:gd name="T15" fmla="*/ 0 w 28"/>
                <a:gd name="T16" fmla="*/ 0 h 179"/>
                <a:gd name="T17" fmla="*/ 28 w 28"/>
                <a:gd name="T18" fmla="*/ 179 h 179"/>
              </a:gdLst>
              <a:ahLst/>
              <a:cxnLst>
                <a:cxn ang="T10">
                  <a:pos x="T0" y="T1"/>
                </a:cxn>
                <a:cxn ang="T11">
                  <a:pos x="T2" y="T3"/>
                </a:cxn>
                <a:cxn ang="T12">
                  <a:pos x="T4" y="T5"/>
                </a:cxn>
                <a:cxn ang="T13">
                  <a:pos x="T6" y="T7"/>
                </a:cxn>
                <a:cxn ang="T14">
                  <a:pos x="T8" y="T9"/>
                </a:cxn>
              </a:cxnLst>
              <a:rect l="T15" t="T16" r="T17" b="T18"/>
              <a:pathLst>
                <a:path w="28" h="179">
                  <a:moveTo>
                    <a:pt x="28" y="179"/>
                  </a:moveTo>
                  <a:lnTo>
                    <a:pt x="0" y="147"/>
                  </a:lnTo>
                  <a:lnTo>
                    <a:pt x="0" y="0"/>
                  </a:lnTo>
                  <a:lnTo>
                    <a:pt x="28" y="32"/>
                  </a:lnTo>
                  <a:lnTo>
                    <a:pt x="28" y="179"/>
                  </a:lnTo>
                  <a:close/>
                </a:path>
              </a:pathLst>
            </a:custGeom>
            <a:solidFill>
              <a:srgbClr val="C0C0C0"/>
            </a:solidFill>
            <a:ln w="4763">
              <a:solidFill>
                <a:srgbClr val="000000"/>
              </a:solidFill>
              <a:round/>
              <a:headEnd/>
              <a:tailEnd/>
            </a:ln>
          </p:spPr>
          <p:txBody>
            <a:bodyPr/>
            <a:lstStyle/>
            <a:p>
              <a:endParaRPr lang="en-GB"/>
            </a:p>
          </p:txBody>
        </p:sp>
        <p:sp>
          <p:nvSpPr>
            <p:cNvPr id="47182" name="Rectangle 223"/>
            <p:cNvSpPr>
              <a:spLocks noChangeArrowheads="1"/>
            </p:cNvSpPr>
            <p:nvPr/>
          </p:nvSpPr>
          <p:spPr bwMode="auto">
            <a:xfrm>
              <a:off x="1703" y="2779"/>
              <a:ext cx="208" cy="147"/>
            </a:xfrm>
            <a:prstGeom prst="rect">
              <a:avLst/>
            </a:prstGeom>
            <a:solidFill>
              <a:srgbClr val="FFFFFF"/>
            </a:solidFill>
            <a:ln w="4763">
              <a:solidFill>
                <a:srgbClr val="000000"/>
              </a:solidFill>
              <a:miter lim="800000"/>
              <a:headEnd/>
              <a:tailEnd/>
            </a:ln>
          </p:spPr>
          <p:txBody>
            <a:bodyPr/>
            <a:lstStyle/>
            <a:p>
              <a:endParaRPr lang="en-US"/>
            </a:p>
          </p:txBody>
        </p:sp>
        <p:sp>
          <p:nvSpPr>
            <p:cNvPr id="47183" name="Rectangle 224"/>
            <p:cNvSpPr>
              <a:spLocks noChangeArrowheads="1"/>
            </p:cNvSpPr>
            <p:nvPr/>
          </p:nvSpPr>
          <p:spPr bwMode="auto">
            <a:xfrm>
              <a:off x="1772"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47184" name="Freeform 225"/>
            <p:cNvSpPr>
              <a:spLocks/>
            </p:cNvSpPr>
            <p:nvPr/>
          </p:nvSpPr>
          <p:spPr bwMode="auto">
            <a:xfrm>
              <a:off x="1911" y="2926"/>
              <a:ext cx="233" cy="32"/>
            </a:xfrm>
            <a:custGeom>
              <a:avLst/>
              <a:gdLst>
                <a:gd name="T0" fmla="*/ 207 w 233"/>
                <a:gd name="T1" fmla="*/ 0 h 32"/>
                <a:gd name="T2" fmla="*/ 0 w 233"/>
                <a:gd name="T3" fmla="*/ 0 h 32"/>
                <a:gd name="T4" fmla="*/ 28 w 233"/>
                <a:gd name="T5" fmla="*/ 32 h 32"/>
                <a:gd name="T6" fmla="*/ 233 w 233"/>
                <a:gd name="T7" fmla="*/ 32 h 32"/>
                <a:gd name="T8" fmla="*/ 207 w 233"/>
                <a:gd name="T9" fmla="*/ 0 h 32"/>
                <a:gd name="T10" fmla="*/ 0 60000 65536"/>
                <a:gd name="T11" fmla="*/ 0 60000 65536"/>
                <a:gd name="T12" fmla="*/ 0 60000 65536"/>
                <a:gd name="T13" fmla="*/ 0 60000 65536"/>
                <a:gd name="T14" fmla="*/ 0 60000 65536"/>
                <a:gd name="T15" fmla="*/ 0 w 233"/>
                <a:gd name="T16" fmla="*/ 0 h 32"/>
                <a:gd name="T17" fmla="*/ 233 w 233"/>
                <a:gd name="T18" fmla="*/ 32 h 32"/>
              </a:gdLst>
              <a:ahLst/>
              <a:cxnLst>
                <a:cxn ang="T10">
                  <a:pos x="T0" y="T1"/>
                </a:cxn>
                <a:cxn ang="T11">
                  <a:pos x="T2" y="T3"/>
                </a:cxn>
                <a:cxn ang="T12">
                  <a:pos x="T4" y="T5"/>
                </a:cxn>
                <a:cxn ang="T13">
                  <a:pos x="T6" y="T7"/>
                </a:cxn>
                <a:cxn ang="T14">
                  <a:pos x="T8" y="T9"/>
                </a:cxn>
              </a:cxnLst>
              <a:rect l="T15" t="T16" r="T17" b="T18"/>
              <a:pathLst>
                <a:path w="233" h="32">
                  <a:moveTo>
                    <a:pt x="207" y="0"/>
                  </a:moveTo>
                  <a:lnTo>
                    <a:pt x="0" y="0"/>
                  </a:lnTo>
                  <a:lnTo>
                    <a:pt x="28" y="32"/>
                  </a:lnTo>
                  <a:lnTo>
                    <a:pt x="233" y="32"/>
                  </a:lnTo>
                  <a:lnTo>
                    <a:pt x="207" y="0"/>
                  </a:lnTo>
                  <a:close/>
                </a:path>
              </a:pathLst>
            </a:custGeom>
            <a:solidFill>
              <a:srgbClr val="C0C0C0"/>
            </a:solidFill>
            <a:ln w="4763">
              <a:solidFill>
                <a:srgbClr val="000000"/>
              </a:solidFill>
              <a:round/>
              <a:headEnd/>
              <a:tailEnd/>
            </a:ln>
          </p:spPr>
          <p:txBody>
            <a:bodyPr/>
            <a:lstStyle/>
            <a:p>
              <a:endParaRPr lang="en-GB"/>
            </a:p>
          </p:txBody>
        </p:sp>
        <p:sp>
          <p:nvSpPr>
            <p:cNvPr id="47185" name="Freeform 226"/>
            <p:cNvSpPr>
              <a:spLocks/>
            </p:cNvSpPr>
            <p:nvPr/>
          </p:nvSpPr>
          <p:spPr bwMode="auto">
            <a:xfrm>
              <a:off x="2118" y="2779"/>
              <a:ext cx="26" cy="179"/>
            </a:xfrm>
            <a:custGeom>
              <a:avLst/>
              <a:gdLst>
                <a:gd name="T0" fmla="*/ 26 w 26"/>
                <a:gd name="T1" fmla="*/ 179 h 179"/>
                <a:gd name="T2" fmla="*/ 0 w 26"/>
                <a:gd name="T3" fmla="*/ 147 h 179"/>
                <a:gd name="T4" fmla="*/ 0 w 26"/>
                <a:gd name="T5" fmla="*/ 0 h 179"/>
                <a:gd name="T6" fmla="*/ 26 w 26"/>
                <a:gd name="T7" fmla="*/ 32 h 179"/>
                <a:gd name="T8" fmla="*/ 26 w 26"/>
                <a:gd name="T9" fmla="*/ 179 h 179"/>
                <a:gd name="T10" fmla="*/ 0 60000 65536"/>
                <a:gd name="T11" fmla="*/ 0 60000 65536"/>
                <a:gd name="T12" fmla="*/ 0 60000 65536"/>
                <a:gd name="T13" fmla="*/ 0 60000 65536"/>
                <a:gd name="T14" fmla="*/ 0 60000 65536"/>
                <a:gd name="T15" fmla="*/ 0 w 26"/>
                <a:gd name="T16" fmla="*/ 0 h 179"/>
                <a:gd name="T17" fmla="*/ 26 w 26"/>
                <a:gd name="T18" fmla="*/ 179 h 179"/>
              </a:gdLst>
              <a:ahLst/>
              <a:cxnLst>
                <a:cxn ang="T10">
                  <a:pos x="T0" y="T1"/>
                </a:cxn>
                <a:cxn ang="T11">
                  <a:pos x="T2" y="T3"/>
                </a:cxn>
                <a:cxn ang="T12">
                  <a:pos x="T4" y="T5"/>
                </a:cxn>
                <a:cxn ang="T13">
                  <a:pos x="T6" y="T7"/>
                </a:cxn>
                <a:cxn ang="T14">
                  <a:pos x="T8" y="T9"/>
                </a:cxn>
              </a:cxnLst>
              <a:rect l="T15" t="T16" r="T17" b="T18"/>
              <a:pathLst>
                <a:path w="26" h="179">
                  <a:moveTo>
                    <a:pt x="26" y="179"/>
                  </a:moveTo>
                  <a:lnTo>
                    <a:pt x="0" y="147"/>
                  </a:lnTo>
                  <a:lnTo>
                    <a:pt x="0" y="0"/>
                  </a:lnTo>
                  <a:lnTo>
                    <a:pt x="26" y="32"/>
                  </a:lnTo>
                  <a:lnTo>
                    <a:pt x="26" y="179"/>
                  </a:lnTo>
                  <a:close/>
                </a:path>
              </a:pathLst>
            </a:custGeom>
            <a:solidFill>
              <a:srgbClr val="C0C0C0"/>
            </a:solidFill>
            <a:ln w="4763">
              <a:solidFill>
                <a:srgbClr val="000000"/>
              </a:solidFill>
              <a:round/>
              <a:headEnd/>
              <a:tailEnd/>
            </a:ln>
          </p:spPr>
          <p:txBody>
            <a:bodyPr/>
            <a:lstStyle/>
            <a:p>
              <a:endParaRPr lang="en-GB"/>
            </a:p>
          </p:txBody>
        </p:sp>
        <p:sp>
          <p:nvSpPr>
            <p:cNvPr id="47186" name="Rectangle 227"/>
            <p:cNvSpPr>
              <a:spLocks noChangeArrowheads="1"/>
            </p:cNvSpPr>
            <p:nvPr/>
          </p:nvSpPr>
          <p:spPr bwMode="auto">
            <a:xfrm>
              <a:off x="1911" y="2779"/>
              <a:ext cx="207" cy="147"/>
            </a:xfrm>
            <a:prstGeom prst="rect">
              <a:avLst/>
            </a:prstGeom>
            <a:solidFill>
              <a:srgbClr val="FFFFFF"/>
            </a:solidFill>
            <a:ln w="4763">
              <a:solidFill>
                <a:srgbClr val="000000"/>
              </a:solidFill>
              <a:miter lim="800000"/>
              <a:headEnd/>
              <a:tailEnd/>
            </a:ln>
          </p:spPr>
          <p:txBody>
            <a:bodyPr/>
            <a:lstStyle/>
            <a:p>
              <a:endParaRPr lang="en-US"/>
            </a:p>
          </p:txBody>
        </p:sp>
        <p:sp>
          <p:nvSpPr>
            <p:cNvPr id="47187" name="Rectangle 228"/>
            <p:cNvSpPr>
              <a:spLocks noChangeArrowheads="1"/>
            </p:cNvSpPr>
            <p:nvPr/>
          </p:nvSpPr>
          <p:spPr bwMode="auto">
            <a:xfrm>
              <a:off x="1980"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47188" name="Freeform 229"/>
            <p:cNvSpPr>
              <a:spLocks/>
            </p:cNvSpPr>
            <p:nvPr/>
          </p:nvSpPr>
          <p:spPr bwMode="auto">
            <a:xfrm>
              <a:off x="2118" y="2926"/>
              <a:ext cx="233" cy="32"/>
            </a:xfrm>
            <a:custGeom>
              <a:avLst/>
              <a:gdLst>
                <a:gd name="T0" fmla="*/ 206 w 233"/>
                <a:gd name="T1" fmla="*/ 0 h 32"/>
                <a:gd name="T2" fmla="*/ 0 w 233"/>
                <a:gd name="T3" fmla="*/ 0 h 32"/>
                <a:gd name="T4" fmla="*/ 26 w 233"/>
                <a:gd name="T5" fmla="*/ 32 h 32"/>
                <a:gd name="T6" fmla="*/ 233 w 233"/>
                <a:gd name="T7" fmla="*/ 32 h 32"/>
                <a:gd name="T8" fmla="*/ 206 w 233"/>
                <a:gd name="T9" fmla="*/ 0 h 32"/>
                <a:gd name="T10" fmla="*/ 0 60000 65536"/>
                <a:gd name="T11" fmla="*/ 0 60000 65536"/>
                <a:gd name="T12" fmla="*/ 0 60000 65536"/>
                <a:gd name="T13" fmla="*/ 0 60000 65536"/>
                <a:gd name="T14" fmla="*/ 0 60000 65536"/>
                <a:gd name="T15" fmla="*/ 0 w 233"/>
                <a:gd name="T16" fmla="*/ 0 h 32"/>
                <a:gd name="T17" fmla="*/ 233 w 233"/>
                <a:gd name="T18" fmla="*/ 32 h 32"/>
              </a:gdLst>
              <a:ahLst/>
              <a:cxnLst>
                <a:cxn ang="T10">
                  <a:pos x="T0" y="T1"/>
                </a:cxn>
                <a:cxn ang="T11">
                  <a:pos x="T2" y="T3"/>
                </a:cxn>
                <a:cxn ang="T12">
                  <a:pos x="T4" y="T5"/>
                </a:cxn>
                <a:cxn ang="T13">
                  <a:pos x="T6" y="T7"/>
                </a:cxn>
                <a:cxn ang="T14">
                  <a:pos x="T8" y="T9"/>
                </a:cxn>
              </a:cxnLst>
              <a:rect l="T15" t="T16" r="T17" b="T18"/>
              <a:pathLst>
                <a:path w="233" h="32">
                  <a:moveTo>
                    <a:pt x="206" y="0"/>
                  </a:moveTo>
                  <a:lnTo>
                    <a:pt x="0" y="0"/>
                  </a:lnTo>
                  <a:lnTo>
                    <a:pt x="26" y="32"/>
                  </a:lnTo>
                  <a:lnTo>
                    <a:pt x="233" y="32"/>
                  </a:lnTo>
                  <a:lnTo>
                    <a:pt x="206" y="0"/>
                  </a:lnTo>
                  <a:close/>
                </a:path>
              </a:pathLst>
            </a:custGeom>
            <a:solidFill>
              <a:srgbClr val="C0C0C0"/>
            </a:solidFill>
            <a:ln w="4763">
              <a:solidFill>
                <a:srgbClr val="000000"/>
              </a:solidFill>
              <a:round/>
              <a:headEnd/>
              <a:tailEnd/>
            </a:ln>
          </p:spPr>
          <p:txBody>
            <a:bodyPr/>
            <a:lstStyle/>
            <a:p>
              <a:endParaRPr lang="en-GB"/>
            </a:p>
          </p:txBody>
        </p:sp>
        <p:sp>
          <p:nvSpPr>
            <p:cNvPr id="47189" name="Freeform 230"/>
            <p:cNvSpPr>
              <a:spLocks/>
            </p:cNvSpPr>
            <p:nvPr/>
          </p:nvSpPr>
          <p:spPr bwMode="auto">
            <a:xfrm>
              <a:off x="2324" y="2779"/>
              <a:ext cx="27" cy="179"/>
            </a:xfrm>
            <a:custGeom>
              <a:avLst/>
              <a:gdLst>
                <a:gd name="T0" fmla="*/ 27 w 27"/>
                <a:gd name="T1" fmla="*/ 179 h 179"/>
                <a:gd name="T2" fmla="*/ 0 w 27"/>
                <a:gd name="T3" fmla="*/ 147 h 179"/>
                <a:gd name="T4" fmla="*/ 0 w 27"/>
                <a:gd name="T5" fmla="*/ 0 h 179"/>
                <a:gd name="T6" fmla="*/ 27 w 27"/>
                <a:gd name="T7" fmla="*/ 32 h 179"/>
                <a:gd name="T8" fmla="*/ 27 w 27"/>
                <a:gd name="T9" fmla="*/ 179 h 179"/>
                <a:gd name="T10" fmla="*/ 0 60000 65536"/>
                <a:gd name="T11" fmla="*/ 0 60000 65536"/>
                <a:gd name="T12" fmla="*/ 0 60000 65536"/>
                <a:gd name="T13" fmla="*/ 0 60000 65536"/>
                <a:gd name="T14" fmla="*/ 0 60000 65536"/>
                <a:gd name="T15" fmla="*/ 0 w 27"/>
                <a:gd name="T16" fmla="*/ 0 h 179"/>
                <a:gd name="T17" fmla="*/ 27 w 27"/>
                <a:gd name="T18" fmla="*/ 179 h 179"/>
              </a:gdLst>
              <a:ahLst/>
              <a:cxnLst>
                <a:cxn ang="T10">
                  <a:pos x="T0" y="T1"/>
                </a:cxn>
                <a:cxn ang="T11">
                  <a:pos x="T2" y="T3"/>
                </a:cxn>
                <a:cxn ang="T12">
                  <a:pos x="T4" y="T5"/>
                </a:cxn>
                <a:cxn ang="T13">
                  <a:pos x="T6" y="T7"/>
                </a:cxn>
                <a:cxn ang="T14">
                  <a:pos x="T8" y="T9"/>
                </a:cxn>
              </a:cxnLst>
              <a:rect l="T15" t="T16" r="T17" b="T18"/>
              <a:pathLst>
                <a:path w="27" h="179">
                  <a:moveTo>
                    <a:pt x="27" y="179"/>
                  </a:moveTo>
                  <a:lnTo>
                    <a:pt x="0" y="147"/>
                  </a:lnTo>
                  <a:lnTo>
                    <a:pt x="0" y="0"/>
                  </a:lnTo>
                  <a:lnTo>
                    <a:pt x="27" y="32"/>
                  </a:lnTo>
                  <a:lnTo>
                    <a:pt x="27" y="179"/>
                  </a:lnTo>
                  <a:close/>
                </a:path>
              </a:pathLst>
            </a:custGeom>
            <a:solidFill>
              <a:srgbClr val="C0C0C0"/>
            </a:solidFill>
            <a:ln w="4763">
              <a:solidFill>
                <a:srgbClr val="000000"/>
              </a:solidFill>
              <a:round/>
              <a:headEnd/>
              <a:tailEnd/>
            </a:ln>
          </p:spPr>
          <p:txBody>
            <a:bodyPr/>
            <a:lstStyle/>
            <a:p>
              <a:endParaRPr lang="en-GB"/>
            </a:p>
          </p:txBody>
        </p:sp>
        <p:sp>
          <p:nvSpPr>
            <p:cNvPr id="47190" name="Rectangle 231"/>
            <p:cNvSpPr>
              <a:spLocks noChangeArrowheads="1"/>
            </p:cNvSpPr>
            <p:nvPr/>
          </p:nvSpPr>
          <p:spPr bwMode="auto">
            <a:xfrm>
              <a:off x="2118" y="2779"/>
              <a:ext cx="206" cy="147"/>
            </a:xfrm>
            <a:prstGeom prst="rect">
              <a:avLst/>
            </a:prstGeom>
            <a:solidFill>
              <a:srgbClr val="FFFFFF"/>
            </a:solidFill>
            <a:ln w="4763">
              <a:solidFill>
                <a:srgbClr val="000000"/>
              </a:solidFill>
              <a:miter lim="800000"/>
              <a:headEnd/>
              <a:tailEnd/>
            </a:ln>
          </p:spPr>
          <p:txBody>
            <a:bodyPr/>
            <a:lstStyle/>
            <a:p>
              <a:endParaRPr lang="en-US"/>
            </a:p>
          </p:txBody>
        </p:sp>
        <p:sp>
          <p:nvSpPr>
            <p:cNvPr id="47191" name="Rectangle 232"/>
            <p:cNvSpPr>
              <a:spLocks noChangeArrowheads="1"/>
            </p:cNvSpPr>
            <p:nvPr/>
          </p:nvSpPr>
          <p:spPr bwMode="auto">
            <a:xfrm>
              <a:off x="2187"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47192" name="Freeform 233"/>
            <p:cNvSpPr>
              <a:spLocks/>
            </p:cNvSpPr>
            <p:nvPr/>
          </p:nvSpPr>
          <p:spPr bwMode="auto">
            <a:xfrm>
              <a:off x="2324" y="2926"/>
              <a:ext cx="235" cy="32"/>
            </a:xfrm>
            <a:custGeom>
              <a:avLst/>
              <a:gdLst>
                <a:gd name="T0" fmla="*/ 207 w 235"/>
                <a:gd name="T1" fmla="*/ 0 h 32"/>
                <a:gd name="T2" fmla="*/ 0 w 235"/>
                <a:gd name="T3" fmla="*/ 0 h 32"/>
                <a:gd name="T4" fmla="*/ 27 w 235"/>
                <a:gd name="T5" fmla="*/ 32 h 32"/>
                <a:gd name="T6" fmla="*/ 235 w 235"/>
                <a:gd name="T7" fmla="*/ 32 h 32"/>
                <a:gd name="T8" fmla="*/ 207 w 235"/>
                <a:gd name="T9" fmla="*/ 0 h 32"/>
                <a:gd name="T10" fmla="*/ 0 60000 65536"/>
                <a:gd name="T11" fmla="*/ 0 60000 65536"/>
                <a:gd name="T12" fmla="*/ 0 60000 65536"/>
                <a:gd name="T13" fmla="*/ 0 60000 65536"/>
                <a:gd name="T14" fmla="*/ 0 60000 65536"/>
                <a:gd name="T15" fmla="*/ 0 w 235"/>
                <a:gd name="T16" fmla="*/ 0 h 32"/>
                <a:gd name="T17" fmla="*/ 235 w 235"/>
                <a:gd name="T18" fmla="*/ 32 h 32"/>
              </a:gdLst>
              <a:ahLst/>
              <a:cxnLst>
                <a:cxn ang="T10">
                  <a:pos x="T0" y="T1"/>
                </a:cxn>
                <a:cxn ang="T11">
                  <a:pos x="T2" y="T3"/>
                </a:cxn>
                <a:cxn ang="T12">
                  <a:pos x="T4" y="T5"/>
                </a:cxn>
                <a:cxn ang="T13">
                  <a:pos x="T6" y="T7"/>
                </a:cxn>
                <a:cxn ang="T14">
                  <a:pos x="T8" y="T9"/>
                </a:cxn>
              </a:cxnLst>
              <a:rect l="T15" t="T16" r="T17" b="T18"/>
              <a:pathLst>
                <a:path w="235" h="32">
                  <a:moveTo>
                    <a:pt x="207" y="0"/>
                  </a:moveTo>
                  <a:lnTo>
                    <a:pt x="0" y="0"/>
                  </a:lnTo>
                  <a:lnTo>
                    <a:pt x="27" y="32"/>
                  </a:lnTo>
                  <a:lnTo>
                    <a:pt x="235" y="32"/>
                  </a:lnTo>
                  <a:lnTo>
                    <a:pt x="207" y="0"/>
                  </a:lnTo>
                  <a:close/>
                </a:path>
              </a:pathLst>
            </a:custGeom>
            <a:solidFill>
              <a:srgbClr val="C0C0C0"/>
            </a:solidFill>
            <a:ln w="4763">
              <a:solidFill>
                <a:srgbClr val="000000"/>
              </a:solidFill>
              <a:round/>
              <a:headEnd/>
              <a:tailEnd/>
            </a:ln>
          </p:spPr>
          <p:txBody>
            <a:bodyPr/>
            <a:lstStyle/>
            <a:p>
              <a:endParaRPr lang="en-GB"/>
            </a:p>
          </p:txBody>
        </p:sp>
        <p:sp>
          <p:nvSpPr>
            <p:cNvPr id="47193" name="Freeform 234"/>
            <p:cNvSpPr>
              <a:spLocks/>
            </p:cNvSpPr>
            <p:nvPr/>
          </p:nvSpPr>
          <p:spPr bwMode="auto">
            <a:xfrm>
              <a:off x="2531" y="2779"/>
              <a:ext cx="28" cy="179"/>
            </a:xfrm>
            <a:custGeom>
              <a:avLst/>
              <a:gdLst>
                <a:gd name="T0" fmla="*/ 28 w 28"/>
                <a:gd name="T1" fmla="*/ 179 h 179"/>
                <a:gd name="T2" fmla="*/ 0 w 28"/>
                <a:gd name="T3" fmla="*/ 147 h 179"/>
                <a:gd name="T4" fmla="*/ 0 w 28"/>
                <a:gd name="T5" fmla="*/ 0 h 179"/>
                <a:gd name="T6" fmla="*/ 28 w 28"/>
                <a:gd name="T7" fmla="*/ 32 h 179"/>
                <a:gd name="T8" fmla="*/ 28 w 28"/>
                <a:gd name="T9" fmla="*/ 179 h 179"/>
                <a:gd name="T10" fmla="*/ 0 60000 65536"/>
                <a:gd name="T11" fmla="*/ 0 60000 65536"/>
                <a:gd name="T12" fmla="*/ 0 60000 65536"/>
                <a:gd name="T13" fmla="*/ 0 60000 65536"/>
                <a:gd name="T14" fmla="*/ 0 60000 65536"/>
                <a:gd name="T15" fmla="*/ 0 w 28"/>
                <a:gd name="T16" fmla="*/ 0 h 179"/>
                <a:gd name="T17" fmla="*/ 28 w 28"/>
                <a:gd name="T18" fmla="*/ 179 h 179"/>
              </a:gdLst>
              <a:ahLst/>
              <a:cxnLst>
                <a:cxn ang="T10">
                  <a:pos x="T0" y="T1"/>
                </a:cxn>
                <a:cxn ang="T11">
                  <a:pos x="T2" y="T3"/>
                </a:cxn>
                <a:cxn ang="T12">
                  <a:pos x="T4" y="T5"/>
                </a:cxn>
                <a:cxn ang="T13">
                  <a:pos x="T6" y="T7"/>
                </a:cxn>
                <a:cxn ang="T14">
                  <a:pos x="T8" y="T9"/>
                </a:cxn>
              </a:cxnLst>
              <a:rect l="T15" t="T16" r="T17" b="T18"/>
              <a:pathLst>
                <a:path w="28" h="179">
                  <a:moveTo>
                    <a:pt x="28" y="179"/>
                  </a:moveTo>
                  <a:lnTo>
                    <a:pt x="0" y="147"/>
                  </a:lnTo>
                  <a:lnTo>
                    <a:pt x="0" y="0"/>
                  </a:lnTo>
                  <a:lnTo>
                    <a:pt x="28" y="32"/>
                  </a:lnTo>
                  <a:lnTo>
                    <a:pt x="28" y="179"/>
                  </a:lnTo>
                  <a:close/>
                </a:path>
              </a:pathLst>
            </a:custGeom>
            <a:solidFill>
              <a:srgbClr val="C0C0C0"/>
            </a:solidFill>
            <a:ln w="4763">
              <a:solidFill>
                <a:srgbClr val="000000"/>
              </a:solidFill>
              <a:round/>
              <a:headEnd/>
              <a:tailEnd/>
            </a:ln>
          </p:spPr>
          <p:txBody>
            <a:bodyPr/>
            <a:lstStyle/>
            <a:p>
              <a:endParaRPr lang="en-GB"/>
            </a:p>
          </p:txBody>
        </p:sp>
        <p:sp>
          <p:nvSpPr>
            <p:cNvPr id="47194" name="Rectangle 235"/>
            <p:cNvSpPr>
              <a:spLocks noChangeArrowheads="1"/>
            </p:cNvSpPr>
            <p:nvPr/>
          </p:nvSpPr>
          <p:spPr bwMode="auto">
            <a:xfrm>
              <a:off x="2324" y="2779"/>
              <a:ext cx="207" cy="147"/>
            </a:xfrm>
            <a:prstGeom prst="rect">
              <a:avLst/>
            </a:prstGeom>
            <a:solidFill>
              <a:srgbClr val="FFFFFF"/>
            </a:solidFill>
            <a:ln w="4763">
              <a:solidFill>
                <a:srgbClr val="000000"/>
              </a:solidFill>
              <a:miter lim="800000"/>
              <a:headEnd/>
              <a:tailEnd/>
            </a:ln>
          </p:spPr>
          <p:txBody>
            <a:bodyPr/>
            <a:lstStyle/>
            <a:p>
              <a:endParaRPr lang="en-US"/>
            </a:p>
          </p:txBody>
        </p:sp>
        <p:sp>
          <p:nvSpPr>
            <p:cNvPr id="47195" name="Rectangle 236"/>
            <p:cNvSpPr>
              <a:spLocks noChangeArrowheads="1"/>
            </p:cNvSpPr>
            <p:nvPr/>
          </p:nvSpPr>
          <p:spPr bwMode="auto">
            <a:xfrm>
              <a:off x="2394" y="2780"/>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47196" name="Rectangle 237"/>
            <p:cNvSpPr>
              <a:spLocks noChangeArrowheads="1"/>
            </p:cNvSpPr>
            <p:nvPr/>
          </p:nvSpPr>
          <p:spPr bwMode="auto">
            <a:xfrm>
              <a:off x="875" y="3024"/>
              <a:ext cx="19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-128</a:t>
              </a:r>
              <a:endParaRPr lang="en-US"/>
            </a:p>
          </p:txBody>
        </p:sp>
        <p:sp>
          <p:nvSpPr>
            <p:cNvPr id="47197" name="Rectangle 239"/>
            <p:cNvSpPr>
              <a:spLocks noChangeArrowheads="1"/>
            </p:cNvSpPr>
            <p:nvPr/>
          </p:nvSpPr>
          <p:spPr bwMode="auto">
            <a:xfrm>
              <a:off x="1149" y="3024"/>
              <a:ext cx="10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64</a:t>
              </a:r>
              <a:endParaRPr lang="en-US"/>
            </a:p>
          </p:txBody>
        </p:sp>
        <p:sp>
          <p:nvSpPr>
            <p:cNvPr id="47198" name="Rectangle 241"/>
            <p:cNvSpPr>
              <a:spLocks noChangeArrowheads="1"/>
            </p:cNvSpPr>
            <p:nvPr/>
          </p:nvSpPr>
          <p:spPr bwMode="auto">
            <a:xfrm>
              <a:off x="1355" y="3024"/>
              <a:ext cx="10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32</a:t>
              </a:r>
              <a:endParaRPr lang="en-US"/>
            </a:p>
          </p:txBody>
        </p:sp>
        <p:sp>
          <p:nvSpPr>
            <p:cNvPr id="47199" name="Rectangle 243"/>
            <p:cNvSpPr>
              <a:spLocks noChangeArrowheads="1"/>
            </p:cNvSpPr>
            <p:nvPr/>
          </p:nvSpPr>
          <p:spPr bwMode="auto">
            <a:xfrm>
              <a:off x="1561" y="3024"/>
              <a:ext cx="10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16</a:t>
              </a:r>
              <a:endParaRPr lang="en-US"/>
            </a:p>
          </p:txBody>
        </p:sp>
        <p:sp>
          <p:nvSpPr>
            <p:cNvPr id="47200" name="Rectangle 245"/>
            <p:cNvSpPr>
              <a:spLocks noChangeArrowheads="1"/>
            </p:cNvSpPr>
            <p:nvPr/>
          </p:nvSpPr>
          <p:spPr bwMode="auto">
            <a:xfrm>
              <a:off x="1775" y="302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8</a:t>
              </a:r>
              <a:endParaRPr lang="en-US"/>
            </a:p>
          </p:txBody>
        </p:sp>
        <p:sp>
          <p:nvSpPr>
            <p:cNvPr id="47201" name="Rectangle 247"/>
            <p:cNvSpPr>
              <a:spLocks noChangeArrowheads="1"/>
            </p:cNvSpPr>
            <p:nvPr/>
          </p:nvSpPr>
          <p:spPr bwMode="auto">
            <a:xfrm>
              <a:off x="1996" y="302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4</a:t>
              </a:r>
              <a:endParaRPr lang="en-US"/>
            </a:p>
          </p:txBody>
        </p:sp>
        <p:sp>
          <p:nvSpPr>
            <p:cNvPr id="47202" name="Rectangle 249"/>
            <p:cNvSpPr>
              <a:spLocks noChangeArrowheads="1"/>
            </p:cNvSpPr>
            <p:nvPr/>
          </p:nvSpPr>
          <p:spPr bwMode="auto">
            <a:xfrm>
              <a:off x="2203" y="302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2</a:t>
              </a:r>
              <a:endParaRPr lang="en-US"/>
            </a:p>
          </p:txBody>
        </p:sp>
        <p:sp>
          <p:nvSpPr>
            <p:cNvPr id="47203" name="Rectangle 251"/>
            <p:cNvSpPr>
              <a:spLocks noChangeArrowheads="1"/>
            </p:cNvSpPr>
            <p:nvPr/>
          </p:nvSpPr>
          <p:spPr bwMode="auto">
            <a:xfrm>
              <a:off x="2410" y="302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a:solidFill>
                    <a:srgbClr val="000000"/>
                  </a:solidFill>
                  <a:latin typeface="Helvetica" charset="0"/>
                </a:rPr>
                <a:t>1</a:t>
              </a:r>
              <a:endParaRPr lang="en-US"/>
            </a:p>
          </p:txBody>
        </p:sp>
      </p:grpSp>
    </p:spTree>
    <p:extLst>
      <p:ext uri="{BB962C8B-B14F-4D97-AF65-F5344CB8AC3E}">
        <p14:creationId xmlns:p14="http://schemas.microsoft.com/office/powerpoint/2010/main" val="268384364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44036" name="Rectangle 4"/>
          <p:cNvSpPr>
            <a:spLocks noGrp="1" noChangeArrowheads="1"/>
          </p:cNvSpPr>
          <p:nvPr>
            <p:ph idx="1"/>
          </p:nvPr>
        </p:nvSpPr>
        <p:spPr>
          <a:noFill/>
        </p:spPr>
        <p:txBody>
          <a:bodyPr/>
          <a:lstStyle/>
          <a:p>
            <a:r>
              <a:rPr lang="en-US" sz="2600">
                <a:latin typeface="Arial" charset="0"/>
                <a:cs typeface="Arial" charset="0"/>
              </a:rPr>
              <a:t>With two</a:t>
            </a:r>
            <a:r>
              <a:rPr lang="ja-JP" altLang="en-US" sz="2600">
                <a:latin typeface="Arial" charset="0"/>
                <a:cs typeface="Arial" charset="0"/>
              </a:rPr>
              <a:t>’</a:t>
            </a:r>
            <a:r>
              <a:rPr lang="en-US" sz="2600">
                <a:latin typeface="Arial" charset="0"/>
                <a:cs typeface="Arial" charset="0"/>
              </a:rPr>
              <a:t>s complement arithmetic, all we do is add our two binary numbers. Just discard any carries emitting from the high order bit.</a:t>
            </a:r>
            <a:endParaRPr lang="en-US" sz="2800">
              <a:latin typeface="Arial" charset="0"/>
              <a:cs typeface="Arial" charset="0"/>
            </a:endParaRPr>
          </a:p>
        </p:txBody>
      </p:sp>
      <p:sp>
        <p:nvSpPr>
          <p:cNvPr id="44037" name="Rectangle 5"/>
          <p:cNvSpPr>
            <a:spLocks noChangeArrowheads="1"/>
          </p:cNvSpPr>
          <p:nvPr/>
        </p:nvSpPr>
        <p:spPr bwMode="auto">
          <a:xfrm>
            <a:off x="457200" y="5200472"/>
            <a:ext cx="84582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lvl="1"/>
            <a:r>
              <a:rPr lang="en-US" sz="2400" dirty="0">
                <a:solidFill>
                  <a:srgbClr val="CC3300"/>
                </a:solidFill>
                <a:latin typeface="Arial"/>
                <a:cs typeface="Arial"/>
              </a:rPr>
              <a:t>We note that 19 in one</a:t>
            </a:r>
            <a:r>
              <a:rPr lang="ja-JP" altLang="en-US" sz="2400" dirty="0">
                <a:solidFill>
                  <a:srgbClr val="CC3300"/>
                </a:solidFill>
                <a:latin typeface="Arial"/>
                <a:cs typeface="Arial"/>
              </a:rPr>
              <a:t>’</a:t>
            </a:r>
            <a:r>
              <a:rPr lang="en-US" sz="2400" dirty="0">
                <a:solidFill>
                  <a:srgbClr val="CC3300"/>
                </a:solidFill>
                <a:latin typeface="Arial"/>
                <a:cs typeface="Arial"/>
              </a:rPr>
              <a:t>s complement is: 00010011, </a:t>
            </a:r>
            <a:endParaRPr lang="en-US" sz="2400" dirty="0" smtClean="0">
              <a:solidFill>
                <a:srgbClr val="CC3300"/>
              </a:solidFill>
              <a:latin typeface="Arial"/>
              <a:cs typeface="Arial"/>
            </a:endParaRPr>
          </a:p>
          <a:p>
            <a:pPr lvl="1"/>
            <a:r>
              <a:rPr lang="en-US" sz="2400" dirty="0" smtClean="0">
                <a:solidFill>
                  <a:srgbClr val="CC3300"/>
                </a:solidFill>
                <a:latin typeface="Arial"/>
                <a:cs typeface="Arial"/>
              </a:rPr>
              <a:t>so </a:t>
            </a:r>
            <a:r>
              <a:rPr lang="en-US" sz="2400" dirty="0">
                <a:solidFill>
                  <a:srgbClr val="CC3300"/>
                </a:solidFill>
                <a:latin typeface="Arial"/>
                <a:cs typeface="Arial"/>
              </a:rPr>
              <a:t>-19 in one</a:t>
            </a:r>
            <a:r>
              <a:rPr lang="ja-JP" altLang="en-US" sz="2400" dirty="0">
                <a:solidFill>
                  <a:srgbClr val="CC3300"/>
                </a:solidFill>
                <a:latin typeface="Arial"/>
                <a:cs typeface="Arial"/>
              </a:rPr>
              <a:t>’</a:t>
            </a:r>
            <a:r>
              <a:rPr lang="en-US" sz="2400" dirty="0">
                <a:solidFill>
                  <a:srgbClr val="CC3300"/>
                </a:solidFill>
                <a:latin typeface="Arial"/>
                <a:cs typeface="Arial"/>
              </a:rPr>
              <a:t>s complement is: 	   </a:t>
            </a:r>
            <a:r>
              <a:rPr lang="en-US" sz="2400" dirty="0" smtClean="0">
                <a:solidFill>
                  <a:srgbClr val="CC3300"/>
                </a:solidFill>
                <a:latin typeface="Arial"/>
                <a:cs typeface="Arial"/>
              </a:rPr>
              <a:t>   11101100</a:t>
            </a:r>
            <a:r>
              <a:rPr lang="en-US" sz="2400" dirty="0">
                <a:solidFill>
                  <a:srgbClr val="CC3300"/>
                </a:solidFill>
                <a:latin typeface="Arial"/>
                <a:cs typeface="Arial"/>
              </a:rPr>
              <a:t>,</a:t>
            </a:r>
          </a:p>
          <a:p>
            <a:pPr lvl="1"/>
            <a:r>
              <a:rPr lang="en-US" sz="2400" dirty="0" smtClean="0">
                <a:solidFill>
                  <a:srgbClr val="CC3300"/>
                </a:solidFill>
                <a:latin typeface="Arial"/>
                <a:cs typeface="Arial"/>
              </a:rPr>
              <a:t>and </a:t>
            </a:r>
            <a:r>
              <a:rPr lang="en-US" sz="2400" dirty="0">
                <a:solidFill>
                  <a:srgbClr val="CC3300"/>
                </a:solidFill>
                <a:latin typeface="Arial"/>
                <a:cs typeface="Arial"/>
              </a:rPr>
              <a:t>-19 in two</a:t>
            </a:r>
            <a:r>
              <a:rPr lang="ja-JP" altLang="en-US" sz="2400" dirty="0">
                <a:solidFill>
                  <a:srgbClr val="CC3300"/>
                </a:solidFill>
                <a:latin typeface="Arial"/>
                <a:cs typeface="Arial"/>
              </a:rPr>
              <a:t>’</a:t>
            </a:r>
            <a:r>
              <a:rPr lang="en-US" sz="2400" dirty="0">
                <a:solidFill>
                  <a:srgbClr val="CC3300"/>
                </a:solidFill>
                <a:latin typeface="Arial"/>
                <a:cs typeface="Arial"/>
              </a:rPr>
              <a:t>s complement is:	  </a:t>
            </a:r>
            <a:r>
              <a:rPr lang="en-US" sz="2400" dirty="0" smtClean="0">
                <a:solidFill>
                  <a:srgbClr val="CC3300"/>
                </a:solidFill>
                <a:latin typeface="Arial"/>
                <a:cs typeface="Arial"/>
              </a:rPr>
              <a:t>    </a:t>
            </a:r>
            <a:r>
              <a:rPr lang="en-US" sz="2400" dirty="0">
                <a:solidFill>
                  <a:srgbClr val="CC3300"/>
                </a:solidFill>
                <a:latin typeface="Arial"/>
                <a:cs typeface="Arial"/>
              </a:rPr>
              <a:t>11101101.</a:t>
            </a:r>
          </a:p>
        </p:txBody>
      </p:sp>
      <p:sp>
        <p:nvSpPr>
          <p:cNvPr id="44038" name="Rectangle 7"/>
          <p:cNvSpPr>
            <a:spLocks noChangeArrowheads="1"/>
          </p:cNvSpPr>
          <p:nvPr/>
        </p:nvSpPr>
        <p:spPr bwMode="auto">
          <a:xfrm>
            <a:off x="762000" y="3124200"/>
            <a:ext cx="4038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en-US" sz="2400"/>
              <a:t>Example</a:t>
            </a:r>
            <a:r>
              <a:rPr lang="en-US" sz="2400" b="1"/>
              <a:t>:</a:t>
            </a:r>
            <a:r>
              <a:rPr lang="en-US" sz="2400"/>
              <a:t> Using one</a:t>
            </a:r>
            <a:r>
              <a:rPr lang="ja-JP" altLang="en-US" sz="2400"/>
              <a:t>’</a:t>
            </a:r>
            <a:r>
              <a:rPr lang="en-US" sz="2400"/>
              <a:t>s complement binary arithmetic, find the sum of 48 and - 19.</a:t>
            </a:r>
          </a:p>
        </p:txBody>
      </p:sp>
      <p:pic>
        <p:nvPicPr>
          <p:cNvPr id="44039" name="Picture 8" descr="C:\IDRAW20\1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048000"/>
            <a:ext cx="30353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1386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normAutofit/>
          </a:bodyPr>
          <a:lstStyle/>
          <a:p>
            <a:r>
              <a:rPr lang="en-US" b="1">
                <a:solidFill>
                  <a:srgbClr val="000000"/>
                </a:solidFill>
                <a:latin typeface="Arial" charset="0"/>
                <a:cs typeface="Arial" charset="0"/>
              </a:rPr>
              <a:t>Signed Integer Representation</a:t>
            </a:r>
            <a:endParaRPr lang="en-US">
              <a:solidFill>
                <a:srgbClr val="000000"/>
              </a:solidFill>
              <a:latin typeface="Arial" charset="0"/>
              <a:cs typeface="Arial" charset="0"/>
            </a:endParaRPr>
          </a:p>
        </p:txBody>
      </p:sp>
      <p:sp>
        <p:nvSpPr>
          <p:cNvPr id="45060" name="Rectangle 3"/>
          <p:cNvSpPr>
            <a:spLocks noGrp="1" noChangeArrowheads="1"/>
          </p:cNvSpPr>
          <p:nvPr>
            <p:ph idx="1"/>
          </p:nvPr>
        </p:nvSpPr>
        <p:spPr>
          <a:noFill/>
        </p:spPr>
        <p:txBody>
          <a:bodyPr/>
          <a:lstStyle/>
          <a:p>
            <a:r>
              <a:rPr lang="en-US" sz="2600" dirty="0">
                <a:latin typeface="Arial" charset="0"/>
                <a:cs typeface="Arial" charset="0"/>
              </a:rPr>
              <a:t>When we use any finite number of bits to represent a number, we always run the risk of the result of our calculations becoming too large to be stored in the computer.</a:t>
            </a:r>
          </a:p>
          <a:p>
            <a:r>
              <a:rPr lang="en-US" sz="2600" dirty="0">
                <a:latin typeface="Arial" charset="0"/>
                <a:cs typeface="Arial" charset="0"/>
              </a:rPr>
              <a:t>While we can</a:t>
            </a:r>
            <a:r>
              <a:rPr lang="ja-JP" altLang="en-US" sz="2600" dirty="0">
                <a:latin typeface="Arial" charset="0"/>
                <a:cs typeface="Arial" charset="0"/>
              </a:rPr>
              <a:t>’</a:t>
            </a:r>
            <a:r>
              <a:rPr lang="en-US" sz="2600" dirty="0">
                <a:latin typeface="Arial" charset="0"/>
                <a:cs typeface="Arial" charset="0"/>
              </a:rPr>
              <a:t>t always prevent </a:t>
            </a:r>
            <a:r>
              <a:rPr lang="en-US" sz="2600" b="1" i="1" u="sng" dirty="0">
                <a:solidFill>
                  <a:srgbClr val="800000"/>
                </a:solidFill>
                <a:latin typeface="Arial" charset="0"/>
                <a:cs typeface="Arial" charset="0"/>
              </a:rPr>
              <a:t>overflow</a:t>
            </a:r>
            <a:r>
              <a:rPr lang="en-US" sz="2600" dirty="0">
                <a:latin typeface="Arial" charset="0"/>
                <a:cs typeface="Arial" charset="0"/>
              </a:rPr>
              <a:t>, we can always </a:t>
            </a:r>
            <a:r>
              <a:rPr lang="en-US" sz="2600" b="1" i="1" u="sng" dirty="0">
                <a:solidFill>
                  <a:srgbClr val="800000"/>
                </a:solidFill>
                <a:latin typeface="Arial" charset="0"/>
                <a:cs typeface="Arial" charset="0"/>
              </a:rPr>
              <a:t>detect</a:t>
            </a:r>
            <a:r>
              <a:rPr lang="en-US" sz="2600" dirty="0">
                <a:latin typeface="Arial" charset="0"/>
                <a:cs typeface="Arial" charset="0"/>
              </a:rPr>
              <a:t> overflow.</a:t>
            </a:r>
          </a:p>
          <a:p>
            <a:r>
              <a:rPr lang="en-US" sz="2600" dirty="0">
                <a:latin typeface="Arial" charset="0"/>
                <a:cs typeface="Arial" charset="0"/>
              </a:rPr>
              <a:t>In complement arithmetic, an overflow condition is easy to detect.</a:t>
            </a:r>
            <a:endParaRPr lang="en-US" sz="2800" dirty="0">
              <a:latin typeface="Arial" charset="0"/>
              <a:cs typeface="Arial" charset="0"/>
            </a:endParaRPr>
          </a:p>
        </p:txBody>
      </p:sp>
    </p:spTree>
    <p:extLst>
      <p:ext uri="{BB962C8B-B14F-4D97-AF65-F5344CB8AC3E}">
        <p14:creationId xmlns:p14="http://schemas.microsoft.com/office/powerpoint/2010/main" val="150331327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5" descr="C:\IDRAW20\15.TIF"/>
          <p:cNvPicPr>
            <a:picLocks noChangeAspect="1" noChangeArrowheads="1"/>
          </p:cNvPicPr>
          <p:nvPr/>
        </p:nvPicPr>
        <p:blipFill>
          <a:blip r:embed="rId3">
            <a:extLst>
              <a:ext uri="{28A0092B-C50C-407E-A947-70E740481C1C}">
                <a14:useLocalDpi xmlns:a14="http://schemas.microsoft.com/office/drawing/2010/main" val="0"/>
              </a:ext>
            </a:extLst>
          </a:blip>
          <a:srcRect r="7114"/>
          <a:stretch>
            <a:fillRect/>
          </a:stretch>
        </p:blipFill>
        <p:spPr bwMode="auto">
          <a:xfrm>
            <a:off x="5943600" y="2133600"/>
            <a:ext cx="28194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Signed Integer Representation</a:t>
            </a:r>
            <a:endParaRPr lang="en-US" dirty="0">
              <a:solidFill>
                <a:srgbClr val="000000"/>
              </a:solidFill>
              <a:latin typeface="Arial" charset="0"/>
              <a:cs typeface="Arial" charset="0"/>
            </a:endParaRPr>
          </a:p>
        </p:txBody>
      </p:sp>
      <p:sp>
        <p:nvSpPr>
          <p:cNvPr id="46085" name="Rectangle 4"/>
          <p:cNvSpPr>
            <a:spLocks noGrp="1" noChangeArrowheads="1"/>
          </p:cNvSpPr>
          <p:nvPr>
            <p:ph idx="1"/>
          </p:nvPr>
        </p:nvSpPr>
        <p:spPr>
          <a:xfrm>
            <a:off x="457200" y="1600200"/>
            <a:ext cx="5791200" cy="4525963"/>
          </a:xfrm>
          <a:noFill/>
        </p:spPr>
        <p:txBody>
          <a:bodyPr>
            <a:normAutofit/>
          </a:bodyPr>
          <a:lstStyle/>
          <a:p>
            <a:r>
              <a:rPr lang="en-US" sz="2400" dirty="0">
                <a:latin typeface="Arial" charset="0"/>
                <a:cs typeface="Arial" charset="0"/>
              </a:rPr>
              <a:t>Example:</a:t>
            </a:r>
          </a:p>
          <a:p>
            <a:pPr lvl="1"/>
            <a:r>
              <a:rPr lang="en-US" sz="2400" dirty="0">
                <a:latin typeface="Arial" charset="0"/>
                <a:cs typeface="Arial" charset="0"/>
              </a:rPr>
              <a:t>Using two</a:t>
            </a:r>
            <a:r>
              <a:rPr lang="ja-JP" altLang="en-US" sz="2400" dirty="0">
                <a:latin typeface="Arial" charset="0"/>
                <a:cs typeface="Arial" charset="0"/>
              </a:rPr>
              <a:t>’</a:t>
            </a:r>
            <a:r>
              <a:rPr lang="en-US" sz="2400" dirty="0">
                <a:latin typeface="Arial" charset="0"/>
                <a:cs typeface="Arial" charset="0"/>
              </a:rPr>
              <a:t>s complement binary arithmetic, find the sum of 107 and 46.</a:t>
            </a:r>
          </a:p>
          <a:p>
            <a:r>
              <a:rPr lang="en-US" sz="2400" dirty="0">
                <a:latin typeface="Arial" charset="0"/>
                <a:cs typeface="Arial" charset="0"/>
              </a:rPr>
              <a:t>We see that the nonzero carry from the seventh bit </a:t>
            </a:r>
            <a:r>
              <a:rPr lang="en-US" sz="2400" b="1" i="1" u="sng" dirty="0">
                <a:solidFill>
                  <a:srgbClr val="800000"/>
                </a:solidFill>
                <a:latin typeface="Arial" charset="0"/>
                <a:cs typeface="Arial" charset="0"/>
              </a:rPr>
              <a:t>overflows</a:t>
            </a:r>
            <a:r>
              <a:rPr lang="en-US" sz="2400" i="1" dirty="0">
                <a:latin typeface="Arial" charset="0"/>
                <a:cs typeface="Arial" charset="0"/>
              </a:rPr>
              <a:t> </a:t>
            </a:r>
            <a:r>
              <a:rPr lang="en-US" sz="2400" dirty="0">
                <a:latin typeface="Arial" charset="0"/>
                <a:cs typeface="Arial" charset="0"/>
              </a:rPr>
              <a:t>into the sign bit, giving us the erroneous result: 107 + 46 = -103. </a:t>
            </a:r>
          </a:p>
        </p:txBody>
      </p:sp>
      <p:sp>
        <p:nvSpPr>
          <p:cNvPr id="46086" name="Rectangle 6"/>
          <p:cNvSpPr>
            <a:spLocks noChangeArrowheads="1"/>
          </p:cNvSpPr>
          <p:nvPr/>
        </p:nvSpPr>
        <p:spPr bwMode="auto">
          <a:xfrm>
            <a:off x="685800" y="5029200"/>
            <a:ext cx="8001000" cy="1066800"/>
          </a:xfrm>
          <a:prstGeom prst="rect">
            <a:avLst/>
          </a:prstGeom>
          <a:solidFill>
            <a:srgbClr val="E2FE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US" sz="2200" b="1">
                <a:solidFill>
                  <a:srgbClr val="CC3300"/>
                </a:solidFill>
              </a:rPr>
              <a:t>    </a:t>
            </a:r>
            <a:r>
              <a:rPr lang="en-US" sz="2200" b="1" u="sng">
                <a:solidFill>
                  <a:srgbClr val="CC3300"/>
                </a:solidFill>
              </a:rPr>
              <a:t>Rule for detecting two</a:t>
            </a:r>
            <a:r>
              <a:rPr lang="ja-JP" altLang="en-US" sz="2200" b="1" u="sng">
                <a:solidFill>
                  <a:srgbClr val="CC3300"/>
                </a:solidFill>
              </a:rPr>
              <a:t>’</a:t>
            </a:r>
            <a:r>
              <a:rPr lang="en-US" sz="2200" b="1" u="sng">
                <a:solidFill>
                  <a:srgbClr val="CC3300"/>
                </a:solidFill>
              </a:rPr>
              <a:t>s complement overflow:</a:t>
            </a:r>
            <a:r>
              <a:rPr lang="en-US" sz="2200" b="1">
                <a:solidFill>
                  <a:srgbClr val="CC3300"/>
                </a:solidFill>
              </a:rPr>
              <a:t>  When the </a:t>
            </a:r>
            <a:r>
              <a:rPr lang="ja-JP" altLang="en-US" sz="2200" b="1">
                <a:solidFill>
                  <a:srgbClr val="CC3300"/>
                </a:solidFill>
              </a:rPr>
              <a:t>“</a:t>
            </a:r>
            <a:r>
              <a:rPr lang="en-US" sz="2200" b="1">
                <a:solidFill>
                  <a:srgbClr val="CC3300"/>
                </a:solidFill>
              </a:rPr>
              <a:t>carry in</a:t>
            </a:r>
            <a:r>
              <a:rPr lang="ja-JP" altLang="en-US" sz="2200" b="1">
                <a:solidFill>
                  <a:srgbClr val="CC3300"/>
                </a:solidFill>
              </a:rPr>
              <a:t>”</a:t>
            </a:r>
            <a:r>
              <a:rPr lang="en-US" sz="2200" b="1">
                <a:solidFill>
                  <a:srgbClr val="CC3300"/>
                </a:solidFill>
              </a:rPr>
              <a:t> and the </a:t>
            </a:r>
            <a:r>
              <a:rPr lang="ja-JP" altLang="en-US" sz="2200" b="1">
                <a:solidFill>
                  <a:srgbClr val="CC3300"/>
                </a:solidFill>
              </a:rPr>
              <a:t>“</a:t>
            </a:r>
            <a:r>
              <a:rPr lang="en-US" sz="2200" b="1">
                <a:solidFill>
                  <a:srgbClr val="CC3300"/>
                </a:solidFill>
              </a:rPr>
              <a:t>carry out</a:t>
            </a:r>
            <a:r>
              <a:rPr lang="ja-JP" altLang="en-US" sz="2200" b="1">
                <a:solidFill>
                  <a:srgbClr val="CC3300"/>
                </a:solidFill>
              </a:rPr>
              <a:t>”</a:t>
            </a:r>
            <a:r>
              <a:rPr lang="en-US" sz="2200" b="1">
                <a:solidFill>
                  <a:srgbClr val="CC3300"/>
                </a:solidFill>
              </a:rPr>
              <a:t> of the sign bit differ, overflow has occurred.</a:t>
            </a:r>
          </a:p>
        </p:txBody>
      </p:sp>
    </p:spTree>
    <p:extLst>
      <p:ext uri="{BB962C8B-B14F-4D97-AF65-F5344CB8AC3E}">
        <p14:creationId xmlns:p14="http://schemas.microsoft.com/office/powerpoint/2010/main" val="38819659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dirty="0"/>
              <a:t>Sign Extension</a:t>
            </a:r>
          </a:p>
        </p:txBody>
      </p:sp>
      <p:sp>
        <p:nvSpPr>
          <p:cNvPr id="49155" name="Rectangle 3"/>
          <p:cNvSpPr>
            <a:spLocks noGrp="1" noChangeArrowheads="1"/>
          </p:cNvSpPr>
          <p:nvPr>
            <p:ph idx="1"/>
          </p:nvPr>
        </p:nvSpPr>
        <p:spPr>
          <a:xfrm>
            <a:off x="457200" y="1219200"/>
            <a:ext cx="8534400" cy="4525963"/>
          </a:xfrm>
        </p:spPr>
        <p:txBody>
          <a:bodyPr>
            <a:noAutofit/>
          </a:bodyPr>
          <a:lstStyle/>
          <a:p>
            <a:pPr eaLnBrk="1" hangingPunct="1">
              <a:buFont typeface="Wingdings" charset="0"/>
              <a:buNone/>
            </a:pPr>
            <a:r>
              <a:rPr lang="en-US" sz="2400" dirty="0" smtClean="0">
                <a:latin typeface="Arial" charset="0"/>
                <a:cs typeface="Arial" charset="0"/>
              </a:rPr>
              <a:t>Step </a:t>
            </a:r>
            <a:r>
              <a:rPr lang="en-US" sz="2400" dirty="0">
                <a:latin typeface="Arial" charset="0"/>
                <a:cs typeface="Arial" charset="0"/>
              </a:rPr>
              <a:t>1: Move the number into the lower-significant bits</a:t>
            </a:r>
          </a:p>
          <a:p>
            <a:pPr eaLnBrk="1" hangingPunct="1">
              <a:buFont typeface="Wingdings" charset="0"/>
              <a:buNone/>
            </a:pPr>
            <a:r>
              <a:rPr lang="en-US" sz="2400" dirty="0">
                <a:latin typeface="Arial" charset="0"/>
                <a:cs typeface="Arial" charset="0"/>
              </a:rPr>
              <a:t>Step 2: Fill all the remaining higher bits with the sign bit</a:t>
            </a:r>
          </a:p>
          <a:p>
            <a:pPr eaLnBrk="1" hangingPunct="1"/>
            <a:r>
              <a:rPr lang="en-US" sz="2400" dirty="0">
                <a:latin typeface="Arial" charset="0"/>
                <a:cs typeface="Arial" charset="0"/>
              </a:rPr>
              <a:t>This will ensure that both magnitude and sign are correct</a:t>
            </a:r>
          </a:p>
          <a:p>
            <a:pPr eaLnBrk="1" hangingPunct="1"/>
            <a:r>
              <a:rPr lang="en-US" sz="2400" dirty="0">
                <a:latin typeface="Arial" charset="0"/>
                <a:cs typeface="Arial" charset="0"/>
              </a:rPr>
              <a:t>Examples</a:t>
            </a:r>
          </a:p>
          <a:p>
            <a:pPr lvl="1" eaLnBrk="1" hangingPunct="1"/>
            <a:r>
              <a:rPr lang="en-US" sz="2000" dirty="0">
                <a:latin typeface="Arial" charset="0"/>
                <a:cs typeface="Arial" charset="0"/>
              </a:rPr>
              <a:t>Sign-Extend 10110011 to 16 bits</a:t>
            </a:r>
          </a:p>
          <a:p>
            <a:pPr lvl="1" eaLnBrk="1" hangingPunct="1"/>
            <a:endParaRPr lang="en-US" sz="2000" dirty="0">
              <a:latin typeface="Arial" charset="0"/>
              <a:cs typeface="Arial" charset="0"/>
            </a:endParaRPr>
          </a:p>
          <a:p>
            <a:pPr lvl="1" eaLnBrk="1" hangingPunct="1"/>
            <a:endParaRPr lang="en-US" sz="2000" dirty="0" smtClean="0">
              <a:latin typeface="Arial" charset="0"/>
              <a:cs typeface="Arial" charset="0"/>
            </a:endParaRPr>
          </a:p>
          <a:p>
            <a:pPr lvl="1" eaLnBrk="1" hangingPunct="1"/>
            <a:r>
              <a:rPr lang="en-US" sz="2000" dirty="0" smtClean="0">
                <a:latin typeface="Arial" charset="0"/>
                <a:cs typeface="Arial" charset="0"/>
              </a:rPr>
              <a:t>Sign</a:t>
            </a:r>
            <a:r>
              <a:rPr lang="en-US" sz="2000" dirty="0">
                <a:latin typeface="Arial" charset="0"/>
                <a:cs typeface="Arial" charset="0"/>
              </a:rPr>
              <a:t>-Extend 01100010 to 16 bits</a:t>
            </a:r>
          </a:p>
          <a:p>
            <a:pPr lvl="1" eaLnBrk="1" hangingPunct="1"/>
            <a:endParaRPr lang="en-US" sz="2000" dirty="0">
              <a:latin typeface="Arial" charset="0"/>
              <a:cs typeface="Arial" charset="0"/>
            </a:endParaRPr>
          </a:p>
          <a:p>
            <a:pPr eaLnBrk="1" hangingPunct="1">
              <a:spcBef>
                <a:spcPct val="60000"/>
              </a:spcBef>
            </a:pPr>
            <a:r>
              <a:rPr lang="en-US" sz="2400" dirty="0">
                <a:latin typeface="Arial" charset="0"/>
                <a:cs typeface="Arial" charset="0"/>
              </a:rPr>
              <a:t>Infinite 0s can be added to the left of a positive number</a:t>
            </a:r>
          </a:p>
          <a:p>
            <a:pPr eaLnBrk="1" hangingPunct="1"/>
            <a:r>
              <a:rPr lang="en-US" sz="2400" dirty="0">
                <a:latin typeface="Arial" charset="0"/>
                <a:cs typeface="Arial" charset="0"/>
              </a:rPr>
              <a:t>Infinite 1s can be added to the left of a negative number</a:t>
            </a:r>
          </a:p>
          <a:p>
            <a:pPr lvl="1" eaLnBrk="1" hangingPunct="1"/>
            <a:endParaRPr lang="en-US" sz="2000" dirty="0">
              <a:latin typeface="Arial" charset="0"/>
              <a:cs typeface="Arial" charset="0"/>
            </a:endParaRPr>
          </a:p>
        </p:txBody>
      </p:sp>
      <p:grpSp>
        <p:nvGrpSpPr>
          <p:cNvPr id="49156" name="Group 12"/>
          <p:cNvGrpSpPr>
            <a:grpSpLocks/>
          </p:cNvGrpSpPr>
          <p:nvPr/>
        </p:nvGrpSpPr>
        <p:grpSpPr bwMode="auto">
          <a:xfrm>
            <a:off x="1346200" y="3211513"/>
            <a:ext cx="7027863" cy="576263"/>
            <a:chOff x="485" y="2269"/>
            <a:chExt cx="4427" cy="363"/>
          </a:xfrm>
        </p:grpSpPr>
        <p:sp>
          <p:nvSpPr>
            <p:cNvPr id="49165" name="Text Box 5"/>
            <p:cNvSpPr txBox="1">
              <a:spLocks noChangeArrowheads="1"/>
            </p:cNvSpPr>
            <p:nvPr/>
          </p:nvSpPr>
          <p:spPr bwMode="auto">
            <a:xfrm>
              <a:off x="485" y="2305"/>
              <a:ext cx="13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sz="2000" b="1">
                  <a:latin typeface="Courier New" charset="0"/>
                  <a:cs typeface="Courier New" charset="0"/>
                </a:rPr>
                <a:t>10110011 = -77</a:t>
              </a:r>
            </a:p>
          </p:txBody>
        </p:sp>
        <p:sp>
          <p:nvSpPr>
            <p:cNvPr id="49166" name="Text Box 4"/>
            <p:cNvSpPr txBox="1">
              <a:spLocks noChangeArrowheads="1"/>
            </p:cNvSpPr>
            <p:nvPr/>
          </p:nvSpPr>
          <p:spPr bwMode="auto">
            <a:xfrm>
              <a:off x="2590" y="2305"/>
              <a:ext cx="232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sz="2000" b="1">
                  <a:latin typeface="Courier New" charset="0"/>
                  <a:cs typeface="Courier New" charset="0"/>
                </a:rPr>
                <a:t>11111111 10110011 = -77</a:t>
              </a:r>
            </a:p>
          </p:txBody>
        </p:sp>
        <p:sp>
          <p:nvSpPr>
            <p:cNvPr id="49167" name="Oval 6"/>
            <p:cNvSpPr>
              <a:spLocks noChangeArrowheads="1"/>
            </p:cNvSpPr>
            <p:nvPr/>
          </p:nvSpPr>
          <p:spPr bwMode="auto">
            <a:xfrm>
              <a:off x="3497" y="2341"/>
              <a:ext cx="109" cy="218"/>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68" name="AutoShape 8"/>
            <p:cNvSpPr>
              <a:spLocks noChangeArrowheads="1"/>
            </p:cNvSpPr>
            <p:nvPr/>
          </p:nvSpPr>
          <p:spPr bwMode="auto">
            <a:xfrm>
              <a:off x="2590" y="2341"/>
              <a:ext cx="871" cy="218"/>
            </a:xfrm>
            <a:prstGeom prst="roundRect">
              <a:avLst>
                <a:gd name="adj" fmla="val 16667"/>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69" name="Arc 9"/>
            <p:cNvSpPr>
              <a:spLocks/>
            </p:cNvSpPr>
            <p:nvPr/>
          </p:nvSpPr>
          <p:spPr bwMode="auto">
            <a:xfrm flipV="1">
              <a:off x="3218" y="2269"/>
              <a:ext cx="315" cy="101"/>
            </a:xfrm>
            <a:custGeom>
              <a:avLst/>
              <a:gdLst>
                <a:gd name="T0" fmla="*/ 0 w 41694"/>
                <a:gd name="T1" fmla="*/ 0 h 21600"/>
                <a:gd name="T2" fmla="*/ 0 w 41694"/>
                <a:gd name="T3" fmla="*/ 0 h 21600"/>
                <a:gd name="T4" fmla="*/ 0 w 41694"/>
                <a:gd name="T5" fmla="*/ 0 h 21600"/>
                <a:gd name="T6" fmla="*/ 0 60000 65536"/>
                <a:gd name="T7" fmla="*/ 0 60000 65536"/>
                <a:gd name="T8" fmla="*/ 0 60000 65536"/>
                <a:gd name="T9" fmla="*/ 0 w 41694"/>
                <a:gd name="T10" fmla="*/ 0 h 21600"/>
                <a:gd name="T11" fmla="*/ 41694 w 41694"/>
                <a:gd name="T12" fmla="*/ 21600 h 21600"/>
              </a:gdLst>
              <a:ahLst/>
              <a:cxnLst>
                <a:cxn ang="T6">
                  <a:pos x="T0" y="T1"/>
                </a:cxn>
                <a:cxn ang="T7">
                  <a:pos x="T2" y="T3"/>
                </a:cxn>
                <a:cxn ang="T8">
                  <a:pos x="T4" y="T5"/>
                </a:cxn>
              </a:cxnLst>
              <a:rect l="T9" t="T10" r="T11" b="T12"/>
              <a:pathLst>
                <a:path w="41694" h="21600" fill="none" extrusionOk="0">
                  <a:moveTo>
                    <a:pt x="41693" y="4756"/>
                  </a:moveTo>
                  <a:cubicBezTo>
                    <a:pt x="39470" y="14605"/>
                    <a:pt x="30720" y="21599"/>
                    <a:pt x="20624" y="21600"/>
                  </a:cubicBezTo>
                  <a:cubicBezTo>
                    <a:pt x="11168" y="21600"/>
                    <a:pt x="2811" y="15449"/>
                    <a:pt x="0" y="6420"/>
                  </a:cubicBezTo>
                </a:path>
                <a:path w="41694" h="21600" stroke="0" extrusionOk="0">
                  <a:moveTo>
                    <a:pt x="41693" y="4756"/>
                  </a:moveTo>
                  <a:cubicBezTo>
                    <a:pt x="39470" y="14605"/>
                    <a:pt x="30720" y="21599"/>
                    <a:pt x="20624" y="21600"/>
                  </a:cubicBezTo>
                  <a:cubicBezTo>
                    <a:pt x="11168" y="21600"/>
                    <a:pt x="2811" y="15449"/>
                    <a:pt x="0" y="6420"/>
                  </a:cubicBezTo>
                  <a:lnTo>
                    <a:pt x="20624" y="0"/>
                  </a:lnTo>
                  <a:close/>
                </a:path>
              </a:pathLst>
            </a:custGeom>
            <a:noFill/>
            <a:ln w="190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49170" name="AutoShape 11"/>
            <p:cNvSpPr>
              <a:spLocks noChangeArrowheads="1"/>
            </p:cNvSpPr>
            <p:nvPr/>
          </p:nvSpPr>
          <p:spPr bwMode="auto">
            <a:xfrm>
              <a:off x="2009" y="2378"/>
              <a:ext cx="290" cy="145"/>
            </a:xfrm>
            <a:prstGeom prs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n-US"/>
            </a:p>
          </p:txBody>
        </p:sp>
      </p:grpSp>
      <p:grpSp>
        <p:nvGrpSpPr>
          <p:cNvPr id="49157" name="Group 13"/>
          <p:cNvGrpSpPr>
            <a:grpSpLocks/>
          </p:cNvGrpSpPr>
          <p:nvPr/>
        </p:nvGrpSpPr>
        <p:grpSpPr bwMode="auto">
          <a:xfrm>
            <a:off x="1346200" y="4406901"/>
            <a:ext cx="7027863" cy="576262"/>
            <a:chOff x="485" y="2269"/>
            <a:chExt cx="4427" cy="363"/>
          </a:xfrm>
        </p:grpSpPr>
        <p:sp>
          <p:nvSpPr>
            <p:cNvPr id="49159" name="Text Box 14"/>
            <p:cNvSpPr txBox="1">
              <a:spLocks noChangeArrowheads="1"/>
            </p:cNvSpPr>
            <p:nvPr/>
          </p:nvSpPr>
          <p:spPr bwMode="auto">
            <a:xfrm>
              <a:off x="485" y="2305"/>
              <a:ext cx="137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sz="2000" b="1">
                  <a:latin typeface="Courier New" charset="0"/>
                  <a:cs typeface="Courier New" charset="0"/>
                </a:rPr>
                <a:t>01100010 = +98</a:t>
              </a:r>
            </a:p>
          </p:txBody>
        </p:sp>
        <p:sp>
          <p:nvSpPr>
            <p:cNvPr id="49160" name="Text Box 15"/>
            <p:cNvSpPr txBox="1">
              <a:spLocks noChangeArrowheads="1"/>
            </p:cNvSpPr>
            <p:nvPr/>
          </p:nvSpPr>
          <p:spPr bwMode="auto">
            <a:xfrm>
              <a:off x="2590" y="2305"/>
              <a:ext cx="232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sz="2000" b="1" dirty="0">
                  <a:latin typeface="Courier New" charset="0"/>
                  <a:cs typeface="Courier New" charset="0"/>
                </a:rPr>
                <a:t>00000000 01100010 = +98</a:t>
              </a:r>
            </a:p>
          </p:txBody>
        </p:sp>
        <p:sp>
          <p:nvSpPr>
            <p:cNvPr id="49161" name="Oval 16"/>
            <p:cNvSpPr>
              <a:spLocks noChangeArrowheads="1"/>
            </p:cNvSpPr>
            <p:nvPr/>
          </p:nvSpPr>
          <p:spPr bwMode="auto">
            <a:xfrm>
              <a:off x="3497" y="2341"/>
              <a:ext cx="109" cy="218"/>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62" name="AutoShape 17"/>
            <p:cNvSpPr>
              <a:spLocks noChangeArrowheads="1"/>
            </p:cNvSpPr>
            <p:nvPr/>
          </p:nvSpPr>
          <p:spPr bwMode="auto">
            <a:xfrm>
              <a:off x="2590" y="2341"/>
              <a:ext cx="871" cy="218"/>
            </a:xfrm>
            <a:prstGeom prst="roundRect">
              <a:avLst>
                <a:gd name="adj" fmla="val 16667"/>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63" name="Arc 18"/>
            <p:cNvSpPr>
              <a:spLocks/>
            </p:cNvSpPr>
            <p:nvPr/>
          </p:nvSpPr>
          <p:spPr bwMode="auto">
            <a:xfrm flipV="1">
              <a:off x="3218" y="2269"/>
              <a:ext cx="315" cy="101"/>
            </a:xfrm>
            <a:custGeom>
              <a:avLst/>
              <a:gdLst>
                <a:gd name="T0" fmla="*/ 0 w 41694"/>
                <a:gd name="T1" fmla="*/ 0 h 21600"/>
                <a:gd name="T2" fmla="*/ 0 w 41694"/>
                <a:gd name="T3" fmla="*/ 0 h 21600"/>
                <a:gd name="T4" fmla="*/ 0 w 41694"/>
                <a:gd name="T5" fmla="*/ 0 h 21600"/>
                <a:gd name="T6" fmla="*/ 0 60000 65536"/>
                <a:gd name="T7" fmla="*/ 0 60000 65536"/>
                <a:gd name="T8" fmla="*/ 0 60000 65536"/>
                <a:gd name="T9" fmla="*/ 0 w 41694"/>
                <a:gd name="T10" fmla="*/ 0 h 21600"/>
                <a:gd name="T11" fmla="*/ 41694 w 41694"/>
                <a:gd name="T12" fmla="*/ 21600 h 21600"/>
              </a:gdLst>
              <a:ahLst/>
              <a:cxnLst>
                <a:cxn ang="T6">
                  <a:pos x="T0" y="T1"/>
                </a:cxn>
                <a:cxn ang="T7">
                  <a:pos x="T2" y="T3"/>
                </a:cxn>
                <a:cxn ang="T8">
                  <a:pos x="T4" y="T5"/>
                </a:cxn>
              </a:cxnLst>
              <a:rect l="T9" t="T10" r="T11" b="T12"/>
              <a:pathLst>
                <a:path w="41694" h="21600" fill="none" extrusionOk="0">
                  <a:moveTo>
                    <a:pt x="41693" y="4756"/>
                  </a:moveTo>
                  <a:cubicBezTo>
                    <a:pt x="39470" y="14605"/>
                    <a:pt x="30720" y="21599"/>
                    <a:pt x="20624" y="21600"/>
                  </a:cubicBezTo>
                  <a:cubicBezTo>
                    <a:pt x="11168" y="21600"/>
                    <a:pt x="2811" y="15449"/>
                    <a:pt x="0" y="6420"/>
                  </a:cubicBezTo>
                </a:path>
                <a:path w="41694" h="21600" stroke="0" extrusionOk="0">
                  <a:moveTo>
                    <a:pt x="41693" y="4756"/>
                  </a:moveTo>
                  <a:cubicBezTo>
                    <a:pt x="39470" y="14605"/>
                    <a:pt x="30720" y="21599"/>
                    <a:pt x="20624" y="21600"/>
                  </a:cubicBezTo>
                  <a:cubicBezTo>
                    <a:pt x="11168" y="21600"/>
                    <a:pt x="2811" y="15449"/>
                    <a:pt x="0" y="6420"/>
                  </a:cubicBezTo>
                  <a:lnTo>
                    <a:pt x="20624" y="0"/>
                  </a:lnTo>
                  <a:close/>
                </a:path>
              </a:pathLst>
            </a:custGeom>
            <a:noFill/>
            <a:ln w="190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49164" name="AutoShape 19"/>
            <p:cNvSpPr>
              <a:spLocks noChangeArrowheads="1"/>
            </p:cNvSpPr>
            <p:nvPr/>
          </p:nvSpPr>
          <p:spPr bwMode="auto">
            <a:xfrm>
              <a:off x="2009" y="2378"/>
              <a:ext cx="290" cy="145"/>
            </a:xfrm>
            <a:prstGeom prst="rightArrow">
              <a:avLst>
                <a:gd name="adj1" fmla="val 50000"/>
                <a:gd name="adj2" fmla="val 50000"/>
              </a:avLst>
            </a:prstGeom>
            <a:solidFill>
              <a:schemeClr val="accent1"/>
            </a:solidFill>
            <a:ln w="9525">
              <a:solidFill>
                <a:schemeClr val="tx1"/>
              </a:solidFill>
              <a:miter lim="800000"/>
              <a:headEnd/>
              <a:tailEnd/>
            </a:ln>
          </p:spPr>
          <p:txBody>
            <a:bodyPr wrap="none" anchor="ctr"/>
            <a:lstStyle/>
            <a:p>
              <a:endParaRPr lang="en-US"/>
            </a:p>
          </p:txBody>
        </p:sp>
      </p:grpSp>
      <p:sp>
        <p:nvSpPr>
          <p:cNvPr id="49158" name="Rectangle 17"/>
          <p:cNvSpPr>
            <a:spLocks noChangeArrowheads="1"/>
          </p:cNvSpPr>
          <p:nvPr/>
        </p:nvSpPr>
        <p:spPr bwMode="auto">
          <a:xfrm>
            <a:off x="381000" y="5934075"/>
            <a:ext cx="8458200" cy="83099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sz="2400" dirty="0">
                <a:solidFill>
                  <a:srgbClr val="800000"/>
                </a:solidFill>
              </a:rPr>
              <a:t>Sign </a:t>
            </a:r>
            <a:r>
              <a:rPr lang="en-US" sz="2400" dirty="0" err="1">
                <a:solidFill>
                  <a:srgbClr val="800000"/>
                </a:solidFill>
              </a:rPr>
              <a:t>Extension</a:t>
            </a:r>
            <a:r>
              <a:rPr lang="en-US" sz="2400" dirty="0" err="1">
                <a:solidFill>
                  <a:srgbClr val="800000"/>
                </a:solidFill>
                <a:sym typeface="Wingdings" charset="0"/>
              </a:rPr>
              <a:t></a:t>
            </a:r>
            <a:r>
              <a:rPr lang="en-US" sz="2400" dirty="0" err="1">
                <a:solidFill>
                  <a:srgbClr val="800000"/>
                </a:solidFill>
              </a:rPr>
              <a:t>Required</a:t>
            </a:r>
            <a:r>
              <a:rPr lang="en-US" sz="2400" dirty="0">
                <a:solidFill>
                  <a:srgbClr val="800000"/>
                </a:solidFill>
              </a:rPr>
              <a:t> when manipulating signed values of variable lengths (converting 8-bit signed 2</a:t>
            </a:r>
            <a:r>
              <a:rPr lang="ja-JP" altLang="en-US" sz="2400" dirty="0">
                <a:solidFill>
                  <a:srgbClr val="800000"/>
                </a:solidFill>
              </a:rPr>
              <a:t>’</a:t>
            </a:r>
            <a:r>
              <a:rPr lang="en-US" sz="2400" dirty="0">
                <a:solidFill>
                  <a:srgbClr val="800000"/>
                </a:solidFill>
              </a:rPr>
              <a:t>s comp value to 16-bit)</a:t>
            </a:r>
            <a:endParaRPr lang="en-GB" sz="2400" dirty="0">
              <a:solidFill>
                <a:srgbClr val="800000"/>
              </a:solidFill>
            </a:endParaRPr>
          </a:p>
        </p:txBody>
      </p:sp>
    </p:spTree>
    <p:extLst>
      <p:ext uri="{BB962C8B-B14F-4D97-AF65-F5344CB8AC3E}">
        <p14:creationId xmlns:p14="http://schemas.microsoft.com/office/powerpoint/2010/main" val="37123751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pPr eaLnBrk="1" hangingPunct="1"/>
            <a:r>
              <a:rPr lang="en-US" dirty="0"/>
              <a:t>Two's Complement of a Hexadecimal</a:t>
            </a:r>
          </a:p>
        </p:txBody>
      </p:sp>
      <p:sp>
        <p:nvSpPr>
          <p:cNvPr id="50179" name="Rectangle 3"/>
          <p:cNvSpPr>
            <a:spLocks noGrp="1" noChangeArrowheads="1"/>
          </p:cNvSpPr>
          <p:nvPr>
            <p:ph idx="1"/>
          </p:nvPr>
        </p:nvSpPr>
        <p:spPr/>
        <p:txBody>
          <a:bodyPr>
            <a:normAutofit fontScale="62500" lnSpcReduction="20000"/>
          </a:bodyPr>
          <a:lstStyle/>
          <a:p>
            <a:pPr eaLnBrk="1" hangingPunct="1">
              <a:spcBef>
                <a:spcPct val="60000"/>
              </a:spcBef>
            </a:pPr>
            <a:r>
              <a:rPr lang="en-US">
                <a:latin typeface="Arial" charset="0"/>
                <a:cs typeface="Arial" charset="0"/>
              </a:rPr>
              <a:t>To form the two's complement of a hexadecimal</a:t>
            </a:r>
          </a:p>
          <a:p>
            <a:pPr lvl="1" eaLnBrk="1" hangingPunct="1">
              <a:spcBef>
                <a:spcPct val="60000"/>
              </a:spcBef>
            </a:pPr>
            <a:r>
              <a:rPr lang="en-US">
                <a:latin typeface="Arial" charset="0"/>
                <a:cs typeface="Arial" charset="0"/>
              </a:rPr>
              <a:t>Subtract each hexadecimal digit from 15</a:t>
            </a:r>
          </a:p>
          <a:p>
            <a:pPr lvl="1" eaLnBrk="1" hangingPunct="1">
              <a:spcBef>
                <a:spcPct val="60000"/>
              </a:spcBef>
            </a:pPr>
            <a:r>
              <a:rPr lang="en-US">
                <a:latin typeface="Arial" charset="0"/>
                <a:cs typeface="Arial" charset="0"/>
              </a:rPr>
              <a:t>Add 1</a:t>
            </a:r>
          </a:p>
          <a:p>
            <a:pPr eaLnBrk="1" hangingPunct="1">
              <a:spcBef>
                <a:spcPct val="60000"/>
              </a:spcBef>
            </a:pPr>
            <a:r>
              <a:rPr lang="en-US">
                <a:solidFill>
                  <a:srgbClr val="FF0000"/>
                </a:solidFill>
                <a:latin typeface="Arial" charset="0"/>
                <a:cs typeface="Arial" charset="0"/>
              </a:rPr>
              <a:t>Examples:</a:t>
            </a:r>
          </a:p>
          <a:p>
            <a:pPr lvl="1" eaLnBrk="1" hangingPunct="1">
              <a:spcBef>
                <a:spcPct val="60000"/>
              </a:spcBef>
            </a:pPr>
            <a:r>
              <a:rPr lang="en-US">
                <a:latin typeface="Arial" charset="0"/>
                <a:cs typeface="Arial" charset="0"/>
              </a:rPr>
              <a:t>2's complement of </a:t>
            </a:r>
            <a:r>
              <a:rPr lang="en-US">
                <a:solidFill>
                  <a:srgbClr val="000099"/>
                </a:solidFill>
                <a:latin typeface="Arial" charset="0"/>
                <a:cs typeface="Arial" charset="0"/>
              </a:rPr>
              <a:t>6A3D</a:t>
            </a:r>
            <a:r>
              <a:rPr lang="en-US">
                <a:latin typeface="Arial" charset="0"/>
                <a:cs typeface="Arial" charset="0"/>
              </a:rPr>
              <a:t> = 95C3</a:t>
            </a:r>
          </a:p>
          <a:p>
            <a:pPr lvl="1" eaLnBrk="1" hangingPunct="1">
              <a:spcBef>
                <a:spcPct val="60000"/>
              </a:spcBef>
            </a:pPr>
            <a:r>
              <a:rPr lang="en-US">
                <a:latin typeface="Arial" charset="0"/>
                <a:cs typeface="Arial" charset="0"/>
              </a:rPr>
              <a:t>2's complement of </a:t>
            </a:r>
            <a:r>
              <a:rPr lang="en-US">
                <a:solidFill>
                  <a:srgbClr val="000099"/>
                </a:solidFill>
                <a:latin typeface="Arial" charset="0"/>
                <a:cs typeface="Arial" charset="0"/>
              </a:rPr>
              <a:t>92F0</a:t>
            </a:r>
            <a:r>
              <a:rPr lang="en-US">
                <a:latin typeface="Arial" charset="0"/>
                <a:cs typeface="Arial" charset="0"/>
              </a:rPr>
              <a:t>  = 6D10</a:t>
            </a:r>
          </a:p>
          <a:p>
            <a:pPr lvl="1" eaLnBrk="1" hangingPunct="1">
              <a:spcBef>
                <a:spcPct val="60000"/>
              </a:spcBef>
            </a:pPr>
            <a:r>
              <a:rPr lang="en-US">
                <a:latin typeface="Arial" charset="0"/>
                <a:cs typeface="Arial" charset="0"/>
              </a:rPr>
              <a:t>2's complement of </a:t>
            </a:r>
            <a:r>
              <a:rPr lang="en-US">
                <a:solidFill>
                  <a:srgbClr val="000099"/>
                </a:solidFill>
                <a:latin typeface="Arial" charset="0"/>
                <a:cs typeface="Arial" charset="0"/>
              </a:rPr>
              <a:t>FFFF</a:t>
            </a:r>
            <a:r>
              <a:rPr lang="en-US">
                <a:latin typeface="Arial" charset="0"/>
                <a:cs typeface="Arial" charset="0"/>
              </a:rPr>
              <a:t> = 0001 </a:t>
            </a:r>
          </a:p>
          <a:p>
            <a:pPr eaLnBrk="1" hangingPunct="1">
              <a:spcBef>
                <a:spcPct val="60000"/>
              </a:spcBef>
            </a:pPr>
            <a:r>
              <a:rPr lang="en-US">
                <a:latin typeface="Arial" charset="0"/>
                <a:cs typeface="Arial" charset="0"/>
              </a:rPr>
              <a:t>No need to convert hexadecimal to binary</a:t>
            </a:r>
          </a:p>
        </p:txBody>
      </p:sp>
    </p:spTree>
    <p:extLst>
      <p:ext uri="{BB962C8B-B14F-4D97-AF65-F5344CB8AC3E}">
        <p14:creationId xmlns:p14="http://schemas.microsoft.com/office/powerpoint/2010/main" val="253870547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p:nvPr>
        </p:nvSpPr>
        <p:spPr>
          <a:xfrm>
            <a:off x="304800" y="274638"/>
            <a:ext cx="8610600" cy="868362"/>
          </a:xfrm>
        </p:spPr>
        <p:txBody>
          <a:bodyPr>
            <a:noAutofit/>
          </a:bodyPr>
          <a:lstStyle/>
          <a:p>
            <a:pPr eaLnBrk="1" hangingPunct="1"/>
            <a:r>
              <a:rPr lang="en-US"/>
              <a:t>Two's Complement of a Hexadecimal</a:t>
            </a:r>
          </a:p>
        </p:txBody>
      </p:sp>
      <p:sp>
        <p:nvSpPr>
          <p:cNvPr id="51203" name="Rectangle 5"/>
          <p:cNvSpPr>
            <a:spLocks noGrp="1" noChangeArrowheads="1"/>
          </p:cNvSpPr>
          <p:nvPr>
            <p:ph idx="1"/>
          </p:nvPr>
        </p:nvSpPr>
        <p:spPr/>
        <p:txBody>
          <a:bodyPr>
            <a:normAutofit/>
          </a:bodyPr>
          <a:lstStyle/>
          <a:p>
            <a:pPr eaLnBrk="1" hangingPunct="1"/>
            <a:r>
              <a:rPr lang="en-US" sz="2400" dirty="0">
                <a:latin typeface="Arial" charset="0"/>
                <a:cs typeface="Arial" charset="0"/>
                <a:sym typeface="Symbol" charset="0"/>
              </a:rPr>
              <a:t>Start at the least significant digit, leaving all the 0s unchanged, look for the first occurrence of a non-zero digit.</a:t>
            </a:r>
          </a:p>
          <a:p>
            <a:pPr eaLnBrk="1" hangingPunct="1"/>
            <a:r>
              <a:rPr lang="en-US" sz="2400" dirty="0">
                <a:latin typeface="Arial" charset="0"/>
                <a:cs typeface="Arial" charset="0"/>
                <a:sym typeface="Symbol" charset="0"/>
              </a:rPr>
              <a:t> Subtract this digit from 16.</a:t>
            </a:r>
          </a:p>
          <a:p>
            <a:pPr eaLnBrk="1" hangingPunct="1"/>
            <a:r>
              <a:rPr lang="en-US" sz="2400" dirty="0">
                <a:latin typeface="Arial" charset="0"/>
                <a:cs typeface="Arial" charset="0"/>
                <a:sym typeface="Symbol" charset="0"/>
              </a:rPr>
              <a:t>Then subtract all remaining digits from 15.</a:t>
            </a:r>
          </a:p>
          <a:p>
            <a:pPr eaLnBrk="1" hangingPunct="1">
              <a:spcBef>
                <a:spcPct val="60000"/>
              </a:spcBef>
            </a:pPr>
            <a:r>
              <a:rPr lang="en-US" sz="2400" dirty="0">
                <a:solidFill>
                  <a:srgbClr val="FF0000"/>
                </a:solidFill>
                <a:latin typeface="Arial" charset="0"/>
                <a:cs typeface="Arial" charset="0"/>
              </a:rPr>
              <a:t>Examples:</a:t>
            </a:r>
          </a:p>
          <a:p>
            <a:pPr lvl="1" eaLnBrk="1" hangingPunct="1">
              <a:spcBef>
                <a:spcPct val="60000"/>
              </a:spcBef>
            </a:pPr>
            <a:r>
              <a:rPr lang="en-US" sz="2400" dirty="0">
                <a:latin typeface="Arial" charset="0"/>
                <a:cs typeface="Arial" charset="0"/>
              </a:rPr>
              <a:t>2's complement of </a:t>
            </a:r>
            <a:r>
              <a:rPr lang="en-US" sz="2400" dirty="0">
                <a:solidFill>
                  <a:srgbClr val="000099"/>
                </a:solidFill>
                <a:latin typeface="Arial" charset="0"/>
                <a:cs typeface="Arial" charset="0"/>
              </a:rPr>
              <a:t>6A3D</a:t>
            </a:r>
            <a:r>
              <a:rPr lang="en-US" sz="2400" dirty="0">
                <a:latin typeface="Arial" charset="0"/>
                <a:cs typeface="Arial" charset="0"/>
              </a:rPr>
              <a:t> = 95C3</a:t>
            </a:r>
          </a:p>
          <a:p>
            <a:pPr lvl="1" eaLnBrk="1" hangingPunct="1">
              <a:spcBef>
                <a:spcPct val="60000"/>
              </a:spcBef>
            </a:pPr>
            <a:r>
              <a:rPr lang="en-US" sz="2400" dirty="0">
                <a:latin typeface="Arial" charset="0"/>
                <a:cs typeface="Arial" charset="0"/>
              </a:rPr>
              <a:t>2's complement of </a:t>
            </a:r>
            <a:r>
              <a:rPr lang="en-US" sz="2400" dirty="0">
                <a:solidFill>
                  <a:srgbClr val="000099"/>
                </a:solidFill>
                <a:latin typeface="Arial" charset="0"/>
                <a:cs typeface="Arial" charset="0"/>
              </a:rPr>
              <a:t>92F0</a:t>
            </a:r>
            <a:r>
              <a:rPr lang="en-US" sz="2400" dirty="0">
                <a:latin typeface="Arial" charset="0"/>
                <a:cs typeface="Arial" charset="0"/>
              </a:rPr>
              <a:t>  = 6D10</a:t>
            </a:r>
          </a:p>
          <a:p>
            <a:pPr lvl="1" eaLnBrk="1" hangingPunct="1">
              <a:spcBef>
                <a:spcPct val="60000"/>
              </a:spcBef>
            </a:pPr>
            <a:r>
              <a:rPr lang="en-US" sz="2400" dirty="0">
                <a:latin typeface="Arial" charset="0"/>
                <a:cs typeface="Arial" charset="0"/>
              </a:rPr>
              <a:t>2's complement of </a:t>
            </a:r>
            <a:r>
              <a:rPr lang="en-US" sz="2400" dirty="0">
                <a:solidFill>
                  <a:srgbClr val="000099"/>
                </a:solidFill>
                <a:latin typeface="Arial" charset="0"/>
                <a:cs typeface="Arial" charset="0"/>
              </a:rPr>
              <a:t>FFFF</a:t>
            </a:r>
            <a:r>
              <a:rPr lang="en-US" sz="2400" dirty="0">
                <a:latin typeface="Arial" charset="0"/>
                <a:cs typeface="Arial" charset="0"/>
              </a:rPr>
              <a:t> = 0001</a:t>
            </a:r>
            <a:endParaRPr lang="en-US" sz="2400" dirty="0">
              <a:latin typeface="Arial" charset="0"/>
              <a:cs typeface="Arial" charset="0"/>
              <a:sym typeface="Symbol" charset="0"/>
            </a:endParaRPr>
          </a:p>
          <a:p>
            <a:pPr lvl="1" eaLnBrk="1" hangingPunct="1"/>
            <a:endParaRPr lang="en-US" sz="2400" dirty="0">
              <a:latin typeface="Arial" charset="0"/>
              <a:cs typeface="Arial" charset="0"/>
              <a:sym typeface="Symbol" charset="0"/>
            </a:endParaRPr>
          </a:p>
          <a:p>
            <a:pPr eaLnBrk="1" hangingPunct="1"/>
            <a:endParaRPr lang="en-US" sz="2400" dirty="0">
              <a:latin typeface="Arial" charset="0"/>
              <a:cs typeface="Arial" charset="0"/>
            </a:endParaRPr>
          </a:p>
        </p:txBody>
      </p:sp>
      <p:sp>
        <p:nvSpPr>
          <p:cNvPr id="51204" name="Text Box 6"/>
          <p:cNvSpPr txBox="1">
            <a:spLocks noChangeArrowheads="1"/>
          </p:cNvSpPr>
          <p:nvPr/>
        </p:nvSpPr>
        <p:spPr bwMode="auto">
          <a:xfrm>
            <a:off x="5810250" y="4005263"/>
            <a:ext cx="12763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t>   </a:t>
            </a:r>
            <a:r>
              <a:rPr lang="en-US">
                <a:solidFill>
                  <a:srgbClr val="FF0000"/>
                </a:solidFill>
              </a:rPr>
              <a:t>F F F 16</a:t>
            </a:r>
          </a:p>
          <a:p>
            <a:pPr eaLnBrk="1" hangingPunct="1">
              <a:buFontTx/>
              <a:buChar char="-"/>
            </a:pPr>
            <a:r>
              <a:rPr lang="en-US"/>
              <a:t>  </a:t>
            </a:r>
            <a:r>
              <a:rPr lang="en-US">
                <a:solidFill>
                  <a:srgbClr val="000099"/>
                </a:solidFill>
              </a:rPr>
              <a:t>6 A 3   D</a:t>
            </a:r>
          </a:p>
          <a:p>
            <a:pPr eaLnBrk="1" hangingPunct="1"/>
            <a:r>
              <a:rPr lang="en-US"/>
              <a:t>--------------</a:t>
            </a:r>
          </a:p>
          <a:p>
            <a:pPr eaLnBrk="1" hangingPunct="1"/>
            <a:r>
              <a:rPr lang="en-US"/>
              <a:t>    9 5 C 3</a:t>
            </a:r>
          </a:p>
        </p:txBody>
      </p:sp>
      <p:sp>
        <p:nvSpPr>
          <p:cNvPr id="51205" name="Text Box 7"/>
          <p:cNvSpPr txBox="1">
            <a:spLocks noChangeArrowheads="1"/>
          </p:cNvSpPr>
          <p:nvPr/>
        </p:nvSpPr>
        <p:spPr bwMode="auto">
          <a:xfrm>
            <a:off x="7283450" y="4005263"/>
            <a:ext cx="12509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dirty="0"/>
              <a:t>   </a:t>
            </a:r>
            <a:r>
              <a:rPr lang="en-US" dirty="0">
                <a:solidFill>
                  <a:srgbClr val="FF0000"/>
                </a:solidFill>
              </a:rPr>
              <a:t>F F 16</a:t>
            </a:r>
            <a:r>
              <a:rPr lang="en-US" dirty="0"/>
              <a:t> </a:t>
            </a:r>
          </a:p>
          <a:p>
            <a:pPr eaLnBrk="1" hangingPunct="1">
              <a:buFontTx/>
              <a:buChar char="-"/>
            </a:pPr>
            <a:r>
              <a:rPr lang="en-US" dirty="0"/>
              <a:t>  </a:t>
            </a:r>
            <a:r>
              <a:rPr lang="en-US" dirty="0">
                <a:solidFill>
                  <a:srgbClr val="000099"/>
                </a:solidFill>
              </a:rPr>
              <a:t>9 2   F 0</a:t>
            </a:r>
          </a:p>
          <a:p>
            <a:pPr eaLnBrk="1" hangingPunct="1"/>
            <a:r>
              <a:rPr lang="en-US" dirty="0"/>
              <a:t>--------------</a:t>
            </a:r>
          </a:p>
          <a:p>
            <a:pPr eaLnBrk="1" hangingPunct="1"/>
            <a:r>
              <a:rPr lang="en-US" dirty="0"/>
              <a:t>    6 D 1 0</a:t>
            </a:r>
          </a:p>
        </p:txBody>
      </p:sp>
    </p:spTree>
    <p:extLst>
      <p:ext uri="{BB962C8B-B14F-4D97-AF65-F5344CB8AC3E}">
        <p14:creationId xmlns:p14="http://schemas.microsoft.com/office/powerpoint/2010/main" val="388717452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dirty="0"/>
              <a:t>Binary Subtraction</a:t>
            </a:r>
          </a:p>
        </p:txBody>
      </p:sp>
      <p:sp>
        <p:nvSpPr>
          <p:cNvPr id="52227" name="Rectangle 3"/>
          <p:cNvSpPr>
            <a:spLocks noGrp="1" noChangeArrowheads="1"/>
          </p:cNvSpPr>
          <p:nvPr>
            <p:ph idx="1"/>
          </p:nvPr>
        </p:nvSpPr>
        <p:spPr>
          <a:xfrm>
            <a:off x="457200" y="1143000"/>
            <a:ext cx="8458200" cy="4953000"/>
          </a:xfrm>
        </p:spPr>
        <p:txBody>
          <a:bodyPr>
            <a:noAutofit/>
          </a:bodyPr>
          <a:lstStyle/>
          <a:p>
            <a:pPr eaLnBrk="1" hangingPunct="1">
              <a:tabLst>
                <a:tab pos="4124325" algn="l"/>
              </a:tabLst>
            </a:pPr>
            <a:r>
              <a:rPr lang="en-US" sz="2000" dirty="0">
                <a:latin typeface="Arial"/>
                <a:cs typeface="Arial"/>
              </a:rPr>
              <a:t>When subtracting A – B, convert B to its 2's complement</a:t>
            </a:r>
          </a:p>
          <a:p>
            <a:pPr eaLnBrk="1" hangingPunct="1">
              <a:tabLst>
                <a:tab pos="4124325" algn="l"/>
              </a:tabLst>
            </a:pPr>
            <a:r>
              <a:rPr lang="en-US" sz="2000" dirty="0">
                <a:latin typeface="Arial"/>
                <a:cs typeface="Arial"/>
              </a:rPr>
              <a:t>Add A to (–B</a:t>
            </a:r>
            <a:r>
              <a:rPr lang="en-US" sz="2000" dirty="0" smtClean="0">
                <a:latin typeface="Arial"/>
                <a:cs typeface="Arial"/>
              </a:rPr>
              <a:t>)</a:t>
            </a:r>
          </a:p>
          <a:p>
            <a:pPr marL="0" indent="0" eaLnBrk="1" hangingPunct="1">
              <a:buNone/>
              <a:tabLst>
                <a:tab pos="4124325" algn="l"/>
              </a:tabLst>
            </a:pPr>
            <a:endParaRPr lang="en-US" sz="2000" dirty="0">
              <a:latin typeface="Arial"/>
              <a:cs typeface="Arial"/>
            </a:endParaRPr>
          </a:p>
          <a:p>
            <a:pPr eaLnBrk="1" hangingPunct="1">
              <a:buFont typeface="Wingdings" charset="0"/>
              <a:buNone/>
              <a:tabLst>
                <a:tab pos="4124325" algn="l"/>
              </a:tabLst>
            </a:pPr>
            <a:r>
              <a:rPr lang="en-US" sz="2000" dirty="0">
                <a:latin typeface="Arial"/>
                <a:cs typeface="Arial"/>
              </a:rPr>
              <a:t>	 0 0 0 0 1 1 0 0	0 0 0 0 1 1 0 0</a:t>
            </a:r>
          </a:p>
          <a:p>
            <a:pPr eaLnBrk="1" hangingPunct="1">
              <a:buFont typeface="Wingdings" charset="0"/>
              <a:buNone/>
              <a:tabLst>
                <a:tab pos="4124325" algn="l"/>
              </a:tabLst>
            </a:pPr>
            <a:r>
              <a:rPr lang="en-US" sz="2000" dirty="0">
                <a:latin typeface="Arial"/>
                <a:cs typeface="Arial"/>
              </a:rPr>
              <a:t>	 0 0 0 0 0 0 1 0	</a:t>
            </a:r>
            <a:r>
              <a:rPr lang="en-US" sz="2000" dirty="0">
                <a:solidFill>
                  <a:srgbClr val="FF0000"/>
                </a:solidFill>
                <a:latin typeface="Arial"/>
                <a:cs typeface="Arial"/>
              </a:rPr>
              <a:t>1 1 1 1 1 1 1 0</a:t>
            </a:r>
            <a:r>
              <a:rPr lang="en-US" sz="2000" dirty="0">
                <a:latin typeface="Arial"/>
                <a:cs typeface="Arial"/>
              </a:rPr>
              <a:t>  </a:t>
            </a:r>
            <a:r>
              <a:rPr lang="en-US" sz="900" dirty="0">
                <a:latin typeface="Arial"/>
                <a:cs typeface="Arial"/>
              </a:rPr>
              <a:t>(2's complement)</a:t>
            </a:r>
          </a:p>
          <a:p>
            <a:pPr eaLnBrk="1" hangingPunct="1">
              <a:buFont typeface="Wingdings" charset="0"/>
              <a:buNone/>
              <a:tabLst>
                <a:tab pos="4124325" algn="l"/>
              </a:tabLst>
            </a:pPr>
            <a:r>
              <a:rPr lang="en-US" sz="2000" dirty="0">
                <a:latin typeface="Arial"/>
                <a:cs typeface="Arial"/>
              </a:rPr>
              <a:t>	 0 0 0 0 1 0 1 0	0 0 0 0 1 0 1 0  </a:t>
            </a:r>
            <a:r>
              <a:rPr lang="en-US" sz="900" dirty="0">
                <a:latin typeface="Arial"/>
                <a:cs typeface="Arial"/>
              </a:rPr>
              <a:t>(same result</a:t>
            </a:r>
            <a:r>
              <a:rPr lang="en-US" sz="900" dirty="0" smtClean="0">
                <a:latin typeface="Arial"/>
                <a:cs typeface="Arial"/>
              </a:rPr>
              <a:t>)</a:t>
            </a:r>
            <a:endParaRPr lang="en-US" sz="2000" dirty="0" smtClean="0">
              <a:latin typeface="Arial"/>
              <a:cs typeface="Arial"/>
            </a:endParaRPr>
          </a:p>
          <a:p>
            <a:pPr eaLnBrk="1" hangingPunct="1">
              <a:tabLst>
                <a:tab pos="4124325" algn="l"/>
              </a:tabLst>
            </a:pPr>
            <a:r>
              <a:rPr lang="en-US" sz="2400" dirty="0" smtClean="0">
                <a:latin typeface="Arial"/>
                <a:cs typeface="Arial"/>
              </a:rPr>
              <a:t>Carry </a:t>
            </a:r>
            <a:r>
              <a:rPr lang="en-US" sz="2400" dirty="0">
                <a:latin typeface="Arial"/>
                <a:cs typeface="Arial"/>
              </a:rPr>
              <a:t>is ignored, because</a:t>
            </a:r>
          </a:p>
          <a:p>
            <a:pPr lvl="1" eaLnBrk="1" hangingPunct="1">
              <a:tabLst>
                <a:tab pos="4124325" algn="l"/>
              </a:tabLst>
            </a:pPr>
            <a:r>
              <a:rPr lang="en-US" sz="2000" dirty="0">
                <a:latin typeface="Arial"/>
                <a:cs typeface="Arial"/>
              </a:rPr>
              <a:t>Negative number is sign-extended with 1's</a:t>
            </a:r>
          </a:p>
          <a:p>
            <a:pPr lvl="1" eaLnBrk="1" hangingPunct="1">
              <a:tabLst>
                <a:tab pos="4124325" algn="l"/>
              </a:tabLst>
            </a:pPr>
            <a:r>
              <a:rPr lang="en-US" sz="2000" dirty="0">
                <a:latin typeface="Arial"/>
                <a:cs typeface="Arial"/>
              </a:rPr>
              <a:t>You can imagine infinite 1's to the left of a negative number</a:t>
            </a:r>
          </a:p>
          <a:p>
            <a:pPr lvl="1" eaLnBrk="1" hangingPunct="1">
              <a:tabLst>
                <a:tab pos="4124325" algn="l"/>
              </a:tabLst>
            </a:pPr>
            <a:r>
              <a:rPr lang="en-US" sz="2000" dirty="0">
                <a:latin typeface="Arial"/>
                <a:cs typeface="Arial"/>
              </a:rPr>
              <a:t>Adding the carry to the extended 1's produces extended zeros</a:t>
            </a:r>
          </a:p>
        </p:txBody>
      </p:sp>
      <p:sp>
        <p:nvSpPr>
          <p:cNvPr id="52228" name="Line 5"/>
          <p:cNvSpPr>
            <a:spLocks noChangeShapeType="1"/>
          </p:cNvSpPr>
          <p:nvPr/>
        </p:nvSpPr>
        <p:spPr bwMode="auto">
          <a:xfrm>
            <a:off x="885825" y="3048000"/>
            <a:ext cx="21304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tIns="137160" bIns="137160">
            <a:spAutoFit/>
          </a:bodyPr>
          <a:lstStyle/>
          <a:p>
            <a:endParaRPr lang="en-US" dirty="0">
              <a:latin typeface="Arial"/>
              <a:cs typeface="Arial"/>
            </a:endParaRPr>
          </a:p>
        </p:txBody>
      </p:sp>
      <p:sp>
        <p:nvSpPr>
          <p:cNvPr id="52229" name="Line 6"/>
          <p:cNvSpPr>
            <a:spLocks noChangeShapeType="1"/>
          </p:cNvSpPr>
          <p:nvPr/>
        </p:nvSpPr>
        <p:spPr bwMode="auto">
          <a:xfrm>
            <a:off x="4572000" y="3048000"/>
            <a:ext cx="2133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tIns="137160" bIns="137160">
            <a:spAutoFit/>
          </a:bodyPr>
          <a:lstStyle/>
          <a:p>
            <a:endParaRPr lang="en-US"/>
          </a:p>
        </p:txBody>
      </p:sp>
      <p:sp>
        <p:nvSpPr>
          <p:cNvPr id="137223" name="Text Box 7"/>
          <p:cNvSpPr txBox="1">
            <a:spLocks noChangeArrowheads="1"/>
          </p:cNvSpPr>
          <p:nvPr/>
        </p:nvSpPr>
        <p:spPr bwMode="auto">
          <a:xfrm>
            <a:off x="609600" y="5618163"/>
            <a:ext cx="7924800" cy="70788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2800">
                <a:solidFill>
                  <a:srgbClr val="000099"/>
                </a:solidFill>
              </a:rPr>
              <a:t>Practice: Subtract 00100101 from 01101001.</a:t>
            </a:r>
          </a:p>
        </p:txBody>
      </p:sp>
      <p:sp>
        <p:nvSpPr>
          <p:cNvPr id="52231" name="Rectangle 8"/>
          <p:cNvSpPr>
            <a:spLocks noChangeArrowheads="1"/>
          </p:cNvSpPr>
          <p:nvPr/>
        </p:nvSpPr>
        <p:spPr bwMode="auto">
          <a:xfrm>
            <a:off x="596900" y="239236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a:t>–</a:t>
            </a:r>
          </a:p>
        </p:txBody>
      </p:sp>
      <p:sp>
        <p:nvSpPr>
          <p:cNvPr id="52232" name="Rectangle 9"/>
          <p:cNvSpPr>
            <a:spLocks noChangeArrowheads="1"/>
          </p:cNvSpPr>
          <p:nvPr/>
        </p:nvSpPr>
        <p:spPr bwMode="auto">
          <a:xfrm>
            <a:off x="4284663" y="2449513"/>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a:t>+</a:t>
            </a:r>
          </a:p>
        </p:txBody>
      </p:sp>
      <p:sp>
        <p:nvSpPr>
          <p:cNvPr id="52233" name="AutoShape 10"/>
          <p:cNvSpPr>
            <a:spLocks noChangeArrowheads="1"/>
          </p:cNvSpPr>
          <p:nvPr/>
        </p:nvSpPr>
        <p:spPr bwMode="auto">
          <a:xfrm>
            <a:off x="3362325" y="2508250"/>
            <a:ext cx="690563" cy="287338"/>
          </a:xfrm>
          <a:prstGeom prst="rightArrow">
            <a:avLst>
              <a:gd name="adj1" fmla="val 50000"/>
              <a:gd name="adj2" fmla="val 60083"/>
            </a:avLst>
          </a:prstGeom>
          <a:solidFill>
            <a:schemeClr val="accent1"/>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28091047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223"/>
                                        </p:tgtEl>
                                        <p:attrNameLst>
                                          <p:attrName>style.visibility</p:attrName>
                                        </p:attrNameLst>
                                      </p:cBhvr>
                                      <p:to>
                                        <p:strVal val="visible"/>
                                      </p:to>
                                    </p:set>
                                    <p:animEffect transition="in" filter="dissolve">
                                      <p:cBhvr>
                                        <p:cTn id="7" dur="500"/>
                                        <p:tgtEl>
                                          <p:spTgt spid="137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3"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dirty="0"/>
              <a:t>Hexadecimal Subtraction</a:t>
            </a:r>
          </a:p>
        </p:txBody>
      </p:sp>
      <p:sp>
        <p:nvSpPr>
          <p:cNvPr id="53251" name="Rectangle 3"/>
          <p:cNvSpPr>
            <a:spLocks noGrp="1" noChangeArrowheads="1"/>
          </p:cNvSpPr>
          <p:nvPr>
            <p:ph idx="1"/>
          </p:nvPr>
        </p:nvSpPr>
        <p:spPr>
          <a:xfrm>
            <a:off x="457200" y="1112837"/>
            <a:ext cx="8229600" cy="4525963"/>
          </a:xfrm>
        </p:spPr>
        <p:txBody>
          <a:bodyPr>
            <a:normAutofit/>
          </a:bodyPr>
          <a:lstStyle/>
          <a:p>
            <a:pPr eaLnBrk="1" hangingPunct="1">
              <a:spcBef>
                <a:spcPct val="60000"/>
              </a:spcBef>
            </a:pPr>
            <a:r>
              <a:rPr lang="en-US" sz="2400" dirty="0">
                <a:latin typeface="Arial" charset="0"/>
                <a:cs typeface="Arial" charset="0"/>
              </a:rPr>
              <a:t>When a borrow is required from the digit to the left, add 16 (decimal) to the current digit's value</a:t>
            </a:r>
          </a:p>
          <a:p>
            <a:pPr eaLnBrk="1" hangingPunct="1">
              <a:spcBef>
                <a:spcPct val="60000"/>
              </a:spcBef>
            </a:pPr>
            <a:endParaRPr lang="en-US" sz="2400" dirty="0">
              <a:latin typeface="Arial" charset="0"/>
              <a:cs typeface="Arial" charset="0"/>
            </a:endParaRPr>
          </a:p>
          <a:p>
            <a:pPr eaLnBrk="1" hangingPunct="1">
              <a:spcBef>
                <a:spcPct val="60000"/>
              </a:spcBef>
            </a:pPr>
            <a:endParaRPr lang="en-US" sz="2400" dirty="0">
              <a:latin typeface="Arial" charset="0"/>
              <a:cs typeface="Arial" charset="0"/>
            </a:endParaRPr>
          </a:p>
          <a:p>
            <a:pPr eaLnBrk="1" hangingPunct="1">
              <a:spcBef>
                <a:spcPct val="60000"/>
              </a:spcBef>
            </a:pPr>
            <a:endParaRPr lang="en-US" sz="2400" dirty="0">
              <a:latin typeface="Arial" charset="0"/>
              <a:cs typeface="Arial" charset="0"/>
            </a:endParaRPr>
          </a:p>
          <a:p>
            <a:pPr eaLnBrk="1" hangingPunct="1">
              <a:spcBef>
                <a:spcPct val="60000"/>
              </a:spcBef>
            </a:pPr>
            <a:endParaRPr lang="en-US" sz="2400" dirty="0">
              <a:latin typeface="Arial" charset="0"/>
              <a:cs typeface="Arial" charset="0"/>
            </a:endParaRPr>
          </a:p>
          <a:p>
            <a:pPr eaLnBrk="1" hangingPunct="1">
              <a:spcBef>
                <a:spcPct val="60000"/>
              </a:spcBef>
            </a:pPr>
            <a:r>
              <a:rPr lang="en-US" sz="2400" dirty="0">
                <a:latin typeface="Arial" charset="0"/>
                <a:cs typeface="Arial" charset="0"/>
              </a:rPr>
              <a:t>Last Carry is ignored</a:t>
            </a:r>
          </a:p>
        </p:txBody>
      </p:sp>
      <p:sp>
        <p:nvSpPr>
          <p:cNvPr id="134153" name="Text Box 9"/>
          <p:cNvSpPr txBox="1">
            <a:spLocks noChangeArrowheads="1"/>
          </p:cNvSpPr>
          <p:nvPr/>
        </p:nvSpPr>
        <p:spPr bwMode="auto">
          <a:xfrm>
            <a:off x="457200" y="5334000"/>
            <a:ext cx="8534400" cy="89255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000">
                <a:solidFill>
                  <a:srgbClr val="000099"/>
                </a:solidFill>
              </a:rPr>
              <a:t>Practice: The address of </a:t>
            </a:r>
            <a:r>
              <a:rPr lang="en-US" sz="2000" b="1">
                <a:solidFill>
                  <a:srgbClr val="000099"/>
                </a:solidFill>
              </a:rPr>
              <a:t>var1</a:t>
            </a:r>
            <a:r>
              <a:rPr lang="en-US" sz="2000">
                <a:solidFill>
                  <a:srgbClr val="000099"/>
                </a:solidFill>
              </a:rPr>
              <a:t> is 00400B20. The address of the next variable after var1 is 0040A06C. How many bytes are used by var1?</a:t>
            </a:r>
          </a:p>
        </p:txBody>
      </p:sp>
      <p:grpSp>
        <p:nvGrpSpPr>
          <p:cNvPr id="53253" name="Group 32"/>
          <p:cNvGrpSpPr>
            <a:grpSpLocks/>
          </p:cNvGrpSpPr>
          <p:nvPr/>
        </p:nvGrpSpPr>
        <p:grpSpPr bwMode="auto">
          <a:xfrm>
            <a:off x="1057275" y="2290763"/>
            <a:ext cx="6567488" cy="1887537"/>
            <a:chOff x="594" y="1942"/>
            <a:chExt cx="4137" cy="1189"/>
          </a:xfrm>
        </p:grpSpPr>
        <p:grpSp>
          <p:nvGrpSpPr>
            <p:cNvPr id="53254" name="Group 22"/>
            <p:cNvGrpSpPr>
              <a:grpSpLocks/>
            </p:cNvGrpSpPr>
            <p:nvPr/>
          </p:nvGrpSpPr>
          <p:grpSpPr bwMode="auto">
            <a:xfrm>
              <a:off x="594" y="1942"/>
              <a:ext cx="1125" cy="1189"/>
              <a:chOff x="594" y="1942"/>
              <a:chExt cx="1125" cy="1189"/>
            </a:xfrm>
          </p:grpSpPr>
          <p:sp>
            <p:nvSpPr>
              <p:cNvPr id="53262" name="Line 7"/>
              <p:cNvSpPr>
                <a:spLocks noChangeShapeType="1"/>
              </p:cNvSpPr>
              <p:nvPr/>
            </p:nvSpPr>
            <p:spPr bwMode="auto">
              <a:xfrm flipH="1">
                <a:off x="1247" y="2124"/>
                <a:ext cx="0" cy="20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tIns="137160" bIns="137160">
                <a:spAutoFit/>
              </a:bodyPr>
              <a:lstStyle/>
              <a:p>
                <a:endParaRPr lang="en-US"/>
              </a:p>
            </p:txBody>
          </p:sp>
          <p:sp>
            <p:nvSpPr>
              <p:cNvPr id="53263" name="Text Box 4"/>
              <p:cNvSpPr txBox="1">
                <a:spLocks noChangeArrowheads="1"/>
              </p:cNvSpPr>
              <p:nvPr/>
            </p:nvSpPr>
            <p:spPr bwMode="auto">
              <a:xfrm>
                <a:off x="794" y="2269"/>
                <a:ext cx="925"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sz="2400" b="1">
                    <a:latin typeface="Courier New" charset="0"/>
                    <a:cs typeface="Courier New" charset="0"/>
                  </a:rPr>
                  <a:t>C675</a:t>
                </a:r>
              </a:p>
              <a:p>
                <a:pPr eaLnBrk="1" hangingPunct="1"/>
                <a:r>
                  <a:rPr lang="en-US" sz="2400" b="1">
                    <a:latin typeface="Courier New" charset="0"/>
                    <a:cs typeface="Courier New" charset="0"/>
                  </a:rPr>
                  <a:t>A247</a:t>
                </a:r>
              </a:p>
              <a:p>
                <a:pPr eaLnBrk="1" hangingPunct="1"/>
                <a:r>
                  <a:rPr lang="en-US" sz="2400" b="1">
                    <a:latin typeface="Courier New" charset="0"/>
                    <a:cs typeface="Courier New" charset="0"/>
                  </a:rPr>
                  <a:t>242E</a:t>
                </a:r>
              </a:p>
            </p:txBody>
          </p:sp>
          <p:sp>
            <p:nvSpPr>
              <p:cNvPr id="53264" name="Line 5"/>
              <p:cNvSpPr>
                <a:spLocks noChangeShapeType="1"/>
              </p:cNvSpPr>
              <p:nvPr/>
            </p:nvSpPr>
            <p:spPr bwMode="auto">
              <a:xfrm flipV="1">
                <a:off x="800" y="2813"/>
                <a:ext cx="5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tIns="137160" bIns="137160">
                <a:spAutoFit/>
              </a:bodyPr>
              <a:lstStyle/>
              <a:p>
                <a:endParaRPr lang="en-US"/>
              </a:p>
            </p:txBody>
          </p:sp>
          <p:sp>
            <p:nvSpPr>
              <p:cNvPr id="53265" name="Text Box 6"/>
              <p:cNvSpPr txBox="1">
                <a:spLocks noChangeArrowheads="1"/>
              </p:cNvSpPr>
              <p:nvPr/>
            </p:nvSpPr>
            <p:spPr bwMode="auto">
              <a:xfrm>
                <a:off x="1066" y="2233"/>
                <a:ext cx="14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1400" b="1">
                    <a:solidFill>
                      <a:schemeClr val="tx2"/>
                    </a:solidFill>
                    <a:latin typeface="Courier New" charset="0"/>
                    <a:cs typeface="Courier New" charset="0"/>
                  </a:rPr>
                  <a:t>-1</a:t>
                </a:r>
              </a:p>
            </p:txBody>
          </p:sp>
          <p:sp>
            <p:nvSpPr>
              <p:cNvPr id="53266" name="Text Box 12"/>
              <p:cNvSpPr txBox="1">
                <a:spLocks noChangeArrowheads="1"/>
              </p:cNvSpPr>
              <p:nvPr/>
            </p:nvSpPr>
            <p:spPr bwMode="auto">
              <a:xfrm>
                <a:off x="594" y="2378"/>
                <a:ext cx="19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400" b="1">
                    <a:solidFill>
                      <a:schemeClr val="tx2"/>
                    </a:solidFill>
                    <a:latin typeface="Courier New" charset="0"/>
                    <a:cs typeface="Courier New" charset="0"/>
                  </a:rPr>
                  <a:t>-</a:t>
                </a:r>
              </a:p>
            </p:txBody>
          </p:sp>
          <p:sp>
            <p:nvSpPr>
              <p:cNvPr id="53267" name="Text Box 8"/>
              <p:cNvSpPr txBox="1">
                <a:spLocks noChangeArrowheads="1"/>
              </p:cNvSpPr>
              <p:nvPr/>
            </p:nvSpPr>
            <p:spPr bwMode="auto">
              <a:xfrm>
                <a:off x="848" y="1942"/>
                <a:ext cx="782" cy="210"/>
              </a:xfrm>
              <a:prstGeom prst="rect">
                <a:avLst/>
              </a:prstGeom>
              <a:solidFill>
                <a:schemeClr val="bg1"/>
              </a:solidFill>
              <a:ln w="9525">
                <a:solidFill>
                  <a:schemeClr val="tx1"/>
                </a:solidFill>
                <a:miter lim="800000"/>
                <a:headEnd/>
                <a:tailEnd/>
              </a:ln>
            </p:spPr>
            <p:txBody>
              <a:bodyPr tIns="36000" bIns="36000" anchor="ct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lnSpc>
                    <a:spcPct val="110000"/>
                  </a:lnSpc>
                  <a:spcBef>
                    <a:spcPct val="50000"/>
                  </a:spcBef>
                </a:pPr>
                <a:r>
                  <a:rPr lang="en-US" sz="1500"/>
                  <a:t>16 + 5 = 21</a:t>
                </a:r>
              </a:p>
            </p:txBody>
          </p:sp>
        </p:grpSp>
        <p:sp>
          <p:nvSpPr>
            <p:cNvPr id="53255" name="AutoShape 21"/>
            <p:cNvSpPr>
              <a:spLocks noChangeArrowheads="1"/>
            </p:cNvSpPr>
            <p:nvPr/>
          </p:nvSpPr>
          <p:spPr bwMode="auto">
            <a:xfrm>
              <a:off x="1828" y="2487"/>
              <a:ext cx="435" cy="181"/>
            </a:xfrm>
            <a:prstGeom prst="rightArrow">
              <a:avLst>
                <a:gd name="adj1" fmla="val 50000"/>
                <a:gd name="adj2" fmla="val 60083"/>
              </a:avLst>
            </a:prstGeom>
            <a:solidFill>
              <a:schemeClr val="accent1"/>
            </a:solidFill>
            <a:ln w="9525">
              <a:solidFill>
                <a:schemeClr val="tx1"/>
              </a:solidFill>
              <a:miter lim="800000"/>
              <a:headEnd/>
              <a:tailEnd/>
            </a:ln>
          </p:spPr>
          <p:txBody>
            <a:bodyPr wrap="none" anchor="ctr"/>
            <a:lstStyle/>
            <a:p>
              <a:endParaRPr lang="en-US"/>
            </a:p>
          </p:txBody>
        </p:sp>
        <p:grpSp>
          <p:nvGrpSpPr>
            <p:cNvPr id="53256" name="Group 31"/>
            <p:cNvGrpSpPr>
              <a:grpSpLocks/>
            </p:cNvGrpSpPr>
            <p:nvPr/>
          </p:nvGrpSpPr>
          <p:grpSpPr bwMode="auto">
            <a:xfrm>
              <a:off x="2699" y="2233"/>
              <a:ext cx="2032" cy="898"/>
              <a:chOff x="3134" y="2233"/>
              <a:chExt cx="2032" cy="898"/>
            </a:xfrm>
          </p:grpSpPr>
          <p:sp>
            <p:nvSpPr>
              <p:cNvPr id="53257" name="Text Box 25"/>
              <p:cNvSpPr txBox="1">
                <a:spLocks noChangeArrowheads="1"/>
              </p:cNvSpPr>
              <p:nvPr/>
            </p:nvSpPr>
            <p:spPr bwMode="auto">
              <a:xfrm>
                <a:off x="3334" y="2269"/>
                <a:ext cx="1832"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sz="2400" b="1">
                    <a:latin typeface="Courier New" charset="0"/>
                    <a:cs typeface="Courier New" charset="0"/>
                  </a:rPr>
                  <a:t>C675</a:t>
                </a:r>
              </a:p>
              <a:p>
                <a:pPr eaLnBrk="1" hangingPunct="1"/>
                <a:r>
                  <a:rPr lang="en-US" sz="2400" b="1">
                    <a:solidFill>
                      <a:srgbClr val="FF0000"/>
                    </a:solidFill>
                    <a:latin typeface="Courier New" charset="0"/>
                    <a:cs typeface="Courier New" charset="0"/>
                  </a:rPr>
                  <a:t>5DB9</a:t>
                </a:r>
                <a:r>
                  <a:rPr lang="en-US" sz="2400" b="1">
                    <a:latin typeface="Courier New" charset="0"/>
                    <a:cs typeface="Courier New" charset="0"/>
                  </a:rPr>
                  <a:t> </a:t>
                </a:r>
                <a:r>
                  <a:rPr lang="en-US"/>
                  <a:t>(2's complement)</a:t>
                </a:r>
                <a:endParaRPr lang="en-US" sz="2400" b="1">
                  <a:latin typeface="Courier New" charset="0"/>
                  <a:cs typeface="Courier New" charset="0"/>
                </a:endParaRPr>
              </a:p>
              <a:p>
                <a:pPr eaLnBrk="1" hangingPunct="1"/>
                <a:r>
                  <a:rPr lang="en-US" sz="2400" b="1">
                    <a:latin typeface="Courier New" charset="0"/>
                    <a:cs typeface="Courier New" charset="0"/>
                  </a:rPr>
                  <a:t>242E </a:t>
                </a:r>
                <a:r>
                  <a:rPr lang="en-US"/>
                  <a:t>(same result)</a:t>
                </a:r>
              </a:p>
            </p:txBody>
          </p:sp>
          <p:sp>
            <p:nvSpPr>
              <p:cNvPr id="53258" name="Line 26"/>
              <p:cNvSpPr>
                <a:spLocks noChangeShapeType="1"/>
              </p:cNvSpPr>
              <p:nvPr/>
            </p:nvSpPr>
            <p:spPr bwMode="auto">
              <a:xfrm flipV="1">
                <a:off x="3340" y="2813"/>
                <a:ext cx="55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tIns="137160" bIns="137160">
                <a:spAutoFit/>
              </a:bodyPr>
              <a:lstStyle/>
              <a:p>
                <a:endParaRPr lang="en-US"/>
              </a:p>
            </p:txBody>
          </p:sp>
          <p:sp>
            <p:nvSpPr>
              <p:cNvPr id="53259" name="Text Box 27"/>
              <p:cNvSpPr txBox="1">
                <a:spLocks noChangeArrowheads="1"/>
              </p:cNvSpPr>
              <p:nvPr/>
            </p:nvSpPr>
            <p:spPr bwMode="auto">
              <a:xfrm>
                <a:off x="3497" y="2233"/>
                <a:ext cx="14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1400" b="1">
                    <a:solidFill>
                      <a:schemeClr val="tx2"/>
                    </a:solidFill>
                    <a:latin typeface="Courier New" charset="0"/>
                    <a:cs typeface="Courier New" charset="0"/>
                  </a:rPr>
                  <a:t>1</a:t>
                </a:r>
              </a:p>
            </p:txBody>
          </p:sp>
          <p:sp>
            <p:nvSpPr>
              <p:cNvPr id="53260" name="Text Box 28"/>
              <p:cNvSpPr txBox="1">
                <a:spLocks noChangeArrowheads="1"/>
              </p:cNvSpPr>
              <p:nvPr/>
            </p:nvSpPr>
            <p:spPr bwMode="auto">
              <a:xfrm>
                <a:off x="3134" y="2378"/>
                <a:ext cx="19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400" b="1">
                    <a:solidFill>
                      <a:schemeClr val="tx2"/>
                    </a:solidFill>
                    <a:latin typeface="Courier New" charset="0"/>
                    <a:cs typeface="Courier New" charset="0"/>
                  </a:rPr>
                  <a:t>+</a:t>
                </a:r>
              </a:p>
            </p:txBody>
          </p:sp>
          <p:sp>
            <p:nvSpPr>
              <p:cNvPr id="53261" name="Text Box 30"/>
              <p:cNvSpPr txBox="1">
                <a:spLocks noChangeArrowheads="1"/>
              </p:cNvSpPr>
              <p:nvPr/>
            </p:nvSpPr>
            <p:spPr bwMode="auto">
              <a:xfrm>
                <a:off x="3388" y="2233"/>
                <a:ext cx="14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sz="1400" b="1">
                    <a:solidFill>
                      <a:schemeClr val="tx2"/>
                    </a:solidFill>
                    <a:latin typeface="Courier New" charset="0"/>
                    <a:cs typeface="Courier New" charset="0"/>
                  </a:rPr>
                  <a:t>1</a:t>
                </a:r>
              </a:p>
            </p:txBody>
          </p:sp>
        </p:grpSp>
      </p:grpSp>
    </p:spTree>
    <p:extLst>
      <p:ext uri="{BB962C8B-B14F-4D97-AF65-F5344CB8AC3E}">
        <p14:creationId xmlns:p14="http://schemas.microsoft.com/office/powerpoint/2010/main" val="22164251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4153"/>
                                        </p:tgtEl>
                                        <p:attrNameLst>
                                          <p:attrName>style.visibility</p:attrName>
                                        </p:attrNameLst>
                                      </p:cBhvr>
                                      <p:to>
                                        <p:strVal val="visible"/>
                                      </p:to>
                                    </p:set>
                                    <p:animEffect transition="in" filter="dissolve">
                                      <p:cBhvr>
                                        <p:cTn id="7" dur="500"/>
                                        <p:tgtEl>
                                          <p:spTgt spid="134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3"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dirty="0"/>
              <a:t>Ranges of Signed Integers</a:t>
            </a:r>
          </a:p>
        </p:txBody>
      </p:sp>
      <p:pic>
        <p:nvPicPr>
          <p:cNvPr id="542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19325"/>
            <a:ext cx="81534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 Box 4"/>
          <p:cNvSpPr txBox="1">
            <a:spLocks noChangeArrowheads="1"/>
          </p:cNvSpPr>
          <p:nvPr/>
        </p:nvSpPr>
        <p:spPr bwMode="auto">
          <a:xfrm>
            <a:off x="533400" y="1143000"/>
            <a:ext cx="8077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100"/>
              <a:t>The unsigned range is divided into two signed ranges for positive and negative numbers</a:t>
            </a:r>
          </a:p>
        </p:txBody>
      </p:sp>
      <p:sp>
        <p:nvSpPr>
          <p:cNvPr id="139269" name="Text Box 5"/>
          <p:cNvSpPr txBox="1">
            <a:spLocks noChangeArrowheads="1"/>
          </p:cNvSpPr>
          <p:nvPr/>
        </p:nvSpPr>
        <p:spPr bwMode="auto">
          <a:xfrm>
            <a:off x="381000" y="5249863"/>
            <a:ext cx="8458200" cy="10156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tIns="137160" bIns="137160">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sz="2400">
                <a:solidFill>
                  <a:srgbClr val="000099"/>
                </a:solidFill>
              </a:rPr>
              <a:t>Practice: What is the range of signed values that may be stored in 20 bits?</a:t>
            </a:r>
          </a:p>
        </p:txBody>
      </p:sp>
    </p:spTree>
    <p:extLst>
      <p:ext uri="{BB962C8B-B14F-4D97-AF65-F5344CB8AC3E}">
        <p14:creationId xmlns:p14="http://schemas.microsoft.com/office/powerpoint/2010/main" val="23168378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69"/>
                                        </p:tgtEl>
                                        <p:attrNameLst>
                                          <p:attrName>style.visibility</p:attrName>
                                        </p:attrNameLst>
                                      </p:cBhvr>
                                      <p:to>
                                        <p:strVal val="visible"/>
                                      </p:to>
                                    </p:set>
                                    <p:animEffect transition="in" filter="dissolve">
                                      <p:cBhvr>
                                        <p:cTn id="7" dur="500"/>
                                        <p:tgtEl>
                                          <p:spTgt spid="139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9" grpId="0"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dirty="0">
                <a:latin typeface="Aeial"/>
                <a:cs typeface="Aeial"/>
              </a:rPr>
              <a:t>Carry and Overflow</a:t>
            </a:r>
          </a:p>
        </p:txBody>
      </p:sp>
      <p:sp>
        <p:nvSpPr>
          <p:cNvPr id="55299" name="Rectangle 3"/>
          <p:cNvSpPr>
            <a:spLocks noGrp="1" noChangeArrowheads="1"/>
          </p:cNvSpPr>
          <p:nvPr>
            <p:ph idx="1"/>
          </p:nvPr>
        </p:nvSpPr>
        <p:spPr>
          <a:xfrm>
            <a:off x="457200" y="1219200"/>
            <a:ext cx="8229600" cy="5257800"/>
          </a:xfrm>
        </p:spPr>
        <p:txBody>
          <a:bodyPr>
            <a:noAutofit/>
          </a:bodyPr>
          <a:lstStyle/>
          <a:p>
            <a:pPr eaLnBrk="1" hangingPunct="1"/>
            <a:r>
              <a:rPr lang="en-US" sz="2800" dirty="0">
                <a:latin typeface="Arial" charset="0"/>
                <a:cs typeface="Arial" charset="0"/>
              </a:rPr>
              <a:t>Carry is important when …</a:t>
            </a:r>
          </a:p>
          <a:p>
            <a:pPr lvl="1" eaLnBrk="1" hangingPunct="1"/>
            <a:r>
              <a:rPr lang="en-US" sz="2400" dirty="0">
                <a:latin typeface="Arial" charset="0"/>
                <a:cs typeface="Arial" charset="0"/>
              </a:rPr>
              <a:t>Adding or subtracting </a:t>
            </a:r>
            <a:r>
              <a:rPr lang="en-US" sz="2400" dirty="0">
                <a:solidFill>
                  <a:srgbClr val="FF0000"/>
                </a:solidFill>
                <a:latin typeface="Arial" charset="0"/>
                <a:cs typeface="Arial" charset="0"/>
              </a:rPr>
              <a:t>unsigned integers</a:t>
            </a:r>
          </a:p>
          <a:p>
            <a:pPr lvl="1" eaLnBrk="1" hangingPunct="1"/>
            <a:r>
              <a:rPr lang="en-US" sz="2400" dirty="0">
                <a:latin typeface="Arial" charset="0"/>
                <a:cs typeface="Arial" charset="0"/>
              </a:rPr>
              <a:t>Indicates that the </a:t>
            </a:r>
            <a:r>
              <a:rPr lang="en-US" sz="2400" dirty="0">
                <a:solidFill>
                  <a:srgbClr val="FF0000"/>
                </a:solidFill>
                <a:latin typeface="Arial" charset="0"/>
                <a:cs typeface="Arial" charset="0"/>
              </a:rPr>
              <a:t>unsigned sum</a:t>
            </a:r>
            <a:r>
              <a:rPr lang="en-US" sz="2400" dirty="0">
                <a:latin typeface="Arial" charset="0"/>
                <a:cs typeface="Arial" charset="0"/>
              </a:rPr>
              <a:t> is out of range</a:t>
            </a:r>
          </a:p>
          <a:p>
            <a:pPr lvl="1" eaLnBrk="1" hangingPunct="1"/>
            <a:r>
              <a:rPr lang="en-US" sz="2400" dirty="0">
                <a:latin typeface="Arial" charset="0"/>
                <a:cs typeface="Arial" charset="0"/>
              </a:rPr>
              <a:t>Either &lt; 0 or &gt; maximum unsigned </a:t>
            </a:r>
            <a:r>
              <a:rPr lang="en-US" sz="2400" i="1" dirty="0">
                <a:latin typeface="Arial" charset="0"/>
                <a:cs typeface="Arial" charset="0"/>
              </a:rPr>
              <a:t>n</a:t>
            </a:r>
            <a:r>
              <a:rPr lang="en-US" sz="2400" dirty="0">
                <a:latin typeface="Arial" charset="0"/>
                <a:cs typeface="Arial" charset="0"/>
              </a:rPr>
              <a:t>-bit value</a:t>
            </a:r>
          </a:p>
          <a:p>
            <a:pPr eaLnBrk="1" hangingPunct="1"/>
            <a:r>
              <a:rPr lang="en-US" sz="2800" dirty="0">
                <a:latin typeface="Arial" charset="0"/>
                <a:cs typeface="Arial" charset="0"/>
              </a:rPr>
              <a:t>Overflow is important when …</a:t>
            </a:r>
          </a:p>
          <a:p>
            <a:pPr lvl="1" eaLnBrk="1" hangingPunct="1"/>
            <a:r>
              <a:rPr lang="en-US" sz="2400" dirty="0">
                <a:latin typeface="Arial" charset="0"/>
                <a:cs typeface="Arial" charset="0"/>
              </a:rPr>
              <a:t>Adding or subtracting </a:t>
            </a:r>
            <a:r>
              <a:rPr lang="en-US" sz="2400" dirty="0">
                <a:solidFill>
                  <a:srgbClr val="FF0000"/>
                </a:solidFill>
                <a:latin typeface="Arial" charset="0"/>
                <a:cs typeface="Arial" charset="0"/>
              </a:rPr>
              <a:t>signed integers</a:t>
            </a:r>
          </a:p>
          <a:p>
            <a:pPr lvl="1" eaLnBrk="1" hangingPunct="1"/>
            <a:r>
              <a:rPr lang="en-US" sz="2400" dirty="0">
                <a:latin typeface="Arial" charset="0"/>
                <a:cs typeface="Arial" charset="0"/>
              </a:rPr>
              <a:t>Indicates that the </a:t>
            </a:r>
            <a:r>
              <a:rPr lang="en-US" sz="2400" dirty="0">
                <a:solidFill>
                  <a:srgbClr val="FF0000"/>
                </a:solidFill>
                <a:latin typeface="Arial" charset="0"/>
                <a:cs typeface="Arial" charset="0"/>
              </a:rPr>
              <a:t>signed sum</a:t>
            </a:r>
            <a:r>
              <a:rPr lang="en-US" sz="2400" dirty="0">
                <a:latin typeface="Arial" charset="0"/>
                <a:cs typeface="Arial" charset="0"/>
              </a:rPr>
              <a:t> is out of range</a:t>
            </a:r>
          </a:p>
          <a:p>
            <a:pPr eaLnBrk="1" hangingPunct="1"/>
            <a:r>
              <a:rPr lang="en-US" sz="2800" dirty="0">
                <a:latin typeface="Arial" charset="0"/>
                <a:cs typeface="Arial" charset="0"/>
              </a:rPr>
              <a:t>Overflow occurs when</a:t>
            </a:r>
          </a:p>
          <a:p>
            <a:pPr lvl="1" eaLnBrk="1" hangingPunct="1"/>
            <a:r>
              <a:rPr lang="en-US" sz="2400" dirty="0">
                <a:latin typeface="Arial" charset="0"/>
                <a:cs typeface="Arial" charset="0"/>
              </a:rPr>
              <a:t>Adding two positive numbers and the sum is negative</a:t>
            </a:r>
          </a:p>
          <a:p>
            <a:pPr lvl="1" eaLnBrk="1" hangingPunct="1"/>
            <a:r>
              <a:rPr lang="en-US" sz="2400" dirty="0">
                <a:latin typeface="Arial" charset="0"/>
                <a:cs typeface="Arial" charset="0"/>
              </a:rPr>
              <a:t>Adding two negative numbers and the sum is positive</a:t>
            </a:r>
          </a:p>
          <a:p>
            <a:pPr lvl="1" eaLnBrk="1" hangingPunct="1"/>
            <a:r>
              <a:rPr lang="en-US" sz="2400" dirty="0">
                <a:latin typeface="Arial" charset="0"/>
                <a:cs typeface="Arial" charset="0"/>
              </a:rPr>
              <a:t>Can happen because of the fixed number of sum bits</a:t>
            </a:r>
            <a:endParaRPr lang="en-US" sz="2400" i="1" dirty="0">
              <a:latin typeface="Arial" charset="0"/>
              <a:cs typeface="Arial" charset="0"/>
            </a:endParaRPr>
          </a:p>
        </p:txBody>
      </p:sp>
    </p:spTree>
    <p:extLst>
      <p:ext uri="{BB962C8B-B14F-4D97-AF65-F5344CB8AC3E}">
        <p14:creationId xmlns:p14="http://schemas.microsoft.com/office/powerpoint/2010/main" val="143929591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Group 340"/>
          <p:cNvGrpSpPr>
            <a:grpSpLocks/>
          </p:cNvGrpSpPr>
          <p:nvPr/>
        </p:nvGrpSpPr>
        <p:grpSpPr bwMode="auto">
          <a:xfrm>
            <a:off x="482600" y="4570412"/>
            <a:ext cx="4032250" cy="2016125"/>
            <a:chOff x="2953" y="1398"/>
            <a:chExt cx="2540" cy="1270"/>
          </a:xfrm>
        </p:grpSpPr>
        <p:sp>
          <p:nvSpPr>
            <p:cNvPr id="56517" name="AutoShape 341"/>
            <p:cNvSpPr>
              <a:spLocks noChangeAspect="1" noChangeArrowheads="1" noTextEdit="1"/>
            </p:cNvSpPr>
            <p:nvPr/>
          </p:nvSpPr>
          <p:spPr bwMode="auto">
            <a:xfrm>
              <a:off x="2953" y="1398"/>
              <a:ext cx="2540" cy="127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518" name="Rectangle 342"/>
            <p:cNvSpPr>
              <a:spLocks noChangeArrowheads="1"/>
            </p:cNvSpPr>
            <p:nvPr/>
          </p:nvSpPr>
          <p:spPr bwMode="auto">
            <a:xfrm>
              <a:off x="3152"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19" name="Rectangle 343"/>
            <p:cNvSpPr>
              <a:spLocks noChangeArrowheads="1"/>
            </p:cNvSpPr>
            <p:nvPr/>
          </p:nvSpPr>
          <p:spPr bwMode="auto">
            <a:xfrm>
              <a:off x="3227"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20" name="Rectangle 344"/>
            <p:cNvSpPr>
              <a:spLocks noChangeArrowheads="1"/>
            </p:cNvSpPr>
            <p:nvPr/>
          </p:nvSpPr>
          <p:spPr bwMode="auto">
            <a:xfrm>
              <a:off x="3369"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21" name="Rectangle 345"/>
            <p:cNvSpPr>
              <a:spLocks noChangeArrowheads="1"/>
            </p:cNvSpPr>
            <p:nvPr/>
          </p:nvSpPr>
          <p:spPr bwMode="auto">
            <a:xfrm>
              <a:off x="3444"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22" name="Rectangle 346"/>
            <p:cNvSpPr>
              <a:spLocks noChangeArrowheads="1"/>
            </p:cNvSpPr>
            <p:nvPr/>
          </p:nvSpPr>
          <p:spPr bwMode="auto">
            <a:xfrm>
              <a:off x="3586"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23" name="Rectangle 347"/>
            <p:cNvSpPr>
              <a:spLocks noChangeArrowheads="1"/>
            </p:cNvSpPr>
            <p:nvPr/>
          </p:nvSpPr>
          <p:spPr bwMode="auto">
            <a:xfrm>
              <a:off x="3661"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24" name="Rectangle 348"/>
            <p:cNvSpPr>
              <a:spLocks noChangeArrowheads="1"/>
            </p:cNvSpPr>
            <p:nvPr/>
          </p:nvSpPr>
          <p:spPr bwMode="auto">
            <a:xfrm>
              <a:off x="3803"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25" name="Rectangle 349"/>
            <p:cNvSpPr>
              <a:spLocks noChangeArrowheads="1"/>
            </p:cNvSpPr>
            <p:nvPr/>
          </p:nvSpPr>
          <p:spPr bwMode="auto">
            <a:xfrm>
              <a:off x="3878"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26" name="Rectangle 350"/>
            <p:cNvSpPr>
              <a:spLocks noChangeArrowheads="1"/>
            </p:cNvSpPr>
            <p:nvPr/>
          </p:nvSpPr>
          <p:spPr bwMode="auto">
            <a:xfrm>
              <a:off x="4020"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27" name="Rectangle 351"/>
            <p:cNvSpPr>
              <a:spLocks noChangeArrowheads="1"/>
            </p:cNvSpPr>
            <p:nvPr/>
          </p:nvSpPr>
          <p:spPr bwMode="auto">
            <a:xfrm>
              <a:off x="4095"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28" name="Rectangle 352"/>
            <p:cNvSpPr>
              <a:spLocks noChangeArrowheads="1"/>
            </p:cNvSpPr>
            <p:nvPr/>
          </p:nvSpPr>
          <p:spPr bwMode="auto">
            <a:xfrm>
              <a:off x="4237"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29" name="Rectangle 353"/>
            <p:cNvSpPr>
              <a:spLocks noChangeArrowheads="1"/>
            </p:cNvSpPr>
            <p:nvPr/>
          </p:nvSpPr>
          <p:spPr bwMode="auto">
            <a:xfrm>
              <a:off x="4312"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30" name="Rectangle 354"/>
            <p:cNvSpPr>
              <a:spLocks noChangeArrowheads="1"/>
            </p:cNvSpPr>
            <p:nvPr/>
          </p:nvSpPr>
          <p:spPr bwMode="auto">
            <a:xfrm>
              <a:off x="4454"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31" name="Rectangle 355"/>
            <p:cNvSpPr>
              <a:spLocks noChangeArrowheads="1"/>
            </p:cNvSpPr>
            <p:nvPr/>
          </p:nvSpPr>
          <p:spPr bwMode="auto">
            <a:xfrm>
              <a:off x="4529"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32" name="Rectangle 356"/>
            <p:cNvSpPr>
              <a:spLocks noChangeArrowheads="1"/>
            </p:cNvSpPr>
            <p:nvPr/>
          </p:nvSpPr>
          <p:spPr bwMode="auto">
            <a:xfrm>
              <a:off x="4671"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33" name="Rectangle 357"/>
            <p:cNvSpPr>
              <a:spLocks noChangeArrowheads="1"/>
            </p:cNvSpPr>
            <p:nvPr/>
          </p:nvSpPr>
          <p:spPr bwMode="auto">
            <a:xfrm>
              <a:off x="4746"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34" name="Rectangle 358"/>
            <p:cNvSpPr>
              <a:spLocks noChangeArrowheads="1"/>
            </p:cNvSpPr>
            <p:nvPr/>
          </p:nvSpPr>
          <p:spPr bwMode="auto">
            <a:xfrm>
              <a:off x="3152"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35" name="Rectangle 359"/>
            <p:cNvSpPr>
              <a:spLocks noChangeArrowheads="1"/>
            </p:cNvSpPr>
            <p:nvPr/>
          </p:nvSpPr>
          <p:spPr bwMode="auto">
            <a:xfrm>
              <a:off x="3227"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36" name="Rectangle 360"/>
            <p:cNvSpPr>
              <a:spLocks noChangeArrowheads="1"/>
            </p:cNvSpPr>
            <p:nvPr/>
          </p:nvSpPr>
          <p:spPr bwMode="auto">
            <a:xfrm>
              <a:off x="3369"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37" name="Rectangle 361"/>
            <p:cNvSpPr>
              <a:spLocks noChangeArrowheads="1"/>
            </p:cNvSpPr>
            <p:nvPr/>
          </p:nvSpPr>
          <p:spPr bwMode="auto">
            <a:xfrm>
              <a:off x="3444"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38" name="Rectangle 362"/>
            <p:cNvSpPr>
              <a:spLocks noChangeArrowheads="1"/>
            </p:cNvSpPr>
            <p:nvPr/>
          </p:nvSpPr>
          <p:spPr bwMode="auto">
            <a:xfrm>
              <a:off x="3586"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39" name="Rectangle 363"/>
            <p:cNvSpPr>
              <a:spLocks noChangeArrowheads="1"/>
            </p:cNvSpPr>
            <p:nvPr/>
          </p:nvSpPr>
          <p:spPr bwMode="auto">
            <a:xfrm>
              <a:off x="3661"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40" name="Rectangle 364"/>
            <p:cNvSpPr>
              <a:spLocks noChangeArrowheads="1"/>
            </p:cNvSpPr>
            <p:nvPr/>
          </p:nvSpPr>
          <p:spPr bwMode="auto">
            <a:xfrm>
              <a:off x="3803"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41" name="Rectangle 365"/>
            <p:cNvSpPr>
              <a:spLocks noChangeArrowheads="1"/>
            </p:cNvSpPr>
            <p:nvPr/>
          </p:nvSpPr>
          <p:spPr bwMode="auto">
            <a:xfrm>
              <a:off x="3878"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42" name="Rectangle 366"/>
            <p:cNvSpPr>
              <a:spLocks noChangeArrowheads="1"/>
            </p:cNvSpPr>
            <p:nvPr/>
          </p:nvSpPr>
          <p:spPr bwMode="auto">
            <a:xfrm>
              <a:off x="4020"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43" name="Rectangle 367"/>
            <p:cNvSpPr>
              <a:spLocks noChangeArrowheads="1"/>
            </p:cNvSpPr>
            <p:nvPr/>
          </p:nvSpPr>
          <p:spPr bwMode="auto">
            <a:xfrm>
              <a:off x="4095"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44" name="Rectangle 368"/>
            <p:cNvSpPr>
              <a:spLocks noChangeArrowheads="1"/>
            </p:cNvSpPr>
            <p:nvPr/>
          </p:nvSpPr>
          <p:spPr bwMode="auto">
            <a:xfrm>
              <a:off x="4237"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45" name="Rectangle 369"/>
            <p:cNvSpPr>
              <a:spLocks noChangeArrowheads="1"/>
            </p:cNvSpPr>
            <p:nvPr/>
          </p:nvSpPr>
          <p:spPr bwMode="auto">
            <a:xfrm>
              <a:off x="4312"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46" name="Rectangle 370"/>
            <p:cNvSpPr>
              <a:spLocks noChangeArrowheads="1"/>
            </p:cNvSpPr>
            <p:nvPr/>
          </p:nvSpPr>
          <p:spPr bwMode="auto">
            <a:xfrm>
              <a:off x="4454"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47" name="Rectangle 371"/>
            <p:cNvSpPr>
              <a:spLocks noChangeArrowheads="1"/>
            </p:cNvSpPr>
            <p:nvPr/>
          </p:nvSpPr>
          <p:spPr bwMode="auto">
            <a:xfrm>
              <a:off x="4529"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48" name="Rectangle 372"/>
            <p:cNvSpPr>
              <a:spLocks noChangeArrowheads="1"/>
            </p:cNvSpPr>
            <p:nvPr/>
          </p:nvSpPr>
          <p:spPr bwMode="auto">
            <a:xfrm>
              <a:off x="4671"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549" name="Rectangle 373"/>
            <p:cNvSpPr>
              <a:spLocks noChangeArrowheads="1"/>
            </p:cNvSpPr>
            <p:nvPr/>
          </p:nvSpPr>
          <p:spPr bwMode="auto">
            <a:xfrm>
              <a:off x="4746"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50" name="Line 374"/>
            <p:cNvSpPr>
              <a:spLocks noChangeShapeType="1"/>
            </p:cNvSpPr>
            <p:nvPr/>
          </p:nvSpPr>
          <p:spPr bwMode="auto">
            <a:xfrm>
              <a:off x="3098" y="2123"/>
              <a:ext cx="2177"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551" name="Rectangle 375"/>
            <p:cNvSpPr>
              <a:spLocks noChangeArrowheads="1"/>
            </p:cNvSpPr>
            <p:nvPr/>
          </p:nvSpPr>
          <p:spPr bwMode="auto">
            <a:xfrm>
              <a:off x="3014" y="1733"/>
              <a:ext cx="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solidFill>
                    <a:srgbClr val="000000"/>
                  </a:solidFill>
                  <a:latin typeface="Helvetica" charset="0"/>
                </a:rPr>
                <a:t>+</a:t>
              </a:r>
              <a:endParaRPr lang="en-US"/>
            </a:p>
          </p:txBody>
        </p:sp>
        <p:sp>
          <p:nvSpPr>
            <p:cNvPr id="56552" name="Rectangle 376"/>
            <p:cNvSpPr>
              <a:spLocks noChangeArrowheads="1"/>
            </p:cNvSpPr>
            <p:nvPr/>
          </p:nvSpPr>
          <p:spPr bwMode="auto">
            <a:xfrm>
              <a:off x="3152"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53" name="Rectangle 377"/>
            <p:cNvSpPr>
              <a:spLocks noChangeArrowheads="1"/>
            </p:cNvSpPr>
            <p:nvPr/>
          </p:nvSpPr>
          <p:spPr bwMode="auto">
            <a:xfrm>
              <a:off x="3227"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54" name="Rectangle 378"/>
            <p:cNvSpPr>
              <a:spLocks noChangeArrowheads="1"/>
            </p:cNvSpPr>
            <p:nvPr/>
          </p:nvSpPr>
          <p:spPr bwMode="auto">
            <a:xfrm>
              <a:off x="3369"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55" name="Rectangle 379"/>
            <p:cNvSpPr>
              <a:spLocks noChangeArrowheads="1"/>
            </p:cNvSpPr>
            <p:nvPr/>
          </p:nvSpPr>
          <p:spPr bwMode="auto">
            <a:xfrm>
              <a:off x="3444"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56" name="Rectangle 380"/>
            <p:cNvSpPr>
              <a:spLocks noChangeArrowheads="1"/>
            </p:cNvSpPr>
            <p:nvPr/>
          </p:nvSpPr>
          <p:spPr bwMode="auto">
            <a:xfrm>
              <a:off x="3586"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57" name="Rectangle 381"/>
            <p:cNvSpPr>
              <a:spLocks noChangeArrowheads="1"/>
            </p:cNvSpPr>
            <p:nvPr/>
          </p:nvSpPr>
          <p:spPr bwMode="auto">
            <a:xfrm>
              <a:off x="3661"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58" name="Rectangle 382"/>
            <p:cNvSpPr>
              <a:spLocks noChangeArrowheads="1"/>
            </p:cNvSpPr>
            <p:nvPr/>
          </p:nvSpPr>
          <p:spPr bwMode="auto">
            <a:xfrm>
              <a:off x="3803"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59" name="Rectangle 383"/>
            <p:cNvSpPr>
              <a:spLocks noChangeArrowheads="1"/>
            </p:cNvSpPr>
            <p:nvPr/>
          </p:nvSpPr>
          <p:spPr bwMode="auto">
            <a:xfrm>
              <a:off x="3878"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560" name="Rectangle 384"/>
            <p:cNvSpPr>
              <a:spLocks noChangeArrowheads="1"/>
            </p:cNvSpPr>
            <p:nvPr/>
          </p:nvSpPr>
          <p:spPr bwMode="auto">
            <a:xfrm>
              <a:off x="4020"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61" name="Rectangle 385"/>
            <p:cNvSpPr>
              <a:spLocks noChangeArrowheads="1"/>
            </p:cNvSpPr>
            <p:nvPr/>
          </p:nvSpPr>
          <p:spPr bwMode="auto">
            <a:xfrm>
              <a:off x="4095"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62" name="Rectangle 386"/>
            <p:cNvSpPr>
              <a:spLocks noChangeArrowheads="1"/>
            </p:cNvSpPr>
            <p:nvPr/>
          </p:nvSpPr>
          <p:spPr bwMode="auto">
            <a:xfrm>
              <a:off x="4237"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63" name="Rectangle 387"/>
            <p:cNvSpPr>
              <a:spLocks noChangeArrowheads="1"/>
            </p:cNvSpPr>
            <p:nvPr/>
          </p:nvSpPr>
          <p:spPr bwMode="auto">
            <a:xfrm>
              <a:off x="4312"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64" name="Rectangle 388"/>
            <p:cNvSpPr>
              <a:spLocks noChangeArrowheads="1"/>
            </p:cNvSpPr>
            <p:nvPr/>
          </p:nvSpPr>
          <p:spPr bwMode="auto">
            <a:xfrm>
              <a:off x="4454"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65" name="Rectangle 389"/>
            <p:cNvSpPr>
              <a:spLocks noChangeArrowheads="1"/>
            </p:cNvSpPr>
            <p:nvPr/>
          </p:nvSpPr>
          <p:spPr bwMode="auto">
            <a:xfrm>
              <a:off x="4529"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66" name="Rectangle 390"/>
            <p:cNvSpPr>
              <a:spLocks noChangeArrowheads="1"/>
            </p:cNvSpPr>
            <p:nvPr/>
          </p:nvSpPr>
          <p:spPr bwMode="auto">
            <a:xfrm>
              <a:off x="4671"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67" name="Rectangle 391"/>
            <p:cNvSpPr>
              <a:spLocks noChangeArrowheads="1"/>
            </p:cNvSpPr>
            <p:nvPr/>
          </p:nvSpPr>
          <p:spPr bwMode="auto">
            <a:xfrm>
              <a:off x="4746"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68" name="Rectangle 392"/>
            <p:cNvSpPr>
              <a:spLocks noChangeArrowheads="1"/>
            </p:cNvSpPr>
            <p:nvPr/>
          </p:nvSpPr>
          <p:spPr bwMode="auto">
            <a:xfrm>
              <a:off x="409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569" name="Rectangle 393"/>
            <p:cNvSpPr>
              <a:spLocks noChangeArrowheads="1"/>
            </p:cNvSpPr>
            <p:nvPr/>
          </p:nvSpPr>
          <p:spPr bwMode="auto">
            <a:xfrm>
              <a:off x="4913" y="1616"/>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79</a:t>
              </a:r>
              <a:endParaRPr lang="en-US"/>
            </a:p>
          </p:txBody>
        </p:sp>
        <p:sp>
          <p:nvSpPr>
            <p:cNvPr id="56570" name="Rectangle 394"/>
            <p:cNvSpPr>
              <a:spLocks noChangeArrowheads="1"/>
            </p:cNvSpPr>
            <p:nvPr/>
          </p:nvSpPr>
          <p:spPr bwMode="auto">
            <a:xfrm>
              <a:off x="4913" y="1894"/>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64</a:t>
              </a:r>
              <a:endParaRPr lang="en-US"/>
            </a:p>
          </p:txBody>
        </p:sp>
        <p:sp>
          <p:nvSpPr>
            <p:cNvPr id="56571" name="Rectangle 395"/>
            <p:cNvSpPr>
              <a:spLocks noChangeArrowheads="1"/>
            </p:cNvSpPr>
            <p:nvPr/>
          </p:nvSpPr>
          <p:spPr bwMode="auto">
            <a:xfrm>
              <a:off x="4913" y="2198"/>
              <a:ext cx="5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143</a:t>
              </a:r>
            </a:p>
            <a:p>
              <a:pPr algn="ctr"/>
              <a:r>
                <a:rPr lang="en-US" sz="1500">
                  <a:solidFill>
                    <a:srgbClr val="000000"/>
                  </a:solidFill>
                  <a:latin typeface="Helvetica" charset="0"/>
                </a:rPr>
                <a:t>(-113)</a:t>
              </a:r>
              <a:endParaRPr lang="en-US"/>
            </a:p>
          </p:txBody>
        </p:sp>
        <p:sp>
          <p:nvSpPr>
            <p:cNvPr id="56572" name="Rectangle 396"/>
            <p:cNvSpPr>
              <a:spLocks noChangeArrowheads="1"/>
            </p:cNvSpPr>
            <p:nvPr/>
          </p:nvSpPr>
          <p:spPr bwMode="auto">
            <a:xfrm>
              <a:off x="3062" y="2464"/>
              <a:ext cx="18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600">
                  <a:solidFill>
                    <a:srgbClr val="000000"/>
                  </a:solidFill>
                  <a:latin typeface="Helvetica" charset="0"/>
                </a:rPr>
                <a:t>Carry = 0    Overflow = 1</a:t>
              </a:r>
              <a:endParaRPr lang="en-US" sz="1600"/>
            </a:p>
          </p:txBody>
        </p:sp>
        <p:sp>
          <p:nvSpPr>
            <p:cNvPr id="56573" name="Rectangle 397"/>
            <p:cNvSpPr>
              <a:spLocks noChangeArrowheads="1"/>
            </p:cNvSpPr>
            <p:nvPr/>
          </p:nvSpPr>
          <p:spPr bwMode="auto">
            <a:xfrm>
              <a:off x="431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574" name="Rectangle 398"/>
            <p:cNvSpPr>
              <a:spLocks noChangeArrowheads="1"/>
            </p:cNvSpPr>
            <p:nvPr/>
          </p:nvSpPr>
          <p:spPr bwMode="auto">
            <a:xfrm>
              <a:off x="453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575" name="Rectangle 399"/>
            <p:cNvSpPr>
              <a:spLocks noChangeArrowheads="1"/>
            </p:cNvSpPr>
            <p:nvPr/>
          </p:nvSpPr>
          <p:spPr bwMode="auto">
            <a:xfrm>
              <a:off x="3880"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576" name="Rectangle 400"/>
            <p:cNvSpPr>
              <a:spLocks noChangeArrowheads="1"/>
            </p:cNvSpPr>
            <p:nvPr/>
          </p:nvSpPr>
          <p:spPr bwMode="auto">
            <a:xfrm>
              <a:off x="3662"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sp>
          <p:nvSpPr>
            <p:cNvPr id="56577" name="Rectangle 401"/>
            <p:cNvSpPr>
              <a:spLocks noChangeArrowheads="1"/>
            </p:cNvSpPr>
            <p:nvPr/>
          </p:nvSpPr>
          <p:spPr bwMode="auto">
            <a:xfrm>
              <a:off x="3444"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sp>
          <p:nvSpPr>
            <p:cNvPr id="56578" name="Rectangle 402"/>
            <p:cNvSpPr>
              <a:spLocks noChangeArrowheads="1"/>
            </p:cNvSpPr>
            <p:nvPr/>
          </p:nvSpPr>
          <p:spPr bwMode="auto">
            <a:xfrm>
              <a:off x="3226"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t>1</a:t>
              </a:r>
            </a:p>
          </p:txBody>
        </p:sp>
        <p:sp>
          <p:nvSpPr>
            <p:cNvPr id="56579" name="Rectangle 403"/>
            <p:cNvSpPr>
              <a:spLocks noChangeArrowheads="1"/>
            </p:cNvSpPr>
            <p:nvPr/>
          </p:nvSpPr>
          <p:spPr bwMode="auto">
            <a:xfrm>
              <a:off x="3026"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grpSp>
      <p:grpSp>
        <p:nvGrpSpPr>
          <p:cNvPr id="56323" name="Group 276"/>
          <p:cNvGrpSpPr>
            <a:grpSpLocks/>
          </p:cNvGrpSpPr>
          <p:nvPr/>
        </p:nvGrpSpPr>
        <p:grpSpPr bwMode="auto">
          <a:xfrm>
            <a:off x="4629150" y="4570412"/>
            <a:ext cx="4032250" cy="2016125"/>
            <a:chOff x="2953" y="1398"/>
            <a:chExt cx="2540" cy="1270"/>
          </a:xfrm>
        </p:grpSpPr>
        <p:sp>
          <p:nvSpPr>
            <p:cNvPr id="56454" name="AutoShape 277"/>
            <p:cNvSpPr>
              <a:spLocks noChangeAspect="1" noChangeArrowheads="1" noTextEdit="1"/>
            </p:cNvSpPr>
            <p:nvPr/>
          </p:nvSpPr>
          <p:spPr bwMode="auto">
            <a:xfrm>
              <a:off x="2953" y="1398"/>
              <a:ext cx="2540" cy="127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455" name="Rectangle 278"/>
            <p:cNvSpPr>
              <a:spLocks noChangeArrowheads="1"/>
            </p:cNvSpPr>
            <p:nvPr/>
          </p:nvSpPr>
          <p:spPr bwMode="auto">
            <a:xfrm>
              <a:off x="3152"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56" name="Rectangle 279"/>
            <p:cNvSpPr>
              <a:spLocks noChangeArrowheads="1"/>
            </p:cNvSpPr>
            <p:nvPr/>
          </p:nvSpPr>
          <p:spPr bwMode="auto">
            <a:xfrm>
              <a:off x="3227"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57" name="Rectangle 280"/>
            <p:cNvSpPr>
              <a:spLocks noChangeArrowheads="1"/>
            </p:cNvSpPr>
            <p:nvPr/>
          </p:nvSpPr>
          <p:spPr bwMode="auto">
            <a:xfrm>
              <a:off x="3369"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58" name="Rectangle 281"/>
            <p:cNvSpPr>
              <a:spLocks noChangeArrowheads="1"/>
            </p:cNvSpPr>
            <p:nvPr/>
          </p:nvSpPr>
          <p:spPr bwMode="auto">
            <a:xfrm>
              <a:off x="3444"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59" name="Rectangle 282"/>
            <p:cNvSpPr>
              <a:spLocks noChangeArrowheads="1"/>
            </p:cNvSpPr>
            <p:nvPr/>
          </p:nvSpPr>
          <p:spPr bwMode="auto">
            <a:xfrm>
              <a:off x="3586"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60" name="Rectangle 283"/>
            <p:cNvSpPr>
              <a:spLocks noChangeArrowheads="1"/>
            </p:cNvSpPr>
            <p:nvPr/>
          </p:nvSpPr>
          <p:spPr bwMode="auto">
            <a:xfrm>
              <a:off x="3661"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61" name="Rectangle 284"/>
            <p:cNvSpPr>
              <a:spLocks noChangeArrowheads="1"/>
            </p:cNvSpPr>
            <p:nvPr/>
          </p:nvSpPr>
          <p:spPr bwMode="auto">
            <a:xfrm>
              <a:off x="3803"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62" name="Rectangle 285"/>
            <p:cNvSpPr>
              <a:spLocks noChangeArrowheads="1"/>
            </p:cNvSpPr>
            <p:nvPr/>
          </p:nvSpPr>
          <p:spPr bwMode="auto">
            <a:xfrm>
              <a:off x="3878"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63" name="Rectangle 286"/>
            <p:cNvSpPr>
              <a:spLocks noChangeArrowheads="1"/>
            </p:cNvSpPr>
            <p:nvPr/>
          </p:nvSpPr>
          <p:spPr bwMode="auto">
            <a:xfrm>
              <a:off x="4020"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64" name="Rectangle 287"/>
            <p:cNvSpPr>
              <a:spLocks noChangeArrowheads="1"/>
            </p:cNvSpPr>
            <p:nvPr/>
          </p:nvSpPr>
          <p:spPr bwMode="auto">
            <a:xfrm>
              <a:off x="4095"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65" name="Rectangle 288"/>
            <p:cNvSpPr>
              <a:spLocks noChangeArrowheads="1"/>
            </p:cNvSpPr>
            <p:nvPr/>
          </p:nvSpPr>
          <p:spPr bwMode="auto">
            <a:xfrm>
              <a:off x="4237"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66" name="Rectangle 289"/>
            <p:cNvSpPr>
              <a:spLocks noChangeArrowheads="1"/>
            </p:cNvSpPr>
            <p:nvPr/>
          </p:nvSpPr>
          <p:spPr bwMode="auto">
            <a:xfrm>
              <a:off x="4312"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67" name="Rectangle 290"/>
            <p:cNvSpPr>
              <a:spLocks noChangeArrowheads="1"/>
            </p:cNvSpPr>
            <p:nvPr/>
          </p:nvSpPr>
          <p:spPr bwMode="auto">
            <a:xfrm>
              <a:off x="4454"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68" name="Rectangle 291"/>
            <p:cNvSpPr>
              <a:spLocks noChangeArrowheads="1"/>
            </p:cNvSpPr>
            <p:nvPr/>
          </p:nvSpPr>
          <p:spPr bwMode="auto">
            <a:xfrm>
              <a:off x="4529"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69" name="Rectangle 292"/>
            <p:cNvSpPr>
              <a:spLocks noChangeArrowheads="1"/>
            </p:cNvSpPr>
            <p:nvPr/>
          </p:nvSpPr>
          <p:spPr bwMode="auto">
            <a:xfrm>
              <a:off x="4671"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70" name="Rectangle 293"/>
            <p:cNvSpPr>
              <a:spLocks noChangeArrowheads="1"/>
            </p:cNvSpPr>
            <p:nvPr/>
          </p:nvSpPr>
          <p:spPr bwMode="auto">
            <a:xfrm>
              <a:off x="4746"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71" name="Rectangle 294"/>
            <p:cNvSpPr>
              <a:spLocks noChangeArrowheads="1"/>
            </p:cNvSpPr>
            <p:nvPr/>
          </p:nvSpPr>
          <p:spPr bwMode="auto">
            <a:xfrm>
              <a:off x="3152"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72" name="Rectangle 295"/>
            <p:cNvSpPr>
              <a:spLocks noChangeArrowheads="1"/>
            </p:cNvSpPr>
            <p:nvPr/>
          </p:nvSpPr>
          <p:spPr bwMode="auto">
            <a:xfrm>
              <a:off x="3227"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73" name="Rectangle 296"/>
            <p:cNvSpPr>
              <a:spLocks noChangeArrowheads="1"/>
            </p:cNvSpPr>
            <p:nvPr/>
          </p:nvSpPr>
          <p:spPr bwMode="auto">
            <a:xfrm>
              <a:off x="3369"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74" name="Rectangle 297"/>
            <p:cNvSpPr>
              <a:spLocks noChangeArrowheads="1"/>
            </p:cNvSpPr>
            <p:nvPr/>
          </p:nvSpPr>
          <p:spPr bwMode="auto">
            <a:xfrm>
              <a:off x="3444"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75" name="Rectangle 298"/>
            <p:cNvSpPr>
              <a:spLocks noChangeArrowheads="1"/>
            </p:cNvSpPr>
            <p:nvPr/>
          </p:nvSpPr>
          <p:spPr bwMode="auto">
            <a:xfrm>
              <a:off x="3586"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76" name="Rectangle 299"/>
            <p:cNvSpPr>
              <a:spLocks noChangeArrowheads="1"/>
            </p:cNvSpPr>
            <p:nvPr/>
          </p:nvSpPr>
          <p:spPr bwMode="auto">
            <a:xfrm>
              <a:off x="3661"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77" name="Rectangle 300"/>
            <p:cNvSpPr>
              <a:spLocks noChangeArrowheads="1"/>
            </p:cNvSpPr>
            <p:nvPr/>
          </p:nvSpPr>
          <p:spPr bwMode="auto">
            <a:xfrm>
              <a:off x="3803"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78" name="Rectangle 301"/>
            <p:cNvSpPr>
              <a:spLocks noChangeArrowheads="1"/>
            </p:cNvSpPr>
            <p:nvPr/>
          </p:nvSpPr>
          <p:spPr bwMode="auto">
            <a:xfrm>
              <a:off x="3878"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79" name="Rectangle 302"/>
            <p:cNvSpPr>
              <a:spLocks noChangeArrowheads="1"/>
            </p:cNvSpPr>
            <p:nvPr/>
          </p:nvSpPr>
          <p:spPr bwMode="auto">
            <a:xfrm>
              <a:off x="4020"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80" name="Rectangle 303"/>
            <p:cNvSpPr>
              <a:spLocks noChangeArrowheads="1"/>
            </p:cNvSpPr>
            <p:nvPr/>
          </p:nvSpPr>
          <p:spPr bwMode="auto">
            <a:xfrm>
              <a:off x="4095"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81" name="Rectangle 304"/>
            <p:cNvSpPr>
              <a:spLocks noChangeArrowheads="1"/>
            </p:cNvSpPr>
            <p:nvPr/>
          </p:nvSpPr>
          <p:spPr bwMode="auto">
            <a:xfrm>
              <a:off x="4237"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82" name="Rectangle 305"/>
            <p:cNvSpPr>
              <a:spLocks noChangeArrowheads="1"/>
            </p:cNvSpPr>
            <p:nvPr/>
          </p:nvSpPr>
          <p:spPr bwMode="auto">
            <a:xfrm>
              <a:off x="4312"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83" name="Rectangle 306"/>
            <p:cNvSpPr>
              <a:spLocks noChangeArrowheads="1"/>
            </p:cNvSpPr>
            <p:nvPr/>
          </p:nvSpPr>
          <p:spPr bwMode="auto">
            <a:xfrm>
              <a:off x="4454"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84" name="Rectangle 307"/>
            <p:cNvSpPr>
              <a:spLocks noChangeArrowheads="1"/>
            </p:cNvSpPr>
            <p:nvPr/>
          </p:nvSpPr>
          <p:spPr bwMode="auto">
            <a:xfrm>
              <a:off x="4529"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85" name="Rectangle 308"/>
            <p:cNvSpPr>
              <a:spLocks noChangeArrowheads="1"/>
            </p:cNvSpPr>
            <p:nvPr/>
          </p:nvSpPr>
          <p:spPr bwMode="auto">
            <a:xfrm>
              <a:off x="4671"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86" name="Rectangle 309"/>
            <p:cNvSpPr>
              <a:spLocks noChangeArrowheads="1"/>
            </p:cNvSpPr>
            <p:nvPr/>
          </p:nvSpPr>
          <p:spPr bwMode="auto">
            <a:xfrm>
              <a:off x="4746"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87" name="Line 310"/>
            <p:cNvSpPr>
              <a:spLocks noChangeShapeType="1"/>
            </p:cNvSpPr>
            <p:nvPr/>
          </p:nvSpPr>
          <p:spPr bwMode="auto">
            <a:xfrm>
              <a:off x="3098" y="2123"/>
              <a:ext cx="2177"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488" name="Rectangle 311"/>
            <p:cNvSpPr>
              <a:spLocks noChangeArrowheads="1"/>
            </p:cNvSpPr>
            <p:nvPr/>
          </p:nvSpPr>
          <p:spPr bwMode="auto">
            <a:xfrm>
              <a:off x="3014" y="1733"/>
              <a:ext cx="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solidFill>
                    <a:srgbClr val="000000"/>
                  </a:solidFill>
                  <a:latin typeface="Helvetica" charset="0"/>
                </a:rPr>
                <a:t>+</a:t>
              </a:r>
              <a:endParaRPr lang="en-US"/>
            </a:p>
          </p:txBody>
        </p:sp>
        <p:sp>
          <p:nvSpPr>
            <p:cNvPr id="56489" name="Rectangle 312"/>
            <p:cNvSpPr>
              <a:spLocks noChangeArrowheads="1"/>
            </p:cNvSpPr>
            <p:nvPr/>
          </p:nvSpPr>
          <p:spPr bwMode="auto">
            <a:xfrm>
              <a:off x="3152"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90" name="Rectangle 313"/>
            <p:cNvSpPr>
              <a:spLocks noChangeArrowheads="1"/>
            </p:cNvSpPr>
            <p:nvPr/>
          </p:nvSpPr>
          <p:spPr bwMode="auto">
            <a:xfrm>
              <a:off x="3227"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91" name="Rectangle 314"/>
            <p:cNvSpPr>
              <a:spLocks noChangeArrowheads="1"/>
            </p:cNvSpPr>
            <p:nvPr/>
          </p:nvSpPr>
          <p:spPr bwMode="auto">
            <a:xfrm>
              <a:off x="3369"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92" name="Rectangle 315"/>
            <p:cNvSpPr>
              <a:spLocks noChangeArrowheads="1"/>
            </p:cNvSpPr>
            <p:nvPr/>
          </p:nvSpPr>
          <p:spPr bwMode="auto">
            <a:xfrm>
              <a:off x="3444"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93" name="Rectangle 316"/>
            <p:cNvSpPr>
              <a:spLocks noChangeArrowheads="1"/>
            </p:cNvSpPr>
            <p:nvPr/>
          </p:nvSpPr>
          <p:spPr bwMode="auto">
            <a:xfrm>
              <a:off x="3586"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94" name="Rectangle 317"/>
            <p:cNvSpPr>
              <a:spLocks noChangeArrowheads="1"/>
            </p:cNvSpPr>
            <p:nvPr/>
          </p:nvSpPr>
          <p:spPr bwMode="auto">
            <a:xfrm>
              <a:off x="3661"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95" name="Rectangle 318"/>
            <p:cNvSpPr>
              <a:spLocks noChangeArrowheads="1"/>
            </p:cNvSpPr>
            <p:nvPr/>
          </p:nvSpPr>
          <p:spPr bwMode="auto">
            <a:xfrm>
              <a:off x="3803"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96" name="Rectangle 319"/>
            <p:cNvSpPr>
              <a:spLocks noChangeArrowheads="1"/>
            </p:cNvSpPr>
            <p:nvPr/>
          </p:nvSpPr>
          <p:spPr bwMode="auto">
            <a:xfrm>
              <a:off x="3878"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97" name="Rectangle 320"/>
            <p:cNvSpPr>
              <a:spLocks noChangeArrowheads="1"/>
            </p:cNvSpPr>
            <p:nvPr/>
          </p:nvSpPr>
          <p:spPr bwMode="auto">
            <a:xfrm>
              <a:off x="4020"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98" name="Rectangle 321"/>
            <p:cNvSpPr>
              <a:spLocks noChangeArrowheads="1"/>
            </p:cNvSpPr>
            <p:nvPr/>
          </p:nvSpPr>
          <p:spPr bwMode="auto">
            <a:xfrm>
              <a:off x="4095"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99" name="Rectangle 322"/>
            <p:cNvSpPr>
              <a:spLocks noChangeArrowheads="1"/>
            </p:cNvSpPr>
            <p:nvPr/>
          </p:nvSpPr>
          <p:spPr bwMode="auto">
            <a:xfrm>
              <a:off x="4237"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00" name="Rectangle 323"/>
            <p:cNvSpPr>
              <a:spLocks noChangeArrowheads="1"/>
            </p:cNvSpPr>
            <p:nvPr/>
          </p:nvSpPr>
          <p:spPr bwMode="auto">
            <a:xfrm>
              <a:off x="4312"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01" name="Rectangle 324"/>
            <p:cNvSpPr>
              <a:spLocks noChangeArrowheads="1"/>
            </p:cNvSpPr>
            <p:nvPr/>
          </p:nvSpPr>
          <p:spPr bwMode="auto">
            <a:xfrm>
              <a:off x="4454"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02" name="Rectangle 325"/>
            <p:cNvSpPr>
              <a:spLocks noChangeArrowheads="1"/>
            </p:cNvSpPr>
            <p:nvPr/>
          </p:nvSpPr>
          <p:spPr bwMode="auto">
            <a:xfrm>
              <a:off x="4529"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03" name="Rectangle 326"/>
            <p:cNvSpPr>
              <a:spLocks noChangeArrowheads="1"/>
            </p:cNvSpPr>
            <p:nvPr/>
          </p:nvSpPr>
          <p:spPr bwMode="auto">
            <a:xfrm>
              <a:off x="4671"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504" name="Rectangle 327"/>
            <p:cNvSpPr>
              <a:spLocks noChangeArrowheads="1"/>
            </p:cNvSpPr>
            <p:nvPr/>
          </p:nvSpPr>
          <p:spPr bwMode="auto">
            <a:xfrm>
              <a:off x="4746"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505" name="Rectangle 328"/>
            <p:cNvSpPr>
              <a:spLocks noChangeArrowheads="1"/>
            </p:cNvSpPr>
            <p:nvPr/>
          </p:nvSpPr>
          <p:spPr bwMode="auto">
            <a:xfrm>
              <a:off x="409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506" name="Rectangle 329"/>
            <p:cNvSpPr>
              <a:spLocks noChangeArrowheads="1"/>
            </p:cNvSpPr>
            <p:nvPr/>
          </p:nvSpPr>
          <p:spPr bwMode="auto">
            <a:xfrm>
              <a:off x="4913" y="1616"/>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218 (-38)</a:t>
              </a:r>
              <a:endParaRPr lang="en-US"/>
            </a:p>
          </p:txBody>
        </p:sp>
        <p:sp>
          <p:nvSpPr>
            <p:cNvPr id="56507" name="Rectangle 330"/>
            <p:cNvSpPr>
              <a:spLocks noChangeArrowheads="1"/>
            </p:cNvSpPr>
            <p:nvPr/>
          </p:nvSpPr>
          <p:spPr bwMode="auto">
            <a:xfrm>
              <a:off x="4913" y="1894"/>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157 (-99)</a:t>
              </a:r>
              <a:endParaRPr lang="en-US"/>
            </a:p>
          </p:txBody>
        </p:sp>
        <p:sp>
          <p:nvSpPr>
            <p:cNvPr id="56508" name="Rectangle 331"/>
            <p:cNvSpPr>
              <a:spLocks noChangeArrowheads="1"/>
            </p:cNvSpPr>
            <p:nvPr/>
          </p:nvSpPr>
          <p:spPr bwMode="auto">
            <a:xfrm>
              <a:off x="4913" y="2198"/>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119</a:t>
              </a:r>
              <a:endParaRPr lang="en-US"/>
            </a:p>
          </p:txBody>
        </p:sp>
        <p:sp>
          <p:nvSpPr>
            <p:cNvPr id="56509" name="Rectangle 332"/>
            <p:cNvSpPr>
              <a:spLocks noChangeArrowheads="1"/>
            </p:cNvSpPr>
            <p:nvPr/>
          </p:nvSpPr>
          <p:spPr bwMode="auto">
            <a:xfrm>
              <a:off x="3062" y="2464"/>
              <a:ext cx="18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600">
                  <a:solidFill>
                    <a:srgbClr val="000000"/>
                  </a:solidFill>
                  <a:latin typeface="Helvetica" charset="0"/>
                </a:rPr>
                <a:t>Carry = 1    Overflow = 1</a:t>
              </a:r>
              <a:endParaRPr lang="en-US" sz="1600"/>
            </a:p>
          </p:txBody>
        </p:sp>
        <p:sp>
          <p:nvSpPr>
            <p:cNvPr id="56510" name="Rectangle 333"/>
            <p:cNvSpPr>
              <a:spLocks noChangeArrowheads="1"/>
            </p:cNvSpPr>
            <p:nvPr/>
          </p:nvSpPr>
          <p:spPr bwMode="auto">
            <a:xfrm>
              <a:off x="431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511" name="Rectangle 334"/>
            <p:cNvSpPr>
              <a:spLocks noChangeArrowheads="1"/>
            </p:cNvSpPr>
            <p:nvPr/>
          </p:nvSpPr>
          <p:spPr bwMode="auto">
            <a:xfrm>
              <a:off x="453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512" name="Rectangle 335"/>
            <p:cNvSpPr>
              <a:spLocks noChangeArrowheads="1"/>
            </p:cNvSpPr>
            <p:nvPr/>
          </p:nvSpPr>
          <p:spPr bwMode="auto">
            <a:xfrm>
              <a:off x="3880"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1</a:t>
              </a:r>
              <a:endParaRPr lang="en-US" b="1"/>
            </a:p>
          </p:txBody>
        </p:sp>
        <p:sp>
          <p:nvSpPr>
            <p:cNvPr id="56513" name="Rectangle 336"/>
            <p:cNvSpPr>
              <a:spLocks noChangeArrowheads="1"/>
            </p:cNvSpPr>
            <p:nvPr/>
          </p:nvSpPr>
          <p:spPr bwMode="auto">
            <a:xfrm>
              <a:off x="3662"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t>1</a:t>
              </a:r>
            </a:p>
          </p:txBody>
        </p:sp>
        <p:sp>
          <p:nvSpPr>
            <p:cNvPr id="56514" name="Rectangle 337"/>
            <p:cNvSpPr>
              <a:spLocks noChangeArrowheads="1"/>
            </p:cNvSpPr>
            <p:nvPr/>
          </p:nvSpPr>
          <p:spPr bwMode="auto">
            <a:xfrm>
              <a:off x="3444"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sp>
          <p:nvSpPr>
            <p:cNvPr id="56515" name="Rectangle 338"/>
            <p:cNvSpPr>
              <a:spLocks noChangeArrowheads="1"/>
            </p:cNvSpPr>
            <p:nvPr/>
          </p:nvSpPr>
          <p:spPr bwMode="auto">
            <a:xfrm>
              <a:off x="3226"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sp>
          <p:nvSpPr>
            <p:cNvPr id="56516" name="Rectangle 339"/>
            <p:cNvSpPr>
              <a:spLocks noChangeArrowheads="1"/>
            </p:cNvSpPr>
            <p:nvPr/>
          </p:nvSpPr>
          <p:spPr bwMode="auto">
            <a:xfrm>
              <a:off x="3026"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t>1</a:t>
              </a:r>
            </a:p>
          </p:txBody>
        </p:sp>
      </p:grpSp>
      <p:sp>
        <p:nvSpPr>
          <p:cNvPr id="56324" name="Rectangle 2"/>
          <p:cNvSpPr>
            <a:spLocks noGrp="1" noChangeArrowheads="1"/>
          </p:cNvSpPr>
          <p:nvPr>
            <p:ph type="title"/>
          </p:nvPr>
        </p:nvSpPr>
        <p:spPr/>
        <p:txBody>
          <a:bodyPr/>
          <a:lstStyle/>
          <a:p>
            <a:pPr eaLnBrk="1" hangingPunct="1"/>
            <a:r>
              <a:rPr lang="en-US"/>
              <a:t>Carry and Overflow Examples</a:t>
            </a:r>
          </a:p>
        </p:txBody>
      </p:sp>
      <p:sp>
        <p:nvSpPr>
          <p:cNvPr id="56325" name="Rectangle 3"/>
          <p:cNvSpPr>
            <a:spLocks noGrp="1" noChangeArrowheads="1"/>
          </p:cNvSpPr>
          <p:nvPr>
            <p:ph idx="1"/>
          </p:nvPr>
        </p:nvSpPr>
        <p:spPr/>
        <p:txBody>
          <a:bodyPr lIns="0" rIns="0">
            <a:normAutofit/>
          </a:bodyPr>
          <a:lstStyle/>
          <a:p>
            <a:pPr eaLnBrk="1" hangingPunct="1">
              <a:lnSpc>
                <a:spcPct val="90000"/>
              </a:lnSpc>
            </a:pPr>
            <a:r>
              <a:rPr lang="en-US" sz="2400" dirty="0">
                <a:latin typeface="Arial" charset="0"/>
                <a:cs typeface="Arial" charset="0"/>
              </a:rPr>
              <a:t>We can have carry without overflow and vice-versa</a:t>
            </a:r>
          </a:p>
          <a:p>
            <a:pPr eaLnBrk="1" hangingPunct="1">
              <a:lnSpc>
                <a:spcPct val="90000"/>
              </a:lnSpc>
            </a:pPr>
            <a:r>
              <a:rPr lang="en-US" sz="2400" dirty="0">
                <a:latin typeface="Arial" charset="0"/>
                <a:cs typeface="Arial" charset="0"/>
              </a:rPr>
              <a:t>Four cases are possible</a:t>
            </a:r>
          </a:p>
        </p:txBody>
      </p:sp>
      <p:grpSp>
        <p:nvGrpSpPr>
          <p:cNvPr id="56326" name="Group 211"/>
          <p:cNvGrpSpPr>
            <a:grpSpLocks/>
          </p:cNvGrpSpPr>
          <p:nvPr/>
        </p:nvGrpSpPr>
        <p:grpSpPr bwMode="auto">
          <a:xfrm>
            <a:off x="4629150" y="2438400"/>
            <a:ext cx="4032250" cy="2016125"/>
            <a:chOff x="2953" y="1398"/>
            <a:chExt cx="2540" cy="1270"/>
          </a:xfrm>
        </p:grpSpPr>
        <p:sp>
          <p:nvSpPr>
            <p:cNvPr id="56391" name="AutoShape 147"/>
            <p:cNvSpPr>
              <a:spLocks noChangeAspect="1" noChangeArrowheads="1" noTextEdit="1"/>
            </p:cNvSpPr>
            <p:nvPr/>
          </p:nvSpPr>
          <p:spPr bwMode="auto">
            <a:xfrm>
              <a:off x="2953" y="1398"/>
              <a:ext cx="2540" cy="127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392" name="Rectangle 148"/>
            <p:cNvSpPr>
              <a:spLocks noChangeArrowheads="1"/>
            </p:cNvSpPr>
            <p:nvPr/>
          </p:nvSpPr>
          <p:spPr bwMode="auto">
            <a:xfrm>
              <a:off x="3152"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93" name="Rectangle 149"/>
            <p:cNvSpPr>
              <a:spLocks noChangeArrowheads="1"/>
            </p:cNvSpPr>
            <p:nvPr/>
          </p:nvSpPr>
          <p:spPr bwMode="auto">
            <a:xfrm>
              <a:off x="3227"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94" name="Rectangle 150"/>
            <p:cNvSpPr>
              <a:spLocks noChangeArrowheads="1"/>
            </p:cNvSpPr>
            <p:nvPr/>
          </p:nvSpPr>
          <p:spPr bwMode="auto">
            <a:xfrm>
              <a:off x="3369"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95" name="Rectangle 151"/>
            <p:cNvSpPr>
              <a:spLocks noChangeArrowheads="1"/>
            </p:cNvSpPr>
            <p:nvPr/>
          </p:nvSpPr>
          <p:spPr bwMode="auto">
            <a:xfrm>
              <a:off x="3444"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96" name="Rectangle 152"/>
            <p:cNvSpPr>
              <a:spLocks noChangeArrowheads="1"/>
            </p:cNvSpPr>
            <p:nvPr/>
          </p:nvSpPr>
          <p:spPr bwMode="auto">
            <a:xfrm>
              <a:off x="3586"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97" name="Rectangle 153"/>
            <p:cNvSpPr>
              <a:spLocks noChangeArrowheads="1"/>
            </p:cNvSpPr>
            <p:nvPr/>
          </p:nvSpPr>
          <p:spPr bwMode="auto">
            <a:xfrm>
              <a:off x="3661"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98" name="Rectangle 154"/>
            <p:cNvSpPr>
              <a:spLocks noChangeArrowheads="1"/>
            </p:cNvSpPr>
            <p:nvPr/>
          </p:nvSpPr>
          <p:spPr bwMode="auto">
            <a:xfrm>
              <a:off x="3803"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99" name="Rectangle 155"/>
            <p:cNvSpPr>
              <a:spLocks noChangeArrowheads="1"/>
            </p:cNvSpPr>
            <p:nvPr/>
          </p:nvSpPr>
          <p:spPr bwMode="auto">
            <a:xfrm>
              <a:off x="3878"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00" name="Rectangle 156"/>
            <p:cNvSpPr>
              <a:spLocks noChangeArrowheads="1"/>
            </p:cNvSpPr>
            <p:nvPr/>
          </p:nvSpPr>
          <p:spPr bwMode="auto">
            <a:xfrm>
              <a:off x="4020"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01" name="Rectangle 157"/>
            <p:cNvSpPr>
              <a:spLocks noChangeArrowheads="1"/>
            </p:cNvSpPr>
            <p:nvPr/>
          </p:nvSpPr>
          <p:spPr bwMode="auto">
            <a:xfrm>
              <a:off x="4095"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02" name="Rectangle 158"/>
            <p:cNvSpPr>
              <a:spLocks noChangeArrowheads="1"/>
            </p:cNvSpPr>
            <p:nvPr/>
          </p:nvSpPr>
          <p:spPr bwMode="auto">
            <a:xfrm>
              <a:off x="4237"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03" name="Rectangle 159"/>
            <p:cNvSpPr>
              <a:spLocks noChangeArrowheads="1"/>
            </p:cNvSpPr>
            <p:nvPr/>
          </p:nvSpPr>
          <p:spPr bwMode="auto">
            <a:xfrm>
              <a:off x="4312"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04" name="Rectangle 160"/>
            <p:cNvSpPr>
              <a:spLocks noChangeArrowheads="1"/>
            </p:cNvSpPr>
            <p:nvPr/>
          </p:nvSpPr>
          <p:spPr bwMode="auto">
            <a:xfrm>
              <a:off x="4454"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05" name="Rectangle 161"/>
            <p:cNvSpPr>
              <a:spLocks noChangeArrowheads="1"/>
            </p:cNvSpPr>
            <p:nvPr/>
          </p:nvSpPr>
          <p:spPr bwMode="auto">
            <a:xfrm>
              <a:off x="4529"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06" name="Rectangle 162"/>
            <p:cNvSpPr>
              <a:spLocks noChangeArrowheads="1"/>
            </p:cNvSpPr>
            <p:nvPr/>
          </p:nvSpPr>
          <p:spPr bwMode="auto">
            <a:xfrm>
              <a:off x="4671"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07" name="Rectangle 163"/>
            <p:cNvSpPr>
              <a:spLocks noChangeArrowheads="1"/>
            </p:cNvSpPr>
            <p:nvPr/>
          </p:nvSpPr>
          <p:spPr bwMode="auto">
            <a:xfrm>
              <a:off x="4746"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08" name="Rectangle 164"/>
            <p:cNvSpPr>
              <a:spLocks noChangeArrowheads="1"/>
            </p:cNvSpPr>
            <p:nvPr/>
          </p:nvSpPr>
          <p:spPr bwMode="auto">
            <a:xfrm>
              <a:off x="3152"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09" name="Rectangle 165"/>
            <p:cNvSpPr>
              <a:spLocks noChangeArrowheads="1"/>
            </p:cNvSpPr>
            <p:nvPr/>
          </p:nvSpPr>
          <p:spPr bwMode="auto">
            <a:xfrm>
              <a:off x="3227"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10" name="Rectangle 166"/>
            <p:cNvSpPr>
              <a:spLocks noChangeArrowheads="1"/>
            </p:cNvSpPr>
            <p:nvPr/>
          </p:nvSpPr>
          <p:spPr bwMode="auto">
            <a:xfrm>
              <a:off x="3369"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11" name="Rectangle 167"/>
            <p:cNvSpPr>
              <a:spLocks noChangeArrowheads="1"/>
            </p:cNvSpPr>
            <p:nvPr/>
          </p:nvSpPr>
          <p:spPr bwMode="auto">
            <a:xfrm>
              <a:off x="3444"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12" name="Rectangle 168"/>
            <p:cNvSpPr>
              <a:spLocks noChangeArrowheads="1"/>
            </p:cNvSpPr>
            <p:nvPr/>
          </p:nvSpPr>
          <p:spPr bwMode="auto">
            <a:xfrm>
              <a:off x="3586"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13" name="Rectangle 169"/>
            <p:cNvSpPr>
              <a:spLocks noChangeArrowheads="1"/>
            </p:cNvSpPr>
            <p:nvPr/>
          </p:nvSpPr>
          <p:spPr bwMode="auto">
            <a:xfrm>
              <a:off x="3661"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14" name="Rectangle 170"/>
            <p:cNvSpPr>
              <a:spLocks noChangeArrowheads="1"/>
            </p:cNvSpPr>
            <p:nvPr/>
          </p:nvSpPr>
          <p:spPr bwMode="auto">
            <a:xfrm>
              <a:off x="3803"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15" name="Rectangle 171"/>
            <p:cNvSpPr>
              <a:spLocks noChangeArrowheads="1"/>
            </p:cNvSpPr>
            <p:nvPr/>
          </p:nvSpPr>
          <p:spPr bwMode="auto">
            <a:xfrm>
              <a:off x="3878"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16" name="Rectangle 172"/>
            <p:cNvSpPr>
              <a:spLocks noChangeArrowheads="1"/>
            </p:cNvSpPr>
            <p:nvPr/>
          </p:nvSpPr>
          <p:spPr bwMode="auto">
            <a:xfrm>
              <a:off x="4020"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17" name="Rectangle 173"/>
            <p:cNvSpPr>
              <a:spLocks noChangeArrowheads="1"/>
            </p:cNvSpPr>
            <p:nvPr/>
          </p:nvSpPr>
          <p:spPr bwMode="auto">
            <a:xfrm>
              <a:off x="4095"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18" name="Rectangle 174"/>
            <p:cNvSpPr>
              <a:spLocks noChangeArrowheads="1"/>
            </p:cNvSpPr>
            <p:nvPr/>
          </p:nvSpPr>
          <p:spPr bwMode="auto">
            <a:xfrm>
              <a:off x="4237"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19" name="Rectangle 175"/>
            <p:cNvSpPr>
              <a:spLocks noChangeArrowheads="1"/>
            </p:cNvSpPr>
            <p:nvPr/>
          </p:nvSpPr>
          <p:spPr bwMode="auto">
            <a:xfrm>
              <a:off x="4312"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20" name="Rectangle 176"/>
            <p:cNvSpPr>
              <a:spLocks noChangeArrowheads="1"/>
            </p:cNvSpPr>
            <p:nvPr/>
          </p:nvSpPr>
          <p:spPr bwMode="auto">
            <a:xfrm>
              <a:off x="4454"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21" name="Rectangle 177"/>
            <p:cNvSpPr>
              <a:spLocks noChangeArrowheads="1"/>
            </p:cNvSpPr>
            <p:nvPr/>
          </p:nvSpPr>
          <p:spPr bwMode="auto">
            <a:xfrm>
              <a:off x="4529"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22" name="Rectangle 178"/>
            <p:cNvSpPr>
              <a:spLocks noChangeArrowheads="1"/>
            </p:cNvSpPr>
            <p:nvPr/>
          </p:nvSpPr>
          <p:spPr bwMode="auto">
            <a:xfrm>
              <a:off x="4671"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423" name="Rectangle 179"/>
            <p:cNvSpPr>
              <a:spLocks noChangeArrowheads="1"/>
            </p:cNvSpPr>
            <p:nvPr/>
          </p:nvSpPr>
          <p:spPr bwMode="auto">
            <a:xfrm>
              <a:off x="4746"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24" name="Line 180"/>
            <p:cNvSpPr>
              <a:spLocks noChangeShapeType="1"/>
            </p:cNvSpPr>
            <p:nvPr/>
          </p:nvSpPr>
          <p:spPr bwMode="auto">
            <a:xfrm>
              <a:off x="3098" y="2123"/>
              <a:ext cx="2177"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425" name="Rectangle 181"/>
            <p:cNvSpPr>
              <a:spLocks noChangeArrowheads="1"/>
            </p:cNvSpPr>
            <p:nvPr/>
          </p:nvSpPr>
          <p:spPr bwMode="auto">
            <a:xfrm>
              <a:off x="3014" y="1733"/>
              <a:ext cx="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solidFill>
                    <a:srgbClr val="000000"/>
                  </a:solidFill>
                  <a:latin typeface="Helvetica" charset="0"/>
                </a:rPr>
                <a:t>+</a:t>
              </a:r>
              <a:endParaRPr lang="en-US"/>
            </a:p>
          </p:txBody>
        </p:sp>
        <p:sp>
          <p:nvSpPr>
            <p:cNvPr id="56426" name="Rectangle 182"/>
            <p:cNvSpPr>
              <a:spLocks noChangeArrowheads="1"/>
            </p:cNvSpPr>
            <p:nvPr/>
          </p:nvSpPr>
          <p:spPr bwMode="auto">
            <a:xfrm>
              <a:off x="3152"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27" name="Rectangle 183"/>
            <p:cNvSpPr>
              <a:spLocks noChangeArrowheads="1"/>
            </p:cNvSpPr>
            <p:nvPr/>
          </p:nvSpPr>
          <p:spPr bwMode="auto">
            <a:xfrm>
              <a:off x="3227"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28" name="Rectangle 184"/>
            <p:cNvSpPr>
              <a:spLocks noChangeArrowheads="1"/>
            </p:cNvSpPr>
            <p:nvPr/>
          </p:nvSpPr>
          <p:spPr bwMode="auto">
            <a:xfrm>
              <a:off x="3369"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29" name="Rectangle 185"/>
            <p:cNvSpPr>
              <a:spLocks noChangeArrowheads="1"/>
            </p:cNvSpPr>
            <p:nvPr/>
          </p:nvSpPr>
          <p:spPr bwMode="auto">
            <a:xfrm>
              <a:off x="3444"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30" name="Rectangle 186"/>
            <p:cNvSpPr>
              <a:spLocks noChangeArrowheads="1"/>
            </p:cNvSpPr>
            <p:nvPr/>
          </p:nvSpPr>
          <p:spPr bwMode="auto">
            <a:xfrm>
              <a:off x="3586"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31" name="Rectangle 187"/>
            <p:cNvSpPr>
              <a:spLocks noChangeArrowheads="1"/>
            </p:cNvSpPr>
            <p:nvPr/>
          </p:nvSpPr>
          <p:spPr bwMode="auto">
            <a:xfrm>
              <a:off x="3661"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32" name="Rectangle 188"/>
            <p:cNvSpPr>
              <a:spLocks noChangeArrowheads="1"/>
            </p:cNvSpPr>
            <p:nvPr/>
          </p:nvSpPr>
          <p:spPr bwMode="auto">
            <a:xfrm>
              <a:off x="3803"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33" name="Rectangle 189"/>
            <p:cNvSpPr>
              <a:spLocks noChangeArrowheads="1"/>
            </p:cNvSpPr>
            <p:nvPr/>
          </p:nvSpPr>
          <p:spPr bwMode="auto">
            <a:xfrm>
              <a:off x="3878"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34" name="Rectangle 190"/>
            <p:cNvSpPr>
              <a:spLocks noChangeArrowheads="1"/>
            </p:cNvSpPr>
            <p:nvPr/>
          </p:nvSpPr>
          <p:spPr bwMode="auto">
            <a:xfrm>
              <a:off x="4020"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35" name="Rectangle 191"/>
            <p:cNvSpPr>
              <a:spLocks noChangeArrowheads="1"/>
            </p:cNvSpPr>
            <p:nvPr/>
          </p:nvSpPr>
          <p:spPr bwMode="auto">
            <a:xfrm>
              <a:off x="4095"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436" name="Rectangle 192"/>
            <p:cNvSpPr>
              <a:spLocks noChangeArrowheads="1"/>
            </p:cNvSpPr>
            <p:nvPr/>
          </p:nvSpPr>
          <p:spPr bwMode="auto">
            <a:xfrm>
              <a:off x="4237"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37" name="Rectangle 193"/>
            <p:cNvSpPr>
              <a:spLocks noChangeArrowheads="1"/>
            </p:cNvSpPr>
            <p:nvPr/>
          </p:nvSpPr>
          <p:spPr bwMode="auto">
            <a:xfrm>
              <a:off x="4312"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38" name="Rectangle 194"/>
            <p:cNvSpPr>
              <a:spLocks noChangeArrowheads="1"/>
            </p:cNvSpPr>
            <p:nvPr/>
          </p:nvSpPr>
          <p:spPr bwMode="auto">
            <a:xfrm>
              <a:off x="4454"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39" name="Rectangle 195"/>
            <p:cNvSpPr>
              <a:spLocks noChangeArrowheads="1"/>
            </p:cNvSpPr>
            <p:nvPr/>
          </p:nvSpPr>
          <p:spPr bwMode="auto">
            <a:xfrm>
              <a:off x="4529"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40" name="Rectangle 196"/>
            <p:cNvSpPr>
              <a:spLocks noChangeArrowheads="1"/>
            </p:cNvSpPr>
            <p:nvPr/>
          </p:nvSpPr>
          <p:spPr bwMode="auto">
            <a:xfrm>
              <a:off x="4671"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441" name="Rectangle 197"/>
            <p:cNvSpPr>
              <a:spLocks noChangeArrowheads="1"/>
            </p:cNvSpPr>
            <p:nvPr/>
          </p:nvSpPr>
          <p:spPr bwMode="auto">
            <a:xfrm>
              <a:off x="4746"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442" name="Rectangle 198"/>
            <p:cNvSpPr>
              <a:spLocks noChangeArrowheads="1"/>
            </p:cNvSpPr>
            <p:nvPr/>
          </p:nvSpPr>
          <p:spPr bwMode="auto">
            <a:xfrm>
              <a:off x="409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443" name="Rectangle 199"/>
            <p:cNvSpPr>
              <a:spLocks noChangeArrowheads="1"/>
            </p:cNvSpPr>
            <p:nvPr/>
          </p:nvSpPr>
          <p:spPr bwMode="auto">
            <a:xfrm>
              <a:off x="4913" y="1616"/>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15</a:t>
              </a:r>
              <a:endParaRPr lang="en-US"/>
            </a:p>
          </p:txBody>
        </p:sp>
        <p:sp>
          <p:nvSpPr>
            <p:cNvPr id="56444" name="Rectangle 200"/>
            <p:cNvSpPr>
              <a:spLocks noChangeArrowheads="1"/>
            </p:cNvSpPr>
            <p:nvPr/>
          </p:nvSpPr>
          <p:spPr bwMode="auto">
            <a:xfrm>
              <a:off x="4913" y="1894"/>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245 (-8)</a:t>
              </a:r>
              <a:endParaRPr lang="en-US"/>
            </a:p>
          </p:txBody>
        </p:sp>
        <p:sp>
          <p:nvSpPr>
            <p:cNvPr id="56445" name="Rectangle 201"/>
            <p:cNvSpPr>
              <a:spLocks noChangeArrowheads="1"/>
            </p:cNvSpPr>
            <p:nvPr/>
          </p:nvSpPr>
          <p:spPr bwMode="auto">
            <a:xfrm>
              <a:off x="4913" y="2198"/>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7</a:t>
              </a:r>
              <a:endParaRPr lang="en-US"/>
            </a:p>
          </p:txBody>
        </p:sp>
        <p:sp>
          <p:nvSpPr>
            <p:cNvPr id="56446" name="Rectangle 202"/>
            <p:cNvSpPr>
              <a:spLocks noChangeArrowheads="1"/>
            </p:cNvSpPr>
            <p:nvPr/>
          </p:nvSpPr>
          <p:spPr bwMode="auto">
            <a:xfrm>
              <a:off x="3062" y="2464"/>
              <a:ext cx="18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600">
                  <a:solidFill>
                    <a:srgbClr val="000000"/>
                  </a:solidFill>
                  <a:latin typeface="Helvetica" charset="0"/>
                </a:rPr>
                <a:t>Carry = 1    Overflow = 0</a:t>
              </a:r>
              <a:endParaRPr lang="en-US" sz="1600"/>
            </a:p>
          </p:txBody>
        </p:sp>
        <p:sp>
          <p:nvSpPr>
            <p:cNvPr id="56447" name="Rectangle 203"/>
            <p:cNvSpPr>
              <a:spLocks noChangeArrowheads="1"/>
            </p:cNvSpPr>
            <p:nvPr/>
          </p:nvSpPr>
          <p:spPr bwMode="auto">
            <a:xfrm>
              <a:off x="431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448" name="Rectangle 204"/>
            <p:cNvSpPr>
              <a:spLocks noChangeArrowheads="1"/>
            </p:cNvSpPr>
            <p:nvPr/>
          </p:nvSpPr>
          <p:spPr bwMode="auto">
            <a:xfrm>
              <a:off x="453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449" name="Rectangle 205"/>
            <p:cNvSpPr>
              <a:spLocks noChangeArrowheads="1"/>
            </p:cNvSpPr>
            <p:nvPr/>
          </p:nvSpPr>
          <p:spPr bwMode="auto">
            <a:xfrm>
              <a:off x="3880"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1</a:t>
              </a:r>
              <a:endParaRPr lang="en-US" b="1"/>
            </a:p>
          </p:txBody>
        </p:sp>
        <p:sp>
          <p:nvSpPr>
            <p:cNvPr id="56450" name="Rectangle 206"/>
            <p:cNvSpPr>
              <a:spLocks noChangeArrowheads="1"/>
            </p:cNvSpPr>
            <p:nvPr/>
          </p:nvSpPr>
          <p:spPr bwMode="auto">
            <a:xfrm>
              <a:off x="3662"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t>1</a:t>
              </a:r>
            </a:p>
          </p:txBody>
        </p:sp>
        <p:sp>
          <p:nvSpPr>
            <p:cNvPr id="56451" name="Rectangle 207"/>
            <p:cNvSpPr>
              <a:spLocks noChangeArrowheads="1"/>
            </p:cNvSpPr>
            <p:nvPr/>
          </p:nvSpPr>
          <p:spPr bwMode="auto">
            <a:xfrm>
              <a:off x="3444"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t>1</a:t>
              </a:r>
            </a:p>
          </p:txBody>
        </p:sp>
        <p:sp>
          <p:nvSpPr>
            <p:cNvPr id="56452" name="Rectangle 208"/>
            <p:cNvSpPr>
              <a:spLocks noChangeArrowheads="1"/>
            </p:cNvSpPr>
            <p:nvPr/>
          </p:nvSpPr>
          <p:spPr bwMode="auto">
            <a:xfrm>
              <a:off x="3226"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t>1</a:t>
              </a:r>
            </a:p>
          </p:txBody>
        </p:sp>
        <p:sp>
          <p:nvSpPr>
            <p:cNvPr id="56453" name="Rectangle 209"/>
            <p:cNvSpPr>
              <a:spLocks noChangeArrowheads="1"/>
            </p:cNvSpPr>
            <p:nvPr/>
          </p:nvSpPr>
          <p:spPr bwMode="auto">
            <a:xfrm>
              <a:off x="3026"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t>1</a:t>
              </a:r>
            </a:p>
          </p:txBody>
        </p:sp>
      </p:grpSp>
      <p:grpSp>
        <p:nvGrpSpPr>
          <p:cNvPr id="56327" name="Group 404"/>
          <p:cNvGrpSpPr>
            <a:grpSpLocks/>
          </p:cNvGrpSpPr>
          <p:nvPr/>
        </p:nvGrpSpPr>
        <p:grpSpPr bwMode="auto">
          <a:xfrm>
            <a:off x="482600" y="2438400"/>
            <a:ext cx="4032250" cy="2016125"/>
            <a:chOff x="2953" y="1398"/>
            <a:chExt cx="2540" cy="1270"/>
          </a:xfrm>
        </p:grpSpPr>
        <p:sp>
          <p:nvSpPr>
            <p:cNvPr id="56328" name="AutoShape 405"/>
            <p:cNvSpPr>
              <a:spLocks noChangeAspect="1" noChangeArrowheads="1" noTextEdit="1"/>
            </p:cNvSpPr>
            <p:nvPr/>
          </p:nvSpPr>
          <p:spPr bwMode="auto">
            <a:xfrm>
              <a:off x="2953" y="1398"/>
              <a:ext cx="2540" cy="127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329" name="Rectangle 406"/>
            <p:cNvSpPr>
              <a:spLocks noChangeArrowheads="1"/>
            </p:cNvSpPr>
            <p:nvPr/>
          </p:nvSpPr>
          <p:spPr bwMode="auto">
            <a:xfrm>
              <a:off x="3152"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30" name="Rectangle 407"/>
            <p:cNvSpPr>
              <a:spLocks noChangeArrowheads="1"/>
            </p:cNvSpPr>
            <p:nvPr/>
          </p:nvSpPr>
          <p:spPr bwMode="auto">
            <a:xfrm>
              <a:off x="3227"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31" name="Rectangle 408"/>
            <p:cNvSpPr>
              <a:spLocks noChangeArrowheads="1"/>
            </p:cNvSpPr>
            <p:nvPr/>
          </p:nvSpPr>
          <p:spPr bwMode="auto">
            <a:xfrm>
              <a:off x="3369"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32" name="Rectangle 409"/>
            <p:cNvSpPr>
              <a:spLocks noChangeArrowheads="1"/>
            </p:cNvSpPr>
            <p:nvPr/>
          </p:nvSpPr>
          <p:spPr bwMode="auto">
            <a:xfrm>
              <a:off x="3444"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33" name="Rectangle 410"/>
            <p:cNvSpPr>
              <a:spLocks noChangeArrowheads="1"/>
            </p:cNvSpPr>
            <p:nvPr/>
          </p:nvSpPr>
          <p:spPr bwMode="auto">
            <a:xfrm>
              <a:off x="3586"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34" name="Rectangle 411"/>
            <p:cNvSpPr>
              <a:spLocks noChangeArrowheads="1"/>
            </p:cNvSpPr>
            <p:nvPr/>
          </p:nvSpPr>
          <p:spPr bwMode="auto">
            <a:xfrm>
              <a:off x="3661"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35" name="Rectangle 412"/>
            <p:cNvSpPr>
              <a:spLocks noChangeArrowheads="1"/>
            </p:cNvSpPr>
            <p:nvPr/>
          </p:nvSpPr>
          <p:spPr bwMode="auto">
            <a:xfrm>
              <a:off x="3803"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36" name="Rectangle 413"/>
            <p:cNvSpPr>
              <a:spLocks noChangeArrowheads="1"/>
            </p:cNvSpPr>
            <p:nvPr/>
          </p:nvSpPr>
          <p:spPr bwMode="auto">
            <a:xfrm>
              <a:off x="3878"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37" name="Rectangle 414"/>
            <p:cNvSpPr>
              <a:spLocks noChangeArrowheads="1"/>
            </p:cNvSpPr>
            <p:nvPr/>
          </p:nvSpPr>
          <p:spPr bwMode="auto">
            <a:xfrm>
              <a:off x="4020"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38" name="Rectangle 415"/>
            <p:cNvSpPr>
              <a:spLocks noChangeArrowheads="1"/>
            </p:cNvSpPr>
            <p:nvPr/>
          </p:nvSpPr>
          <p:spPr bwMode="auto">
            <a:xfrm>
              <a:off x="4095"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39" name="Rectangle 416"/>
            <p:cNvSpPr>
              <a:spLocks noChangeArrowheads="1"/>
            </p:cNvSpPr>
            <p:nvPr/>
          </p:nvSpPr>
          <p:spPr bwMode="auto">
            <a:xfrm>
              <a:off x="4237"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40" name="Rectangle 417"/>
            <p:cNvSpPr>
              <a:spLocks noChangeArrowheads="1"/>
            </p:cNvSpPr>
            <p:nvPr/>
          </p:nvSpPr>
          <p:spPr bwMode="auto">
            <a:xfrm>
              <a:off x="4312"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41" name="Rectangle 418"/>
            <p:cNvSpPr>
              <a:spLocks noChangeArrowheads="1"/>
            </p:cNvSpPr>
            <p:nvPr/>
          </p:nvSpPr>
          <p:spPr bwMode="auto">
            <a:xfrm>
              <a:off x="4454"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42" name="Rectangle 419"/>
            <p:cNvSpPr>
              <a:spLocks noChangeArrowheads="1"/>
            </p:cNvSpPr>
            <p:nvPr/>
          </p:nvSpPr>
          <p:spPr bwMode="auto">
            <a:xfrm>
              <a:off x="4529"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43" name="Rectangle 420"/>
            <p:cNvSpPr>
              <a:spLocks noChangeArrowheads="1"/>
            </p:cNvSpPr>
            <p:nvPr/>
          </p:nvSpPr>
          <p:spPr bwMode="auto">
            <a:xfrm>
              <a:off x="4671" y="1856"/>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44" name="Rectangle 421"/>
            <p:cNvSpPr>
              <a:spLocks noChangeArrowheads="1"/>
            </p:cNvSpPr>
            <p:nvPr/>
          </p:nvSpPr>
          <p:spPr bwMode="auto">
            <a:xfrm>
              <a:off x="4746" y="1894"/>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45" name="Rectangle 422"/>
            <p:cNvSpPr>
              <a:spLocks noChangeArrowheads="1"/>
            </p:cNvSpPr>
            <p:nvPr/>
          </p:nvSpPr>
          <p:spPr bwMode="auto">
            <a:xfrm>
              <a:off x="3152"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46" name="Rectangle 423"/>
            <p:cNvSpPr>
              <a:spLocks noChangeArrowheads="1"/>
            </p:cNvSpPr>
            <p:nvPr/>
          </p:nvSpPr>
          <p:spPr bwMode="auto">
            <a:xfrm>
              <a:off x="3227"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47" name="Rectangle 424"/>
            <p:cNvSpPr>
              <a:spLocks noChangeArrowheads="1"/>
            </p:cNvSpPr>
            <p:nvPr/>
          </p:nvSpPr>
          <p:spPr bwMode="auto">
            <a:xfrm>
              <a:off x="3369"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48" name="Rectangle 425"/>
            <p:cNvSpPr>
              <a:spLocks noChangeArrowheads="1"/>
            </p:cNvSpPr>
            <p:nvPr/>
          </p:nvSpPr>
          <p:spPr bwMode="auto">
            <a:xfrm>
              <a:off x="3444"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49" name="Rectangle 426"/>
            <p:cNvSpPr>
              <a:spLocks noChangeArrowheads="1"/>
            </p:cNvSpPr>
            <p:nvPr/>
          </p:nvSpPr>
          <p:spPr bwMode="auto">
            <a:xfrm>
              <a:off x="3586"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50" name="Rectangle 427"/>
            <p:cNvSpPr>
              <a:spLocks noChangeArrowheads="1"/>
            </p:cNvSpPr>
            <p:nvPr/>
          </p:nvSpPr>
          <p:spPr bwMode="auto">
            <a:xfrm>
              <a:off x="3661"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51" name="Rectangle 428"/>
            <p:cNvSpPr>
              <a:spLocks noChangeArrowheads="1"/>
            </p:cNvSpPr>
            <p:nvPr/>
          </p:nvSpPr>
          <p:spPr bwMode="auto">
            <a:xfrm>
              <a:off x="3803"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52" name="Rectangle 429"/>
            <p:cNvSpPr>
              <a:spLocks noChangeArrowheads="1"/>
            </p:cNvSpPr>
            <p:nvPr/>
          </p:nvSpPr>
          <p:spPr bwMode="auto">
            <a:xfrm>
              <a:off x="3878"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53" name="Rectangle 430"/>
            <p:cNvSpPr>
              <a:spLocks noChangeArrowheads="1"/>
            </p:cNvSpPr>
            <p:nvPr/>
          </p:nvSpPr>
          <p:spPr bwMode="auto">
            <a:xfrm>
              <a:off x="4020"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54" name="Rectangle 431"/>
            <p:cNvSpPr>
              <a:spLocks noChangeArrowheads="1"/>
            </p:cNvSpPr>
            <p:nvPr/>
          </p:nvSpPr>
          <p:spPr bwMode="auto">
            <a:xfrm>
              <a:off x="4095"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55" name="Rectangle 432"/>
            <p:cNvSpPr>
              <a:spLocks noChangeArrowheads="1"/>
            </p:cNvSpPr>
            <p:nvPr/>
          </p:nvSpPr>
          <p:spPr bwMode="auto">
            <a:xfrm>
              <a:off x="4237"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56" name="Rectangle 433"/>
            <p:cNvSpPr>
              <a:spLocks noChangeArrowheads="1"/>
            </p:cNvSpPr>
            <p:nvPr/>
          </p:nvSpPr>
          <p:spPr bwMode="auto">
            <a:xfrm>
              <a:off x="4312"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57" name="Rectangle 434"/>
            <p:cNvSpPr>
              <a:spLocks noChangeArrowheads="1"/>
            </p:cNvSpPr>
            <p:nvPr/>
          </p:nvSpPr>
          <p:spPr bwMode="auto">
            <a:xfrm>
              <a:off x="4454"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58" name="Rectangle 435"/>
            <p:cNvSpPr>
              <a:spLocks noChangeArrowheads="1"/>
            </p:cNvSpPr>
            <p:nvPr/>
          </p:nvSpPr>
          <p:spPr bwMode="auto">
            <a:xfrm>
              <a:off x="4529"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59" name="Rectangle 436"/>
            <p:cNvSpPr>
              <a:spLocks noChangeArrowheads="1"/>
            </p:cNvSpPr>
            <p:nvPr/>
          </p:nvSpPr>
          <p:spPr bwMode="auto">
            <a:xfrm>
              <a:off x="4671" y="1580"/>
              <a:ext cx="217" cy="217"/>
            </a:xfrm>
            <a:prstGeom prst="rect">
              <a:avLst/>
            </a:prstGeom>
            <a:solidFill>
              <a:srgbClr val="FFFFFF"/>
            </a:solidFill>
            <a:ln w="4763">
              <a:solidFill>
                <a:srgbClr val="000000"/>
              </a:solidFill>
              <a:miter lim="800000"/>
              <a:headEnd/>
              <a:tailEnd/>
            </a:ln>
          </p:spPr>
          <p:txBody>
            <a:bodyPr/>
            <a:lstStyle/>
            <a:p>
              <a:endParaRPr lang="en-US"/>
            </a:p>
          </p:txBody>
        </p:sp>
        <p:sp>
          <p:nvSpPr>
            <p:cNvPr id="56360" name="Rectangle 437"/>
            <p:cNvSpPr>
              <a:spLocks noChangeArrowheads="1"/>
            </p:cNvSpPr>
            <p:nvPr/>
          </p:nvSpPr>
          <p:spPr bwMode="auto">
            <a:xfrm>
              <a:off x="4746" y="161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61" name="Line 438"/>
            <p:cNvSpPr>
              <a:spLocks noChangeShapeType="1"/>
            </p:cNvSpPr>
            <p:nvPr/>
          </p:nvSpPr>
          <p:spPr bwMode="auto">
            <a:xfrm>
              <a:off x="3098" y="2123"/>
              <a:ext cx="2177"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62" name="Rectangle 439"/>
            <p:cNvSpPr>
              <a:spLocks noChangeArrowheads="1"/>
            </p:cNvSpPr>
            <p:nvPr/>
          </p:nvSpPr>
          <p:spPr bwMode="auto">
            <a:xfrm>
              <a:off x="3014" y="1733"/>
              <a:ext cx="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dirty="0">
                  <a:solidFill>
                    <a:srgbClr val="000000"/>
                  </a:solidFill>
                  <a:latin typeface="Helvetica" charset="0"/>
                </a:rPr>
                <a:t>+</a:t>
              </a:r>
              <a:endParaRPr lang="en-US" dirty="0"/>
            </a:p>
          </p:txBody>
        </p:sp>
        <p:sp>
          <p:nvSpPr>
            <p:cNvPr id="56363" name="Rectangle 440"/>
            <p:cNvSpPr>
              <a:spLocks noChangeArrowheads="1"/>
            </p:cNvSpPr>
            <p:nvPr/>
          </p:nvSpPr>
          <p:spPr bwMode="auto">
            <a:xfrm>
              <a:off x="3152"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64" name="Rectangle 441"/>
            <p:cNvSpPr>
              <a:spLocks noChangeArrowheads="1"/>
            </p:cNvSpPr>
            <p:nvPr/>
          </p:nvSpPr>
          <p:spPr bwMode="auto">
            <a:xfrm>
              <a:off x="3227"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65" name="Rectangle 442"/>
            <p:cNvSpPr>
              <a:spLocks noChangeArrowheads="1"/>
            </p:cNvSpPr>
            <p:nvPr/>
          </p:nvSpPr>
          <p:spPr bwMode="auto">
            <a:xfrm>
              <a:off x="3369"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66" name="Rectangle 443"/>
            <p:cNvSpPr>
              <a:spLocks noChangeArrowheads="1"/>
            </p:cNvSpPr>
            <p:nvPr/>
          </p:nvSpPr>
          <p:spPr bwMode="auto">
            <a:xfrm>
              <a:off x="3444"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67" name="Rectangle 444"/>
            <p:cNvSpPr>
              <a:spLocks noChangeArrowheads="1"/>
            </p:cNvSpPr>
            <p:nvPr/>
          </p:nvSpPr>
          <p:spPr bwMode="auto">
            <a:xfrm>
              <a:off x="3586"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68" name="Rectangle 445"/>
            <p:cNvSpPr>
              <a:spLocks noChangeArrowheads="1"/>
            </p:cNvSpPr>
            <p:nvPr/>
          </p:nvSpPr>
          <p:spPr bwMode="auto">
            <a:xfrm>
              <a:off x="3661"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69" name="Rectangle 446"/>
            <p:cNvSpPr>
              <a:spLocks noChangeArrowheads="1"/>
            </p:cNvSpPr>
            <p:nvPr/>
          </p:nvSpPr>
          <p:spPr bwMode="auto">
            <a:xfrm>
              <a:off x="3803"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70" name="Rectangle 447"/>
            <p:cNvSpPr>
              <a:spLocks noChangeArrowheads="1"/>
            </p:cNvSpPr>
            <p:nvPr/>
          </p:nvSpPr>
          <p:spPr bwMode="auto">
            <a:xfrm>
              <a:off x="3878"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71" name="Rectangle 448"/>
            <p:cNvSpPr>
              <a:spLocks noChangeArrowheads="1"/>
            </p:cNvSpPr>
            <p:nvPr/>
          </p:nvSpPr>
          <p:spPr bwMode="auto">
            <a:xfrm>
              <a:off x="4020"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72" name="Rectangle 449"/>
            <p:cNvSpPr>
              <a:spLocks noChangeArrowheads="1"/>
            </p:cNvSpPr>
            <p:nvPr/>
          </p:nvSpPr>
          <p:spPr bwMode="auto">
            <a:xfrm>
              <a:off x="4095"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0</a:t>
              </a:r>
              <a:endParaRPr lang="en-US"/>
            </a:p>
          </p:txBody>
        </p:sp>
        <p:sp>
          <p:nvSpPr>
            <p:cNvPr id="56373" name="Rectangle 450"/>
            <p:cNvSpPr>
              <a:spLocks noChangeArrowheads="1"/>
            </p:cNvSpPr>
            <p:nvPr/>
          </p:nvSpPr>
          <p:spPr bwMode="auto">
            <a:xfrm>
              <a:off x="4237"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74" name="Rectangle 451"/>
            <p:cNvSpPr>
              <a:spLocks noChangeArrowheads="1"/>
            </p:cNvSpPr>
            <p:nvPr/>
          </p:nvSpPr>
          <p:spPr bwMode="auto">
            <a:xfrm>
              <a:off x="4312"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75" name="Rectangle 452"/>
            <p:cNvSpPr>
              <a:spLocks noChangeArrowheads="1"/>
            </p:cNvSpPr>
            <p:nvPr/>
          </p:nvSpPr>
          <p:spPr bwMode="auto">
            <a:xfrm>
              <a:off x="4454"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76" name="Rectangle 453"/>
            <p:cNvSpPr>
              <a:spLocks noChangeArrowheads="1"/>
            </p:cNvSpPr>
            <p:nvPr/>
          </p:nvSpPr>
          <p:spPr bwMode="auto">
            <a:xfrm>
              <a:off x="4529"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77" name="Rectangle 454"/>
            <p:cNvSpPr>
              <a:spLocks noChangeArrowheads="1"/>
            </p:cNvSpPr>
            <p:nvPr/>
          </p:nvSpPr>
          <p:spPr bwMode="auto">
            <a:xfrm>
              <a:off x="4671" y="2160"/>
              <a:ext cx="217" cy="218"/>
            </a:xfrm>
            <a:prstGeom prst="rect">
              <a:avLst/>
            </a:prstGeom>
            <a:solidFill>
              <a:srgbClr val="FFFFFF"/>
            </a:solidFill>
            <a:ln w="4763">
              <a:solidFill>
                <a:srgbClr val="000000"/>
              </a:solidFill>
              <a:miter lim="800000"/>
              <a:headEnd/>
              <a:tailEnd/>
            </a:ln>
          </p:spPr>
          <p:txBody>
            <a:bodyPr/>
            <a:lstStyle/>
            <a:p>
              <a:endParaRPr lang="en-US"/>
            </a:p>
          </p:txBody>
        </p:sp>
        <p:sp>
          <p:nvSpPr>
            <p:cNvPr id="56378" name="Rectangle 455"/>
            <p:cNvSpPr>
              <a:spLocks noChangeArrowheads="1"/>
            </p:cNvSpPr>
            <p:nvPr/>
          </p:nvSpPr>
          <p:spPr bwMode="auto">
            <a:xfrm>
              <a:off x="4746" y="2198"/>
              <a:ext cx="6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a:solidFill>
                    <a:srgbClr val="000000"/>
                  </a:solidFill>
                  <a:latin typeface="Helvetica" charset="0"/>
                </a:rPr>
                <a:t>1</a:t>
              </a:r>
              <a:endParaRPr lang="en-US"/>
            </a:p>
          </p:txBody>
        </p:sp>
        <p:sp>
          <p:nvSpPr>
            <p:cNvPr id="56379" name="Rectangle 456"/>
            <p:cNvSpPr>
              <a:spLocks noChangeArrowheads="1"/>
            </p:cNvSpPr>
            <p:nvPr/>
          </p:nvSpPr>
          <p:spPr bwMode="auto">
            <a:xfrm>
              <a:off x="409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380" name="Rectangle 457"/>
            <p:cNvSpPr>
              <a:spLocks noChangeArrowheads="1"/>
            </p:cNvSpPr>
            <p:nvPr/>
          </p:nvSpPr>
          <p:spPr bwMode="auto">
            <a:xfrm>
              <a:off x="4913" y="1616"/>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15</a:t>
              </a:r>
              <a:endParaRPr lang="en-US"/>
            </a:p>
          </p:txBody>
        </p:sp>
        <p:sp>
          <p:nvSpPr>
            <p:cNvPr id="56381" name="Rectangle 458"/>
            <p:cNvSpPr>
              <a:spLocks noChangeArrowheads="1"/>
            </p:cNvSpPr>
            <p:nvPr/>
          </p:nvSpPr>
          <p:spPr bwMode="auto">
            <a:xfrm>
              <a:off x="4913" y="1894"/>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8</a:t>
              </a:r>
              <a:endParaRPr lang="en-US"/>
            </a:p>
          </p:txBody>
        </p:sp>
        <p:sp>
          <p:nvSpPr>
            <p:cNvPr id="56382" name="Rectangle 459"/>
            <p:cNvSpPr>
              <a:spLocks noChangeArrowheads="1"/>
            </p:cNvSpPr>
            <p:nvPr/>
          </p:nvSpPr>
          <p:spPr bwMode="auto">
            <a:xfrm>
              <a:off x="4913" y="2198"/>
              <a:ext cx="50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500">
                  <a:solidFill>
                    <a:srgbClr val="000000"/>
                  </a:solidFill>
                  <a:latin typeface="Helvetica" charset="0"/>
                </a:rPr>
                <a:t>23</a:t>
              </a:r>
              <a:endParaRPr lang="en-US"/>
            </a:p>
          </p:txBody>
        </p:sp>
        <p:sp>
          <p:nvSpPr>
            <p:cNvPr id="56383" name="Rectangle 460"/>
            <p:cNvSpPr>
              <a:spLocks noChangeArrowheads="1"/>
            </p:cNvSpPr>
            <p:nvPr/>
          </p:nvSpPr>
          <p:spPr bwMode="auto">
            <a:xfrm>
              <a:off x="3062" y="2464"/>
              <a:ext cx="185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sz="1600">
                  <a:solidFill>
                    <a:srgbClr val="000000"/>
                  </a:solidFill>
                  <a:latin typeface="Helvetica" charset="0"/>
                </a:rPr>
                <a:t>Carry = 0    Overflow = 0</a:t>
              </a:r>
              <a:endParaRPr lang="en-US" sz="1600"/>
            </a:p>
          </p:txBody>
        </p:sp>
        <p:sp>
          <p:nvSpPr>
            <p:cNvPr id="56384" name="Rectangle 461"/>
            <p:cNvSpPr>
              <a:spLocks noChangeArrowheads="1"/>
            </p:cNvSpPr>
            <p:nvPr/>
          </p:nvSpPr>
          <p:spPr bwMode="auto">
            <a:xfrm>
              <a:off x="431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385" name="Rectangle 462"/>
            <p:cNvSpPr>
              <a:spLocks noChangeArrowheads="1"/>
            </p:cNvSpPr>
            <p:nvPr/>
          </p:nvSpPr>
          <p:spPr bwMode="auto">
            <a:xfrm>
              <a:off x="4535" y="1434"/>
              <a:ext cx="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b="1"/>
            </a:p>
          </p:txBody>
        </p:sp>
        <p:sp>
          <p:nvSpPr>
            <p:cNvPr id="56386" name="Rectangle 463"/>
            <p:cNvSpPr>
              <a:spLocks noChangeArrowheads="1"/>
            </p:cNvSpPr>
            <p:nvPr/>
          </p:nvSpPr>
          <p:spPr bwMode="auto">
            <a:xfrm>
              <a:off x="3880" y="1434"/>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a:solidFill>
                    <a:srgbClr val="000000"/>
                  </a:solidFill>
                  <a:latin typeface="Helvetica" charset="0"/>
                </a:rPr>
                <a:t>1</a:t>
              </a:r>
              <a:endParaRPr lang="en-US" b="1"/>
            </a:p>
          </p:txBody>
        </p:sp>
        <p:sp>
          <p:nvSpPr>
            <p:cNvPr id="56387" name="Rectangle 464"/>
            <p:cNvSpPr>
              <a:spLocks noChangeArrowheads="1"/>
            </p:cNvSpPr>
            <p:nvPr/>
          </p:nvSpPr>
          <p:spPr bwMode="auto">
            <a:xfrm>
              <a:off x="3662"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sp>
          <p:nvSpPr>
            <p:cNvPr id="56388" name="Rectangle 465"/>
            <p:cNvSpPr>
              <a:spLocks noChangeArrowheads="1"/>
            </p:cNvSpPr>
            <p:nvPr/>
          </p:nvSpPr>
          <p:spPr bwMode="auto">
            <a:xfrm>
              <a:off x="3444"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sp>
          <p:nvSpPr>
            <p:cNvPr id="56389" name="Rectangle 466"/>
            <p:cNvSpPr>
              <a:spLocks noChangeArrowheads="1"/>
            </p:cNvSpPr>
            <p:nvPr/>
          </p:nvSpPr>
          <p:spPr bwMode="auto">
            <a:xfrm>
              <a:off x="3226"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sp>
          <p:nvSpPr>
            <p:cNvPr id="56390" name="Rectangle 467"/>
            <p:cNvSpPr>
              <a:spLocks noChangeArrowheads="1"/>
            </p:cNvSpPr>
            <p:nvPr/>
          </p:nvSpPr>
          <p:spPr bwMode="auto">
            <a:xfrm>
              <a:off x="3026" y="1434"/>
              <a:ext cx="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US" sz="1200" b="1"/>
            </a:p>
          </p:txBody>
        </p:sp>
      </p:grpSp>
    </p:spTree>
    <p:extLst>
      <p:ext uri="{BB962C8B-B14F-4D97-AF65-F5344CB8AC3E}">
        <p14:creationId xmlns:p14="http://schemas.microsoft.com/office/powerpoint/2010/main" val="370651680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609600"/>
            <a:ext cx="1905000" cy="5909308"/>
          </a:xfrm>
          <a:prstGeom prst="rect">
            <a:avLst/>
          </a:prstGeom>
          <a:noFill/>
          <a:ln>
            <a:noFill/>
          </a:ln>
        </p:spPr>
        <p:txBody>
          <a:bodyPr wrap="square" rtlCol="0">
            <a:spAutoFit/>
          </a:bodyPr>
          <a:lstStyle/>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p:txBody>
      </p:sp>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GB" sz="2800" dirty="0">
                <a:latin typeface="Arial" charset="0"/>
              </a:rPr>
              <a:t>Understand the fundamentals of numerical data representation and manipulation in digital computers</a:t>
            </a:r>
            <a:r>
              <a:rPr lang="en-GB" sz="2800" dirty="0" smtClean="0">
                <a:latin typeface="Arial" charset="0"/>
              </a:rPr>
              <a:t>.</a:t>
            </a:r>
          </a:p>
          <a:p>
            <a:r>
              <a:rPr lang="en-GB" sz="2800" dirty="0" smtClean="0">
                <a:latin typeface="Arial" charset="0"/>
              </a:rPr>
              <a:t>Binary Representation of Numbers</a:t>
            </a:r>
          </a:p>
          <a:p>
            <a:r>
              <a:rPr lang="en-GB" sz="2800" dirty="0" smtClean="0">
                <a:latin typeface="Arial" charset="0"/>
              </a:rPr>
              <a:t>Decimal and Hexadecimal Representation of Numbers</a:t>
            </a:r>
          </a:p>
          <a:p>
            <a:r>
              <a:rPr lang="en-GB" sz="2800" dirty="0" smtClean="0">
                <a:latin typeface="Arial" charset="0"/>
              </a:rPr>
              <a:t>Addition and subtraction of Binary and Hexadecimal Numbers</a:t>
            </a:r>
            <a:endParaRPr lang="en-GB" sz="2800" dirty="0">
              <a:latin typeface="Arial" charset="0"/>
            </a:endParaRPr>
          </a:p>
          <a:p>
            <a:endParaRPr lang="en-US" sz="2800" dirty="0"/>
          </a:p>
        </p:txBody>
      </p:sp>
    </p:spTree>
    <p:extLst>
      <p:ext uri="{BB962C8B-B14F-4D97-AF65-F5344CB8AC3E}">
        <p14:creationId xmlns:p14="http://schemas.microsoft.com/office/powerpoint/2010/main" val="267141326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title"/>
          </p:nvPr>
        </p:nvSpPr>
        <p:spPr/>
        <p:txBody>
          <a:bodyPr>
            <a:normAutofit/>
          </a:bodyPr>
          <a:lstStyle/>
          <a:p>
            <a:r>
              <a:rPr lang="en-US" sz="3400" b="1" dirty="0">
                <a:solidFill>
                  <a:srgbClr val="000000"/>
                </a:solidFill>
                <a:latin typeface="Arial" charset="0"/>
                <a:cs typeface="Arial" charset="0"/>
              </a:rPr>
              <a:t>Floating-Point Representation</a:t>
            </a:r>
            <a:endParaRPr lang="en-US" sz="3400" dirty="0">
              <a:solidFill>
                <a:srgbClr val="000000"/>
              </a:solidFill>
              <a:latin typeface="Arial" charset="0"/>
              <a:cs typeface="Arial" charset="0"/>
            </a:endParaRPr>
          </a:p>
        </p:txBody>
      </p:sp>
      <p:sp>
        <p:nvSpPr>
          <p:cNvPr id="57348" name="Rectangle 7"/>
          <p:cNvSpPr>
            <a:spLocks noGrp="1" noChangeArrowheads="1"/>
          </p:cNvSpPr>
          <p:nvPr>
            <p:ph idx="1"/>
          </p:nvPr>
        </p:nvSpPr>
        <p:spPr>
          <a:noFill/>
        </p:spPr>
        <p:txBody>
          <a:bodyPr/>
          <a:lstStyle/>
          <a:p>
            <a:r>
              <a:rPr lang="en-US" sz="2600" dirty="0">
                <a:latin typeface="Arial"/>
                <a:cs typeface="Arial"/>
              </a:rPr>
              <a:t>The signed magnitude, one</a:t>
            </a:r>
            <a:r>
              <a:rPr lang="ja-JP" altLang="en-US" sz="2600" dirty="0">
                <a:latin typeface="Arial"/>
                <a:cs typeface="Arial"/>
              </a:rPr>
              <a:t>’</a:t>
            </a:r>
            <a:r>
              <a:rPr lang="en-US" sz="2600" dirty="0">
                <a:latin typeface="Arial"/>
                <a:cs typeface="Arial"/>
              </a:rPr>
              <a:t>s complement, and two</a:t>
            </a:r>
            <a:r>
              <a:rPr lang="ja-JP" altLang="en-US" sz="2600" dirty="0">
                <a:latin typeface="Arial"/>
                <a:cs typeface="Arial"/>
              </a:rPr>
              <a:t>’</a:t>
            </a:r>
            <a:r>
              <a:rPr lang="en-US" sz="2600" dirty="0">
                <a:latin typeface="Arial"/>
                <a:cs typeface="Arial"/>
              </a:rPr>
              <a:t>s complement representation that we have just presented deal with integer values only.</a:t>
            </a:r>
          </a:p>
          <a:p>
            <a:r>
              <a:rPr lang="en-US" sz="2600" dirty="0">
                <a:latin typeface="Arial"/>
                <a:cs typeface="Arial"/>
              </a:rPr>
              <a:t>Without modification, these formats are not useful in scientific or business applications that deal with real number values.</a:t>
            </a:r>
          </a:p>
          <a:p>
            <a:r>
              <a:rPr lang="en-US" sz="2600" dirty="0">
                <a:latin typeface="Arial"/>
                <a:cs typeface="Arial"/>
              </a:rPr>
              <a:t>Floating-point representation solves this problem.</a:t>
            </a:r>
            <a:endParaRPr lang="en-US" dirty="0">
              <a:latin typeface="Arial"/>
              <a:cs typeface="Arial"/>
            </a:endParaRPr>
          </a:p>
        </p:txBody>
      </p:sp>
      <p:sp>
        <p:nvSpPr>
          <p:cNvPr id="57346"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6CC69A3-3E7B-7F4C-A126-653978192AEB}" type="slidenum">
              <a:rPr lang="en-US"/>
              <a:pPr eaLnBrk="1" hangingPunct="1"/>
              <a:t>57</a:t>
            </a:fld>
            <a:endParaRPr lang="en-US"/>
          </a:p>
        </p:txBody>
      </p:sp>
    </p:spTree>
    <p:extLst>
      <p:ext uri="{BB962C8B-B14F-4D97-AF65-F5344CB8AC3E}">
        <p14:creationId xmlns:p14="http://schemas.microsoft.com/office/powerpoint/2010/main" val="240332491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p:txBody>
          <a:bodyPr>
            <a:normAutofit/>
          </a:bodyPr>
          <a:lstStyle/>
          <a:p>
            <a:r>
              <a:rPr lang="en-US" sz="3400" b="1" dirty="0">
                <a:solidFill>
                  <a:srgbClr val="000000"/>
                </a:solidFill>
                <a:latin typeface="Arial" charset="0"/>
                <a:cs typeface="Arial" charset="0"/>
              </a:rPr>
              <a:t>Floating-Point Representation</a:t>
            </a:r>
            <a:endParaRPr lang="en-US" sz="3400" dirty="0">
              <a:solidFill>
                <a:srgbClr val="000000"/>
              </a:solidFill>
              <a:latin typeface="Arial" charset="0"/>
              <a:cs typeface="Arial" charset="0"/>
            </a:endParaRPr>
          </a:p>
        </p:txBody>
      </p:sp>
      <p:sp>
        <p:nvSpPr>
          <p:cNvPr id="58372" name="Rectangle 3"/>
          <p:cNvSpPr>
            <a:spLocks noGrp="1" noChangeArrowheads="1"/>
          </p:cNvSpPr>
          <p:nvPr>
            <p:ph idx="1"/>
          </p:nvPr>
        </p:nvSpPr>
        <p:spPr>
          <a:noFill/>
        </p:spPr>
        <p:txBody>
          <a:bodyPr/>
          <a:lstStyle/>
          <a:p>
            <a:r>
              <a:rPr lang="en-US" sz="2600" dirty="0">
                <a:latin typeface="Arial" charset="0"/>
                <a:cs typeface="Arial" charset="0"/>
              </a:rPr>
              <a:t>If we are clever programmers, we can perform floating-point calculations using any integer format.</a:t>
            </a:r>
          </a:p>
          <a:p>
            <a:r>
              <a:rPr lang="en-US" sz="2600" dirty="0">
                <a:latin typeface="Arial" charset="0"/>
                <a:cs typeface="Arial" charset="0"/>
              </a:rPr>
              <a:t>This is called </a:t>
            </a:r>
            <a:r>
              <a:rPr lang="en-US" sz="2600" i="1" dirty="0">
                <a:latin typeface="Arial" charset="0"/>
                <a:cs typeface="Arial" charset="0"/>
              </a:rPr>
              <a:t>floating-point emulation</a:t>
            </a:r>
            <a:r>
              <a:rPr lang="en-US" sz="2600" dirty="0">
                <a:latin typeface="Arial" charset="0"/>
                <a:cs typeface="Arial" charset="0"/>
              </a:rPr>
              <a:t>, because floating point values </a:t>
            </a:r>
            <a:r>
              <a:rPr lang="en-US" sz="2600" dirty="0" err="1">
                <a:latin typeface="Arial" charset="0"/>
                <a:cs typeface="Arial" charset="0"/>
              </a:rPr>
              <a:t>aren</a:t>
            </a:r>
            <a:r>
              <a:rPr lang="ja-JP" altLang="en-US" sz="2600" dirty="0">
                <a:latin typeface="Arial" charset="0"/>
                <a:cs typeface="Arial" charset="0"/>
              </a:rPr>
              <a:t>’</a:t>
            </a:r>
            <a:r>
              <a:rPr lang="en-US" sz="2600" dirty="0">
                <a:latin typeface="Arial" charset="0"/>
                <a:cs typeface="Arial" charset="0"/>
              </a:rPr>
              <a:t>t stored as such, we just create programs that make it seem as if floating-point values are being used.</a:t>
            </a:r>
          </a:p>
          <a:p>
            <a:r>
              <a:rPr lang="en-US" sz="2600" dirty="0">
                <a:latin typeface="Arial" charset="0"/>
                <a:cs typeface="Arial" charset="0"/>
              </a:rPr>
              <a:t>Most of today</a:t>
            </a:r>
            <a:r>
              <a:rPr lang="ja-JP" altLang="en-US" sz="2600" dirty="0">
                <a:latin typeface="Arial" charset="0"/>
                <a:cs typeface="Arial" charset="0"/>
              </a:rPr>
              <a:t>’</a:t>
            </a:r>
            <a:r>
              <a:rPr lang="en-US" sz="2600" dirty="0">
                <a:latin typeface="Arial" charset="0"/>
                <a:cs typeface="Arial" charset="0"/>
              </a:rPr>
              <a:t>s computers are equipped with specialized hardware that performs floating-point arithmetic with no special programming required.</a:t>
            </a:r>
            <a:endParaRPr lang="en-US" sz="2800" dirty="0">
              <a:latin typeface="Arial" charset="0"/>
              <a:cs typeface="Arial" charset="0"/>
            </a:endParaRPr>
          </a:p>
        </p:txBody>
      </p:sp>
      <p:sp>
        <p:nvSpPr>
          <p:cNvPr id="58370"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DE615B8-4F8A-AB42-BF66-4F66246DE2B4}" type="slidenum">
              <a:rPr lang="en-US"/>
              <a:pPr eaLnBrk="1" hangingPunct="1"/>
              <a:t>58</a:t>
            </a:fld>
            <a:endParaRPr lang="en-US"/>
          </a:p>
        </p:txBody>
      </p:sp>
    </p:spTree>
    <p:extLst>
      <p:ext uri="{BB962C8B-B14F-4D97-AF65-F5344CB8AC3E}">
        <p14:creationId xmlns:p14="http://schemas.microsoft.com/office/powerpoint/2010/main" val="1895094627"/>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p:txBody>
          <a:bodyPr>
            <a:normAutofit/>
          </a:bodyPr>
          <a:lstStyle/>
          <a:p>
            <a:r>
              <a:rPr lang="en-US" sz="3400" b="1" dirty="0">
                <a:solidFill>
                  <a:srgbClr val="000000"/>
                </a:solidFill>
                <a:latin typeface="Arial" charset="0"/>
                <a:cs typeface="Arial" charset="0"/>
              </a:rPr>
              <a:t>Floating-Point Representation</a:t>
            </a:r>
            <a:endParaRPr lang="en-US" sz="3400" dirty="0">
              <a:solidFill>
                <a:srgbClr val="000000"/>
              </a:solidFill>
              <a:latin typeface="Arial" charset="0"/>
              <a:cs typeface="Arial" charset="0"/>
            </a:endParaRPr>
          </a:p>
        </p:txBody>
      </p:sp>
      <p:sp>
        <p:nvSpPr>
          <p:cNvPr id="59396" name="Rectangle 3"/>
          <p:cNvSpPr>
            <a:spLocks noGrp="1" noChangeArrowheads="1"/>
          </p:cNvSpPr>
          <p:nvPr>
            <p:ph idx="1"/>
          </p:nvPr>
        </p:nvSpPr>
        <p:spPr>
          <a:noFill/>
        </p:spPr>
        <p:txBody>
          <a:bodyPr/>
          <a:lstStyle/>
          <a:p>
            <a:r>
              <a:rPr lang="en-US" sz="2600" dirty="0">
                <a:latin typeface="Arial" charset="0"/>
                <a:cs typeface="Arial" charset="0"/>
              </a:rPr>
              <a:t>Floating-point numbers allow an arbitrary number of decimal places to the right of the decimal point.</a:t>
            </a:r>
          </a:p>
          <a:p>
            <a:pPr lvl="1"/>
            <a:r>
              <a:rPr lang="en-US" sz="2400" dirty="0">
                <a:latin typeface="Arial" charset="0"/>
                <a:cs typeface="Arial" charset="0"/>
              </a:rPr>
              <a:t>For example:</a:t>
            </a:r>
            <a:r>
              <a:rPr lang="en-US" sz="2200" dirty="0">
                <a:latin typeface="Arial" charset="0"/>
                <a:cs typeface="Arial" charset="0"/>
              </a:rPr>
              <a:t>  0.5 </a:t>
            </a:r>
            <a:r>
              <a:rPr lang="en-US" sz="2200" dirty="0">
                <a:latin typeface="Arial" charset="0"/>
                <a:cs typeface="Arial" charset="0"/>
                <a:sym typeface="Symbol" charset="0"/>
              </a:rPr>
              <a:t></a:t>
            </a:r>
            <a:r>
              <a:rPr lang="en-US" sz="2200" dirty="0">
                <a:latin typeface="Arial" charset="0"/>
                <a:cs typeface="Arial" charset="0"/>
              </a:rPr>
              <a:t> 0.25 = 0.125</a:t>
            </a:r>
          </a:p>
          <a:p>
            <a:r>
              <a:rPr lang="en-US" sz="2600" dirty="0">
                <a:latin typeface="Arial" charset="0"/>
                <a:cs typeface="Arial" charset="0"/>
              </a:rPr>
              <a:t>They are often expressed in scientific notation. </a:t>
            </a:r>
          </a:p>
          <a:p>
            <a:pPr lvl="1"/>
            <a:r>
              <a:rPr lang="en-US" sz="2400" dirty="0">
                <a:latin typeface="Arial" charset="0"/>
                <a:cs typeface="Arial" charset="0"/>
              </a:rPr>
              <a:t>For example:</a:t>
            </a:r>
            <a:r>
              <a:rPr lang="en-US" sz="2200" dirty="0">
                <a:latin typeface="Arial" charset="0"/>
                <a:cs typeface="Arial" charset="0"/>
              </a:rPr>
              <a:t> </a:t>
            </a:r>
          </a:p>
          <a:p>
            <a:pPr lvl="2">
              <a:buFontTx/>
              <a:buNone/>
            </a:pPr>
            <a:r>
              <a:rPr lang="en-US" dirty="0">
                <a:latin typeface="Arial" charset="0"/>
                <a:cs typeface="Arial" charset="0"/>
              </a:rPr>
              <a:t>0.125 = 1.25 </a:t>
            </a:r>
            <a:r>
              <a:rPr lang="en-US" dirty="0">
                <a:latin typeface="Arial" charset="0"/>
                <a:cs typeface="Arial" charset="0"/>
                <a:sym typeface="Symbol" charset="0"/>
              </a:rPr>
              <a:t></a:t>
            </a:r>
            <a:r>
              <a:rPr lang="en-US" dirty="0">
                <a:latin typeface="Arial" charset="0"/>
                <a:cs typeface="Arial" charset="0"/>
              </a:rPr>
              <a:t> 10</a:t>
            </a:r>
            <a:r>
              <a:rPr lang="en-US" baseline="30000" dirty="0">
                <a:latin typeface="Arial" charset="0"/>
                <a:cs typeface="Arial" charset="0"/>
              </a:rPr>
              <a:t>-1</a:t>
            </a:r>
            <a:endParaRPr lang="en-US" dirty="0">
              <a:latin typeface="Arial" charset="0"/>
              <a:cs typeface="Arial" charset="0"/>
            </a:endParaRPr>
          </a:p>
          <a:p>
            <a:pPr lvl="2">
              <a:buFontTx/>
              <a:buNone/>
            </a:pPr>
            <a:r>
              <a:rPr lang="en-US" dirty="0">
                <a:latin typeface="Arial" charset="0"/>
                <a:cs typeface="Arial" charset="0"/>
              </a:rPr>
              <a:t>5,000,000 = 5.0 </a:t>
            </a:r>
            <a:r>
              <a:rPr lang="en-US" dirty="0">
                <a:latin typeface="Arial" charset="0"/>
                <a:cs typeface="Arial" charset="0"/>
                <a:sym typeface="Symbol" charset="0"/>
              </a:rPr>
              <a:t></a:t>
            </a:r>
            <a:r>
              <a:rPr lang="en-US" dirty="0">
                <a:latin typeface="Arial" charset="0"/>
                <a:cs typeface="Arial" charset="0"/>
              </a:rPr>
              <a:t> 10</a:t>
            </a:r>
            <a:r>
              <a:rPr lang="en-US" baseline="30000" dirty="0">
                <a:latin typeface="Arial" charset="0"/>
                <a:cs typeface="Arial" charset="0"/>
              </a:rPr>
              <a:t>6</a:t>
            </a:r>
            <a:endParaRPr lang="en-US" dirty="0">
              <a:latin typeface="Arial" charset="0"/>
              <a:cs typeface="Arial" charset="0"/>
            </a:endParaRPr>
          </a:p>
        </p:txBody>
      </p:sp>
      <p:sp>
        <p:nvSpPr>
          <p:cNvPr id="59394"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EDB1B69-B9E3-E844-B276-BE9D34F9FB5B}" type="slidenum">
              <a:rPr lang="en-US"/>
              <a:pPr eaLnBrk="1" hangingPunct="1"/>
              <a:t>59</a:t>
            </a:fld>
            <a:endParaRPr lang="en-US"/>
          </a:p>
        </p:txBody>
      </p:sp>
    </p:spTree>
    <p:extLst>
      <p:ext uri="{BB962C8B-B14F-4D97-AF65-F5344CB8AC3E}">
        <p14:creationId xmlns:p14="http://schemas.microsoft.com/office/powerpoint/2010/main" val="2768649994"/>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normAutofit/>
          </a:bodyPr>
          <a:lstStyle/>
          <a:p>
            <a:r>
              <a:rPr lang="en-US" sz="3400" b="1" dirty="0">
                <a:solidFill>
                  <a:srgbClr val="000000"/>
                </a:solidFill>
                <a:latin typeface="Arial" charset="0"/>
                <a:cs typeface="Arial" charset="0"/>
              </a:rPr>
              <a:t>Floating-Point Representation</a:t>
            </a:r>
            <a:endParaRPr lang="en-US" sz="3400" dirty="0">
              <a:solidFill>
                <a:srgbClr val="000000"/>
              </a:solidFill>
              <a:latin typeface="Arial" charset="0"/>
              <a:cs typeface="Arial" charset="0"/>
            </a:endParaRPr>
          </a:p>
        </p:txBody>
      </p:sp>
      <p:sp>
        <p:nvSpPr>
          <p:cNvPr id="60420" name="Rectangle 3"/>
          <p:cNvSpPr>
            <a:spLocks noGrp="1" noChangeArrowheads="1"/>
          </p:cNvSpPr>
          <p:nvPr>
            <p:ph idx="1"/>
          </p:nvPr>
        </p:nvSpPr>
        <p:spPr>
          <a:noFill/>
        </p:spPr>
        <p:txBody>
          <a:bodyPr/>
          <a:lstStyle/>
          <a:p>
            <a:r>
              <a:rPr lang="en-US" sz="2600" dirty="0">
                <a:latin typeface="Arial" charset="0"/>
                <a:cs typeface="Arial" charset="0"/>
              </a:rPr>
              <a:t>Computers use a form of scientific notation for floating-point representation </a:t>
            </a:r>
          </a:p>
          <a:p>
            <a:r>
              <a:rPr lang="en-US" sz="2600" dirty="0">
                <a:latin typeface="Arial" charset="0"/>
                <a:cs typeface="Arial" charset="0"/>
              </a:rPr>
              <a:t>Numbers written in scientific notation have three components:</a:t>
            </a:r>
          </a:p>
        </p:txBody>
      </p:sp>
      <p:sp>
        <p:nvSpPr>
          <p:cNvPr id="60418"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C7973EC1-6D45-5E49-B0A7-270C27734DA5}" type="slidenum">
              <a:rPr lang="en-US"/>
              <a:pPr eaLnBrk="1" hangingPunct="1"/>
              <a:t>60</a:t>
            </a:fld>
            <a:endParaRPr lang="en-US"/>
          </a:p>
        </p:txBody>
      </p:sp>
      <p:pic>
        <p:nvPicPr>
          <p:cNvPr id="60421" name="Picture 6" descr="C:\IDRAW20\16A.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505200"/>
            <a:ext cx="5173663"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948464"/>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2"/>
          <p:cNvSpPr>
            <a:spLocks noGrp="1" noChangeArrowheads="1"/>
          </p:cNvSpPr>
          <p:nvPr>
            <p:ph type="title"/>
          </p:nvPr>
        </p:nvSpPr>
        <p:spPr/>
        <p:txBody>
          <a:bodyPr>
            <a:normAutofit/>
          </a:bodyPr>
          <a:lstStyle/>
          <a:p>
            <a:r>
              <a:rPr lang="en-US" sz="3400" b="1" dirty="0">
                <a:solidFill>
                  <a:srgbClr val="000000"/>
                </a:solidFill>
                <a:latin typeface="Arial" charset="0"/>
                <a:cs typeface="Arial" charset="0"/>
              </a:rPr>
              <a:t>Floating-Point Representation</a:t>
            </a:r>
            <a:endParaRPr lang="en-US" sz="3400" dirty="0">
              <a:solidFill>
                <a:srgbClr val="000000"/>
              </a:solidFill>
              <a:latin typeface="Arial" charset="0"/>
              <a:cs typeface="Arial" charset="0"/>
            </a:endParaRPr>
          </a:p>
        </p:txBody>
      </p:sp>
      <p:sp>
        <p:nvSpPr>
          <p:cNvPr id="61443" name="Rectangle 3"/>
          <p:cNvSpPr>
            <a:spLocks noGrp="1" noChangeArrowheads="1"/>
          </p:cNvSpPr>
          <p:nvPr>
            <p:ph idx="1"/>
          </p:nvPr>
        </p:nvSpPr>
        <p:spPr>
          <a:noFill/>
        </p:spPr>
        <p:txBody>
          <a:bodyPr/>
          <a:lstStyle/>
          <a:p>
            <a:r>
              <a:rPr lang="en-US" sz="2600">
                <a:latin typeface="Arial" charset="0"/>
                <a:cs typeface="Arial" charset="0"/>
              </a:rPr>
              <a:t>Computer representation of a floating-point number consists of three fixed-size fields:</a:t>
            </a:r>
          </a:p>
          <a:p>
            <a:endParaRPr lang="en-US" sz="2600">
              <a:latin typeface="Arial" charset="0"/>
              <a:cs typeface="Arial" charset="0"/>
            </a:endParaRPr>
          </a:p>
          <a:p>
            <a:endParaRPr lang="en-US" sz="2600">
              <a:latin typeface="Arial" charset="0"/>
              <a:cs typeface="Arial" charset="0"/>
            </a:endParaRPr>
          </a:p>
          <a:p>
            <a:endParaRPr lang="en-US" sz="2600">
              <a:latin typeface="Arial" charset="0"/>
              <a:cs typeface="Arial" charset="0"/>
            </a:endParaRPr>
          </a:p>
          <a:p>
            <a:endParaRPr lang="en-US" sz="2600">
              <a:latin typeface="Arial" charset="0"/>
              <a:cs typeface="Arial" charset="0"/>
            </a:endParaRPr>
          </a:p>
          <a:p>
            <a:r>
              <a:rPr lang="en-US" sz="2600">
                <a:latin typeface="Arial" charset="0"/>
                <a:cs typeface="Arial" charset="0"/>
              </a:rPr>
              <a:t>This is the standard arrangement of these fields.</a:t>
            </a:r>
            <a:endParaRPr lang="en-US" sz="2800">
              <a:latin typeface="Arial" charset="0"/>
              <a:cs typeface="Arial" charset="0"/>
            </a:endParaRPr>
          </a:p>
        </p:txBody>
      </p:sp>
      <p:sp>
        <p:nvSpPr>
          <p:cNvPr id="61442"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B82A749-5F2A-DE47-8193-8C9F30C7C5A0}" type="slidenum">
              <a:rPr lang="en-US"/>
              <a:pPr eaLnBrk="1" hangingPunct="1"/>
              <a:t>61</a:t>
            </a:fld>
            <a:endParaRPr lang="en-US"/>
          </a:p>
        </p:txBody>
      </p:sp>
      <p:pic>
        <p:nvPicPr>
          <p:cNvPr id="61445" name="Picture 4" descr="C:\IDRAW20\17.TIF"/>
          <p:cNvPicPr>
            <a:picLocks noChangeAspect="1" noChangeArrowheads="1"/>
          </p:cNvPicPr>
          <p:nvPr/>
        </p:nvPicPr>
        <p:blipFill>
          <a:blip r:embed="rId3">
            <a:extLst>
              <a:ext uri="{28A0092B-C50C-407E-A947-70E740481C1C}">
                <a14:useLocalDpi xmlns:a14="http://schemas.microsoft.com/office/drawing/2010/main" val="0"/>
              </a:ext>
            </a:extLst>
          </a:blip>
          <a:srcRect t="7423" b="10144"/>
          <a:stretch>
            <a:fillRect/>
          </a:stretch>
        </p:blipFill>
        <p:spPr bwMode="auto">
          <a:xfrm>
            <a:off x="1066800" y="2665413"/>
            <a:ext cx="6718300"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414419"/>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3"/>
          <p:cNvSpPr>
            <a:spLocks noGrp="1" noChangeArrowheads="1"/>
          </p:cNvSpPr>
          <p:nvPr>
            <p:ph type="title"/>
          </p:nvPr>
        </p:nvSpPr>
        <p:spPr/>
        <p:txBody>
          <a:bodyPr>
            <a:normAutofit/>
          </a:bodyPr>
          <a:lstStyle/>
          <a:p>
            <a:r>
              <a:rPr lang="en-US" sz="3400" b="1" dirty="0">
                <a:solidFill>
                  <a:srgbClr val="000000"/>
                </a:solidFill>
                <a:latin typeface="Arial" charset="0"/>
                <a:cs typeface="Arial" charset="0"/>
              </a:rPr>
              <a:t>Floating-Point Representation</a:t>
            </a:r>
            <a:endParaRPr lang="en-US" sz="3400" dirty="0">
              <a:solidFill>
                <a:srgbClr val="000000"/>
              </a:solidFill>
              <a:latin typeface="Arial" charset="0"/>
              <a:cs typeface="Arial" charset="0"/>
            </a:endParaRPr>
          </a:p>
        </p:txBody>
      </p:sp>
      <p:sp>
        <p:nvSpPr>
          <p:cNvPr id="62467" name="Rectangle 2"/>
          <p:cNvSpPr>
            <a:spLocks noGrp="1" noChangeArrowheads="1"/>
          </p:cNvSpPr>
          <p:nvPr>
            <p:ph idx="1"/>
          </p:nvPr>
        </p:nvSpPr>
        <p:spPr>
          <a:noFill/>
        </p:spPr>
        <p:txBody>
          <a:bodyPr/>
          <a:lstStyle/>
          <a:p>
            <a:endParaRPr lang="en-US" sz="2600" dirty="0" smtClean="0">
              <a:latin typeface="Arial" charset="0"/>
              <a:cs typeface="Arial" charset="0"/>
            </a:endParaRPr>
          </a:p>
          <a:p>
            <a:endParaRPr lang="en-US" sz="2600" dirty="0">
              <a:latin typeface="Arial" charset="0"/>
              <a:cs typeface="Arial" charset="0"/>
            </a:endParaRPr>
          </a:p>
          <a:p>
            <a:endParaRPr lang="en-US" sz="2600" dirty="0" smtClean="0">
              <a:latin typeface="Arial" charset="0"/>
              <a:cs typeface="Arial" charset="0"/>
            </a:endParaRPr>
          </a:p>
          <a:p>
            <a:r>
              <a:rPr lang="en-US" sz="2600" dirty="0" smtClean="0">
                <a:latin typeface="Arial" charset="0"/>
                <a:cs typeface="Arial" charset="0"/>
              </a:rPr>
              <a:t>The </a:t>
            </a:r>
            <a:r>
              <a:rPr lang="en-US" sz="2600" dirty="0">
                <a:latin typeface="Arial" charset="0"/>
                <a:cs typeface="Arial" charset="0"/>
              </a:rPr>
              <a:t>one-bit sign field is the sign of the stored value.</a:t>
            </a:r>
          </a:p>
          <a:p>
            <a:r>
              <a:rPr lang="en-US" sz="2600" dirty="0">
                <a:latin typeface="Arial" charset="0"/>
                <a:cs typeface="Arial" charset="0"/>
              </a:rPr>
              <a:t>The size of the exponent field, determines the range of values that can be represented.</a:t>
            </a:r>
          </a:p>
          <a:p>
            <a:r>
              <a:rPr lang="en-US" sz="2600" dirty="0">
                <a:latin typeface="Arial" charset="0"/>
                <a:cs typeface="Arial" charset="0"/>
              </a:rPr>
              <a:t>The size of the </a:t>
            </a:r>
            <a:r>
              <a:rPr lang="en-US" sz="2600" dirty="0" err="1">
                <a:latin typeface="Arial" charset="0"/>
                <a:cs typeface="Arial" charset="0"/>
              </a:rPr>
              <a:t>significand</a:t>
            </a:r>
            <a:r>
              <a:rPr lang="en-US" sz="2600" dirty="0">
                <a:latin typeface="Arial" charset="0"/>
                <a:cs typeface="Arial" charset="0"/>
              </a:rPr>
              <a:t> determines the precision of the representation.</a:t>
            </a:r>
            <a:endParaRPr lang="en-US" sz="2800" dirty="0">
              <a:latin typeface="Arial" charset="0"/>
              <a:cs typeface="Arial" charset="0"/>
            </a:endParaRPr>
          </a:p>
        </p:txBody>
      </p:sp>
      <p:sp>
        <p:nvSpPr>
          <p:cNvPr id="62466"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8FC9FA8-A3A9-6840-96D8-1C7762DF5A96}" type="slidenum">
              <a:rPr lang="en-US"/>
              <a:pPr eaLnBrk="1" hangingPunct="1"/>
              <a:t>62</a:t>
            </a:fld>
            <a:endParaRPr lang="en-US"/>
          </a:p>
        </p:txBody>
      </p:sp>
      <p:pic>
        <p:nvPicPr>
          <p:cNvPr id="62469" name="Picture 4" descr="C:\IDRAW20\17.TIF"/>
          <p:cNvPicPr>
            <a:picLocks noChangeAspect="1" noChangeArrowheads="1"/>
          </p:cNvPicPr>
          <p:nvPr/>
        </p:nvPicPr>
        <p:blipFill>
          <a:blip r:embed="rId3">
            <a:extLst>
              <a:ext uri="{28A0092B-C50C-407E-A947-70E740481C1C}">
                <a14:useLocalDpi xmlns:a14="http://schemas.microsoft.com/office/drawing/2010/main" val="0"/>
              </a:ext>
            </a:extLst>
          </a:blip>
          <a:srcRect t="7423" b="10144"/>
          <a:stretch>
            <a:fillRect/>
          </a:stretch>
        </p:blipFill>
        <p:spPr bwMode="auto">
          <a:xfrm>
            <a:off x="1187450" y="1370013"/>
            <a:ext cx="61436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9529482"/>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63492" name="Rectangle 2"/>
          <p:cNvSpPr>
            <a:spLocks noGrp="1" noChangeArrowheads="1"/>
          </p:cNvSpPr>
          <p:nvPr>
            <p:ph idx="1"/>
          </p:nvPr>
        </p:nvSpPr>
        <p:spPr>
          <a:noFill/>
        </p:spPr>
        <p:txBody>
          <a:bodyPr/>
          <a:lstStyle/>
          <a:p>
            <a:endParaRPr lang="en-US" sz="2600" dirty="0" smtClean="0">
              <a:latin typeface="Arial" charset="0"/>
              <a:cs typeface="Arial" charset="0"/>
            </a:endParaRPr>
          </a:p>
          <a:p>
            <a:endParaRPr lang="en-US" sz="2600" dirty="0">
              <a:latin typeface="Arial" charset="0"/>
              <a:cs typeface="Arial" charset="0"/>
            </a:endParaRPr>
          </a:p>
          <a:p>
            <a:pPr marL="0" indent="0">
              <a:buNone/>
            </a:pPr>
            <a:endParaRPr lang="en-US" sz="2600" dirty="0">
              <a:latin typeface="Arial" charset="0"/>
              <a:cs typeface="Arial" charset="0"/>
            </a:endParaRPr>
          </a:p>
          <a:p>
            <a:r>
              <a:rPr lang="en-US" sz="2600" dirty="0" smtClean="0">
                <a:latin typeface="Arial" charset="0"/>
                <a:cs typeface="Arial" charset="0"/>
              </a:rPr>
              <a:t>The </a:t>
            </a:r>
            <a:r>
              <a:rPr lang="en-US" sz="2600" dirty="0">
                <a:latin typeface="Arial" charset="0"/>
                <a:cs typeface="Arial" charset="0"/>
              </a:rPr>
              <a:t>IEEE-754 </a:t>
            </a:r>
            <a:r>
              <a:rPr lang="en-US" sz="2600" i="1" dirty="0">
                <a:latin typeface="Arial" charset="0"/>
                <a:cs typeface="Arial" charset="0"/>
              </a:rPr>
              <a:t>single precision</a:t>
            </a:r>
            <a:r>
              <a:rPr lang="en-US" sz="2600" dirty="0">
                <a:latin typeface="Arial" charset="0"/>
                <a:cs typeface="Arial" charset="0"/>
              </a:rPr>
              <a:t> floating point standard uses an 8-bit exponent and a 23-bit </a:t>
            </a:r>
            <a:r>
              <a:rPr lang="en-US" sz="2600" dirty="0" err="1">
                <a:latin typeface="Arial" charset="0"/>
                <a:cs typeface="Arial" charset="0"/>
              </a:rPr>
              <a:t>significand</a:t>
            </a:r>
            <a:r>
              <a:rPr lang="en-US" sz="2600" dirty="0">
                <a:latin typeface="Arial" charset="0"/>
                <a:cs typeface="Arial" charset="0"/>
              </a:rPr>
              <a:t>.</a:t>
            </a:r>
          </a:p>
          <a:p>
            <a:r>
              <a:rPr lang="en-US" sz="2600" dirty="0">
                <a:latin typeface="Arial" charset="0"/>
                <a:cs typeface="Arial" charset="0"/>
              </a:rPr>
              <a:t>The IEEE-754 </a:t>
            </a:r>
            <a:r>
              <a:rPr lang="en-US" sz="2600" i="1" dirty="0">
                <a:latin typeface="Arial" charset="0"/>
                <a:cs typeface="Arial" charset="0"/>
              </a:rPr>
              <a:t>double precision</a:t>
            </a:r>
            <a:r>
              <a:rPr lang="en-US" sz="2600" dirty="0">
                <a:latin typeface="Arial" charset="0"/>
                <a:cs typeface="Arial" charset="0"/>
              </a:rPr>
              <a:t> standard uses an 11-bit exponent and a 52-bit </a:t>
            </a:r>
            <a:r>
              <a:rPr lang="en-US" sz="2600" dirty="0" err="1">
                <a:latin typeface="Arial" charset="0"/>
                <a:cs typeface="Arial" charset="0"/>
              </a:rPr>
              <a:t>significand</a:t>
            </a:r>
            <a:r>
              <a:rPr lang="en-US" sz="2600" dirty="0">
                <a:latin typeface="Arial" charset="0"/>
                <a:cs typeface="Arial" charset="0"/>
              </a:rPr>
              <a:t>.</a:t>
            </a:r>
          </a:p>
        </p:txBody>
      </p:sp>
      <p:sp>
        <p:nvSpPr>
          <p:cNvPr id="63490"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C3960A3-D865-534B-8500-79EB9883CD76}" type="slidenum">
              <a:rPr lang="en-US"/>
              <a:pPr eaLnBrk="1" hangingPunct="1"/>
              <a:t>63</a:t>
            </a:fld>
            <a:endParaRPr lang="en-US"/>
          </a:p>
        </p:txBody>
      </p:sp>
      <p:pic>
        <p:nvPicPr>
          <p:cNvPr id="63491" name="Picture 7" descr="C:\IDRAW20\17.TIF"/>
          <p:cNvPicPr>
            <a:picLocks noChangeAspect="1" noChangeArrowheads="1"/>
          </p:cNvPicPr>
          <p:nvPr/>
        </p:nvPicPr>
        <p:blipFill>
          <a:blip r:embed="rId3">
            <a:extLst>
              <a:ext uri="{28A0092B-C50C-407E-A947-70E740481C1C}">
                <a14:useLocalDpi xmlns:a14="http://schemas.microsoft.com/office/drawing/2010/main" val="0"/>
              </a:ext>
            </a:extLst>
          </a:blip>
          <a:srcRect t="7423" b="10144"/>
          <a:stretch>
            <a:fillRect/>
          </a:stretch>
        </p:blipFill>
        <p:spPr bwMode="auto">
          <a:xfrm>
            <a:off x="1187450" y="1370013"/>
            <a:ext cx="61436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4" name="Rectangle 6"/>
          <p:cNvSpPr>
            <a:spLocks noChangeArrowheads="1"/>
          </p:cNvSpPr>
          <p:nvPr/>
        </p:nvSpPr>
        <p:spPr bwMode="auto">
          <a:xfrm>
            <a:off x="838200" y="5334000"/>
            <a:ext cx="7086600" cy="914400"/>
          </a:xfrm>
          <a:prstGeom prst="rect">
            <a:avLst/>
          </a:prstGeom>
          <a:noFill/>
          <a:ln>
            <a:solidFill>
              <a:srgbClr val="000000"/>
            </a:solidFill>
          </a:ln>
        </p:spPr>
        <p:txBody>
          <a:bodyPr/>
          <a:lstStyle/>
          <a:p>
            <a:pPr marL="342900" indent="-342900">
              <a:spcBef>
                <a:spcPct val="20000"/>
              </a:spcBef>
            </a:pPr>
            <a:r>
              <a:rPr lang="en-US" sz="2200" b="1" dirty="0">
                <a:solidFill>
                  <a:srgbClr val="CC3300"/>
                </a:solidFill>
              </a:rPr>
              <a:t>    For illustrative purposes, we will use a 14-bit model with a 5-bit exponent and an 8-bit </a:t>
            </a:r>
            <a:r>
              <a:rPr lang="en-US" sz="2200" b="1" dirty="0" err="1">
                <a:solidFill>
                  <a:srgbClr val="CC3300"/>
                </a:solidFill>
              </a:rPr>
              <a:t>significand</a:t>
            </a:r>
            <a:r>
              <a:rPr lang="en-US" sz="2200" b="1" dirty="0">
                <a:solidFill>
                  <a:srgbClr val="CC3300"/>
                </a:solidFill>
              </a:rPr>
              <a:t>.</a:t>
            </a:r>
            <a:endParaRPr lang="en-US" sz="2600" dirty="0"/>
          </a:p>
        </p:txBody>
      </p:sp>
    </p:spTree>
    <p:extLst>
      <p:ext uri="{BB962C8B-B14F-4D97-AF65-F5344CB8AC3E}">
        <p14:creationId xmlns:p14="http://schemas.microsoft.com/office/powerpoint/2010/main" val="2716784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3"/>
          <p:cNvSpPr>
            <a:spLocks noGrp="1" noChangeArrowheads="1"/>
          </p:cNvSpPr>
          <p:nvPr>
            <p:ph type="title"/>
          </p:nvPr>
        </p:nvSpPr>
        <p:spPr/>
        <p:txBody>
          <a:bodyPr>
            <a:normAutofit/>
          </a:bodyPr>
          <a:lstStyle/>
          <a:p>
            <a:r>
              <a:rPr lang="en-US" b="1">
                <a:solidFill>
                  <a:srgbClr val="000000"/>
                </a:solidFill>
                <a:latin typeface="Arial" charset="0"/>
                <a:cs typeface="Arial" charset="0"/>
              </a:rPr>
              <a:t>Floating-Point Representation</a:t>
            </a:r>
            <a:endParaRPr lang="en-US">
              <a:solidFill>
                <a:srgbClr val="000000"/>
              </a:solidFill>
              <a:latin typeface="Arial" charset="0"/>
              <a:cs typeface="Arial" charset="0"/>
            </a:endParaRPr>
          </a:p>
        </p:txBody>
      </p:sp>
      <p:sp>
        <p:nvSpPr>
          <p:cNvPr id="64516" name="Rectangle 2"/>
          <p:cNvSpPr>
            <a:spLocks noGrp="1" noChangeArrowheads="1"/>
          </p:cNvSpPr>
          <p:nvPr>
            <p:ph idx="1"/>
          </p:nvPr>
        </p:nvSpPr>
        <p:spPr>
          <a:noFill/>
        </p:spPr>
        <p:txBody>
          <a:bodyPr/>
          <a:lstStyle/>
          <a:p>
            <a:endParaRPr lang="en-US" sz="2600" dirty="0" smtClean="0">
              <a:latin typeface="Arial" charset="0"/>
              <a:cs typeface="Arial" charset="0"/>
            </a:endParaRPr>
          </a:p>
          <a:p>
            <a:endParaRPr lang="en-US" sz="2600" dirty="0">
              <a:latin typeface="Arial" charset="0"/>
              <a:cs typeface="Arial" charset="0"/>
            </a:endParaRPr>
          </a:p>
          <a:p>
            <a:endParaRPr lang="en-US" sz="2600" dirty="0" smtClean="0">
              <a:latin typeface="Arial" charset="0"/>
              <a:cs typeface="Arial" charset="0"/>
            </a:endParaRPr>
          </a:p>
          <a:p>
            <a:r>
              <a:rPr lang="en-US" sz="2600" dirty="0" smtClean="0">
                <a:latin typeface="Arial" charset="0"/>
                <a:cs typeface="Arial" charset="0"/>
              </a:rPr>
              <a:t>The </a:t>
            </a:r>
            <a:r>
              <a:rPr lang="en-US" sz="2600" dirty="0" err="1">
                <a:latin typeface="Arial" charset="0"/>
                <a:cs typeface="Arial" charset="0"/>
              </a:rPr>
              <a:t>significand</a:t>
            </a:r>
            <a:r>
              <a:rPr lang="en-US" sz="2600" dirty="0">
                <a:latin typeface="Arial" charset="0"/>
                <a:cs typeface="Arial" charset="0"/>
              </a:rPr>
              <a:t> of a floating-point number is always preceded by an implied binary point.</a:t>
            </a:r>
          </a:p>
          <a:p>
            <a:r>
              <a:rPr lang="en-US" sz="2600" dirty="0">
                <a:latin typeface="Arial" charset="0"/>
                <a:cs typeface="Arial" charset="0"/>
              </a:rPr>
              <a:t>Thus, the </a:t>
            </a:r>
            <a:r>
              <a:rPr lang="en-US" sz="2600" dirty="0" err="1">
                <a:latin typeface="Arial" charset="0"/>
                <a:cs typeface="Arial" charset="0"/>
              </a:rPr>
              <a:t>significand</a:t>
            </a:r>
            <a:r>
              <a:rPr lang="en-US" sz="2600" dirty="0">
                <a:latin typeface="Arial" charset="0"/>
                <a:cs typeface="Arial" charset="0"/>
              </a:rPr>
              <a:t> always contains a fractional binary value.</a:t>
            </a:r>
          </a:p>
          <a:p>
            <a:r>
              <a:rPr lang="en-US" sz="2600" dirty="0">
                <a:latin typeface="Arial" charset="0"/>
                <a:cs typeface="Arial" charset="0"/>
              </a:rPr>
              <a:t>The exponent indicates the power of 2 to which the </a:t>
            </a:r>
            <a:r>
              <a:rPr lang="en-US" sz="2600" dirty="0" err="1">
                <a:latin typeface="Arial" charset="0"/>
                <a:cs typeface="Arial" charset="0"/>
              </a:rPr>
              <a:t>significand</a:t>
            </a:r>
            <a:r>
              <a:rPr lang="en-US" sz="2600" dirty="0">
                <a:latin typeface="Arial" charset="0"/>
                <a:cs typeface="Arial" charset="0"/>
              </a:rPr>
              <a:t> is raised.</a:t>
            </a:r>
          </a:p>
        </p:txBody>
      </p:sp>
      <p:sp>
        <p:nvSpPr>
          <p:cNvPr id="64514"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E46A87C-EA4E-9542-A13E-04F774BAE379}" type="slidenum">
              <a:rPr lang="en-US"/>
              <a:pPr eaLnBrk="1" hangingPunct="1"/>
              <a:t>64</a:t>
            </a:fld>
            <a:endParaRPr lang="en-US"/>
          </a:p>
        </p:txBody>
      </p:sp>
      <p:pic>
        <p:nvPicPr>
          <p:cNvPr id="64515" name="Picture 6" descr="C:\IDRAW20\17.TIF"/>
          <p:cNvPicPr>
            <a:picLocks noChangeAspect="1" noChangeArrowheads="1"/>
          </p:cNvPicPr>
          <p:nvPr/>
        </p:nvPicPr>
        <p:blipFill>
          <a:blip r:embed="rId3">
            <a:extLst>
              <a:ext uri="{28A0092B-C50C-407E-A947-70E740481C1C}">
                <a14:useLocalDpi xmlns:a14="http://schemas.microsoft.com/office/drawing/2010/main" val="0"/>
              </a:ext>
            </a:extLst>
          </a:blip>
          <a:srcRect t="7423" b="10144"/>
          <a:stretch>
            <a:fillRect/>
          </a:stretch>
        </p:blipFill>
        <p:spPr bwMode="auto">
          <a:xfrm>
            <a:off x="1187450" y="1370013"/>
            <a:ext cx="61436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7024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65539" name="Rectangle 2"/>
          <p:cNvSpPr>
            <a:spLocks noGrp="1" noChangeArrowheads="1"/>
          </p:cNvSpPr>
          <p:nvPr>
            <p:ph idx="1"/>
          </p:nvPr>
        </p:nvSpPr>
        <p:spPr>
          <a:noFill/>
        </p:spPr>
        <p:txBody>
          <a:bodyPr>
            <a:normAutofit/>
          </a:bodyPr>
          <a:lstStyle/>
          <a:p>
            <a:r>
              <a:rPr lang="en-US" sz="2800" dirty="0">
                <a:latin typeface="Arial" charset="0"/>
                <a:cs typeface="Arial" charset="0"/>
              </a:rPr>
              <a:t>Example:</a:t>
            </a:r>
          </a:p>
          <a:p>
            <a:pPr lvl="1"/>
            <a:r>
              <a:rPr lang="en-US" sz="2800" dirty="0">
                <a:latin typeface="Arial" charset="0"/>
                <a:cs typeface="Arial" charset="0"/>
              </a:rPr>
              <a:t>Express 32</a:t>
            </a:r>
            <a:r>
              <a:rPr lang="en-US" sz="2800" baseline="-25000" dirty="0">
                <a:latin typeface="Arial" charset="0"/>
                <a:cs typeface="Arial" charset="0"/>
              </a:rPr>
              <a:t>10</a:t>
            </a:r>
            <a:r>
              <a:rPr lang="en-US" sz="2800" dirty="0">
                <a:latin typeface="Arial" charset="0"/>
                <a:cs typeface="Arial" charset="0"/>
              </a:rPr>
              <a:t> in the simplified 14-bit floating-point model.</a:t>
            </a:r>
          </a:p>
          <a:p>
            <a:r>
              <a:rPr lang="en-US" sz="2800" dirty="0">
                <a:latin typeface="Arial" charset="0"/>
                <a:cs typeface="Arial" charset="0"/>
              </a:rPr>
              <a:t>We know that 32 is 2</a:t>
            </a:r>
            <a:r>
              <a:rPr lang="en-US" sz="2800" baseline="30000" dirty="0">
                <a:latin typeface="Arial" charset="0"/>
                <a:cs typeface="Arial" charset="0"/>
              </a:rPr>
              <a:t>5</a:t>
            </a:r>
            <a:r>
              <a:rPr lang="en-US" sz="2800" dirty="0">
                <a:latin typeface="Arial" charset="0"/>
                <a:cs typeface="Arial" charset="0"/>
              </a:rPr>
              <a:t>.  So in (binary) scientific notation 32 = 1.0 x 2</a:t>
            </a:r>
            <a:r>
              <a:rPr lang="en-US" sz="2800" baseline="30000" dirty="0">
                <a:latin typeface="Arial" charset="0"/>
                <a:cs typeface="Arial" charset="0"/>
              </a:rPr>
              <a:t>5</a:t>
            </a:r>
            <a:r>
              <a:rPr lang="en-US" sz="2800" dirty="0">
                <a:latin typeface="Arial" charset="0"/>
                <a:cs typeface="Arial" charset="0"/>
              </a:rPr>
              <a:t> = 0.1 x 2</a:t>
            </a:r>
            <a:r>
              <a:rPr lang="en-US" sz="2800" baseline="30000" dirty="0">
                <a:latin typeface="Arial" charset="0"/>
                <a:cs typeface="Arial" charset="0"/>
              </a:rPr>
              <a:t>6</a:t>
            </a:r>
            <a:r>
              <a:rPr lang="en-US" sz="2800" dirty="0">
                <a:latin typeface="Arial" charset="0"/>
                <a:cs typeface="Arial" charset="0"/>
              </a:rPr>
              <a:t>.</a:t>
            </a:r>
          </a:p>
          <a:p>
            <a:r>
              <a:rPr lang="en-US" sz="2800" dirty="0">
                <a:latin typeface="Arial" charset="0"/>
                <a:cs typeface="Arial" charset="0"/>
              </a:rPr>
              <a:t>Using this information, we put 110 (= 6</a:t>
            </a:r>
            <a:r>
              <a:rPr lang="en-US" sz="2800" baseline="-25000" dirty="0">
                <a:latin typeface="Arial" charset="0"/>
                <a:cs typeface="Arial" charset="0"/>
              </a:rPr>
              <a:t>10</a:t>
            </a:r>
            <a:r>
              <a:rPr lang="en-US" sz="2800" dirty="0">
                <a:latin typeface="Arial" charset="0"/>
                <a:cs typeface="Arial" charset="0"/>
              </a:rPr>
              <a:t>) in the exponent field and 1 in the </a:t>
            </a:r>
            <a:r>
              <a:rPr lang="en-US" sz="2800" dirty="0" err="1">
                <a:latin typeface="Arial" charset="0"/>
                <a:cs typeface="Arial" charset="0"/>
              </a:rPr>
              <a:t>significand</a:t>
            </a:r>
            <a:r>
              <a:rPr lang="en-US" sz="2800" dirty="0">
                <a:latin typeface="Arial" charset="0"/>
                <a:cs typeface="Arial" charset="0"/>
              </a:rPr>
              <a:t> as shown.</a:t>
            </a:r>
          </a:p>
        </p:txBody>
      </p:sp>
      <p:sp>
        <p:nvSpPr>
          <p:cNvPr id="65538"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394B311-06CD-6E48-8B3E-61FC1819994F}" type="slidenum">
              <a:rPr lang="en-US"/>
              <a:pPr eaLnBrk="1" hangingPunct="1"/>
              <a:t>65</a:t>
            </a:fld>
            <a:endParaRPr lang="en-US"/>
          </a:p>
        </p:txBody>
      </p:sp>
      <p:pic>
        <p:nvPicPr>
          <p:cNvPr id="65541" name="Picture 5" descr="C:\IDRAW20\18.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876800"/>
            <a:ext cx="6186488"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328113"/>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6"/>
          <p:cNvSpPr>
            <a:spLocks noGrp="1" noChangeArrowheads="1"/>
          </p:cNvSpPr>
          <p:nvPr>
            <p:ph type="title"/>
          </p:nvPr>
        </p:nvSpPr>
        <p:spPr>
          <a:noFill/>
          <a:extLst>
            <a:ext uri="{909E8E84-426E-40dd-AFC4-6F175D3DCCD1}">
              <a14:hiddenFill xmlns:a14="http://schemas.microsoft.com/office/drawing/2010/main">
                <a:solidFill>
                  <a:srgbClr val="CCCCFF"/>
                </a:solidFill>
              </a14:hiddenFill>
            </a:ext>
          </a:extLst>
        </p:spPr>
        <p:txBody>
          <a:bodyPr>
            <a:normAutofit/>
          </a:bodyPr>
          <a:lstStyle/>
          <a:p>
            <a:r>
              <a:rPr lang="en-US" b="1" dirty="0" smtClean="0">
                <a:solidFill>
                  <a:srgbClr val="000000"/>
                </a:solidFill>
                <a:latin typeface="Arial" charset="0"/>
                <a:cs typeface="Arial" charset="0"/>
              </a:rPr>
              <a:t>Floating</a:t>
            </a:r>
            <a:r>
              <a:rPr lang="en-US" b="1" dirty="0">
                <a:solidFill>
                  <a:srgbClr val="000000"/>
                </a:solidFill>
                <a:latin typeface="Arial" charset="0"/>
                <a:cs typeface="Arial" charset="0"/>
              </a:rPr>
              <a:t>-Point Representation</a:t>
            </a:r>
            <a:endParaRPr lang="en-US" dirty="0">
              <a:solidFill>
                <a:srgbClr val="000000"/>
              </a:solidFill>
              <a:latin typeface="Arial" charset="0"/>
              <a:cs typeface="Arial" charset="0"/>
            </a:endParaRPr>
          </a:p>
        </p:txBody>
      </p:sp>
      <p:sp>
        <p:nvSpPr>
          <p:cNvPr id="66563" name="Rectangle 3"/>
          <p:cNvSpPr>
            <a:spLocks noGrp="1" noChangeArrowheads="1"/>
          </p:cNvSpPr>
          <p:nvPr>
            <p:ph idx="1"/>
          </p:nvPr>
        </p:nvSpPr>
        <p:spPr>
          <a:xfrm>
            <a:off x="457200" y="1600200"/>
            <a:ext cx="3733800" cy="4525963"/>
          </a:xfrm>
          <a:noFill/>
        </p:spPr>
        <p:txBody>
          <a:bodyPr/>
          <a:lstStyle/>
          <a:p>
            <a:r>
              <a:rPr lang="en-US" sz="2200" b="1" dirty="0">
                <a:latin typeface="Arial" charset="0"/>
                <a:cs typeface="Arial" charset="0"/>
              </a:rPr>
              <a:t>The illustrations shown at the right are </a:t>
            </a:r>
            <a:r>
              <a:rPr lang="en-US" sz="2200" b="1" i="1" dirty="0">
                <a:latin typeface="Arial" charset="0"/>
                <a:cs typeface="Arial" charset="0"/>
              </a:rPr>
              <a:t>all</a:t>
            </a:r>
            <a:r>
              <a:rPr lang="en-US" sz="2200" b="1" dirty="0">
                <a:latin typeface="Arial" charset="0"/>
                <a:cs typeface="Arial" charset="0"/>
              </a:rPr>
              <a:t> equivalent representations for 32 using our simplified model.</a:t>
            </a:r>
          </a:p>
          <a:p>
            <a:r>
              <a:rPr lang="en-US" sz="2200" b="1" dirty="0">
                <a:latin typeface="Arial" charset="0"/>
                <a:cs typeface="Arial" charset="0"/>
              </a:rPr>
              <a:t>Not only do these synonymous representations waste space, but they can also cause confusion.</a:t>
            </a:r>
            <a:endParaRPr lang="en-US" dirty="0">
              <a:latin typeface="Arial" charset="0"/>
              <a:cs typeface="Arial" charset="0"/>
            </a:endParaRPr>
          </a:p>
          <a:p>
            <a:pPr lvl="1">
              <a:buFontTx/>
              <a:buNone/>
            </a:pPr>
            <a:endParaRPr lang="en-US" sz="2200" baseline="-25000" dirty="0">
              <a:latin typeface="Arial" charset="0"/>
              <a:cs typeface="Arial" charset="0"/>
            </a:endParaRPr>
          </a:p>
        </p:txBody>
      </p:sp>
      <p:sp>
        <p:nvSpPr>
          <p:cNvPr id="66562" name="Slide Number Placeholder 6"/>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5347402-56BD-5A4D-9F03-F5782CA2F8D8}" type="slidenum">
              <a:rPr lang="en-US"/>
              <a:pPr eaLnBrk="1" hangingPunct="1"/>
              <a:t>66</a:t>
            </a:fld>
            <a:endParaRPr lang="en-US"/>
          </a:p>
        </p:txBody>
      </p:sp>
      <p:pic>
        <p:nvPicPr>
          <p:cNvPr id="66565" name="Picture 7" descr="C:\IDRAW20\19.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238" y="1752600"/>
            <a:ext cx="4652962"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560050"/>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3"/>
          <p:cNvSpPr>
            <a:spLocks noGrp="1" noChangeArrowheads="1"/>
          </p:cNvSpPr>
          <p:nvPr>
            <p:ph type="title"/>
          </p:nvPr>
        </p:nvSpPr>
        <p:spPr/>
        <p:txBody>
          <a:bodyPr>
            <a:normAutofit/>
          </a:bodyPr>
          <a:lstStyle/>
          <a:p>
            <a:r>
              <a:rPr lang="en-US" b="1">
                <a:solidFill>
                  <a:srgbClr val="000000"/>
                </a:solidFill>
                <a:latin typeface="Arial" charset="0"/>
                <a:cs typeface="Arial" charset="0"/>
              </a:rPr>
              <a:t>Floating-Point Representation</a:t>
            </a:r>
            <a:endParaRPr lang="en-US">
              <a:solidFill>
                <a:srgbClr val="000000"/>
              </a:solidFill>
              <a:latin typeface="Arial" charset="0"/>
              <a:cs typeface="Arial" charset="0"/>
            </a:endParaRPr>
          </a:p>
        </p:txBody>
      </p:sp>
      <p:sp>
        <p:nvSpPr>
          <p:cNvPr id="67587" name="Rectangle 2"/>
          <p:cNvSpPr>
            <a:spLocks noGrp="1" noChangeArrowheads="1"/>
          </p:cNvSpPr>
          <p:nvPr>
            <p:ph idx="1"/>
          </p:nvPr>
        </p:nvSpPr>
        <p:spPr>
          <a:noFill/>
        </p:spPr>
        <p:txBody>
          <a:bodyPr/>
          <a:lstStyle/>
          <a:p>
            <a:endParaRPr lang="en-US" sz="2600" dirty="0" smtClean="0">
              <a:latin typeface="Arial" charset="0"/>
              <a:cs typeface="Arial" charset="0"/>
            </a:endParaRPr>
          </a:p>
          <a:p>
            <a:endParaRPr lang="en-US" sz="2600" dirty="0">
              <a:latin typeface="Arial" charset="0"/>
              <a:cs typeface="Arial" charset="0"/>
            </a:endParaRPr>
          </a:p>
          <a:p>
            <a:endParaRPr lang="en-US" sz="2600" dirty="0" smtClean="0">
              <a:latin typeface="Arial" charset="0"/>
              <a:cs typeface="Arial" charset="0"/>
            </a:endParaRPr>
          </a:p>
          <a:p>
            <a:r>
              <a:rPr lang="en-US" sz="2600" dirty="0" smtClean="0">
                <a:latin typeface="Arial" charset="0"/>
                <a:cs typeface="Arial" charset="0"/>
              </a:rPr>
              <a:t>Another </a:t>
            </a:r>
            <a:r>
              <a:rPr lang="en-US" sz="2600" dirty="0">
                <a:latin typeface="Arial" charset="0"/>
                <a:cs typeface="Arial" charset="0"/>
              </a:rPr>
              <a:t>problem with our system is that we have made no allowances for negative exponents.  We have no way to express 0.5 (=2 </a:t>
            </a:r>
            <a:r>
              <a:rPr lang="en-US" sz="2600" baseline="30000" dirty="0">
                <a:latin typeface="Arial" charset="0"/>
                <a:cs typeface="Arial" charset="0"/>
              </a:rPr>
              <a:t>-1</a:t>
            </a:r>
            <a:r>
              <a:rPr lang="en-US" sz="2600" dirty="0">
                <a:latin typeface="Arial" charset="0"/>
                <a:cs typeface="Arial" charset="0"/>
              </a:rPr>
              <a:t>)!  (Notice that there is no sign in the exponent field!)</a:t>
            </a:r>
          </a:p>
        </p:txBody>
      </p:sp>
      <p:sp>
        <p:nvSpPr>
          <p:cNvPr id="67586"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9E403FE-931F-2547-B400-C338EDE07ACC}" type="slidenum">
              <a:rPr lang="en-US"/>
              <a:pPr eaLnBrk="1" hangingPunct="1"/>
              <a:t>67</a:t>
            </a:fld>
            <a:endParaRPr lang="en-US"/>
          </a:p>
        </p:txBody>
      </p:sp>
      <p:pic>
        <p:nvPicPr>
          <p:cNvPr id="67589" name="Picture 4" descr="C:\IDRAW20\17.TIF"/>
          <p:cNvPicPr>
            <a:picLocks noChangeAspect="1" noChangeArrowheads="1"/>
          </p:cNvPicPr>
          <p:nvPr/>
        </p:nvPicPr>
        <p:blipFill>
          <a:blip r:embed="rId3">
            <a:extLst>
              <a:ext uri="{28A0092B-C50C-407E-A947-70E740481C1C}">
                <a14:useLocalDpi xmlns:a14="http://schemas.microsoft.com/office/drawing/2010/main" val="0"/>
              </a:ext>
            </a:extLst>
          </a:blip>
          <a:srcRect t="7423" b="10144"/>
          <a:stretch>
            <a:fillRect/>
          </a:stretch>
        </p:blipFill>
        <p:spPr bwMode="auto">
          <a:xfrm>
            <a:off x="1219200" y="1371600"/>
            <a:ext cx="61341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Rectangle 5"/>
          <p:cNvSpPr>
            <a:spLocks noChangeArrowheads="1"/>
          </p:cNvSpPr>
          <p:nvPr/>
        </p:nvSpPr>
        <p:spPr bwMode="auto">
          <a:xfrm>
            <a:off x="1447800" y="5105400"/>
            <a:ext cx="5638800" cy="838200"/>
          </a:xfrm>
          <a:prstGeom prst="rect">
            <a:avLst/>
          </a:prstGeom>
          <a:noFill/>
          <a:ln>
            <a:solidFill>
              <a:srgbClr val="000000"/>
            </a:solidFill>
          </a:ln>
        </p:spPr>
        <p:txBody>
          <a:bodyPr/>
          <a:lstStyle/>
          <a:p>
            <a:pPr marL="342900" indent="-342900" algn="ctr">
              <a:spcBef>
                <a:spcPct val="20000"/>
              </a:spcBef>
            </a:pPr>
            <a:r>
              <a:rPr lang="en-US" sz="2200" b="1" dirty="0">
                <a:solidFill>
                  <a:srgbClr val="CC3300"/>
                </a:solidFill>
              </a:rPr>
              <a:t>    All of these problems can be fixed with no changes to our basic model.</a:t>
            </a:r>
            <a:endParaRPr lang="en-US" sz="2600" dirty="0"/>
          </a:p>
        </p:txBody>
      </p:sp>
    </p:spTree>
    <p:extLst>
      <p:ext uri="{BB962C8B-B14F-4D97-AF65-F5344CB8AC3E}">
        <p14:creationId xmlns:p14="http://schemas.microsoft.com/office/powerpoint/2010/main" val="15821438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3"/>
          <p:cNvSpPr>
            <a:spLocks noGrp="1" noChangeArrowheads="1"/>
          </p:cNvSpPr>
          <p:nvPr>
            <p:ph type="title"/>
          </p:nvPr>
        </p:nvSpPr>
        <p:spPr>
          <a:noFill/>
          <a:extLst>
            <a:ext uri="{909E8E84-426E-40dd-AFC4-6F175D3DCCD1}">
              <a14:hiddenFill xmlns:a14="http://schemas.microsoft.com/office/drawing/2010/main">
                <a:solidFill>
                  <a:srgbClr val="CCCCFF"/>
                </a:solidFill>
              </a14:hiddenFill>
            </a:ext>
          </a:extLst>
        </p:spPr>
        <p:txBody>
          <a:bodyPr>
            <a:normAutofit/>
          </a:bodyPr>
          <a:lstStyle/>
          <a:p>
            <a:r>
              <a:rPr lang="en-US" b="1" dirty="0" smtClean="0">
                <a:solidFill>
                  <a:srgbClr val="000000"/>
                </a:solidFill>
                <a:latin typeface="Arial" charset="0"/>
                <a:cs typeface="Arial" charset="0"/>
              </a:rPr>
              <a:t>Floating</a:t>
            </a:r>
            <a:r>
              <a:rPr lang="en-US" b="1" dirty="0">
                <a:solidFill>
                  <a:srgbClr val="000000"/>
                </a:solidFill>
                <a:latin typeface="Arial" charset="0"/>
                <a:cs typeface="Arial" charset="0"/>
              </a:rPr>
              <a:t>-Point Representation</a:t>
            </a:r>
            <a:endParaRPr lang="en-US" dirty="0">
              <a:solidFill>
                <a:srgbClr val="000000"/>
              </a:solidFill>
              <a:latin typeface="Arial" charset="0"/>
              <a:cs typeface="Arial" charset="0"/>
            </a:endParaRPr>
          </a:p>
        </p:txBody>
      </p:sp>
      <p:sp>
        <p:nvSpPr>
          <p:cNvPr id="68611" name="Rectangle 2"/>
          <p:cNvSpPr>
            <a:spLocks noGrp="1" noChangeArrowheads="1"/>
          </p:cNvSpPr>
          <p:nvPr>
            <p:ph idx="1"/>
          </p:nvPr>
        </p:nvSpPr>
        <p:spPr>
          <a:noFill/>
        </p:spPr>
        <p:txBody>
          <a:bodyPr>
            <a:noAutofit/>
          </a:bodyPr>
          <a:lstStyle/>
          <a:p>
            <a:r>
              <a:rPr lang="en-US" sz="2400" dirty="0">
                <a:latin typeface="Arial" charset="0"/>
                <a:cs typeface="Arial" charset="0"/>
              </a:rPr>
              <a:t>To resolve the problem of synonymous forms, we will establish a rule that the first digit of the </a:t>
            </a:r>
            <a:r>
              <a:rPr lang="en-US" sz="2400" dirty="0" err="1">
                <a:latin typeface="Arial" charset="0"/>
                <a:cs typeface="Arial" charset="0"/>
              </a:rPr>
              <a:t>significand</a:t>
            </a:r>
            <a:r>
              <a:rPr lang="en-US" sz="2400" dirty="0">
                <a:latin typeface="Arial" charset="0"/>
                <a:cs typeface="Arial" charset="0"/>
              </a:rPr>
              <a:t> must be 1.  This results in a unique pattern for each floating-point number.</a:t>
            </a:r>
          </a:p>
          <a:p>
            <a:pPr lvl="1"/>
            <a:r>
              <a:rPr lang="en-US" sz="2400" dirty="0">
                <a:latin typeface="Arial" charset="0"/>
                <a:cs typeface="Arial" charset="0"/>
              </a:rPr>
              <a:t>In the IEEE-754 standard, this 1 is implied meaning that a 1 is assumed after the binary point.</a:t>
            </a:r>
          </a:p>
          <a:p>
            <a:pPr lvl="1"/>
            <a:r>
              <a:rPr lang="en-US" sz="2400" dirty="0">
                <a:latin typeface="Arial" charset="0"/>
                <a:cs typeface="Arial" charset="0"/>
              </a:rPr>
              <a:t>By using an implied 1, we increase the precision of the representation by a power of two.  (Why?)</a:t>
            </a:r>
          </a:p>
          <a:p>
            <a:endParaRPr lang="en-US" sz="2400" dirty="0">
              <a:latin typeface="Arial" charset="0"/>
              <a:cs typeface="Arial" charset="0"/>
            </a:endParaRPr>
          </a:p>
          <a:p>
            <a:pPr lvl="1">
              <a:buFontTx/>
              <a:buNone/>
            </a:pPr>
            <a:endParaRPr lang="en-US" sz="2400" baseline="-25000" dirty="0">
              <a:latin typeface="Arial" charset="0"/>
              <a:cs typeface="Arial" charset="0"/>
            </a:endParaRPr>
          </a:p>
        </p:txBody>
      </p:sp>
      <p:sp>
        <p:nvSpPr>
          <p:cNvPr id="68610" name="Slide Number Placeholder 6"/>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F18978D-ABB8-1849-BAF5-9391CB441FF1}" type="slidenum">
              <a:rPr lang="en-US"/>
              <a:pPr eaLnBrk="1" hangingPunct="1"/>
              <a:t>68</a:t>
            </a:fld>
            <a:endParaRPr lang="en-US"/>
          </a:p>
        </p:txBody>
      </p:sp>
      <p:sp>
        <p:nvSpPr>
          <p:cNvPr id="68613" name="Rectangle 4"/>
          <p:cNvSpPr>
            <a:spLocks noChangeArrowheads="1"/>
          </p:cNvSpPr>
          <p:nvPr/>
        </p:nvSpPr>
        <p:spPr bwMode="auto">
          <a:xfrm>
            <a:off x="609600" y="5257800"/>
            <a:ext cx="7848600" cy="533400"/>
          </a:xfrm>
          <a:prstGeom prst="rect">
            <a:avLst/>
          </a:prstGeom>
          <a:noFill/>
          <a:ln>
            <a:solidFill>
              <a:srgbClr val="000000"/>
            </a:solidFill>
          </a:ln>
        </p:spPr>
        <p:txBody>
          <a:bodyPr/>
          <a:lstStyle/>
          <a:p>
            <a:pPr marL="342900" indent="-342900">
              <a:spcBef>
                <a:spcPct val="20000"/>
              </a:spcBef>
            </a:pPr>
            <a:r>
              <a:rPr lang="en-US" sz="2200" b="1" dirty="0">
                <a:solidFill>
                  <a:srgbClr val="CC3300"/>
                </a:solidFill>
              </a:rPr>
              <a:t>    </a:t>
            </a:r>
            <a:r>
              <a:rPr lang="en-US" sz="2200" b="1" i="1" dirty="0">
                <a:solidFill>
                  <a:srgbClr val="CC3300"/>
                </a:solidFill>
              </a:rPr>
              <a:t>In our simple instructional model, we will use no implied bits.</a:t>
            </a:r>
            <a:endParaRPr lang="en-US" sz="2200" b="1" dirty="0">
              <a:solidFill>
                <a:srgbClr val="CC3300"/>
              </a:solidFill>
            </a:endParaRPr>
          </a:p>
        </p:txBody>
      </p:sp>
    </p:spTree>
    <p:extLst>
      <p:ext uri="{BB962C8B-B14F-4D97-AF65-F5344CB8AC3E}">
        <p14:creationId xmlns:p14="http://schemas.microsoft.com/office/powerpoint/2010/main" val="590624517"/>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3"/>
          <p:cNvSpPr>
            <a:spLocks noGrp="1" noChangeArrowheads="1"/>
          </p:cNvSpPr>
          <p:nvPr>
            <p:ph type="title"/>
          </p:nvPr>
        </p:nvSpPr>
        <p:spPr>
          <a:noFill/>
          <a:extLst>
            <a:ext uri="{909E8E84-426E-40dd-AFC4-6F175D3DCCD1}">
              <a14:hiddenFill xmlns:a14="http://schemas.microsoft.com/office/drawing/2010/main">
                <a:solidFill>
                  <a:srgbClr val="CCCCFF"/>
                </a:solidFill>
              </a14:hiddenFill>
            </a:ext>
          </a:extLst>
        </p:spPr>
        <p:txBody>
          <a:bodyPr>
            <a:normAutofit/>
          </a:bodyPr>
          <a:lstStyle/>
          <a:p>
            <a:r>
              <a:rPr lang="en-US" b="1" dirty="0" smtClean="0">
                <a:solidFill>
                  <a:srgbClr val="000000"/>
                </a:solidFill>
                <a:latin typeface="Arial" charset="0"/>
                <a:cs typeface="Arial" charset="0"/>
              </a:rPr>
              <a:t>Floating</a:t>
            </a:r>
            <a:r>
              <a:rPr lang="en-US" b="1" dirty="0">
                <a:solidFill>
                  <a:srgbClr val="000000"/>
                </a:solidFill>
                <a:latin typeface="Arial" charset="0"/>
                <a:cs typeface="Arial" charset="0"/>
              </a:rPr>
              <a:t>-Point Representation</a:t>
            </a:r>
            <a:endParaRPr lang="en-US" dirty="0">
              <a:solidFill>
                <a:srgbClr val="000000"/>
              </a:solidFill>
              <a:latin typeface="Arial" charset="0"/>
              <a:cs typeface="Arial" charset="0"/>
            </a:endParaRPr>
          </a:p>
        </p:txBody>
      </p:sp>
      <p:sp>
        <p:nvSpPr>
          <p:cNvPr id="69635" name="Rectangle 2"/>
          <p:cNvSpPr>
            <a:spLocks noGrp="1" noChangeArrowheads="1"/>
          </p:cNvSpPr>
          <p:nvPr>
            <p:ph idx="1"/>
          </p:nvPr>
        </p:nvSpPr>
        <p:spPr>
          <a:noFill/>
        </p:spPr>
        <p:txBody>
          <a:bodyPr>
            <a:noAutofit/>
          </a:bodyPr>
          <a:lstStyle/>
          <a:p>
            <a:r>
              <a:rPr lang="en-US" sz="2800" dirty="0">
                <a:latin typeface="Arial" charset="0"/>
                <a:cs typeface="Arial" charset="0"/>
              </a:rPr>
              <a:t>To provide for negative exponents, we will use a </a:t>
            </a:r>
            <a:r>
              <a:rPr lang="en-US" sz="2800" i="1" dirty="0">
                <a:latin typeface="Arial" charset="0"/>
                <a:cs typeface="Arial" charset="0"/>
              </a:rPr>
              <a:t>biased exponent</a:t>
            </a:r>
            <a:r>
              <a:rPr lang="en-US" sz="2800" dirty="0">
                <a:latin typeface="Arial" charset="0"/>
                <a:cs typeface="Arial" charset="0"/>
              </a:rPr>
              <a:t>.</a:t>
            </a:r>
          </a:p>
          <a:p>
            <a:r>
              <a:rPr lang="en-US" sz="2800" dirty="0">
                <a:latin typeface="Arial" charset="0"/>
                <a:cs typeface="Arial" charset="0"/>
              </a:rPr>
              <a:t>A bias is a number that is approximately midway in the range of values expressible by the exponent.  We subtract the bias from the value in the exponent to determine its true value.</a:t>
            </a:r>
          </a:p>
          <a:p>
            <a:pPr lvl="1"/>
            <a:r>
              <a:rPr lang="en-US" sz="2800" dirty="0">
                <a:latin typeface="Arial" charset="0"/>
                <a:cs typeface="Arial" charset="0"/>
              </a:rPr>
              <a:t>In our case, we have a 5-bit exponent.  We will use 16 for our bias.  This is called </a:t>
            </a:r>
            <a:r>
              <a:rPr lang="en-US" sz="2800" i="1" dirty="0">
                <a:latin typeface="Arial" charset="0"/>
                <a:cs typeface="Arial" charset="0"/>
              </a:rPr>
              <a:t>excess-16</a:t>
            </a:r>
            <a:r>
              <a:rPr lang="en-US" sz="2800" dirty="0">
                <a:latin typeface="Arial" charset="0"/>
                <a:cs typeface="Arial" charset="0"/>
              </a:rPr>
              <a:t> representation.</a:t>
            </a:r>
          </a:p>
          <a:p>
            <a:r>
              <a:rPr lang="en-US" sz="2800" dirty="0">
                <a:latin typeface="Arial" charset="0"/>
                <a:cs typeface="Arial" charset="0"/>
              </a:rPr>
              <a:t>In our model, exponent values less than 16 are negative, representing fractional numbers.</a:t>
            </a:r>
            <a:endParaRPr lang="en-US" sz="2800" baseline="-25000" dirty="0">
              <a:latin typeface="Arial" charset="0"/>
              <a:cs typeface="Arial" charset="0"/>
            </a:endParaRPr>
          </a:p>
        </p:txBody>
      </p:sp>
      <p:sp>
        <p:nvSpPr>
          <p:cNvPr id="69634" name="Slide Number Placeholder 6"/>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C152DF8-D94B-4A48-B135-94C42E7CD923}" type="slidenum">
              <a:rPr lang="en-US"/>
              <a:pPr eaLnBrk="1" hangingPunct="1"/>
              <a:t>69</a:t>
            </a:fld>
            <a:endParaRPr lang="en-US"/>
          </a:p>
        </p:txBody>
      </p:sp>
    </p:spTree>
    <p:extLst>
      <p:ext uri="{BB962C8B-B14F-4D97-AF65-F5344CB8AC3E}">
        <p14:creationId xmlns:p14="http://schemas.microsoft.com/office/powerpoint/2010/main" val="286786609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Rectangle 4"/>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0660" name="Rectangle 3"/>
          <p:cNvSpPr>
            <a:spLocks noGrp="1" noChangeArrowheads="1"/>
          </p:cNvSpPr>
          <p:nvPr>
            <p:ph idx="1"/>
          </p:nvPr>
        </p:nvSpPr>
        <p:spPr>
          <a:noFill/>
        </p:spPr>
        <p:txBody>
          <a:bodyPr>
            <a:normAutofit/>
          </a:bodyPr>
          <a:lstStyle/>
          <a:p>
            <a:r>
              <a:rPr lang="en-US" sz="2400" dirty="0">
                <a:latin typeface="Arial" charset="0"/>
                <a:cs typeface="Arial" charset="0"/>
              </a:rPr>
              <a:t>Example:</a:t>
            </a:r>
          </a:p>
          <a:p>
            <a:pPr lvl="1"/>
            <a:r>
              <a:rPr lang="en-US" sz="2400" dirty="0">
                <a:latin typeface="Arial" charset="0"/>
                <a:cs typeface="Arial" charset="0"/>
              </a:rPr>
              <a:t>Express 32</a:t>
            </a:r>
            <a:r>
              <a:rPr lang="en-US" sz="2400" baseline="-25000" dirty="0">
                <a:latin typeface="Arial" charset="0"/>
                <a:cs typeface="Arial" charset="0"/>
              </a:rPr>
              <a:t>10</a:t>
            </a:r>
            <a:r>
              <a:rPr lang="en-US" sz="2400" dirty="0">
                <a:latin typeface="Arial" charset="0"/>
                <a:cs typeface="Arial" charset="0"/>
              </a:rPr>
              <a:t> in the revised 14-bit floating-point model.</a:t>
            </a:r>
          </a:p>
          <a:p>
            <a:r>
              <a:rPr lang="en-US" sz="2400" dirty="0">
                <a:latin typeface="Arial" charset="0"/>
                <a:cs typeface="Arial" charset="0"/>
              </a:rPr>
              <a:t>We know that 32 = 1.0 x 2</a:t>
            </a:r>
            <a:r>
              <a:rPr lang="en-US" sz="2400" baseline="30000" dirty="0">
                <a:latin typeface="Arial" charset="0"/>
                <a:cs typeface="Arial" charset="0"/>
              </a:rPr>
              <a:t>5</a:t>
            </a:r>
            <a:r>
              <a:rPr lang="en-US" sz="2400" dirty="0">
                <a:latin typeface="Arial" charset="0"/>
                <a:cs typeface="Arial" charset="0"/>
              </a:rPr>
              <a:t> = 0.1 x 2</a:t>
            </a:r>
            <a:r>
              <a:rPr lang="en-US" sz="2400" baseline="30000" dirty="0">
                <a:latin typeface="Arial" charset="0"/>
                <a:cs typeface="Arial" charset="0"/>
              </a:rPr>
              <a:t>6</a:t>
            </a:r>
            <a:r>
              <a:rPr lang="en-US" sz="2400" dirty="0">
                <a:latin typeface="Arial" charset="0"/>
                <a:cs typeface="Arial" charset="0"/>
              </a:rPr>
              <a:t>.</a:t>
            </a:r>
          </a:p>
          <a:p>
            <a:r>
              <a:rPr lang="en-US" sz="2400" dirty="0">
                <a:latin typeface="Arial" charset="0"/>
                <a:cs typeface="Arial" charset="0"/>
              </a:rPr>
              <a:t>To use our excess 16 biased exponent, we add 16 to 6, giving 22</a:t>
            </a:r>
            <a:r>
              <a:rPr lang="en-US" sz="2400" baseline="-25000" dirty="0">
                <a:latin typeface="Arial" charset="0"/>
                <a:cs typeface="Arial" charset="0"/>
              </a:rPr>
              <a:t>10</a:t>
            </a:r>
            <a:r>
              <a:rPr lang="en-US" sz="2400" dirty="0">
                <a:latin typeface="Arial" charset="0"/>
                <a:cs typeface="Arial" charset="0"/>
              </a:rPr>
              <a:t> (=10110</a:t>
            </a:r>
            <a:r>
              <a:rPr lang="en-US" sz="2400" baseline="-25000" dirty="0">
                <a:latin typeface="Arial" charset="0"/>
                <a:cs typeface="Arial" charset="0"/>
              </a:rPr>
              <a:t>2</a:t>
            </a:r>
            <a:r>
              <a:rPr lang="en-US" sz="2400" dirty="0">
                <a:latin typeface="Arial" charset="0"/>
                <a:cs typeface="Arial" charset="0"/>
              </a:rPr>
              <a:t>). </a:t>
            </a:r>
          </a:p>
          <a:p>
            <a:r>
              <a:rPr lang="en-US" sz="2400" dirty="0">
                <a:latin typeface="Arial" charset="0"/>
                <a:cs typeface="Arial" charset="0"/>
              </a:rPr>
              <a:t>Graphically:</a:t>
            </a:r>
          </a:p>
        </p:txBody>
      </p:sp>
      <p:sp>
        <p:nvSpPr>
          <p:cNvPr id="70658"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D83F3F3-BA4F-194B-ACB5-7399E706DBDD}" type="slidenum">
              <a:rPr lang="en-US"/>
              <a:pPr eaLnBrk="1" hangingPunct="1"/>
              <a:t>70</a:t>
            </a:fld>
            <a:endParaRPr lang="en-US"/>
          </a:p>
        </p:txBody>
      </p:sp>
      <p:pic>
        <p:nvPicPr>
          <p:cNvPr id="70659" name="Picture 6" descr="C:\IDRAW20\20.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4879975"/>
            <a:ext cx="6207125"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8285483"/>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4"/>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1684" name="Rectangle 3"/>
          <p:cNvSpPr>
            <a:spLocks noGrp="1" noChangeArrowheads="1"/>
          </p:cNvSpPr>
          <p:nvPr>
            <p:ph idx="1"/>
          </p:nvPr>
        </p:nvSpPr>
        <p:spPr>
          <a:noFill/>
        </p:spPr>
        <p:txBody>
          <a:bodyPr>
            <a:normAutofit/>
          </a:bodyPr>
          <a:lstStyle/>
          <a:p>
            <a:r>
              <a:rPr lang="en-US" sz="2400" dirty="0">
                <a:latin typeface="Arial" charset="0"/>
                <a:cs typeface="Arial" charset="0"/>
              </a:rPr>
              <a:t>Example:</a:t>
            </a:r>
          </a:p>
          <a:p>
            <a:pPr lvl="1"/>
            <a:r>
              <a:rPr lang="en-US" sz="2400" dirty="0">
                <a:latin typeface="Arial" charset="0"/>
                <a:cs typeface="Arial" charset="0"/>
              </a:rPr>
              <a:t>Express 0.0625</a:t>
            </a:r>
            <a:r>
              <a:rPr lang="en-US" sz="2400" baseline="-25000" dirty="0">
                <a:latin typeface="Arial" charset="0"/>
                <a:cs typeface="Arial" charset="0"/>
              </a:rPr>
              <a:t>10</a:t>
            </a:r>
            <a:r>
              <a:rPr lang="en-US" sz="2400" dirty="0">
                <a:latin typeface="Arial" charset="0"/>
                <a:cs typeface="Arial" charset="0"/>
              </a:rPr>
              <a:t> in the revised 14-bit floating-point model.</a:t>
            </a:r>
          </a:p>
          <a:p>
            <a:r>
              <a:rPr lang="en-US" sz="2400" dirty="0">
                <a:latin typeface="Arial" charset="0"/>
                <a:cs typeface="Arial" charset="0"/>
              </a:rPr>
              <a:t>We know that 0.0625 is 2</a:t>
            </a:r>
            <a:r>
              <a:rPr lang="en-US" sz="2400" baseline="30000" dirty="0">
                <a:latin typeface="Arial" charset="0"/>
                <a:cs typeface="Arial" charset="0"/>
              </a:rPr>
              <a:t>-4</a:t>
            </a:r>
            <a:r>
              <a:rPr lang="en-US" sz="2400" dirty="0">
                <a:latin typeface="Arial" charset="0"/>
                <a:cs typeface="Arial" charset="0"/>
              </a:rPr>
              <a:t>.  So in (binary) scientific notation 0.0625 = 1.0 x 2</a:t>
            </a:r>
            <a:r>
              <a:rPr lang="en-US" sz="2400" baseline="30000" dirty="0">
                <a:latin typeface="Arial" charset="0"/>
                <a:cs typeface="Arial" charset="0"/>
              </a:rPr>
              <a:t>-4</a:t>
            </a:r>
            <a:r>
              <a:rPr lang="en-US" sz="2400" dirty="0">
                <a:latin typeface="Arial" charset="0"/>
                <a:cs typeface="Arial" charset="0"/>
              </a:rPr>
              <a:t> = 0.1 x 2</a:t>
            </a:r>
            <a:r>
              <a:rPr lang="en-US" sz="2400" baseline="30000" dirty="0">
                <a:latin typeface="Arial" charset="0"/>
                <a:cs typeface="Arial" charset="0"/>
              </a:rPr>
              <a:t> -3</a:t>
            </a:r>
            <a:r>
              <a:rPr lang="en-US" sz="2400" dirty="0">
                <a:latin typeface="Arial" charset="0"/>
                <a:cs typeface="Arial" charset="0"/>
              </a:rPr>
              <a:t>.</a:t>
            </a:r>
          </a:p>
          <a:p>
            <a:r>
              <a:rPr lang="en-US" sz="2400" dirty="0">
                <a:latin typeface="Arial" charset="0"/>
                <a:cs typeface="Arial" charset="0"/>
              </a:rPr>
              <a:t>To use our excess 16 biased exponent, we add 16 to -3, giving 13</a:t>
            </a:r>
            <a:r>
              <a:rPr lang="en-US" sz="2400" baseline="-25000" dirty="0">
                <a:latin typeface="Arial" charset="0"/>
                <a:cs typeface="Arial" charset="0"/>
              </a:rPr>
              <a:t>10</a:t>
            </a:r>
            <a:r>
              <a:rPr lang="en-US" sz="2400" dirty="0">
                <a:latin typeface="Arial" charset="0"/>
                <a:cs typeface="Arial" charset="0"/>
              </a:rPr>
              <a:t> (=01101</a:t>
            </a:r>
            <a:r>
              <a:rPr lang="en-US" sz="2400" baseline="-25000" dirty="0">
                <a:latin typeface="Arial" charset="0"/>
                <a:cs typeface="Arial" charset="0"/>
              </a:rPr>
              <a:t>2</a:t>
            </a:r>
            <a:r>
              <a:rPr lang="en-US" sz="2400" dirty="0">
                <a:latin typeface="Arial" charset="0"/>
                <a:cs typeface="Arial" charset="0"/>
              </a:rPr>
              <a:t>). </a:t>
            </a:r>
          </a:p>
        </p:txBody>
      </p:sp>
      <p:sp>
        <p:nvSpPr>
          <p:cNvPr id="71682"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53F1B52-A464-BB4C-A6B5-B0FD712EF5AD}" type="slidenum">
              <a:rPr lang="en-US"/>
              <a:pPr eaLnBrk="1" hangingPunct="1"/>
              <a:t>71</a:t>
            </a:fld>
            <a:endParaRPr lang="en-US"/>
          </a:p>
        </p:txBody>
      </p:sp>
      <p:pic>
        <p:nvPicPr>
          <p:cNvPr id="71683" name="Picture 2" descr="C:\IDRAW20\2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4879975"/>
            <a:ext cx="6207125"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004411"/>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4"/>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2708" name="Rectangle 3"/>
          <p:cNvSpPr>
            <a:spLocks noGrp="1" noChangeArrowheads="1"/>
          </p:cNvSpPr>
          <p:nvPr>
            <p:ph idx="1"/>
          </p:nvPr>
        </p:nvSpPr>
        <p:spPr>
          <a:noFill/>
        </p:spPr>
        <p:txBody>
          <a:bodyPr>
            <a:normAutofit/>
          </a:bodyPr>
          <a:lstStyle/>
          <a:p>
            <a:r>
              <a:rPr lang="en-US" sz="2400" dirty="0">
                <a:latin typeface="Arial" charset="0"/>
                <a:cs typeface="Arial" charset="0"/>
              </a:rPr>
              <a:t>Example:</a:t>
            </a:r>
          </a:p>
          <a:p>
            <a:pPr lvl="1"/>
            <a:r>
              <a:rPr lang="en-US" sz="2400" dirty="0">
                <a:latin typeface="Arial" charset="0"/>
                <a:cs typeface="Arial" charset="0"/>
              </a:rPr>
              <a:t>Express -26.625</a:t>
            </a:r>
            <a:r>
              <a:rPr lang="en-US" sz="2400" baseline="-25000" dirty="0">
                <a:latin typeface="Arial" charset="0"/>
                <a:cs typeface="Arial" charset="0"/>
              </a:rPr>
              <a:t>10</a:t>
            </a:r>
            <a:r>
              <a:rPr lang="en-US" sz="2400" dirty="0">
                <a:latin typeface="Arial" charset="0"/>
                <a:cs typeface="Arial" charset="0"/>
              </a:rPr>
              <a:t> in the revised 14-bit floating-point model.</a:t>
            </a:r>
          </a:p>
          <a:p>
            <a:r>
              <a:rPr lang="en-US" sz="2400" dirty="0">
                <a:latin typeface="Arial" charset="0"/>
                <a:cs typeface="Arial" charset="0"/>
              </a:rPr>
              <a:t>We find 26.625</a:t>
            </a:r>
            <a:r>
              <a:rPr lang="en-US" sz="2400" baseline="-25000" dirty="0">
                <a:latin typeface="Arial" charset="0"/>
                <a:cs typeface="Arial" charset="0"/>
              </a:rPr>
              <a:t>10</a:t>
            </a:r>
            <a:r>
              <a:rPr lang="en-US" sz="2400" dirty="0">
                <a:latin typeface="Arial" charset="0"/>
                <a:cs typeface="Arial" charset="0"/>
              </a:rPr>
              <a:t> = 11010.101</a:t>
            </a:r>
            <a:r>
              <a:rPr lang="en-US" sz="2400" baseline="-25000" dirty="0">
                <a:latin typeface="Arial" charset="0"/>
                <a:cs typeface="Arial" charset="0"/>
              </a:rPr>
              <a:t>2</a:t>
            </a:r>
            <a:r>
              <a:rPr lang="en-US" sz="2400" dirty="0">
                <a:latin typeface="Arial" charset="0"/>
                <a:cs typeface="Arial" charset="0"/>
              </a:rPr>
              <a:t>.  Normalizing, we have: 26.625</a:t>
            </a:r>
            <a:r>
              <a:rPr lang="en-US" sz="2400" baseline="-25000" dirty="0">
                <a:latin typeface="Arial" charset="0"/>
                <a:cs typeface="Arial" charset="0"/>
              </a:rPr>
              <a:t>10</a:t>
            </a:r>
            <a:r>
              <a:rPr lang="en-US" sz="2400" dirty="0">
                <a:latin typeface="Arial" charset="0"/>
                <a:cs typeface="Arial" charset="0"/>
              </a:rPr>
              <a:t> = 0.11010101 x 2</a:t>
            </a:r>
            <a:r>
              <a:rPr lang="en-US" sz="2400" baseline="30000" dirty="0">
                <a:latin typeface="Arial" charset="0"/>
                <a:cs typeface="Arial" charset="0"/>
              </a:rPr>
              <a:t> 5</a:t>
            </a:r>
            <a:r>
              <a:rPr lang="en-US" sz="2400" dirty="0">
                <a:latin typeface="Arial" charset="0"/>
                <a:cs typeface="Arial" charset="0"/>
              </a:rPr>
              <a:t>.</a:t>
            </a:r>
          </a:p>
          <a:p>
            <a:r>
              <a:rPr lang="en-US" sz="2400" dirty="0">
                <a:latin typeface="Arial" charset="0"/>
                <a:cs typeface="Arial" charset="0"/>
              </a:rPr>
              <a:t>To use our excess 16 biased exponent, we add 16 to 5, giving 21</a:t>
            </a:r>
            <a:r>
              <a:rPr lang="en-US" sz="2400" baseline="-25000" dirty="0">
                <a:latin typeface="Arial" charset="0"/>
                <a:cs typeface="Arial" charset="0"/>
              </a:rPr>
              <a:t>10</a:t>
            </a:r>
            <a:r>
              <a:rPr lang="en-US" sz="2400" dirty="0">
                <a:latin typeface="Arial" charset="0"/>
                <a:cs typeface="Arial" charset="0"/>
              </a:rPr>
              <a:t> (=10101</a:t>
            </a:r>
            <a:r>
              <a:rPr lang="en-US" sz="2400" baseline="-25000" dirty="0">
                <a:latin typeface="Arial" charset="0"/>
                <a:cs typeface="Arial" charset="0"/>
              </a:rPr>
              <a:t>2</a:t>
            </a:r>
            <a:r>
              <a:rPr lang="en-US" sz="2400" dirty="0">
                <a:latin typeface="Arial" charset="0"/>
                <a:cs typeface="Arial" charset="0"/>
              </a:rPr>
              <a:t>). We also need a 1 in the sign bit. </a:t>
            </a:r>
          </a:p>
        </p:txBody>
      </p:sp>
      <p:sp>
        <p:nvSpPr>
          <p:cNvPr id="72706"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E4B4D55-3D22-E34F-94BF-569F3A39633D}" type="slidenum">
              <a:rPr lang="en-US"/>
              <a:pPr eaLnBrk="1" hangingPunct="1"/>
              <a:t>72</a:t>
            </a:fld>
            <a:endParaRPr lang="en-US"/>
          </a:p>
        </p:txBody>
      </p:sp>
      <p:pic>
        <p:nvPicPr>
          <p:cNvPr id="72707" name="Picture 2" descr="C:\IDRAW20\2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 y="4879975"/>
            <a:ext cx="6207125"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684625"/>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3"/>
          <p:cNvSpPr>
            <a:spLocks noGrp="1" noChangeArrowheads="1"/>
          </p:cNvSpPr>
          <p:nvPr>
            <p:ph type="title"/>
          </p:nvPr>
        </p:nvSpPr>
        <p:spPr/>
        <p:txBody>
          <a:bodyPr>
            <a:normAutofit/>
          </a:bodyPr>
          <a:lstStyle/>
          <a:p>
            <a:r>
              <a:rPr lang="en-US" b="1">
                <a:solidFill>
                  <a:srgbClr val="000000"/>
                </a:solidFill>
                <a:latin typeface="Arial" charset="0"/>
                <a:cs typeface="Arial" charset="0"/>
              </a:rPr>
              <a:t>Floating-Point Representation</a:t>
            </a:r>
            <a:endParaRPr lang="en-US">
              <a:solidFill>
                <a:srgbClr val="000000"/>
              </a:solidFill>
              <a:latin typeface="Arial" charset="0"/>
              <a:cs typeface="Arial" charset="0"/>
            </a:endParaRPr>
          </a:p>
        </p:txBody>
      </p:sp>
      <p:sp>
        <p:nvSpPr>
          <p:cNvPr id="73731" name="Rectangle 2"/>
          <p:cNvSpPr>
            <a:spLocks noGrp="1" noChangeArrowheads="1"/>
          </p:cNvSpPr>
          <p:nvPr>
            <p:ph idx="1"/>
          </p:nvPr>
        </p:nvSpPr>
        <p:spPr>
          <a:noFill/>
        </p:spPr>
        <p:txBody>
          <a:bodyPr>
            <a:normAutofit/>
          </a:bodyPr>
          <a:lstStyle/>
          <a:p>
            <a:pPr>
              <a:spcBef>
                <a:spcPct val="15000"/>
              </a:spcBef>
            </a:pPr>
            <a:r>
              <a:rPr lang="en-US" sz="2400" dirty="0">
                <a:latin typeface="Arial"/>
                <a:cs typeface="Arial"/>
              </a:rPr>
              <a:t>The IEEE-754 single precision floating point standard uses bias of 127 over its 8-bit exponent. </a:t>
            </a:r>
          </a:p>
          <a:p>
            <a:pPr lvl="1">
              <a:spcBef>
                <a:spcPct val="15000"/>
              </a:spcBef>
            </a:pPr>
            <a:r>
              <a:rPr lang="en-US" sz="2400" dirty="0">
                <a:latin typeface="Arial"/>
                <a:cs typeface="Arial"/>
              </a:rPr>
              <a:t>An exponent of 255 indicates a special value.</a:t>
            </a:r>
          </a:p>
          <a:p>
            <a:pPr lvl="2">
              <a:spcBef>
                <a:spcPct val="15000"/>
              </a:spcBef>
            </a:pPr>
            <a:r>
              <a:rPr lang="en-US" sz="2400" dirty="0">
                <a:latin typeface="Arial"/>
                <a:cs typeface="Arial"/>
              </a:rPr>
              <a:t>If the </a:t>
            </a:r>
            <a:r>
              <a:rPr lang="en-US" sz="2400" dirty="0" err="1">
                <a:latin typeface="Arial"/>
                <a:cs typeface="Arial"/>
              </a:rPr>
              <a:t>significand</a:t>
            </a:r>
            <a:r>
              <a:rPr lang="en-US" sz="2400" dirty="0">
                <a:latin typeface="Arial"/>
                <a:cs typeface="Arial"/>
              </a:rPr>
              <a:t> is zero, the value is  </a:t>
            </a:r>
            <a:r>
              <a:rPr lang="en-US" sz="2400" dirty="0">
                <a:latin typeface="Arial"/>
                <a:cs typeface="Arial"/>
                <a:sym typeface="Symbol" charset="0"/>
              </a:rPr>
              <a:t></a:t>
            </a:r>
            <a:r>
              <a:rPr lang="en-US" sz="2400" dirty="0">
                <a:latin typeface="Arial"/>
                <a:cs typeface="Arial"/>
              </a:rPr>
              <a:t> infinity.</a:t>
            </a:r>
          </a:p>
          <a:p>
            <a:pPr lvl="2">
              <a:spcBef>
                <a:spcPct val="15000"/>
              </a:spcBef>
            </a:pPr>
            <a:r>
              <a:rPr lang="en-US" sz="2400" dirty="0">
                <a:latin typeface="Arial"/>
                <a:cs typeface="Arial"/>
              </a:rPr>
              <a:t>If the </a:t>
            </a:r>
            <a:r>
              <a:rPr lang="en-US" sz="2400" dirty="0" err="1">
                <a:latin typeface="Arial"/>
                <a:cs typeface="Arial"/>
              </a:rPr>
              <a:t>significand</a:t>
            </a:r>
            <a:r>
              <a:rPr lang="en-US" sz="2400" dirty="0">
                <a:latin typeface="Arial"/>
                <a:cs typeface="Arial"/>
              </a:rPr>
              <a:t> is nonzero, the value is </a:t>
            </a:r>
            <a:r>
              <a:rPr lang="en-US" sz="2400" dirty="0" err="1">
                <a:latin typeface="Arial"/>
                <a:cs typeface="Arial"/>
              </a:rPr>
              <a:t>NaN</a:t>
            </a:r>
            <a:r>
              <a:rPr lang="en-US" sz="2400" dirty="0">
                <a:latin typeface="Arial"/>
                <a:cs typeface="Arial"/>
              </a:rPr>
              <a:t>, </a:t>
            </a:r>
            <a:r>
              <a:rPr lang="ja-JP" altLang="en-US" sz="2400" dirty="0">
                <a:latin typeface="Arial"/>
                <a:cs typeface="Arial"/>
              </a:rPr>
              <a:t>“</a:t>
            </a:r>
            <a:r>
              <a:rPr lang="en-US" sz="2400" dirty="0">
                <a:latin typeface="Arial"/>
                <a:cs typeface="Arial"/>
              </a:rPr>
              <a:t>not a number,</a:t>
            </a:r>
            <a:r>
              <a:rPr lang="ja-JP" altLang="en-US" sz="2400" dirty="0">
                <a:latin typeface="Arial"/>
                <a:cs typeface="Arial"/>
              </a:rPr>
              <a:t>”</a:t>
            </a:r>
            <a:r>
              <a:rPr lang="en-US" sz="2400" dirty="0">
                <a:latin typeface="Arial"/>
                <a:cs typeface="Arial"/>
              </a:rPr>
              <a:t> often used to flag an error condition.</a:t>
            </a:r>
          </a:p>
          <a:p>
            <a:pPr>
              <a:spcBef>
                <a:spcPct val="15000"/>
              </a:spcBef>
            </a:pPr>
            <a:r>
              <a:rPr lang="en-US" sz="2400" dirty="0">
                <a:latin typeface="Arial"/>
                <a:cs typeface="Arial"/>
              </a:rPr>
              <a:t>The double precision standard has a bias of 1023 over its 11-bit exponent.</a:t>
            </a:r>
          </a:p>
          <a:p>
            <a:pPr lvl="1">
              <a:spcBef>
                <a:spcPct val="15000"/>
              </a:spcBef>
            </a:pPr>
            <a:r>
              <a:rPr lang="en-US" sz="2400" dirty="0">
                <a:latin typeface="Arial"/>
                <a:cs typeface="Arial"/>
              </a:rPr>
              <a:t>The </a:t>
            </a:r>
            <a:r>
              <a:rPr lang="ja-JP" altLang="en-US" sz="2400" dirty="0">
                <a:latin typeface="Arial"/>
                <a:cs typeface="Arial"/>
              </a:rPr>
              <a:t>“</a:t>
            </a:r>
            <a:r>
              <a:rPr lang="en-US" sz="2400" dirty="0">
                <a:latin typeface="Arial"/>
                <a:cs typeface="Arial"/>
              </a:rPr>
              <a:t>special</a:t>
            </a:r>
            <a:r>
              <a:rPr lang="ja-JP" altLang="en-US" sz="2400" dirty="0">
                <a:latin typeface="Arial"/>
                <a:cs typeface="Arial"/>
              </a:rPr>
              <a:t>”</a:t>
            </a:r>
            <a:r>
              <a:rPr lang="en-US" sz="2400" dirty="0">
                <a:latin typeface="Arial"/>
                <a:cs typeface="Arial"/>
              </a:rPr>
              <a:t> exponent value for a double precision number is 2047, instead of the 255 used by the single precision standard.</a:t>
            </a:r>
          </a:p>
        </p:txBody>
      </p:sp>
      <p:sp>
        <p:nvSpPr>
          <p:cNvPr id="73730"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A3ACC2A-1707-9440-BCBD-D743703F0FA8}" type="slidenum">
              <a:rPr lang="en-US"/>
              <a:pPr eaLnBrk="1" hangingPunct="1"/>
              <a:t>73</a:t>
            </a:fld>
            <a:endParaRPr lang="en-US"/>
          </a:p>
        </p:txBody>
      </p:sp>
    </p:spTree>
    <p:extLst>
      <p:ext uri="{BB962C8B-B14F-4D97-AF65-F5344CB8AC3E}">
        <p14:creationId xmlns:p14="http://schemas.microsoft.com/office/powerpoint/2010/main" val="2689514779"/>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4755" name="Rectangle 2"/>
          <p:cNvSpPr>
            <a:spLocks noGrp="1" noChangeArrowheads="1"/>
          </p:cNvSpPr>
          <p:nvPr>
            <p:ph idx="1"/>
          </p:nvPr>
        </p:nvSpPr>
        <p:spPr>
          <a:noFill/>
        </p:spPr>
        <p:txBody>
          <a:bodyPr/>
          <a:lstStyle/>
          <a:p>
            <a:r>
              <a:rPr lang="en-US" sz="2600">
                <a:latin typeface="Arial" charset="0"/>
                <a:cs typeface="Arial" charset="0"/>
              </a:rPr>
              <a:t>Both the 14-bit model that we have presented and the IEEE-754 floating point standard allow two representations for zero.</a:t>
            </a:r>
          </a:p>
          <a:p>
            <a:pPr lvl="1"/>
            <a:r>
              <a:rPr lang="en-US" sz="2400">
                <a:latin typeface="Arial" charset="0"/>
                <a:cs typeface="Arial" charset="0"/>
              </a:rPr>
              <a:t>Zero is indicated by all zeros in the exponent and the significand, but the sign bit can be either 0 or 1.</a:t>
            </a:r>
          </a:p>
          <a:p>
            <a:r>
              <a:rPr lang="en-US" sz="2600">
                <a:latin typeface="Arial" charset="0"/>
                <a:cs typeface="Arial" charset="0"/>
              </a:rPr>
              <a:t>This is why programmers should avoid testing a floating-point value for equality to zero. </a:t>
            </a:r>
          </a:p>
          <a:p>
            <a:pPr lvl="1"/>
            <a:r>
              <a:rPr lang="en-US" sz="2400">
                <a:latin typeface="Arial" charset="0"/>
                <a:cs typeface="Arial" charset="0"/>
              </a:rPr>
              <a:t>Negative zero does not equal positive zero.</a:t>
            </a:r>
          </a:p>
        </p:txBody>
      </p:sp>
      <p:sp>
        <p:nvSpPr>
          <p:cNvPr id="74754"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3344183-EDCB-1E49-BD6B-0DACDE419667}" type="slidenum">
              <a:rPr lang="en-US"/>
              <a:pPr eaLnBrk="1" hangingPunct="1"/>
              <a:t>74</a:t>
            </a:fld>
            <a:endParaRPr lang="en-US"/>
          </a:p>
        </p:txBody>
      </p:sp>
    </p:spTree>
    <p:extLst>
      <p:ext uri="{BB962C8B-B14F-4D97-AF65-F5344CB8AC3E}">
        <p14:creationId xmlns:p14="http://schemas.microsoft.com/office/powerpoint/2010/main" val="4174726521"/>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5779" name="Rectangle 2"/>
          <p:cNvSpPr>
            <a:spLocks noGrp="1" noChangeArrowheads="1"/>
          </p:cNvSpPr>
          <p:nvPr>
            <p:ph idx="1"/>
          </p:nvPr>
        </p:nvSpPr>
        <p:spPr>
          <a:noFill/>
        </p:spPr>
        <p:txBody>
          <a:bodyPr>
            <a:normAutofit/>
          </a:bodyPr>
          <a:lstStyle/>
          <a:p>
            <a:r>
              <a:rPr lang="en-US" sz="2400" dirty="0">
                <a:latin typeface="Arial" charset="0"/>
                <a:cs typeface="Arial" charset="0"/>
              </a:rPr>
              <a:t>Floating-point addition and subtraction are done using methods analogous to how we perform calculations using pencil and paper.</a:t>
            </a:r>
          </a:p>
          <a:p>
            <a:r>
              <a:rPr lang="en-US" sz="2400" dirty="0">
                <a:latin typeface="Arial" charset="0"/>
                <a:cs typeface="Arial" charset="0"/>
              </a:rPr>
              <a:t>The first thing that we do is express both operands in the same exponential power, then add the numbers, preserving the exponent in the sum.</a:t>
            </a:r>
          </a:p>
          <a:p>
            <a:r>
              <a:rPr lang="en-US" sz="2400" dirty="0">
                <a:latin typeface="Arial" charset="0"/>
                <a:cs typeface="Arial" charset="0"/>
              </a:rPr>
              <a:t>If the exponent requires adjustment, we do so at the end of the calculation.</a:t>
            </a:r>
          </a:p>
        </p:txBody>
      </p:sp>
      <p:sp>
        <p:nvSpPr>
          <p:cNvPr id="75778"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A54DA38-4FA1-E14D-AD09-E4EF437388A0}" type="slidenum">
              <a:rPr lang="en-US"/>
              <a:pPr eaLnBrk="1" hangingPunct="1"/>
              <a:t>75</a:t>
            </a:fld>
            <a:endParaRPr lang="en-US"/>
          </a:p>
        </p:txBody>
      </p:sp>
    </p:spTree>
    <p:extLst>
      <p:ext uri="{BB962C8B-B14F-4D97-AF65-F5344CB8AC3E}">
        <p14:creationId xmlns:p14="http://schemas.microsoft.com/office/powerpoint/2010/main" val="1031043032"/>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4"/>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6803" name="Rectangle 3"/>
          <p:cNvSpPr>
            <a:spLocks noGrp="1" noChangeArrowheads="1"/>
          </p:cNvSpPr>
          <p:nvPr>
            <p:ph idx="1"/>
          </p:nvPr>
        </p:nvSpPr>
        <p:spPr>
          <a:noFill/>
        </p:spPr>
        <p:txBody>
          <a:bodyPr>
            <a:normAutofit/>
          </a:bodyPr>
          <a:lstStyle/>
          <a:p>
            <a:r>
              <a:rPr lang="en-US" sz="2400">
                <a:latin typeface="Arial" charset="0"/>
                <a:cs typeface="Arial" charset="0"/>
              </a:rPr>
              <a:t>Example:</a:t>
            </a:r>
          </a:p>
          <a:p>
            <a:pPr lvl="1"/>
            <a:r>
              <a:rPr lang="en-US" sz="2400">
                <a:latin typeface="Arial" charset="0"/>
                <a:cs typeface="Arial" charset="0"/>
              </a:rPr>
              <a:t>Find the sum of 12</a:t>
            </a:r>
            <a:r>
              <a:rPr lang="en-US" sz="2400" baseline="-25000">
                <a:latin typeface="Arial" charset="0"/>
                <a:cs typeface="Arial" charset="0"/>
              </a:rPr>
              <a:t>10</a:t>
            </a:r>
            <a:r>
              <a:rPr lang="en-US" sz="2400">
                <a:latin typeface="Arial" charset="0"/>
                <a:cs typeface="Arial" charset="0"/>
              </a:rPr>
              <a:t> and 1.25</a:t>
            </a:r>
            <a:r>
              <a:rPr lang="en-US" sz="2400" baseline="-25000">
                <a:latin typeface="Arial" charset="0"/>
                <a:cs typeface="Arial" charset="0"/>
              </a:rPr>
              <a:t>10</a:t>
            </a:r>
            <a:r>
              <a:rPr lang="en-US" sz="2400">
                <a:latin typeface="Arial" charset="0"/>
                <a:cs typeface="Arial" charset="0"/>
              </a:rPr>
              <a:t> using the 14-bit floating-point model.</a:t>
            </a:r>
          </a:p>
          <a:p>
            <a:r>
              <a:rPr lang="en-US" sz="2400">
                <a:latin typeface="Arial" charset="0"/>
                <a:cs typeface="Arial" charset="0"/>
              </a:rPr>
              <a:t>We find 12</a:t>
            </a:r>
            <a:r>
              <a:rPr lang="en-US" sz="2400" baseline="-25000">
                <a:latin typeface="Arial" charset="0"/>
                <a:cs typeface="Arial" charset="0"/>
              </a:rPr>
              <a:t>10</a:t>
            </a:r>
            <a:r>
              <a:rPr lang="en-US" sz="2400">
                <a:latin typeface="Arial" charset="0"/>
                <a:cs typeface="Arial" charset="0"/>
              </a:rPr>
              <a:t> = 0.1100 x 2</a:t>
            </a:r>
            <a:r>
              <a:rPr lang="en-US" sz="2400" baseline="30000">
                <a:latin typeface="Arial" charset="0"/>
                <a:cs typeface="Arial" charset="0"/>
              </a:rPr>
              <a:t> 4</a:t>
            </a:r>
            <a:r>
              <a:rPr lang="en-US" sz="2400">
                <a:latin typeface="Arial" charset="0"/>
                <a:cs typeface="Arial" charset="0"/>
              </a:rPr>
              <a:t>.  And 1.25</a:t>
            </a:r>
            <a:r>
              <a:rPr lang="en-US" sz="2400" baseline="-25000">
                <a:latin typeface="Arial" charset="0"/>
                <a:cs typeface="Arial" charset="0"/>
              </a:rPr>
              <a:t>10 </a:t>
            </a:r>
            <a:r>
              <a:rPr lang="en-US" sz="2400">
                <a:latin typeface="Arial" charset="0"/>
                <a:cs typeface="Arial" charset="0"/>
              </a:rPr>
              <a:t>= 0.101 x 2</a:t>
            </a:r>
            <a:r>
              <a:rPr lang="en-US" sz="2400" baseline="30000">
                <a:latin typeface="Arial" charset="0"/>
                <a:cs typeface="Arial" charset="0"/>
              </a:rPr>
              <a:t> 1 </a:t>
            </a:r>
            <a:r>
              <a:rPr lang="en-US" sz="2400">
                <a:latin typeface="Arial" charset="0"/>
                <a:cs typeface="Arial" charset="0"/>
              </a:rPr>
              <a:t>= 0.000101 x 2</a:t>
            </a:r>
            <a:r>
              <a:rPr lang="en-US" sz="2400" baseline="30000">
                <a:latin typeface="Arial" charset="0"/>
                <a:cs typeface="Arial" charset="0"/>
              </a:rPr>
              <a:t> 4</a:t>
            </a:r>
            <a:r>
              <a:rPr lang="en-US" sz="2400">
                <a:latin typeface="Arial" charset="0"/>
                <a:cs typeface="Arial" charset="0"/>
              </a:rPr>
              <a:t>.</a:t>
            </a:r>
          </a:p>
        </p:txBody>
      </p:sp>
      <p:sp>
        <p:nvSpPr>
          <p:cNvPr id="76802"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FFDF655-5614-EC4C-8D0C-1D56A3F7EBE3}" type="slidenum">
              <a:rPr lang="en-US"/>
              <a:pPr eaLnBrk="1" hangingPunct="1"/>
              <a:t>76</a:t>
            </a:fld>
            <a:endParaRPr lang="en-US"/>
          </a:p>
        </p:txBody>
      </p:sp>
      <p:pic>
        <p:nvPicPr>
          <p:cNvPr id="76805" name="Picture 6" descr="C:\IDRAW20\2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863" y="3406775"/>
            <a:ext cx="5100637"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6" name="Rectangle 7"/>
          <p:cNvSpPr>
            <a:spLocks noChangeArrowheads="1"/>
          </p:cNvSpPr>
          <p:nvPr/>
        </p:nvSpPr>
        <p:spPr bwMode="auto">
          <a:xfrm>
            <a:off x="609600" y="3505200"/>
            <a:ext cx="3276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40000"/>
              </a:spcBef>
              <a:buFontTx/>
              <a:buChar char="•"/>
            </a:pPr>
            <a:r>
              <a:rPr lang="en-US" sz="2400"/>
              <a:t>Thus, our sum is 0.110101 x 2 4. </a:t>
            </a:r>
          </a:p>
        </p:txBody>
      </p:sp>
    </p:spTree>
    <p:extLst>
      <p:ext uri="{BB962C8B-B14F-4D97-AF65-F5344CB8AC3E}">
        <p14:creationId xmlns:p14="http://schemas.microsoft.com/office/powerpoint/2010/main" val="312506187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7827" name="Rectangle 2"/>
          <p:cNvSpPr>
            <a:spLocks noGrp="1" noChangeArrowheads="1"/>
          </p:cNvSpPr>
          <p:nvPr>
            <p:ph idx="1"/>
          </p:nvPr>
        </p:nvSpPr>
        <p:spPr>
          <a:noFill/>
        </p:spPr>
        <p:txBody>
          <a:bodyPr>
            <a:normAutofit/>
          </a:bodyPr>
          <a:lstStyle/>
          <a:p>
            <a:r>
              <a:rPr lang="en-US" sz="2400" dirty="0">
                <a:latin typeface="Arial" charset="0"/>
                <a:cs typeface="Arial" charset="0"/>
              </a:rPr>
              <a:t>Floating-point multiplication is also carried out in a manner akin to how we perform multiplication using pencil and paper.</a:t>
            </a:r>
          </a:p>
          <a:p>
            <a:r>
              <a:rPr lang="en-US" sz="2400" dirty="0">
                <a:latin typeface="Arial" charset="0"/>
                <a:cs typeface="Arial" charset="0"/>
              </a:rPr>
              <a:t>We multiply the two operands and add their exponents.</a:t>
            </a:r>
          </a:p>
          <a:p>
            <a:r>
              <a:rPr lang="en-US" sz="2400" dirty="0">
                <a:latin typeface="Arial" charset="0"/>
                <a:cs typeface="Arial" charset="0"/>
              </a:rPr>
              <a:t>If the exponent requires adjustment, we do so at the end of the calculation.</a:t>
            </a:r>
          </a:p>
        </p:txBody>
      </p:sp>
      <p:sp>
        <p:nvSpPr>
          <p:cNvPr id="77826"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C391CCF4-28BC-534F-A06A-FD08ED1FA8AB}" type="slidenum">
              <a:rPr lang="en-US"/>
              <a:pPr eaLnBrk="1" hangingPunct="1"/>
              <a:t>77</a:t>
            </a:fld>
            <a:endParaRPr lang="en-US"/>
          </a:p>
        </p:txBody>
      </p:sp>
    </p:spTree>
    <p:extLst>
      <p:ext uri="{BB962C8B-B14F-4D97-AF65-F5344CB8AC3E}">
        <p14:creationId xmlns:p14="http://schemas.microsoft.com/office/powerpoint/2010/main" val="270967568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8852" name="Rectangle 2"/>
          <p:cNvSpPr>
            <a:spLocks noGrp="1" noChangeArrowheads="1"/>
          </p:cNvSpPr>
          <p:nvPr>
            <p:ph idx="1"/>
          </p:nvPr>
        </p:nvSpPr>
        <p:spPr>
          <a:noFill/>
        </p:spPr>
        <p:txBody>
          <a:bodyPr>
            <a:normAutofit/>
          </a:bodyPr>
          <a:lstStyle/>
          <a:p>
            <a:r>
              <a:rPr lang="en-US" sz="2400" dirty="0">
                <a:latin typeface="Arial" charset="0"/>
                <a:cs typeface="Arial" charset="0"/>
              </a:rPr>
              <a:t>Example:</a:t>
            </a:r>
          </a:p>
          <a:p>
            <a:pPr lvl="1"/>
            <a:r>
              <a:rPr lang="en-US" sz="2400" dirty="0">
                <a:latin typeface="Arial" charset="0"/>
                <a:cs typeface="Arial" charset="0"/>
              </a:rPr>
              <a:t>Find the product of 12</a:t>
            </a:r>
            <a:r>
              <a:rPr lang="en-US" sz="2400" baseline="-25000" dirty="0">
                <a:latin typeface="Arial" charset="0"/>
                <a:cs typeface="Arial" charset="0"/>
              </a:rPr>
              <a:t>10</a:t>
            </a:r>
            <a:r>
              <a:rPr lang="en-US" sz="2400" dirty="0">
                <a:latin typeface="Arial" charset="0"/>
                <a:cs typeface="Arial" charset="0"/>
              </a:rPr>
              <a:t> and 1.25</a:t>
            </a:r>
            <a:r>
              <a:rPr lang="en-US" sz="2400" baseline="-25000" dirty="0">
                <a:latin typeface="Arial" charset="0"/>
                <a:cs typeface="Arial" charset="0"/>
              </a:rPr>
              <a:t>10</a:t>
            </a:r>
            <a:r>
              <a:rPr lang="en-US" sz="2400" dirty="0">
                <a:latin typeface="Arial" charset="0"/>
                <a:cs typeface="Arial" charset="0"/>
              </a:rPr>
              <a:t> using the 14-bit floating-point model.</a:t>
            </a:r>
          </a:p>
          <a:p>
            <a:r>
              <a:rPr lang="en-US" sz="2400" dirty="0">
                <a:latin typeface="Arial" charset="0"/>
                <a:cs typeface="Arial" charset="0"/>
              </a:rPr>
              <a:t>We find 12</a:t>
            </a:r>
            <a:r>
              <a:rPr lang="en-US" sz="2400" baseline="-25000" dirty="0">
                <a:latin typeface="Arial" charset="0"/>
                <a:cs typeface="Arial" charset="0"/>
              </a:rPr>
              <a:t>10</a:t>
            </a:r>
            <a:r>
              <a:rPr lang="en-US" sz="2400" dirty="0">
                <a:latin typeface="Arial" charset="0"/>
                <a:cs typeface="Arial" charset="0"/>
              </a:rPr>
              <a:t> = 0.1100 x 2</a:t>
            </a:r>
            <a:r>
              <a:rPr lang="en-US" sz="2400" baseline="30000" dirty="0">
                <a:latin typeface="Arial" charset="0"/>
                <a:cs typeface="Arial" charset="0"/>
              </a:rPr>
              <a:t> 4</a:t>
            </a:r>
            <a:r>
              <a:rPr lang="en-US" sz="2400" dirty="0">
                <a:latin typeface="Arial" charset="0"/>
                <a:cs typeface="Arial" charset="0"/>
              </a:rPr>
              <a:t>.  And 1.25</a:t>
            </a:r>
            <a:r>
              <a:rPr lang="en-US" sz="2400" baseline="-25000" dirty="0">
                <a:latin typeface="Arial" charset="0"/>
                <a:cs typeface="Arial" charset="0"/>
              </a:rPr>
              <a:t>10 </a:t>
            </a:r>
            <a:r>
              <a:rPr lang="en-US" sz="2400" dirty="0">
                <a:latin typeface="Arial" charset="0"/>
                <a:cs typeface="Arial" charset="0"/>
              </a:rPr>
              <a:t>= 0.101 x 2</a:t>
            </a:r>
            <a:r>
              <a:rPr lang="en-US" sz="2400" baseline="30000" dirty="0">
                <a:latin typeface="Arial" charset="0"/>
                <a:cs typeface="Arial" charset="0"/>
              </a:rPr>
              <a:t> 1</a:t>
            </a:r>
            <a:r>
              <a:rPr lang="en-US" sz="2400" dirty="0">
                <a:latin typeface="Arial" charset="0"/>
                <a:cs typeface="Arial" charset="0"/>
              </a:rPr>
              <a:t>.</a:t>
            </a:r>
          </a:p>
        </p:txBody>
      </p:sp>
      <p:sp>
        <p:nvSpPr>
          <p:cNvPr id="78850"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A7472D3-604D-9340-9811-DAB54E5924F8}" type="slidenum">
              <a:rPr lang="en-US"/>
              <a:pPr eaLnBrk="1" hangingPunct="1"/>
              <a:t>78</a:t>
            </a:fld>
            <a:endParaRPr lang="en-US"/>
          </a:p>
        </p:txBody>
      </p:sp>
      <p:pic>
        <p:nvPicPr>
          <p:cNvPr id="78851" name="Picture 6" descr="C:\IDRAW20\2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429000"/>
            <a:ext cx="5100638"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Rectangle 4"/>
          <p:cNvSpPr>
            <a:spLocks noChangeArrowheads="1"/>
          </p:cNvSpPr>
          <p:nvPr/>
        </p:nvSpPr>
        <p:spPr bwMode="auto">
          <a:xfrm>
            <a:off x="609600" y="3200400"/>
            <a:ext cx="3276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40000"/>
              </a:spcBef>
              <a:buFontTx/>
              <a:buChar char="•"/>
            </a:pPr>
            <a:r>
              <a:rPr lang="en-US" sz="2400" dirty="0"/>
              <a:t>Thus, our product is 0.0111100 x 2 5  = 0.1111 x 2 4. </a:t>
            </a:r>
          </a:p>
          <a:p>
            <a:pPr marL="342900" indent="-342900">
              <a:spcBef>
                <a:spcPct val="40000"/>
              </a:spcBef>
              <a:buFontTx/>
              <a:buChar char="•"/>
            </a:pPr>
            <a:r>
              <a:rPr lang="en-US" sz="2400" dirty="0"/>
              <a:t>The normalized product requires an exponent of 20</a:t>
            </a:r>
            <a:r>
              <a:rPr lang="en-US" sz="2400" baseline="-25000" dirty="0"/>
              <a:t>10</a:t>
            </a:r>
            <a:r>
              <a:rPr lang="en-US" sz="2400" dirty="0"/>
              <a:t> = 10110</a:t>
            </a:r>
            <a:r>
              <a:rPr lang="en-US" sz="2400" baseline="-25000" dirty="0"/>
              <a:t>2</a:t>
            </a:r>
            <a:r>
              <a:rPr lang="en-US" sz="2400" dirty="0"/>
              <a:t>.</a:t>
            </a:r>
          </a:p>
        </p:txBody>
      </p:sp>
    </p:spTree>
    <p:extLst>
      <p:ext uri="{BB962C8B-B14F-4D97-AF65-F5344CB8AC3E}">
        <p14:creationId xmlns:p14="http://schemas.microsoft.com/office/powerpoint/2010/main" val="2539103773"/>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79875" name="Rectangle 2"/>
          <p:cNvSpPr>
            <a:spLocks noGrp="1" noChangeArrowheads="1"/>
          </p:cNvSpPr>
          <p:nvPr>
            <p:ph idx="1"/>
          </p:nvPr>
        </p:nvSpPr>
        <p:spPr>
          <a:noFill/>
        </p:spPr>
        <p:txBody>
          <a:bodyPr>
            <a:normAutofit/>
          </a:bodyPr>
          <a:lstStyle/>
          <a:p>
            <a:r>
              <a:rPr lang="en-US" sz="2400" dirty="0">
                <a:latin typeface="Arial" charset="0"/>
                <a:cs typeface="Arial" charset="0"/>
              </a:rPr>
              <a:t>No matter how many bits we use in a floating-point representation, our model must be finite.</a:t>
            </a:r>
          </a:p>
          <a:p>
            <a:r>
              <a:rPr lang="en-US" sz="2400" dirty="0">
                <a:latin typeface="Arial" charset="0"/>
                <a:cs typeface="Arial" charset="0"/>
              </a:rPr>
              <a:t>The real number system is, of course, infinite, so our models can give nothing more than an approximation of a real value. </a:t>
            </a:r>
          </a:p>
          <a:p>
            <a:r>
              <a:rPr lang="en-US" sz="2400" dirty="0">
                <a:latin typeface="Arial" charset="0"/>
                <a:cs typeface="Arial" charset="0"/>
              </a:rPr>
              <a:t>At some point, every model breaks down, introducing errors into our calculations.</a:t>
            </a:r>
          </a:p>
          <a:p>
            <a:r>
              <a:rPr lang="en-US" sz="2400" dirty="0">
                <a:latin typeface="Arial" charset="0"/>
                <a:cs typeface="Arial" charset="0"/>
              </a:rPr>
              <a:t>By using a greater number of bits in our model, we can reduce these errors, but we can never totally eliminate them.</a:t>
            </a:r>
          </a:p>
        </p:txBody>
      </p:sp>
      <p:sp>
        <p:nvSpPr>
          <p:cNvPr id="79874"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39B330B4-3D2F-7A4B-9FF5-581B30FE88B5}" type="slidenum">
              <a:rPr lang="en-US"/>
              <a:pPr eaLnBrk="1" hangingPunct="1"/>
              <a:t>79</a:t>
            </a:fld>
            <a:endParaRPr lang="en-US"/>
          </a:p>
        </p:txBody>
      </p:sp>
    </p:spTree>
    <p:extLst>
      <p:ext uri="{BB962C8B-B14F-4D97-AF65-F5344CB8AC3E}">
        <p14:creationId xmlns:p14="http://schemas.microsoft.com/office/powerpoint/2010/main" val="3380081004"/>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3"/>
          <p:cNvSpPr>
            <a:spLocks noGrp="1" noChangeArrowheads="1"/>
          </p:cNvSpPr>
          <p:nvPr>
            <p:ph type="title"/>
          </p:nvPr>
        </p:nvSpPr>
        <p:spPr/>
        <p:txBody>
          <a:bodyPr>
            <a:normAutofit/>
          </a:bodyPr>
          <a:lstStyle/>
          <a:p>
            <a:r>
              <a:rPr lang="en-US" b="1" dirty="0">
                <a:solidFill>
                  <a:srgbClr val="000000"/>
                </a:solidFill>
                <a:latin typeface="Arial" charset="0"/>
                <a:cs typeface="Arial" charset="0"/>
              </a:rPr>
              <a:t>Floating-Point Representation</a:t>
            </a:r>
            <a:endParaRPr lang="en-US" dirty="0">
              <a:solidFill>
                <a:srgbClr val="000000"/>
              </a:solidFill>
              <a:latin typeface="Arial" charset="0"/>
              <a:cs typeface="Arial" charset="0"/>
            </a:endParaRPr>
          </a:p>
        </p:txBody>
      </p:sp>
      <p:sp>
        <p:nvSpPr>
          <p:cNvPr id="80899" name="Rectangle 2"/>
          <p:cNvSpPr>
            <a:spLocks noGrp="1" noChangeArrowheads="1"/>
          </p:cNvSpPr>
          <p:nvPr>
            <p:ph idx="1"/>
          </p:nvPr>
        </p:nvSpPr>
        <p:spPr>
          <a:noFill/>
        </p:spPr>
        <p:txBody>
          <a:bodyPr>
            <a:normAutofit/>
          </a:bodyPr>
          <a:lstStyle/>
          <a:p>
            <a:r>
              <a:rPr lang="en-US" sz="2400" dirty="0">
                <a:latin typeface="Arial" charset="0"/>
                <a:cs typeface="Arial" charset="0"/>
              </a:rPr>
              <a:t>Our job becomes one of reducing error, or at least being aware of the possible magnitude of error in our calculations.</a:t>
            </a:r>
          </a:p>
          <a:p>
            <a:r>
              <a:rPr lang="en-US" sz="2400" dirty="0">
                <a:latin typeface="Arial" charset="0"/>
                <a:cs typeface="Arial" charset="0"/>
              </a:rPr>
              <a:t>We must also be aware that errors can compound through repetitive arithmetic operations.</a:t>
            </a:r>
          </a:p>
          <a:p>
            <a:r>
              <a:rPr lang="en-US" sz="2400" dirty="0">
                <a:latin typeface="Arial" charset="0"/>
                <a:cs typeface="Arial" charset="0"/>
              </a:rPr>
              <a:t>For example, our 14-bit model cannot exactly represent the decimal value 128.5.  In binary, it is 9 bits wide:</a:t>
            </a:r>
          </a:p>
          <a:p>
            <a:pPr lvl="1">
              <a:buFontTx/>
              <a:buNone/>
            </a:pPr>
            <a:r>
              <a:rPr lang="en-US" sz="2400" dirty="0">
                <a:latin typeface="Arial" charset="0"/>
                <a:cs typeface="Arial" charset="0"/>
              </a:rPr>
              <a:t>     10000000.1</a:t>
            </a:r>
            <a:r>
              <a:rPr lang="en-US" sz="2400" baseline="-25000" dirty="0">
                <a:latin typeface="Arial" charset="0"/>
                <a:cs typeface="Arial" charset="0"/>
              </a:rPr>
              <a:t>2</a:t>
            </a:r>
            <a:r>
              <a:rPr lang="en-US" sz="2400" dirty="0">
                <a:latin typeface="Arial" charset="0"/>
                <a:cs typeface="Arial" charset="0"/>
              </a:rPr>
              <a:t> = 128.5</a:t>
            </a:r>
            <a:r>
              <a:rPr lang="en-US" sz="2400" baseline="-25000" dirty="0">
                <a:latin typeface="Arial" charset="0"/>
                <a:cs typeface="Arial" charset="0"/>
              </a:rPr>
              <a:t>10</a:t>
            </a:r>
            <a:endParaRPr lang="en-US" sz="2400" dirty="0">
              <a:latin typeface="Arial" charset="0"/>
              <a:cs typeface="Arial" charset="0"/>
            </a:endParaRPr>
          </a:p>
        </p:txBody>
      </p:sp>
      <p:sp>
        <p:nvSpPr>
          <p:cNvPr id="80898" name="Slide Number Placeholder 5"/>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BDCAC58-E32C-294C-AC13-B27B52CC1B68}" type="slidenum">
              <a:rPr lang="en-US"/>
              <a:pPr eaLnBrk="1" hangingPunct="1"/>
              <a:t>80</a:t>
            </a:fld>
            <a:endParaRPr lang="en-US"/>
          </a:p>
        </p:txBody>
      </p:sp>
    </p:spTree>
    <p:extLst>
      <p:ext uri="{BB962C8B-B14F-4D97-AF65-F5344CB8AC3E}">
        <p14:creationId xmlns:p14="http://schemas.microsoft.com/office/powerpoint/2010/main" val="288053667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8208</TotalTime>
  <Words>4930</Words>
  <Application>Microsoft Macintosh PowerPoint</Application>
  <PresentationFormat>On-screen Show (4:3)</PresentationFormat>
  <Paragraphs>899</Paragraphs>
  <Slides>80</Slides>
  <Notes>46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80</vt:i4>
      </vt:variant>
    </vt:vector>
  </HeadingPairs>
  <TitlesOfParts>
    <vt:vector size="83" baseType="lpstr">
      <vt:lpstr>Office Theme</vt:lpstr>
      <vt:lpstr>VISIO</vt:lpstr>
      <vt:lpstr>Package</vt:lpstr>
      <vt:lpstr>CSC 221  Computer Organization and Assembly Language</vt:lpstr>
      <vt:lpstr>Lecture 01</vt:lpstr>
      <vt:lpstr>Lecture 01</vt:lpstr>
      <vt:lpstr>Lecture Outline</vt:lpstr>
      <vt:lpstr>Introduction</vt:lpstr>
      <vt:lpstr>Numbering Systems</vt:lpstr>
      <vt:lpstr>Number Systems and Bases</vt:lpstr>
      <vt:lpstr>Base 10 (Decimal)</vt:lpstr>
      <vt:lpstr>Binary Numbers (Base 2)</vt:lpstr>
      <vt:lpstr>Binary Numbers (Base 2)</vt:lpstr>
      <vt:lpstr>Converting Binary to Decimal</vt:lpstr>
      <vt:lpstr>Convert Unsigned Decimal to Binary</vt:lpstr>
      <vt:lpstr>Another Procedure for Converting from Decimal to Binary </vt:lpstr>
      <vt:lpstr>Another Procedure for Converting from Decimal to Binary</vt:lpstr>
      <vt:lpstr>Converting from Decimal fractions to Binary</vt:lpstr>
      <vt:lpstr>Converting from Decimal fractions to Binary</vt:lpstr>
      <vt:lpstr>Converting from Decimal fractions to Binary</vt:lpstr>
      <vt:lpstr>Hexadecimal Numbers (Base 16)</vt:lpstr>
      <vt:lpstr>Numbers inside Computer</vt:lpstr>
      <vt:lpstr>Converting Binary to Hexadecimal</vt:lpstr>
      <vt:lpstr>Converting Hexadecimal to Binary </vt:lpstr>
      <vt:lpstr>Converting Hexadecimal to Decimal</vt:lpstr>
      <vt:lpstr>Converting Decimal to Hexadecimal</vt:lpstr>
      <vt:lpstr>Integer Storage Sizes</vt:lpstr>
      <vt:lpstr>Binary Addition</vt:lpstr>
      <vt:lpstr>Hexadecimal Addition</vt:lpstr>
      <vt:lpstr>Signed Integer Representation</vt:lpstr>
      <vt:lpstr>Sign Bit</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Signed Integer Representation</vt:lpstr>
      <vt:lpstr>Forming the Two's Complement</vt:lpstr>
      <vt:lpstr>Two's Complement Representation</vt:lpstr>
      <vt:lpstr>Signed Integer Representation</vt:lpstr>
      <vt:lpstr>Signed Integer Representation</vt:lpstr>
      <vt:lpstr>Signed Integer Representation</vt:lpstr>
      <vt:lpstr>Sign Extension</vt:lpstr>
      <vt:lpstr>Two's Complement of a Hexadecimal</vt:lpstr>
      <vt:lpstr>Two's Complement of a Hexadecimal</vt:lpstr>
      <vt:lpstr>Binary Subtraction</vt:lpstr>
      <vt:lpstr>Hexadecimal Subtraction</vt:lpstr>
      <vt:lpstr>Ranges of Signed Integers</vt:lpstr>
      <vt:lpstr>Carry and Overflow</vt:lpstr>
      <vt:lpstr>Carry and Overflow Examples</vt:lpstr>
      <vt:lpstr>Summary</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lpstr>Floating-Point Representation</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Safdar Hussain Bouk</cp:lastModifiedBy>
  <cp:revision>169</cp:revision>
  <dcterms:created xsi:type="dcterms:W3CDTF">2012-02-27T05:45:45Z</dcterms:created>
  <dcterms:modified xsi:type="dcterms:W3CDTF">2012-09-01T08:41:22Z</dcterms:modified>
</cp:coreProperties>
</file>