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83" r:id="rId19"/>
    <p:sldId id="275" r:id="rId20"/>
    <p:sldId id="276" r:id="rId21"/>
    <p:sldId id="277" r:id="rId22"/>
    <p:sldId id="279" r:id="rId23"/>
    <p:sldId id="278" r:id="rId24"/>
    <p:sldId id="280" r:id="rId25"/>
    <p:sldId id="281" r:id="rId26"/>
    <p:sldId id="282" r:id="rId27"/>
    <p:sldId id="284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333" autoAdjust="0"/>
  </p:normalViewPr>
  <p:slideViewPr>
    <p:cSldViewPr>
      <p:cViewPr varScale="1">
        <p:scale>
          <a:sx n="45" d="100"/>
          <a:sy n="45" d="100"/>
        </p:scale>
        <p:origin x="-1411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B683AC-9EBF-4214-950F-4C919F54FA6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MY"/>
        </a:p>
      </dgm:t>
    </dgm:pt>
    <dgm:pt modelId="{6511554A-5181-4C24-AAE4-62EA45F9AF11}">
      <dgm:prSet phldrT="[Text]" custT="1"/>
      <dgm:spPr/>
      <dgm:t>
        <a:bodyPr/>
        <a:lstStyle/>
        <a:p>
          <a:r>
            <a:rPr lang="en-US" sz="3600" dirty="0" smtClean="0">
              <a:solidFill>
                <a:schemeClr val="bg1"/>
              </a:solidFill>
              <a:latin typeface="Arial"/>
              <a:cs typeface="Arial"/>
            </a:rPr>
            <a:t>RAM</a:t>
          </a:r>
          <a:endParaRPr lang="en-MY" sz="3600" dirty="0">
            <a:solidFill>
              <a:schemeClr val="bg1"/>
            </a:solidFill>
            <a:latin typeface="Arial"/>
            <a:cs typeface="Arial"/>
          </a:endParaRPr>
        </a:p>
      </dgm:t>
    </dgm:pt>
    <dgm:pt modelId="{C0AD01DD-0595-4B23-976A-5D80BE5C0835}" type="parTrans" cxnId="{1A358462-4A05-44A3-88E5-7722AD160FC5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4714B779-2C26-46FF-BF84-04950FB97181}" type="sibTrans" cxnId="{1A358462-4A05-44A3-88E5-7722AD160FC5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9F379B21-62AC-49C9-8873-079704535869}">
      <dgm:prSet phldrT="[Text]" custT="1"/>
      <dgm:spPr/>
      <dgm:t>
        <a:bodyPr/>
        <a:lstStyle/>
        <a:p>
          <a:r>
            <a:rPr lang="en-US" sz="1600" dirty="0" smtClean="0">
              <a:latin typeface="Arial"/>
              <a:cs typeface="Arial"/>
            </a:rPr>
            <a:t>Volatile: cannot retain data without power.</a:t>
          </a:r>
          <a:endParaRPr lang="en-MY" sz="1600" dirty="0">
            <a:latin typeface="Arial"/>
            <a:cs typeface="Arial"/>
          </a:endParaRPr>
        </a:p>
      </dgm:t>
    </dgm:pt>
    <dgm:pt modelId="{34206D6B-11B6-41E6-AC6F-635659275FEA}" type="parTrans" cxnId="{39CBD286-9CC7-4C6A-8A13-9F9F0B801EB9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4C82DF74-98DC-41A1-A584-374B1DDF6977}" type="sibTrans" cxnId="{39CBD286-9CC7-4C6A-8A13-9F9F0B801EB9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8C7D60D1-F53C-4920-8433-0233CE936976}">
      <dgm:prSet phldrT="[Text]" custT="1"/>
      <dgm:spPr/>
      <dgm:t>
        <a:bodyPr/>
        <a:lstStyle/>
        <a:p>
          <a:r>
            <a:rPr lang="en-US" sz="1600" dirty="0" smtClean="0">
              <a:latin typeface="Arial"/>
              <a:cs typeface="Arial"/>
            </a:rPr>
            <a:t>Allows the processor to read from &amp; write into any location on memory chip.</a:t>
          </a:r>
          <a:endParaRPr lang="en-MY" sz="1600" dirty="0">
            <a:latin typeface="Arial"/>
            <a:cs typeface="Arial"/>
          </a:endParaRPr>
        </a:p>
      </dgm:t>
    </dgm:pt>
    <dgm:pt modelId="{9D83C848-D3A4-4FDA-A1B5-62953EA006B6}" type="parTrans" cxnId="{F5B595F0-67F5-412F-B56E-AA9ABB122F05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88215EF0-372A-4EFA-9A23-581BD5ABD834}" type="sibTrans" cxnId="{F5B595F0-67F5-412F-B56E-AA9ABB122F05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BDC98A9E-6AC0-4E08-97C8-B65C07DCF715}">
      <dgm:prSet phldrT="[Text]" custT="1"/>
      <dgm:spPr/>
      <dgm:t>
        <a:bodyPr/>
        <a:lstStyle/>
        <a:p>
          <a:r>
            <a:rPr lang="en-US" sz="3600" dirty="0" smtClean="0">
              <a:solidFill>
                <a:schemeClr val="bg1"/>
              </a:solidFill>
              <a:latin typeface="Arial"/>
              <a:cs typeface="Arial"/>
            </a:rPr>
            <a:t>ROM</a:t>
          </a:r>
          <a:endParaRPr lang="en-MY" sz="3600" dirty="0">
            <a:solidFill>
              <a:schemeClr val="bg1"/>
            </a:solidFill>
            <a:latin typeface="Arial"/>
            <a:cs typeface="Arial"/>
          </a:endParaRPr>
        </a:p>
      </dgm:t>
    </dgm:pt>
    <dgm:pt modelId="{EEF79E0E-54FE-4E00-8A70-3117138381F4}" type="parTrans" cxnId="{A7E08692-8603-475C-85D3-A7E58E97E418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8DC63615-C3E2-435B-AEEB-BEB0A99C2E32}" type="sibTrans" cxnId="{A7E08692-8603-475C-85D3-A7E58E97E418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4FCB9A60-F1F8-45CD-BE78-DDEAE1DB99B6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0000"/>
              </a:solidFill>
              <a:latin typeface="Arial"/>
              <a:cs typeface="Arial"/>
            </a:rPr>
            <a:t>Nonvolatile: when power is removed, the reapplied, the original data will still be there</a:t>
          </a:r>
          <a:endParaRPr lang="en-MY" sz="1600" dirty="0">
            <a:solidFill>
              <a:srgbClr val="000000"/>
            </a:solidFill>
            <a:latin typeface="Arial"/>
            <a:cs typeface="Arial"/>
          </a:endParaRPr>
        </a:p>
      </dgm:t>
    </dgm:pt>
    <dgm:pt modelId="{3DCABD0F-9D4E-44EF-8FFE-4006070FE0C2}" type="parTrans" cxnId="{776A251C-D01B-4541-ABA8-4FFE48D316A7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2452BE3E-7793-40E3-8CB3-66C6E5B3F686}" type="sibTrans" cxnId="{776A251C-D01B-4541-ABA8-4FFE48D316A7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7A4A4FEF-1294-4E1A-9887-1F69FA67FEF3}">
      <dgm:prSet phldrT="[Text]" custT="1"/>
      <dgm:spPr/>
      <dgm:t>
        <a:bodyPr/>
        <a:lstStyle/>
        <a:p>
          <a:r>
            <a:rPr lang="en-US" sz="1600" dirty="0" smtClean="0">
              <a:solidFill>
                <a:srgbClr val="000000"/>
              </a:solidFill>
              <a:latin typeface="Arial"/>
              <a:cs typeface="Arial"/>
            </a:rPr>
            <a:t>Can only be read, cannot be written to by the processor</a:t>
          </a:r>
          <a:endParaRPr lang="en-MY" sz="1600" dirty="0">
            <a:solidFill>
              <a:srgbClr val="000000"/>
            </a:solidFill>
            <a:latin typeface="Arial"/>
            <a:cs typeface="Arial"/>
          </a:endParaRPr>
        </a:p>
      </dgm:t>
    </dgm:pt>
    <dgm:pt modelId="{B1D13159-D489-4118-870E-1A2CFCA27F3F}" type="parTrans" cxnId="{E626CA20-0AEA-40E8-A83A-79680FB175E1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2B7F2F66-2C0D-4432-BD18-F081F03BDD12}" type="sibTrans" cxnId="{E626CA20-0AEA-40E8-A83A-79680FB175E1}">
      <dgm:prSet/>
      <dgm:spPr/>
      <dgm:t>
        <a:bodyPr/>
        <a:lstStyle/>
        <a:p>
          <a:endParaRPr lang="en-MY" sz="1600">
            <a:latin typeface="Arial"/>
            <a:cs typeface="Arial"/>
          </a:endParaRPr>
        </a:p>
      </dgm:t>
    </dgm:pt>
    <dgm:pt modelId="{B7C7520D-33A3-42F5-9155-FB1320B951ED}" type="pres">
      <dgm:prSet presAssocID="{6DB683AC-9EBF-4214-950F-4C919F54FA6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MY"/>
        </a:p>
      </dgm:t>
    </dgm:pt>
    <dgm:pt modelId="{102800E5-1F3E-4159-B735-0F4DFB5294D4}" type="pres">
      <dgm:prSet presAssocID="{6511554A-5181-4C24-AAE4-62EA45F9AF11}" presName="linNode" presStyleCnt="0"/>
      <dgm:spPr/>
    </dgm:pt>
    <dgm:pt modelId="{580FE8FF-A951-4218-BE63-28F89248B667}" type="pres">
      <dgm:prSet presAssocID="{6511554A-5181-4C24-AAE4-62EA45F9AF11}" presName="parentText" presStyleLbl="node1" presStyleIdx="0" presStyleCnt="2" custScaleX="71681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15164B2F-D054-494D-91A3-22CAB2E246D3}" type="pres">
      <dgm:prSet presAssocID="{6511554A-5181-4C24-AAE4-62EA45F9AF11}" presName="descendantText" presStyleLbl="alignAccFollowNode1" presStyleIdx="0" presStyleCnt="2" custScaleX="114303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643C40EE-E89F-44C0-96B8-CE83B6876628}" type="pres">
      <dgm:prSet presAssocID="{4714B779-2C26-46FF-BF84-04950FB97181}" presName="sp" presStyleCnt="0"/>
      <dgm:spPr/>
    </dgm:pt>
    <dgm:pt modelId="{B44B2983-A851-4BA2-A88E-4DA379739B2D}" type="pres">
      <dgm:prSet presAssocID="{BDC98A9E-6AC0-4E08-97C8-B65C07DCF715}" presName="linNode" presStyleCnt="0"/>
      <dgm:spPr/>
    </dgm:pt>
    <dgm:pt modelId="{D9249981-FBA9-4B05-9B78-3A15DF67DFBF}" type="pres">
      <dgm:prSet presAssocID="{BDC98A9E-6AC0-4E08-97C8-B65C07DCF715}" presName="parentText" presStyleLbl="node1" presStyleIdx="1" presStyleCnt="2" custScaleX="71681">
        <dgm:presLayoutVars>
          <dgm:chMax val="1"/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0292765C-C34B-4883-B1B9-D7A20C775C35}" type="pres">
      <dgm:prSet presAssocID="{BDC98A9E-6AC0-4E08-97C8-B65C07DCF715}" presName="descendantText" presStyleLbl="alignAccFollowNode1" presStyleIdx="1" presStyleCnt="2" custScaleX="115165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</dgm:ptLst>
  <dgm:cxnLst>
    <dgm:cxn modelId="{776A251C-D01B-4541-ABA8-4FFE48D316A7}" srcId="{BDC98A9E-6AC0-4E08-97C8-B65C07DCF715}" destId="{4FCB9A60-F1F8-45CD-BE78-DDEAE1DB99B6}" srcOrd="0" destOrd="0" parTransId="{3DCABD0F-9D4E-44EF-8FFE-4006070FE0C2}" sibTransId="{2452BE3E-7793-40E3-8CB3-66C6E5B3F686}"/>
    <dgm:cxn modelId="{F5B595F0-67F5-412F-B56E-AA9ABB122F05}" srcId="{6511554A-5181-4C24-AAE4-62EA45F9AF11}" destId="{8C7D60D1-F53C-4920-8433-0233CE936976}" srcOrd="1" destOrd="0" parTransId="{9D83C848-D3A4-4FDA-A1B5-62953EA006B6}" sibTransId="{88215EF0-372A-4EFA-9A23-581BD5ABD834}"/>
    <dgm:cxn modelId="{69250EB5-26CD-184D-A37D-7F83BFA3D09E}" type="presOf" srcId="{6511554A-5181-4C24-AAE4-62EA45F9AF11}" destId="{580FE8FF-A951-4218-BE63-28F89248B667}" srcOrd="0" destOrd="0" presId="urn:microsoft.com/office/officeart/2005/8/layout/vList5"/>
    <dgm:cxn modelId="{E1DD258B-E27A-CD48-A41E-2BED3E4CA749}" type="presOf" srcId="{8C7D60D1-F53C-4920-8433-0233CE936976}" destId="{15164B2F-D054-494D-91A3-22CAB2E246D3}" srcOrd="0" destOrd="1" presId="urn:microsoft.com/office/officeart/2005/8/layout/vList5"/>
    <dgm:cxn modelId="{97A07114-C6A8-DF48-930C-BCCAA29549DB}" type="presOf" srcId="{9F379B21-62AC-49C9-8873-079704535869}" destId="{15164B2F-D054-494D-91A3-22CAB2E246D3}" srcOrd="0" destOrd="0" presId="urn:microsoft.com/office/officeart/2005/8/layout/vList5"/>
    <dgm:cxn modelId="{A7E08692-8603-475C-85D3-A7E58E97E418}" srcId="{6DB683AC-9EBF-4214-950F-4C919F54FA63}" destId="{BDC98A9E-6AC0-4E08-97C8-B65C07DCF715}" srcOrd="1" destOrd="0" parTransId="{EEF79E0E-54FE-4E00-8A70-3117138381F4}" sibTransId="{8DC63615-C3E2-435B-AEEB-BEB0A99C2E32}"/>
    <dgm:cxn modelId="{38507AC5-5E59-DB41-8226-3B79E63DA031}" type="presOf" srcId="{7A4A4FEF-1294-4E1A-9887-1F69FA67FEF3}" destId="{0292765C-C34B-4883-B1B9-D7A20C775C35}" srcOrd="0" destOrd="1" presId="urn:microsoft.com/office/officeart/2005/8/layout/vList5"/>
    <dgm:cxn modelId="{39CBD286-9CC7-4C6A-8A13-9F9F0B801EB9}" srcId="{6511554A-5181-4C24-AAE4-62EA45F9AF11}" destId="{9F379B21-62AC-49C9-8873-079704535869}" srcOrd="0" destOrd="0" parTransId="{34206D6B-11B6-41E6-AC6F-635659275FEA}" sibTransId="{4C82DF74-98DC-41A1-A584-374B1DDF6977}"/>
    <dgm:cxn modelId="{E626CA20-0AEA-40E8-A83A-79680FB175E1}" srcId="{BDC98A9E-6AC0-4E08-97C8-B65C07DCF715}" destId="{7A4A4FEF-1294-4E1A-9887-1F69FA67FEF3}" srcOrd="1" destOrd="0" parTransId="{B1D13159-D489-4118-870E-1A2CFCA27F3F}" sibTransId="{2B7F2F66-2C0D-4432-BD18-F081F03BDD12}"/>
    <dgm:cxn modelId="{1A358462-4A05-44A3-88E5-7722AD160FC5}" srcId="{6DB683AC-9EBF-4214-950F-4C919F54FA63}" destId="{6511554A-5181-4C24-AAE4-62EA45F9AF11}" srcOrd="0" destOrd="0" parTransId="{C0AD01DD-0595-4B23-976A-5D80BE5C0835}" sibTransId="{4714B779-2C26-46FF-BF84-04950FB97181}"/>
    <dgm:cxn modelId="{67DD6999-DD81-2048-9417-E71EC4B3BDE5}" type="presOf" srcId="{6DB683AC-9EBF-4214-950F-4C919F54FA63}" destId="{B7C7520D-33A3-42F5-9155-FB1320B951ED}" srcOrd="0" destOrd="0" presId="urn:microsoft.com/office/officeart/2005/8/layout/vList5"/>
    <dgm:cxn modelId="{3A0563B5-1516-5C4B-8E2B-F35AC9F7EEAF}" type="presOf" srcId="{4FCB9A60-F1F8-45CD-BE78-DDEAE1DB99B6}" destId="{0292765C-C34B-4883-B1B9-D7A20C775C35}" srcOrd="0" destOrd="0" presId="urn:microsoft.com/office/officeart/2005/8/layout/vList5"/>
    <dgm:cxn modelId="{8ED06D23-D0B0-FE45-A739-C1DA09B02261}" type="presOf" srcId="{BDC98A9E-6AC0-4E08-97C8-B65C07DCF715}" destId="{D9249981-FBA9-4B05-9B78-3A15DF67DFBF}" srcOrd="0" destOrd="0" presId="urn:microsoft.com/office/officeart/2005/8/layout/vList5"/>
    <dgm:cxn modelId="{6677025E-44E7-9C41-8771-0E247E795443}" type="presParOf" srcId="{B7C7520D-33A3-42F5-9155-FB1320B951ED}" destId="{102800E5-1F3E-4159-B735-0F4DFB5294D4}" srcOrd="0" destOrd="0" presId="urn:microsoft.com/office/officeart/2005/8/layout/vList5"/>
    <dgm:cxn modelId="{3C1ACA0C-8B3B-C641-8263-7834AF305DBD}" type="presParOf" srcId="{102800E5-1F3E-4159-B735-0F4DFB5294D4}" destId="{580FE8FF-A951-4218-BE63-28F89248B667}" srcOrd="0" destOrd="0" presId="urn:microsoft.com/office/officeart/2005/8/layout/vList5"/>
    <dgm:cxn modelId="{CA39D1FD-B415-F34A-9B92-03915F96EE8B}" type="presParOf" srcId="{102800E5-1F3E-4159-B735-0F4DFB5294D4}" destId="{15164B2F-D054-494D-91A3-22CAB2E246D3}" srcOrd="1" destOrd="0" presId="urn:microsoft.com/office/officeart/2005/8/layout/vList5"/>
    <dgm:cxn modelId="{F2C36432-AAB6-7441-B366-7A50930A8D7F}" type="presParOf" srcId="{B7C7520D-33A3-42F5-9155-FB1320B951ED}" destId="{643C40EE-E89F-44C0-96B8-CE83B6876628}" srcOrd="1" destOrd="0" presId="urn:microsoft.com/office/officeart/2005/8/layout/vList5"/>
    <dgm:cxn modelId="{65C0F45B-4C26-B148-90BC-C99ACB8CBDE2}" type="presParOf" srcId="{B7C7520D-33A3-42F5-9155-FB1320B951ED}" destId="{B44B2983-A851-4BA2-A88E-4DA379739B2D}" srcOrd="2" destOrd="0" presId="urn:microsoft.com/office/officeart/2005/8/layout/vList5"/>
    <dgm:cxn modelId="{DC284294-10EA-7941-A35E-89CE7CB7DA63}" type="presParOf" srcId="{B44B2983-A851-4BA2-A88E-4DA379739B2D}" destId="{D9249981-FBA9-4B05-9B78-3A15DF67DFBF}" srcOrd="0" destOrd="0" presId="urn:microsoft.com/office/officeart/2005/8/layout/vList5"/>
    <dgm:cxn modelId="{46772D3D-C701-BE47-9526-55D9CBDF16E2}" type="presParOf" srcId="{B44B2983-A851-4BA2-A88E-4DA379739B2D}" destId="{0292765C-C34B-4883-B1B9-D7A20C775C3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164B2F-D054-494D-91A3-22CAB2E246D3}">
      <dsp:nvSpPr>
        <dsp:cNvPr id="0" name=""/>
        <dsp:cNvSpPr/>
      </dsp:nvSpPr>
      <dsp:spPr>
        <a:xfrm rot="5400000">
          <a:off x="4271643" y="-2097924"/>
          <a:ext cx="1191913" cy="568581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/>
              <a:cs typeface="Arial"/>
            </a:rPr>
            <a:t>Volatile: cannot retain data without power.</a:t>
          </a:r>
          <a:endParaRPr lang="en-MY" sz="1600" kern="1200" dirty="0">
            <a:latin typeface="Arial"/>
            <a:cs typeface="Arial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/>
              <a:cs typeface="Arial"/>
            </a:rPr>
            <a:t>Allows the processor to read from &amp; write into any location on memory chip.</a:t>
          </a:r>
          <a:endParaRPr lang="en-MY" sz="1600" kern="1200" dirty="0">
            <a:latin typeface="Arial"/>
            <a:cs typeface="Arial"/>
          </a:endParaRPr>
        </a:p>
      </dsp:txBody>
      <dsp:txXfrm rot="5400000">
        <a:off x="4271643" y="-2097924"/>
        <a:ext cx="1191913" cy="5685815"/>
      </dsp:txXfrm>
    </dsp:sp>
    <dsp:sp modelId="{580FE8FF-A951-4218-BE63-28F89248B667}">
      <dsp:nvSpPr>
        <dsp:cNvPr id="0" name=""/>
        <dsp:cNvSpPr/>
      </dsp:nvSpPr>
      <dsp:spPr>
        <a:xfrm>
          <a:off x="19012" y="37"/>
          <a:ext cx="2005680" cy="14898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bg1"/>
              </a:solidFill>
              <a:latin typeface="Arial"/>
              <a:cs typeface="Arial"/>
            </a:rPr>
            <a:t>RAM</a:t>
          </a:r>
          <a:endParaRPr lang="en-MY" sz="3600" kern="1200" dirty="0">
            <a:solidFill>
              <a:schemeClr val="bg1"/>
            </a:solidFill>
            <a:latin typeface="Arial"/>
            <a:cs typeface="Arial"/>
          </a:endParaRPr>
        </a:p>
      </dsp:txBody>
      <dsp:txXfrm>
        <a:off x="19012" y="37"/>
        <a:ext cx="2005680" cy="1489891"/>
      </dsp:txXfrm>
    </dsp:sp>
    <dsp:sp modelId="{0292765C-C34B-4883-B1B9-D7A20C775C35}">
      <dsp:nvSpPr>
        <dsp:cNvPr id="0" name=""/>
        <dsp:cNvSpPr/>
      </dsp:nvSpPr>
      <dsp:spPr>
        <a:xfrm rot="5400000">
          <a:off x="4293083" y="-554977"/>
          <a:ext cx="1191913" cy="572869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rgbClr val="000000"/>
              </a:solidFill>
              <a:latin typeface="Arial"/>
              <a:cs typeface="Arial"/>
            </a:rPr>
            <a:t>Nonvolatile: when power is removed, the reapplied, the original data will still be there</a:t>
          </a:r>
          <a:endParaRPr lang="en-MY" sz="1600" kern="1200" dirty="0">
            <a:solidFill>
              <a:srgbClr val="000000"/>
            </a:solidFill>
            <a:latin typeface="Arial"/>
            <a:cs typeface="Arial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rgbClr val="000000"/>
              </a:solidFill>
              <a:latin typeface="Arial"/>
              <a:cs typeface="Arial"/>
            </a:rPr>
            <a:t>Can only be read, cannot be written to by the processor</a:t>
          </a:r>
          <a:endParaRPr lang="en-MY" sz="1600" kern="1200" dirty="0">
            <a:solidFill>
              <a:srgbClr val="000000"/>
            </a:solidFill>
            <a:latin typeface="Arial"/>
            <a:cs typeface="Arial"/>
          </a:endParaRPr>
        </a:p>
      </dsp:txBody>
      <dsp:txXfrm rot="5400000">
        <a:off x="4293083" y="-554977"/>
        <a:ext cx="1191913" cy="5728694"/>
      </dsp:txXfrm>
    </dsp:sp>
    <dsp:sp modelId="{D9249981-FBA9-4B05-9B78-3A15DF67DFBF}">
      <dsp:nvSpPr>
        <dsp:cNvPr id="0" name=""/>
        <dsp:cNvSpPr/>
      </dsp:nvSpPr>
      <dsp:spPr>
        <a:xfrm>
          <a:off x="19012" y="1564423"/>
          <a:ext cx="2005680" cy="14898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bg1"/>
              </a:solidFill>
              <a:latin typeface="Arial"/>
              <a:cs typeface="Arial"/>
            </a:rPr>
            <a:t>ROM</a:t>
          </a:r>
          <a:endParaRPr lang="en-MY" sz="3600" kern="1200" dirty="0">
            <a:solidFill>
              <a:schemeClr val="bg1"/>
            </a:solidFill>
            <a:latin typeface="Arial"/>
            <a:cs typeface="Arial"/>
          </a:endParaRPr>
        </a:p>
      </dsp:txBody>
      <dsp:txXfrm>
        <a:off x="19012" y="1564423"/>
        <a:ext cx="2005680" cy="14898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8/23/2012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7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8.v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9.v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0.v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1.v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2819400"/>
            <a:ext cx="8458200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Arial" pitchFamily="34" charset="0"/>
                <a:cs typeface="Arial" pitchFamily="34" charset="0"/>
              </a:rPr>
              <a:t>Computer Organization and Assembly Language</a:t>
            </a:r>
            <a:endParaRPr lang="en-US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838200"/>
            <a:ext cx="6705600" cy="92332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CSC 221</a:t>
            </a:r>
          </a:p>
          <a:p>
            <a:pPr algn="ctr"/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3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3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endParaRPr lang="en-US" sz="3600" dirty="0">
              <a:latin typeface="Arial" pitchFamily="34" charset="0"/>
              <a:cs typeface="Arial" pitchFamily="34" charset="0"/>
            </a:endParaRP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endParaRPr lang="en-US" sz="3600" dirty="0">
              <a:latin typeface="Arial" pitchFamily="34" charset="0"/>
              <a:cs typeface="Arial" pitchFamily="34" charset="0"/>
            </a:endParaRP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endParaRPr lang="en-US" sz="3600" dirty="0">
              <a:latin typeface="Arial" pitchFamily="34" charset="0"/>
              <a:cs typeface="Arial" pitchFamily="34" charset="0"/>
            </a:endParaRP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endParaRPr lang="en-US" sz="3600" dirty="0">
              <a:latin typeface="Arial" pitchFamily="34" charset="0"/>
              <a:cs typeface="Arial" pitchFamily="34" charset="0"/>
            </a:endParaRP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37548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000" dirty="0" smtClean="0"/>
              <a:t>Dr. </a:t>
            </a:r>
            <a:r>
              <a:rPr lang="en-US" sz="4000" dirty="0" err="1" smtClean="0"/>
              <a:t>Safdar</a:t>
            </a:r>
            <a:r>
              <a:rPr lang="en-US" sz="4000" dirty="0" smtClean="0"/>
              <a:t> </a:t>
            </a:r>
            <a:r>
              <a:rPr lang="en-US" sz="4000" dirty="0" err="1" smtClean="0"/>
              <a:t>Hussain</a:t>
            </a:r>
            <a:r>
              <a:rPr lang="en-US" sz="4000" dirty="0" smtClean="0"/>
              <a:t> </a:t>
            </a:r>
            <a:r>
              <a:rPr lang="en-US" sz="4000" dirty="0" err="1" smtClean="0"/>
              <a:t>Bouk</a:t>
            </a:r>
            <a:endParaRPr lang="en-US" sz="4000" dirty="0" smtClean="0"/>
          </a:p>
          <a:p>
            <a:pPr algn="ctr">
              <a:buNone/>
            </a:pPr>
            <a:r>
              <a:rPr lang="en-US" sz="2800" dirty="0" smtClean="0"/>
              <a:t>Assistant Professor</a:t>
            </a:r>
          </a:p>
          <a:p>
            <a:pPr algn="ctr">
              <a:buNone/>
            </a:pPr>
            <a:r>
              <a:rPr lang="en-US" dirty="0" smtClean="0"/>
              <a:t>Department of Electrical Engineering</a:t>
            </a:r>
          </a:p>
          <a:p>
            <a:pPr algn="ctr">
              <a:buNone/>
            </a:pPr>
            <a:r>
              <a:rPr lang="en-US" dirty="0" smtClean="0"/>
              <a:t>COMSATS Institute of Information Technology</a:t>
            </a:r>
          </a:p>
          <a:p>
            <a:pPr algn="ctr">
              <a:buNone/>
            </a:pPr>
            <a:r>
              <a:rPr lang="en-US" dirty="0" smtClean="0"/>
              <a:t>Islamabad.</a:t>
            </a:r>
          </a:p>
          <a:p>
            <a:pPr algn="ctr">
              <a:buNone/>
            </a:pPr>
            <a:r>
              <a:rPr lang="en-US" dirty="0" smtClean="0"/>
              <a:t>bouk@comsats.edu.pk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152400"/>
            <a:ext cx="8229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Course Outline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609600"/>
            <a:ext cx="7848600" cy="5416868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Computer Organization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Data Representation</a:t>
            </a:r>
          </a:p>
          <a:p>
            <a:pPr marL="742950" lvl="1" indent="-285750">
              <a:buFont typeface="Arial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Integer Arithmetic</a:t>
            </a:r>
          </a:p>
          <a:p>
            <a:pPr marL="742950" lvl="1" indent="-285750">
              <a:buFont typeface="Arial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Binary Representation</a:t>
            </a:r>
          </a:p>
          <a:p>
            <a:pPr marL="742950" lvl="1" indent="-285750">
              <a:buFont typeface="Arial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Floating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Point Representation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Machine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Instruction Characteristics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Instruction Cycles, types of Operands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Pentium and Power PC Data Types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Microporessor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Bus Structure</a:t>
            </a:r>
          </a:p>
          <a:p>
            <a:pPr marL="742950" lvl="1" indent="-285750"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Address, Data, Control Buses and Registers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Memory Organization and Structure</a:t>
            </a:r>
          </a:p>
          <a:p>
            <a:pPr marL="285750" indent="-285750">
              <a:buFont typeface="Arial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Addressing Modes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Course Outline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(Continued...)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609600"/>
            <a:ext cx="7848600" cy="7848302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Assembly Language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Objectives and Perspectives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Introduction to Assembler and Debugger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Introduction to Registers and Flags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Data Movement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Arithmetic and Logic operations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Program Control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Subroutines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Stack and its Operations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Interrupts and Interrupt Handling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Interfacing with High-level Languages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989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52400"/>
            <a:ext cx="8153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Course is About: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609600"/>
            <a:ext cx="8001000" cy="5262979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spAutoFit/>
          </a:bodyPr>
          <a:lstStyle/>
          <a:p>
            <a:pPr marL="285750" indent="-285750">
              <a:spcBef>
                <a:spcPct val="50000"/>
              </a:spcBef>
              <a:buClr>
                <a:srgbClr val="0033CC"/>
              </a:buClr>
              <a:buSzPct val="120000"/>
              <a:buFont typeface="Arial"/>
              <a:buChar char="•"/>
            </a:pPr>
            <a:endParaRPr lang="en-US" sz="2400" b="1" dirty="0" smtClean="0">
              <a:latin typeface="Arial"/>
              <a:cs typeface="Arial"/>
            </a:endParaRPr>
          </a:p>
          <a:p>
            <a:pPr marL="285750" indent="-285750">
              <a:spcBef>
                <a:spcPct val="50000"/>
              </a:spcBef>
              <a:buClr>
                <a:srgbClr val="0033CC"/>
              </a:buClr>
              <a:buSzPct val="120000"/>
              <a:buFont typeface="Arial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What Computers </a:t>
            </a:r>
            <a:r>
              <a:rPr lang="en-US" sz="2400" b="1" dirty="0">
                <a:latin typeface="Arial"/>
                <a:cs typeface="Arial"/>
              </a:rPr>
              <a:t>consist </a:t>
            </a:r>
            <a:r>
              <a:rPr lang="en-US" sz="2400" b="1" dirty="0" smtClean="0">
                <a:latin typeface="Arial"/>
                <a:cs typeface="Arial"/>
              </a:rPr>
              <a:t>of?</a:t>
            </a:r>
            <a:endParaRPr lang="en-US" sz="2400" b="1" dirty="0">
              <a:latin typeface="Arial"/>
              <a:cs typeface="Arial"/>
            </a:endParaRPr>
          </a:p>
          <a:p>
            <a:pPr marL="285750" indent="-285750">
              <a:spcBef>
                <a:spcPct val="50000"/>
              </a:spcBef>
              <a:buClr>
                <a:srgbClr val="0033CC"/>
              </a:buClr>
              <a:buSzPct val="120000"/>
              <a:buFont typeface="Arial"/>
              <a:buChar char="•"/>
            </a:pPr>
            <a:r>
              <a:rPr lang="en-US" sz="2400" b="1" dirty="0">
                <a:latin typeface="Arial"/>
                <a:cs typeface="Arial"/>
              </a:rPr>
              <a:t>How </a:t>
            </a:r>
            <a:r>
              <a:rPr lang="en-US" sz="2400" b="1" dirty="0" smtClean="0">
                <a:latin typeface="Arial"/>
                <a:cs typeface="Arial"/>
              </a:rPr>
              <a:t>Computers work?</a:t>
            </a:r>
            <a:endParaRPr lang="en-US" sz="2400" b="1" dirty="0">
              <a:latin typeface="Arial"/>
              <a:cs typeface="Arial"/>
            </a:endParaRPr>
          </a:p>
          <a:p>
            <a:pPr marL="285750" indent="-285750">
              <a:spcBef>
                <a:spcPct val="50000"/>
              </a:spcBef>
              <a:buClr>
                <a:srgbClr val="0033CC"/>
              </a:buClr>
              <a:buSzPct val="120000"/>
              <a:buFont typeface="Arial"/>
              <a:buChar char="•"/>
            </a:pPr>
            <a:r>
              <a:rPr lang="en-US" sz="2400" b="1" dirty="0">
                <a:latin typeface="Arial"/>
                <a:cs typeface="Arial"/>
              </a:rPr>
              <a:t>How to represent </a:t>
            </a:r>
            <a:r>
              <a:rPr lang="en-US" sz="2400" b="1" dirty="0" smtClean="0">
                <a:latin typeface="Arial"/>
                <a:cs typeface="Arial"/>
              </a:rPr>
              <a:t>information?</a:t>
            </a:r>
          </a:p>
          <a:p>
            <a:pPr marL="285750" indent="-285750">
              <a:spcBef>
                <a:spcPct val="50000"/>
              </a:spcBef>
              <a:buClr>
                <a:srgbClr val="0033CC"/>
              </a:buClr>
              <a:buSzPct val="120000"/>
              <a:buFont typeface="Arial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How </a:t>
            </a:r>
            <a:r>
              <a:rPr lang="en-US" sz="2400" b="1" dirty="0">
                <a:latin typeface="Arial"/>
                <a:cs typeface="Arial"/>
              </a:rPr>
              <a:t>they are organized </a:t>
            </a:r>
            <a:r>
              <a:rPr lang="en-US" sz="2400" b="1" dirty="0" smtClean="0">
                <a:latin typeface="Arial"/>
                <a:cs typeface="Arial"/>
              </a:rPr>
              <a:t>internally?</a:t>
            </a:r>
            <a:endParaRPr lang="en-US" sz="2400" b="1" dirty="0">
              <a:latin typeface="Arial"/>
              <a:cs typeface="Arial"/>
            </a:endParaRPr>
          </a:p>
          <a:p>
            <a:pPr marL="285750" indent="-285750">
              <a:spcBef>
                <a:spcPct val="50000"/>
              </a:spcBef>
              <a:buClr>
                <a:srgbClr val="0033CC"/>
              </a:buClr>
              <a:buSzPct val="120000"/>
              <a:buFont typeface="Arial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How </a:t>
            </a:r>
            <a:r>
              <a:rPr lang="en-US" sz="2400" b="1" dirty="0">
                <a:latin typeface="Arial"/>
                <a:cs typeface="Arial"/>
              </a:rPr>
              <a:t>design affects programming and </a:t>
            </a:r>
            <a:r>
              <a:rPr lang="en-US" sz="2400" b="1" dirty="0" smtClean="0">
                <a:latin typeface="Arial"/>
                <a:cs typeface="Arial"/>
              </a:rPr>
              <a:t>applications?</a:t>
            </a:r>
          </a:p>
          <a:p>
            <a:pPr marL="285750" indent="-285750">
              <a:spcBef>
                <a:spcPct val="50000"/>
              </a:spcBef>
              <a:buClr>
                <a:srgbClr val="0033CC"/>
              </a:buClr>
              <a:buSzPct val="120000"/>
              <a:buFont typeface="Arial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Programming </a:t>
            </a:r>
            <a:r>
              <a:rPr lang="en-US" sz="2400" b="1" dirty="0">
                <a:latin typeface="Arial"/>
                <a:cs typeface="Arial"/>
              </a:rPr>
              <a:t>the machine: </a:t>
            </a:r>
            <a:r>
              <a:rPr lang="en-US" sz="2400" b="1" dirty="0" smtClean="0">
                <a:latin typeface="Arial"/>
                <a:cs typeface="Arial"/>
              </a:rPr>
              <a:t>Assembly Language</a:t>
            </a:r>
            <a:endParaRPr lang="en-US" sz="2400" b="1" dirty="0">
              <a:latin typeface="Arial"/>
              <a:cs typeface="Arial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165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305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Course Objectives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609600"/>
            <a:ext cx="8229600" cy="7232749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spAutoFit/>
          </a:bodyPr>
          <a:lstStyle/>
          <a:p>
            <a:pPr marL="285750" indent="-285750">
              <a:spcBef>
                <a:spcPct val="50000"/>
              </a:spcBef>
              <a:buClr>
                <a:srgbClr val="0033CC"/>
              </a:buClr>
              <a:buSzPct val="120000"/>
              <a:buFont typeface="Arial"/>
              <a:buChar char="•"/>
            </a:pPr>
            <a:endParaRPr lang="en-US" sz="2400" b="1" dirty="0" smtClean="0">
              <a:latin typeface="Arial"/>
              <a:cs typeface="Arial"/>
            </a:endParaRPr>
          </a:p>
          <a:p>
            <a:r>
              <a:rPr lang="en-US" sz="2400" b="1" dirty="0">
                <a:latin typeface="Arial" charset="0"/>
                <a:cs typeface="Arial" charset="0"/>
              </a:rPr>
              <a:t>After successfully completing the course, </a:t>
            </a:r>
            <a:r>
              <a:rPr lang="en-US" sz="2400" b="1" dirty="0" smtClean="0">
                <a:latin typeface="Arial" charset="0"/>
                <a:cs typeface="Arial" charset="0"/>
              </a:rPr>
              <a:t>you </a:t>
            </a:r>
            <a:r>
              <a:rPr lang="en-US" sz="2400" b="1" dirty="0">
                <a:latin typeface="Arial" charset="0"/>
                <a:cs typeface="Arial" charset="0"/>
              </a:rPr>
              <a:t>will be able to:</a:t>
            </a:r>
          </a:p>
          <a:p>
            <a:pPr marL="284400" indent="-284400">
              <a:spcBef>
                <a:spcPts val="24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Describe the basic components of a </a:t>
            </a:r>
            <a:r>
              <a:rPr lang="en-US" sz="2400" dirty="0" smtClean="0">
                <a:latin typeface="Arial" charset="0"/>
                <a:cs typeface="Arial" charset="0"/>
              </a:rPr>
              <a:t>Computer System</a:t>
            </a:r>
            <a:r>
              <a:rPr lang="en-US" sz="2400" dirty="0">
                <a:latin typeface="Arial" charset="0"/>
                <a:cs typeface="Arial" charset="0"/>
              </a:rPr>
              <a:t>, its instruction set architecture and its basic fetch-execute cycle operation.</a:t>
            </a:r>
          </a:p>
          <a:p>
            <a:pPr marL="284400" indent="-284400">
              <a:spcBef>
                <a:spcPts val="24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Describe how data is </a:t>
            </a:r>
            <a:r>
              <a:rPr lang="en-US" sz="2400" dirty="0" smtClean="0">
                <a:latin typeface="Arial" charset="0"/>
                <a:cs typeface="Arial" charset="0"/>
              </a:rPr>
              <a:t>represented </a:t>
            </a:r>
            <a:r>
              <a:rPr lang="en-US" sz="2400" dirty="0">
                <a:latin typeface="Arial" charset="0"/>
                <a:cs typeface="Arial" charset="0"/>
              </a:rPr>
              <a:t>and </a:t>
            </a:r>
            <a:r>
              <a:rPr lang="en-US" sz="2400" dirty="0" smtClean="0">
                <a:latin typeface="Arial" charset="0"/>
                <a:cs typeface="Arial" charset="0"/>
              </a:rPr>
              <a:t>recognized in a Computer.</a:t>
            </a:r>
            <a:endParaRPr lang="en-US" sz="2400" dirty="0">
              <a:latin typeface="Arial" charset="0"/>
              <a:cs typeface="Arial" charset="0"/>
            </a:endParaRPr>
          </a:p>
          <a:p>
            <a:pPr marL="284400" indent="-284400">
              <a:spcBef>
                <a:spcPts val="2400"/>
              </a:spcBef>
              <a:buFont typeface="Arial"/>
              <a:buChar char="•"/>
            </a:pPr>
            <a:r>
              <a:rPr lang="en-US" sz="2400" dirty="0" smtClean="0">
                <a:latin typeface="Arial" charset="0"/>
                <a:cs typeface="Arial" charset="0"/>
              </a:rPr>
              <a:t>Understand </a:t>
            </a:r>
            <a:r>
              <a:rPr lang="en-US" sz="2400" dirty="0">
                <a:latin typeface="Arial" charset="0"/>
                <a:cs typeface="Arial" charset="0"/>
              </a:rPr>
              <a:t>the basics of </a:t>
            </a:r>
            <a:r>
              <a:rPr lang="en-US" sz="2400" dirty="0" smtClean="0">
                <a:latin typeface="Arial" charset="0"/>
                <a:cs typeface="Arial" charset="0"/>
              </a:rPr>
              <a:t>Assembly Language </a:t>
            </a:r>
            <a:r>
              <a:rPr lang="en-US" sz="2400" dirty="0">
                <a:latin typeface="Arial" charset="0"/>
                <a:cs typeface="Arial" charset="0"/>
              </a:rPr>
              <a:t>programming including addressing </a:t>
            </a:r>
            <a:r>
              <a:rPr lang="en-US" sz="2400" dirty="0" smtClean="0">
                <a:latin typeface="Arial" charset="0"/>
                <a:cs typeface="Arial" charset="0"/>
              </a:rPr>
              <a:t>modes, subroutines, interrupts, stacks, etc.</a:t>
            </a:r>
            <a:endParaRPr lang="en-US" sz="2400" dirty="0">
              <a:latin typeface="Arial" charset="0"/>
              <a:cs typeface="Arial" charset="0"/>
            </a:endParaRPr>
          </a:p>
          <a:p>
            <a:pPr marL="284400" indent="-284400">
              <a:spcBef>
                <a:spcPts val="24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Analyze, design, implement, and test assembly language programs.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62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3000" y="152400"/>
            <a:ext cx="7772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Computing Machines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609600"/>
            <a:ext cx="7620000" cy="7889532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 </a:t>
            </a:r>
            <a:r>
              <a:rPr lang="en-US" sz="2400" b="1" dirty="0"/>
              <a:t>Ubiquitous ( = everywhere)</a:t>
            </a:r>
          </a:p>
          <a:p>
            <a:pPr marL="742950" lvl="1" indent="-285750">
              <a:lnSpc>
                <a:spcPct val="11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400" i="1" u="sng" dirty="0" smtClean="0"/>
              <a:t>General </a:t>
            </a:r>
            <a:r>
              <a:rPr lang="en-US" sz="2400" i="1" u="sng" dirty="0"/>
              <a:t>purpose</a:t>
            </a:r>
            <a:r>
              <a:rPr lang="en-US" sz="2400" dirty="0"/>
              <a:t>: servers, desktops, laptops, PDAs, etc.</a:t>
            </a:r>
          </a:p>
          <a:p>
            <a:pPr marL="742950" lvl="1" indent="-285750">
              <a:lnSpc>
                <a:spcPct val="11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400" i="1" u="sng" dirty="0" smtClean="0"/>
              <a:t>Special </a:t>
            </a:r>
            <a:r>
              <a:rPr lang="en-US" sz="2400" i="1" u="sng" dirty="0"/>
              <a:t>purpose</a:t>
            </a:r>
            <a:r>
              <a:rPr lang="en-US" sz="2400" dirty="0"/>
              <a:t>: cash registers, ATMs, games</a:t>
            </a:r>
            <a:r>
              <a:rPr lang="en-US" sz="2400" dirty="0" smtClean="0"/>
              <a:t>, Mobile Phones, etc</a:t>
            </a:r>
            <a:r>
              <a:rPr lang="en-US" sz="2400" dirty="0"/>
              <a:t>.</a:t>
            </a:r>
          </a:p>
          <a:p>
            <a:pPr marL="742950" lvl="1" indent="-285750">
              <a:lnSpc>
                <a:spcPct val="11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400" i="1" u="sng" dirty="0" smtClean="0"/>
              <a:t>Embedded</a:t>
            </a:r>
            <a:r>
              <a:rPr lang="en-US" sz="2400" dirty="0"/>
              <a:t>: cars, </a:t>
            </a:r>
            <a:r>
              <a:rPr lang="en-US" sz="2400" dirty="0" smtClean="0"/>
              <a:t>door locks</a:t>
            </a:r>
            <a:r>
              <a:rPr lang="en-US" sz="2400" dirty="0"/>
              <a:t>, printers, </a:t>
            </a:r>
            <a:r>
              <a:rPr lang="en-US" sz="2400" dirty="0" smtClean="0"/>
              <a:t>digital players, </a:t>
            </a:r>
            <a:r>
              <a:rPr lang="en-US" sz="2400" dirty="0"/>
              <a:t>industrial machinery, medical equipment, etc.</a:t>
            </a:r>
          </a:p>
          <a:p>
            <a:pPr>
              <a:lnSpc>
                <a:spcPct val="160000"/>
              </a:lnSpc>
            </a:pPr>
            <a:r>
              <a:rPr lang="en-US" sz="2400" b="1" dirty="0"/>
              <a:t> Distinguishing Characteristics</a:t>
            </a:r>
          </a:p>
          <a:p>
            <a:pPr marL="742950" lvl="1" indent="-285750">
              <a:lnSpc>
                <a:spcPct val="11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400" dirty="0" smtClean="0"/>
              <a:t>Speed</a:t>
            </a:r>
            <a:endParaRPr lang="en-US" sz="2400" dirty="0"/>
          </a:p>
          <a:p>
            <a:pPr marL="742950" lvl="1" indent="-285750">
              <a:lnSpc>
                <a:spcPct val="11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400" dirty="0" smtClean="0"/>
              <a:t>Cost</a:t>
            </a:r>
            <a:endParaRPr lang="en-US" sz="2400" dirty="0"/>
          </a:p>
          <a:p>
            <a:pPr marL="742950" lvl="1" indent="-285750">
              <a:lnSpc>
                <a:spcPct val="11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400" dirty="0" smtClean="0"/>
              <a:t>Ease </a:t>
            </a:r>
            <a:r>
              <a:rPr lang="en-US" sz="2400" dirty="0"/>
              <a:t>of use, software support &amp; interface</a:t>
            </a:r>
          </a:p>
          <a:p>
            <a:pPr marL="742950" lvl="1" indent="-285750">
              <a:lnSpc>
                <a:spcPct val="11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400" dirty="0" smtClean="0"/>
              <a:t>Scalability</a:t>
            </a:r>
          </a:p>
          <a:p>
            <a:pPr marL="742950" lvl="1" indent="-285750">
              <a:lnSpc>
                <a:spcPct val="110000"/>
              </a:lnSpc>
              <a:spcBef>
                <a:spcPts val="1200"/>
              </a:spcBef>
              <a:buFont typeface="Arial"/>
              <a:buChar char="•"/>
            </a:pPr>
            <a:endParaRPr lang="en-US" sz="2400" dirty="0"/>
          </a:p>
          <a:p>
            <a:pPr marL="742950" lvl="1" indent="-285750">
              <a:lnSpc>
                <a:spcPct val="110000"/>
              </a:lnSpc>
              <a:spcBef>
                <a:spcPts val="1200"/>
              </a:spcBef>
              <a:buFont typeface="Arial"/>
              <a:buChar char="•"/>
            </a:pPr>
            <a:endParaRPr lang="en-US" sz="2400" dirty="0" smtClean="0"/>
          </a:p>
          <a:p>
            <a:pPr lvl="1">
              <a:lnSpc>
                <a:spcPct val="110000"/>
              </a:lnSpc>
              <a:spcBef>
                <a:spcPts val="1200"/>
              </a:spcBef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69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Computer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ct val="50000"/>
              </a:spcBef>
              <a:buClr>
                <a:srgbClr val="0033CC"/>
              </a:buClr>
              <a:buSzPct val="120000"/>
              <a:buFont typeface="Arial"/>
              <a:buChar char="•"/>
            </a:pPr>
            <a:endParaRPr lang="en-US" b="1" dirty="0" smtClean="0">
              <a:latin typeface="Arial"/>
              <a:cs typeface="Arial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Content Placeholder 3" descr="comput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657600" y="1143000"/>
            <a:ext cx="2032000" cy="2032000"/>
          </a:xfrm>
          <a:prstGeom prst="rect">
            <a:avLst/>
          </a:prstGeom>
        </p:spPr>
      </p:pic>
      <p:pic>
        <p:nvPicPr>
          <p:cNvPr id="10" name="Picture 4" descr="comHW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9100" y="2786063"/>
            <a:ext cx="15240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computer_software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9662" y="2786063"/>
            <a:ext cx="15240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260475" y="4429125"/>
            <a:ext cx="26812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b="1">
                <a:latin typeface="Calibri" charset="0"/>
              </a:rPr>
              <a:t>Hardware</a:t>
            </a:r>
          </a:p>
          <a:p>
            <a:pPr algn="ctr" eaLnBrk="1" hangingPunct="1"/>
            <a:r>
              <a:rPr lang="en-US">
                <a:latin typeface="Calibri" charset="0"/>
              </a:rPr>
              <a:t>Electronics circuit boards</a:t>
            </a:r>
          </a:p>
          <a:p>
            <a:pPr algn="ctr" eaLnBrk="1" hangingPunct="1"/>
            <a:r>
              <a:rPr lang="en-US">
                <a:latin typeface="Calibri" charset="0"/>
              </a:rPr>
              <a:t> that provide </a:t>
            </a:r>
          </a:p>
          <a:p>
            <a:pPr algn="ctr" eaLnBrk="1" hangingPunct="1"/>
            <a:r>
              <a:rPr lang="en-US">
                <a:latin typeface="Calibri" charset="0"/>
              </a:rPr>
              <a:t>functionality of the system</a:t>
            </a:r>
          </a:p>
        </p:txBody>
      </p:sp>
      <p:sp>
        <p:nvSpPr>
          <p:cNvPr id="13" name="TextBox 7"/>
          <p:cNvSpPr txBox="1">
            <a:spLocks noChangeArrowheads="1"/>
          </p:cNvSpPr>
          <p:nvPr/>
        </p:nvSpPr>
        <p:spPr bwMode="auto">
          <a:xfrm>
            <a:off x="5697537" y="4357688"/>
            <a:ext cx="23907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b="1">
                <a:latin typeface="Calibri" charset="0"/>
              </a:rPr>
              <a:t>Software</a:t>
            </a:r>
          </a:p>
          <a:p>
            <a:pPr algn="ctr" eaLnBrk="1" hangingPunct="1"/>
            <a:r>
              <a:rPr lang="en-US">
                <a:latin typeface="Calibri" charset="0"/>
              </a:rPr>
              <a:t>Program consists </a:t>
            </a:r>
          </a:p>
          <a:p>
            <a:pPr algn="ctr" eaLnBrk="1" hangingPunct="1"/>
            <a:r>
              <a:rPr lang="en-US">
                <a:latin typeface="Calibri" charset="0"/>
              </a:rPr>
              <a:t>of sets of instructions</a:t>
            </a:r>
          </a:p>
          <a:p>
            <a:pPr algn="ctr" eaLnBrk="1" hangingPunct="1"/>
            <a:r>
              <a:rPr lang="en-US">
                <a:latin typeface="Calibri" charset="0"/>
              </a:rPr>
              <a:t>that control the system</a:t>
            </a:r>
          </a:p>
        </p:txBody>
      </p:sp>
      <p:cxnSp>
        <p:nvCxnSpPr>
          <p:cNvPr id="14" name="Shape 11"/>
          <p:cNvCxnSpPr/>
          <p:nvPr/>
        </p:nvCxnSpPr>
        <p:spPr>
          <a:xfrm>
            <a:off x="5689600" y="2159000"/>
            <a:ext cx="1262062" cy="627063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hape 13"/>
          <p:cNvCxnSpPr/>
          <p:nvPr/>
        </p:nvCxnSpPr>
        <p:spPr>
          <a:xfrm rot="10800000" flipV="1">
            <a:off x="2451100" y="2159000"/>
            <a:ext cx="1206500" cy="627063"/>
          </a:xfrm>
          <a:prstGeom prst="curved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1681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52400"/>
            <a:ext cx="81534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Inside the Computer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457200" indent="-457200">
              <a:buFont typeface="Arial"/>
              <a:buChar char="•"/>
            </a:pPr>
            <a:endParaRPr lang="en-US" sz="2400" b="1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sz="32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Application </a:t>
            </a: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software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rial" charset="0"/>
                <a:ea typeface="ＭＳ Ｐゴシック" charset="0"/>
              </a:rPr>
              <a:t>Written in high-level language</a:t>
            </a:r>
          </a:p>
          <a:p>
            <a:pPr marL="457200" indent="-457200">
              <a:buFont typeface="Arial"/>
              <a:buChar char="•"/>
            </a:pP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System software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rial" charset="0"/>
                <a:ea typeface="ＭＳ Ｐゴシック" charset="0"/>
              </a:rPr>
              <a:t>Compiler: translates HLL code to machine code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 dirty="0">
                <a:latin typeface="Arial" charset="0"/>
                <a:ea typeface="ＭＳ Ｐゴシック" charset="0"/>
              </a:rPr>
              <a:t>Operating System: service code</a:t>
            </a:r>
          </a:p>
          <a:p>
            <a:pPr marL="1257300" lvl="2" indent="-342900">
              <a:buFont typeface="Arial"/>
              <a:buChar char="•"/>
            </a:pPr>
            <a:r>
              <a:rPr lang="en-US" dirty="0">
                <a:latin typeface="Arial" charset="0"/>
                <a:ea typeface="ＭＳ Ｐゴシック" charset="0"/>
              </a:rPr>
              <a:t>Handling input/output</a:t>
            </a:r>
          </a:p>
          <a:p>
            <a:pPr marL="1257300" lvl="2" indent="-342900">
              <a:buFont typeface="Arial"/>
              <a:buChar char="•"/>
            </a:pPr>
            <a:r>
              <a:rPr lang="en-US" dirty="0">
                <a:latin typeface="Arial" charset="0"/>
                <a:ea typeface="ＭＳ Ｐゴシック" charset="0"/>
              </a:rPr>
              <a:t>Managing memory and storage</a:t>
            </a:r>
          </a:p>
          <a:p>
            <a:pPr marL="1257300" lvl="2" indent="-342900">
              <a:buFont typeface="Arial"/>
              <a:buChar char="•"/>
            </a:pPr>
            <a:r>
              <a:rPr lang="en-US" dirty="0">
                <a:latin typeface="Arial" charset="0"/>
                <a:ea typeface="ＭＳ Ｐゴシック" charset="0"/>
              </a:rPr>
              <a:t>Scheduling tasks &amp; sharing resources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latin typeface="Arial" charset="0"/>
                <a:ea typeface="ＭＳ Ｐゴシック" charset="0"/>
                <a:cs typeface="ＭＳ Ｐゴシック" charset="0"/>
              </a:rPr>
              <a:t>Hardware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latin typeface="Arial" charset="0"/>
                <a:ea typeface="ＭＳ Ｐゴシック" charset="0"/>
              </a:rPr>
              <a:t>Processor, memory, I/O controllers</a:t>
            </a:r>
            <a:endParaRPr lang="en-AU" sz="2400" dirty="0"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1" descr="f01-02-P37449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33800"/>
            <a:ext cx="2895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481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152400"/>
            <a:ext cx="8229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Functions of a Computer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609600"/>
            <a:ext cx="76200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Functions of all Computers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are:</a:t>
            </a:r>
          </a:p>
          <a:p>
            <a:pPr lvl="1"/>
            <a:endParaRPr lang="en-US" sz="2400" dirty="0" smtClean="0">
              <a:latin typeface="Arial" charset="0"/>
              <a:ea typeface="ＭＳ Ｐゴシック" charset="0"/>
            </a:endParaRP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 smtClean="0">
                <a:latin typeface="Arial" charset="0"/>
                <a:ea typeface="ＭＳ Ｐゴシック" charset="0"/>
              </a:rPr>
              <a:t>Data </a:t>
            </a:r>
            <a:r>
              <a:rPr lang="en-US" sz="2400" dirty="0">
                <a:latin typeface="Arial" charset="0"/>
                <a:ea typeface="ＭＳ Ｐゴシック" charset="0"/>
              </a:rPr>
              <a:t>processing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ea typeface="ＭＳ Ｐゴシック" charset="0"/>
              </a:rPr>
              <a:t>Data storage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ea typeface="ＭＳ Ｐゴシック" charset="0"/>
              </a:rPr>
              <a:t>Data movement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ea typeface="ＭＳ Ｐゴシック" charset="0"/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45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305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 Programmer’s View of a Computer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29000" y="4495800"/>
            <a:ext cx="2667000" cy="1371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429000" y="1600200"/>
            <a:ext cx="2667000" cy="381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Application Programs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29000" y="2286000"/>
            <a:ext cx="2667000" cy="381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High-Level Languages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29000" y="2971800"/>
            <a:ext cx="2667000" cy="381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Assembly Language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29000" y="3733800"/>
            <a:ext cx="2667000" cy="381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Machine Language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1400" y="4648200"/>
            <a:ext cx="236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Microprogram</a:t>
            </a:r>
            <a:r>
              <a:rPr lang="en-US" dirty="0" smtClean="0">
                <a:solidFill>
                  <a:srgbClr val="000000"/>
                </a:solidFill>
              </a:rPr>
              <a:t> Control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81400" y="5257800"/>
            <a:ext cx="236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Hardware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7" name="Straight Connector 16"/>
          <p:cNvCxnSpPr>
            <a:stCxn id="11" idx="2"/>
            <a:endCxn id="12" idx="0"/>
          </p:cNvCxnSpPr>
          <p:nvPr/>
        </p:nvCxnSpPr>
        <p:spPr>
          <a:xfrm>
            <a:off x="4762500" y="1981200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2" idx="2"/>
            <a:endCxn id="13" idx="0"/>
          </p:cNvCxnSpPr>
          <p:nvPr/>
        </p:nvCxnSpPr>
        <p:spPr>
          <a:xfrm>
            <a:off x="4762500" y="2667000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3" idx="2"/>
            <a:endCxn id="14" idx="0"/>
          </p:cNvCxnSpPr>
          <p:nvPr/>
        </p:nvCxnSpPr>
        <p:spPr>
          <a:xfrm>
            <a:off x="4762500" y="3352800"/>
            <a:ext cx="0" cy="3810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4" idx="2"/>
            <a:endCxn id="10" idx="0"/>
          </p:cNvCxnSpPr>
          <p:nvPr/>
        </p:nvCxnSpPr>
        <p:spPr>
          <a:xfrm>
            <a:off x="4762500" y="4114800"/>
            <a:ext cx="0" cy="3810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23" idx="1"/>
          </p:cNvCxnSpPr>
          <p:nvPr/>
        </p:nvCxnSpPr>
        <p:spPr>
          <a:xfrm flipV="1">
            <a:off x="1143000" y="2819400"/>
            <a:ext cx="7010400" cy="4465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72200" y="2286000"/>
            <a:ext cx="22014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High-Level Languages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Low-Level Language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1143000" y="2362200"/>
            <a:ext cx="22749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Machine-independent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Machine-</a:t>
            </a:r>
            <a:r>
              <a:rPr lang="en-US" dirty="0" err="1" smtClean="0"/>
              <a:t>Specifi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225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Levels of Program Code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609600"/>
            <a:ext cx="47244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2400" b="1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endParaRPr lang="en-US" sz="2400" b="1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High</a:t>
            </a: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-level </a:t>
            </a: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language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 sz="2000" dirty="0" smtClean="0">
                <a:latin typeface="Arial" charset="0"/>
                <a:ea typeface="ＭＳ Ｐゴシック" charset="0"/>
              </a:rPr>
              <a:t>Level </a:t>
            </a:r>
            <a:r>
              <a:rPr lang="en-US" sz="2000" dirty="0">
                <a:latin typeface="Arial" charset="0"/>
                <a:ea typeface="ＭＳ Ｐゴシック" charset="0"/>
              </a:rPr>
              <a:t>of abstraction closer to problem </a:t>
            </a:r>
            <a:r>
              <a:rPr lang="en-US" sz="2000" dirty="0" smtClean="0">
                <a:latin typeface="Arial" charset="0"/>
                <a:ea typeface="ＭＳ Ｐゴシック" charset="0"/>
              </a:rPr>
              <a:t>domain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 sz="2000" dirty="0" smtClean="0">
                <a:latin typeface="Arial" charset="0"/>
                <a:ea typeface="ＭＳ Ｐゴシック" charset="0"/>
              </a:rPr>
              <a:t>Provides </a:t>
            </a:r>
            <a:r>
              <a:rPr lang="en-US" sz="2000" dirty="0">
                <a:latin typeface="Arial" charset="0"/>
                <a:ea typeface="ＭＳ Ｐゴシック" charset="0"/>
              </a:rPr>
              <a:t>productivity and portability </a:t>
            </a:r>
            <a:endParaRPr lang="en-AU" sz="2000" dirty="0">
              <a:latin typeface="Arial" charset="0"/>
              <a:ea typeface="ＭＳ Ｐゴシック" charset="0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Assembly </a:t>
            </a: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language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 sz="2000" dirty="0" smtClean="0">
                <a:latin typeface="Arial" charset="0"/>
                <a:ea typeface="ＭＳ Ｐゴシック" charset="0"/>
              </a:rPr>
              <a:t>Textual </a:t>
            </a:r>
            <a:r>
              <a:rPr lang="en-US" sz="2000" dirty="0">
                <a:latin typeface="Arial" charset="0"/>
                <a:ea typeface="ＭＳ Ｐゴシック" charset="0"/>
              </a:rPr>
              <a:t>representation of instructions</a:t>
            </a: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2400" b="1" dirty="0">
                <a:latin typeface="Arial" charset="0"/>
                <a:ea typeface="ＭＳ Ｐゴシック" charset="0"/>
                <a:cs typeface="ＭＳ Ｐゴシック" charset="0"/>
              </a:rPr>
              <a:t>Hardware </a:t>
            </a: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representation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 sz="2000" dirty="0" smtClean="0">
                <a:latin typeface="Arial" charset="0"/>
                <a:ea typeface="ＭＳ Ｐゴシック" charset="0"/>
              </a:rPr>
              <a:t>Binary digits (bits)</a:t>
            </a:r>
          </a:p>
          <a:p>
            <a:pPr marL="742950" lvl="1" indent="-285750">
              <a:lnSpc>
                <a:spcPct val="90000"/>
              </a:lnSpc>
              <a:buFont typeface="Arial"/>
              <a:buChar char="•"/>
            </a:pPr>
            <a:r>
              <a:rPr lang="en-US" sz="2000" dirty="0" smtClean="0">
                <a:latin typeface="Arial" charset="0"/>
                <a:ea typeface="ＭＳ Ｐゴシック" charset="0"/>
              </a:rPr>
              <a:t>Encoded </a:t>
            </a:r>
            <a:r>
              <a:rPr lang="en-US" sz="2000" dirty="0">
                <a:latin typeface="Arial" charset="0"/>
                <a:ea typeface="ＭＳ Ｐゴシック" charset="0"/>
              </a:rPr>
              <a:t>instructions and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10" descr="f01-03-P37449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851574"/>
            <a:ext cx="3609975" cy="564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0397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Computer Organization and Architecture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609600"/>
            <a:ext cx="83058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COMPUTER ORGANIZATION</a:t>
            </a:r>
          </a:p>
          <a:p>
            <a:pPr marL="285750" indent="-285750">
              <a:buFont typeface="Arial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How </a:t>
            </a:r>
            <a:r>
              <a:rPr lang="en-US" sz="2000" dirty="0">
                <a:latin typeface="Arial"/>
                <a:cs typeface="Arial"/>
              </a:rPr>
              <a:t>components fit together to create working computer system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Includes </a:t>
            </a:r>
            <a:r>
              <a:rPr lang="en-US" sz="2000" dirty="0">
                <a:latin typeface="Arial"/>
                <a:cs typeface="Arial"/>
              </a:rPr>
              <a:t>physical aspects of computer systems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Concerned with how computer hardware </a:t>
            </a:r>
            <a:r>
              <a:rPr lang="en-US" sz="2000" dirty="0" smtClean="0">
                <a:latin typeface="Arial"/>
                <a:cs typeface="Arial"/>
              </a:rPr>
              <a:t>works</a:t>
            </a:r>
          </a:p>
          <a:p>
            <a:endParaRPr lang="en-US" sz="2000" b="1" dirty="0" smtClean="0">
              <a:latin typeface="Arial"/>
              <a:cs typeface="Arial"/>
            </a:endParaRPr>
          </a:p>
          <a:p>
            <a:endParaRPr lang="en-US" sz="2000" b="1" dirty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COMPUTER ARCHITECTURE</a:t>
            </a:r>
          </a:p>
          <a:p>
            <a:pPr algn="ctr"/>
            <a:endParaRPr lang="en-US" sz="2000" b="1" dirty="0" smtClean="0">
              <a:latin typeface="Arial"/>
              <a:cs typeface="Arial"/>
            </a:endParaRP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Structure </a:t>
            </a:r>
            <a:r>
              <a:rPr lang="en-US" sz="2000" dirty="0" smtClean="0">
                <a:latin typeface="Arial"/>
                <a:cs typeface="Arial"/>
              </a:rPr>
              <a:t>and </a:t>
            </a:r>
            <a:r>
              <a:rPr lang="en-US" sz="2000" dirty="0">
                <a:latin typeface="Arial"/>
                <a:cs typeface="Arial"/>
              </a:rPr>
              <a:t>behavior of computer system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Logical aspects of system implementation as seen by programmer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Concerned with how computer is designed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Combination of hardware components with </a:t>
            </a:r>
            <a:r>
              <a:rPr lang="en-US" sz="2000" dirty="0" smtClean="0">
                <a:latin typeface="Arial"/>
                <a:cs typeface="Arial"/>
              </a:rPr>
              <a:t>Instruction Set Architecture (ISA): ISA is </a:t>
            </a:r>
            <a:r>
              <a:rPr lang="en-US" sz="2000" dirty="0">
                <a:latin typeface="Arial"/>
                <a:cs typeface="Arial"/>
              </a:rPr>
              <a:t>interface between software that runs on machine &amp; hardware that executes </a:t>
            </a:r>
            <a:r>
              <a:rPr lang="en-US" sz="2000" dirty="0" smtClean="0">
                <a:latin typeface="Arial"/>
                <a:cs typeface="Arial"/>
              </a:rPr>
              <a:t>it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681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152400"/>
            <a:ext cx="8229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Moore</a:t>
            </a:r>
            <a:r>
              <a:rPr lang="ja-JP" altLang="en-US" sz="2800" b="1" dirty="0">
                <a:latin typeface="Arial"/>
                <a:cs typeface="Arial"/>
              </a:rPr>
              <a:t>’</a:t>
            </a:r>
            <a:r>
              <a:rPr lang="en-US" sz="2800" b="1" dirty="0">
                <a:latin typeface="Arial"/>
                <a:cs typeface="Arial"/>
              </a:rPr>
              <a:t>s Law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609600"/>
            <a:ext cx="7848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algn="ctr"/>
            <a:endParaRPr lang="en-US" sz="2400" b="1" dirty="0" smtClean="0">
              <a:latin typeface="Arial"/>
              <a:cs typeface="Arial"/>
            </a:endParaRPr>
          </a:p>
          <a:p>
            <a:pPr algn="ctr"/>
            <a:endParaRPr lang="en-US" sz="2400" b="1" dirty="0" smtClean="0">
              <a:latin typeface="Arial"/>
              <a:cs typeface="Arial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In 1965, Intel founder Gordon Moore stated: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000" dirty="0" smtClean="0">
              <a:latin typeface="Arial"/>
              <a:cs typeface="Arial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Arial"/>
                <a:cs typeface="Arial"/>
              </a:rPr>
              <a:t>“The </a:t>
            </a:r>
            <a:r>
              <a:rPr lang="en-US" sz="2000" dirty="0">
                <a:latin typeface="Arial"/>
                <a:cs typeface="Arial"/>
              </a:rPr>
              <a:t>density of transistors in an integrated circuit </a:t>
            </a:r>
            <a:endParaRPr lang="en-US" sz="2000" dirty="0" smtClean="0">
              <a:latin typeface="Arial"/>
              <a:cs typeface="Arial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                                                         will </a:t>
            </a:r>
            <a:r>
              <a:rPr lang="en-US" sz="2000" dirty="0">
                <a:latin typeface="Arial"/>
                <a:cs typeface="Arial"/>
              </a:rPr>
              <a:t>double every </a:t>
            </a:r>
            <a:r>
              <a:rPr lang="en-US" sz="2000" dirty="0" smtClean="0">
                <a:latin typeface="Arial"/>
                <a:cs typeface="Arial"/>
              </a:rPr>
              <a:t>year”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Current </a:t>
            </a:r>
            <a:r>
              <a:rPr lang="en-US" sz="2400" dirty="0">
                <a:latin typeface="Arial"/>
                <a:cs typeface="Arial"/>
              </a:rPr>
              <a:t>version of Moore</a:t>
            </a:r>
            <a:r>
              <a:rPr lang="ja-JP" altLang="en-US" sz="2400" dirty="0">
                <a:latin typeface="Arial"/>
                <a:cs typeface="Arial"/>
              </a:rPr>
              <a:t>’</a:t>
            </a:r>
            <a:r>
              <a:rPr lang="en-US" sz="2400" dirty="0">
                <a:latin typeface="Arial"/>
                <a:cs typeface="Arial"/>
              </a:rPr>
              <a:t>s Law predicts doubling of density of silicon chips every 18 months</a:t>
            </a:r>
          </a:p>
          <a:p>
            <a:pPr>
              <a:lnSpc>
                <a:spcPct val="90000"/>
              </a:lnSpc>
            </a:pPr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Moore </a:t>
            </a:r>
            <a:r>
              <a:rPr lang="en-US" sz="2400" dirty="0">
                <a:latin typeface="Arial"/>
                <a:cs typeface="Arial"/>
              </a:rPr>
              <a:t>originally thought this postulate would hold for 10 years; advances in chip manufacturing processes have allowed the law to hold for 40 years, and it is expected to last for perhaps another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004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1"/>
            <a:ext cx="84582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Principle of Equivalence of Hardware and Software 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Anything that can be done with software can also be done with hardware, and anything that can be done with hardware can also be done with software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Modern computers are implementations of algorithms that execute other algorithms</a:t>
            </a:r>
          </a:p>
          <a:p>
            <a:pPr>
              <a:spcBef>
                <a:spcPts val="1200"/>
              </a:spcBef>
            </a:pPr>
            <a:endParaRPr lang="en-US" sz="2000" b="1" dirty="0" smtClean="0">
              <a:latin typeface="Arial"/>
              <a:cs typeface="Arial"/>
            </a:endParaRPr>
          </a:p>
          <a:p>
            <a:pPr algn="ctr">
              <a:spcBef>
                <a:spcPts val="1200"/>
              </a:spcBef>
            </a:pPr>
            <a:r>
              <a:rPr lang="en-US" sz="2400" b="1" dirty="0" smtClean="0">
                <a:latin typeface="Arial"/>
                <a:cs typeface="Arial"/>
              </a:rPr>
              <a:t>Semantic Gap</a:t>
            </a:r>
          </a:p>
          <a:p>
            <a:pPr algn="ctr">
              <a:spcBef>
                <a:spcPts val="1200"/>
              </a:spcBef>
            </a:pPr>
            <a:endParaRPr lang="en-US" sz="2000" b="1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Open space between the physical components of a computer system and the high-level instructions of an application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Semantic gap is bridged at each level of abstraction</a:t>
            </a:r>
          </a:p>
          <a:p>
            <a:pPr>
              <a:spcBef>
                <a:spcPts val="1200"/>
              </a:spcBef>
            </a:pPr>
            <a:endParaRPr lang="en-US" sz="2000" b="1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42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b="1" dirty="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en-US" sz="2000" b="1" dirty="0">
                <a:latin typeface="Arial"/>
                <a:cs typeface="Arial"/>
              </a:rPr>
              <a:t>Complete definition of abstraction includes the following: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endParaRPr lang="en-US" sz="2000" b="1" dirty="0" smtClean="0">
              <a:latin typeface="Arial"/>
              <a:cs typeface="Arial"/>
            </a:endParaRP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b="1" dirty="0" smtClean="0">
                <a:latin typeface="Arial"/>
                <a:cs typeface="Arial"/>
              </a:rPr>
              <a:t>Suppression </a:t>
            </a:r>
            <a:r>
              <a:rPr lang="en-US" sz="2000" b="1" dirty="0">
                <a:latin typeface="Arial"/>
                <a:cs typeface="Arial"/>
              </a:rPr>
              <a:t>of detail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b="1" dirty="0">
                <a:latin typeface="Arial"/>
                <a:cs typeface="Arial"/>
              </a:rPr>
              <a:t>Outline structure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b="1" dirty="0">
                <a:latin typeface="Arial"/>
                <a:cs typeface="Arial"/>
              </a:rPr>
              <a:t>Division of responsibility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b="1" dirty="0">
                <a:latin typeface="Arial"/>
                <a:cs typeface="Arial"/>
              </a:rPr>
              <a:t>Subdivision of system into smaller subsystems</a:t>
            </a:r>
          </a:p>
          <a:p>
            <a:pPr>
              <a:spcBef>
                <a:spcPts val="1200"/>
              </a:spcBef>
            </a:pPr>
            <a:endParaRPr lang="en-US" sz="2000" b="1" dirty="0" smtClean="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endParaRPr lang="en-US" sz="2000" b="1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23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2400"/>
            <a:ext cx="8534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 </a:t>
            </a:r>
            <a:r>
              <a:rPr lang="en-US" sz="2800" b="1" dirty="0" smtClean="0">
                <a:latin typeface="Arial"/>
                <a:cs typeface="Arial"/>
              </a:rPr>
              <a:t>and Computer Systems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609600"/>
            <a:ext cx="83058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400" b="1" dirty="0">
              <a:latin typeface="Arial"/>
              <a:cs typeface="Arial"/>
            </a:endParaRPr>
          </a:p>
          <a:p>
            <a:pPr marL="285750" indent="-285750">
              <a:spcBef>
                <a:spcPts val="1800"/>
              </a:spcBef>
              <a:buFont typeface="Arial"/>
              <a:buChar char="•"/>
            </a:pPr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spcBef>
                <a:spcPts val="1800"/>
              </a:spcBef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Can </a:t>
            </a:r>
            <a:r>
              <a:rPr lang="en-US" sz="2400" dirty="0">
                <a:latin typeface="Arial"/>
                <a:cs typeface="Arial"/>
              </a:rPr>
              <a:t>look at a computer as being a machine composed of a hierarchy of </a:t>
            </a:r>
            <a:r>
              <a:rPr lang="en-US" sz="2400" dirty="0" smtClean="0">
                <a:latin typeface="Arial"/>
                <a:cs typeface="Arial"/>
              </a:rPr>
              <a:t>levels</a:t>
            </a:r>
          </a:p>
          <a:p>
            <a:pPr marL="742950" lvl="1" indent="-285750">
              <a:spcBef>
                <a:spcPts val="18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Each </a:t>
            </a:r>
            <a:r>
              <a:rPr lang="en-US" sz="2000" dirty="0">
                <a:latin typeface="Arial"/>
                <a:cs typeface="Arial"/>
              </a:rPr>
              <a:t>level has specific </a:t>
            </a:r>
            <a:r>
              <a:rPr lang="en-US" sz="2000" dirty="0" smtClean="0">
                <a:latin typeface="Arial"/>
                <a:cs typeface="Arial"/>
              </a:rPr>
              <a:t>function</a:t>
            </a:r>
          </a:p>
          <a:p>
            <a:pPr marL="742950" lvl="1" indent="-285750">
              <a:spcBef>
                <a:spcPts val="18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Each </a:t>
            </a:r>
            <a:r>
              <a:rPr lang="en-US" sz="2000" dirty="0">
                <a:latin typeface="Arial"/>
                <a:cs typeface="Arial"/>
              </a:rPr>
              <a:t>level exists as a distinct hypothetical machine (or virtual machine)</a:t>
            </a:r>
          </a:p>
          <a:p>
            <a:pPr marL="285750" indent="-285750">
              <a:spcBef>
                <a:spcPts val="18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Each level</a:t>
            </a:r>
            <a:r>
              <a:rPr lang="ja-JP" altLang="en-US" sz="2400" dirty="0">
                <a:latin typeface="Arial"/>
                <a:cs typeface="Arial"/>
              </a:rPr>
              <a:t>’</a:t>
            </a:r>
            <a:r>
              <a:rPr lang="en-US" sz="2400" dirty="0">
                <a:latin typeface="Arial"/>
                <a:cs typeface="Arial"/>
              </a:rPr>
              <a:t>s virtual machine executes its own particular set of instructions, calling upon machines at lower levels to carry out tasks as </a:t>
            </a:r>
            <a:r>
              <a:rPr lang="en-US" sz="2400" dirty="0" smtClean="0">
                <a:latin typeface="Arial"/>
                <a:cs typeface="Arial"/>
              </a:rPr>
              <a:t>necessary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472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 </a:t>
            </a:r>
            <a:r>
              <a:rPr lang="en-US" sz="2800" b="1" dirty="0" smtClean="0">
                <a:latin typeface="Arial"/>
                <a:cs typeface="Arial"/>
              </a:rPr>
              <a:t>and Computer Systems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b="1" dirty="0">
              <a:latin typeface="Arial"/>
              <a:cs typeface="Arial"/>
            </a:endParaRPr>
          </a:p>
          <a:p>
            <a:pPr>
              <a:spcBef>
                <a:spcPts val="1800"/>
              </a:spcBef>
            </a:pPr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914401" y="1484313"/>
            <a:ext cx="8001000" cy="2478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</a:pPr>
            <a:r>
              <a:rPr lang="zh-TW" altLang="en-US" sz="3200" i="1" dirty="0">
                <a:latin typeface="Arial"/>
              </a:rPr>
              <a:t>“</a:t>
            </a:r>
            <a:r>
              <a:rPr lang="en-US" altLang="zh-TW" sz="2400" i="1" dirty="0">
                <a:latin typeface="Arial"/>
                <a:cs typeface="Arial"/>
              </a:rPr>
              <a:t>I really don’t think that you can write a book for serious computer programmers unless you are able to discuss low-level details.” </a:t>
            </a:r>
          </a:p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</a:pPr>
            <a:r>
              <a:rPr lang="en-US" altLang="zh-TW" sz="2400" dirty="0" smtClean="0">
                <a:latin typeface="Arial"/>
                <a:cs typeface="Arial"/>
              </a:rPr>
              <a:t>Donald E. </a:t>
            </a:r>
            <a:r>
              <a:rPr lang="en-US" altLang="zh-TW" sz="2400" dirty="0">
                <a:latin typeface="Arial"/>
                <a:cs typeface="Arial"/>
              </a:rPr>
              <a:t>Knuth </a:t>
            </a:r>
            <a:endParaRPr lang="en-US" altLang="zh-TW" sz="2400" dirty="0" smtClean="0">
              <a:latin typeface="Arial"/>
              <a:cs typeface="Arial"/>
            </a:endParaRPr>
          </a:p>
          <a:p>
            <a:pPr algn="r">
              <a:spcBef>
                <a:spcPct val="20000"/>
              </a:spcBef>
              <a:buClr>
                <a:schemeClr val="folHlink"/>
              </a:buClr>
              <a:buSzPct val="60000"/>
              <a:buFont typeface="Wingdings" charset="0"/>
              <a:buNone/>
            </a:pPr>
            <a:r>
              <a:rPr lang="en-US" altLang="zh-TW" sz="2400" dirty="0" smtClean="0">
                <a:latin typeface="Arial"/>
                <a:cs typeface="Arial"/>
              </a:rPr>
              <a:t>The </a:t>
            </a:r>
            <a:r>
              <a:rPr lang="en-US" altLang="zh-TW" sz="2400" dirty="0">
                <a:latin typeface="Arial"/>
                <a:cs typeface="Arial"/>
              </a:rPr>
              <a:t>Art of Computer Programming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19200" y="3810000"/>
            <a:ext cx="1714500" cy="2028825"/>
          </a:xfrm>
          <a:prstGeom prst="rect">
            <a:avLst/>
          </a:prstGeom>
          <a:noFill/>
          <a:ln/>
        </p:spPr>
      </p:pic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219200" y="6019800"/>
            <a:ext cx="44910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/>
              <a:t>http://en.wikipedia.org/wiki/Donald_Knuth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1081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 </a:t>
            </a:r>
            <a:r>
              <a:rPr lang="en-US" sz="2800" b="1" dirty="0" smtClean="0">
                <a:latin typeface="Arial"/>
                <a:cs typeface="Arial"/>
              </a:rPr>
              <a:t>and Computer Systems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609600"/>
            <a:ext cx="65532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>
              <a:lnSpc>
                <a:spcPct val="90000"/>
              </a:lnSpc>
            </a:pPr>
            <a:endParaRPr lang="en-US" sz="2400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Arial"/>
              <a:cs typeface="Arial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Arial"/>
              <a:cs typeface="Arial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Text </a:t>
            </a:r>
            <a:r>
              <a:rPr lang="en-US" sz="2400" dirty="0">
                <a:latin typeface="Arial"/>
                <a:cs typeface="Arial"/>
              </a:rPr>
              <a:t>uses the following labels to describe levels of abstraction in a computer system:</a:t>
            </a:r>
          </a:p>
          <a:p>
            <a:pPr lvl="2">
              <a:lnSpc>
                <a:spcPct val="90000"/>
              </a:lnSpc>
            </a:pPr>
            <a:endParaRPr lang="en-US" sz="2000" dirty="0" smtClean="0">
              <a:latin typeface="Arial"/>
              <a:cs typeface="Arial"/>
            </a:endParaRP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Arial"/>
                <a:cs typeface="Arial"/>
              </a:rPr>
              <a:t>App7</a:t>
            </a:r>
            <a:endParaRPr lang="en-US" sz="2000" dirty="0">
              <a:latin typeface="Arial"/>
              <a:cs typeface="Arial"/>
            </a:endParaRP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HOL6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Asmb5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OS4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ISA3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Arial"/>
                <a:cs typeface="Arial"/>
              </a:rPr>
              <a:t>Mc2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latin typeface="Arial"/>
                <a:cs typeface="Arial"/>
              </a:rPr>
              <a:t>LG1</a:t>
            </a:r>
          </a:p>
          <a:p>
            <a:pPr lvl="2">
              <a:lnSpc>
                <a:spcPct val="90000"/>
              </a:lnSpc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lnSpc>
                <a:spcPct val="90000"/>
              </a:lnSpc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Each level has its own language to describe tasks performed by </a:t>
            </a:r>
            <a:r>
              <a:rPr lang="en-US" sz="2400" dirty="0" smtClean="0">
                <a:latin typeface="Arial"/>
                <a:cs typeface="Arial"/>
              </a:rPr>
              <a:t>Computer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c01f07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19963" y="1524000"/>
            <a:ext cx="1595437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086600" y="2701329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 rot="16200000">
            <a:off x="6206334" y="1566066"/>
            <a:ext cx="19159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Machine-independent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 rot="16200000">
            <a:off x="6400451" y="3350172"/>
            <a:ext cx="15217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Machine-specific</a:t>
            </a:r>
          </a:p>
        </p:txBody>
      </p:sp>
    </p:spTree>
    <p:extLst>
      <p:ext uri="{BB962C8B-B14F-4D97-AF65-F5344CB8AC3E}">
        <p14:creationId xmlns:p14="http://schemas.microsoft.com/office/powerpoint/2010/main" xmlns="" val="62682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 </a:t>
            </a:r>
            <a:r>
              <a:rPr lang="en-US" sz="2800" b="1" dirty="0" smtClean="0">
                <a:latin typeface="Arial"/>
                <a:cs typeface="Arial"/>
              </a:rPr>
              <a:t>and Computer Systems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609600"/>
            <a:ext cx="6324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sz="2400" b="1" dirty="0" smtClean="0">
              <a:latin typeface="Arial"/>
              <a:cs typeface="Arial"/>
            </a:endParaRPr>
          </a:p>
          <a:p>
            <a:pPr algn="ctr"/>
            <a:r>
              <a:rPr lang="en-US" sz="2400" b="1" dirty="0" smtClean="0">
                <a:latin typeface="Arial"/>
                <a:cs typeface="Arial"/>
              </a:rPr>
              <a:t>Level : APP7</a:t>
            </a:r>
            <a:endParaRPr lang="en-US" sz="2400" b="1" dirty="0">
              <a:latin typeface="Arial"/>
              <a:cs typeface="Arial"/>
            </a:endParaRPr>
          </a:p>
          <a:p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The </a:t>
            </a:r>
            <a:r>
              <a:rPr lang="en-US" sz="2400" dirty="0">
                <a:latin typeface="Arial"/>
                <a:cs typeface="Arial"/>
              </a:rPr>
              <a:t>application level is composed of those programs designed to do specific kinds of tasks for end users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An application may have some sort of programming language associated with it (macros or shortcuts, e.g.)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Ideally, end users need not be concerned with the actions and language(s) associated with lower levels in the abstraction </a:t>
            </a:r>
            <a:r>
              <a:rPr lang="en-US" sz="2400" dirty="0" smtClean="0">
                <a:latin typeface="Arial"/>
                <a:cs typeface="Arial"/>
              </a:rPr>
              <a:t>hierarchy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c01f07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19963" y="1524000"/>
            <a:ext cx="1595437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086600" y="2701329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 rot="16200000">
            <a:off x="6206334" y="1566066"/>
            <a:ext cx="19159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Machine-independent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 rot="16200000">
            <a:off x="6400451" y="3350172"/>
            <a:ext cx="15217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Machine-specific</a:t>
            </a:r>
          </a:p>
        </p:txBody>
      </p:sp>
    </p:spTree>
    <p:extLst>
      <p:ext uri="{BB962C8B-B14F-4D97-AF65-F5344CB8AC3E}">
        <p14:creationId xmlns:p14="http://schemas.microsoft.com/office/powerpoint/2010/main" xmlns="" val="369859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52400"/>
            <a:ext cx="8153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 </a:t>
            </a:r>
            <a:r>
              <a:rPr lang="en-US" sz="2800" b="1" dirty="0" smtClean="0">
                <a:latin typeface="Arial"/>
                <a:cs typeface="Arial"/>
              </a:rPr>
              <a:t>and Computer Systems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609600"/>
            <a:ext cx="64008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sz="2400" b="1" dirty="0" smtClean="0">
              <a:latin typeface="Arial"/>
              <a:cs typeface="Arial"/>
            </a:endParaRPr>
          </a:p>
          <a:p>
            <a:pPr algn="ctr"/>
            <a:r>
              <a:rPr lang="en-US" sz="2400" b="1" dirty="0" smtClean="0">
                <a:latin typeface="Arial"/>
                <a:cs typeface="Arial"/>
              </a:rPr>
              <a:t>Level : HOL6</a:t>
            </a:r>
            <a:endParaRPr lang="en-US" sz="2400" b="1" dirty="0">
              <a:latin typeface="Arial"/>
              <a:cs typeface="Arial"/>
            </a:endParaRPr>
          </a:p>
          <a:p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The high order language layer is the layer of abstraction at which most programmers operate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Applications are typically written in high order languages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High order languages are characterized </a:t>
            </a:r>
            <a:r>
              <a:rPr lang="en-US" sz="2400" dirty="0" smtClean="0">
                <a:latin typeface="Arial"/>
                <a:cs typeface="Arial"/>
              </a:rPr>
              <a:t>by: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Portability </a:t>
            </a:r>
            <a:r>
              <a:rPr lang="en-US" sz="2000" dirty="0">
                <a:latin typeface="Arial"/>
                <a:cs typeface="Arial"/>
              </a:rPr>
              <a:t>across </a:t>
            </a:r>
            <a:r>
              <a:rPr lang="en-US" sz="2000" dirty="0" smtClean="0">
                <a:latin typeface="Arial"/>
                <a:cs typeface="Arial"/>
              </a:rPr>
              <a:t>platforms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Relative </a:t>
            </a:r>
            <a:r>
              <a:rPr lang="en-US" sz="2000" dirty="0">
                <a:latin typeface="Arial"/>
                <a:cs typeface="Arial"/>
              </a:rPr>
              <a:t>ease of </a:t>
            </a:r>
            <a:r>
              <a:rPr lang="en-US" sz="2000" dirty="0" smtClean="0">
                <a:latin typeface="Arial"/>
                <a:cs typeface="Arial"/>
              </a:rPr>
              <a:t>use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Relatively </a:t>
            </a:r>
            <a:r>
              <a:rPr lang="en-US" sz="2000" dirty="0">
                <a:latin typeface="Arial"/>
                <a:cs typeface="Arial"/>
              </a:rPr>
              <a:t>high level of abstraction, requiring translation of program code prior to execution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c01f07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19963" y="1524000"/>
            <a:ext cx="1595437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086600" y="2701329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 rot="16200000">
            <a:off x="6206334" y="1566066"/>
            <a:ext cx="19159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Machine-independent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 rot="16200000">
            <a:off x="6400451" y="3350172"/>
            <a:ext cx="15217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Machine-specific</a:t>
            </a:r>
          </a:p>
        </p:txBody>
      </p:sp>
    </p:spTree>
    <p:extLst>
      <p:ext uri="{BB962C8B-B14F-4D97-AF65-F5344CB8AC3E}">
        <p14:creationId xmlns:p14="http://schemas.microsoft.com/office/powerpoint/2010/main" xmlns="" val="412473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 </a:t>
            </a:r>
            <a:r>
              <a:rPr lang="en-US" sz="2800" b="1" dirty="0" smtClean="0">
                <a:latin typeface="Arial"/>
                <a:cs typeface="Arial"/>
              </a:rPr>
              <a:t>and Computer Systems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609600"/>
            <a:ext cx="64008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sz="2400" b="1" dirty="0" smtClean="0">
              <a:latin typeface="Arial"/>
              <a:cs typeface="Arial"/>
            </a:endParaRPr>
          </a:p>
          <a:p>
            <a:pPr algn="ctr"/>
            <a:r>
              <a:rPr lang="en-US" sz="2400" b="1" dirty="0" smtClean="0">
                <a:latin typeface="Arial"/>
                <a:cs typeface="Arial"/>
              </a:rPr>
              <a:t>Level : ASMB5</a:t>
            </a:r>
            <a:endParaRPr lang="en-US" sz="2400" b="1" dirty="0">
              <a:latin typeface="Arial"/>
              <a:cs typeface="Arial"/>
            </a:endParaRPr>
          </a:p>
          <a:p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The assembly language level is an intermediate step between high order language and the machine language of a particular processor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Programs at the HOL6 level are usually compiled to level Asmb5, then translated (assembled) to machine language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Source code can also be written in assembly language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c01f07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19963" y="1524000"/>
            <a:ext cx="1595437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086600" y="2701329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 rot="16200000">
            <a:off x="6206334" y="1566066"/>
            <a:ext cx="19159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Machine-independent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 rot="16200000">
            <a:off x="6400451" y="3350172"/>
            <a:ext cx="15217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Machine-specific</a:t>
            </a:r>
          </a:p>
        </p:txBody>
      </p:sp>
    </p:spTree>
    <p:extLst>
      <p:ext uri="{BB962C8B-B14F-4D97-AF65-F5344CB8AC3E}">
        <p14:creationId xmlns:p14="http://schemas.microsoft.com/office/powerpoint/2010/main" xmlns="" val="310090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305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 </a:t>
            </a:r>
            <a:r>
              <a:rPr lang="en-US" sz="2800" b="1" dirty="0" smtClean="0">
                <a:latin typeface="Arial"/>
                <a:cs typeface="Arial"/>
              </a:rPr>
              <a:t>and Computer Systems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609600"/>
            <a:ext cx="65532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sz="2400" b="1" dirty="0" smtClean="0">
              <a:latin typeface="Arial"/>
              <a:cs typeface="Arial"/>
            </a:endParaRPr>
          </a:p>
          <a:p>
            <a:pPr algn="ctr"/>
            <a:r>
              <a:rPr lang="en-US" sz="2400" b="1" dirty="0" smtClean="0">
                <a:latin typeface="Arial"/>
                <a:cs typeface="Arial"/>
              </a:rPr>
              <a:t>Level : OS4</a:t>
            </a:r>
            <a:endParaRPr lang="en-US" sz="2400" b="1" dirty="0">
              <a:latin typeface="Arial"/>
              <a:cs typeface="Arial"/>
            </a:endParaRPr>
          </a:p>
          <a:p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The operating system is responsible tasks related to multiprogramming, including:</a:t>
            </a:r>
          </a:p>
          <a:p>
            <a:pPr marL="742950" lvl="1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Memory protection</a:t>
            </a:r>
          </a:p>
          <a:p>
            <a:pPr marL="742950" lvl="1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Process synchronization</a:t>
            </a:r>
          </a:p>
          <a:p>
            <a:pPr marL="742950" lvl="1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Device </a:t>
            </a:r>
            <a:r>
              <a:rPr lang="en-US" sz="2000" dirty="0" smtClean="0">
                <a:latin typeface="Arial"/>
                <a:cs typeface="Arial"/>
              </a:rPr>
              <a:t>management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Operating systems were originally developed for multiuser systems, but even most single user systems utilize an operating system</a:t>
            </a:r>
          </a:p>
          <a:p>
            <a:pPr marL="285750" indent="-285750">
              <a:lnSpc>
                <a:spcPct val="80000"/>
              </a:lnSpc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Compilers and assemblers are also considered systems software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c01f07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19963" y="1524000"/>
            <a:ext cx="1595437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086600" y="2701329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 rot="16200000">
            <a:off x="6206334" y="1566066"/>
            <a:ext cx="19159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Machine-independent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 rot="16200000">
            <a:off x="6400451" y="3350172"/>
            <a:ext cx="15217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Machine-specific</a:t>
            </a:r>
          </a:p>
        </p:txBody>
      </p:sp>
    </p:spTree>
    <p:extLst>
      <p:ext uri="{BB962C8B-B14F-4D97-AF65-F5344CB8AC3E}">
        <p14:creationId xmlns:p14="http://schemas.microsoft.com/office/powerpoint/2010/main" xmlns="" val="131150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 </a:t>
            </a:r>
            <a:r>
              <a:rPr lang="en-US" sz="2800" b="1" dirty="0" smtClean="0">
                <a:latin typeface="Arial"/>
                <a:cs typeface="Arial"/>
              </a:rPr>
              <a:t>and Computer Systems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609600"/>
            <a:ext cx="58674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sz="2400" b="1" dirty="0" smtClean="0">
              <a:latin typeface="Arial"/>
              <a:cs typeface="Arial"/>
            </a:endParaRPr>
          </a:p>
          <a:p>
            <a:pPr algn="ctr"/>
            <a:r>
              <a:rPr lang="en-US" sz="2400" b="1" dirty="0" smtClean="0">
                <a:latin typeface="Arial"/>
                <a:cs typeface="Arial"/>
              </a:rPr>
              <a:t>Level : ISA3</a:t>
            </a:r>
            <a:endParaRPr lang="en-US" sz="2400" b="1" dirty="0">
              <a:latin typeface="Arial"/>
              <a:cs typeface="Arial"/>
            </a:endParaRPr>
          </a:p>
          <a:p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The instruction set architecture, or machine language level, consists of the set of instructions recognized by the particular hardware platform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Instructions at this level are directly executable without any translation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c01f07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19963" y="1524000"/>
            <a:ext cx="1595437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086600" y="2701329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 rot="16200000">
            <a:off x="6206334" y="1566066"/>
            <a:ext cx="19159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Machine-independent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 rot="16200000">
            <a:off x="6400451" y="3350172"/>
            <a:ext cx="15217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Machine-specific</a:t>
            </a:r>
          </a:p>
        </p:txBody>
      </p:sp>
    </p:spTree>
    <p:extLst>
      <p:ext uri="{BB962C8B-B14F-4D97-AF65-F5344CB8AC3E}">
        <p14:creationId xmlns:p14="http://schemas.microsoft.com/office/powerpoint/2010/main" xmlns="" val="148801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305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 </a:t>
            </a:r>
            <a:r>
              <a:rPr lang="en-US" sz="2800" b="1" dirty="0" smtClean="0">
                <a:latin typeface="Arial"/>
                <a:cs typeface="Arial"/>
              </a:rPr>
              <a:t>and Computer Systems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609600"/>
            <a:ext cx="61722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sz="2400" b="1" dirty="0" smtClean="0">
              <a:latin typeface="Arial"/>
              <a:cs typeface="Arial"/>
            </a:endParaRPr>
          </a:p>
          <a:p>
            <a:pPr algn="ctr"/>
            <a:r>
              <a:rPr lang="en-US" sz="2400" b="1" dirty="0" smtClean="0">
                <a:latin typeface="Arial"/>
                <a:cs typeface="Arial"/>
              </a:rPr>
              <a:t>Level : MC2</a:t>
            </a:r>
            <a:endParaRPr lang="en-US" sz="2400" b="1" dirty="0">
              <a:latin typeface="Arial"/>
              <a:cs typeface="Arial"/>
            </a:endParaRPr>
          </a:p>
          <a:p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The microinstruction or control level is the level at which the computer decodes and executes instructions and moves data in and out of the processor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The processor</a:t>
            </a:r>
            <a:r>
              <a:rPr lang="ja-JP" altLang="en-US" sz="2400" dirty="0">
                <a:latin typeface="Arial"/>
                <a:cs typeface="Arial"/>
              </a:rPr>
              <a:t>’</a:t>
            </a:r>
            <a:r>
              <a:rPr lang="en-US" sz="2400" dirty="0">
                <a:latin typeface="Arial"/>
                <a:cs typeface="Arial"/>
              </a:rPr>
              <a:t>s control unit interprets machine language instructions, causing required actions to take place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c01f07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19963" y="1524000"/>
            <a:ext cx="1595437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086600" y="2701329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 rot="16200000">
            <a:off x="6206334" y="1566066"/>
            <a:ext cx="19159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Machine-independent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 rot="16200000">
            <a:off x="6400451" y="3350172"/>
            <a:ext cx="15217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Machine-specific</a:t>
            </a:r>
          </a:p>
        </p:txBody>
      </p:sp>
    </p:spTree>
    <p:extLst>
      <p:ext uri="{BB962C8B-B14F-4D97-AF65-F5344CB8AC3E}">
        <p14:creationId xmlns:p14="http://schemas.microsoft.com/office/powerpoint/2010/main" xmlns="" val="107367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Abstraction </a:t>
            </a:r>
            <a:r>
              <a:rPr lang="en-US" sz="2800" b="1" dirty="0" smtClean="0">
                <a:latin typeface="Arial"/>
                <a:cs typeface="Arial"/>
              </a:rPr>
              <a:t>and Computer Systems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609600"/>
            <a:ext cx="62484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sz="2400" b="1" dirty="0" smtClean="0">
              <a:latin typeface="Arial"/>
              <a:cs typeface="Arial"/>
            </a:endParaRPr>
          </a:p>
          <a:p>
            <a:pPr algn="ctr"/>
            <a:r>
              <a:rPr lang="en-US" sz="2400" b="1" dirty="0" smtClean="0">
                <a:latin typeface="Arial"/>
                <a:cs typeface="Arial"/>
              </a:rPr>
              <a:t>Level : LG1</a:t>
            </a:r>
            <a:endParaRPr lang="en-US" sz="2400" b="1" dirty="0">
              <a:latin typeface="Arial"/>
              <a:cs typeface="Arial"/>
            </a:endParaRPr>
          </a:p>
          <a:p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The digital logic level consists of the physical components of the computer system, the actual electronic gates and wires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Boolean algebra and truth tables can be used to describe the operations at this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c01f07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319963" y="1524000"/>
            <a:ext cx="1595437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7086600" y="2701329"/>
            <a:ext cx="1944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 rot="16200000">
            <a:off x="6206334" y="1566066"/>
            <a:ext cx="19159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Machine-independent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 rot="16200000">
            <a:off x="6400451" y="3350172"/>
            <a:ext cx="15217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400" dirty="0">
                <a:latin typeface="Arial"/>
                <a:cs typeface="Arial"/>
              </a:rPr>
              <a:t>Machine-specific</a:t>
            </a:r>
          </a:p>
        </p:txBody>
      </p:sp>
    </p:spTree>
    <p:extLst>
      <p:ext uri="{BB962C8B-B14F-4D97-AF65-F5344CB8AC3E}">
        <p14:creationId xmlns:p14="http://schemas.microsoft.com/office/powerpoint/2010/main" xmlns="" val="106866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Anatomy of a Computer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>
              <a:spcBef>
                <a:spcPts val="1200"/>
              </a:spcBef>
            </a:pPr>
            <a:endParaRPr lang="en-US" b="1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6610350" cy="517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478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152400"/>
            <a:ext cx="8229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Computer: </a:t>
            </a:r>
            <a:r>
              <a:rPr lang="en-US" sz="2800" b="1" i="1" dirty="0" smtClean="0">
                <a:latin typeface="Arial"/>
                <a:cs typeface="Arial"/>
              </a:rPr>
              <a:t>Functional View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b="1" dirty="0" smtClean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09800"/>
            <a:ext cx="52705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4268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Computer: </a:t>
            </a:r>
            <a:r>
              <a:rPr lang="en-US" sz="2800" b="1" i="1" dirty="0" smtClean="0">
                <a:latin typeface="Arial"/>
                <a:cs typeface="Arial"/>
              </a:rPr>
              <a:t>Operation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b="1" dirty="0" smtClean="0">
              <a:latin typeface="Arial"/>
              <a:cs typeface="Arial"/>
            </a:endParaRPr>
          </a:p>
          <a:p>
            <a:endParaRPr lang="en-US" b="1" dirty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Data Movement</a:t>
            </a:r>
          </a:p>
          <a:p>
            <a:endParaRPr lang="en-US" b="1" dirty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e.g. Keyboard to Screen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22500"/>
            <a:ext cx="52705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6246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305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Computer: </a:t>
            </a:r>
            <a:r>
              <a:rPr lang="en-US" sz="2800" b="1" i="1" dirty="0" smtClean="0">
                <a:latin typeface="Arial"/>
                <a:cs typeface="Arial"/>
              </a:rPr>
              <a:t>Operation..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b="1" dirty="0" smtClean="0">
              <a:latin typeface="Arial"/>
              <a:cs typeface="Arial"/>
            </a:endParaRPr>
          </a:p>
          <a:p>
            <a:endParaRPr lang="en-US" b="1" dirty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Storage</a:t>
            </a:r>
          </a:p>
          <a:p>
            <a:endParaRPr lang="en-US" b="1" dirty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e.g. Internet Download to Hard Disk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219921"/>
            <a:ext cx="52705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6902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152400"/>
            <a:ext cx="8229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Computer: </a:t>
            </a:r>
            <a:r>
              <a:rPr lang="en-US" sz="2800" b="1" i="1" dirty="0" smtClean="0">
                <a:latin typeface="Arial"/>
                <a:cs typeface="Arial"/>
              </a:rPr>
              <a:t>Operation….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b="1" dirty="0" smtClean="0">
              <a:latin typeface="Arial"/>
              <a:cs typeface="Arial"/>
            </a:endParaRPr>
          </a:p>
          <a:p>
            <a:endParaRPr lang="en-US" b="1" dirty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Processing from/to storage</a:t>
            </a:r>
          </a:p>
          <a:p>
            <a:endParaRPr lang="en-US" b="1" dirty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e.g. Updating Word/Excel File</a:t>
            </a: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2645" y="2015795"/>
            <a:ext cx="5270500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0268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Computer: </a:t>
            </a:r>
            <a:r>
              <a:rPr lang="en-US" sz="2800" b="1" i="1" dirty="0" smtClean="0">
                <a:latin typeface="Arial"/>
                <a:cs typeface="Arial"/>
              </a:rPr>
              <a:t>Operation…...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b="1" dirty="0" smtClean="0">
              <a:latin typeface="Arial"/>
              <a:cs typeface="Arial"/>
            </a:endParaRPr>
          </a:p>
          <a:p>
            <a:endParaRPr lang="en-US" b="1" dirty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Processing from storage to I/O</a:t>
            </a:r>
          </a:p>
          <a:p>
            <a:endParaRPr lang="en-US" b="1" dirty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e.g. Printing a Word/Excel file.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3900" y="2209800"/>
            <a:ext cx="527050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864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52400"/>
            <a:ext cx="8153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Anatomy of a Computer: </a:t>
            </a:r>
            <a:r>
              <a:rPr lang="en-US" sz="2800" b="1" i="1" dirty="0" smtClean="0">
                <a:latin typeface="Arial"/>
                <a:cs typeface="Arial"/>
              </a:rPr>
              <a:t>Block Diagram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>
              <a:spcBef>
                <a:spcPts val="1200"/>
              </a:spcBef>
            </a:pPr>
            <a:endParaRPr lang="en-US" b="1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5765800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9359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52400"/>
            <a:ext cx="8153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Anatomy of a Computer: </a:t>
            </a:r>
            <a:r>
              <a:rPr lang="en-US" sz="2400" b="1" i="1" dirty="0" smtClean="0">
                <a:latin typeface="Arial"/>
                <a:cs typeface="Arial"/>
              </a:rPr>
              <a:t>Detailed Block Diagram</a:t>
            </a:r>
            <a:endParaRPr lang="en-US" sz="20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>
              <a:spcBef>
                <a:spcPts val="1200"/>
              </a:spcBef>
            </a:pPr>
            <a:endParaRPr lang="en-US" b="1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2500" y="1143000"/>
            <a:ext cx="6540500" cy="492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1954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8610600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Anatomy of a Computer: </a:t>
            </a:r>
            <a:r>
              <a:rPr lang="en-US" sz="2800" b="1" i="1" dirty="0" smtClean="0">
                <a:latin typeface="Arial"/>
                <a:cs typeface="Arial"/>
              </a:rPr>
              <a:t>Detailed Block Diagram ..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6858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>
              <a:spcBef>
                <a:spcPts val="1200"/>
              </a:spcBef>
            </a:pPr>
            <a:endParaRPr lang="en-US" b="1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9444" y="3581400"/>
            <a:ext cx="4011956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85800"/>
            <a:ext cx="42545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 flipV="1">
            <a:off x="4114800" y="3505200"/>
            <a:ext cx="1295400" cy="2286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1219200" y="3505200"/>
            <a:ext cx="2245896" cy="21523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4892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2400"/>
            <a:ext cx="8534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Detailed Anatomy of a Computer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>
              <a:spcBef>
                <a:spcPts val="1200"/>
              </a:spcBef>
            </a:pPr>
            <a:endParaRPr lang="en-US" b="1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09688" y="1828799"/>
            <a:ext cx="1752600" cy="2743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 sz="16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138488" y="4071939"/>
            <a:ext cx="1524000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Memory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Program Storage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Data Storage</a:t>
            </a:r>
            <a:endParaRPr lang="en-MY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881563" y="4071939"/>
            <a:ext cx="1381125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Output Units</a:t>
            </a:r>
            <a:endParaRPr lang="en-MY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448425" y="4071939"/>
            <a:ext cx="1414463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Input Units</a:t>
            </a:r>
            <a:endParaRPr lang="en-MY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447800" y="1981200"/>
            <a:ext cx="1462088" cy="609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Control Unit</a:t>
            </a:r>
            <a:endParaRPr lang="en-MY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447800" y="2643188"/>
            <a:ext cx="1462088" cy="185261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solidFill>
                  <a:srgbClr val="000000"/>
                </a:solidFill>
                <a:latin typeface="Arial"/>
                <a:cs typeface="Arial"/>
              </a:rPr>
              <a:t>Datapath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600200" y="3048000"/>
            <a:ext cx="1143000" cy="12858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Arithmetic Logic Unit (ALU)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Registers</a:t>
            </a:r>
            <a:endParaRPr lang="en-MY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600200" y="3876675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eft-Right Arrow 17"/>
          <p:cNvSpPr/>
          <p:nvPr/>
        </p:nvSpPr>
        <p:spPr>
          <a:xfrm>
            <a:off x="3062288" y="1857375"/>
            <a:ext cx="4824413" cy="71437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Common Bus (address, data &amp; control)</a:t>
            </a:r>
            <a:endParaRPr lang="en-MY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Left-Right Arrow 18"/>
          <p:cNvSpPr/>
          <p:nvPr/>
        </p:nvSpPr>
        <p:spPr>
          <a:xfrm rot="5400000">
            <a:off x="3133725" y="2928938"/>
            <a:ext cx="1571625" cy="5715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 sz="16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5238751" y="2500313"/>
            <a:ext cx="642937" cy="1500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 sz="16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Down Arrow 20"/>
          <p:cNvSpPr/>
          <p:nvPr/>
        </p:nvSpPr>
        <p:spPr>
          <a:xfrm rot="10800000">
            <a:off x="6838951" y="2500313"/>
            <a:ext cx="642937" cy="1500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 sz="16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1327117" y="1414046"/>
            <a:ext cx="17351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Processor (CPU)</a:t>
            </a:r>
          </a:p>
        </p:txBody>
      </p:sp>
    </p:spTree>
    <p:extLst>
      <p:ext uri="{BB962C8B-B14F-4D97-AF65-F5344CB8AC3E}">
        <p14:creationId xmlns:p14="http://schemas.microsoft.com/office/powerpoint/2010/main" xmlns="" val="291215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305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Anatomy of a Computer: </a:t>
            </a:r>
            <a:r>
              <a:rPr lang="en-US" sz="2800" b="1" i="1" dirty="0" smtClean="0">
                <a:latin typeface="Arial"/>
                <a:cs typeface="Arial"/>
              </a:rPr>
              <a:t>CPU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>
              <a:spcBef>
                <a:spcPts val="1200"/>
              </a:spcBef>
            </a:pPr>
            <a:endParaRPr lang="en-US" b="1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96971" y="2167353"/>
            <a:ext cx="1752600" cy="2743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 sz="16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35083" y="2319754"/>
            <a:ext cx="1462088" cy="609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Control Unit</a:t>
            </a:r>
            <a:endParaRPr lang="en-MY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035083" y="2981742"/>
            <a:ext cx="1462088" cy="185261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solidFill>
                  <a:srgbClr val="000000"/>
                </a:solidFill>
                <a:latin typeface="Arial"/>
                <a:cs typeface="Arial"/>
              </a:rPr>
              <a:t>Datapath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87483" y="3386554"/>
            <a:ext cx="1143000" cy="12858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Arithmetic Logic Unit (ALU)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000000"/>
                </a:solidFill>
                <a:latin typeface="Arial"/>
                <a:cs typeface="Arial"/>
              </a:rPr>
              <a:t>Registers</a:t>
            </a:r>
            <a:endParaRPr lang="en-MY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187483" y="4215229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914400" y="1752600"/>
            <a:ext cx="17351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Processor (CPU)</a:t>
            </a:r>
          </a:p>
        </p:txBody>
      </p:sp>
      <p:sp>
        <p:nvSpPr>
          <p:cNvPr id="23" name="Right Brace 22"/>
          <p:cNvSpPr/>
          <p:nvPr/>
        </p:nvSpPr>
        <p:spPr>
          <a:xfrm>
            <a:off x="2725771" y="2153067"/>
            <a:ext cx="214312" cy="785812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/>
          </a:p>
        </p:txBody>
      </p:sp>
      <p:sp>
        <p:nvSpPr>
          <p:cNvPr id="24" name="Right Brace 23"/>
          <p:cNvSpPr/>
          <p:nvPr/>
        </p:nvSpPr>
        <p:spPr>
          <a:xfrm>
            <a:off x="2725772" y="3081754"/>
            <a:ext cx="228600" cy="1828800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/>
          </a:p>
        </p:txBody>
      </p:sp>
      <p:sp>
        <p:nvSpPr>
          <p:cNvPr id="25" name="TextBox 11"/>
          <p:cNvSpPr txBox="1">
            <a:spLocks noChangeArrowheads="1"/>
          </p:cNvSpPr>
          <p:nvPr/>
        </p:nvSpPr>
        <p:spPr bwMode="auto">
          <a:xfrm>
            <a:off x="2954370" y="1938754"/>
            <a:ext cx="5961030" cy="1754326"/>
          </a:xfrm>
          <a:prstGeom prst="rect">
            <a:avLst/>
          </a:prstGeom>
          <a:noFill/>
          <a:ln w="9525">
            <a:solidFill>
              <a:srgbClr val="66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Decodes and monitors the execution of instructions.</a:t>
            </a:r>
          </a:p>
          <a:p>
            <a:pPr eaLnBrk="1" hangingPunct="1"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Controls flow of information in CPU, memory, I/O devices: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System clock (Intel® Core™ I7-720QM Processor 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(</a:t>
            </a:r>
            <a:r>
              <a:rPr lang="en-US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1.6GHz, turbo up to 2.8GHz, 6MB L3 Cache))</a:t>
            </a:r>
          </a:p>
          <a:p>
            <a:pPr lvl="1" eaLnBrk="1" hangingPunct="1">
              <a:buFont typeface="Arial" charset="0"/>
              <a:buChar char="•"/>
            </a:pPr>
            <a:r>
              <a:rPr lang="en-US" dirty="0">
                <a:latin typeface="Arial"/>
                <a:ea typeface="ＭＳ Ｐゴシック" charset="0"/>
                <a:cs typeface="Arial"/>
              </a:rPr>
              <a:t>Maintains a register called program counter(PC)</a:t>
            </a: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2971800" y="3886200"/>
            <a:ext cx="5943600" cy="1477328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b="1" dirty="0">
                <a:latin typeface="Arial"/>
                <a:cs typeface="Arial"/>
              </a:rPr>
              <a:t>ALU</a:t>
            </a:r>
            <a:r>
              <a:rPr lang="en-US" dirty="0">
                <a:latin typeface="Arial"/>
                <a:cs typeface="Arial"/>
              </a:rPr>
              <a:t>: performs all arithmetic computations &amp; logic evaluations.</a:t>
            </a:r>
          </a:p>
          <a:p>
            <a:pPr eaLnBrk="1" hangingPunct="1">
              <a:buFont typeface="Arial" charset="0"/>
              <a:buChar char="•"/>
            </a:pPr>
            <a:r>
              <a:rPr lang="en-US" b="1" dirty="0">
                <a:latin typeface="Arial"/>
                <a:cs typeface="Arial"/>
              </a:rPr>
              <a:t>Registers</a:t>
            </a:r>
            <a:r>
              <a:rPr lang="en-US" dirty="0">
                <a:latin typeface="Arial"/>
                <a:cs typeface="Arial"/>
              </a:rPr>
              <a:t>: storage location in CPU, used to hold data or a memory address during the execution of an instruction.</a:t>
            </a:r>
            <a:r>
              <a:rPr lang="en-US" dirty="0" smtClean="0"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86979" y="838200"/>
            <a:ext cx="41296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2000" b="1" dirty="0">
                <a:latin typeface="Arial"/>
                <a:cs typeface="Arial"/>
              </a:rPr>
              <a:t>The brain of a </a:t>
            </a:r>
            <a:r>
              <a:rPr lang="en-US" sz="2000" b="1" dirty="0" smtClean="0">
                <a:latin typeface="Arial"/>
                <a:cs typeface="Arial"/>
              </a:rPr>
              <a:t>Computer System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5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305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Anatomy of a Computer: </a:t>
            </a:r>
            <a:r>
              <a:rPr lang="en-US" sz="2800" b="1" i="1" dirty="0" smtClean="0">
                <a:latin typeface="Arial"/>
                <a:cs typeface="Arial"/>
              </a:rPr>
              <a:t>Common Bus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609600"/>
            <a:ext cx="79248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sz="2000" dirty="0" smtClean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en-US" sz="2000" dirty="0" smtClean="0">
                <a:latin typeface="Arial"/>
                <a:cs typeface="Arial"/>
              </a:rPr>
              <a:t>A </a:t>
            </a:r>
            <a:r>
              <a:rPr lang="en-US" sz="2000" dirty="0">
                <a:latin typeface="Arial"/>
                <a:cs typeface="Arial"/>
              </a:rPr>
              <a:t>group of conducting wires that allow signals to travel from one point to another:</a:t>
            </a:r>
          </a:p>
          <a:p>
            <a:pPr lvl="1">
              <a:spcBef>
                <a:spcPts val="1200"/>
              </a:spcBef>
              <a:buFont typeface="Arial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 Address </a:t>
            </a:r>
            <a:r>
              <a:rPr lang="en-US" sz="2000" dirty="0">
                <a:latin typeface="Arial"/>
                <a:cs typeface="Arial"/>
              </a:rPr>
              <a:t>bus: the location of data in memory or I/O devices</a:t>
            </a:r>
          </a:p>
          <a:p>
            <a:pPr lvl="1">
              <a:spcBef>
                <a:spcPts val="1200"/>
              </a:spcBef>
              <a:buFont typeface="Arial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 Data </a:t>
            </a:r>
            <a:r>
              <a:rPr lang="en-US" sz="2000" dirty="0">
                <a:latin typeface="Arial"/>
                <a:cs typeface="Arial"/>
              </a:rPr>
              <a:t>bus: carry data in &amp; out from CPU</a:t>
            </a:r>
          </a:p>
          <a:p>
            <a:pPr lvl="1">
              <a:spcBef>
                <a:spcPts val="1200"/>
              </a:spcBef>
              <a:buFont typeface="Arial" charset="0"/>
              <a:buChar char="•"/>
            </a:pPr>
            <a:r>
              <a:rPr lang="en-US" sz="2000" dirty="0" smtClean="0">
                <a:latin typeface="Arial"/>
                <a:cs typeface="Arial"/>
              </a:rPr>
              <a:t> Control </a:t>
            </a:r>
            <a:r>
              <a:rPr lang="en-US" sz="2000" dirty="0">
                <a:latin typeface="Arial"/>
                <a:cs typeface="Arial"/>
              </a:rPr>
              <a:t>bus: control the operation of the CPU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Left-Right Arrow 17"/>
          <p:cNvSpPr/>
          <p:nvPr/>
        </p:nvSpPr>
        <p:spPr>
          <a:xfrm>
            <a:off x="2209800" y="1752600"/>
            <a:ext cx="5815013" cy="71437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Arial"/>
                <a:cs typeface="Arial"/>
              </a:rPr>
              <a:t>Common Bus (address, data &amp; control)</a:t>
            </a:r>
            <a:endParaRPr lang="en-MY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438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Anatomy of a Computer: </a:t>
            </a:r>
            <a:r>
              <a:rPr lang="en-US" sz="2800" b="1" i="1" dirty="0" smtClean="0">
                <a:latin typeface="Arial"/>
                <a:cs typeface="Arial"/>
              </a:rPr>
              <a:t>Memory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04700129"/>
              </p:ext>
            </p:extLst>
          </p:nvPr>
        </p:nvGraphicFramePr>
        <p:xfrm>
          <a:off x="990600" y="3048000"/>
          <a:ext cx="7772400" cy="3054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7" descr="memory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066800"/>
            <a:ext cx="29718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/>
          <p:cNvSpPr/>
          <p:nvPr/>
        </p:nvSpPr>
        <p:spPr>
          <a:xfrm>
            <a:off x="3200400" y="1295400"/>
            <a:ext cx="1524000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Memory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Program Storage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Data Storage</a:t>
            </a:r>
            <a:endParaRPr lang="en-MY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36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305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Anatomy of a Computer: </a:t>
            </a:r>
            <a:r>
              <a:rPr lang="en-US" sz="2800" b="1" i="1" dirty="0" smtClean="0">
                <a:latin typeface="Arial"/>
                <a:cs typeface="Arial"/>
              </a:rPr>
              <a:t>Memory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4582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dirty="0" smtClean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pPr algn="ctr"/>
            <a:r>
              <a:rPr lang="en-US" dirty="0" smtClean="0">
                <a:latin typeface="Calibri" charset="0"/>
              </a:rPr>
              <a:t>           Components of memory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1600" dirty="0">
                <a:latin typeface="Arial"/>
                <a:cs typeface="Arial"/>
              </a:rPr>
              <a:t>A memory in </a:t>
            </a:r>
            <a:r>
              <a:rPr lang="en-US" sz="1600" dirty="0" smtClean="0">
                <a:latin typeface="Arial"/>
                <a:cs typeface="Arial"/>
              </a:rPr>
              <a:t>Microprocessor </a:t>
            </a:r>
            <a:r>
              <a:rPr lang="en-US" sz="1600" dirty="0">
                <a:latin typeface="Arial"/>
                <a:cs typeface="Arial"/>
              </a:rPr>
              <a:t>stores data in binary format. To retrieve an information, the </a:t>
            </a:r>
            <a:r>
              <a:rPr lang="en-US" sz="1600" dirty="0" smtClean="0">
                <a:latin typeface="Arial"/>
                <a:cs typeface="Arial"/>
              </a:rPr>
              <a:t>Microprocessor </a:t>
            </a:r>
            <a:r>
              <a:rPr lang="en-US" sz="1600" dirty="0">
                <a:latin typeface="Arial"/>
                <a:cs typeface="Arial"/>
              </a:rPr>
              <a:t>assigns addresses to the location. Each location stores 1 byte of data.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1600" dirty="0">
                <a:latin typeface="Arial"/>
                <a:cs typeface="Arial"/>
              </a:rPr>
              <a:t>If a value of hex </a:t>
            </a:r>
            <a:r>
              <a:rPr lang="en-US" sz="1600" dirty="0" smtClean="0">
                <a:latin typeface="Arial"/>
                <a:cs typeface="Arial"/>
              </a:rPr>
              <a:t>A0 </a:t>
            </a:r>
            <a:r>
              <a:rPr lang="en-US" sz="1600" dirty="0">
                <a:latin typeface="Arial"/>
                <a:cs typeface="Arial"/>
              </a:rPr>
              <a:t>is stored in the location of $</a:t>
            </a:r>
            <a:r>
              <a:rPr lang="en-US" sz="1600" dirty="0" smtClean="0">
                <a:latin typeface="Arial"/>
                <a:cs typeface="Arial"/>
              </a:rPr>
              <a:t>2001, </a:t>
            </a:r>
            <a:r>
              <a:rPr lang="en-US" sz="1600" dirty="0">
                <a:latin typeface="Arial"/>
                <a:cs typeface="Arial"/>
              </a:rPr>
              <a:t>show the content of the memory on $</a:t>
            </a:r>
            <a:r>
              <a:rPr lang="en-US" sz="1600" dirty="0" smtClean="0">
                <a:latin typeface="Arial"/>
                <a:cs typeface="Arial"/>
              </a:rPr>
              <a:t>2001.</a:t>
            </a:r>
            <a:endParaRPr lang="en-US" sz="1600" dirty="0">
              <a:latin typeface="Arial"/>
              <a:cs typeface="Arial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886075" y="1131888"/>
            <a:ext cx="3505200" cy="3590925"/>
          </a:xfrm>
          <a:prstGeom prst="rect">
            <a:avLst/>
          </a:prstGeom>
          <a:noFill/>
        </p:spPr>
      </p:pic>
      <p:sp>
        <p:nvSpPr>
          <p:cNvPr id="13" name="Right Brace 12"/>
          <p:cNvSpPr/>
          <p:nvPr/>
        </p:nvSpPr>
        <p:spPr>
          <a:xfrm rot="16200000">
            <a:off x="5910273" y="765162"/>
            <a:ext cx="285752" cy="714380"/>
          </a:xfrm>
          <a:prstGeom prst="rightBrace">
            <a:avLst/>
          </a:prstGeom>
          <a:ln w="28575"/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/>
          </a:p>
        </p:txBody>
      </p:sp>
      <p:sp>
        <p:nvSpPr>
          <p:cNvPr id="14" name="Right Brace 13"/>
          <p:cNvSpPr/>
          <p:nvPr/>
        </p:nvSpPr>
        <p:spPr>
          <a:xfrm rot="16200000">
            <a:off x="4588670" y="300815"/>
            <a:ext cx="214314" cy="1714512"/>
          </a:xfrm>
          <a:prstGeom prst="rightBrace">
            <a:avLst/>
          </a:prstGeom>
          <a:ln w="28575"/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 b="1" dirty="0"/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4381500" y="622300"/>
            <a:ext cx="600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latin typeface="Calibri" charset="0"/>
              </a:rPr>
              <a:t>data</a:t>
            </a: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641975" y="609600"/>
            <a:ext cx="911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latin typeface="Calibri" charset="0"/>
              </a:rPr>
              <a:t>address</a:t>
            </a:r>
          </a:p>
        </p:txBody>
      </p:sp>
    </p:spTree>
    <p:extLst>
      <p:ext uri="{BB962C8B-B14F-4D97-AF65-F5344CB8AC3E}">
        <p14:creationId xmlns:p14="http://schemas.microsoft.com/office/powerpoint/2010/main" xmlns="" val="6933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Anatomy of a Computer: </a:t>
            </a:r>
            <a:r>
              <a:rPr lang="en-US" sz="2800" b="1" i="1" dirty="0" smtClean="0">
                <a:latin typeface="Arial"/>
                <a:cs typeface="Arial"/>
              </a:rPr>
              <a:t>I/O Devices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609600"/>
            <a:ext cx="7848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b="1" dirty="0" smtClean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Input devices</a:t>
            </a:r>
            <a:endParaRPr lang="en-US" b="1" dirty="0">
              <a:latin typeface="Arial"/>
              <a:cs typeface="Arial"/>
            </a:endParaRPr>
          </a:p>
          <a:p>
            <a:pPr lvl="1"/>
            <a:endParaRPr lang="en-US" dirty="0" smtClean="0">
              <a:latin typeface="Arial"/>
              <a:cs typeface="Arial"/>
            </a:endParaRPr>
          </a:p>
          <a:p>
            <a:pPr lvl="1"/>
            <a:r>
              <a:rPr lang="en-US" dirty="0" smtClean="0">
                <a:latin typeface="Arial"/>
                <a:cs typeface="Arial"/>
              </a:rPr>
              <a:t>Allow </a:t>
            </a:r>
            <a:r>
              <a:rPr lang="en-US" dirty="0">
                <a:latin typeface="Arial"/>
                <a:cs typeface="Arial"/>
              </a:rPr>
              <a:t>computer user to enter data &amp; programs into the computer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3" descr="keyboard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00400"/>
            <a:ext cx="2786062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microphon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9862" y="2914650"/>
            <a:ext cx="131762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" descr="mouse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4549" y="3486150"/>
            <a:ext cx="142875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0650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Anatomy of a Computer: </a:t>
            </a:r>
            <a:r>
              <a:rPr lang="en-US" sz="2800" b="1" i="1" dirty="0" smtClean="0">
                <a:latin typeface="Arial"/>
                <a:cs typeface="Arial"/>
              </a:rPr>
              <a:t>I/O Devices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b="1" dirty="0" smtClean="0">
              <a:latin typeface="Arial"/>
              <a:cs typeface="Arial"/>
            </a:endParaRPr>
          </a:p>
          <a:p>
            <a:r>
              <a:rPr lang="en-US" b="1" dirty="0">
                <a:latin typeface="Arial"/>
                <a:cs typeface="Arial"/>
              </a:rPr>
              <a:t>Output device</a:t>
            </a:r>
          </a:p>
          <a:p>
            <a:pPr lvl="1"/>
            <a:endParaRPr lang="en-US" dirty="0" smtClean="0">
              <a:latin typeface="Arial"/>
              <a:cs typeface="Arial"/>
            </a:endParaRPr>
          </a:p>
          <a:p>
            <a:pPr lvl="1"/>
            <a:r>
              <a:rPr lang="en-US" dirty="0" smtClean="0">
                <a:latin typeface="Arial"/>
                <a:cs typeface="Arial"/>
              </a:rPr>
              <a:t>Displaying </a:t>
            </a:r>
            <a:r>
              <a:rPr lang="en-US" dirty="0">
                <a:latin typeface="Arial"/>
                <a:cs typeface="Arial"/>
              </a:rPr>
              <a:t>the results of computation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dell_lc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0138" y="2928938"/>
            <a:ext cx="15240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uge_7segment_displa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124200"/>
            <a:ext cx="2032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Printer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3263" y="3071813"/>
            <a:ext cx="178593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4724400"/>
            <a:ext cx="2045195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534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152400"/>
            <a:ext cx="8229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Assembly Language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609600"/>
            <a:ext cx="83058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sz="2400" dirty="0" smtClean="0">
              <a:latin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cs typeface="Arial" charset="0"/>
              </a:rPr>
              <a:t>Some Important Questions to ask</a:t>
            </a:r>
            <a:endParaRPr lang="en-US" sz="2400" dirty="0">
              <a:latin typeface="Arial" charset="0"/>
              <a:cs typeface="Arial" charset="0"/>
            </a:endParaRPr>
          </a:p>
          <a:p>
            <a:endParaRPr lang="en-US" sz="2400" dirty="0" smtClean="0">
              <a:latin typeface="Arial" charset="0"/>
              <a:cs typeface="Arial" charset="0"/>
            </a:endParaRP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 smtClean="0">
                <a:latin typeface="Arial" charset="0"/>
                <a:cs typeface="Arial" charset="0"/>
              </a:rPr>
              <a:t>What </a:t>
            </a:r>
            <a:r>
              <a:rPr lang="en-US" sz="2400" dirty="0">
                <a:latin typeface="Arial" charset="0"/>
                <a:cs typeface="Arial" charset="0"/>
              </a:rPr>
              <a:t>is Assembly Language?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Why Learn Assembly Language?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What is Machine Language?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How is Assembly related to Machine Language?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What is an Assembler?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How is Assembly related to High-Level Language?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Is Assembly Language portable?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65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29000" y="4495800"/>
            <a:ext cx="2667000" cy="1371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152400"/>
            <a:ext cx="8458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 Hierarchy of Languages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29000" y="1600200"/>
            <a:ext cx="2667000" cy="381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Application Programs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29000" y="2286000"/>
            <a:ext cx="2667000" cy="381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High-Level Languages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29000" y="2971800"/>
            <a:ext cx="2667000" cy="381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Assembly Language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29000" y="3733800"/>
            <a:ext cx="2667000" cy="381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Machine Language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81400" y="4648200"/>
            <a:ext cx="236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Microprogram</a:t>
            </a:r>
            <a:r>
              <a:rPr lang="en-US" dirty="0" smtClean="0">
                <a:solidFill>
                  <a:srgbClr val="000000"/>
                </a:solidFill>
              </a:rPr>
              <a:t> Control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1400" y="5257800"/>
            <a:ext cx="2362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Hardware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6" name="Straight Connector 15"/>
          <p:cNvCxnSpPr>
            <a:stCxn id="2" idx="2"/>
            <a:endCxn id="10" idx="0"/>
          </p:cNvCxnSpPr>
          <p:nvPr/>
        </p:nvCxnSpPr>
        <p:spPr>
          <a:xfrm>
            <a:off x="4762500" y="1981200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0" idx="2"/>
            <a:endCxn id="12" idx="0"/>
          </p:cNvCxnSpPr>
          <p:nvPr/>
        </p:nvCxnSpPr>
        <p:spPr>
          <a:xfrm>
            <a:off x="4762500" y="2667000"/>
            <a:ext cx="0" cy="3048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2" idx="2"/>
            <a:endCxn id="13" idx="0"/>
          </p:cNvCxnSpPr>
          <p:nvPr/>
        </p:nvCxnSpPr>
        <p:spPr>
          <a:xfrm>
            <a:off x="4762500" y="3352800"/>
            <a:ext cx="0" cy="3810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3" idx="2"/>
            <a:endCxn id="3" idx="0"/>
          </p:cNvCxnSpPr>
          <p:nvPr/>
        </p:nvCxnSpPr>
        <p:spPr>
          <a:xfrm>
            <a:off x="4762500" y="4114800"/>
            <a:ext cx="0" cy="3810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7" idx="1"/>
          </p:cNvCxnSpPr>
          <p:nvPr/>
        </p:nvCxnSpPr>
        <p:spPr>
          <a:xfrm flipV="1">
            <a:off x="1143000" y="2819400"/>
            <a:ext cx="7010400" cy="4465"/>
          </a:xfrm>
          <a:prstGeom prst="line">
            <a:avLst/>
          </a:prstGeom>
          <a:ln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172200" y="2286000"/>
            <a:ext cx="22014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High-Level Languages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Low-Level Language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143000" y="2362200"/>
            <a:ext cx="22749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Machine-independent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Machine-</a:t>
            </a:r>
            <a:r>
              <a:rPr lang="en-US" dirty="0" err="1" smtClean="0"/>
              <a:t>Specifi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01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305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Assembly and Machine Language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Machine language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Native to a processor: executed directly by hardware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Instructions consist of binary code: 1s and 0s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Assembly language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A programming language that uses symbolic names to represent operations, registers and memory locations. 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Slightly higher-level language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Readability of instructions is better than machine language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One-to-one correspondence with machine language instructions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Assemblers translate assembly to machine code</a:t>
            </a:r>
          </a:p>
          <a:p>
            <a:pPr marL="342900" indent="-34290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/>
                <a:cs typeface="Arial"/>
              </a:rPr>
              <a:t>Compilers translate high-level programs to machine code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Either directly, or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Indirectly via an assembler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048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Compiler and Assembler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>
              <a:spcBef>
                <a:spcPts val="1200"/>
              </a:spcBef>
            </a:pPr>
            <a:endParaRPr lang="en-US" sz="16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hll_al_m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371600" y="1828800"/>
            <a:ext cx="5575235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853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Instructions and Machine Language 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400" dirty="0">
              <a:latin typeface="Arial" charset="0"/>
              <a:cs typeface="Arial" charset="0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 smtClean="0">
                <a:latin typeface="Arial" charset="0"/>
                <a:cs typeface="Arial" charset="0"/>
              </a:rPr>
              <a:t>Each </a:t>
            </a:r>
            <a:r>
              <a:rPr lang="en-US" sz="2400" dirty="0">
                <a:latin typeface="Arial" charset="0"/>
                <a:cs typeface="Arial" charset="0"/>
              </a:rPr>
              <a:t>command of a program is called an </a:t>
            </a:r>
            <a:r>
              <a:rPr lang="en-US" sz="2400" b="1" i="1" u="sng" dirty="0">
                <a:solidFill>
                  <a:srgbClr val="000000"/>
                </a:solidFill>
                <a:latin typeface="Arial" charset="0"/>
                <a:cs typeface="Arial" charset="0"/>
              </a:rPr>
              <a:t>instruction</a:t>
            </a:r>
            <a:r>
              <a:rPr lang="en-US" sz="2400" dirty="0">
                <a:latin typeface="Arial" charset="0"/>
                <a:cs typeface="Arial" charset="0"/>
              </a:rPr>
              <a:t>  (it instructs the computer what to do).   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Computers only deal with binary data, hence the instructions must be in binary format (0s and 1s) .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The set of all instructions (in binary form) makes up the computer's </a:t>
            </a:r>
            <a:r>
              <a:rPr lang="en-US" sz="2400" b="1" i="1" u="sng" dirty="0">
                <a:solidFill>
                  <a:srgbClr val="000000"/>
                </a:solidFill>
                <a:latin typeface="Arial" charset="0"/>
                <a:cs typeface="Arial" charset="0"/>
              </a:rPr>
              <a:t>machine language</a:t>
            </a:r>
            <a:r>
              <a:rPr lang="en-US" sz="2400" dirty="0">
                <a:latin typeface="Arial" charset="0"/>
                <a:cs typeface="Arial" charset="0"/>
              </a:rPr>
              <a:t>. This is also referred to as the </a:t>
            </a:r>
            <a:r>
              <a:rPr lang="en-US" sz="2400" b="1" i="1" u="sng" dirty="0">
                <a:solidFill>
                  <a:srgbClr val="000000"/>
                </a:solidFill>
                <a:latin typeface="Arial" charset="0"/>
                <a:cs typeface="Arial" charset="0"/>
              </a:rPr>
              <a:t>instruction set</a:t>
            </a:r>
            <a:r>
              <a:rPr lang="en-US" sz="24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395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2400"/>
            <a:ext cx="8534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Instruction Fields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609600"/>
            <a:ext cx="86868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400" dirty="0">
              <a:latin typeface="Arial" charset="0"/>
              <a:cs typeface="Arial" charset="0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 smtClean="0">
                <a:latin typeface="Arial" charset="0"/>
                <a:cs typeface="Arial" charset="0"/>
              </a:rPr>
              <a:t>Machine </a:t>
            </a:r>
            <a:r>
              <a:rPr lang="en-US" sz="2400" dirty="0">
                <a:latin typeface="Arial" charset="0"/>
                <a:cs typeface="Arial" charset="0"/>
              </a:rPr>
              <a:t>language instructions usually are made up of several fields. Each field specifies different information for the computer. The major two fields are: 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b="1" i="1" u="sng" dirty="0" err="1">
                <a:solidFill>
                  <a:srgbClr val="000000"/>
                </a:solidFill>
                <a:latin typeface="Arial" charset="0"/>
                <a:cs typeface="Arial" charset="0"/>
              </a:rPr>
              <a:t>Opcode</a:t>
            </a:r>
            <a:r>
              <a:rPr lang="en-US" sz="2400" dirty="0">
                <a:latin typeface="Arial" charset="0"/>
                <a:cs typeface="Arial" charset="0"/>
              </a:rPr>
              <a:t> field which stands for operation code and it specifies the particular operation that is to be performed. 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Each operation has its unique </a:t>
            </a:r>
            <a:r>
              <a:rPr lang="en-US" sz="2400" dirty="0" err="1">
                <a:latin typeface="Arial" charset="0"/>
                <a:cs typeface="Arial" charset="0"/>
              </a:rPr>
              <a:t>opcode</a:t>
            </a:r>
            <a:r>
              <a:rPr lang="en-US" sz="2400" dirty="0">
                <a:latin typeface="Arial" charset="0"/>
                <a:cs typeface="Arial" charset="0"/>
              </a:rPr>
              <a:t>. 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b="1" i="1" u="sng" dirty="0">
                <a:solidFill>
                  <a:srgbClr val="000000"/>
                </a:solidFill>
                <a:latin typeface="Arial" charset="0"/>
                <a:cs typeface="Arial" charset="0"/>
              </a:rPr>
              <a:t>Operands</a:t>
            </a:r>
            <a:r>
              <a:rPr lang="en-US" sz="2400" dirty="0">
                <a:latin typeface="Arial" charset="0"/>
                <a:cs typeface="Arial" charset="0"/>
              </a:rPr>
              <a:t>  fields which specify where to get the source and destination operands for the operation specified by the </a:t>
            </a:r>
            <a:r>
              <a:rPr lang="en-US" sz="2400" dirty="0" err="1">
                <a:latin typeface="Arial" charset="0"/>
                <a:cs typeface="Arial" charset="0"/>
              </a:rPr>
              <a:t>opcode</a:t>
            </a:r>
            <a:r>
              <a:rPr lang="en-US" sz="2400" dirty="0">
                <a:latin typeface="Arial" charset="0"/>
                <a:cs typeface="Arial" charset="0"/>
              </a:rPr>
              <a:t>. 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The source/destination of operands can be a constant, the memory or one of the general-purpose registers.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608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Translating Languages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90637" y="1319213"/>
            <a:ext cx="6478588" cy="5539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tIns="137160" bIns="1371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Arial"/>
                <a:cs typeface="Arial"/>
              </a:rPr>
              <a:t>English:</a:t>
            </a:r>
            <a:r>
              <a:rPr lang="en-US">
                <a:latin typeface="Arial"/>
                <a:cs typeface="Arial"/>
              </a:rPr>
              <a:t> D is assigned the sum of A times B plus 10.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368425" y="2462213"/>
            <a:ext cx="5181600" cy="5539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tIns="137160" bIns="1371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Arial"/>
                <a:cs typeface="Arial"/>
              </a:rPr>
              <a:t>High-Level Language:</a:t>
            </a:r>
            <a:r>
              <a:rPr lang="en-US">
                <a:latin typeface="Arial"/>
                <a:cs typeface="Arial"/>
              </a:rPr>
              <a:t> D = A * B + 10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219200" y="3886200"/>
            <a:ext cx="2587625" cy="180357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tIns="137160" bIns="137160">
            <a:spAutoFit/>
          </a:bodyPr>
          <a:lstStyle>
            <a:lvl1pPr eaLnBrk="0" hangingPunct="0">
              <a:tabLst>
                <a:tab pos="715963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tabLst>
                <a:tab pos="715963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tabLst>
                <a:tab pos="715963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tabLst>
                <a:tab pos="715963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tabLst>
                <a:tab pos="715963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5963" algn="l"/>
              </a:tabLs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tx2"/>
                </a:solidFill>
                <a:latin typeface="Arial"/>
                <a:cs typeface="Arial"/>
              </a:rPr>
              <a:t>Intel Assembly Language:</a:t>
            </a:r>
          </a:p>
          <a:p>
            <a:pPr eaLnBrk="1" hangingPunct="1">
              <a:spcBef>
                <a:spcPct val="30000"/>
              </a:spcBef>
            </a:pPr>
            <a:r>
              <a:rPr lang="en-US" sz="1600">
                <a:latin typeface="Arial"/>
                <a:cs typeface="Arial"/>
              </a:rPr>
              <a:t>mov	eax, A</a:t>
            </a:r>
          </a:p>
          <a:p>
            <a:pPr eaLnBrk="1" hangingPunct="1">
              <a:spcBef>
                <a:spcPct val="30000"/>
              </a:spcBef>
            </a:pPr>
            <a:r>
              <a:rPr lang="en-US" sz="1600">
                <a:latin typeface="Arial"/>
                <a:cs typeface="Arial"/>
              </a:rPr>
              <a:t>mul	B</a:t>
            </a:r>
          </a:p>
          <a:p>
            <a:pPr eaLnBrk="1" hangingPunct="1">
              <a:spcBef>
                <a:spcPct val="30000"/>
              </a:spcBef>
            </a:pPr>
            <a:r>
              <a:rPr lang="en-US" sz="1600">
                <a:latin typeface="Arial"/>
                <a:cs typeface="Arial"/>
              </a:rPr>
              <a:t>add	eax, 10</a:t>
            </a:r>
          </a:p>
          <a:p>
            <a:pPr eaLnBrk="1" hangingPunct="1">
              <a:spcBef>
                <a:spcPct val="30000"/>
              </a:spcBef>
            </a:pPr>
            <a:r>
              <a:rPr lang="en-US" sz="1600">
                <a:latin typeface="Arial"/>
                <a:cs typeface="Arial"/>
              </a:rPr>
              <a:t>mov	D, eax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573588" y="3886200"/>
            <a:ext cx="2662237" cy="1803571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tIns="137160" bIns="13716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dirty="0">
                <a:solidFill>
                  <a:schemeClr val="tx2"/>
                </a:solidFill>
                <a:latin typeface="Arial"/>
                <a:cs typeface="Arial"/>
              </a:rPr>
              <a:t>Intel Machine Language:</a:t>
            </a:r>
          </a:p>
          <a:p>
            <a:pPr eaLnBrk="1" hangingPunct="1">
              <a:spcBef>
                <a:spcPct val="30000"/>
              </a:spcBef>
            </a:pPr>
            <a:r>
              <a:rPr lang="en-US" sz="1600" dirty="0">
                <a:latin typeface="Arial"/>
                <a:cs typeface="Arial"/>
              </a:rPr>
              <a:t>A1 00404000</a:t>
            </a:r>
          </a:p>
          <a:p>
            <a:pPr eaLnBrk="1" hangingPunct="1">
              <a:spcBef>
                <a:spcPct val="30000"/>
              </a:spcBef>
            </a:pPr>
            <a:r>
              <a:rPr lang="en-US" sz="1600" dirty="0">
                <a:latin typeface="Arial"/>
                <a:cs typeface="Arial"/>
              </a:rPr>
              <a:t>F7 25 00404004</a:t>
            </a:r>
          </a:p>
          <a:p>
            <a:pPr eaLnBrk="1" hangingPunct="1">
              <a:spcBef>
                <a:spcPct val="30000"/>
              </a:spcBef>
            </a:pPr>
            <a:r>
              <a:rPr lang="en-US" sz="1600" dirty="0">
                <a:latin typeface="Arial"/>
                <a:cs typeface="Arial"/>
              </a:rPr>
              <a:t>83 C0 0A</a:t>
            </a:r>
          </a:p>
          <a:p>
            <a:pPr eaLnBrk="1" hangingPunct="1">
              <a:spcBef>
                <a:spcPct val="30000"/>
              </a:spcBef>
            </a:pPr>
            <a:r>
              <a:rPr lang="en-US" sz="1600" dirty="0">
                <a:latin typeface="Arial"/>
                <a:cs typeface="Arial"/>
              </a:rPr>
              <a:t>A3 00404008</a:t>
            </a:r>
          </a:p>
        </p:txBody>
      </p:sp>
      <p:sp>
        <p:nvSpPr>
          <p:cNvPr id="13" name="AutoShape 10"/>
          <p:cNvSpPr>
            <a:spLocks noChangeArrowheads="1"/>
          </p:cNvSpPr>
          <p:nvPr/>
        </p:nvSpPr>
        <p:spPr bwMode="auto">
          <a:xfrm>
            <a:off x="2393950" y="2011363"/>
            <a:ext cx="346075" cy="346075"/>
          </a:xfrm>
          <a:prstGeom prst="downArrow">
            <a:avLst>
              <a:gd name="adj1" fmla="val 49537"/>
              <a:gd name="adj2" fmla="val 5469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latin typeface="Arial"/>
              <a:cs typeface="Arial"/>
            </a:endParaRP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2393950" y="3221038"/>
            <a:ext cx="346075" cy="576262"/>
          </a:xfrm>
          <a:prstGeom prst="downArrow">
            <a:avLst>
              <a:gd name="adj1" fmla="val 49537"/>
              <a:gd name="adj2" fmla="val 582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latin typeface="Arial"/>
              <a:cs typeface="Arial"/>
            </a:endParaRPr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 rot="16200000">
            <a:off x="3883025" y="4865688"/>
            <a:ext cx="346075" cy="346075"/>
          </a:xfrm>
          <a:prstGeom prst="downArrow">
            <a:avLst>
              <a:gd name="adj1" fmla="val 49537"/>
              <a:gd name="adj2" fmla="val 5469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400">
              <a:latin typeface="Arial"/>
              <a:cs typeface="Arial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2968624" y="3163888"/>
            <a:ext cx="556577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 statement in a high-level language is translated typically into several machine-level instructions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77717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Mapping Between Assembly Language and HLL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609600"/>
            <a:ext cx="81534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 smtClean="0">
                <a:latin typeface="Arial" charset="0"/>
                <a:cs typeface="Arial" charset="0"/>
              </a:rPr>
              <a:t>Translating </a:t>
            </a:r>
            <a:r>
              <a:rPr lang="en-US" sz="2400" dirty="0">
                <a:latin typeface="Arial" charset="0"/>
                <a:cs typeface="Arial" charset="0"/>
              </a:rPr>
              <a:t>HLL programs to machine language programs is not a one-to-one mapping 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A HLL instruction (usually called a statement) will be translated to one or more machine language instructions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048000"/>
            <a:ext cx="635458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8126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152400"/>
            <a:ext cx="8610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Advantages of High-Level Languages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Program development is faster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High-level statements: fewer instructions to code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Program maintenance is easier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For the same above reasons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Programs are portable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Contain few machine-dependent details</a:t>
            </a:r>
          </a:p>
          <a:p>
            <a:pPr marL="1200150" lvl="2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Can be used with little or no modifications on different machines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Compiler translates to the target machine language</a:t>
            </a:r>
          </a:p>
          <a:p>
            <a:pPr marL="742950" lvl="1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However, Assembly language programs are not portable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104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2400"/>
            <a:ext cx="8534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Why Learn Assembly Language?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609600"/>
            <a:ext cx="83820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342900" indent="-342900">
              <a:spcBef>
                <a:spcPct val="50000"/>
              </a:spcBef>
              <a:buFont typeface="Arial"/>
              <a:buChar char="•"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sz="2400" dirty="0" smtClean="0">
                <a:latin typeface="Arial" charset="0"/>
                <a:cs typeface="Arial" charset="0"/>
              </a:rPr>
              <a:t>Accessibility </a:t>
            </a:r>
            <a:r>
              <a:rPr lang="en-US" sz="2400" dirty="0">
                <a:latin typeface="Arial" charset="0"/>
                <a:cs typeface="Arial" charset="0"/>
              </a:rPr>
              <a:t>to system hardware</a:t>
            </a:r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dirty="0">
                <a:latin typeface="Arial" charset="0"/>
                <a:cs typeface="Arial" charset="0"/>
              </a:rPr>
              <a:t>Assembly Language is useful for implementing system software</a:t>
            </a:r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dirty="0">
                <a:latin typeface="Arial" charset="0"/>
                <a:cs typeface="Arial" charset="0"/>
              </a:rPr>
              <a:t>Also useful for small embedded system applications</a:t>
            </a:r>
            <a:endParaRPr lang="en-US" sz="2000" dirty="0">
              <a:latin typeface="Arial" charset="0"/>
              <a:cs typeface="Arial" charset="0"/>
            </a:endParaRP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Space and Time efficiency</a:t>
            </a:r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dirty="0">
                <a:latin typeface="Arial" charset="0"/>
                <a:cs typeface="Arial" charset="0"/>
              </a:rPr>
              <a:t>Understanding sources of program inefficiency</a:t>
            </a:r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dirty="0">
                <a:latin typeface="Arial" charset="0"/>
                <a:cs typeface="Arial" charset="0"/>
              </a:rPr>
              <a:t>Tuning program performance</a:t>
            </a:r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dirty="0">
                <a:latin typeface="Arial" charset="0"/>
                <a:cs typeface="Arial" charset="0"/>
              </a:rPr>
              <a:t>Writing compact code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Writing assembly programs gives the computer designer the needed deep understanding of the instruction set and how to design one </a:t>
            </a:r>
          </a:p>
          <a:p>
            <a:pPr marL="342900" indent="-342900">
              <a:spcBef>
                <a:spcPct val="500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To be able to write compilers for HLLs, we need to be expert with the machine language. Assembly programming provides this experience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207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152400"/>
            <a:ext cx="8305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Assembly vs. High-Level Languages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609600"/>
            <a:ext cx="83820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b="1" i="1" dirty="0" smtClean="0">
                <a:latin typeface="Arial"/>
                <a:cs typeface="Arial"/>
              </a:rPr>
              <a:t>HLL programs </a:t>
            </a:r>
            <a:r>
              <a:rPr lang="en-US" sz="2000" dirty="0" smtClean="0">
                <a:latin typeface="Arial"/>
                <a:cs typeface="Arial"/>
              </a:rPr>
              <a:t>are </a:t>
            </a:r>
            <a:r>
              <a:rPr lang="en-US" sz="2000" dirty="0">
                <a:latin typeface="Arial"/>
                <a:cs typeface="Arial"/>
              </a:rPr>
              <a:t>machine independent. They are easy to learn and easy to use.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b="1" i="1" dirty="0" smtClean="0">
                <a:latin typeface="Arial"/>
                <a:cs typeface="Arial"/>
              </a:rPr>
              <a:t>Assembly </a:t>
            </a:r>
            <a:r>
              <a:rPr lang="en-US" sz="2000" b="1" i="1" dirty="0">
                <a:latin typeface="Arial"/>
                <a:cs typeface="Arial"/>
              </a:rPr>
              <a:t>language programs</a:t>
            </a:r>
            <a:r>
              <a:rPr lang="en-US" sz="2000" dirty="0">
                <a:latin typeface="Arial"/>
                <a:cs typeface="Arial"/>
              </a:rPr>
              <a:t> are machine specific. It is the language that the processor directly understands.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503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152400"/>
            <a:ext cx="83820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Tools for Assembly Language: </a:t>
            </a:r>
            <a:r>
              <a:rPr lang="en-US" sz="2800" b="1" i="1" dirty="0" smtClean="0">
                <a:latin typeface="Arial"/>
                <a:cs typeface="Arial"/>
              </a:rPr>
              <a:t>Assembler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609600"/>
            <a:ext cx="83820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ct val="50000"/>
              </a:spcBef>
              <a:buFont typeface="Arial"/>
              <a:buChar char="•"/>
            </a:pPr>
            <a:endParaRPr lang="en-US" sz="2000" dirty="0" smtClean="0">
              <a:latin typeface="Arial" charset="0"/>
              <a:cs typeface="Arial" charset="0"/>
            </a:endParaRP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>
                <a:latin typeface="Arial" charset="0"/>
                <a:cs typeface="Arial" charset="0"/>
              </a:rPr>
              <a:t>Software </a:t>
            </a:r>
            <a:r>
              <a:rPr lang="en-US" sz="2000" dirty="0">
                <a:latin typeface="Arial" charset="0"/>
                <a:cs typeface="Arial" charset="0"/>
              </a:rPr>
              <a:t>tools are needed for editing, assembling, linking, and debugging assembly language programs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An 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assembler</a:t>
            </a:r>
            <a:r>
              <a:rPr lang="en-US" sz="2000" dirty="0">
                <a:latin typeface="Arial" charset="0"/>
                <a:cs typeface="Arial" charset="0"/>
              </a:rPr>
              <a:t> is a program that converts 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source-code</a:t>
            </a:r>
            <a:r>
              <a:rPr lang="en-US" sz="2000" dirty="0">
                <a:latin typeface="Arial" charset="0"/>
                <a:cs typeface="Arial" charset="0"/>
              </a:rPr>
              <a:t> programs written in 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assembly language</a:t>
            </a:r>
            <a:r>
              <a:rPr lang="en-US" sz="2000" dirty="0">
                <a:latin typeface="Arial" charset="0"/>
                <a:cs typeface="Arial" charset="0"/>
              </a:rPr>
              <a:t> into 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object files</a:t>
            </a:r>
            <a:r>
              <a:rPr lang="en-US" sz="2000" dirty="0">
                <a:latin typeface="Arial" charset="0"/>
                <a:cs typeface="Arial" charset="0"/>
              </a:rPr>
              <a:t> in </a:t>
            </a:r>
            <a:r>
              <a:rPr lang="en-US" sz="2000" dirty="0">
                <a:solidFill>
                  <a:srgbClr val="FF0000"/>
                </a:solidFill>
                <a:latin typeface="Arial" charset="0"/>
                <a:cs typeface="Arial" charset="0"/>
              </a:rPr>
              <a:t>machine language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Popular assemblers have emerged over the years for the Intel family of processors. These include …</a:t>
            </a:r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TASM (Turbo Assembler from Borland)</a:t>
            </a:r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NASM (</a:t>
            </a:r>
            <a:r>
              <a:rPr lang="en-US" sz="2000" dirty="0" err="1">
                <a:latin typeface="Arial" charset="0"/>
                <a:cs typeface="Arial" charset="0"/>
              </a:rPr>
              <a:t>Netwide</a:t>
            </a:r>
            <a:r>
              <a:rPr lang="en-US" sz="2000" dirty="0">
                <a:latin typeface="Arial" charset="0"/>
                <a:cs typeface="Arial" charset="0"/>
              </a:rPr>
              <a:t> Assembler for both Windows and Linux), and</a:t>
            </a:r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latin typeface="Arial" charset="0"/>
                <a:cs typeface="Arial" charset="0"/>
              </a:rPr>
              <a:t>GNU assembler distributed by the free software </a:t>
            </a:r>
            <a:r>
              <a:rPr lang="en-US" sz="2000" dirty="0" smtClean="0">
                <a:latin typeface="Arial" charset="0"/>
                <a:cs typeface="Arial" charset="0"/>
              </a:rPr>
              <a:t>foundation</a:t>
            </a:r>
          </a:p>
          <a:p>
            <a:pPr marL="742950" lvl="1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MASM</a:t>
            </a:r>
            <a:r>
              <a:rPr lang="en-US" sz="2000" dirty="0" smtClean="0"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(Macro Assembler from Microsoft)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259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Tools for Assembly Language: </a:t>
            </a:r>
            <a:r>
              <a:rPr lang="en-US" sz="2400" b="1" i="1" dirty="0" smtClean="0">
                <a:latin typeface="Arial"/>
                <a:cs typeface="Arial"/>
              </a:rPr>
              <a:t>Linker &amp; Libraries</a:t>
            </a:r>
            <a:endParaRPr lang="en-US" sz="20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ct val="50000"/>
              </a:spcBef>
              <a:buFont typeface="Arial"/>
              <a:buChar char="•"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marL="285750" indent="-285750">
              <a:spcBef>
                <a:spcPct val="700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You need a linker program to produce executable files</a:t>
            </a:r>
          </a:p>
          <a:p>
            <a:pPr marL="285750" indent="-285750">
              <a:spcBef>
                <a:spcPct val="70000"/>
              </a:spcBef>
              <a:buFont typeface="Arial"/>
              <a:buChar char="•"/>
            </a:pPr>
            <a:r>
              <a:rPr lang="en-US" sz="2400" dirty="0">
                <a:latin typeface="Arial" charset="0"/>
                <a:cs typeface="Arial" charset="0"/>
              </a:rPr>
              <a:t>It combines your program's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cs typeface="Arial" charset="0"/>
              </a:rPr>
              <a:t>object file</a:t>
            </a:r>
            <a:r>
              <a:rPr lang="en-US" sz="2400" b="1" dirty="0">
                <a:latin typeface="Arial" charset="0"/>
                <a:cs typeface="Arial" charset="0"/>
              </a:rPr>
              <a:t> </a:t>
            </a:r>
            <a:r>
              <a:rPr lang="en-US" sz="2400" dirty="0">
                <a:latin typeface="Arial" charset="0"/>
                <a:cs typeface="Arial" charset="0"/>
              </a:rPr>
              <a:t>created by the assembler with other object files and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cs typeface="Arial" charset="0"/>
              </a:rPr>
              <a:t>link libraries</a:t>
            </a:r>
            <a:r>
              <a:rPr lang="en-US" sz="2400" dirty="0">
                <a:latin typeface="Arial" charset="0"/>
                <a:cs typeface="Arial" charset="0"/>
              </a:rPr>
              <a:t>, and produces a single </a:t>
            </a:r>
            <a:r>
              <a:rPr lang="en-US" sz="2400" dirty="0">
                <a:solidFill>
                  <a:srgbClr val="FF0000"/>
                </a:solidFill>
                <a:latin typeface="Arial" charset="0"/>
                <a:cs typeface="Arial" charset="0"/>
              </a:rPr>
              <a:t>executable program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888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152400"/>
            <a:ext cx="84582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Assemble and Link Process</a:t>
            </a: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609600"/>
            <a:ext cx="80772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>
              <a:spcBef>
                <a:spcPct val="50000"/>
              </a:spcBef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>
              <a:spcBef>
                <a:spcPct val="50000"/>
              </a:spcBef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>
              <a:spcBef>
                <a:spcPct val="50000"/>
              </a:spcBef>
            </a:pPr>
            <a:endParaRPr lang="en-US" sz="2000" dirty="0" smtClean="0">
              <a:latin typeface="Arial"/>
              <a:cs typeface="Arial"/>
            </a:endParaRPr>
          </a:p>
          <a:p>
            <a:pPr>
              <a:spcBef>
                <a:spcPct val="50000"/>
              </a:spcBef>
            </a:pPr>
            <a:endParaRPr lang="en-US" sz="2000" dirty="0" smtClean="0">
              <a:latin typeface="Arial"/>
              <a:cs typeface="Arial"/>
            </a:endParaRPr>
          </a:p>
          <a:p>
            <a:pPr>
              <a:spcBef>
                <a:spcPct val="50000"/>
              </a:spcBef>
            </a:pPr>
            <a:endParaRPr lang="en-US" sz="2000" dirty="0">
              <a:latin typeface="Arial"/>
              <a:cs typeface="Arial"/>
            </a:endParaRP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A </a:t>
            </a:r>
            <a:r>
              <a:rPr lang="en-US" sz="2000" dirty="0">
                <a:latin typeface="Arial"/>
                <a:cs typeface="Arial"/>
              </a:rPr>
              <a:t>project may consist of multiple source files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Assembler translates each source file separately into an object file</a:t>
            </a:r>
          </a:p>
          <a:p>
            <a:pPr marL="285750" indent="-285750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Linker links all object files together with link libraries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1143000" y="1355725"/>
            <a:ext cx="7634288" cy="2987675"/>
            <a:chOff x="412" y="745"/>
            <a:chExt cx="5008" cy="2140"/>
          </a:xfrm>
        </p:grpSpPr>
        <p:sp>
          <p:nvSpPr>
            <p:cNvPr id="10" name="AutoShape 5"/>
            <p:cNvSpPr>
              <a:spLocks noChangeArrowheads="1"/>
            </p:cNvSpPr>
            <p:nvPr/>
          </p:nvSpPr>
          <p:spPr bwMode="auto">
            <a:xfrm>
              <a:off x="3642" y="2341"/>
              <a:ext cx="653" cy="435"/>
            </a:xfrm>
            <a:prstGeom prst="roundRect">
              <a:avLst>
                <a:gd name="adj" fmla="val 16667"/>
              </a:avLst>
            </a:prstGeom>
            <a:solidFill>
              <a:srgbClr val="FFBA7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>
              <a:off x="3606" y="2305"/>
              <a:ext cx="653" cy="435"/>
            </a:xfrm>
            <a:prstGeom prst="roundRect">
              <a:avLst>
                <a:gd name="adj" fmla="val 16667"/>
              </a:avLst>
            </a:prstGeom>
            <a:solidFill>
              <a:srgbClr val="FFBA7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12" name="AutoShape 7"/>
            <p:cNvSpPr>
              <a:spLocks noChangeArrowheads="1"/>
            </p:cNvSpPr>
            <p:nvPr/>
          </p:nvSpPr>
          <p:spPr bwMode="auto">
            <a:xfrm>
              <a:off x="3570" y="2269"/>
              <a:ext cx="653" cy="435"/>
            </a:xfrm>
            <a:prstGeom prst="roundRect">
              <a:avLst>
                <a:gd name="adj" fmla="val 16667"/>
              </a:avLst>
            </a:prstGeom>
            <a:solidFill>
              <a:srgbClr val="FFBA7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grpSp>
          <p:nvGrpSpPr>
            <p:cNvPr id="13" name="Group 8"/>
            <p:cNvGrpSpPr>
              <a:grpSpLocks/>
            </p:cNvGrpSpPr>
            <p:nvPr/>
          </p:nvGrpSpPr>
          <p:grpSpPr bwMode="auto">
            <a:xfrm>
              <a:off x="412" y="745"/>
              <a:ext cx="653" cy="616"/>
              <a:chOff x="993" y="1471"/>
              <a:chExt cx="653" cy="616"/>
            </a:xfrm>
          </p:grpSpPr>
          <p:sp>
            <p:nvSpPr>
              <p:cNvPr id="49" name="AutoShape 9"/>
              <p:cNvSpPr>
                <a:spLocks noChangeArrowheads="1"/>
              </p:cNvSpPr>
              <p:nvPr/>
            </p:nvSpPr>
            <p:spPr bwMode="auto">
              <a:xfrm flipV="1">
                <a:off x="993" y="1471"/>
                <a:ext cx="653" cy="616"/>
              </a:xfrm>
              <a:prstGeom prst="flowChartPunchedTap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50" name="Text Box 10"/>
              <p:cNvSpPr txBox="1">
                <a:spLocks noChangeArrowheads="1"/>
              </p:cNvSpPr>
              <p:nvPr/>
            </p:nvSpPr>
            <p:spPr bwMode="auto">
              <a:xfrm>
                <a:off x="1029" y="1616"/>
                <a:ext cx="572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sz="1600" dirty="0"/>
                  <a:t>Source</a:t>
                </a:r>
              </a:p>
              <a:p>
                <a:pPr algn="ctr" eaLnBrk="1" hangingPunct="1"/>
                <a:r>
                  <a:rPr lang="en-US" sz="1600" dirty="0"/>
                  <a:t>File</a:t>
                </a:r>
              </a:p>
            </p:txBody>
          </p:sp>
        </p:grpSp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412" y="1507"/>
              <a:ext cx="653" cy="616"/>
              <a:chOff x="993" y="1471"/>
              <a:chExt cx="653" cy="616"/>
            </a:xfrm>
          </p:grpSpPr>
          <p:sp>
            <p:nvSpPr>
              <p:cNvPr id="47" name="AutoShape 12"/>
              <p:cNvSpPr>
                <a:spLocks noChangeArrowheads="1"/>
              </p:cNvSpPr>
              <p:nvPr/>
            </p:nvSpPr>
            <p:spPr bwMode="auto">
              <a:xfrm flipV="1">
                <a:off x="993" y="1471"/>
                <a:ext cx="653" cy="616"/>
              </a:xfrm>
              <a:prstGeom prst="flowChartPunchedTap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48" name="Text Box 13"/>
              <p:cNvSpPr txBox="1">
                <a:spLocks noChangeArrowheads="1"/>
              </p:cNvSpPr>
              <p:nvPr/>
            </p:nvSpPr>
            <p:spPr bwMode="auto">
              <a:xfrm>
                <a:off x="1029" y="1616"/>
                <a:ext cx="572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Source</a:t>
                </a:r>
              </a:p>
              <a:p>
                <a:pPr algn="ctr" eaLnBrk="1" hangingPunct="1"/>
                <a:r>
                  <a:rPr lang="en-US" sz="1600"/>
                  <a:t>File</a:t>
                </a:r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412" y="2269"/>
              <a:ext cx="653" cy="616"/>
              <a:chOff x="993" y="1471"/>
              <a:chExt cx="653" cy="616"/>
            </a:xfrm>
          </p:grpSpPr>
          <p:sp>
            <p:nvSpPr>
              <p:cNvPr id="45" name="AutoShape 15"/>
              <p:cNvSpPr>
                <a:spLocks noChangeArrowheads="1"/>
              </p:cNvSpPr>
              <p:nvPr/>
            </p:nvSpPr>
            <p:spPr bwMode="auto">
              <a:xfrm flipV="1">
                <a:off x="993" y="1471"/>
                <a:ext cx="653" cy="616"/>
              </a:xfrm>
              <a:prstGeom prst="flowChartPunchedTape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46" name="Text Box 16"/>
              <p:cNvSpPr txBox="1">
                <a:spLocks noChangeArrowheads="1"/>
              </p:cNvSpPr>
              <p:nvPr/>
            </p:nvSpPr>
            <p:spPr bwMode="auto">
              <a:xfrm>
                <a:off x="1029" y="1616"/>
                <a:ext cx="572" cy="2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Source</a:t>
                </a:r>
              </a:p>
              <a:p>
                <a:pPr algn="ctr" eaLnBrk="1" hangingPunct="1"/>
                <a:r>
                  <a:rPr lang="en-US" sz="1600"/>
                  <a:t>File</a:t>
                </a:r>
              </a:p>
            </p:txBody>
          </p:sp>
        </p:grpSp>
        <p:grpSp>
          <p:nvGrpSpPr>
            <p:cNvPr id="16" name="Group 17"/>
            <p:cNvGrpSpPr>
              <a:grpSpLocks/>
            </p:cNvGrpSpPr>
            <p:nvPr/>
          </p:nvGrpSpPr>
          <p:grpSpPr bwMode="auto">
            <a:xfrm>
              <a:off x="1065" y="745"/>
              <a:ext cx="2105" cy="616"/>
              <a:chOff x="1646" y="1471"/>
              <a:chExt cx="2105" cy="616"/>
            </a:xfrm>
          </p:grpSpPr>
          <p:sp>
            <p:nvSpPr>
              <p:cNvPr id="39" name="Line 18"/>
              <p:cNvSpPr>
                <a:spLocks noChangeShapeType="1"/>
              </p:cNvSpPr>
              <p:nvPr/>
            </p:nvSpPr>
            <p:spPr bwMode="auto">
              <a:xfrm>
                <a:off x="1646" y="1797"/>
                <a:ext cx="3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40" name="Text Box 19"/>
              <p:cNvSpPr txBox="1">
                <a:spLocks noChangeArrowheads="1"/>
              </p:cNvSpPr>
              <p:nvPr/>
            </p:nvSpPr>
            <p:spPr bwMode="auto">
              <a:xfrm>
                <a:off x="1973" y="1616"/>
                <a:ext cx="798" cy="362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r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600"/>
                  <a:t>Assembler</a:t>
                </a:r>
              </a:p>
            </p:txBody>
          </p:sp>
          <p:grpSp>
            <p:nvGrpSpPr>
              <p:cNvPr id="41" name="Group 20"/>
              <p:cNvGrpSpPr>
                <a:grpSpLocks/>
              </p:cNvGrpSpPr>
              <p:nvPr/>
            </p:nvGrpSpPr>
            <p:grpSpPr bwMode="auto">
              <a:xfrm>
                <a:off x="3098" y="1471"/>
                <a:ext cx="653" cy="616"/>
                <a:chOff x="993" y="1471"/>
                <a:chExt cx="653" cy="616"/>
              </a:xfrm>
            </p:grpSpPr>
            <p:sp>
              <p:nvSpPr>
                <p:cNvPr id="43" name="AutoShape 21"/>
                <p:cNvSpPr>
                  <a:spLocks noChangeArrowheads="1"/>
                </p:cNvSpPr>
                <p:nvPr/>
              </p:nvSpPr>
              <p:spPr bwMode="auto">
                <a:xfrm flipV="1">
                  <a:off x="993" y="1471"/>
                  <a:ext cx="653" cy="616"/>
                </a:xfrm>
                <a:prstGeom prst="flowChartPunchedTape">
                  <a:avLst/>
                </a:prstGeom>
                <a:solidFill>
                  <a:srgbClr val="FFBA7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4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1029" y="1616"/>
                  <a:ext cx="572" cy="290"/>
                </a:xfrm>
                <a:prstGeom prst="rect">
                  <a:avLst/>
                </a:prstGeom>
                <a:solidFill>
                  <a:srgbClr val="FFBA7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 eaLnBrk="1" hangingPunct="1"/>
                  <a:r>
                    <a:rPr lang="en-US" sz="1600"/>
                    <a:t>Object</a:t>
                  </a:r>
                </a:p>
                <a:p>
                  <a:pPr algn="ctr" eaLnBrk="1" hangingPunct="1"/>
                  <a:r>
                    <a:rPr lang="en-US" sz="1600"/>
                    <a:t>File</a:t>
                  </a:r>
                </a:p>
              </p:txBody>
            </p:sp>
          </p:grpSp>
          <p:sp>
            <p:nvSpPr>
              <p:cNvPr id="42" name="Line 23"/>
              <p:cNvSpPr>
                <a:spLocks noChangeShapeType="1"/>
              </p:cNvSpPr>
              <p:nvPr/>
            </p:nvSpPr>
            <p:spPr bwMode="auto">
              <a:xfrm>
                <a:off x="2771" y="1797"/>
                <a:ext cx="3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</p:grpSp>
        <p:sp>
          <p:nvSpPr>
            <p:cNvPr id="17" name="Line 24"/>
            <p:cNvSpPr>
              <a:spLocks noChangeShapeType="1"/>
            </p:cNvSpPr>
            <p:nvPr/>
          </p:nvSpPr>
          <p:spPr bwMode="auto">
            <a:xfrm>
              <a:off x="1065" y="1833"/>
              <a:ext cx="3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8" name="Text Box 25"/>
            <p:cNvSpPr txBox="1">
              <a:spLocks noChangeArrowheads="1"/>
            </p:cNvSpPr>
            <p:nvPr/>
          </p:nvSpPr>
          <p:spPr bwMode="auto">
            <a:xfrm>
              <a:off x="1392" y="1652"/>
              <a:ext cx="798" cy="362"/>
            </a:xfrm>
            <a:prstGeom prst="rect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rIns="0" anchor="ctr" anchorCtr="1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600"/>
                <a:t>Assembler</a:t>
              </a:r>
            </a:p>
          </p:txBody>
        </p:sp>
        <p:grpSp>
          <p:nvGrpSpPr>
            <p:cNvPr id="19" name="Group 26"/>
            <p:cNvGrpSpPr>
              <a:grpSpLocks/>
            </p:cNvGrpSpPr>
            <p:nvPr/>
          </p:nvGrpSpPr>
          <p:grpSpPr bwMode="auto">
            <a:xfrm>
              <a:off x="2517" y="1507"/>
              <a:ext cx="653" cy="616"/>
              <a:chOff x="993" y="1471"/>
              <a:chExt cx="653" cy="616"/>
            </a:xfrm>
          </p:grpSpPr>
          <p:sp>
            <p:nvSpPr>
              <p:cNvPr id="37" name="AutoShape 27"/>
              <p:cNvSpPr>
                <a:spLocks noChangeArrowheads="1"/>
              </p:cNvSpPr>
              <p:nvPr/>
            </p:nvSpPr>
            <p:spPr bwMode="auto">
              <a:xfrm flipV="1">
                <a:off x="993" y="1471"/>
                <a:ext cx="653" cy="616"/>
              </a:xfrm>
              <a:prstGeom prst="flowChartPunchedTape">
                <a:avLst/>
              </a:prstGeom>
              <a:solidFill>
                <a:srgbClr val="FFBA7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38" name="Text Box 28"/>
              <p:cNvSpPr txBox="1">
                <a:spLocks noChangeArrowheads="1"/>
              </p:cNvSpPr>
              <p:nvPr/>
            </p:nvSpPr>
            <p:spPr bwMode="auto">
              <a:xfrm>
                <a:off x="1029" y="1616"/>
                <a:ext cx="572" cy="290"/>
              </a:xfrm>
              <a:prstGeom prst="rect">
                <a:avLst/>
              </a:prstGeom>
              <a:solidFill>
                <a:srgbClr val="FFBA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US" sz="1600"/>
                  <a:t>Object</a:t>
                </a:r>
              </a:p>
              <a:p>
                <a:pPr algn="ctr" eaLnBrk="1" hangingPunct="1"/>
                <a:r>
                  <a:rPr lang="en-US" sz="1600"/>
                  <a:t>File</a:t>
                </a:r>
              </a:p>
            </p:txBody>
          </p:sp>
        </p:grpSp>
        <p:sp>
          <p:nvSpPr>
            <p:cNvPr id="20" name="Line 29"/>
            <p:cNvSpPr>
              <a:spLocks noChangeShapeType="1"/>
            </p:cNvSpPr>
            <p:nvPr/>
          </p:nvSpPr>
          <p:spPr bwMode="auto">
            <a:xfrm>
              <a:off x="2190" y="1833"/>
              <a:ext cx="3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grpSp>
          <p:nvGrpSpPr>
            <p:cNvPr id="21" name="Group 30"/>
            <p:cNvGrpSpPr>
              <a:grpSpLocks/>
            </p:cNvGrpSpPr>
            <p:nvPr/>
          </p:nvGrpSpPr>
          <p:grpSpPr bwMode="auto">
            <a:xfrm>
              <a:off x="1065" y="2269"/>
              <a:ext cx="2105" cy="616"/>
              <a:chOff x="1646" y="1471"/>
              <a:chExt cx="2105" cy="616"/>
            </a:xfrm>
          </p:grpSpPr>
          <p:sp>
            <p:nvSpPr>
              <p:cNvPr id="31" name="Line 31"/>
              <p:cNvSpPr>
                <a:spLocks noChangeShapeType="1"/>
              </p:cNvSpPr>
              <p:nvPr/>
            </p:nvSpPr>
            <p:spPr bwMode="auto">
              <a:xfrm>
                <a:off x="1646" y="1797"/>
                <a:ext cx="3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32" name="Text Box 32"/>
              <p:cNvSpPr txBox="1">
                <a:spLocks noChangeArrowheads="1"/>
              </p:cNvSpPr>
              <p:nvPr/>
            </p:nvSpPr>
            <p:spPr bwMode="auto">
              <a:xfrm>
                <a:off x="1973" y="1616"/>
                <a:ext cx="798" cy="362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rIns="0" anchor="ctr" anchorCtr="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sz="1600"/>
                  <a:t>Assembler</a:t>
                </a:r>
              </a:p>
            </p:txBody>
          </p:sp>
          <p:grpSp>
            <p:nvGrpSpPr>
              <p:cNvPr id="33" name="Group 33"/>
              <p:cNvGrpSpPr>
                <a:grpSpLocks/>
              </p:cNvGrpSpPr>
              <p:nvPr/>
            </p:nvGrpSpPr>
            <p:grpSpPr bwMode="auto">
              <a:xfrm>
                <a:off x="3098" y="1471"/>
                <a:ext cx="653" cy="616"/>
                <a:chOff x="993" y="1471"/>
                <a:chExt cx="653" cy="616"/>
              </a:xfrm>
            </p:grpSpPr>
            <p:sp>
              <p:nvSpPr>
                <p:cNvPr id="35" name="AutoShape 34"/>
                <p:cNvSpPr>
                  <a:spLocks noChangeArrowheads="1"/>
                </p:cNvSpPr>
                <p:nvPr/>
              </p:nvSpPr>
              <p:spPr bwMode="auto">
                <a:xfrm flipV="1">
                  <a:off x="993" y="1471"/>
                  <a:ext cx="653" cy="616"/>
                </a:xfrm>
                <a:prstGeom prst="flowChartPunchedTape">
                  <a:avLst/>
                </a:prstGeom>
                <a:solidFill>
                  <a:srgbClr val="FFBA75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600"/>
                </a:p>
              </p:txBody>
            </p:sp>
            <p:sp>
              <p:nvSpPr>
                <p:cNvPr id="36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1029" y="1616"/>
                  <a:ext cx="572" cy="290"/>
                </a:xfrm>
                <a:prstGeom prst="rect">
                  <a:avLst/>
                </a:prstGeom>
                <a:solidFill>
                  <a:srgbClr val="FFBA7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 eaLnBrk="1" hangingPunct="1"/>
                  <a:r>
                    <a:rPr lang="en-US" sz="1600"/>
                    <a:t>Object</a:t>
                  </a:r>
                </a:p>
                <a:p>
                  <a:pPr algn="ctr" eaLnBrk="1" hangingPunct="1"/>
                  <a:r>
                    <a:rPr lang="en-US" sz="1600"/>
                    <a:t>File</a:t>
                  </a:r>
                </a:p>
              </p:txBody>
            </p:sp>
          </p:grpSp>
          <p:sp>
            <p:nvSpPr>
              <p:cNvPr id="34" name="Line 36"/>
              <p:cNvSpPr>
                <a:spLocks noChangeShapeType="1"/>
              </p:cNvSpPr>
              <p:nvPr/>
            </p:nvSpPr>
            <p:spPr bwMode="auto">
              <a:xfrm>
                <a:off x="2771" y="1797"/>
                <a:ext cx="3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1600"/>
              </a:p>
            </p:txBody>
          </p:sp>
        </p:grpSp>
        <p:sp>
          <p:nvSpPr>
            <p:cNvPr id="22" name="Line 37"/>
            <p:cNvSpPr>
              <a:spLocks noChangeShapeType="1"/>
            </p:cNvSpPr>
            <p:nvPr/>
          </p:nvSpPr>
          <p:spPr bwMode="auto">
            <a:xfrm>
              <a:off x="3170" y="1833"/>
              <a:ext cx="3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3" name="Text Box 38"/>
            <p:cNvSpPr txBox="1">
              <a:spLocks noChangeArrowheads="1"/>
            </p:cNvSpPr>
            <p:nvPr/>
          </p:nvSpPr>
          <p:spPr bwMode="auto">
            <a:xfrm>
              <a:off x="3497" y="1652"/>
              <a:ext cx="798" cy="3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 anchorCtr="1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600" dirty="0">
                  <a:solidFill>
                    <a:schemeClr val="bg1"/>
                  </a:solidFill>
                </a:rPr>
                <a:t>Linker</a:t>
              </a:r>
            </a:p>
          </p:txBody>
        </p:sp>
        <p:sp>
          <p:nvSpPr>
            <p:cNvPr id="24" name="AutoShape 39"/>
            <p:cNvSpPr>
              <a:spLocks noChangeArrowheads="1"/>
            </p:cNvSpPr>
            <p:nvPr/>
          </p:nvSpPr>
          <p:spPr bwMode="auto">
            <a:xfrm flipV="1">
              <a:off x="4622" y="1507"/>
              <a:ext cx="798" cy="616"/>
            </a:xfrm>
            <a:prstGeom prst="flowChartPunchedTap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5" name="Text Box 40"/>
            <p:cNvSpPr txBox="1">
              <a:spLocks noChangeArrowheads="1"/>
            </p:cNvSpPr>
            <p:nvPr/>
          </p:nvSpPr>
          <p:spPr bwMode="auto">
            <a:xfrm>
              <a:off x="4658" y="1688"/>
              <a:ext cx="726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1600"/>
                <a:t>Executable</a:t>
              </a:r>
            </a:p>
            <a:p>
              <a:pPr algn="ctr" eaLnBrk="1" hangingPunct="1"/>
              <a:r>
                <a:rPr lang="en-US" sz="1600"/>
                <a:t>File</a:t>
              </a:r>
            </a:p>
          </p:txBody>
        </p:sp>
        <p:sp>
          <p:nvSpPr>
            <p:cNvPr id="26" name="Line 41"/>
            <p:cNvSpPr>
              <a:spLocks noChangeShapeType="1"/>
            </p:cNvSpPr>
            <p:nvPr/>
          </p:nvSpPr>
          <p:spPr bwMode="auto">
            <a:xfrm>
              <a:off x="4295" y="1833"/>
              <a:ext cx="3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7" name="Line 42"/>
            <p:cNvSpPr>
              <a:spLocks noChangeShapeType="1"/>
            </p:cNvSpPr>
            <p:nvPr/>
          </p:nvSpPr>
          <p:spPr bwMode="auto">
            <a:xfrm>
              <a:off x="3170" y="1216"/>
              <a:ext cx="327" cy="4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8" name="Line 43"/>
            <p:cNvSpPr>
              <a:spLocks noChangeShapeType="1"/>
            </p:cNvSpPr>
            <p:nvPr/>
          </p:nvSpPr>
          <p:spPr bwMode="auto">
            <a:xfrm flipV="1">
              <a:off x="3170" y="2014"/>
              <a:ext cx="327" cy="4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29" name="Line 44"/>
            <p:cNvSpPr>
              <a:spLocks noChangeShapeType="1"/>
            </p:cNvSpPr>
            <p:nvPr/>
          </p:nvSpPr>
          <p:spPr bwMode="auto">
            <a:xfrm flipV="1">
              <a:off x="3896" y="2015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0" name="Text Box 45"/>
            <p:cNvSpPr txBox="1">
              <a:spLocks noChangeArrowheads="1"/>
            </p:cNvSpPr>
            <p:nvPr/>
          </p:nvSpPr>
          <p:spPr bwMode="auto">
            <a:xfrm>
              <a:off x="3606" y="2342"/>
              <a:ext cx="580" cy="290"/>
            </a:xfrm>
            <a:prstGeom prst="rect">
              <a:avLst/>
            </a:prstGeom>
            <a:solidFill>
              <a:srgbClr val="FFBA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sz="1600"/>
                <a:t>Link</a:t>
              </a:r>
            </a:p>
            <a:p>
              <a:pPr algn="ctr" eaLnBrk="1" hangingPunct="1"/>
              <a:r>
                <a:rPr lang="en-US" sz="1600"/>
                <a:t>Libraries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0558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152400"/>
            <a:ext cx="85344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Summary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943600"/>
          </a:xfrm>
          <a:prstGeom prst="rect">
            <a:avLst/>
          </a:prstGeom>
          <a:noFill/>
          <a:ln>
            <a:noFill/>
          </a:ln>
        </p:spPr>
        <p:txBody>
          <a:bodyPr wrap="square" numCol="1" rtlCol="0">
            <a:noAutofit/>
          </a:bodyPr>
          <a:lstStyle/>
          <a:p>
            <a:pPr marL="285750" indent="-285750">
              <a:spcBef>
                <a:spcPts val="1200"/>
              </a:spcBef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Complete anatomy and functional view of a Computer.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How different components </a:t>
            </a:r>
            <a:r>
              <a:rPr lang="en-US" sz="2000" dirty="0">
                <a:latin typeface="Arial"/>
                <a:cs typeface="Arial"/>
              </a:rPr>
              <a:t>fit together to create working computer </a:t>
            </a:r>
            <a:r>
              <a:rPr lang="en-US" sz="2000" dirty="0" smtClean="0">
                <a:latin typeface="Arial"/>
                <a:cs typeface="Arial"/>
              </a:rPr>
              <a:t>system.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A </a:t>
            </a:r>
            <a:r>
              <a:rPr lang="en-US" sz="2000" dirty="0">
                <a:latin typeface="Arial"/>
                <a:cs typeface="Arial"/>
              </a:rPr>
              <a:t>computer system can be viewed as consisting of layers. Programs at one layer are translated or interpreted by the next lower-level </a:t>
            </a:r>
            <a:r>
              <a:rPr lang="en-US" sz="2000" dirty="0" smtClean="0">
                <a:latin typeface="Arial"/>
                <a:cs typeface="Arial"/>
              </a:rPr>
              <a:t>layer.</a:t>
            </a: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Assembly </a:t>
            </a:r>
            <a:r>
              <a:rPr lang="en-US" sz="2000" dirty="0">
                <a:latin typeface="Arial"/>
                <a:cs typeface="Arial"/>
              </a:rPr>
              <a:t>language helps you learn how software is constructed at the lowest </a:t>
            </a:r>
            <a:r>
              <a:rPr lang="en-US" sz="2000" dirty="0" smtClean="0">
                <a:latin typeface="Arial"/>
                <a:cs typeface="Arial"/>
              </a:rPr>
              <a:t>levels.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Assembly language has a one-to-one relationship with machine </a:t>
            </a:r>
            <a:r>
              <a:rPr lang="en-US" sz="2000" dirty="0" smtClean="0">
                <a:latin typeface="Arial"/>
                <a:cs typeface="Arial"/>
              </a:rPr>
              <a:t>language.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An assembler is a program that converts assembly language programs into machine </a:t>
            </a:r>
            <a:r>
              <a:rPr lang="en-US" sz="2000" dirty="0" smtClean="0">
                <a:latin typeface="Arial"/>
                <a:cs typeface="Arial"/>
              </a:rPr>
              <a:t>language.</a:t>
            </a:r>
            <a:endParaRPr lang="en-US" sz="2000" dirty="0">
              <a:latin typeface="Arial"/>
              <a:cs typeface="Arial"/>
            </a:endParaRPr>
          </a:p>
          <a:p>
            <a:pPr marL="285750" indent="-285750">
              <a:spcBef>
                <a:spcPts val="1200"/>
              </a:spcBef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A linker combines individual files created by an assembler into a single executable </a:t>
            </a:r>
            <a:r>
              <a:rPr lang="en-US" sz="2000" dirty="0" smtClean="0">
                <a:latin typeface="Arial"/>
                <a:cs typeface="Arial"/>
              </a:rPr>
              <a:t>file.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9093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141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2534</Words>
  <Application>Microsoft Office PowerPoint</Application>
  <PresentationFormat>On-screen Show (4:3)</PresentationFormat>
  <Paragraphs>1874</Paragraphs>
  <Slides>57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Office Theme</vt:lpstr>
      <vt:lpstr>Slide 1</vt:lpstr>
      <vt:lpstr>About Me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112</cp:revision>
  <dcterms:created xsi:type="dcterms:W3CDTF">2012-02-27T05:45:45Z</dcterms:created>
  <dcterms:modified xsi:type="dcterms:W3CDTF">2012-08-23T14:41:59Z</dcterms:modified>
</cp:coreProperties>
</file>