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59"/>
  </p:notesMasterIdLst>
  <p:sldIdLst>
    <p:sldId id="306" r:id="rId2"/>
    <p:sldId id="547" r:id="rId3"/>
    <p:sldId id="578" r:id="rId4"/>
    <p:sldId id="636" r:id="rId5"/>
    <p:sldId id="671" r:id="rId6"/>
    <p:sldId id="672" r:id="rId7"/>
    <p:sldId id="673" r:id="rId8"/>
    <p:sldId id="674" r:id="rId9"/>
    <p:sldId id="637" r:id="rId10"/>
    <p:sldId id="638" r:id="rId11"/>
    <p:sldId id="639" r:id="rId12"/>
    <p:sldId id="640" r:id="rId13"/>
    <p:sldId id="641" r:id="rId14"/>
    <p:sldId id="642" r:id="rId15"/>
    <p:sldId id="643" r:id="rId16"/>
    <p:sldId id="675" r:id="rId17"/>
    <p:sldId id="676" r:id="rId18"/>
    <p:sldId id="644" r:id="rId19"/>
    <p:sldId id="645" r:id="rId20"/>
    <p:sldId id="646" r:id="rId21"/>
    <p:sldId id="647" r:id="rId22"/>
    <p:sldId id="648" r:id="rId23"/>
    <p:sldId id="649" r:id="rId24"/>
    <p:sldId id="650" r:id="rId25"/>
    <p:sldId id="677" r:id="rId26"/>
    <p:sldId id="678" r:id="rId27"/>
    <p:sldId id="679" r:id="rId28"/>
    <p:sldId id="680" r:id="rId29"/>
    <p:sldId id="681" r:id="rId30"/>
    <p:sldId id="682" r:id="rId31"/>
    <p:sldId id="683" r:id="rId32"/>
    <p:sldId id="684" r:id="rId33"/>
    <p:sldId id="685" r:id="rId34"/>
    <p:sldId id="686" r:id="rId35"/>
    <p:sldId id="687" r:id="rId36"/>
    <p:sldId id="688" r:id="rId37"/>
    <p:sldId id="690" r:id="rId38"/>
    <p:sldId id="651" r:id="rId39"/>
    <p:sldId id="652" r:id="rId40"/>
    <p:sldId id="653" r:id="rId41"/>
    <p:sldId id="654" r:id="rId42"/>
    <p:sldId id="655" r:id="rId43"/>
    <p:sldId id="656" r:id="rId44"/>
    <p:sldId id="657" r:id="rId45"/>
    <p:sldId id="658" r:id="rId46"/>
    <p:sldId id="659" r:id="rId47"/>
    <p:sldId id="660" r:id="rId48"/>
    <p:sldId id="661" r:id="rId49"/>
    <p:sldId id="662" r:id="rId50"/>
    <p:sldId id="663" r:id="rId51"/>
    <p:sldId id="664" r:id="rId52"/>
    <p:sldId id="665" r:id="rId53"/>
    <p:sldId id="666" r:id="rId54"/>
    <p:sldId id="667" r:id="rId55"/>
    <p:sldId id="668" r:id="rId56"/>
    <p:sldId id="669" r:id="rId57"/>
    <p:sldId id="635" r:id="rId5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4798" autoAdjust="0"/>
  </p:normalViewPr>
  <p:slideViewPr>
    <p:cSldViewPr>
      <p:cViewPr varScale="1">
        <p:scale>
          <a:sx n="74" d="100"/>
          <a:sy n="74" d="100"/>
        </p:scale>
        <p:origin x="-11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316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</a:t>
            </a:r>
            <a:r>
              <a:rPr lang="en-US" b="1" dirty="0" smtClean="0"/>
              <a:t>8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Need for Data Structures</a:t>
            </a:r>
          </a:p>
          <a:p>
            <a:r>
              <a:rPr lang="en-US" dirty="0" smtClean="0"/>
              <a:t>Selecting a data structure</a:t>
            </a:r>
          </a:p>
          <a:p>
            <a:r>
              <a:rPr lang="en-US" dirty="0" smtClean="0"/>
              <a:t>Data structure philosophy</a:t>
            </a:r>
          </a:p>
          <a:p>
            <a:r>
              <a:rPr lang="en-US" dirty="0" smtClean="0"/>
              <a:t>Data structure classification</a:t>
            </a:r>
          </a:p>
          <a:p>
            <a:r>
              <a:rPr lang="en-US" dirty="0" smtClean="0"/>
              <a:t>Data structure operations</a:t>
            </a:r>
          </a:p>
          <a:p>
            <a:r>
              <a:rPr lang="en-US" dirty="0" smtClean="0"/>
              <a:t>Arrays and Lists</a:t>
            </a:r>
          </a:p>
          <a:p>
            <a:r>
              <a:rPr lang="en-US" dirty="0" smtClean="0"/>
              <a:t>Some Operations on Lists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Algorithm Analysis</a:t>
            </a:r>
          </a:p>
          <a:p>
            <a:r>
              <a:rPr lang="en-US" dirty="0" smtClean="0"/>
              <a:t>Time and Space Complexity</a:t>
            </a:r>
          </a:p>
          <a:p>
            <a:r>
              <a:rPr lang="en-US" dirty="0" smtClean="0"/>
              <a:t>Complexity of Algorithms</a:t>
            </a:r>
          </a:p>
          <a:p>
            <a:r>
              <a:rPr lang="en-US" dirty="0" smtClean="0"/>
              <a:t>Measuring Efficiency</a:t>
            </a:r>
          </a:p>
          <a:p>
            <a:r>
              <a:rPr lang="en-US" dirty="0" smtClean="0"/>
              <a:t>Big O Notation</a:t>
            </a:r>
          </a:p>
          <a:p>
            <a:r>
              <a:rPr lang="en-US" dirty="0" smtClean="0"/>
              <a:t>Standard Analysis Techniques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Algorithms and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dirty="0" smtClean="0">
                <a:solidFill>
                  <a:srgbClr val="0000CC"/>
                </a:solidFill>
              </a:rPr>
              <a:t>algorithm</a:t>
            </a:r>
            <a:r>
              <a:rPr lang="en-US" dirty="0" smtClean="0"/>
              <a:t> is a well-defined list of steps for solving a particular problem</a:t>
            </a:r>
          </a:p>
          <a:p>
            <a:r>
              <a:rPr lang="en-US" dirty="0" smtClean="0"/>
              <a:t>One major challenge of programming is to develop </a:t>
            </a:r>
            <a:r>
              <a:rPr lang="en-US" dirty="0" smtClean="0">
                <a:solidFill>
                  <a:srgbClr val="0000CC"/>
                </a:solidFill>
              </a:rPr>
              <a:t>efficient algorithms </a:t>
            </a:r>
            <a:r>
              <a:rPr lang="en-US" dirty="0" smtClean="0"/>
              <a:t>for the processing of our data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time and space </a:t>
            </a:r>
            <a:r>
              <a:rPr lang="en-US" dirty="0" smtClean="0"/>
              <a:t>it uses are two major measures of the efficiency of an algorithm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complexity</a:t>
            </a:r>
            <a:r>
              <a:rPr lang="en-US" dirty="0" smtClean="0"/>
              <a:t> of an algorithm is the function, which gives the running time and/or space in terms of the </a:t>
            </a:r>
            <a:r>
              <a:rPr lang="en-US" dirty="0" smtClean="0">
                <a:solidFill>
                  <a:srgbClr val="0000CC"/>
                </a:solidFill>
              </a:rPr>
              <a:t>input size </a:t>
            </a:r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Analysis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 smtClean="0"/>
              <a:t>Space complexity</a:t>
            </a:r>
          </a:p>
          <a:p>
            <a:pPr lvl="1"/>
            <a:r>
              <a:rPr lang="en-US" sz="2800" dirty="0" smtClean="0"/>
              <a:t>How much space is required</a:t>
            </a:r>
          </a:p>
          <a:p>
            <a:r>
              <a:rPr lang="en-US" sz="2800" dirty="0" smtClean="0"/>
              <a:t>Time complexity</a:t>
            </a:r>
          </a:p>
          <a:p>
            <a:pPr lvl="1"/>
            <a:r>
              <a:rPr lang="en-US" sz="2800" dirty="0" smtClean="0"/>
              <a:t>How much time does it take to run the algorithm</a:t>
            </a:r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 Complexity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Space complexity = The amount of memory required by an algorithm to run to completion</a:t>
            </a:r>
          </a:p>
          <a:p>
            <a:pPr lvl="1"/>
            <a:r>
              <a:rPr lang="en-US" dirty="0" smtClean="0"/>
              <a:t>the most often encountered cause is “memory leaks” – the amount of memory required larger than the memory available on a given system</a:t>
            </a:r>
          </a:p>
          <a:p>
            <a:r>
              <a:rPr lang="en-US" sz="2800" dirty="0" smtClean="0"/>
              <a:t>Some algorithms may be more efficient if data completely loaded into memory </a:t>
            </a:r>
          </a:p>
          <a:p>
            <a:pPr lvl="1"/>
            <a:r>
              <a:rPr lang="en-US" dirty="0" smtClean="0"/>
              <a:t>Need to look also at system limitations</a:t>
            </a:r>
          </a:p>
          <a:p>
            <a:pPr lvl="1"/>
            <a:r>
              <a:rPr lang="en-US" dirty="0" smtClean="0"/>
              <a:t>e.g. Classify 2GB of text in various categories  – can I afford to load the entire collection?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 Complexity (cont…)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8534400" cy="5334000"/>
          </a:xfrm>
        </p:spPr>
        <p:txBody>
          <a:bodyPr>
            <a:normAutofit/>
          </a:bodyPr>
          <a:lstStyle/>
          <a:p>
            <a:pPr marL="457200" indent="-457200">
              <a:buSzPct val="80000"/>
              <a:buFont typeface="Wingdings" pitchFamily="2" charset="2"/>
              <a:buAutoNum type="arabicPeriod"/>
            </a:pPr>
            <a:r>
              <a:rPr lang="en-US" sz="2800" dirty="0" smtClean="0">
                <a:solidFill>
                  <a:srgbClr val="0000CC"/>
                </a:solidFill>
              </a:rPr>
              <a:t>Fixed part:</a:t>
            </a:r>
            <a:r>
              <a:rPr lang="en-US" sz="2800" dirty="0" smtClean="0"/>
              <a:t> The size required to store certain data/variables, that is independent of the size of the problem:</a:t>
            </a:r>
          </a:p>
          <a:p>
            <a:pPr marL="838200" lvl="1" indent="-381000">
              <a:buFontTx/>
              <a:buChar char="-"/>
            </a:pPr>
            <a:r>
              <a:rPr lang="en-US" dirty="0" smtClean="0"/>
              <a:t>e.g. name of the data collection</a:t>
            </a:r>
          </a:p>
          <a:p>
            <a:pPr marL="457200" indent="-457200">
              <a:buFontTx/>
              <a:buChar char="-"/>
            </a:pPr>
            <a:endParaRPr lang="en-US" sz="2800" dirty="0" smtClean="0"/>
          </a:p>
          <a:p>
            <a:pPr marL="457200" indent="-457200">
              <a:buSzPct val="80000"/>
              <a:buFont typeface="Wingdings" pitchFamily="2" charset="2"/>
              <a:buAutoNum type="arabicPeriod"/>
            </a:pPr>
            <a:r>
              <a:rPr lang="en-US" sz="2800" dirty="0" smtClean="0">
                <a:solidFill>
                  <a:srgbClr val="0000CC"/>
                </a:solidFill>
              </a:rPr>
              <a:t>Variable part: </a:t>
            </a:r>
            <a:r>
              <a:rPr lang="en-US" sz="2800" dirty="0" smtClean="0"/>
              <a:t>Space needed by variables, whose size is dependent on the size of the problem:</a:t>
            </a:r>
          </a:p>
          <a:p>
            <a:pPr marL="838200" lvl="1" indent="-381000">
              <a:buFont typeface="Wingdings" pitchFamily="2" charset="2"/>
              <a:buNone/>
            </a:pPr>
            <a:r>
              <a:rPr lang="en-US" dirty="0" smtClean="0"/>
              <a:t>- e.g. actual text </a:t>
            </a:r>
          </a:p>
          <a:p>
            <a:pPr marL="838200" lvl="1" indent="-381000">
              <a:buFont typeface="Wingdings" pitchFamily="2" charset="2"/>
              <a:buNone/>
            </a:pPr>
            <a:r>
              <a:rPr lang="en-US" dirty="0" smtClean="0"/>
              <a:t>- load 2GB of text VS. load 1MB of text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Complexity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8534400" cy="5334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Often more important than space complexity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space available tends to be larger and larger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time is still a problem for all of us </a:t>
            </a:r>
            <a:endParaRPr lang="en-US" dirty="0" smtClean="0"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endParaRPr lang="en-US" sz="2800" dirty="0" smtClean="0"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sym typeface="Wingdings" pitchFamily="2" charset="2"/>
              </a:rPr>
              <a:t>3-4GHz processors on the market 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ym typeface="Wingdings" pitchFamily="2" charset="2"/>
              </a:rPr>
              <a:t>still … 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ym typeface="Wingdings" pitchFamily="2" charset="2"/>
              </a:rPr>
              <a:t>researchers estimate that the computation of various transformations for 1 single DNA chain for one single protein on 1 </a:t>
            </a:r>
            <a:r>
              <a:rPr lang="en-US" dirty="0" err="1" smtClean="0">
                <a:sym typeface="Wingdings" pitchFamily="2" charset="2"/>
              </a:rPr>
              <a:t>TerraHZ</a:t>
            </a:r>
            <a:r>
              <a:rPr lang="en-US" dirty="0" smtClean="0">
                <a:sym typeface="Wingdings" pitchFamily="2" charset="2"/>
              </a:rPr>
              <a:t> computer would take about 1 year to run to completion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Algorithms running time </a:t>
            </a:r>
            <a:r>
              <a:rPr lang="en-US" sz="2800" dirty="0" smtClean="0">
                <a:solidFill>
                  <a:srgbClr val="FF0000"/>
                </a:solidFill>
              </a:rPr>
              <a:t>is</a:t>
            </a:r>
            <a:r>
              <a:rPr lang="en-US" sz="2800" dirty="0" smtClean="0"/>
              <a:t> an important issue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Time-Space Tradeoff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Each of our algorithms involves a particular data structure</a:t>
            </a:r>
          </a:p>
          <a:p>
            <a:r>
              <a:rPr lang="en-US" dirty="0" smtClean="0"/>
              <a:t>Accordingly, we may not always be able to use the most efficient algorithm, since the choice of data structure depends on many things</a:t>
            </a:r>
          </a:p>
          <a:p>
            <a:pPr lvl="1"/>
            <a:r>
              <a:rPr lang="en-US" dirty="0" smtClean="0"/>
              <a:t>including the </a:t>
            </a:r>
            <a:r>
              <a:rPr lang="en-US" dirty="0" smtClean="0">
                <a:solidFill>
                  <a:srgbClr val="0000CC"/>
                </a:solidFill>
              </a:rPr>
              <a:t>type</a:t>
            </a:r>
            <a:r>
              <a:rPr lang="en-US" dirty="0" smtClean="0"/>
              <a:t> of data and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frequency</a:t>
            </a:r>
            <a:r>
              <a:rPr lang="en-US" dirty="0" smtClean="0"/>
              <a:t> with which various data operations are applied</a:t>
            </a:r>
          </a:p>
          <a:p>
            <a:r>
              <a:rPr lang="en-US" dirty="0" smtClean="0"/>
              <a:t>Sometimes the choice of data structure involves a </a:t>
            </a:r>
            <a:r>
              <a:rPr lang="en-US" dirty="0" smtClean="0">
                <a:solidFill>
                  <a:srgbClr val="0000CC"/>
                </a:solidFill>
              </a:rPr>
              <a:t>time-space tradeoff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by </a:t>
            </a:r>
            <a:r>
              <a:rPr lang="en-US" dirty="0" smtClean="0">
                <a:solidFill>
                  <a:srgbClr val="0000CC"/>
                </a:solidFill>
              </a:rPr>
              <a:t>increasing</a:t>
            </a:r>
            <a:r>
              <a:rPr lang="en-US" dirty="0" smtClean="0"/>
              <a:t> the amount of space for storing the data, one may be able to </a:t>
            </a:r>
            <a:r>
              <a:rPr lang="en-US" dirty="0" smtClean="0">
                <a:solidFill>
                  <a:srgbClr val="0000CC"/>
                </a:solidFill>
              </a:rPr>
              <a:t>reduce</a:t>
            </a:r>
            <a:r>
              <a:rPr lang="en-US" dirty="0" smtClean="0"/>
              <a:t> the time needed for processing the data, or vice versa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Complexity of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analysis of algorithms </a:t>
            </a:r>
            <a:r>
              <a:rPr lang="en-US" dirty="0" smtClean="0"/>
              <a:t>is a major task in computer science. </a:t>
            </a:r>
          </a:p>
          <a:p>
            <a:r>
              <a:rPr lang="en-US" dirty="0" smtClean="0"/>
              <a:t>In order to compare algorithms, we must have some </a:t>
            </a:r>
            <a:r>
              <a:rPr lang="en-US" dirty="0" smtClean="0">
                <a:solidFill>
                  <a:srgbClr val="0000CC"/>
                </a:solidFill>
              </a:rPr>
              <a:t>criteria</a:t>
            </a:r>
            <a:r>
              <a:rPr lang="en-US" dirty="0" smtClean="0"/>
              <a:t> to measure the </a:t>
            </a:r>
            <a:r>
              <a:rPr lang="en-US" dirty="0" smtClean="0">
                <a:solidFill>
                  <a:srgbClr val="0000CC"/>
                </a:solidFill>
              </a:rPr>
              <a:t>efficiency </a:t>
            </a:r>
            <a:r>
              <a:rPr lang="en-US" dirty="0" smtClean="0"/>
              <a:t>of our algorithms </a:t>
            </a:r>
          </a:p>
          <a:p>
            <a:r>
              <a:rPr lang="en-US" dirty="0" smtClean="0"/>
              <a:t>Suppose M is an algorithm, and suppose n is the size of the input data. </a:t>
            </a:r>
          </a:p>
          <a:p>
            <a:r>
              <a:rPr lang="en-US" dirty="0" smtClean="0"/>
              <a:t>The time and space used by the algorithm M are the two main measures for the efficiency of M. The </a:t>
            </a:r>
            <a:r>
              <a:rPr lang="en-US" dirty="0" smtClean="0">
                <a:solidFill>
                  <a:srgbClr val="0000CC"/>
                </a:solidFill>
              </a:rPr>
              <a:t>time</a:t>
            </a:r>
            <a:r>
              <a:rPr lang="en-US" dirty="0" smtClean="0"/>
              <a:t> is measured by counting the number of key operations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Complexity of Algorithms (Cont..)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That is because key operations are so defined that the </a:t>
            </a:r>
            <a:r>
              <a:rPr lang="en-US" dirty="0" smtClean="0">
                <a:solidFill>
                  <a:srgbClr val="0000CC"/>
                </a:solidFill>
              </a:rPr>
              <a:t>time</a:t>
            </a:r>
            <a:r>
              <a:rPr lang="en-US" dirty="0" smtClean="0"/>
              <a:t> for the other operations is much less than or at most proportional to the time for the key operations. 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space</a:t>
            </a:r>
            <a:r>
              <a:rPr lang="en-US" dirty="0" smtClean="0"/>
              <a:t> is measured by counting the maximum of memory needed by the algorithm 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complexity</a:t>
            </a:r>
            <a:r>
              <a:rPr lang="en-US" dirty="0" smtClean="0"/>
              <a:t> of an algorithm M is the function f(n) which gives the </a:t>
            </a:r>
            <a:r>
              <a:rPr lang="en-US" dirty="0" smtClean="0">
                <a:solidFill>
                  <a:srgbClr val="0000CC"/>
                </a:solidFill>
              </a:rPr>
              <a:t>running time </a:t>
            </a:r>
            <a:r>
              <a:rPr lang="en-US" dirty="0" smtClean="0"/>
              <a:t>and/or </a:t>
            </a:r>
            <a:r>
              <a:rPr lang="en-US" dirty="0" smtClean="0">
                <a:solidFill>
                  <a:srgbClr val="0000CC"/>
                </a:solidFill>
              </a:rPr>
              <a:t>storage space </a:t>
            </a:r>
            <a:r>
              <a:rPr lang="en-US" dirty="0" smtClean="0"/>
              <a:t>requirement of the algorithm </a:t>
            </a:r>
            <a:r>
              <a:rPr lang="en-US" dirty="0" smtClean="0">
                <a:solidFill>
                  <a:srgbClr val="0000CC"/>
                </a:solidFill>
              </a:rPr>
              <a:t>in term of the size </a:t>
            </a:r>
            <a:r>
              <a:rPr lang="en-US" b="1" i="1" dirty="0" smtClean="0">
                <a:solidFill>
                  <a:srgbClr val="0000CC"/>
                </a:solidFill>
              </a:rPr>
              <a:t>n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of the input data</a:t>
            </a:r>
          </a:p>
          <a:p>
            <a:r>
              <a:rPr lang="en-US" dirty="0" smtClean="0"/>
              <a:t>Frequently, the storage space required by an algorithm is simply a multiple of the data size n</a:t>
            </a:r>
          </a:p>
          <a:p>
            <a:r>
              <a:rPr lang="en-US" dirty="0" smtClean="0"/>
              <a:t>Accordingly, unless otherwise stated or implied, the term </a:t>
            </a:r>
            <a:r>
              <a:rPr lang="en-US" b="1" i="1" dirty="0" smtClean="0">
                <a:solidFill>
                  <a:srgbClr val="0000CC"/>
                </a:solidFill>
              </a:rPr>
              <a:t>"complexity" </a:t>
            </a:r>
            <a:r>
              <a:rPr lang="en-US" dirty="0" smtClean="0"/>
              <a:t>shall refer to the running time of the algorithm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that will be answered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 “good” or "efficient" program?</a:t>
            </a:r>
          </a:p>
          <a:p>
            <a:r>
              <a:rPr lang="en-US" dirty="0" smtClean="0"/>
              <a:t> How to measure the efficiency of a program?</a:t>
            </a:r>
          </a:p>
          <a:p>
            <a:r>
              <a:rPr lang="en-US" dirty="0" smtClean="0"/>
              <a:t> How to analyze a simple program?</a:t>
            </a:r>
          </a:p>
          <a:p>
            <a:r>
              <a:rPr lang="en-US" dirty="0" smtClean="0"/>
              <a:t> How to compare different programs?</a:t>
            </a:r>
          </a:p>
          <a:p>
            <a:r>
              <a:rPr lang="en-US" dirty="0" smtClean="0"/>
              <a:t> What is the big-O notation?</a:t>
            </a:r>
          </a:p>
          <a:p>
            <a:r>
              <a:rPr lang="en-US" dirty="0" smtClean="0"/>
              <a:t> What is the impact of input on program performance?</a:t>
            </a:r>
          </a:p>
          <a:p>
            <a:r>
              <a:rPr lang="en-US" dirty="0" smtClean="0"/>
              <a:t> What are the standard program analysis techniques?</a:t>
            </a:r>
          </a:p>
          <a:p>
            <a:r>
              <a:rPr lang="en-US" dirty="0" smtClean="0"/>
              <a:t> Do we need fast machines or fast algorithms?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is Better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running time of a program</a:t>
            </a:r>
          </a:p>
          <a:p>
            <a:r>
              <a:rPr lang="en-US" dirty="0" smtClean="0"/>
              <a:t> Program easy to understand?</a:t>
            </a:r>
          </a:p>
          <a:p>
            <a:r>
              <a:rPr lang="en-US" dirty="0" smtClean="0"/>
              <a:t> Program easy to code and debug?</a:t>
            </a:r>
          </a:p>
          <a:p>
            <a:r>
              <a:rPr lang="en-US" dirty="0" smtClean="0"/>
              <a:t> Program making efficient use of resources?</a:t>
            </a:r>
          </a:p>
          <a:p>
            <a:r>
              <a:rPr lang="en-US" dirty="0" smtClean="0"/>
              <a:t> Program running as fast as possible?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Efficiency?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Ways of measuring efficiency:</a:t>
            </a:r>
          </a:p>
          <a:p>
            <a:pPr lvl="1"/>
            <a:r>
              <a:rPr lang="en-US" dirty="0" smtClean="0"/>
              <a:t> Run the program and see how long it takes</a:t>
            </a:r>
          </a:p>
          <a:p>
            <a:pPr lvl="1"/>
            <a:r>
              <a:rPr lang="en-US" dirty="0" smtClean="0"/>
              <a:t> Run the program and see how much memory it uses</a:t>
            </a:r>
          </a:p>
          <a:p>
            <a:r>
              <a:rPr lang="en-US" dirty="0" smtClean="0"/>
              <a:t>Lots of variables to control:</a:t>
            </a:r>
          </a:p>
          <a:p>
            <a:pPr lvl="1"/>
            <a:r>
              <a:rPr lang="en-US" dirty="0" smtClean="0"/>
              <a:t>What is the input data?</a:t>
            </a:r>
          </a:p>
          <a:p>
            <a:pPr lvl="1"/>
            <a:r>
              <a:rPr lang="en-US" dirty="0" smtClean="0"/>
              <a:t>What is the hardware platform?</a:t>
            </a:r>
          </a:p>
          <a:p>
            <a:pPr lvl="1"/>
            <a:r>
              <a:rPr lang="en-US" dirty="0" smtClean="0"/>
              <a:t>What is the programming language/compiler?</a:t>
            </a:r>
          </a:p>
          <a:p>
            <a:pPr lvl="1"/>
            <a:r>
              <a:rPr lang="en-US" dirty="0" smtClean="0"/>
              <a:t>Just because one program is faster than another right now, means it  will always be faster?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Efficiency?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Want to achieve platform-independence</a:t>
            </a:r>
          </a:p>
          <a:p>
            <a:endParaRPr lang="en-US" dirty="0" smtClean="0"/>
          </a:p>
          <a:p>
            <a:r>
              <a:rPr lang="en-US" dirty="0" smtClean="0"/>
              <a:t> Use an abstract machine that uses </a:t>
            </a:r>
            <a:r>
              <a:rPr lang="en-US" i="1" dirty="0" smtClean="0">
                <a:solidFill>
                  <a:srgbClr val="0000CC"/>
                </a:solidFill>
              </a:rPr>
              <a:t>steps</a:t>
            </a:r>
            <a:r>
              <a:rPr lang="en-US" dirty="0" smtClean="0"/>
              <a:t> of time and </a:t>
            </a:r>
            <a:r>
              <a:rPr lang="en-US" i="1" dirty="0" smtClean="0">
                <a:solidFill>
                  <a:srgbClr val="0000CC"/>
                </a:solidFill>
              </a:rPr>
              <a:t>units</a:t>
            </a:r>
            <a:r>
              <a:rPr lang="en-US" dirty="0" smtClean="0"/>
              <a:t> of memory, instead of seconds or bytes</a:t>
            </a:r>
          </a:p>
          <a:p>
            <a:pPr lvl="1"/>
            <a:r>
              <a:rPr lang="en-US" dirty="0" smtClean="0"/>
              <a:t> each elementary operation takes 1 step</a:t>
            </a:r>
          </a:p>
          <a:p>
            <a:pPr lvl="1"/>
            <a:r>
              <a:rPr lang="en-US" dirty="0" smtClean="0"/>
              <a:t> each elementary instance occupies 1 unit of memory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Time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Problem: average of elements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Given an array X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Compute the array A such that A[</a:t>
            </a:r>
            <a:r>
              <a:rPr lang="en-US" dirty="0" err="1" smtClean="0"/>
              <a:t>i</a:t>
            </a:r>
            <a:r>
              <a:rPr lang="en-US" dirty="0" smtClean="0"/>
              <a:t>] is the average of elements X[0] … X[</a:t>
            </a:r>
            <a:r>
              <a:rPr lang="en-US" dirty="0" err="1" smtClean="0"/>
              <a:t>i</a:t>
            </a:r>
            <a:r>
              <a:rPr lang="en-US" dirty="0" smtClean="0"/>
              <a:t>], for </a:t>
            </a:r>
            <a:r>
              <a:rPr lang="en-US" dirty="0" err="1" smtClean="0"/>
              <a:t>i</a:t>
            </a:r>
            <a:r>
              <a:rPr lang="en-US" dirty="0" smtClean="0"/>
              <a:t>=0..n-1</a:t>
            </a:r>
          </a:p>
          <a:p>
            <a:pPr>
              <a:lnSpc>
                <a:spcPct val="90000"/>
              </a:lnSpc>
            </a:pPr>
            <a:r>
              <a:rPr lang="en-US" sz="2800" u="sng" dirty="0" smtClean="0"/>
              <a:t>Sol 1</a:t>
            </a: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At each step </a:t>
            </a:r>
            <a:r>
              <a:rPr lang="en-US" dirty="0" err="1" smtClean="0"/>
              <a:t>i</a:t>
            </a:r>
            <a:r>
              <a:rPr lang="en-US" dirty="0" smtClean="0"/>
              <a:t>, compute the element  X[</a:t>
            </a:r>
            <a:r>
              <a:rPr lang="en-US" dirty="0" err="1" smtClean="0"/>
              <a:t>i</a:t>
            </a:r>
            <a:r>
              <a:rPr lang="en-US" dirty="0" smtClean="0"/>
              <a:t>] by traversing the array A and determining the </a:t>
            </a:r>
            <a:r>
              <a:rPr lang="en-US" i="1" dirty="0" smtClean="0"/>
              <a:t>sum </a:t>
            </a:r>
            <a:r>
              <a:rPr lang="en-US" dirty="0" smtClean="0"/>
              <a:t>of its elements, respectively the average </a:t>
            </a:r>
          </a:p>
          <a:p>
            <a:pPr>
              <a:lnSpc>
                <a:spcPct val="90000"/>
              </a:lnSpc>
            </a:pPr>
            <a:r>
              <a:rPr lang="en-US" sz="2800" u="sng" dirty="0" smtClean="0"/>
              <a:t>Sol 2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 At each step </a:t>
            </a:r>
            <a:r>
              <a:rPr lang="en-US" dirty="0" err="1" smtClean="0"/>
              <a:t>i</a:t>
            </a:r>
            <a:r>
              <a:rPr lang="en-US" dirty="0" smtClean="0"/>
              <a:t> update a </a:t>
            </a:r>
            <a:r>
              <a:rPr lang="en-US" i="1" dirty="0" smtClean="0"/>
              <a:t>sum </a:t>
            </a:r>
            <a:r>
              <a:rPr lang="en-US" dirty="0" smtClean="0"/>
              <a:t>of the elements in the array A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Compute the element X[</a:t>
            </a:r>
            <a:r>
              <a:rPr lang="en-US" dirty="0" err="1" smtClean="0"/>
              <a:t>i</a:t>
            </a:r>
            <a:r>
              <a:rPr lang="en-US" dirty="0" smtClean="0"/>
              <a:t>]  as </a:t>
            </a:r>
            <a:r>
              <a:rPr lang="en-US" i="1" dirty="0" smtClean="0"/>
              <a:t>sum/I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0070C0"/>
                </a:solidFill>
              </a:rPr>
              <a:t>Which solution to choose?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Time (cont…)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800" dirty="0" smtClean="0"/>
              <a:t>Suppose the program includes an </a:t>
            </a:r>
            <a:r>
              <a:rPr lang="en-US" sz="2800" i="1" dirty="0" smtClean="0"/>
              <a:t>if-then </a:t>
            </a:r>
            <a:r>
              <a:rPr lang="en-US" sz="2800" dirty="0" smtClean="0"/>
              <a:t>statement that may execute or not: </a:t>
            </a:r>
            <a:r>
              <a:rPr lang="en-US" sz="2800" dirty="0" smtClean="0">
                <a:sym typeface="Wingdings" pitchFamily="2" charset="2"/>
              </a:rPr>
              <a:t> variable running time</a:t>
            </a:r>
          </a:p>
          <a:p>
            <a:r>
              <a:rPr lang="en-US" sz="2800" dirty="0" smtClean="0">
                <a:sym typeface="Wingdings" pitchFamily="2" charset="2"/>
              </a:rPr>
              <a:t>Typically algorithms are measured by their </a:t>
            </a:r>
            <a:r>
              <a:rPr lang="en-US" sz="2800" b="1" i="1" dirty="0" smtClean="0">
                <a:solidFill>
                  <a:srgbClr val="0070C0"/>
                </a:solidFill>
                <a:sym typeface="Wingdings" pitchFamily="2" charset="2"/>
              </a:rPr>
              <a:t>worst case </a:t>
            </a:r>
            <a:endParaRPr 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981200" y="1524000"/>
            <a:ext cx="5181600" cy="2735263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Example?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54864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0000CC"/>
                </a:solidFill>
              </a:rPr>
              <a:t>  // Input: 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 A[N], array of N integers</a:t>
            </a:r>
          </a:p>
          <a:p>
            <a:pPr>
              <a:buNone/>
            </a:pPr>
            <a:r>
              <a:rPr lang="en-US" dirty="0" smtClean="0">
                <a:solidFill>
                  <a:srgbClr val="0000CC"/>
                </a:solidFill>
              </a:rPr>
              <a:t>  // Output: Sum of all numbers in array A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dirty="0" err="1" smtClean="0"/>
              <a:t>int</a:t>
            </a:r>
            <a:r>
              <a:rPr lang="en-US" dirty="0" smtClean="0"/>
              <a:t> Sum(</a:t>
            </a:r>
            <a:r>
              <a:rPr lang="en-US" dirty="0" err="1" smtClean="0"/>
              <a:t>int</a:t>
            </a:r>
            <a:r>
              <a:rPr lang="en-US" dirty="0" smtClean="0"/>
              <a:t> A[], </a:t>
            </a:r>
            <a:r>
              <a:rPr lang="en-US" dirty="0" err="1" smtClean="0"/>
              <a:t>int</a:t>
            </a:r>
            <a:r>
              <a:rPr lang="en-US" dirty="0" smtClean="0"/>
              <a:t> N) {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int</a:t>
            </a:r>
            <a:r>
              <a:rPr lang="en-US" dirty="0" smtClean="0"/>
              <a:t> s=0;</a:t>
            </a:r>
          </a:p>
          <a:p>
            <a:pPr>
              <a:buNone/>
            </a:pPr>
            <a:r>
              <a:rPr lang="en-US" dirty="0" smtClean="0"/>
              <a:t>    for 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=0; </a:t>
            </a:r>
            <a:r>
              <a:rPr lang="en-US" dirty="0" err="1" smtClean="0"/>
              <a:t>i</a:t>
            </a:r>
            <a:r>
              <a:rPr lang="en-US" dirty="0" smtClean="0"/>
              <a:t>&lt; N; </a:t>
            </a:r>
            <a:r>
              <a:rPr lang="en-US" dirty="0" err="1" smtClean="0"/>
              <a:t>i</a:t>
            </a:r>
            <a:r>
              <a:rPr lang="en-US" dirty="0" smtClean="0"/>
              <a:t>++)</a:t>
            </a:r>
          </a:p>
          <a:p>
            <a:pPr>
              <a:buNone/>
            </a:pPr>
            <a:r>
              <a:rPr lang="en-US" dirty="0" smtClean="0"/>
              <a:t>      s = s + A[</a:t>
            </a:r>
            <a:r>
              <a:rPr lang="en-US" dirty="0" err="1" smtClean="0"/>
              <a:t>i</a:t>
            </a:r>
            <a:r>
              <a:rPr lang="en-US" dirty="0" smtClean="0"/>
              <a:t>];</a:t>
            </a:r>
          </a:p>
          <a:p>
            <a:pPr>
              <a:buNone/>
            </a:pPr>
            <a:r>
              <a:rPr lang="en-US" dirty="0" smtClean="0"/>
              <a:t>   return s;</a:t>
            </a:r>
          </a:p>
          <a:p>
            <a:pPr>
              <a:buNone/>
            </a:pPr>
            <a:r>
              <a:rPr lang="en-US" dirty="0" smtClean="0"/>
              <a:t> }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How should we analyze this?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Analysis of </a:t>
            </a:r>
            <a:r>
              <a:rPr lang="en-US" dirty="0" smtClean="0">
                <a:solidFill>
                  <a:srgbClr val="0000CC"/>
                </a:solidFill>
              </a:rPr>
              <a:t>Sum</a:t>
            </a:r>
          </a:p>
          <a:p>
            <a:r>
              <a:rPr lang="en-US" dirty="0" smtClean="0"/>
              <a:t>1.) Describe the size of the input in terms of one ore more parameters:</a:t>
            </a:r>
          </a:p>
          <a:p>
            <a:pPr lvl="1"/>
            <a:r>
              <a:rPr lang="en-US" dirty="0" smtClean="0"/>
              <a:t>Input to Sum is an array of N </a:t>
            </a:r>
            <a:r>
              <a:rPr lang="en-US" dirty="0" err="1" smtClean="0"/>
              <a:t>ints</a:t>
            </a:r>
            <a:r>
              <a:rPr lang="en-US" dirty="0" smtClean="0"/>
              <a:t>, so size is N.</a:t>
            </a:r>
          </a:p>
          <a:p>
            <a:endParaRPr lang="en-US" dirty="0" smtClean="0"/>
          </a:p>
          <a:p>
            <a:r>
              <a:rPr lang="en-US" dirty="0" smtClean="0"/>
              <a:t>2.) Then, count how many steps are used for an input of that size:</a:t>
            </a:r>
          </a:p>
          <a:p>
            <a:pPr lvl="1"/>
            <a:r>
              <a:rPr lang="en-US" dirty="0" smtClean="0"/>
              <a:t> A step is an elementary operation such as </a:t>
            </a:r>
          </a:p>
          <a:p>
            <a:pPr lvl="1">
              <a:buNone/>
            </a:pPr>
            <a:r>
              <a:rPr lang="en-US" dirty="0" smtClean="0"/>
              <a:t>    +, &lt;, =, A[</a:t>
            </a:r>
            <a:r>
              <a:rPr lang="en-US" dirty="0" err="1" smtClean="0"/>
              <a:t>i</a:t>
            </a:r>
            <a:r>
              <a:rPr lang="en-US" dirty="0" smtClean="0"/>
              <a:t>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39725" y="228600"/>
            <a:ext cx="7772400" cy="703262"/>
          </a:xfrm>
        </p:spPr>
        <p:txBody>
          <a:bodyPr/>
          <a:lstStyle/>
          <a:p>
            <a:r>
              <a:rPr lang="en-GB" sz="3600" dirty="0"/>
              <a:t>Analysis of </a:t>
            </a:r>
            <a:r>
              <a:rPr lang="en-GB" sz="3600" dirty="0">
                <a:latin typeface="Courier New" pitchFamily="49" charset="0"/>
              </a:rPr>
              <a:t>Sum</a:t>
            </a:r>
            <a:r>
              <a:rPr lang="en-GB" sz="3600" dirty="0"/>
              <a:t> (2)</a:t>
            </a:r>
            <a:endParaRPr lang="en-GB" dirty="0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762000" y="1519237"/>
            <a:ext cx="5645150" cy="366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1800" dirty="0">
                <a:effectLst/>
                <a:latin typeface="Courier New" pitchFamily="49" charset="0"/>
              </a:rPr>
              <a:t>// Input: </a:t>
            </a:r>
            <a:r>
              <a:rPr lang="en-GB" sz="1800" dirty="0" err="1">
                <a:effectLst/>
                <a:latin typeface="Courier New" pitchFamily="49" charset="0"/>
              </a:rPr>
              <a:t>int</a:t>
            </a:r>
            <a:r>
              <a:rPr lang="en-GB" sz="1800" dirty="0">
                <a:effectLst/>
                <a:latin typeface="Courier New" pitchFamily="49" charset="0"/>
              </a:rPr>
              <a:t> A[N], array of N integers</a:t>
            </a:r>
          </a:p>
          <a:p>
            <a:pPr eaLnBrk="0" hangingPunct="0"/>
            <a:r>
              <a:rPr lang="en-GB" sz="1800" dirty="0">
                <a:effectLst/>
                <a:latin typeface="Courier New" pitchFamily="49" charset="0"/>
              </a:rPr>
              <a:t>// Output: Sum of all numbers in array A</a:t>
            </a:r>
          </a:p>
          <a:p>
            <a:pPr eaLnBrk="0" hangingPunct="0"/>
            <a:endParaRPr lang="en-GB" sz="1800" dirty="0">
              <a:effectLst/>
              <a:latin typeface="Courier New" pitchFamily="49" charset="0"/>
            </a:endParaRPr>
          </a:p>
          <a:p>
            <a:pPr eaLnBrk="0" hangingPunct="0"/>
            <a:r>
              <a:rPr lang="en-GB" sz="1800" dirty="0" err="1">
                <a:effectLst/>
                <a:latin typeface="Courier New" pitchFamily="49" charset="0"/>
              </a:rPr>
              <a:t>int</a:t>
            </a:r>
            <a:r>
              <a:rPr lang="en-GB" sz="1800" dirty="0">
                <a:effectLst/>
                <a:latin typeface="Courier New" pitchFamily="49" charset="0"/>
              </a:rPr>
              <a:t> Sum(</a:t>
            </a:r>
            <a:r>
              <a:rPr lang="en-GB" sz="1800" dirty="0" err="1">
                <a:effectLst/>
                <a:latin typeface="Courier New" pitchFamily="49" charset="0"/>
              </a:rPr>
              <a:t>int</a:t>
            </a:r>
            <a:r>
              <a:rPr lang="en-GB" sz="1800" dirty="0">
                <a:effectLst/>
                <a:latin typeface="Courier New" pitchFamily="49" charset="0"/>
              </a:rPr>
              <a:t> A[], </a:t>
            </a:r>
            <a:r>
              <a:rPr lang="en-GB" sz="1800" dirty="0" err="1">
                <a:effectLst/>
                <a:latin typeface="Courier New" pitchFamily="49" charset="0"/>
              </a:rPr>
              <a:t>int</a:t>
            </a:r>
            <a:r>
              <a:rPr lang="en-GB" sz="1800" dirty="0">
                <a:effectLst/>
                <a:latin typeface="Courier New" pitchFamily="49" charset="0"/>
              </a:rPr>
              <a:t> N {</a:t>
            </a:r>
          </a:p>
          <a:p>
            <a:pPr eaLnBrk="0" hangingPunct="0"/>
            <a:r>
              <a:rPr lang="en-GB" sz="1800" dirty="0">
                <a:effectLst/>
                <a:latin typeface="Courier New" pitchFamily="49" charset="0"/>
              </a:rPr>
              <a:t>   </a:t>
            </a:r>
            <a:r>
              <a:rPr lang="en-GB" sz="1800" dirty="0" err="1">
                <a:effectLst/>
                <a:latin typeface="Courier New" pitchFamily="49" charset="0"/>
              </a:rPr>
              <a:t>int</a:t>
            </a:r>
            <a:r>
              <a:rPr lang="en-GB" sz="1800" dirty="0">
                <a:effectLst/>
                <a:latin typeface="Courier New" pitchFamily="49" charset="0"/>
              </a:rPr>
              <a:t> s=0;</a:t>
            </a:r>
          </a:p>
          <a:p>
            <a:pPr eaLnBrk="0" hangingPunct="0"/>
            <a:endParaRPr lang="en-GB" sz="1800" dirty="0">
              <a:effectLst/>
              <a:latin typeface="Courier New" pitchFamily="49" charset="0"/>
            </a:endParaRPr>
          </a:p>
          <a:p>
            <a:pPr eaLnBrk="0" hangingPunct="0"/>
            <a:r>
              <a:rPr lang="en-GB" sz="1800" dirty="0">
                <a:effectLst/>
                <a:latin typeface="Courier New" pitchFamily="49" charset="0"/>
              </a:rPr>
              <a:t>   for (</a:t>
            </a:r>
            <a:r>
              <a:rPr lang="en-GB" sz="1800" dirty="0" err="1">
                <a:effectLst/>
                <a:latin typeface="Courier New" pitchFamily="49" charset="0"/>
              </a:rPr>
              <a:t>int</a:t>
            </a:r>
            <a:r>
              <a:rPr lang="en-GB" sz="1800" dirty="0">
                <a:effectLst/>
                <a:latin typeface="Courier New" pitchFamily="49" charset="0"/>
              </a:rPr>
              <a:t> </a:t>
            </a:r>
            <a:r>
              <a:rPr lang="en-GB" sz="1800" dirty="0" err="1">
                <a:effectLst/>
                <a:latin typeface="Courier New" pitchFamily="49" charset="0"/>
              </a:rPr>
              <a:t>i</a:t>
            </a:r>
            <a:r>
              <a:rPr lang="en-GB" sz="1800" dirty="0">
                <a:effectLst/>
                <a:latin typeface="Courier New" pitchFamily="49" charset="0"/>
              </a:rPr>
              <a:t>=0; </a:t>
            </a:r>
            <a:r>
              <a:rPr lang="en-GB" sz="1800" dirty="0" err="1">
                <a:effectLst/>
                <a:latin typeface="Courier New" pitchFamily="49" charset="0"/>
              </a:rPr>
              <a:t>i</a:t>
            </a:r>
            <a:r>
              <a:rPr lang="en-GB" sz="1800" dirty="0">
                <a:effectLst/>
                <a:latin typeface="Courier New" pitchFamily="49" charset="0"/>
              </a:rPr>
              <a:t>&lt; N; </a:t>
            </a:r>
            <a:r>
              <a:rPr lang="en-GB" sz="1800" dirty="0" err="1">
                <a:effectLst/>
                <a:latin typeface="Courier New" pitchFamily="49" charset="0"/>
              </a:rPr>
              <a:t>i</a:t>
            </a:r>
            <a:r>
              <a:rPr lang="en-GB" sz="1800" dirty="0">
                <a:effectLst/>
                <a:latin typeface="Courier New" pitchFamily="49" charset="0"/>
              </a:rPr>
              <a:t>++)</a:t>
            </a:r>
          </a:p>
          <a:p>
            <a:pPr eaLnBrk="0" hangingPunct="0"/>
            <a:endParaRPr lang="en-GB" sz="1800" dirty="0">
              <a:effectLst/>
              <a:latin typeface="Courier New" pitchFamily="49" charset="0"/>
            </a:endParaRPr>
          </a:p>
          <a:p>
            <a:pPr eaLnBrk="0" hangingPunct="0"/>
            <a:r>
              <a:rPr lang="en-GB" sz="1800" dirty="0">
                <a:effectLst/>
                <a:latin typeface="Courier New" pitchFamily="49" charset="0"/>
              </a:rPr>
              <a:t>      s = s + A[</a:t>
            </a:r>
            <a:r>
              <a:rPr lang="en-GB" sz="1800" dirty="0" err="1">
                <a:effectLst/>
                <a:latin typeface="Courier New" pitchFamily="49" charset="0"/>
              </a:rPr>
              <a:t>i</a:t>
            </a:r>
            <a:r>
              <a:rPr lang="en-GB" sz="1800" dirty="0">
                <a:effectLst/>
                <a:latin typeface="Courier New" pitchFamily="49" charset="0"/>
              </a:rPr>
              <a:t>];</a:t>
            </a:r>
          </a:p>
          <a:p>
            <a:pPr eaLnBrk="0" hangingPunct="0"/>
            <a:endParaRPr lang="en-GB" sz="1800" dirty="0">
              <a:effectLst/>
              <a:latin typeface="Courier New" pitchFamily="49" charset="0"/>
            </a:endParaRPr>
          </a:p>
          <a:p>
            <a:pPr eaLnBrk="0" hangingPunct="0"/>
            <a:r>
              <a:rPr lang="en-GB" sz="1800" dirty="0">
                <a:effectLst/>
                <a:latin typeface="Courier New" pitchFamily="49" charset="0"/>
              </a:rPr>
              <a:t>   return s;</a:t>
            </a:r>
          </a:p>
          <a:p>
            <a:pPr eaLnBrk="0" hangingPunct="0"/>
            <a:r>
              <a:rPr lang="en-GB" sz="1800" dirty="0">
                <a:effectLst/>
                <a:latin typeface="Courier New" pitchFamily="49" charset="0"/>
              </a:rPr>
              <a:t>}</a:t>
            </a:r>
          </a:p>
          <a:p>
            <a:pPr eaLnBrk="0" hangingPunct="0"/>
            <a:endParaRPr lang="en-GB" sz="1800" dirty="0">
              <a:effectLst/>
              <a:latin typeface="Courier New" pitchFamily="49" charset="0"/>
            </a:endParaRPr>
          </a:p>
        </p:txBody>
      </p:sp>
      <p:sp>
        <p:nvSpPr>
          <p:cNvPr id="9223" name="AutoShape 7"/>
          <p:cNvSpPr>
            <a:spLocks noChangeArrowheads="1"/>
          </p:cNvSpPr>
          <p:nvPr/>
        </p:nvSpPr>
        <p:spPr bwMode="auto">
          <a:xfrm>
            <a:off x="1235075" y="4362450"/>
            <a:ext cx="1295400" cy="228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4" name="AutoShape 8"/>
          <p:cNvSpPr>
            <a:spLocks noChangeArrowheads="1"/>
          </p:cNvSpPr>
          <p:nvPr/>
        </p:nvSpPr>
        <p:spPr bwMode="auto">
          <a:xfrm>
            <a:off x="1768475" y="2686050"/>
            <a:ext cx="457200" cy="228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auto">
          <a:xfrm>
            <a:off x="2454275" y="3219450"/>
            <a:ext cx="457200" cy="228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>
            <a:off x="2743200" y="3810000"/>
            <a:ext cx="533400" cy="228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AutoShape 13"/>
          <p:cNvSpPr>
            <a:spLocks noChangeArrowheads="1"/>
          </p:cNvSpPr>
          <p:nvPr/>
        </p:nvSpPr>
        <p:spPr bwMode="auto">
          <a:xfrm>
            <a:off x="3140075" y="3219450"/>
            <a:ext cx="609600" cy="228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0" name="AutoShape 14"/>
          <p:cNvSpPr>
            <a:spLocks noChangeArrowheads="1"/>
          </p:cNvSpPr>
          <p:nvPr/>
        </p:nvSpPr>
        <p:spPr bwMode="auto">
          <a:xfrm>
            <a:off x="3978275" y="3219450"/>
            <a:ext cx="457200" cy="228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 flipH="1" flipV="1">
            <a:off x="2362200" y="2819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2" name="Oval 16"/>
          <p:cNvSpPr>
            <a:spLocks noChangeArrowheads="1"/>
          </p:cNvSpPr>
          <p:nvPr/>
        </p:nvSpPr>
        <p:spPr bwMode="auto">
          <a:xfrm>
            <a:off x="3200400" y="26670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1</a:t>
            </a:r>
          </a:p>
        </p:txBody>
      </p:sp>
      <p:sp>
        <p:nvSpPr>
          <p:cNvPr id="9233" name="Oval 17"/>
          <p:cNvSpPr>
            <a:spLocks noChangeArrowheads="1"/>
          </p:cNvSpPr>
          <p:nvPr/>
        </p:nvSpPr>
        <p:spPr bwMode="auto">
          <a:xfrm>
            <a:off x="1295400" y="35052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2</a:t>
            </a:r>
          </a:p>
        </p:txBody>
      </p:sp>
      <p:sp>
        <p:nvSpPr>
          <p:cNvPr id="9234" name="Oval 18"/>
          <p:cNvSpPr>
            <a:spLocks noChangeArrowheads="1"/>
          </p:cNvSpPr>
          <p:nvPr/>
        </p:nvSpPr>
        <p:spPr bwMode="auto">
          <a:xfrm>
            <a:off x="3733800" y="35052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3</a:t>
            </a:r>
          </a:p>
        </p:txBody>
      </p:sp>
      <p:sp>
        <p:nvSpPr>
          <p:cNvPr id="9235" name="Oval 19"/>
          <p:cNvSpPr>
            <a:spLocks noChangeArrowheads="1"/>
          </p:cNvSpPr>
          <p:nvPr/>
        </p:nvSpPr>
        <p:spPr bwMode="auto">
          <a:xfrm>
            <a:off x="4724400" y="35052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4</a:t>
            </a:r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 flipV="1">
            <a:off x="1600200" y="3505200"/>
            <a:ext cx="914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7" name="Line 21"/>
          <p:cNvSpPr>
            <a:spLocks noChangeShapeType="1"/>
          </p:cNvSpPr>
          <p:nvPr/>
        </p:nvSpPr>
        <p:spPr bwMode="auto">
          <a:xfrm flipH="1" flipV="1">
            <a:off x="3505200" y="35052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8" name="Line 22"/>
          <p:cNvSpPr>
            <a:spLocks noChangeShapeType="1"/>
          </p:cNvSpPr>
          <p:nvPr/>
        </p:nvSpPr>
        <p:spPr bwMode="auto">
          <a:xfrm flipH="1" flipV="1">
            <a:off x="4343400" y="3505200"/>
            <a:ext cx="381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9" name="Oval 23"/>
          <p:cNvSpPr>
            <a:spLocks noChangeArrowheads="1"/>
          </p:cNvSpPr>
          <p:nvPr/>
        </p:nvSpPr>
        <p:spPr bwMode="auto">
          <a:xfrm>
            <a:off x="1295400" y="39624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5</a:t>
            </a:r>
          </a:p>
        </p:txBody>
      </p:sp>
      <p:sp>
        <p:nvSpPr>
          <p:cNvPr id="9240" name="Oval 24"/>
          <p:cNvSpPr>
            <a:spLocks noChangeArrowheads="1"/>
          </p:cNvSpPr>
          <p:nvPr/>
        </p:nvSpPr>
        <p:spPr bwMode="auto">
          <a:xfrm>
            <a:off x="2819400" y="41148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 dirty="0"/>
              <a:t>6</a:t>
            </a:r>
          </a:p>
        </p:txBody>
      </p:sp>
      <p:sp>
        <p:nvSpPr>
          <p:cNvPr id="9241" name="Oval 25"/>
          <p:cNvSpPr>
            <a:spLocks noChangeArrowheads="1"/>
          </p:cNvSpPr>
          <p:nvPr/>
        </p:nvSpPr>
        <p:spPr bwMode="auto">
          <a:xfrm>
            <a:off x="3657600" y="41148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7</a:t>
            </a:r>
          </a:p>
        </p:txBody>
      </p:sp>
      <p:sp>
        <p:nvSpPr>
          <p:cNvPr id="9242" name="Oval 26"/>
          <p:cNvSpPr>
            <a:spLocks noChangeArrowheads="1"/>
          </p:cNvSpPr>
          <p:nvPr/>
        </p:nvSpPr>
        <p:spPr bwMode="auto">
          <a:xfrm>
            <a:off x="2819400" y="47244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8</a:t>
            </a:r>
          </a:p>
        </p:txBody>
      </p:sp>
      <p:sp>
        <p:nvSpPr>
          <p:cNvPr id="9243" name="Line 27"/>
          <p:cNvSpPr>
            <a:spLocks noChangeShapeType="1"/>
          </p:cNvSpPr>
          <p:nvPr/>
        </p:nvSpPr>
        <p:spPr bwMode="auto">
          <a:xfrm flipV="1">
            <a:off x="1600200" y="39624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44" name="Line 28"/>
          <p:cNvSpPr>
            <a:spLocks noChangeShapeType="1"/>
          </p:cNvSpPr>
          <p:nvPr/>
        </p:nvSpPr>
        <p:spPr bwMode="auto">
          <a:xfrm flipH="1" flipV="1">
            <a:off x="2590800" y="39624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 flipH="1" flipV="1">
            <a:off x="3276600" y="4038600"/>
            <a:ext cx="457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46" name="Line 30"/>
          <p:cNvSpPr>
            <a:spLocks noChangeShapeType="1"/>
          </p:cNvSpPr>
          <p:nvPr/>
        </p:nvSpPr>
        <p:spPr bwMode="auto">
          <a:xfrm flipH="1" flipV="1">
            <a:off x="2590800" y="45720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47" name="Text Box 31"/>
          <p:cNvSpPr txBox="1">
            <a:spLocks noChangeArrowheads="1"/>
          </p:cNvSpPr>
          <p:nvPr/>
        </p:nvSpPr>
        <p:spPr bwMode="auto">
          <a:xfrm>
            <a:off x="4191000" y="4171652"/>
            <a:ext cx="4753224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400" dirty="0">
                <a:solidFill>
                  <a:srgbClr val="0000CC"/>
                </a:solidFill>
                <a:effectLst/>
              </a:rPr>
              <a:t>1,2,8:</a:t>
            </a:r>
            <a:r>
              <a:rPr lang="en-GB" sz="2400" dirty="0">
                <a:effectLst/>
              </a:rPr>
              <a:t> </a:t>
            </a:r>
            <a:r>
              <a:rPr lang="en-GB" sz="2400" dirty="0" smtClean="0">
                <a:effectLst/>
              </a:rPr>
              <a:t>	     Once</a:t>
            </a:r>
            <a:endParaRPr lang="en-GB" sz="2400" dirty="0">
              <a:effectLst/>
            </a:endParaRPr>
          </a:p>
          <a:p>
            <a:pPr eaLnBrk="0" hangingPunct="0"/>
            <a:r>
              <a:rPr lang="en-GB" sz="2400" dirty="0">
                <a:solidFill>
                  <a:srgbClr val="0000CC"/>
                </a:solidFill>
                <a:effectLst/>
              </a:rPr>
              <a:t>3,4,5,6,7:</a:t>
            </a:r>
            <a:r>
              <a:rPr lang="en-GB" sz="2400" dirty="0">
                <a:effectLst/>
              </a:rPr>
              <a:t> Once per each iteration</a:t>
            </a:r>
          </a:p>
          <a:p>
            <a:pPr eaLnBrk="0" hangingPunct="0"/>
            <a:r>
              <a:rPr lang="en-GB" sz="2400" dirty="0">
                <a:effectLst/>
              </a:rPr>
              <a:t>                of for loop, N iteration</a:t>
            </a:r>
          </a:p>
          <a:p>
            <a:pPr eaLnBrk="0" hangingPunct="0"/>
            <a:r>
              <a:rPr lang="en-GB" sz="2400" b="1" dirty="0">
                <a:solidFill>
                  <a:srgbClr val="C00000"/>
                </a:solidFill>
                <a:effectLst/>
              </a:rPr>
              <a:t>Total: 5N + 3</a:t>
            </a:r>
          </a:p>
          <a:p>
            <a:pPr eaLnBrk="0" hangingPunct="0"/>
            <a:r>
              <a:rPr lang="en-GB" sz="2400" dirty="0">
                <a:effectLst/>
              </a:rPr>
              <a:t>The </a:t>
            </a:r>
            <a:r>
              <a:rPr lang="en-GB" sz="2400" i="1" dirty="0">
                <a:solidFill>
                  <a:srgbClr val="0000CC"/>
                </a:solidFill>
                <a:effectLst/>
              </a:rPr>
              <a:t>complexity function</a:t>
            </a:r>
            <a:r>
              <a:rPr lang="en-GB" sz="2400" dirty="0">
                <a:solidFill>
                  <a:srgbClr val="0000CC"/>
                </a:solidFill>
                <a:effectLst/>
              </a:rPr>
              <a:t> </a:t>
            </a:r>
            <a:r>
              <a:rPr lang="en-GB" sz="2400" dirty="0">
                <a:effectLst/>
              </a:rPr>
              <a:t>of the </a:t>
            </a:r>
          </a:p>
          <a:p>
            <a:pPr eaLnBrk="0" hangingPunct="0"/>
            <a:r>
              <a:rPr lang="en-GB" sz="2400" dirty="0">
                <a:effectLst/>
              </a:rPr>
              <a:t>algorithm is : </a:t>
            </a:r>
            <a:r>
              <a:rPr lang="en-GB" sz="2400" b="1" i="1" dirty="0">
                <a:solidFill>
                  <a:srgbClr val="C00000"/>
                </a:solidFill>
                <a:effectLst/>
              </a:rPr>
              <a:t>f(N) = 5N +3</a:t>
            </a:r>
            <a:endParaRPr lang="en-GB" sz="2400" b="1" dirty="0">
              <a:solidFill>
                <a:srgbClr val="C0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7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Analysis:	  A Simple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8382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How 5N + 3 Grows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457200" y="1955800"/>
            <a:ext cx="8382423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400" dirty="0">
                <a:effectLst/>
              </a:rPr>
              <a:t>Estimated running time for different values of N:</a:t>
            </a:r>
          </a:p>
          <a:p>
            <a:pPr eaLnBrk="0" hangingPunct="0"/>
            <a:endParaRPr lang="en-GB" sz="2400" dirty="0">
              <a:effectLst/>
            </a:endParaRPr>
          </a:p>
          <a:p>
            <a:pPr eaLnBrk="0" hangingPunct="0"/>
            <a:r>
              <a:rPr lang="en-GB" sz="2400" dirty="0">
                <a:effectLst/>
              </a:rPr>
              <a:t>N = 10			=&gt; 53 steps</a:t>
            </a:r>
          </a:p>
          <a:p>
            <a:pPr eaLnBrk="0" hangingPunct="0"/>
            <a:r>
              <a:rPr lang="en-GB" sz="2400" dirty="0">
                <a:effectLst/>
              </a:rPr>
              <a:t>N = 100		=&gt; 503 steps</a:t>
            </a:r>
          </a:p>
          <a:p>
            <a:pPr eaLnBrk="0" hangingPunct="0"/>
            <a:r>
              <a:rPr lang="en-GB" sz="2400" dirty="0">
                <a:effectLst/>
              </a:rPr>
              <a:t>N = 1,000		=&gt; 5003 steps</a:t>
            </a:r>
          </a:p>
          <a:p>
            <a:pPr eaLnBrk="0" hangingPunct="0"/>
            <a:r>
              <a:rPr lang="en-GB" sz="2400" dirty="0">
                <a:effectLst/>
              </a:rPr>
              <a:t>N = 1,000,000	</a:t>
            </a:r>
            <a:r>
              <a:rPr lang="en-GB" sz="2400" dirty="0" smtClean="0">
                <a:effectLst/>
              </a:rPr>
              <a:t>=&gt; </a:t>
            </a:r>
            <a:r>
              <a:rPr lang="en-GB" sz="2400" dirty="0">
                <a:effectLst/>
              </a:rPr>
              <a:t>5,000,003 steps</a:t>
            </a:r>
          </a:p>
          <a:p>
            <a:pPr eaLnBrk="0" hangingPunct="0"/>
            <a:endParaRPr lang="en-GB" sz="2400" dirty="0">
              <a:effectLst/>
            </a:endParaRPr>
          </a:p>
          <a:p>
            <a:pPr eaLnBrk="0" hangingPunct="0"/>
            <a:r>
              <a:rPr lang="en-GB" sz="2400" dirty="0">
                <a:effectLst/>
              </a:rPr>
              <a:t>As N grows, the number of steps grow in </a:t>
            </a:r>
            <a:r>
              <a:rPr lang="en-GB" sz="2400" i="1" dirty="0">
                <a:solidFill>
                  <a:srgbClr val="0000CC"/>
                </a:solidFill>
                <a:effectLst/>
              </a:rPr>
              <a:t>linear</a:t>
            </a:r>
            <a:r>
              <a:rPr lang="en-GB" sz="2400" dirty="0">
                <a:effectLst/>
              </a:rPr>
              <a:t> proportion to</a:t>
            </a:r>
          </a:p>
          <a:p>
            <a:pPr eaLnBrk="0" hangingPunct="0"/>
            <a:r>
              <a:rPr lang="en-GB" sz="2400" dirty="0">
                <a:effectLst/>
              </a:rPr>
              <a:t>N for this </a:t>
            </a:r>
            <a:r>
              <a:rPr lang="en-GB" sz="2400" dirty="0">
                <a:effectLst/>
                <a:latin typeface="Courier New" pitchFamily="49" charset="0"/>
              </a:rPr>
              <a:t>Sum</a:t>
            </a:r>
            <a:r>
              <a:rPr lang="en-GB" sz="2400" dirty="0">
                <a:effectLst/>
              </a:rPr>
              <a:t> function.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Analysis: A Simple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9906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What dominates?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04800" y="1758950"/>
            <a:ext cx="86868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GB" sz="2400" dirty="0">
                <a:effectLst/>
              </a:rPr>
              <a:t>What about the </a:t>
            </a:r>
            <a:r>
              <a:rPr lang="en-GB" sz="2400" dirty="0">
                <a:effectLst/>
                <a:latin typeface="Courier New" pitchFamily="49" charset="0"/>
              </a:rPr>
              <a:t>5</a:t>
            </a:r>
            <a:r>
              <a:rPr lang="en-GB" sz="2400" dirty="0">
                <a:effectLst/>
              </a:rPr>
              <a:t> in </a:t>
            </a:r>
            <a:r>
              <a:rPr lang="en-GB" sz="2400" dirty="0">
                <a:effectLst/>
                <a:latin typeface="Courier New" pitchFamily="49" charset="0"/>
              </a:rPr>
              <a:t>5N+3</a:t>
            </a:r>
            <a:r>
              <a:rPr lang="en-GB" sz="2400" dirty="0">
                <a:effectLst/>
              </a:rPr>
              <a:t>? What about the </a:t>
            </a:r>
            <a:r>
              <a:rPr lang="en-GB" sz="2400" dirty="0">
                <a:effectLst/>
                <a:latin typeface="Courier New" pitchFamily="49" charset="0"/>
              </a:rPr>
              <a:t>+3</a:t>
            </a:r>
            <a:r>
              <a:rPr lang="en-GB" sz="2400" dirty="0">
                <a:effectLst/>
              </a:rPr>
              <a:t>?</a:t>
            </a:r>
          </a:p>
          <a:p>
            <a:pPr eaLnBrk="0" hangingPunct="0">
              <a:buFontTx/>
              <a:buChar char="•"/>
            </a:pPr>
            <a:r>
              <a:rPr lang="en-GB" sz="2400" dirty="0">
                <a:effectLst/>
              </a:rPr>
              <a:t> As </a:t>
            </a:r>
            <a:r>
              <a:rPr lang="en-GB" sz="2400" dirty="0">
                <a:effectLst/>
                <a:latin typeface="Courier New" pitchFamily="49" charset="0"/>
              </a:rPr>
              <a:t>N</a:t>
            </a:r>
            <a:r>
              <a:rPr lang="en-GB" sz="2400" dirty="0">
                <a:effectLst/>
              </a:rPr>
              <a:t> gets large, the </a:t>
            </a:r>
            <a:r>
              <a:rPr lang="en-GB" sz="2400" dirty="0">
                <a:effectLst/>
                <a:latin typeface="Courier New" pitchFamily="49" charset="0"/>
              </a:rPr>
              <a:t>+3</a:t>
            </a:r>
            <a:r>
              <a:rPr lang="en-GB" sz="2400" dirty="0">
                <a:effectLst/>
              </a:rPr>
              <a:t> becomes insignificant</a:t>
            </a:r>
          </a:p>
          <a:p>
            <a:pPr eaLnBrk="0" hangingPunct="0">
              <a:buFontTx/>
              <a:buChar char="•"/>
            </a:pPr>
            <a:r>
              <a:rPr lang="en-GB" sz="2400" dirty="0">
                <a:effectLst/>
                <a:latin typeface="Courier New" pitchFamily="49" charset="0"/>
              </a:rPr>
              <a:t>5</a:t>
            </a:r>
            <a:r>
              <a:rPr lang="en-GB" sz="2400" dirty="0">
                <a:effectLst/>
              </a:rPr>
              <a:t> is inaccurate, as different operations require varying </a:t>
            </a:r>
            <a:br>
              <a:rPr lang="en-GB" sz="2400" dirty="0">
                <a:effectLst/>
              </a:rPr>
            </a:br>
            <a:r>
              <a:rPr lang="en-GB" sz="2400" dirty="0">
                <a:effectLst/>
              </a:rPr>
              <a:t>   amounts of time</a:t>
            </a:r>
            <a:br>
              <a:rPr lang="en-GB" sz="2400" dirty="0">
                <a:effectLst/>
              </a:rPr>
            </a:br>
            <a:r>
              <a:rPr lang="en-GB" sz="2400" dirty="0">
                <a:effectLst/>
              </a:rPr>
              <a:t/>
            </a:r>
            <a:br>
              <a:rPr lang="en-GB" sz="2400" dirty="0">
                <a:effectLst/>
              </a:rPr>
            </a:br>
            <a:r>
              <a:rPr lang="en-GB" sz="2400" dirty="0">
                <a:effectLst/>
              </a:rPr>
              <a:t>What is fundamental is that the time is </a:t>
            </a:r>
            <a:r>
              <a:rPr lang="en-GB" sz="2400" i="1" dirty="0">
                <a:solidFill>
                  <a:srgbClr val="0000CC"/>
                </a:solidFill>
                <a:effectLst/>
              </a:rPr>
              <a:t>linear</a:t>
            </a:r>
            <a:r>
              <a:rPr lang="en-GB" sz="2400" i="1" dirty="0">
                <a:effectLst/>
              </a:rPr>
              <a:t> </a:t>
            </a:r>
            <a:r>
              <a:rPr lang="en-GB" sz="2400" dirty="0">
                <a:effectLst/>
              </a:rPr>
              <a:t>in </a:t>
            </a:r>
            <a:r>
              <a:rPr lang="en-GB" sz="2400" dirty="0">
                <a:effectLst/>
                <a:latin typeface="Courier New" pitchFamily="49" charset="0"/>
              </a:rPr>
              <a:t>N</a:t>
            </a:r>
            <a:r>
              <a:rPr lang="en-GB" sz="2400" dirty="0">
                <a:effectLst/>
              </a:rPr>
              <a:t>.</a:t>
            </a:r>
            <a:br>
              <a:rPr lang="en-GB" sz="2400" dirty="0">
                <a:effectLst/>
              </a:rPr>
            </a:br>
            <a:r>
              <a:rPr lang="en-GB" sz="2400" dirty="0">
                <a:effectLst/>
              </a:rPr>
              <a:t/>
            </a:r>
            <a:br>
              <a:rPr lang="en-GB" sz="2400" dirty="0">
                <a:effectLst/>
              </a:rPr>
            </a:br>
            <a:r>
              <a:rPr lang="en-GB" sz="2400" u="sng" dirty="0">
                <a:effectLst/>
              </a:rPr>
              <a:t>Asymptotic Complexity</a:t>
            </a:r>
            <a:r>
              <a:rPr lang="en-GB" sz="2400" dirty="0">
                <a:effectLst/>
              </a:rPr>
              <a:t>: As </a:t>
            </a:r>
            <a:r>
              <a:rPr lang="en-GB" sz="2400" dirty="0">
                <a:effectLst/>
                <a:latin typeface="Courier New" pitchFamily="49" charset="0"/>
              </a:rPr>
              <a:t>N</a:t>
            </a:r>
            <a:r>
              <a:rPr lang="en-GB" sz="2400" dirty="0">
                <a:effectLst/>
              </a:rPr>
              <a:t> gets large, concentrate on the</a:t>
            </a:r>
            <a:br>
              <a:rPr lang="en-GB" sz="2400" dirty="0">
                <a:effectLst/>
              </a:rPr>
            </a:br>
            <a:r>
              <a:rPr lang="en-GB" sz="2400" dirty="0">
                <a:effectLst/>
              </a:rPr>
              <a:t>highest order term:</a:t>
            </a:r>
          </a:p>
          <a:p>
            <a:pPr eaLnBrk="0" hangingPunct="0">
              <a:buFontTx/>
              <a:buChar char="•"/>
            </a:pPr>
            <a:r>
              <a:rPr lang="en-GB" sz="2400" dirty="0">
                <a:effectLst/>
              </a:rPr>
              <a:t> Drop lower order terms such as </a:t>
            </a:r>
            <a:r>
              <a:rPr lang="en-GB" sz="2400" dirty="0">
                <a:effectLst/>
                <a:latin typeface="Courier New" pitchFamily="49" charset="0"/>
              </a:rPr>
              <a:t>+3</a:t>
            </a:r>
          </a:p>
          <a:p>
            <a:pPr eaLnBrk="0" hangingPunct="0">
              <a:buFontTx/>
              <a:buChar char="•"/>
            </a:pPr>
            <a:r>
              <a:rPr lang="en-GB" sz="2400" dirty="0">
                <a:effectLst/>
              </a:rPr>
              <a:t> Drop the constant coefficient of the highest order term  i.e. 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Analysis: A Simple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Asymptotic Complexity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81000" y="1752600"/>
            <a:ext cx="84582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buFontTx/>
              <a:buChar char="•"/>
            </a:pPr>
            <a:r>
              <a:rPr lang="en-GB" sz="2400" dirty="0">
                <a:effectLst/>
              </a:rPr>
              <a:t> The 5N+3 time bound is said to </a:t>
            </a:r>
            <a:r>
              <a:rPr lang="en-GB" sz="2400" dirty="0">
                <a:solidFill>
                  <a:srgbClr val="0000CC"/>
                </a:solidFill>
                <a:effectLst/>
              </a:rPr>
              <a:t>"grow asymptotically" </a:t>
            </a:r>
            <a:r>
              <a:rPr lang="en-GB" sz="2400" dirty="0">
                <a:effectLst/>
              </a:rPr>
              <a:t>like N</a:t>
            </a:r>
          </a:p>
          <a:p>
            <a:pPr eaLnBrk="0" hangingPunct="0">
              <a:buFontTx/>
              <a:buChar char="•"/>
            </a:pPr>
            <a:endParaRPr lang="en-GB" sz="2400" dirty="0">
              <a:effectLst/>
            </a:endParaRPr>
          </a:p>
          <a:p>
            <a:pPr eaLnBrk="0" hangingPunct="0">
              <a:buFontTx/>
              <a:buChar char="•"/>
            </a:pPr>
            <a:r>
              <a:rPr lang="en-GB" sz="2400" dirty="0">
                <a:effectLst/>
              </a:rPr>
              <a:t> This gives us an approximation of the complexity of the</a:t>
            </a:r>
            <a:br>
              <a:rPr lang="en-GB" sz="2400" dirty="0">
                <a:effectLst/>
              </a:rPr>
            </a:br>
            <a:r>
              <a:rPr lang="en-GB" sz="2400" dirty="0">
                <a:effectLst/>
              </a:rPr>
              <a:t>   algorithm</a:t>
            </a:r>
          </a:p>
          <a:p>
            <a:pPr eaLnBrk="0" hangingPunct="0">
              <a:buFontTx/>
              <a:buChar char="•"/>
            </a:pPr>
            <a:endParaRPr lang="en-GB" sz="2400" dirty="0">
              <a:effectLst/>
            </a:endParaRPr>
          </a:p>
          <a:p>
            <a:pPr eaLnBrk="0" hangingPunct="0">
              <a:buFontTx/>
              <a:buChar char="•"/>
            </a:pPr>
            <a:r>
              <a:rPr lang="en-GB" sz="2400" dirty="0">
                <a:effectLst/>
              </a:rPr>
              <a:t> Ignores lots of (machine dependent) details, concentrate</a:t>
            </a:r>
            <a:br>
              <a:rPr lang="en-GB" sz="2400" dirty="0">
                <a:effectLst/>
              </a:rPr>
            </a:br>
            <a:r>
              <a:rPr lang="en-GB" sz="2400" dirty="0">
                <a:effectLst/>
              </a:rPr>
              <a:t>  on the bigger picture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81000" y="1779925"/>
            <a:ext cx="84582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GB" sz="2400" b="1" dirty="0">
                <a:solidFill>
                  <a:srgbClr val="0000CC"/>
                </a:solidFill>
                <a:effectLst/>
              </a:rPr>
              <a:t>Definition:</a:t>
            </a:r>
            <a:r>
              <a:rPr lang="en-GB" sz="2400" dirty="0">
                <a:effectLst/>
              </a:rPr>
              <a:t> If f(N) and g(N) are two complexity functions, we say</a:t>
            </a:r>
          </a:p>
          <a:p>
            <a:pPr eaLnBrk="0" hangingPunct="0"/>
            <a:endParaRPr lang="en-GB" sz="2400" dirty="0">
              <a:effectLst/>
            </a:endParaRPr>
          </a:p>
          <a:p>
            <a:pPr eaLnBrk="0" hangingPunct="0"/>
            <a:r>
              <a:rPr lang="en-GB" sz="2400" dirty="0">
                <a:effectLst/>
              </a:rPr>
              <a:t>			      f(N)  = O(g(N))</a:t>
            </a:r>
          </a:p>
          <a:p>
            <a:pPr eaLnBrk="0" hangingPunct="0"/>
            <a:endParaRPr lang="en-GB" sz="2400" dirty="0">
              <a:effectLst/>
            </a:endParaRPr>
          </a:p>
          <a:p>
            <a:pPr eaLnBrk="0" hangingPunct="0"/>
            <a:r>
              <a:rPr lang="en-GB" sz="2800" i="1" dirty="0">
                <a:effectLst/>
              </a:rPr>
              <a:t>(read "f(N) as order g(N)", or "f(N) is </a:t>
            </a:r>
            <a:r>
              <a:rPr lang="en-GB" sz="2800" i="1" dirty="0">
                <a:solidFill>
                  <a:srgbClr val="0000CC"/>
                </a:solidFill>
                <a:effectLst/>
              </a:rPr>
              <a:t>big-O</a:t>
            </a:r>
            <a:r>
              <a:rPr lang="en-GB" sz="2800" i="1" dirty="0">
                <a:effectLst/>
              </a:rPr>
              <a:t> of g(N)")</a:t>
            </a:r>
            <a:endParaRPr lang="en-GB" sz="2400" i="1" dirty="0">
              <a:effectLst/>
            </a:endParaRPr>
          </a:p>
          <a:p>
            <a:pPr eaLnBrk="0" hangingPunct="0"/>
            <a:r>
              <a:rPr lang="en-GB" sz="2400" dirty="0">
                <a:effectLst/>
              </a:rPr>
              <a:t>if there are constants </a:t>
            </a:r>
            <a:r>
              <a:rPr lang="en-US" sz="2400" dirty="0">
                <a:effectLst/>
              </a:rPr>
              <a:t>c and N</a:t>
            </a:r>
            <a:r>
              <a:rPr lang="en-US" sz="2400" baseline="-25000" dirty="0">
                <a:effectLst/>
              </a:rPr>
              <a:t>0</a:t>
            </a:r>
            <a:r>
              <a:rPr lang="en-US" sz="2400" dirty="0">
                <a:effectLst/>
              </a:rPr>
              <a:t> such that for N &gt; N</a:t>
            </a:r>
            <a:r>
              <a:rPr lang="en-US" sz="2400" baseline="-25000" dirty="0">
                <a:effectLst/>
              </a:rPr>
              <a:t>0</a:t>
            </a:r>
            <a:r>
              <a:rPr lang="en-US" sz="2400" dirty="0">
                <a:effectLst/>
              </a:rPr>
              <a:t>, </a:t>
            </a:r>
          </a:p>
          <a:p>
            <a:pPr eaLnBrk="0" hangingPunct="0"/>
            <a:r>
              <a:rPr lang="en-GB" sz="2400" dirty="0">
                <a:effectLst/>
              </a:rPr>
              <a:t>			      f(N) </a:t>
            </a:r>
            <a:r>
              <a:rPr lang="en-GB" sz="2400" dirty="0">
                <a:effectLst/>
                <a:latin typeface="Symbol" pitchFamily="18" charset="2"/>
              </a:rPr>
              <a:t>£ </a:t>
            </a:r>
            <a:r>
              <a:rPr lang="en-GB" sz="2400" dirty="0">
                <a:solidFill>
                  <a:srgbClr val="FF3300"/>
                </a:solidFill>
                <a:effectLst/>
              </a:rPr>
              <a:t>c</a:t>
            </a:r>
            <a:r>
              <a:rPr lang="en-GB" sz="2400" dirty="0">
                <a:effectLst/>
              </a:rPr>
              <a:t> g(N)</a:t>
            </a:r>
          </a:p>
          <a:p>
            <a:pPr eaLnBrk="0" hangingPunct="0"/>
            <a:r>
              <a:rPr lang="en-GB" sz="2400" dirty="0">
                <a:effectLst/>
              </a:rPr>
              <a:t>for all sufficiently large 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O Notation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Used </a:t>
            </a:r>
            <a:r>
              <a:rPr lang="en-US" dirty="0"/>
              <a:t>in Computer Science to describe the performance or complexity of an algorithm. </a:t>
            </a:r>
          </a:p>
          <a:p>
            <a:r>
              <a:rPr lang="en-US" dirty="0" smtClean="0"/>
              <a:t>Specifically </a:t>
            </a:r>
            <a:r>
              <a:rPr lang="en-US" dirty="0"/>
              <a:t>describes the </a:t>
            </a:r>
            <a:r>
              <a:rPr lang="en-US" b="1" dirty="0">
                <a:solidFill>
                  <a:srgbClr val="0000CC"/>
                </a:solidFill>
              </a:rPr>
              <a:t>worst-case scenario</a:t>
            </a:r>
            <a:r>
              <a:rPr lang="en-US" dirty="0"/>
              <a:t>, and </a:t>
            </a:r>
            <a:endParaRPr lang="en-US" dirty="0" smtClean="0"/>
          </a:p>
          <a:p>
            <a:r>
              <a:rPr lang="en-US" dirty="0" smtClean="0"/>
              <a:t>can </a:t>
            </a:r>
            <a:r>
              <a:rPr lang="en-US" dirty="0"/>
              <a:t>be used to describe the </a:t>
            </a:r>
            <a:r>
              <a:rPr lang="en-US" dirty="0">
                <a:solidFill>
                  <a:srgbClr val="0000CC"/>
                </a:solidFill>
              </a:rPr>
              <a:t>execution time </a:t>
            </a:r>
            <a:r>
              <a:rPr lang="en-US" dirty="0"/>
              <a:t>required or the space used (e.g. in memory or on disk) by an </a:t>
            </a:r>
            <a:r>
              <a:rPr lang="en-US" dirty="0" smtClean="0"/>
              <a:t>algorithm </a:t>
            </a:r>
          </a:p>
          <a:p>
            <a:r>
              <a:rPr lang="en-US" dirty="0" smtClean="0"/>
              <a:t>Characterizes functions according to their growth rates: </a:t>
            </a:r>
          </a:p>
          <a:p>
            <a:pPr lvl="1"/>
            <a:r>
              <a:rPr lang="en-US" dirty="0" smtClean="0"/>
              <a:t>different functions with the same growth rate may be represented using the same O notation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O Notation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It is used to describe an algorithm's usage of computational resources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the</a:t>
            </a:r>
            <a:r>
              <a:rPr lang="en-US" dirty="0"/>
              <a:t> </a:t>
            </a:r>
            <a:r>
              <a:rPr lang="en-US" dirty="0">
                <a:solidFill>
                  <a:srgbClr val="0000CC"/>
                </a:solidFill>
              </a:rPr>
              <a:t>worst case</a:t>
            </a:r>
            <a:r>
              <a:rPr lang="en-US" dirty="0"/>
              <a:t> </a:t>
            </a:r>
            <a:r>
              <a:rPr lang="en-US" dirty="0" smtClean="0"/>
              <a:t> or </a:t>
            </a:r>
            <a:r>
              <a:rPr lang="en-US" dirty="0"/>
              <a:t>running time or memory usage of an algorithm is often expressed as a function of the length of its input using </a:t>
            </a:r>
            <a:r>
              <a:rPr lang="en-US" dirty="0" smtClean="0"/>
              <a:t>Big </a:t>
            </a:r>
            <a:r>
              <a:rPr lang="en-US" dirty="0"/>
              <a:t>O </a:t>
            </a:r>
            <a:r>
              <a:rPr lang="en-US" dirty="0" smtClean="0"/>
              <a:t>notation</a:t>
            </a:r>
          </a:p>
          <a:p>
            <a:endParaRPr lang="en-US" dirty="0" smtClean="0"/>
          </a:p>
          <a:p>
            <a:r>
              <a:rPr lang="en-US" dirty="0" smtClean="0"/>
              <a:t>Simply, it describes how the algorithm scales </a:t>
            </a:r>
            <a:r>
              <a:rPr lang="en-US" dirty="0" smtClean="0">
                <a:solidFill>
                  <a:srgbClr val="0000CC"/>
                </a:solidFill>
              </a:rPr>
              <a:t>(</a:t>
            </a:r>
            <a:r>
              <a:rPr lang="en-US" i="1" dirty="0" smtClean="0">
                <a:solidFill>
                  <a:srgbClr val="0000CC"/>
                </a:solidFill>
              </a:rPr>
              <a:t>performs</a:t>
            </a:r>
            <a:r>
              <a:rPr lang="en-US" dirty="0" smtClean="0">
                <a:solidFill>
                  <a:srgbClr val="0000CC"/>
                </a:solidFill>
              </a:rPr>
              <a:t>) </a:t>
            </a:r>
            <a:r>
              <a:rPr lang="en-US" dirty="0" smtClean="0"/>
              <a:t>in the </a:t>
            </a:r>
            <a:r>
              <a:rPr lang="en-US" dirty="0" smtClean="0">
                <a:solidFill>
                  <a:srgbClr val="0000CC"/>
                </a:solidFill>
              </a:rPr>
              <a:t>worst case scenario </a:t>
            </a:r>
            <a:r>
              <a:rPr lang="en-US" dirty="0" smtClean="0"/>
              <a:t>as it is run with more input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 example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If we have a </a:t>
            </a:r>
            <a:r>
              <a:rPr lang="en-US" dirty="0">
                <a:solidFill>
                  <a:srgbClr val="0000CC"/>
                </a:solidFill>
              </a:rPr>
              <a:t>sub routine </a:t>
            </a:r>
            <a:r>
              <a:rPr lang="en-US" dirty="0"/>
              <a:t>that searches an array item by item looking for a given </a:t>
            </a:r>
            <a:r>
              <a:rPr lang="en-US" dirty="0" smtClean="0"/>
              <a:t>element</a:t>
            </a:r>
          </a:p>
          <a:p>
            <a:r>
              <a:rPr lang="en-US" dirty="0" smtClean="0"/>
              <a:t>The </a:t>
            </a:r>
            <a:r>
              <a:rPr lang="en-US" dirty="0"/>
              <a:t>scenario that the Big-O describes is </a:t>
            </a:r>
            <a:endParaRPr lang="en-US" dirty="0" smtClean="0"/>
          </a:p>
          <a:p>
            <a:pPr lvl="1"/>
            <a:r>
              <a:rPr lang="en-US" dirty="0" smtClean="0"/>
              <a:t>when </a:t>
            </a:r>
            <a:r>
              <a:rPr lang="en-US" dirty="0"/>
              <a:t>the target element is last (or not present at all).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particular algorithm is O(N) so the same algorithm working on an array with 25 elements should take approximately 5 times longer than an array with 5 </a:t>
            </a:r>
            <a:r>
              <a:rPr lang="en-US" dirty="0" smtClean="0"/>
              <a:t>elements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O Notation </a:t>
            </a:r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This allows algorithm designers to predict the behavior of their algorithms and to determine which of multiple algorithms to use, in a way that is independent of computer architecture or clock </a:t>
            </a:r>
            <a:r>
              <a:rPr lang="en-US" dirty="0" smtClean="0"/>
              <a:t>rate</a:t>
            </a:r>
          </a:p>
          <a:p>
            <a:endParaRPr lang="en-US" dirty="0" smtClean="0"/>
          </a:p>
          <a:p>
            <a:r>
              <a:rPr lang="en-US" dirty="0" smtClean="0"/>
              <a:t>A description of a function in terms of big O notation usually only provides an </a:t>
            </a:r>
            <a:r>
              <a:rPr lang="en-US" dirty="0" smtClean="0">
                <a:solidFill>
                  <a:srgbClr val="0000CC"/>
                </a:solidFill>
              </a:rPr>
              <a:t>upper bound</a:t>
            </a:r>
            <a:r>
              <a:rPr lang="en-US" dirty="0" smtClean="0"/>
              <a:t> on the growth rate of the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O Notation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In typical usage, the formal definition of O notation is not used directly; rather, the O notation for a </a:t>
            </a:r>
            <a:r>
              <a:rPr lang="en-US" dirty="0">
                <a:solidFill>
                  <a:srgbClr val="0000CC"/>
                </a:solidFill>
              </a:rPr>
              <a:t>function </a:t>
            </a:r>
            <a:r>
              <a:rPr lang="en-US" i="1" dirty="0">
                <a:solidFill>
                  <a:srgbClr val="0000CC"/>
                </a:solidFill>
              </a:rPr>
              <a:t>f</a:t>
            </a:r>
            <a:r>
              <a:rPr lang="en-US" dirty="0">
                <a:solidFill>
                  <a:srgbClr val="0000CC"/>
                </a:solidFill>
              </a:rPr>
              <a:t>(</a:t>
            </a:r>
            <a:r>
              <a:rPr lang="en-US" i="1" dirty="0">
                <a:solidFill>
                  <a:srgbClr val="0000CC"/>
                </a:solidFill>
              </a:rPr>
              <a:t>x</a:t>
            </a:r>
            <a:r>
              <a:rPr lang="en-US" dirty="0">
                <a:solidFill>
                  <a:srgbClr val="0000CC"/>
                </a:solidFill>
              </a:rPr>
              <a:t>) </a:t>
            </a:r>
            <a:r>
              <a:rPr lang="en-US" dirty="0"/>
              <a:t>is derived by the following simplification rules:</a:t>
            </a:r>
          </a:p>
          <a:p>
            <a:pPr lvl="1"/>
            <a:r>
              <a:rPr lang="en-US" dirty="0"/>
              <a:t>If </a:t>
            </a:r>
            <a:r>
              <a:rPr lang="en-US" i="1" dirty="0">
                <a:solidFill>
                  <a:srgbClr val="0000CC"/>
                </a:solidFill>
              </a:rPr>
              <a:t>f</a:t>
            </a:r>
            <a:r>
              <a:rPr lang="en-US" dirty="0">
                <a:solidFill>
                  <a:srgbClr val="0000CC"/>
                </a:solidFill>
              </a:rPr>
              <a:t>(</a:t>
            </a:r>
            <a:r>
              <a:rPr lang="en-US" i="1" dirty="0">
                <a:solidFill>
                  <a:srgbClr val="0000CC"/>
                </a:solidFill>
              </a:rPr>
              <a:t>x</a:t>
            </a:r>
            <a:r>
              <a:rPr lang="en-US" dirty="0">
                <a:solidFill>
                  <a:srgbClr val="0000CC"/>
                </a:solidFill>
              </a:rPr>
              <a:t>) </a:t>
            </a:r>
            <a:r>
              <a:rPr lang="en-US" dirty="0"/>
              <a:t>is a sum of several terms, the one with the largest growth rate is kept, and all </a:t>
            </a:r>
            <a:r>
              <a:rPr lang="en-US" dirty="0" smtClean="0"/>
              <a:t>others are omitted</a:t>
            </a:r>
            <a:endParaRPr lang="en-US" dirty="0"/>
          </a:p>
          <a:p>
            <a:pPr lvl="1"/>
            <a:r>
              <a:rPr lang="en-US" dirty="0"/>
              <a:t>If </a:t>
            </a:r>
            <a:r>
              <a:rPr lang="en-US" i="1" dirty="0">
                <a:solidFill>
                  <a:srgbClr val="0000CC"/>
                </a:solidFill>
              </a:rPr>
              <a:t>f</a:t>
            </a:r>
            <a:r>
              <a:rPr lang="en-US" dirty="0">
                <a:solidFill>
                  <a:srgbClr val="0000CC"/>
                </a:solidFill>
              </a:rPr>
              <a:t>(</a:t>
            </a:r>
            <a:r>
              <a:rPr lang="en-US" i="1" dirty="0">
                <a:solidFill>
                  <a:srgbClr val="0000CC"/>
                </a:solidFill>
              </a:rPr>
              <a:t>x</a:t>
            </a:r>
            <a:r>
              <a:rPr lang="en-US" dirty="0">
                <a:solidFill>
                  <a:srgbClr val="0000CC"/>
                </a:solidFill>
              </a:rPr>
              <a:t>)</a:t>
            </a:r>
            <a:r>
              <a:rPr lang="en-US" dirty="0"/>
              <a:t> is a product of several factors, any constants (terms in the product that do not depend on </a:t>
            </a:r>
            <a:r>
              <a:rPr lang="en-US" i="1" dirty="0"/>
              <a:t>x</a:t>
            </a:r>
            <a:r>
              <a:rPr lang="en-US" dirty="0"/>
              <a:t>) are </a:t>
            </a:r>
            <a:r>
              <a:rPr lang="en-US" dirty="0" smtClean="0"/>
              <a:t>omitted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</a:t>
            </a:r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Let </a:t>
            </a:r>
            <a:r>
              <a:rPr lang="en-US" i="1" dirty="0">
                <a:solidFill>
                  <a:srgbClr val="0000CC"/>
                </a:solidFill>
              </a:rPr>
              <a:t>f</a:t>
            </a:r>
            <a:r>
              <a:rPr lang="en-US" dirty="0">
                <a:solidFill>
                  <a:srgbClr val="0000CC"/>
                </a:solidFill>
              </a:rPr>
              <a:t>(</a:t>
            </a:r>
            <a:r>
              <a:rPr lang="en-US" i="1" dirty="0">
                <a:solidFill>
                  <a:srgbClr val="0000CC"/>
                </a:solidFill>
              </a:rPr>
              <a:t>x</a:t>
            </a:r>
            <a:r>
              <a:rPr lang="en-US" dirty="0">
                <a:solidFill>
                  <a:srgbClr val="0000CC"/>
                </a:solidFill>
              </a:rPr>
              <a:t>) = 6</a:t>
            </a:r>
            <a:r>
              <a:rPr lang="en-US" i="1" dirty="0">
                <a:solidFill>
                  <a:srgbClr val="0000CC"/>
                </a:solidFill>
              </a:rPr>
              <a:t>x</a:t>
            </a:r>
            <a:r>
              <a:rPr lang="en-US" baseline="30000" dirty="0">
                <a:solidFill>
                  <a:srgbClr val="0000CC"/>
                </a:solidFill>
              </a:rPr>
              <a:t>4</a:t>
            </a:r>
            <a:r>
              <a:rPr lang="en-US" dirty="0">
                <a:solidFill>
                  <a:srgbClr val="0000CC"/>
                </a:solidFill>
              </a:rPr>
              <a:t> − 2</a:t>
            </a:r>
            <a:r>
              <a:rPr lang="en-US" i="1" dirty="0">
                <a:solidFill>
                  <a:srgbClr val="0000CC"/>
                </a:solidFill>
              </a:rPr>
              <a:t>x</a:t>
            </a:r>
            <a:r>
              <a:rPr lang="en-US" baseline="30000" dirty="0">
                <a:solidFill>
                  <a:srgbClr val="0000CC"/>
                </a:solidFill>
              </a:rPr>
              <a:t>3</a:t>
            </a:r>
            <a:r>
              <a:rPr lang="en-US" dirty="0">
                <a:solidFill>
                  <a:srgbClr val="0000CC"/>
                </a:solidFill>
              </a:rPr>
              <a:t> + 5</a:t>
            </a:r>
            <a:r>
              <a:rPr lang="en-US" dirty="0"/>
              <a:t>, and suppose we wish to simplify this function, using O notation, to describe its growth rate as </a:t>
            </a:r>
            <a:r>
              <a:rPr lang="en-US" i="1" dirty="0"/>
              <a:t>x</a:t>
            </a:r>
            <a:r>
              <a:rPr lang="en-US" dirty="0"/>
              <a:t> approaches infinity. </a:t>
            </a:r>
          </a:p>
          <a:p>
            <a:r>
              <a:rPr lang="en-US" dirty="0"/>
              <a:t>This function is the sum of three terms: </a:t>
            </a:r>
          </a:p>
          <a:p>
            <a:pPr lvl="1"/>
            <a:r>
              <a:rPr lang="en-US" dirty="0"/>
              <a:t>6</a:t>
            </a:r>
            <a:r>
              <a:rPr lang="en-US" i="1" dirty="0"/>
              <a:t>x</a:t>
            </a:r>
            <a:r>
              <a:rPr lang="en-US" baseline="30000" dirty="0"/>
              <a:t>4</a:t>
            </a:r>
          </a:p>
          <a:p>
            <a:pPr lvl="1"/>
            <a:r>
              <a:rPr lang="en-US" dirty="0"/>
              <a:t>−2</a:t>
            </a:r>
            <a:r>
              <a:rPr lang="en-US" i="1" dirty="0"/>
              <a:t>x</a:t>
            </a:r>
            <a:r>
              <a:rPr lang="en-US" baseline="30000" dirty="0"/>
              <a:t>3</a:t>
            </a:r>
          </a:p>
          <a:p>
            <a:pPr lvl="1"/>
            <a:r>
              <a:rPr lang="en-US" dirty="0"/>
              <a:t>5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Cont…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/>
              <a:t>Of these three terms, the one with the highest growth rate is the one with the largest exponent as a function of </a:t>
            </a:r>
            <a:r>
              <a:rPr lang="en-US" sz="2800" i="1" dirty="0"/>
              <a:t>x</a:t>
            </a:r>
            <a:r>
              <a:rPr lang="en-US" sz="2800" dirty="0"/>
              <a:t>, namely 6</a:t>
            </a:r>
            <a:r>
              <a:rPr lang="en-US" sz="2800" i="1" dirty="0"/>
              <a:t>x</a:t>
            </a:r>
            <a:r>
              <a:rPr lang="en-US" sz="2800" baseline="30000" dirty="0"/>
              <a:t>4</a:t>
            </a:r>
            <a:r>
              <a:rPr lang="en-US" sz="2800" dirty="0"/>
              <a:t>. </a:t>
            </a:r>
          </a:p>
          <a:p>
            <a:r>
              <a:rPr lang="en-US" sz="2800" dirty="0"/>
              <a:t>Now one may apply the second rule: </a:t>
            </a:r>
            <a:endParaRPr lang="en-US" sz="2800" dirty="0" smtClean="0"/>
          </a:p>
          <a:p>
            <a:pPr lvl="1"/>
            <a:r>
              <a:rPr lang="en-US" sz="2400" dirty="0" smtClean="0"/>
              <a:t>6</a:t>
            </a:r>
            <a:r>
              <a:rPr lang="en-US" sz="2400" i="1" dirty="0" smtClean="0"/>
              <a:t>x</a:t>
            </a:r>
            <a:r>
              <a:rPr lang="en-US" sz="2400" baseline="30000" dirty="0" smtClean="0"/>
              <a:t>4</a:t>
            </a:r>
            <a:r>
              <a:rPr lang="en-US" sz="2400" dirty="0"/>
              <a:t> is a product of 6 and </a:t>
            </a:r>
            <a:r>
              <a:rPr lang="en-US" sz="2400" i="1" dirty="0"/>
              <a:t>x</a:t>
            </a:r>
            <a:r>
              <a:rPr lang="en-US" sz="2400" baseline="30000" dirty="0"/>
              <a:t>4</a:t>
            </a:r>
            <a:r>
              <a:rPr lang="en-US" sz="2400" dirty="0"/>
              <a:t> in which the first factor does not depend on </a:t>
            </a:r>
            <a:r>
              <a:rPr lang="en-US" sz="2400" i="1" dirty="0"/>
              <a:t>x</a:t>
            </a:r>
            <a:r>
              <a:rPr lang="en-US" sz="2400" dirty="0"/>
              <a:t>. </a:t>
            </a:r>
          </a:p>
          <a:p>
            <a:r>
              <a:rPr lang="en-US" sz="2800" dirty="0"/>
              <a:t>Omitting this factor results in the simplified form </a:t>
            </a:r>
            <a:r>
              <a:rPr lang="en-US" sz="2800" i="1" dirty="0"/>
              <a:t>x</a:t>
            </a:r>
            <a:r>
              <a:rPr lang="en-US" sz="2800" baseline="30000" dirty="0"/>
              <a:t>4</a:t>
            </a:r>
            <a:r>
              <a:rPr lang="en-US" sz="2800" dirty="0"/>
              <a:t>. </a:t>
            </a:r>
          </a:p>
          <a:p>
            <a:r>
              <a:rPr lang="en-US" sz="2800" dirty="0"/>
              <a:t>Thus, we say that </a:t>
            </a:r>
            <a:r>
              <a:rPr lang="en-US" sz="2800" i="1" dirty="0"/>
              <a:t>f</a:t>
            </a:r>
            <a:r>
              <a:rPr lang="en-US" sz="2800" dirty="0"/>
              <a:t>(</a:t>
            </a:r>
            <a:r>
              <a:rPr lang="en-US" sz="2800" i="1" dirty="0"/>
              <a:t>x</a:t>
            </a:r>
            <a:r>
              <a:rPr lang="en-US" sz="2800" dirty="0"/>
              <a:t>) is a </a:t>
            </a:r>
            <a:r>
              <a:rPr lang="en-US" sz="2800" dirty="0" smtClean="0"/>
              <a:t>big-o </a:t>
            </a:r>
            <a:r>
              <a:rPr lang="en-US" sz="2800" dirty="0"/>
              <a:t>of (</a:t>
            </a:r>
            <a:r>
              <a:rPr lang="en-US" sz="2800" i="1" dirty="0"/>
              <a:t>x</a:t>
            </a:r>
            <a:r>
              <a:rPr lang="en-US" sz="2800" baseline="30000" dirty="0"/>
              <a:t>4</a:t>
            </a:r>
            <a:r>
              <a:rPr lang="en-US" sz="2800" dirty="0"/>
              <a:t>) or </a:t>
            </a:r>
            <a:r>
              <a:rPr lang="en-US" sz="2800" dirty="0">
                <a:solidFill>
                  <a:srgbClr val="0000CC"/>
                </a:solidFill>
              </a:rPr>
              <a:t>mathematically </a:t>
            </a:r>
            <a:r>
              <a:rPr lang="en-US" sz="2800" dirty="0"/>
              <a:t>we can write </a:t>
            </a:r>
            <a:r>
              <a:rPr lang="en-US" sz="2800" i="1" dirty="0"/>
              <a:t>f</a:t>
            </a:r>
            <a:r>
              <a:rPr lang="en-US" sz="2800" dirty="0"/>
              <a:t>(</a:t>
            </a:r>
            <a:r>
              <a:rPr lang="en-US" sz="2800" i="1" dirty="0"/>
              <a:t>x</a:t>
            </a:r>
            <a:r>
              <a:rPr lang="en-US" sz="2800" dirty="0"/>
              <a:t>) = O(</a:t>
            </a:r>
            <a:r>
              <a:rPr lang="en-US" sz="2800" i="1" dirty="0"/>
              <a:t>x</a:t>
            </a:r>
            <a:r>
              <a:rPr lang="en-US" sz="2800" baseline="30000" dirty="0"/>
              <a:t>4</a:t>
            </a:r>
            <a:r>
              <a:rPr lang="en-US" sz="2800" dirty="0"/>
              <a:t>).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O(1)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/>
              <a:t>It describes an algorithm that will always execute in the same time (or space) regardless of the size of the input data set. </a:t>
            </a:r>
          </a:p>
          <a:p>
            <a:r>
              <a:rPr lang="en-US" sz="2800" dirty="0" smtClean="0"/>
              <a:t>e.g.</a:t>
            </a:r>
            <a:endParaRPr lang="en-US" sz="2800" dirty="0"/>
          </a:p>
          <a:p>
            <a:pPr lvl="1"/>
            <a:r>
              <a:rPr lang="en-US" dirty="0"/>
              <a:t>Determining if a number is even or odd </a:t>
            </a:r>
            <a:endParaRPr lang="en-US" dirty="0" smtClean="0"/>
          </a:p>
          <a:p>
            <a:pPr lvl="1"/>
            <a:r>
              <a:rPr lang="en-US" dirty="0" smtClean="0"/>
              <a:t>Push and Pop operations for a stack</a:t>
            </a:r>
          </a:p>
          <a:p>
            <a:pPr lvl="1"/>
            <a:r>
              <a:rPr lang="en-US" dirty="0" smtClean="0"/>
              <a:t>Insert and Remove operations for a queue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O(N)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/>
              <a:t>O(N) describes an algorithm whose performance will grow linearly and in direct proportion to the size of the input data set. </a:t>
            </a:r>
          </a:p>
          <a:p>
            <a:pPr algn="just"/>
            <a:r>
              <a:rPr lang="en-US" dirty="0"/>
              <a:t>Example </a:t>
            </a:r>
          </a:p>
          <a:p>
            <a:pPr lvl="1" algn="just"/>
            <a:r>
              <a:rPr lang="en-US" dirty="0" smtClean="0"/>
              <a:t>Finding the maximum or minimum element in a list, or sequential search in an unsorted list of n elements</a:t>
            </a:r>
          </a:p>
          <a:p>
            <a:pPr lvl="1" algn="just"/>
            <a:r>
              <a:rPr lang="en-US" dirty="0" smtClean="0"/>
              <a:t>Traversal of a list (a linked list or an array) with n elements</a:t>
            </a:r>
            <a:endParaRPr lang="en-US" dirty="0"/>
          </a:p>
          <a:p>
            <a:pPr lvl="1" algn="just"/>
            <a:r>
              <a:rPr lang="en-US" dirty="0"/>
              <a:t>Example follows as well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2…</a:t>
            </a:r>
            <a:endParaRPr 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371600"/>
            <a:ext cx="8305800" cy="51816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None/>
            </a:pPr>
            <a:r>
              <a:rPr lang="en-US" sz="2800" dirty="0" err="1"/>
              <a:t>bool</a:t>
            </a:r>
            <a:r>
              <a:rPr lang="en-US" sz="2800" dirty="0"/>
              <a:t> </a:t>
            </a:r>
            <a:r>
              <a:rPr lang="en-US" sz="2800" dirty="0" err="1"/>
              <a:t>ContainsValue</a:t>
            </a:r>
            <a:r>
              <a:rPr lang="en-US" sz="2800" dirty="0"/>
              <a:t>(String[] strings, String value) 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/>
              <a:t>{ 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 smtClean="0"/>
              <a:t>	for(</a:t>
            </a:r>
            <a:r>
              <a:rPr lang="en-US" sz="2800" dirty="0" err="1" smtClean="0"/>
              <a:t>int</a:t>
            </a:r>
            <a:r>
              <a:rPr lang="en-US" sz="2800" dirty="0" smtClean="0"/>
              <a:t> </a:t>
            </a:r>
            <a:r>
              <a:rPr lang="en-US" sz="2800" dirty="0" err="1"/>
              <a:t>i</a:t>
            </a:r>
            <a:r>
              <a:rPr lang="en-US" sz="2800" dirty="0"/>
              <a:t> = 0; </a:t>
            </a:r>
            <a:r>
              <a:rPr lang="en-US" sz="2800" dirty="0" err="1"/>
              <a:t>i</a:t>
            </a:r>
            <a:r>
              <a:rPr lang="en-US" sz="2800" dirty="0"/>
              <a:t> &lt; </a:t>
            </a:r>
            <a:r>
              <a:rPr lang="en-US" sz="2800" dirty="0" err="1"/>
              <a:t>strings.Length</a:t>
            </a:r>
            <a:r>
              <a:rPr lang="en-US" sz="2800" dirty="0"/>
              <a:t>; </a:t>
            </a:r>
            <a:r>
              <a:rPr lang="en-US" sz="2800" dirty="0" err="1"/>
              <a:t>i</a:t>
            </a:r>
            <a:r>
              <a:rPr lang="en-US" sz="2800" dirty="0"/>
              <a:t>++) 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 smtClean="0"/>
              <a:t>	{ </a:t>
            </a:r>
            <a:endParaRPr lang="en-US" sz="2800" dirty="0"/>
          </a:p>
          <a:p>
            <a:pPr>
              <a:lnSpc>
                <a:spcPct val="80000"/>
              </a:lnSpc>
              <a:buNone/>
            </a:pPr>
            <a:r>
              <a:rPr lang="en-US" sz="2800" dirty="0" smtClean="0"/>
              <a:t>	if(strings[</a:t>
            </a:r>
            <a:r>
              <a:rPr lang="en-US" sz="2800" dirty="0" err="1" smtClean="0"/>
              <a:t>i</a:t>
            </a:r>
            <a:r>
              <a:rPr lang="en-US" sz="2800" dirty="0"/>
              <a:t>] == value) 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 smtClean="0"/>
              <a:t>	  {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 smtClean="0"/>
              <a:t>	   </a:t>
            </a:r>
            <a:r>
              <a:rPr lang="en-US" sz="2800" dirty="0"/>
              <a:t>return true; </a:t>
            </a:r>
            <a:endParaRPr lang="en-US" sz="2800" dirty="0" smtClean="0"/>
          </a:p>
          <a:p>
            <a:pPr>
              <a:lnSpc>
                <a:spcPct val="80000"/>
              </a:lnSpc>
              <a:buNone/>
            </a:pPr>
            <a:r>
              <a:rPr lang="en-US" sz="2800" dirty="0" smtClean="0"/>
              <a:t>	  } </a:t>
            </a:r>
            <a:endParaRPr lang="en-US" sz="2800" dirty="0"/>
          </a:p>
          <a:p>
            <a:pPr>
              <a:lnSpc>
                <a:spcPct val="80000"/>
              </a:lnSpc>
              <a:buNone/>
            </a:pPr>
            <a:r>
              <a:rPr lang="en-US" sz="2800" dirty="0" smtClean="0"/>
              <a:t>	} </a:t>
            </a:r>
            <a:endParaRPr lang="en-US" sz="2800" dirty="0"/>
          </a:p>
          <a:p>
            <a:pPr>
              <a:lnSpc>
                <a:spcPct val="80000"/>
              </a:lnSpc>
              <a:buNone/>
            </a:pPr>
            <a:r>
              <a:rPr lang="en-US" sz="2800" dirty="0" smtClean="0"/>
              <a:t>	return </a:t>
            </a:r>
            <a:r>
              <a:rPr lang="en-US" sz="2800" dirty="0"/>
              <a:t>false; 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/>
              <a:t>} </a:t>
            </a:r>
          </a:p>
          <a:p>
            <a:pPr>
              <a:lnSpc>
                <a:spcPct val="80000"/>
              </a:lnSpc>
              <a:buNone/>
            </a:pPr>
            <a:endParaRPr lang="en-US" sz="2800" dirty="0" smtClean="0"/>
          </a:p>
          <a:p>
            <a:pPr>
              <a:lnSpc>
                <a:spcPct val="80000"/>
              </a:lnSpc>
              <a:buNone/>
            </a:pPr>
            <a:r>
              <a:rPr lang="en-US" sz="2800" dirty="0" smtClean="0">
                <a:solidFill>
                  <a:srgbClr val="0000CC"/>
                </a:solidFill>
              </a:rPr>
              <a:t>Explanation </a:t>
            </a:r>
            <a:r>
              <a:rPr lang="en-US" sz="2800" dirty="0">
                <a:solidFill>
                  <a:srgbClr val="0000CC"/>
                </a:solidFill>
              </a:rPr>
              <a:t>follows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Cont….</a:t>
            </a:r>
            <a:endParaRPr lang="en-US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example above also demonstrates how Big O </a:t>
            </a:r>
            <a:r>
              <a:rPr lang="en-US" dirty="0" err="1"/>
              <a:t>favours</a:t>
            </a:r>
            <a:r>
              <a:rPr lang="en-US" dirty="0"/>
              <a:t> the worst-case performance scenario;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matching string could be found during any iteration of the for loop and the function would return </a:t>
            </a:r>
            <a:r>
              <a:rPr lang="en-US" dirty="0" smtClean="0"/>
              <a:t>early</a:t>
            </a:r>
          </a:p>
          <a:p>
            <a:r>
              <a:rPr lang="en-US" dirty="0" smtClean="0"/>
              <a:t>But </a:t>
            </a:r>
            <a:r>
              <a:rPr lang="en-US" dirty="0"/>
              <a:t>Big O notation will always assume the </a:t>
            </a:r>
            <a:r>
              <a:rPr lang="en-US" dirty="0">
                <a:solidFill>
                  <a:srgbClr val="0000CC"/>
                </a:solidFill>
              </a:rPr>
              <a:t>upper limit </a:t>
            </a:r>
            <a:r>
              <a:rPr lang="en-US" dirty="0"/>
              <a:t>where the algorithm will perform the maximum number of iterations.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O(N</a:t>
            </a:r>
            <a:r>
              <a:rPr lang="en-US" baseline="30000"/>
              <a:t>2</a:t>
            </a:r>
            <a:r>
              <a:rPr lang="en-US"/>
              <a:t>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dirty="0"/>
              <a:t>O(N</a:t>
            </a:r>
            <a:r>
              <a:rPr lang="en-US" baseline="30000" dirty="0"/>
              <a:t>2</a:t>
            </a:r>
            <a:r>
              <a:rPr lang="en-US" dirty="0"/>
              <a:t>) represents an algorithm whose performance is directly proportional to the square of the size of the input data set. </a:t>
            </a:r>
          </a:p>
          <a:p>
            <a:pPr algn="just">
              <a:lnSpc>
                <a:spcPct val="90000"/>
              </a:lnSpc>
            </a:pPr>
            <a:r>
              <a:rPr lang="en-US" dirty="0"/>
              <a:t>Example</a:t>
            </a:r>
          </a:p>
          <a:p>
            <a:pPr lvl="1" algn="just">
              <a:lnSpc>
                <a:spcPct val="90000"/>
              </a:lnSpc>
            </a:pPr>
            <a:r>
              <a:rPr lang="en-US" dirty="0"/>
              <a:t>Bubble </a:t>
            </a:r>
            <a:r>
              <a:rPr lang="en-US" dirty="0" smtClean="0"/>
              <a:t>sort</a:t>
            </a:r>
          </a:p>
          <a:p>
            <a:pPr lvl="1" algn="just">
              <a:lnSpc>
                <a:spcPct val="90000"/>
              </a:lnSpc>
            </a:pPr>
            <a:r>
              <a:rPr lang="en-US" dirty="0" smtClean="0"/>
              <a:t>Comparing two 2-dimensional arrays of size n by n</a:t>
            </a:r>
          </a:p>
          <a:p>
            <a:pPr lvl="1" algn="just">
              <a:lnSpc>
                <a:spcPct val="90000"/>
              </a:lnSpc>
            </a:pPr>
            <a:r>
              <a:rPr lang="en-US" dirty="0" smtClean="0"/>
              <a:t>Finding duplicates in an unsorted list of n elements (implemented with two nested loops)</a:t>
            </a:r>
            <a:endParaRPr lang="en-US" dirty="0"/>
          </a:p>
          <a:p>
            <a:pPr algn="just">
              <a:lnSpc>
                <a:spcPct val="90000"/>
              </a:lnSpc>
            </a:pPr>
            <a:r>
              <a:rPr lang="en-US" dirty="0"/>
              <a:t>This is common with algorithms that involve nested iterations over the data set. </a:t>
            </a:r>
          </a:p>
          <a:p>
            <a:pPr algn="just">
              <a:lnSpc>
                <a:spcPct val="90000"/>
              </a:lnSpc>
            </a:pPr>
            <a:r>
              <a:rPr lang="en-US" dirty="0"/>
              <a:t>Deeper nested iterations will result in O(N</a:t>
            </a:r>
            <a:r>
              <a:rPr lang="en-US" baseline="30000" dirty="0"/>
              <a:t>3</a:t>
            </a:r>
            <a:r>
              <a:rPr lang="en-US" dirty="0"/>
              <a:t>), O(N</a:t>
            </a:r>
            <a:r>
              <a:rPr lang="en-US" baseline="30000" dirty="0"/>
              <a:t>4</a:t>
            </a:r>
            <a:r>
              <a:rPr lang="en-US" dirty="0"/>
              <a:t>) etc.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O(2</a:t>
            </a:r>
            <a:r>
              <a:rPr lang="en-US" baseline="30000"/>
              <a:t>N</a:t>
            </a:r>
            <a:r>
              <a:rPr lang="en-US"/>
              <a:t>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O(2</a:t>
            </a:r>
            <a:r>
              <a:rPr lang="en-US" baseline="30000" dirty="0"/>
              <a:t>N</a:t>
            </a:r>
            <a:r>
              <a:rPr lang="en-US" dirty="0"/>
              <a:t>) denotes an algorithm whose growth will double with each additional element in the input data set. The execution time of an O(2</a:t>
            </a:r>
            <a:r>
              <a:rPr lang="en-US" baseline="30000" dirty="0"/>
              <a:t>N</a:t>
            </a:r>
            <a:r>
              <a:rPr lang="en-US" dirty="0"/>
              <a:t>) function will quickly become very large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Big O gives the upper bound for time complexity of an algorithm. It is usually used in conjunction with processing data sets (lists) but can be used elsewhere.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762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100n</a:t>
            </a:r>
            <a:r>
              <a:rPr lang="en-US" baseline="30000" dirty="0" smtClean="0">
                <a:solidFill>
                  <a:srgbClr val="0000CC"/>
                </a:solidFill>
              </a:rPr>
              <a:t>2</a:t>
            </a:r>
            <a:r>
              <a:rPr lang="en-US" dirty="0" smtClean="0">
                <a:solidFill>
                  <a:srgbClr val="0000CC"/>
                </a:solidFill>
              </a:rPr>
              <a:t>  Vs 5n</a:t>
            </a:r>
            <a:r>
              <a:rPr lang="en-US" baseline="30000" dirty="0" smtClean="0">
                <a:solidFill>
                  <a:srgbClr val="0000CC"/>
                </a:solidFill>
              </a:rPr>
              <a:t>3</a:t>
            </a:r>
            <a:r>
              <a:rPr lang="en-US" dirty="0" smtClean="0">
                <a:solidFill>
                  <a:srgbClr val="0000CC"/>
                </a:solidFill>
              </a:rPr>
              <a:t>,  which one is better?</a:t>
            </a:r>
            <a:endParaRPr lang="en-US" dirty="0">
              <a:solidFill>
                <a:srgbClr val="0000CC"/>
              </a:solidFill>
            </a:endParaRPr>
          </a:p>
        </p:txBody>
      </p:sp>
      <p:graphicFrame>
        <p:nvGraphicFramePr>
          <p:cNvPr id="95234" name="Object 2"/>
          <p:cNvGraphicFramePr>
            <a:graphicFrameLocks noChangeAspect="1"/>
          </p:cNvGraphicFramePr>
          <p:nvPr/>
        </p:nvGraphicFramePr>
        <p:xfrm>
          <a:off x="0" y="1963738"/>
          <a:ext cx="8915400" cy="3903662"/>
        </p:xfrm>
        <a:graphic>
          <a:graphicData uri="http://schemas.openxmlformats.org/presentationml/2006/ole">
            <p:oleObj spid="_x0000_s1026" name="Chart" r:id="rId3" imgW="6696075" imgH="2828925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9523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9144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Why is this useful?</a:t>
            </a:r>
            <a:endParaRPr lang="en-US" dirty="0">
              <a:solidFill>
                <a:srgbClr val="0000CC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943125" y="3272135"/>
            <a:ext cx="6844519" cy="2976265"/>
            <a:chOff x="943125" y="3048000"/>
            <a:chExt cx="6844519" cy="2976265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 flipV="1">
              <a:off x="1447800" y="3200400"/>
              <a:ext cx="0" cy="2133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1447800" y="5334000"/>
              <a:ext cx="510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 flipV="1">
              <a:off x="1447800" y="3810000"/>
              <a:ext cx="3810000" cy="152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8" name="Arc 7"/>
            <p:cNvSpPr>
              <a:spLocks/>
            </p:cNvSpPr>
            <p:nvPr/>
          </p:nvSpPr>
          <p:spPr bwMode="auto">
            <a:xfrm flipV="1">
              <a:off x="1447800" y="3276600"/>
              <a:ext cx="3167063" cy="20574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2"/>
                <a:gd name="T1" fmla="*/ 0 h 21600"/>
                <a:gd name="T2" fmla="*/ 21592 w 21592"/>
                <a:gd name="T3" fmla="*/ 20998 h 21600"/>
                <a:gd name="T4" fmla="*/ 0 w 21592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2" h="21600" fill="none" extrusionOk="0">
                  <a:moveTo>
                    <a:pt x="-1" y="0"/>
                  </a:moveTo>
                  <a:cubicBezTo>
                    <a:pt x="11694" y="0"/>
                    <a:pt x="21265" y="9307"/>
                    <a:pt x="21591" y="20998"/>
                  </a:cubicBezTo>
                </a:path>
                <a:path w="21592" h="21600" stroke="0" extrusionOk="0">
                  <a:moveTo>
                    <a:pt x="-1" y="0"/>
                  </a:moveTo>
                  <a:cubicBezTo>
                    <a:pt x="11694" y="0"/>
                    <a:pt x="21265" y="9307"/>
                    <a:pt x="21591" y="209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 rot="16200000">
              <a:off x="232129" y="4093518"/>
              <a:ext cx="188365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2400" dirty="0">
                  <a:effectLst/>
                </a:rPr>
                <a:t>Time (steps)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6080125" y="5448300"/>
              <a:ext cx="170751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2400">
                  <a:effectLst/>
                </a:rPr>
                <a:t>Input (size)</a:t>
              </a: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5318125" y="3695700"/>
              <a:ext cx="15953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2400" dirty="0">
                  <a:effectLst/>
                </a:rPr>
                <a:t>3N = O(N)</a:t>
              </a:r>
              <a:endParaRPr lang="en-GB" sz="2800" dirty="0">
                <a:effectLst/>
              </a:endParaRP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4724400" y="3048000"/>
              <a:ext cx="233589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2400">
                  <a:effectLst/>
                </a:rPr>
                <a:t>0.05 N</a:t>
              </a:r>
              <a:r>
                <a:rPr lang="en-GB" sz="2400" baseline="30000">
                  <a:effectLst/>
                </a:rPr>
                <a:t>2</a:t>
              </a:r>
              <a:r>
                <a:rPr lang="en-GB" sz="2400">
                  <a:effectLst/>
                </a:rPr>
                <a:t> = O(N</a:t>
              </a:r>
              <a:r>
                <a:rPr lang="en-GB" sz="2400" baseline="30000">
                  <a:effectLst/>
                </a:rPr>
                <a:t>2</a:t>
              </a:r>
              <a:r>
                <a:rPr lang="en-GB" sz="2400">
                  <a:effectLst/>
                </a:rPr>
                <a:t>)</a:t>
              </a: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3886200" y="5562600"/>
              <a:ext cx="109998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2400">
                  <a:effectLst/>
                </a:rPr>
                <a:t>N = 60</a:t>
              </a:r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 flipV="1">
              <a:off x="4267200" y="41148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 sz="2400">
                <a:effectLst/>
              </a:endParaRPr>
            </a:p>
          </p:txBody>
        </p:sp>
      </p:grp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304800" y="1997075"/>
            <a:ext cx="8477834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600" dirty="0">
                <a:effectLst/>
              </a:rPr>
              <a:t>As inputs get larger, any algorithm of a smaller order will</a:t>
            </a:r>
          </a:p>
          <a:p>
            <a:pPr eaLnBrk="0" hangingPunct="0"/>
            <a:r>
              <a:rPr lang="en-GB" sz="2600" dirty="0">
                <a:effectLst/>
              </a:rPr>
              <a:t>be more efficient than an algorithm of a larger order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– O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57200" y="1295400"/>
            <a:ext cx="78486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buFontTx/>
              <a:buChar char="•"/>
            </a:pPr>
            <a:r>
              <a:rPr lang="en-GB" sz="2800" dirty="0">
                <a:effectLst/>
              </a:rPr>
              <a:t> Think of f(N) = O(g(N)) as </a:t>
            </a:r>
          </a:p>
          <a:p>
            <a:pPr eaLnBrk="0" hangingPunct="0"/>
            <a:r>
              <a:rPr lang="en-GB" sz="2800" dirty="0">
                <a:effectLst/>
              </a:rPr>
              <a:t>   " f(N) grows at most like g(N)" or</a:t>
            </a:r>
          </a:p>
          <a:p>
            <a:pPr eaLnBrk="0" hangingPunct="0"/>
            <a:r>
              <a:rPr lang="en-GB" sz="2800" dirty="0">
                <a:effectLst/>
              </a:rPr>
              <a:t>   " f grows no faster than g"</a:t>
            </a:r>
          </a:p>
          <a:p>
            <a:pPr eaLnBrk="0" hangingPunct="0"/>
            <a:r>
              <a:rPr lang="en-GB" sz="2800" dirty="0">
                <a:effectLst/>
              </a:rPr>
              <a:t>   (ignoring constant factors, and for large N)</a:t>
            </a:r>
          </a:p>
          <a:p>
            <a:pPr eaLnBrk="0" hangingPunct="0"/>
            <a:endParaRPr lang="en-GB" sz="2800" dirty="0">
              <a:effectLst/>
            </a:endParaRPr>
          </a:p>
          <a:p>
            <a:pPr eaLnBrk="0" hangingPunct="0"/>
            <a:r>
              <a:rPr lang="en-GB" sz="2800" dirty="0">
                <a:effectLst/>
              </a:rPr>
              <a:t>Important:</a:t>
            </a:r>
          </a:p>
          <a:p>
            <a:pPr eaLnBrk="0" hangingPunct="0">
              <a:buFontTx/>
              <a:buChar char="•"/>
            </a:pPr>
            <a:r>
              <a:rPr lang="en-GB" sz="2800" dirty="0">
                <a:effectLst/>
              </a:rPr>
              <a:t> </a:t>
            </a:r>
            <a:r>
              <a:rPr lang="en-GB" sz="2800" dirty="0">
                <a:solidFill>
                  <a:srgbClr val="0000CC"/>
                </a:solidFill>
                <a:effectLst/>
              </a:rPr>
              <a:t>Big-O is not a function!</a:t>
            </a:r>
          </a:p>
          <a:p>
            <a:pPr eaLnBrk="0" hangingPunct="0">
              <a:buFontTx/>
              <a:buChar char="•"/>
            </a:pPr>
            <a:r>
              <a:rPr lang="en-GB" sz="2800" dirty="0">
                <a:effectLst/>
              </a:rPr>
              <a:t> Never read = as "equals"</a:t>
            </a:r>
          </a:p>
          <a:p>
            <a:pPr eaLnBrk="0" hangingPunct="0">
              <a:buFontTx/>
              <a:buChar char="•"/>
            </a:pPr>
            <a:r>
              <a:rPr lang="en-GB" sz="2800" dirty="0">
                <a:effectLst/>
              </a:rPr>
              <a:t> Examples:</a:t>
            </a:r>
            <a:br>
              <a:rPr lang="en-GB" sz="2800" dirty="0">
                <a:effectLst/>
              </a:rPr>
            </a:br>
            <a:r>
              <a:rPr lang="en-GB" sz="2800" dirty="0">
                <a:effectLst/>
              </a:rPr>
              <a:t>     5N + 3 = O(N)</a:t>
            </a:r>
            <a:br>
              <a:rPr lang="en-GB" sz="2800" dirty="0">
                <a:effectLst/>
              </a:rPr>
            </a:br>
            <a:r>
              <a:rPr lang="en-GB" sz="2800" dirty="0">
                <a:effectLst/>
              </a:rPr>
              <a:t>     37N</a:t>
            </a:r>
            <a:r>
              <a:rPr lang="en-GB" sz="2800" baseline="30000" dirty="0">
                <a:effectLst/>
              </a:rPr>
              <a:t>5</a:t>
            </a:r>
            <a:r>
              <a:rPr lang="en-GB" sz="2800" dirty="0">
                <a:effectLst/>
              </a:rPr>
              <a:t> + 7N</a:t>
            </a:r>
            <a:r>
              <a:rPr lang="en-GB" sz="2800" baseline="30000" dirty="0">
                <a:effectLst/>
              </a:rPr>
              <a:t>2</a:t>
            </a:r>
            <a:r>
              <a:rPr lang="en-GB" sz="2800" dirty="0">
                <a:effectLst/>
              </a:rPr>
              <a:t> - 2N + 1 = O(N</a:t>
            </a:r>
            <a:r>
              <a:rPr lang="en-GB" sz="2800" baseline="30000" dirty="0">
                <a:effectLst/>
              </a:rPr>
              <a:t>5</a:t>
            </a:r>
            <a:r>
              <a:rPr lang="en-GB" sz="2800" dirty="0">
                <a:effectLst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Big-O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762000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4" name="Group 29"/>
          <p:cNvGrpSpPr/>
          <p:nvPr/>
        </p:nvGrpSpPr>
        <p:grpSpPr>
          <a:xfrm>
            <a:off x="304800" y="1295400"/>
            <a:ext cx="8610600" cy="5011738"/>
            <a:chOff x="304800" y="1295400"/>
            <a:chExt cx="8610600" cy="5011738"/>
          </a:xfrm>
        </p:grpSpPr>
        <p:graphicFrame>
          <p:nvGraphicFramePr>
            <p:cNvPr id="17" name="Object 5"/>
            <p:cNvGraphicFramePr>
              <a:graphicFrameLocks noChangeAspect="1"/>
            </p:cNvGraphicFramePr>
            <p:nvPr/>
          </p:nvGraphicFramePr>
          <p:xfrm>
            <a:off x="304800" y="1295400"/>
            <a:ext cx="8610600" cy="5011738"/>
          </p:xfrm>
          <a:graphic>
            <a:graphicData uri="http://schemas.openxmlformats.org/presentationml/2006/ole">
              <p:oleObj spid="_x0000_s2050" name="Chart" r:id="rId3" imgW="6496050" imgH="3781425" progId="Excel.Sheet.8">
                <p:embed/>
              </p:oleObj>
            </a:graphicData>
          </a:graphic>
        </p:graphicFrame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2514600" y="1676400"/>
              <a:ext cx="123507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effectLst/>
                </a:rPr>
                <a:t>100n</a:t>
              </a:r>
              <a:r>
                <a:rPr lang="en-US" sz="2400" baseline="30000" dirty="0">
                  <a:effectLst/>
                </a:rPr>
                <a:t>2</a:t>
              </a:r>
            </a:p>
          </p:txBody>
        </p:sp>
        <p:sp>
          <p:nvSpPr>
            <p:cNvPr id="19" name="Text Box 9"/>
            <p:cNvSpPr txBox="1">
              <a:spLocks noChangeArrowheads="1"/>
            </p:cNvSpPr>
            <p:nvPr/>
          </p:nvSpPr>
          <p:spPr bwMode="auto">
            <a:xfrm>
              <a:off x="2133600" y="2819400"/>
              <a:ext cx="18288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effectLst/>
                </a:rPr>
                <a:t>100n</a:t>
              </a:r>
              <a:r>
                <a:rPr lang="en-US" sz="2400" baseline="30000" dirty="0">
                  <a:effectLst/>
                </a:rPr>
                <a:t>2 </a:t>
              </a:r>
              <a:r>
                <a:rPr lang="en-US" sz="2400" dirty="0">
                  <a:effectLst/>
                </a:rPr>
                <a:t>+ 5n</a:t>
              </a:r>
              <a:r>
                <a:rPr lang="en-US" sz="2400" baseline="30000" dirty="0">
                  <a:effectLst/>
                </a:rPr>
                <a:t>3</a:t>
              </a:r>
            </a:p>
          </p:txBody>
        </p:sp>
        <p:sp>
          <p:nvSpPr>
            <p:cNvPr id="20" name="Line 11"/>
            <p:cNvSpPr>
              <a:spLocks noChangeShapeType="1"/>
            </p:cNvSpPr>
            <p:nvPr/>
          </p:nvSpPr>
          <p:spPr bwMode="auto">
            <a:xfrm>
              <a:off x="3429000" y="2514600"/>
              <a:ext cx="3733800" cy="182880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 sz="2400">
                <a:effectLst/>
              </a:endParaRPr>
            </a:p>
          </p:txBody>
        </p:sp>
        <p:sp>
          <p:nvSpPr>
            <p:cNvPr id="21" name="Line 12"/>
            <p:cNvSpPr>
              <a:spLocks noChangeShapeType="1"/>
            </p:cNvSpPr>
            <p:nvPr/>
          </p:nvSpPr>
          <p:spPr bwMode="auto">
            <a:xfrm>
              <a:off x="3657600" y="2133600"/>
              <a:ext cx="4495800" cy="220980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 sz="2400">
                <a:effectLst/>
              </a:endParaRPr>
            </a:p>
          </p:txBody>
        </p:sp>
        <p:sp>
          <p:nvSpPr>
            <p:cNvPr id="22" name="Text Box 8"/>
            <p:cNvSpPr txBox="1">
              <a:spLocks noChangeArrowheads="1"/>
            </p:cNvSpPr>
            <p:nvPr/>
          </p:nvSpPr>
          <p:spPr bwMode="auto">
            <a:xfrm>
              <a:off x="2727325" y="2205335"/>
              <a:ext cx="123507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effectLst/>
                </a:rPr>
                <a:t>5n</a:t>
              </a:r>
              <a:r>
                <a:rPr lang="en-US" sz="2400" baseline="30000" dirty="0">
                  <a:effectLst/>
                </a:rPr>
                <a:t>3</a:t>
              </a:r>
            </a:p>
          </p:txBody>
        </p:sp>
        <p:sp>
          <p:nvSpPr>
            <p:cNvPr id="23" name="Line 10"/>
            <p:cNvSpPr>
              <a:spLocks noChangeShapeType="1"/>
            </p:cNvSpPr>
            <p:nvPr/>
          </p:nvSpPr>
          <p:spPr bwMode="auto">
            <a:xfrm>
              <a:off x="3657600" y="3276600"/>
              <a:ext cx="2286000" cy="114300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 sz="2400">
                <a:effectLst/>
              </a:endParaRPr>
            </a:p>
          </p:txBody>
        </p:sp>
        <p:grpSp>
          <p:nvGrpSpPr>
            <p:cNvPr id="5" name="Group 451"/>
            <p:cNvGrpSpPr>
              <a:grpSpLocks/>
            </p:cNvGrpSpPr>
            <p:nvPr/>
          </p:nvGrpSpPr>
          <p:grpSpPr bwMode="auto">
            <a:xfrm>
              <a:off x="1828800" y="1905000"/>
              <a:ext cx="2324100" cy="3733800"/>
              <a:chOff x="1152" y="960"/>
              <a:chExt cx="1464" cy="2352"/>
            </a:xfrm>
          </p:grpSpPr>
          <p:grpSp>
            <p:nvGrpSpPr>
              <p:cNvPr id="6" name="Group 450"/>
              <p:cNvGrpSpPr>
                <a:grpSpLocks/>
              </p:cNvGrpSpPr>
              <p:nvPr/>
            </p:nvGrpSpPr>
            <p:grpSpPr bwMode="auto">
              <a:xfrm>
                <a:off x="1152" y="960"/>
                <a:ext cx="1464" cy="2352"/>
                <a:chOff x="1152" y="960"/>
                <a:chExt cx="1464" cy="2352"/>
              </a:xfrm>
            </p:grpSpPr>
            <p:sp>
              <p:nvSpPr>
                <p:cNvPr id="27" name="Freeform 27"/>
                <p:cNvSpPr>
                  <a:spLocks/>
                </p:cNvSpPr>
                <p:nvPr/>
              </p:nvSpPr>
              <p:spPr bwMode="auto">
                <a:xfrm>
                  <a:off x="1392" y="960"/>
                  <a:ext cx="1224" cy="2352"/>
                </a:xfrm>
                <a:custGeom>
                  <a:avLst/>
                  <a:gdLst/>
                  <a:ahLst/>
                  <a:cxnLst>
                    <a:cxn ang="0">
                      <a:pos x="1152" y="0"/>
                    </a:cxn>
                    <a:cxn ang="0">
                      <a:pos x="1200" y="528"/>
                    </a:cxn>
                    <a:cxn ang="0">
                      <a:pos x="1008" y="1296"/>
                    </a:cxn>
                    <a:cxn ang="0">
                      <a:pos x="720" y="1824"/>
                    </a:cxn>
                    <a:cxn ang="0">
                      <a:pos x="432" y="2160"/>
                    </a:cxn>
                    <a:cxn ang="0">
                      <a:pos x="240" y="2304"/>
                    </a:cxn>
                    <a:cxn ang="0">
                      <a:pos x="0" y="2352"/>
                    </a:cxn>
                  </a:cxnLst>
                  <a:rect l="0" t="0" r="r" b="b"/>
                  <a:pathLst>
                    <a:path w="1224" h="2352">
                      <a:moveTo>
                        <a:pt x="1152" y="0"/>
                      </a:moveTo>
                      <a:cubicBezTo>
                        <a:pt x="1188" y="156"/>
                        <a:pt x="1224" y="312"/>
                        <a:pt x="1200" y="528"/>
                      </a:cubicBezTo>
                      <a:cubicBezTo>
                        <a:pt x="1176" y="744"/>
                        <a:pt x="1088" y="1080"/>
                        <a:pt x="1008" y="1296"/>
                      </a:cubicBezTo>
                      <a:cubicBezTo>
                        <a:pt x="928" y="1512"/>
                        <a:pt x="816" y="1680"/>
                        <a:pt x="720" y="1824"/>
                      </a:cubicBezTo>
                      <a:cubicBezTo>
                        <a:pt x="624" y="1968"/>
                        <a:pt x="512" y="2080"/>
                        <a:pt x="432" y="2160"/>
                      </a:cubicBezTo>
                      <a:cubicBezTo>
                        <a:pt x="352" y="2240"/>
                        <a:pt x="312" y="2272"/>
                        <a:pt x="240" y="2304"/>
                      </a:cubicBezTo>
                      <a:cubicBezTo>
                        <a:pt x="168" y="2336"/>
                        <a:pt x="84" y="2344"/>
                        <a:pt x="0" y="2352"/>
                      </a:cubicBezTo>
                    </a:path>
                  </a:pathLst>
                </a:cu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 sz="2400" dirty="0">
                    <a:solidFill>
                      <a:schemeClr val="bg1"/>
                    </a:solidFill>
                    <a:effectLst/>
                  </a:endParaRPr>
                </a:p>
              </p:txBody>
            </p:sp>
            <p:sp>
              <p:nvSpPr>
                <p:cNvPr id="28" name="Text Box 245"/>
                <p:cNvSpPr txBox="1">
                  <a:spLocks noChangeArrowheads="1"/>
                </p:cNvSpPr>
                <p:nvPr/>
              </p:nvSpPr>
              <p:spPr bwMode="auto">
                <a:xfrm>
                  <a:off x="1152" y="1920"/>
                  <a:ext cx="528" cy="2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2400" dirty="0">
                      <a:effectLst/>
                    </a:rPr>
                    <a:t>5n</a:t>
                  </a:r>
                  <a:r>
                    <a:rPr lang="en-US" sz="2400" baseline="30000" dirty="0">
                      <a:effectLst/>
                    </a:rPr>
                    <a:t>4</a:t>
                  </a:r>
                </a:p>
              </p:txBody>
            </p:sp>
          </p:grpSp>
          <p:sp>
            <p:nvSpPr>
              <p:cNvPr id="26" name="Line 246"/>
              <p:cNvSpPr>
                <a:spLocks noChangeShapeType="1"/>
              </p:cNvSpPr>
              <p:nvPr/>
            </p:nvSpPr>
            <p:spPr bwMode="auto">
              <a:xfrm>
                <a:off x="1536" y="2112"/>
                <a:ext cx="672" cy="432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 sz="2400">
                  <a:effectLst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Size Does Matter?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153400" cy="838200"/>
          </a:xfrm>
        </p:spPr>
        <p:txBody>
          <a:bodyPr/>
          <a:lstStyle/>
          <a:p>
            <a:r>
              <a:rPr lang="en-US" dirty="0" smtClean="0"/>
              <a:t>Common Orders of Growth</a:t>
            </a:r>
            <a:endParaRPr lang="en-US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685800" y="1981200"/>
          <a:ext cx="6705600" cy="3886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0000"/>
                <a:gridCol w="2895600"/>
              </a:tblGrid>
              <a:tr h="485775"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O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</a:rPr>
                        <a:t> (k) = O (1)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Constant  Time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O(</a:t>
                      </a:r>
                      <a:r>
                        <a:rPr lang="en-GB" sz="2400" dirty="0" err="1" smtClean="0"/>
                        <a:t>log</a:t>
                      </a:r>
                      <a:r>
                        <a:rPr lang="en-GB" sz="2400" baseline="-25000" dirty="0" err="1" smtClean="0"/>
                        <a:t>b</a:t>
                      </a:r>
                      <a:r>
                        <a:rPr lang="en-GB" sz="2400" dirty="0" err="1" smtClean="0"/>
                        <a:t>N</a:t>
                      </a:r>
                      <a:r>
                        <a:rPr lang="en-US" sz="2400" dirty="0" smtClean="0"/>
                        <a:t>) =</a:t>
                      </a:r>
                      <a:r>
                        <a:rPr lang="en-US" sz="2400" baseline="0" dirty="0" smtClean="0"/>
                        <a:t> O(log N)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Logarithmic Time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</a:t>
                      </a:r>
                      <a:r>
                        <a:rPr lang="en-US" sz="2400" baseline="0" dirty="0" smtClean="0"/>
                        <a:t>(N)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Linear Time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O(N log N)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O(N</a:t>
                      </a:r>
                      <a:r>
                        <a:rPr lang="en-US" sz="2400" baseline="30000" dirty="0" smtClean="0"/>
                        <a:t>2</a:t>
                      </a:r>
                      <a:r>
                        <a:rPr lang="en-US" sz="2400" dirty="0" smtClean="0"/>
                        <a:t>)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Quadratic Time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O(N</a:t>
                      </a:r>
                      <a:r>
                        <a:rPr lang="en-US" sz="2400" baseline="30000" dirty="0" smtClean="0"/>
                        <a:t>3</a:t>
                      </a:r>
                      <a:r>
                        <a:rPr lang="en-US" sz="2400" dirty="0" smtClean="0"/>
                        <a:t>)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Cubic Time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--------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O(</a:t>
                      </a:r>
                      <a:r>
                        <a:rPr lang="en-US" sz="2400" dirty="0" err="1" smtClean="0"/>
                        <a:t>k</a:t>
                      </a:r>
                      <a:r>
                        <a:rPr lang="en-US" sz="2400" baseline="30000" dirty="0" err="1" smtClean="0"/>
                        <a:t>N</a:t>
                      </a:r>
                      <a:r>
                        <a:rPr lang="en-US" sz="2400" dirty="0" smtClean="0"/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Exponential Time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" name="Line 5"/>
          <p:cNvSpPr>
            <a:spLocks noChangeShapeType="1"/>
          </p:cNvSpPr>
          <p:nvPr/>
        </p:nvSpPr>
        <p:spPr bwMode="auto">
          <a:xfrm flipH="1">
            <a:off x="7620000" y="1981200"/>
            <a:ext cx="0" cy="388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Text Box 6"/>
          <p:cNvSpPr txBox="1">
            <a:spLocks noChangeArrowheads="1"/>
          </p:cNvSpPr>
          <p:nvPr/>
        </p:nvSpPr>
        <p:spPr bwMode="auto">
          <a:xfrm rot="5400000">
            <a:off x="6324362" y="3667542"/>
            <a:ext cx="37240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800" dirty="0">
                <a:effectLst/>
              </a:rPr>
              <a:t>Increasing Complexity</a:t>
            </a:r>
            <a:endParaRPr lang="en-GB" sz="24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Size Does Matter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914400"/>
          </a:xfrm>
        </p:spPr>
        <p:txBody>
          <a:bodyPr/>
          <a:lstStyle/>
          <a:p>
            <a:r>
              <a:rPr lang="en-US" dirty="0" smtClean="0"/>
              <a:t>What happens if we double the input size N?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33400" y="1981200"/>
          <a:ext cx="7620000" cy="403860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70000"/>
                <a:gridCol w="1270000"/>
                <a:gridCol w="1270000"/>
                <a:gridCol w="1270000"/>
                <a:gridCol w="1270000"/>
                <a:gridCol w="1270000"/>
              </a:tblGrid>
              <a:tr h="57694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N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log</a:t>
                      </a:r>
                      <a:r>
                        <a:rPr lang="en-US" sz="2400" baseline="-25000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N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5N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Nlog</a:t>
                      </a:r>
                      <a:r>
                        <a:rPr lang="en-US" sz="2400" baseline="-25000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N</a:t>
                      </a:r>
                      <a:r>
                        <a:rPr lang="en-US" sz="2400" baseline="30000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sz="2400" baseline="30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r>
                        <a:rPr lang="en-US" sz="2400" baseline="30000" dirty="0" smtClean="0">
                          <a:solidFill>
                            <a:sysClr val="windowText" lastClr="000000"/>
                          </a:solidFill>
                        </a:rPr>
                        <a:t>N</a:t>
                      </a:r>
                      <a:endParaRPr lang="en-US" sz="2400" baseline="30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943"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24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64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256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943"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16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80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64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256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65536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943"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32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160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160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1024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~10</a:t>
                      </a:r>
                      <a:r>
                        <a:rPr lang="en-US" sz="2800" baseline="30000" dirty="0" smtClean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  <a:endParaRPr lang="en-US" sz="2800" baseline="30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943"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64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320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384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4096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~10</a:t>
                      </a:r>
                      <a:r>
                        <a:rPr lang="en-US" sz="2800" baseline="30000" dirty="0" smtClean="0">
                          <a:solidFill>
                            <a:sysClr val="windowText" lastClr="000000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943"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128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640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896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16384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~10</a:t>
                      </a:r>
                      <a:r>
                        <a:rPr lang="en-US" sz="2800" baseline="30000" dirty="0" smtClean="0">
                          <a:solidFill>
                            <a:sysClr val="windowText" lastClr="000000"/>
                          </a:solidFill>
                        </a:rPr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943"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256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1280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2048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65536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~10</a:t>
                      </a:r>
                      <a:r>
                        <a:rPr lang="en-US" sz="2800" baseline="30000" dirty="0" smtClean="0">
                          <a:solidFill>
                            <a:sysClr val="windowText" lastClr="000000"/>
                          </a:solidFill>
                        </a:rPr>
                        <a:t>76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Size Does Matter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9144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Big Numbers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81000" y="2058412"/>
            <a:ext cx="8209299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400" dirty="0">
                <a:effectLst/>
              </a:rPr>
              <a:t>Suppose a program has run time O(n!) and the run time for</a:t>
            </a:r>
          </a:p>
          <a:p>
            <a:pPr eaLnBrk="0" hangingPunct="0"/>
            <a:r>
              <a:rPr lang="en-GB" sz="2400" dirty="0">
                <a:effectLst/>
              </a:rPr>
              <a:t>n  = 10 is 1 second</a:t>
            </a:r>
          </a:p>
          <a:p>
            <a:pPr eaLnBrk="0" hangingPunct="0"/>
            <a:endParaRPr lang="en-GB" sz="2400" dirty="0">
              <a:effectLst/>
            </a:endParaRPr>
          </a:p>
          <a:p>
            <a:pPr eaLnBrk="0" hangingPunct="0"/>
            <a:r>
              <a:rPr lang="en-GB" sz="2400" dirty="0">
                <a:effectLst/>
              </a:rPr>
              <a:t>For n = 12, </a:t>
            </a:r>
            <a:r>
              <a:rPr lang="en-GB" sz="2400" dirty="0" smtClean="0">
                <a:effectLst/>
              </a:rPr>
              <a:t>	the </a:t>
            </a:r>
            <a:r>
              <a:rPr lang="en-GB" sz="2400" dirty="0">
                <a:effectLst/>
              </a:rPr>
              <a:t>run time is 2 minutes</a:t>
            </a:r>
          </a:p>
          <a:p>
            <a:pPr eaLnBrk="0" hangingPunct="0"/>
            <a:r>
              <a:rPr lang="en-GB" sz="2400" dirty="0">
                <a:effectLst/>
              </a:rPr>
              <a:t>For n = 14, </a:t>
            </a:r>
            <a:r>
              <a:rPr lang="en-GB" sz="2400" dirty="0" smtClean="0">
                <a:effectLst/>
              </a:rPr>
              <a:t>	the </a:t>
            </a:r>
            <a:r>
              <a:rPr lang="en-GB" sz="2400" dirty="0">
                <a:effectLst/>
              </a:rPr>
              <a:t>run time is 6 hours</a:t>
            </a:r>
          </a:p>
          <a:p>
            <a:pPr eaLnBrk="0" hangingPunct="0"/>
            <a:r>
              <a:rPr lang="en-GB" sz="2400" dirty="0">
                <a:effectLst/>
              </a:rPr>
              <a:t>For n = 16, </a:t>
            </a:r>
            <a:r>
              <a:rPr lang="en-GB" sz="2400" dirty="0" smtClean="0">
                <a:effectLst/>
              </a:rPr>
              <a:t>	the </a:t>
            </a:r>
            <a:r>
              <a:rPr lang="en-GB" sz="2400" dirty="0">
                <a:effectLst/>
              </a:rPr>
              <a:t>run time is 2 months</a:t>
            </a:r>
          </a:p>
          <a:p>
            <a:pPr eaLnBrk="0" hangingPunct="0"/>
            <a:r>
              <a:rPr lang="en-GB" sz="2400" dirty="0">
                <a:effectLst/>
              </a:rPr>
              <a:t>For n = 18, </a:t>
            </a:r>
            <a:r>
              <a:rPr lang="en-GB" sz="2400" dirty="0" smtClean="0">
                <a:effectLst/>
              </a:rPr>
              <a:t>	the </a:t>
            </a:r>
            <a:r>
              <a:rPr lang="en-GB" sz="2400" dirty="0">
                <a:effectLst/>
              </a:rPr>
              <a:t>run time is 50 years</a:t>
            </a:r>
          </a:p>
          <a:p>
            <a:pPr eaLnBrk="0" hangingPunct="0"/>
            <a:r>
              <a:rPr lang="en-GB" sz="2400" dirty="0">
                <a:effectLst/>
              </a:rPr>
              <a:t>For n = 20, </a:t>
            </a:r>
            <a:r>
              <a:rPr lang="en-GB" sz="2400" dirty="0" smtClean="0">
                <a:effectLst/>
              </a:rPr>
              <a:t>	the </a:t>
            </a:r>
            <a:r>
              <a:rPr lang="en-GB" sz="2400" dirty="0">
                <a:effectLst/>
              </a:rPr>
              <a:t>run time is 200 centuries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Analysis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8382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Constant Time Statements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09600" y="1721108"/>
            <a:ext cx="7423251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800" dirty="0">
                <a:solidFill>
                  <a:srgbClr val="C00000"/>
                </a:solidFill>
                <a:effectLst/>
              </a:rPr>
              <a:t>Simplest case: O(1) time statements</a:t>
            </a:r>
          </a:p>
          <a:p>
            <a:pPr eaLnBrk="0" hangingPunct="0">
              <a:buFontTx/>
              <a:buChar char="•"/>
            </a:pPr>
            <a:r>
              <a:rPr lang="en-GB" sz="2800" dirty="0">
                <a:effectLst/>
              </a:rPr>
              <a:t> Assignment statements of simple data types</a:t>
            </a:r>
            <a:br>
              <a:rPr lang="en-GB" sz="2800" dirty="0">
                <a:effectLst/>
              </a:rPr>
            </a:br>
            <a:r>
              <a:rPr lang="en-GB" sz="2800" dirty="0">
                <a:effectLst/>
              </a:rPr>
              <a:t>      </a:t>
            </a:r>
            <a:r>
              <a:rPr lang="en-GB" sz="2800" dirty="0" err="1">
                <a:effectLst/>
                <a:latin typeface="Courier New" pitchFamily="49" charset="0"/>
              </a:rPr>
              <a:t>int</a:t>
            </a:r>
            <a:r>
              <a:rPr lang="en-GB" sz="2800" dirty="0">
                <a:effectLst/>
                <a:latin typeface="Courier New" pitchFamily="49" charset="0"/>
              </a:rPr>
              <a:t> x = y;</a:t>
            </a:r>
          </a:p>
          <a:p>
            <a:pPr eaLnBrk="0" hangingPunct="0">
              <a:buFontTx/>
              <a:buChar char="•"/>
            </a:pPr>
            <a:r>
              <a:rPr lang="en-GB" sz="2800" dirty="0">
                <a:effectLst/>
              </a:rPr>
              <a:t> Arithmetic operations:</a:t>
            </a:r>
            <a:br>
              <a:rPr lang="en-GB" sz="2800" dirty="0">
                <a:effectLst/>
              </a:rPr>
            </a:br>
            <a:r>
              <a:rPr lang="en-GB" sz="2800" dirty="0">
                <a:effectLst/>
                <a:latin typeface="Courier New" pitchFamily="49" charset="0"/>
              </a:rPr>
              <a:t>   x = 5 * y + 4 - z;</a:t>
            </a:r>
          </a:p>
          <a:p>
            <a:pPr eaLnBrk="0" hangingPunct="0">
              <a:buFontTx/>
              <a:buChar char="•"/>
            </a:pPr>
            <a:r>
              <a:rPr lang="en-GB" sz="2800" dirty="0">
                <a:effectLst/>
              </a:rPr>
              <a:t> Array referencing:</a:t>
            </a:r>
            <a:br>
              <a:rPr lang="en-GB" sz="2800" dirty="0">
                <a:effectLst/>
              </a:rPr>
            </a:br>
            <a:r>
              <a:rPr lang="en-GB" sz="2800" dirty="0">
                <a:effectLst/>
              </a:rPr>
              <a:t>  </a:t>
            </a:r>
            <a:r>
              <a:rPr lang="en-GB" sz="2800" dirty="0">
                <a:effectLst/>
                <a:latin typeface="Courier New" pitchFamily="49" charset="0"/>
              </a:rPr>
              <a:t>  A[j] = 5;</a:t>
            </a:r>
          </a:p>
          <a:p>
            <a:pPr eaLnBrk="0" hangingPunct="0">
              <a:buFontTx/>
              <a:buChar char="•"/>
            </a:pPr>
            <a:r>
              <a:rPr lang="en-GB" sz="2800" dirty="0">
                <a:effectLst/>
              </a:rPr>
              <a:t> Array assignment:</a:t>
            </a:r>
            <a:br>
              <a:rPr lang="en-GB" sz="2800" dirty="0">
                <a:effectLst/>
              </a:rPr>
            </a:br>
            <a:r>
              <a:rPr lang="en-GB" sz="2800" dirty="0">
                <a:effectLst/>
              </a:rPr>
              <a:t>  </a:t>
            </a:r>
            <a:r>
              <a:rPr lang="en-GB" sz="2800" dirty="0">
                <a:effectLst/>
                <a:latin typeface="Courier New" pitchFamily="49" charset="0"/>
              </a:rPr>
              <a:t>  </a:t>
            </a:r>
            <a:r>
              <a:rPr lang="en-GB" sz="2800" dirty="0">
                <a:effectLst/>
                <a:latin typeface="Courier New" pitchFamily="49" charset="0"/>
                <a:sym typeface="Symbol" pitchFamily="18" charset="2"/>
              </a:rPr>
              <a:t> j, </a:t>
            </a:r>
            <a:r>
              <a:rPr lang="en-GB" sz="2800" dirty="0">
                <a:effectLst/>
                <a:latin typeface="Courier New" pitchFamily="49" charset="0"/>
              </a:rPr>
              <a:t>A[j] = 5;</a:t>
            </a:r>
          </a:p>
          <a:p>
            <a:pPr eaLnBrk="0" hangingPunct="0">
              <a:buFontTx/>
              <a:buChar char="•"/>
            </a:pPr>
            <a:r>
              <a:rPr lang="en-GB" sz="2800" dirty="0">
                <a:effectLst/>
              </a:rPr>
              <a:t> Most conditional tests:</a:t>
            </a:r>
            <a:br>
              <a:rPr lang="en-GB" sz="2800" dirty="0">
                <a:effectLst/>
              </a:rPr>
            </a:br>
            <a:r>
              <a:rPr lang="en-GB" sz="2800" dirty="0">
                <a:effectLst/>
                <a:latin typeface="Courier New" pitchFamily="49" charset="0"/>
              </a:rPr>
              <a:t>   if (x &lt; 12) ...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Analysis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Analyzing Loops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33400" y="1721108"/>
            <a:ext cx="81534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GB" sz="2800" dirty="0">
                <a:effectLst/>
              </a:rPr>
              <a:t>Any loop has two parts</a:t>
            </a:r>
            <a:r>
              <a:rPr lang="en-GB" sz="2800" dirty="0" smtClean="0">
                <a:effectLst/>
              </a:rPr>
              <a:t>:</a:t>
            </a:r>
          </a:p>
          <a:p>
            <a:pPr eaLnBrk="0" hangingPunct="0"/>
            <a:endParaRPr lang="en-GB" sz="2800" dirty="0">
              <a:effectLst/>
            </a:endParaRPr>
          </a:p>
          <a:p>
            <a:pPr eaLnBrk="0" hangingPunct="0"/>
            <a:r>
              <a:rPr lang="en-GB" sz="2800" dirty="0">
                <a:effectLst/>
              </a:rPr>
              <a:t>   1. How many iterations are performed?</a:t>
            </a:r>
          </a:p>
          <a:p>
            <a:pPr eaLnBrk="0" hangingPunct="0"/>
            <a:r>
              <a:rPr lang="en-GB" sz="2800" dirty="0">
                <a:effectLst/>
              </a:rPr>
              <a:t>   2. How many steps per iteration?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</a:t>
            </a:r>
            <a:r>
              <a:rPr lang="en-GB" sz="2800" b="1" dirty="0" smtClean="0">
                <a:effectLst/>
                <a:latin typeface="Courier New" pitchFamily="49" charset="0"/>
              </a:rPr>
              <a:t> </a:t>
            </a:r>
            <a:r>
              <a:rPr lang="en-GB" sz="2800" b="1" dirty="0" err="1">
                <a:effectLst/>
                <a:latin typeface="Courier New" pitchFamily="49" charset="0"/>
              </a:rPr>
              <a:t>int</a:t>
            </a:r>
            <a:r>
              <a:rPr lang="en-GB" sz="2800" b="1" dirty="0">
                <a:effectLst/>
                <a:latin typeface="Courier New" pitchFamily="49" charset="0"/>
              </a:rPr>
              <a:t> sum = 0,j;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 for (j=0; j &lt; N; j++)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   sum = sum +j;</a:t>
            </a:r>
          </a:p>
          <a:p>
            <a:pPr eaLnBrk="0" hangingPunct="0"/>
            <a:endParaRPr lang="en-GB" sz="2800" b="1" dirty="0">
              <a:effectLst/>
              <a:latin typeface="Courier New" pitchFamily="49" charset="0"/>
            </a:endParaRPr>
          </a:p>
          <a:p>
            <a:pPr eaLnBrk="0" hangingPunct="0"/>
            <a:r>
              <a:rPr lang="en-GB" sz="2800" b="1" dirty="0">
                <a:effectLst/>
              </a:rPr>
              <a:t>          - </a:t>
            </a:r>
            <a:r>
              <a:rPr lang="en-GB" sz="2800" dirty="0">
                <a:effectLst/>
              </a:rPr>
              <a:t>Loop executes N times (0..N-1)</a:t>
            </a:r>
          </a:p>
          <a:p>
            <a:pPr eaLnBrk="0" hangingPunct="0"/>
            <a:r>
              <a:rPr lang="en-GB" sz="2800" dirty="0">
                <a:effectLst/>
              </a:rPr>
              <a:t>          - 4 = O(1) steps per iteration</a:t>
            </a:r>
          </a:p>
          <a:p>
            <a:pPr eaLnBrk="0" hangingPunct="0"/>
            <a:r>
              <a:rPr lang="en-GB" sz="2800" dirty="0">
                <a:effectLst/>
              </a:rPr>
              <a:t>          - Total time is N * O(1) = O(N*1) = O(N</a:t>
            </a:r>
            <a:r>
              <a:rPr lang="en-GB" sz="2800" dirty="0" smtClean="0">
                <a:effectLst/>
              </a:rPr>
              <a:t>)   </a:t>
            </a:r>
            <a:endParaRPr lang="en-GB" sz="28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Analysis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Analyzing Loops (2)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84431" y="1600200"/>
            <a:ext cx="604602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GB" sz="2800" dirty="0">
                <a:solidFill>
                  <a:srgbClr val="C00000"/>
                </a:solidFill>
                <a:effectLst/>
              </a:rPr>
              <a:t>What about this for-loop?</a:t>
            </a:r>
          </a:p>
          <a:p>
            <a:pPr eaLnBrk="0" hangingPunct="0"/>
            <a:endParaRPr lang="en-GB" sz="2800" dirty="0">
              <a:effectLst/>
            </a:endParaRP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 </a:t>
            </a:r>
            <a:r>
              <a:rPr lang="en-GB" sz="2800" b="1" dirty="0" err="1">
                <a:effectLst/>
                <a:latin typeface="Courier New" pitchFamily="49" charset="0"/>
              </a:rPr>
              <a:t>int</a:t>
            </a:r>
            <a:r>
              <a:rPr lang="en-GB" sz="2800" b="1" dirty="0">
                <a:effectLst/>
                <a:latin typeface="Courier New" pitchFamily="49" charset="0"/>
              </a:rPr>
              <a:t> sum =0, j;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 for (j=0; j &lt; 100; j++)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    sum = sum +j;</a:t>
            </a:r>
          </a:p>
          <a:p>
            <a:pPr eaLnBrk="0" hangingPunct="0"/>
            <a:endParaRPr lang="en-GB" sz="2800" dirty="0">
              <a:effectLst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04800" y="3921125"/>
            <a:ext cx="85344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600" dirty="0">
                <a:effectLst/>
              </a:rPr>
              <a:t>- Loop executes 100 times</a:t>
            </a:r>
          </a:p>
          <a:p>
            <a:pPr eaLnBrk="0" hangingPunct="0">
              <a:spcBef>
                <a:spcPct val="50000"/>
              </a:spcBef>
            </a:pPr>
            <a:r>
              <a:rPr lang="en-GB" sz="2600" dirty="0">
                <a:effectLst/>
              </a:rPr>
              <a:t>- 4 = O(1) steps per iteration</a:t>
            </a:r>
          </a:p>
          <a:p>
            <a:pPr eaLnBrk="0" hangingPunct="0">
              <a:spcBef>
                <a:spcPct val="50000"/>
              </a:spcBef>
            </a:pPr>
            <a:r>
              <a:rPr lang="en-GB" sz="2600" dirty="0">
                <a:effectLst/>
              </a:rPr>
              <a:t>- Total time is 100 * O(1) = O(100 * 1) = O(100) = O(1)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362200" y="5715000"/>
            <a:ext cx="3657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0000CC"/>
                </a:solidFill>
                <a:effectLst/>
              </a:rPr>
              <a:t>PRODUCT RULE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Analysis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Analyzing Loops (3)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85800" y="1600201"/>
            <a:ext cx="790953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GB" sz="2400" dirty="0">
                <a:solidFill>
                  <a:srgbClr val="C00000"/>
                </a:solidFill>
                <a:effectLst/>
              </a:rPr>
              <a:t>What about </a:t>
            </a:r>
            <a:r>
              <a:rPr lang="en-GB" sz="2400" dirty="0">
                <a:solidFill>
                  <a:srgbClr val="C00000"/>
                </a:solidFill>
                <a:effectLst/>
                <a:latin typeface="Courier New" pitchFamily="49" charset="0"/>
              </a:rPr>
              <a:t>while</a:t>
            </a:r>
            <a:r>
              <a:rPr lang="en-GB" sz="2400" dirty="0">
                <a:solidFill>
                  <a:srgbClr val="C00000"/>
                </a:solidFill>
                <a:effectLst/>
              </a:rPr>
              <a:t>-loops?</a:t>
            </a:r>
          </a:p>
          <a:p>
            <a:pPr eaLnBrk="0" hangingPunct="0"/>
            <a:r>
              <a:rPr lang="en-GB" sz="2400" dirty="0">
                <a:effectLst/>
              </a:rPr>
              <a:t>Determine how many times the loop will be executed: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</a:t>
            </a:r>
            <a:r>
              <a:rPr lang="en-GB" sz="2800" b="1" dirty="0" err="1" smtClean="0">
                <a:effectLst/>
                <a:latin typeface="Courier New" pitchFamily="49" charset="0"/>
              </a:rPr>
              <a:t>bool</a:t>
            </a:r>
            <a:r>
              <a:rPr lang="en-GB" sz="2800" b="1" dirty="0" smtClean="0">
                <a:effectLst/>
                <a:latin typeface="Courier New" pitchFamily="49" charset="0"/>
              </a:rPr>
              <a:t> </a:t>
            </a:r>
            <a:r>
              <a:rPr lang="en-GB" sz="2800" b="1" dirty="0">
                <a:effectLst/>
                <a:latin typeface="Courier New" pitchFamily="49" charset="0"/>
              </a:rPr>
              <a:t>done = false;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</a:t>
            </a:r>
            <a:r>
              <a:rPr lang="en-GB" sz="2800" b="1" dirty="0" err="1">
                <a:effectLst/>
                <a:latin typeface="Courier New" pitchFamily="49" charset="0"/>
              </a:rPr>
              <a:t>int</a:t>
            </a:r>
            <a:r>
              <a:rPr lang="en-GB" sz="2800" b="1" dirty="0">
                <a:effectLst/>
                <a:latin typeface="Courier New" pitchFamily="49" charset="0"/>
              </a:rPr>
              <a:t> result = 1, n;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</a:t>
            </a:r>
            <a:r>
              <a:rPr lang="en-GB" sz="2800" b="1" dirty="0" err="1">
                <a:effectLst/>
                <a:latin typeface="Courier New" pitchFamily="49" charset="0"/>
              </a:rPr>
              <a:t>scanf</a:t>
            </a:r>
            <a:r>
              <a:rPr lang="en-GB" sz="2800" b="1" dirty="0">
                <a:effectLst/>
                <a:latin typeface="Courier New" pitchFamily="49" charset="0"/>
              </a:rPr>
              <a:t>("%d", &amp;n);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while (!done){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   result = result *n;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   n--;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   if (n &lt;= 1) done = true;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}</a:t>
            </a:r>
          </a:p>
          <a:p>
            <a:pPr eaLnBrk="0" hangingPunct="0"/>
            <a:r>
              <a:rPr lang="en-GB" sz="2400" dirty="0">
                <a:effectLst/>
              </a:rPr>
              <a:t> Loop terminates when </a:t>
            </a:r>
            <a:r>
              <a:rPr lang="en-GB" sz="2400" dirty="0">
                <a:effectLst/>
                <a:latin typeface="Courier New" pitchFamily="49" charset="0"/>
              </a:rPr>
              <a:t>done == true</a:t>
            </a:r>
            <a:r>
              <a:rPr lang="en-GB" sz="2400" dirty="0">
                <a:effectLst/>
              </a:rPr>
              <a:t>, which happens </a:t>
            </a:r>
          </a:p>
          <a:p>
            <a:pPr eaLnBrk="0" hangingPunct="0"/>
            <a:r>
              <a:rPr lang="en-GB" sz="2400" dirty="0">
                <a:effectLst/>
              </a:rPr>
              <a:t> after N iterations. </a:t>
            </a:r>
            <a:r>
              <a:rPr lang="en-GB" sz="2400" dirty="0">
                <a:solidFill>
                  <a:srgbClr val="0000CC"/>
                </a:solidFill>
                <a:effectLst/>
              </a:rPr>
              <a:t>Total time: O(N)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Analysis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Nested Loops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57200" y="1630263"/>
            <a:ext cx="8486619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400" dirty="0">
                <a:effectLst/>
              </a:rPr>
              <a:t>Treat just like a single loop and evaluate </a:t>
            </a:r>
            <a:r>
              <a:rPr lang="en-GB" sz="2400" dirty="0" smtClean="0">
                <a:effectLst/>
              </a:rPr>
              <a:t>each</a:t>
            </a:r>
          </a:p>
          <a:p>
            <a:pPr eaLnBrk="0" hangingPunct="0"/>
            <a:r>
              <a:rPr lang="en-GB" sz="2400" dirty="0" smtClean="0">
                <a:effectLst/>
              </a:rPr>
              <a:t> </a:t>
            </a:r>
            <a:r>
              <a:rPr lang="en-GB" sz="2400" dirty="0">
                <a:effectLst/>
              </a:rPr>
              <a:t>level of </a:t>
            </a:r>
            <a:r>
              <a:rPr lang="en-GB" sz="2400" dirty="0" smtClean="0">
                <a:effectLst/>
              </a:rPr>
              <a:t>nesting </a:t>
            </a:r>
            <a:r>
              <a:rPr lang="en-GB" sz="2400" dirty="0">
                <a:effectLst/>
              </a:rPr>
              <a:t>as needed:</a:t>
            </a:r>
            <a:endParaRPr lang="en-GB" sz="2800" dirty="0">
              <a:effectLst/>
              <a:latin typeface="Courier New" pitchFamily="49" charset="0"/>
            </a:endParaRPr>
          </a:p>
          <a:p>
            <a:pPr eaLnBrk="0" hangingPunct="0"/>
            <a:endParaRPr lang="en-GB" sz="2400" dirty="0">
              <a:effectLst/>
              <a:latin typeface="Courier New" pitchFamily="49" charset="0"/>
            </a:endParaRPr>
          </a:p>
          <a:p>
            <a:pPr eaLnBrk="0" hangingPunct="0"/>
            <a:r>
              <a:rPr lang="en-GB" sz="2400" dirty="0">
                <a:effectLst/>
                <a:latin typeface="Courier New" pitchFamily="49" charset="0"/>
              </a:rPr>
              <a:t>   </a:t>
            </a:r>
            <a:r>
              <a:rPr lang="en-GB" sz="2400" b="1" dirty="0" err="1">
                <a:effectLst/>
                <a:latin typeface="Courier New" pitchFamily="49" charset="0"/>
              </a:rPr>
              <a:t>int</a:t>
            </a:r>
            <a:r>
              <a:rPr lang="en-GB" sz="2400" b="1" dirty="0">
                <a:effectLst/>
                <a:latin typeface="Courier New" pitchFamily="49" charset="0"/>
              </a:rPr>
              <a:t> </a:t>
            </a:r>
            <a:r>
              <a:rPr lang="en-GB" sz="2400" b="1" dirty="0" err="1">
                <a:effectLst/>
                <a:latin typeface="Courier New" pitchFamily="49" charset="0"/>
              </a:rPr>
              <a:t>j,k</a:t>
            </a:r>
            <a:r>
              <a:rPr lang="en-GB" sz="2400" b="1" dirty="0">
                <a:effectLst/>
                <a:latin typeface="Courier New" pitchFamily="49" charset="0"/>
              </a:rPr>
              <a:t>;</a:t>
            </a:r>
          </a:p>
          <a:p>
            <a:pPr eaLnBrk="0" hangingPunct="0"/>
            <a:r>
              <a:rPr lang="en-GB" sz="2400" b="1" dirty="0">
                <a:effectLst/>
                <a:latin typeface="Courier New" pitchFamily="49" charset="0"/>
              </a:rPr>
              <a:t>   for (j=0; j&lt;N; j++)</a:t>
            </a:r>
          </a:p>
          <a:p>
            <a:pPr eaLnBrk="0" hangingPunct="0"/>
            <a:r>
              <a:rPr lang="en-GB" sz="2400" b="1" dirty="0">
                <a:effectLst/>
                <a:latin typeface="Courier New" pitchFamily="49" charset="0"/>
              </a:rPr>
              <a:t>      for (k=N; k&gt;0; k--)</a:t>
            </a:r>
          </a:p>
          <a:p>
            <a:pPr eaLnBrk="0" hangingPunct="0"/>
            <a:r>
              <a:rPr lang="en-GB" sz="2400" b="1" dirty="0">
                <a:effectLst/>
                <a:latin typeface="Courier New" pitchFamily="49" charset="0"/>
              </a:rPr>
              <a:t>         sum += </a:t>
            </a:r>
            <a:r>
              <a:rPr lang="en-GB" sz="2400" b="1" dirty="0" err="1">
                <a:effectLst/>
                <a:latin typeface="Courier New" pitchFamily="49" charset="0"/>
              </a:rPr>
              <a:t>k+j</a:t>
            </a:r>
            <a:r>
              <a:rPr lang="en-GB" sz="2400" b="1" dirty="0">
                <a:effectLst/>
                <a:latin typeface="Courier New" pitchFamily="49" charset="0"/>
              </a:rPr>
              <a:t>;</a:t>
            </a:r>
          </a:p>
          <a:p>
            <a:pPr eaLnBrk="0" hangingPunct="0"/>
            <a:endParaRPr lang="en-GB" sz="2400" dirty="0">
              <a:effectLst/>
              <a:latin typeface="Courier New" pitchFamily="49" charset="0"/>
            </a:endParaRPr>
          </a:p>
          <a:p>
            <a:pPr eaLnBrk="0" hangingPunct="0"/>
            <a:r>
              <a:rPr lang="en-GB" sz="2400" dirty="0">
                <a:effectLst/>
              </a:rPr>
              <a:t>Start with outer loop:</a:t>
            </a:r>
          </a:p>
          <a:p>
            <a:pPr eaLnBrk="0" hangingPunct="0"/>
            <a:r>
              <a:rPr lang="en-GB" sz="2400" dirty="0">
                <a:effectLst/>
              </a:rPr>
              <a:t>   - How many iterations?  N</a:t>
            </a:r>
          </a:p>
          <a:p>
            <a:pPr eaLnBrk="0" hangingPunct="0"/>
            <a:r>
              <a:rPr lang="en-GB" sz="2400" dirty="0">
                <a:effectLst/>
              </a:rPr>
              <a:t>   - How much time per iteration? Need to evaluate inner loop</a:t>
            </a:r>
          </a:p>
          <a:p>
            <a:pPr eaLnBrk="0" hangingPunct="0"/>
            <a:r>
              <a:rPr lang="en-GB" sz="2400" dirty="0">
                <a:effectLst/>
              </a:rPr>
              <a:t>Inner loop uses O(N) time</a:t>
            </a:r>
          </a:p>
          <a:p>
            <a:pPr eaLnBrk="0" hangingPunct="0"/>
            <a:r>
              <a:rPr lang="en-GB" sz="2400" dirty="0">
                <a:effectLst/>
              </a:rPr>
              <a:t>Total time is N * O(N) = O(N*N) = O(N</a:t>
            </a:r>
            <a:r>
              <a:rPr lang="en-GB" sz="2400" baseline="30000" dirty="0">
                <a:effectLst/>
              </a:rPr>
              <a:t>2</a:t>
            </a:r>
            <a:r>
              <a:rPr lang="en-GB" sz="2400" dirty="0">
                <a:effectLst/>
              </a:rPr>
              <a:t>)</a:t>
            </a:r>
            <a:endParaRPr lang="en-GB" sz="20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Analysis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Nested Loops (2)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81000" y="1793875"/>
            <a:ext cx="8279831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400" dirty="0">
                <a:effectLst/>
              </a:rPr>
              <a:t>What if the number of iterations of one loop depends on the</a:t>
            </a:r>
          </a:p>
          <a:p>
            <a:pPr eaLnBrk="0" hangingPunct="0"/>
            <a:r>
              <a:rPr lang="en-GB" sz="2400" dirty="0">
                <a:effectLst/>
              </a:rPr>
              <a:t>counter of the other?</a:t>
            </a:r>
          </a:p>
          <a:p>
            <a:pPr eaLnBrk="0" hangingPunct="0"/>
            <a:endParaRPr lang="en-GB" sz="2800" dirty="0">
              <a:effectLst/>
              <a:latin typeface="Courier New" pitchFamily="49" charset="0"/>
            </a:endParaRPr>
          </a:p>
          <a:p>
            <a:pPr eaLnBrk="0" hangingPunct="0"/>
            <a:r>
              <a:rPr lang="en-GB" sz="2800" dirty="0">
                <a:effectLst/>
                <a:latin typeface="Courier New" pitchFamily="49" charset="0"/>
              </a:rPr>
              <a:t>  </a:t>
            </a:r>
            <a:r>
              <a:rPr lang="en-GB" sz="2800" b="1" dirty="0">
                <a:effectLst/>
                <a:latin typeface="Courier New" pitchFamily="49" charset="0"/>
              </a:rPr>
              <a:t>    </a:t>
            </a:r>
            <a:r>
              <a:rPr lang="en-GB" sz="2800" b="1" dirty="0" err="1">
                <a:effectLst/>
                <a:latin typeface="Courier New" pitchFamily="49" charset="0"/>
              </a:rPr>
              <a:t>int</a:t>
            </a:r>
            <a:r>
              <a:rPr lang="en-GB" sz="2800" b="1" dirty="0">
                <a:effectLst/>
                <a:latin typeface="Courier New" pitchFamily="49" charset="0"/>
              </a:rPr>
              <a:t> </a:t>
            </a:r>
            <a:r>
              <a:rPr lang="en-GB" sz="2800" b="1" dirty="0" err="1">
                <a:effectLst/>
                <a:latin typeface="Courier New" pitchFamily="49" charset="0"/>
              </a:rPr>
              <a:t>j,k</a:t>
            </a:r>
            <a:r>
              <a:rPr lang="en-GB" sz="2800" b="1" dirty="0">
                <a:effectLst/>
                <a:latin typeface="Courier New" pitchFamily="49" charset="0"/>
              </a:rPr>
              <a:t>;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   for (j=0; j &lt; N; j++)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      for (k=0; k &lt; j; k++)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         sum += </a:t>
            </a:r>
            <a:r>
              <a:rPr lang="en-GB" sz="2800" b="1" dirty="0" err="1">
                <a:effectLst/>
                <a:latin typeface="Courier New" pitchFamily="49" charset="0"/>
              </a:rPr>
              <a:t>k+j</a:t>
            </a:r>
            <a:r>
              <a:rPr lang="en-GB" sz="2800" b="1" dirty="0">
                <a:effectLst/>
                <a:latin typeface="Courier New" pitchFamily="49" charset="0"/>
              </a:rPr>
              <a:t>;</a:t>
            </a:r>
          </a:p>
          <a:p>
            <a:pPr eaLnBrk="0" hangingPunct="0"/>
            <a:endParaRPr lang="en-GB" sz="2800" dirty="0">
              <a:effectLst/>
              <a:latin typeface="Courier New" pitchFamily="49" charset="0"/>
            </a:endParaRPr>
          </a:p>
          <a:p>
            <a:pPr eaLnBrk="0" hangingPunct="0"/>
            <a:r>
              <a:rPr lang="en-GB" sz="2400" dirty="0">
                <a:effectLst/>
              </a:rPr>
              <a:t>Analyze inner and outer loop together:</a:t>
            </a:r>
          </a:p>
          <a:p>
            <a:pPr eaLnBrk="0" hangingPunct="0"/>
            <a:r>
              <a:rPr lang="en-GB" sz="2400" dirty="0">
                <a:effectLst/>
              </a:rPr>
              <a:t>- Number of iterations of the inner loop is:</a:t>
            </a:r>
          </a:p>
          <a:p>
            <a:pPr eaLnBrk="0" hangingPunct="0"/>
            <a:r>
              <a:rPr lang="en-GB" sz="2400" dirty="0">
                <a:effectLst/>
              </a:rPr>
              <a:t>    0 + 1 + 2 + ... + (N-1) = O(N</a:t>
            </a:r>
            <a:r>
              <a:rPr lang="en-GB" sz="2400" baseline="30000" dirty="0">
                <a:effectLst/>
              </a:rPr>
              <a:t>2</a:t>
            </a:r>
            <a:r>
              <a:rPr lang="en-GB" sz="2400" dirty="0">
                <a:effectLst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Analysis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762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Sequence of Statements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64448" y="1752600"/>
            <a:ext cx="791755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400" dirty="0">
                <a:effectLst/>
              </a:rPr>
              <a:t>For a sequence of statements, compute their complexity </a:t>
            </a:r>
            <a:endParaRPr lang="en-GB" sz="2400" dirty="0" smtClean="0">
              <a:effectLst/>
            </a:endParaRPr>
          </a:p>
          <a:p>
            <a:pPr eaLnBrk="0" hangingPunct="0"/>
            <a:r>
              <a:rPr lang="en-GB" sz="2400" dirty="0" smtClean="0">
                <a:effectLst/>
              </a:rPr>
              <a:t>Functions individually </a:t>
            </a:r>
            <a:r>
              <a:rPr lang="en-GB" sz="2400" dirty="0">
                <a:effectLst/>
              </a:rPr>
              <a:t>and add them up</a:t>
            </a:r>
          </a:p>
          <a:p>
            <a:pPr eaLnBrk="0" hangingPunct="0"/>
            <a:r>
              <a:rPr lang="en-GB" sz="2800" dirty="0" smtClean="0">
                <a:effectLst/>
                <a:latin typeface="Courier New" pitchFamily="49" charset="0"/>
              </a:rPr>
              <a:t>  </a:t>
            </a:r>
            <a:r>
              <a:rPr lang="en-GB" sz="2800" b="1" dirty="0" smtClean="0">
                <a:effectLst/>
                <a:latin typeface="Courier New" pitchFamily="49" charset="0"/>
              </a:rPr>
              <a:t> </a:t>
            </a:r>
            <a:r>
              <a:rPr lang="en-GB" sz="2800" b="1" dirty="0">
                <a:effectLst/>
                <a:latin typeface="Courier New" pitchFamily="49" charset="0"/>
              </a:rPr>
              <a:t>for (j=0; j &lt; N; j++)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   for (k =0; k &lt; j; k++)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      sum = sum + j*k;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for (l=0; l &lt; N; l++)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   sum = sum -l;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</a:t>
            </a:r>
            <a:r>
              <a:rPr lang="en-GB" sz="2800" b="1" dirty="0" err="1">
                <a:effectLst/>
                <a:latin typeface="Courier New" pitchFamily="49" charset="0"/>
              </a:rPr>
              <a:t>printf</a:t>
            </a:r>
            <a:r>
              <a:rPr lang="en-GB" sz="2800" b="1" dirty="0">
                <a:effectLst/>
                <a:latin typeface="Courier New" pitchFamily="49" charset="0"/>
              </a:rPr>
              <a:t>("sum is now %f", sum);</a:t>
            </a:r>
            <a:endParaRPr lang="en-GB" sz="2400" dirty="0">
              <a:effectLst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33400" y="5257800"/>
            <a:ext cx="56841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400" dirty="0">
                <a:effectLst/>
              </a:rPr>
              <a:t>Total cost is O(N</a:t>
            </a:r>
            <a:r>
              <a:rPr lang="en-GB" sz="2400" baseline="30000" dirty="0">
                <a:effectLst/>
              </a:rPr>
              <a:t>2</a:t>
            </a:r>
            <a:r>
              <a:rPr lang="en-GB" sz="2400" dirty="0">
                <a:effectLst/>
              </a:rPr>
              <a:t>) + O(N) +O(1) = O(N</a:t>
            </a:r>
            <a:r>
              <a:rPr lang="en-GB" sz="2400" baseline="30000" dirty="0">
                <a:effectLst/>
              </a:rPr>
              <a:t>2</a:t>
            </a:r>
            <a:r>
              <a:rPr lang="en-GB" sz="2400" dirty="0">
                <a:effectLst/>
              </a:rPr>
              <a:t>)</a:t>
            </a: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2057400" y="5791200"/>
            <a:ext cx="2590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solidFill>
                  <a:srgbClr val="0000CC"/>
                </a:solidFill>
                <a:effectLst/>
              </a:rPr>
              <a:t>SUM RULE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Analysis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762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Digression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04800" y="1870075"/>
            <a:ext cx="8400056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400" dirty="0">
                <a:effectLst/>
              </a:rPr>
              <a:t>When doing Big-O analysis, we sometimes have to compute</a:t>
            </a:r>
          </a:p>
          <a:p>
            <a:pPr eaLnBrk="0" hangingPunct="0"/>
            <a:r>
              <a:rPr lang="en-GB" sz="2400" dirty="0">
                <a:effectLst/>
              </a:rPr>
              <a:t>a series like:</a:t>
            </a:r>
          </a:p>
          <a:p>
            <a:pPr eaLnBrk="0" hangingPunct="0"/>
            <a:r>
              <a:rPr lang="en-GB" sz="2400" dirty="0">
                <a:effectLst/>
              </a:rPr>
              <a:t>   1 + 2 + 3 + ... + (N-1) + N</a:t>
            </a:r>
          </a:p>
          <a:p>
            <a:pPr eaLnBrk="0" hangingPunct="0"/>
            <a:endParaRPr lang="en-GB" sz="2400" dirty="0">
              <a:effectLst/>
            </a:endParaRPr>
          </a:p>
          <a:p>
            <a:pPr eaLnBrk="0" hangingPunct="0"/>
            <a:r>
              <a:rPr lang="en-GB" sz="2400" dirty="0">
                <a:effectLst/>
              </a:rPr>
              <a:t>What is the complexity of this? </a:t>
            </a:r>
          </a:p>
          <a:p>
            <a:pPr eaLnBrk="0" hangingPunct="0"/>
            <a:r>
              <a:rPr lang="en-GB" sz="2400" dirty="0">
                <a:effectLst/>
              </a:rPr>
              <a:t>Remember Gauss:       </a:t>
            </a:r>
          </a:p>
          <a:p>
            <a:pPr eaLnBrk="0" hangingPunct="0"/>
            <a:r>
              <a:rPr lang="en-GB" sz="2400" dirty="0">
                <a:effectLst/>
              </a:rPr>
              <a:t>			</a:t>
            </a:r>
            <a:r>
              <a:rPr lang="en-GB" sz="5400" dirty="0">
                <a:effectLst/>
                <a:latin typeface="Symbol" pitchFamily="18" charset="2"/>
              </a:rPr>
              <a:t>S</a:t>
            </a:r>
            <a:r>
              <a:rPr lang="en-GB" sz="2800" dirty="0">
                <a:effectLst/>
                <a:latin typeface="Symbol" pitchFamily="18" charset="2"/>
              </a:rPr>
              <a:t> </a:t>
            </a:r>
            <a:r>
              <a:rPr lang="en-GB" sz="2400" dirty="0" err="1">
                <a:effectLst/>
              </a:rPr>
              <a:t>i</a:t>
            </a:r>
            <a:r>
              <a:rPr lang="en-GB" sz="2400" dirty="0">
                <a:effectLst/>
              </a:rPr>
              <a:t> =                    =             = O(N</a:t>
            </a:r>
            <a:r>
              <a:rPr lang="en-GB" sz="2400" baseline="30000" dirty="0">
                <a:effectLst/>
              </a:rPr>
              <a:t>2</a:t>
            </a:r>
            <a:r>
              <a:rPr lang="en-GB" sz="2400" dirty="0">
                <a:effectLst/>
              </a:rPr>
              <a:t>)</a:t>
            </a:r>
            <a:br>
              <a:rPr lang="en-GB" sz="2400" dirty="0">
                <a:effectLst/>
              </a:rPr>
            </a:br>
            <a:r>
              <a:rPr lang="en-GB" sz="2400" dirty="0">
                <a:effectLst/>
              </a:rPr>
              <a:t>                                </a:t>
            </a:r>
            <a:r>
              <a:rPr lang="en-GB" sz="2400" dirty="0" smtClean="0">
                <a:effectLst/>
              </a:rPr>
              <a:t> </a:t>
            </a:r>
            <a:r>
              <a:rPr lang="en-GB" sz="2800" baseline="50000" dirty="0" err="1">
                <a:effectLst/>
              </a:rPr>
              <a:t>i</a:t>
            </a:r>
            <a:r>
              <a:rPr lang="en-GB" sz="2800" baseline="50000" dirty="0">
                <a:effectLst/>
              </a:rPr>
              <a:t>=1 </a:t>
            </a:r>
            <a:endParaRPr lang="en-GB" sz="2800" baseline="50000" dirty="0">
              <a:effectLst/>
              <a:latin typeface="Symbol" pitchFamily="18" charset="2"/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4191000" y="46482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3962400" y="4048780"/>
            <a:ext cx="15744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800" dirty="0">
                <a:effectLst/>
              </a:rPr>
              <a:t>n * (n+1)</a:t>
            </a:r>
            <a:endParaRPr lang="en-GB" sz="2400" dirty="0">
              <a:effectLst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4419600" y="4648200"/>
            <a:ext cx="3850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800" dirty="0">
                <a:effectLst/>
              </a:rPr>
              <a:t>2</a:t>
            </a:r>
            <a:endParaRPr lang="en-GB" sz="2400" dirty="0">
              <a:effectLst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5806968" y="4048780"/>
            <a:ext cx="11272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800" dirty="0">
                <a:effectLst/>
              </a:rPr>
              <a:t>n</a:t>
            </a:r>
            <a:r>
              <a:rPr lang="en-GB" sz="2800" baseline="30000" dirty="0">
                <a:effectLst/>
              </a:rPr>
              <a:t>2</a:t>
            </a:r>
            <a:r>
              <a:rPr lang="en-GB" sz="2800" dirty="0">
                <a:effectLst/>
              </a:rPr>
              <a:t> + n</a:t>
            </a:r>
            <a:endParaRPr lang="en-GB" sz="2400" dirty="0">
              <a:effectLst/>
            </a:endParaRP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5943600" y="4648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6244358" y="4658380"/>
            <a:ext cx="3850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800" dirty="0">
                <a:effectLst/>
              </a:rPr>
              <a:t>2</a:t>
            </a:r>
            <a:endParaRPr lang="en-GB" sz="2400" dirty="0">
              <a:effectLst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00400" y="3859213"/>
            <a:ext cx="31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000" dirty="0"/>
              <a:t>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Analysis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762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Conditional Statements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351043" y="1600200"/>
            <a:ext cx="8488157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400" dirty="0">
                <a:effectLst/>
              </a:rPr>
              <a:t>What about conditional statements such as</a:t>
            </a:r>
          </a:p>
          <a:p>
            <a:pPr eaLnBrk="0" hangingPunct="0"/>
            <a:endParaRPr lang="en-GB" sz="2400" dirty="0">
              <a:effectLst/>
            </a:endParaRPr>
          </a:p>
          <a:p>
            <a:pPr eaLnBrk="0" hangingPunct="0"/>
            <a:r>
              <a:rPr lang="en-GB" sz="2800" dirty="0">
                <a:effectLst/>
                <a:latin typeface="Courier New" pitchFamily="49" charset="0"/>
              </a:rPr>
              <a:t>  </a:t>
            </a:r>
            <a:r>
              <a:rPr lang="en-GB" sz="2800" b="1" dirty="0">
                <a:effectLst/>
                <a:latin typeface="Courier New" pitchFamily="49" charset="0"/>
              </a:rPr>
              <a:t> if (condition) 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   statement1;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else</a:t>
            </a:r>
          </a:p>
          <a:p>
            <a:pPr eaLnBrk="0" hangingPunct="0"/>
            <a:r>
              <a:rPr lang="en-GB" sz="2800" b="1" dirty="0">
                <a:effectLst/>
                <a:latin typeface="Courier New" pitchFamily="49" charset="0"/>
              </a:rPr>
              <a:t>      statement2;</a:t>
            </a:r>
          </a:p>
          <a:p>
            <a:pPr eaLnBrk="0" hangingPunct="0"/>
            <a:r>
              <a:rPr lang="en-GB" sz="2800" dirty="0">
                <a:effectLst/>
              </a:rPr>
              <a:t>where </a:t>
            </a:r>
            <a:r>
              <a:rPr lang="en-GB" sz="2800" dirty="0">
                <a:effectLst/>
                <a:latin typeface="Courier New" pitchFamily="49" charset="0"/>
              </a:rPr>
              <a:t>statement1</a:t>
            </a:r>
            <a:r>
              <a:rPr lang="en-GB" sz="2800" dirty="0">
                <a:effectLst/>
              </a:rPr>
              <a:t> runs in O(N) time and </a:t>
            </a:r>
            <a:endParaRPr lang="en-GB" sz="2800" dirty="0" smtClean="0">
              <a:effectLst/>
            </a:endParaRPr>
          </a:p>
          <a:p>
            <a:pPr eaLnBrk="0" hangingPunct="0"/>
            <a:r>
              <a:rPr lang="en-GB" sz="2800" dirty="0" smtClean="0">
                <a:effectLst/>
                <a:latin typeface="Courier New" pitchFamily="49" charset="0"/>
              </a:rPr>
              <a:t>     statement2</a:t>
            </a:r>
            <a:r>
              <a:rPr lang="en-GB" sz="2800" dirty="0" smtClean="0">
                <a:effectLst/>
              </a:rPr>
              <a:t> </a:t>
            </a:r>
            <a:r>
              <a:rPr lang="en-GB" sz="2800" dirty="0">
                <a:effectLst/>
              </a:rPr>
              <a:t>runs in O(N</a:t>
            </a:r>
            <a:r>
              <a:rPr lang="en-GB" sz="2800" baseline="30000" dirty="0">
                <a:effectLst/>
              </a:rPr>
              <a:t>2</a:t>
            </a:r>
            <a:r>
              <a:rPr lang="en-GB" sz="2800" dirty="0">
                <a:effectLst/>
              </a:rPr>
              <a:t>) time?</a:t>
            </a:r>
          </a:p>
          <a:p>
            <a:pPr eaLnBrk="0" hangingPunct="0"/>
            <a:r>
              <a:rPr lang="en-GB" sz="2800" dirty="0" smtClean="0">
                <a:effectLst/>
              </a:rPr>
              <a:t>We </a:t>
            </a:r>
            <a:r>
              <a:rPr lang="en-GB" sz="2800" dirty="0">
                <a:effectLst/>
              </a:rPr>
              <a:t>use </a:t>
            </a:r>
            <a:r>
              <a:rPr lang="en-GB" sz="2800" dirty="0">
                <a:solidFill>
                  <a:srgbClr val="0000CC"/>
                </a:solidFill>
                <a:effectLst/>
              </a:rPr>
              <a:t>"worst case" </a:t>
            </a:r>
            <a:r>
              <a:rPr lang="en-GB" sz="2800" dirty="0">
                <a:effectLst/>
              </a:rPr>
              <a:t>complexity: among all inputs </a:t>
            </a:r>
            <a:r>
              <a:rPr lang="en-GB" sz="2800" dirty="0" smtClean="0">
                <a:effectLst/>
              </a:rPr>
              <a:t>of</a:t>
            </a:r>
          </a:p>
          <a:p>
            <a:pPr eaLnBrk="0" hangingPunct="0"/>
            <a:r>
              <a:rPr lang="en-GB" sz="2800" dirty="0" smtClean="0">
                <a:effectLst/>
              </a:rPr>
              <a:t>size </a:t>
            </a:r>
            <a:r>
              <a:rPr lang="en-GB" sz="2800" dirty="0">
                <a:effectLst/>
              </a:rPr>
              <a:t>N, what is </a:t>
            </a:r>
            <a:r>
              <a:rPr lang="en-GB" sz="2800" dirty="0" smtClean="0">
                <a:effectLst/>
              </a:rPr>
              <a:t>the maximum </a:t>
            </a:r>
            <a:r>
              <a:rPr lang="en-GB" sz="2800" dirty="0">
                <a:effectLst/>
              </a:rPr>
              <a:t>running time?</a:t>
            </a:r>
          </a:p>
          <a:p>
            <a:pPr eaLnBrk="0" hangingPunct="0"/>
            <a:r>
              <a:rPr lang="en-GB" sz="2800" dirty="0">
                <a:effectLst/>
              </a:rPr>
              <a:t>The analysis for the example above is O(N</a:t>
            </a:r>
            <a:r>
              <a:rPr lang="en-GB" sz="2800" baseline="30000" dirty="0">
                <a:effectLst/>
              </a:rPr>
              <a:t>2</a:t>
            </a:r>
            <a:r>
              <a:rPr lang="en-GB" sz="2800" dirty="0">
                <a:effectLst/>
              </a:rPr>
              <a:t>)</a:t>
            </a:r>
            <a:endParaRPr lang="en-GB" sz="24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Machine Vs Fast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838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04800" y="1295400"/>
            <a:ext cx="86106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buFont typeface="Symbol" pitchFamily="18" charset="2"/>
              <a:buNone/>
            </a:pPr>
            <a:r>
              <a:rPr lang="en-US" sz="2800" dirty="0">
                <a:effectLst/>
              </a:rPr>
              <a:t>Get a 10 times fast computer, that can do a job in 10</a:t>
            </a:r>
            <a:r>
              <a:rPr lang="en-US" sz="2800" baseline="30000" dirty="0">
                <a:effectLst/>
              </a:rPr>
              <a:t>3</a:t>
            </a:r>
            <a:r>
              <a:rPr lang="en-US" sz="2800" dirty="0">
                <a:effectLst/>
              </a:rPr>
              <a:t> seconds for which the older machine took 10</a:t>
            </a:r>
            <a:r>
              <a:rPr lang="en-US" sz="2800" baseline="30000" dirty="0">
                <a:effectLst/>
              </a:rPr>
              <a:t>4</a:t>
            </a:r>
            <a:r>
              <a:rPr lang="en-US" sz="2800" dirty="0">
                <a:effectLst/>
              </a:rPr>
              <a:t> seconds . </a:t>
            </a:r>
          </a:p>
          <a:p>
            <a:pPr eaLnBrk="0" hangingPunct="0">
              <a:buFont typeface="Symbol" pitchFamily="18" charset="2"/>
              <a:buNone/>
            </a:pPr>
            <a:endParaRPr lang="en-US" sz="2800" dirty="0">
              <a:effectLst/>
            </a:endParaRPr>
          </a:p>
          <a:p>
            <a:pPr eaLnBrk="0" hangingPunct="0">
              <a:buFont typeface="Symbol" pitchFamily="18" charset="2"/>
              <a:buNone/>
            </a:pPr>
            <a:r>
              <a:rPr lang="en-US" sz="2800" dirty="0">
                <a:effectLst/>
              </a:rPr>
              <a:t>Comparing the performance of algorithms with time complexities T(n)s of n, n</a:t>
            </a:r>
            <a:r>
              <a:rPr lang="en-US" sz="2800" baseline="30000" dirty="0">
                <a:effectLst/>
              </a:rPr>
              <a:t>2</a:t>
            </a:r>
            <a:r>
              <a:rPr lang="en-US" sz="2800" dirty="0">
                <a:effectLst/>
              </a:rPr>
              <a:t> and 2</a:t>
            </a:r>
            <a:r>
              <a:rPr lang="en-US" sz="2800" baseline="30000" dirty="0">
                <a:effectLst/>
              </a:rPr>
              <a:t>n</a:t>
            </a:r>
            <a:r>
              <a:rPr lang="en-US" sz="2800" dirty="0">
                <a:effectLst/>
              </a:rPr>
              <a:t> (technically not an algorithm) for different problems on both the machines. </a:t>
            </a:r>
          </a:p>
          <a:p>
            <a:pPr eaLnBrk="0" hangingPunct="0">
              <a:buFont typeface="Symbol" pitchFamily="18" charset="2"/>
              <a:buNone/>
            </a:pPr>
            <a:endParaRPr lang="en-US" sz="2800" dirty="0">
              <a:effectLst/>
            </a:endParaRPr>
          </a:p>
          <a:p>
            <a:pPr eaLnBrk="0" hangingPunct="0">
              <a:buFont typeface="Symbol" pitchFamily="18" charset="2"/>
              <a:buNone/>
            </a:pPr>
            <a:r>
              <a:rPr lang="en-US" sz="2800" dirty="0">
                <a:effectLst/>
              </a:rPr>
              <a:t>Question: Is it worth buying a 10 times fast machine?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Machine Vs Fast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295400"/>
          </a:xfrm>
        </p:spPr>
        <p:txBody>
          <a:bodyPr/>
          <a:lstStyle/>
          <a:p>
            <a:r>
              <a:rPr lang="en-US" dirty="0" smtClean="0"/>
              <a:t>What happens when we buy a computer 10 times faster?</a:t>
            </a:r>
            <a:endParaRPr lang="en-US" dirty="0"/>
          </a:p>
        </p:txBody>
      </p:sp>
      <p:graphicFrame>
        <p:nvGraphicFramePr>
          <p:cNvPr id="4" name="Group 6"/>
          <p:cNvGraphicFramePr>
            <a:graphicFrameLocks noGrp="1"/>
          </p:cNvGraphicFramePr>
          <p:nvPr/>
        </p:nvGraphicFramePr>
        <p:xfrm>
          <a:off x="609600" y="2529840"/>
          <a:ext cx="7620000" cy="3794760"/>
        </p:xfrm>
        <a:graphic>
          <a:graphicData uri="http://schemas.openxmlformats.org/drawingml/2006/table">
            <a:tbl>
              <a:tblPr/>
              <a:tblGrid>
                <a:gridCol w="1474839"/>
                <a:gridCol w="1065161"/>
                <a:gridCol w="1310968"/>
                <a:gridCol w="2785806"/>
                <a:gridCol w="983226"/>
              </a:tblGrid>
              <a:tr h="632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</a:t>
                      </a: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Change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’/</a:t>
                      </a: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’ = 10</a:t>
                      </a: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’ = 10</a:t>
                      </a: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log </a:t>
                      </a: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1,842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10 </a:t>
                      </a: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n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 &lt; </a:t>
                      </a: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n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’ &lt; 10</a:t>
                      </a: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n</a:t>
                      </a: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en-US" sz="2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’ =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10</a:t>
                      </a: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n</a:t>
                      </a:r>
                      <a:endParaRPr kumimoji="0" lang="en-US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’ = </a:t>
                      </a: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+ 3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-----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Common Misunderstanding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013" indent="-354013"/>
            <a:r>
              <a:rPr lang="en-US" dirty="0" smtClean="0"/>
              <a:t>“The best case for my algorithm is </a:t>
            </a:r>
            <a:r>
              <a:rPr lang="en-US" i="1" dirty="0" smtClean="0"/>
              <a:t>n</a:t>
            </a:r>
            <a:r>
              <a:rPr lang="en-US" dirty="0" smtClean="0"/>
              <a:t>=1 because that is the fastest.”  WRONG!</a:t>
            </a:r>
          </a:p>
          <a:p>
            <a:pPr marL="609600" indent="-609600"/>
            <a:endParaRPr lang="en-US" dirty="0" smtClean="0"/>
          </a:p>
          <a:p>
            <a:pPr marL="354013" indent="-354013"/>
            <a:r>
              <a:rPr lang="en-US" smtClean="0"/>
              <a:t>Big-O </a:t>
            </a:r>
            <a:r>
              <a:rPr lang="en-US" dirty="0" smtClean="0"/>
              <a:t>refers to a </a:t>
            </a:r>
            <a:r>
              <a:rPr lang="en-US" u="sng" dirty="0" smtClean="0"/>
              <a:t>growth rate</a:t>
            </a:r>
            <a:r>
              <a:rPr lang="en-US" dirty="0" smtClean="0"/>
              <a:t> as </a:t>
            </a:r>
            <a:r>
              <a:rPr lang="en-US" i="1" dirty="0" smtClean="0"/>
              <a:t>n</a:t>
            </a:r>
            <a:r>
              <a:rPr lang="en-US" dirty="0" smtClean="0"/>
              <a:t> grows to </a:t>
            </a:r>
            <a:r>
              <a:rPr lang="en-US" dirty="0" smtClean="0">
                <a:sym typeface="Symbol" pitchFamily="18" charset="2"/>
              </a:rPr>
              <a:t>.</a:t>
            </a:r>
          </a:p>
          <a:p>
            <a:pPr marL="354013" indent="-354013"/>
            <a:endParaRPr lang="en-US" dirty="0" smtClean="0">
              <a:sym typeface="Symbol" pitchFamily="18" charset="2"/>
            </a:endParaRPr>
          </a:p>
          <a:p>
            <a:pPr marL="354013" indent="-354013"/>
            <a:r>
              <a:rPr lang="en-US" dirty="0" smtClean="0">
                <a:sym typeface="Symbol" pitchFamily="18" charset="2"/>
              </a:rPr>
              <a:t>Best case is defined as </a:t>
            </a:r>
            <a:r>
              <a:rPr lang="en-US" u="sng" dirty="0" smtClean="0">
                <a:sym typeface="Symbol" pitchFamily="18" charset="2"/>
              </a:rPr>
              <a:t>which</a:t>
            </a:r>
            <a:r>
              <a:rPr lang="en-US" dirty="0" smtClean="0">
                <a:sym typeface="Symbol" pitchFamily="18" charset="2"/>
              </a:rPr>
              <a:t> input of size </a:t>
            </a:r>
            <a:r>
              <a:rPr lang="en-US" i="1" dirty="0" smtClean="0">
                <a:sym typeface="Symbol" pitchFamily="18" charset="2"/>
              </a:rPr>
              <a:t>n</a:t>
            </a:r>
            <a:r>
              <a:rPr lang="en-US" dirty="0" smtClean="0">
                <a:sym typeface="Symbol" pitchFamily="18" charset="2"/>
              </a:rPr>
              <a:t> is cheapest among all inputs of size </a:t>
            </a:r>
            <a:r>
              <a:rPr lang="en-US" i="1" dirty="0" smtClean="0">
                <a:sym typeface="Symbol" pitchFamily="18" charset="2"/>
              </a:rPr>
              <a:t>n</a:t>
            </a:r>
            <a:r>
              <a:rPr lang="en-US" dirty="0" smtClean="0">
                <a:sym typeface="Symbol" pitchFamily="18" charset="2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Algorithm Analysis</a:t>
            </a:r>
          </a:p>
          <a:p>
            <a:r>
              <a:rPr lang="en-US" dirty="0" smtClean="0"/>
              <a:t>Time and Space Complexity</a:t>
            </a:r>
          </a:p>
          <a:p>
            <a:r>
              <a:rPr lang="en-US" dirty="0" smtClean="0"/>
              <a:t>Complexity of Algorithms</a:t>
            </a:r>
          </a:p>
          <a:p>
            <a:r>
              <a:rPr lang="en-US" dirty="0" smtClean="0"/>
              <a:t>Measuring Efficiency</a:t>
            </a:r>
          </a:p>
          <a:p>
            <a:r>
              <a:rPr lang="en-US" dirty="0" smtClean="0"/>
              <a:t>Big O Notation</a:t>
            </a:r>
          </a:p>
          <a:p>
            <a:r>
              <a:rPr lang="en-US" dirty="0" smtClean="0"/>
              <a:t>Standard Analysis Techniques</a:t>
            </a:r>
          </a:p>
          <a:p>
            <a:pPr lvl="1"/>
            <a:r>
              <a:rPr lang="en-US" dirty="0" smtClean="0"/>
              <a:t>Simple statements</a:t>
            </a:r>
          </a:p>
          <a:p>
            <a:pPr lvl="1"/>
            <a:r>
              <a:rPr lang="en-US" dirty="0" smtClean="0"/>
              <a:t>Conditional statements</a:t>
            </a:r>
          </a:p>
          <a:p>
            <a:pPr lvl="1"/>
            <a:r>
              <a:rPr lang="en-US" dirty="0" smtClean="0"/>
              <a:t>Loops</a:t>
            </a:r>
          </a:p>
          <a:p>
            <a:r>
              <a:rPr lang="en-US" dirty="0" smtClean="0"/>
              <a:t>Fast Machine Vs Fast Algorithm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5880</TotalTime>
  <Words>2987</Words>
  <Application>Microsoft Office PowerPoint</Application>
  <PresentationFormat>On-screen Show (4:3)</PresentationFormat>
  <Paragraphs>548</Paragraphs>
  <Slides>57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9" baseType="lpstr">
      <vt:lpstr>Edge</vt:lpstr>
      <vt:lpstr>Chart</vt:lpstr>
      <vt:lpstr>CSC 211 Data Structures  Lecture 8 </vt:lpstr>
      <vt:lpstr>Last Lecture Summary</vt:lpstr>
      <vt:lpstr>Objectives Overview</vt:lpstr>
      <vt:lpstr>Algorithms and Complexity</vt:lpstr>
      <vt:lpstr>Algorithm Analysis</vt:lpstr>
      <vt:lpstr>Space Complexity</vt:lpstr>
      <vt:lpstr>Space Complexity (cont…)</vt:lpstr>
      <vt:lpstr>Time Complexity</vt:lpstr>
      <vt:lpstr>Time-Space Tradeoff</vt:lpstr>
      <vt:lpstr>Complexity of Algorithms</vt:lpstr>
      <vt:lpstr>Complexity of Algorithms (Cont..)</vt:lpstr>
      <vt:lpstr>Question that will be answered</vt:lpstr>
      <vt:lpstr>Which is Better ?</vt:lpstr>
      <vt:lpstr>Measuring Efficiency?</vt:lpstr>
      <vt:lpstr>Measuring Efficiency?</vt:lpstr>
      <vt:lpstr>Running Time</vt:lpstr>
      <vt:lpstr>Running Time (cont…)</vt:lpstr>
      <vt:lpstr>A Simple Example?</vt:lpstr>
      <vt:lpstr>A Simple Example</vt:lpstr>
      <vt:lpstr>Analysis of Sum (2)</vt:lpstr>
      <vt:lpstr>Analysis:   A Simple Example</vt:lpstr>
      <vt:lpstr>Analysis: A Simple Example</vt:lpstr>
      <vt:lpstr>Analysis: A Simple Example</vt:lpstr>
      <vt:lpstr>Comparing Functions</vt:lpstr>
      <vt:lpstr>The Big O Notation</vt:lpstr>
      <vt:lpstr>The Big O Notation</vt:lpstr>
      <vt:lpstr>For example</vt:lpstr>
      <vt:lpstr>Big O Notation </vt:lpstr>
      <vt:lpstr>Big O Notation</vt:lpstr>
      <vt:lpstr>For Example</vt:lpstr>
      <vt:lpstr>Example Cont…</vt:lpstr>
      <vt:lpstr>O(1)</vt:lpstr>
      <vt:lpstr>O(N)</vt:lpstr>
      <vt:lpstr>Example 2…</vt:lpstr>
      <vt:lpstr>Example Cont….</vt:lpstr>
      <vt:lpstr>O(N2)</vt:lpstr>
      <vt:lpstr>O(2N)</vt:lpstr>
      <vt:lpstr>Comparing Functions</vt:lpstr>
      <vt:lpstr>Comparing Functions</vt:lpstr>
      <vt:lpstr>Big – O Notation</vt:lpstr>
      <vt:lpstr>Big-O Notation</vt:lpstr>
      <vt:lpstr>Size Does Matter?</vt:lpstr>
      <vt:lpstr>Size Does Matter</vt:lpstr>
      <vt:lpstr>Size Does Matter</vt:lpstr>
      <vt:lpstr>Standard Analysis Techniques</vt:lpstr>
      <vt:lpstr>Standard Analysis Techniques</vt:lpstr>
      <vt:lpstr>Standard Analysis Techniques</vt:lpstr>
      <vt:lpstr>Standard Analysis Techniques</vt:lpstr>
      <vt:lpstr>Standard Analysis Techniques</vt:lpstr>
      <vt:lpstr>Standard Analysis Techniques</vt:lpstr>
      <vt:lpstr>Standard Analysis Techniques</vt:lpstr>
      <vt:lpstr>Standard Analysis Techniques</vt:lpstr>
      <vt:lpstr>Standard Analysis Techniques</vt:lpstr>
      <vt:lpstr>Fast Machine Vs Fast Algorithm</vt:lpstr>
      <vt:lpstr>Fast Machine Vs Fast Algorithm</vt:lpstr>
      <vt:lpstr>A Common Misunderstanding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08</dc:title>
  <dc:subject>CSC211 Data Structures</dc:subject>
  <dc:creator>Dr. Iftikhar Azim Niaz</dc:creator>
  <cp:lastModifiedBy>NTS</cp:lastModifiedBy>
  <cp:revision>491</cp:revision>
  <dcterms:created xsi:type="dcterms:W3CDTF">2004-10-06T00:41:44Z</dcterms:created>
  <dcterms:modified xsi:type="dcterms:W3CDTF">2012-10-12T06:50:37Z</dcterms:modified>
</cp:coreProperties>
</file>