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54"/>
  </p:notesMasterIdLst>
  <p:sldIdLst>
    <p:sldId id="306" r:id="rId2"/>
    <p:sldId id="547" r:id="rId3"/>
    <p:sldId id="578" r:id="rId4"/>
    <p:sldId id="636" r:id="rId5"/>
    <p:sldId id="670" r:id="rId6"/>
    <p:sldId id="637" r:id="rId7"/>
    <p:sldId id="671" r:id="rId8"/>
    <p:sldId id="638" r:id="rId9"/>
    <p:sldId id="639" r:id="rId10"/>
    <p:sldId id="640" r:id="rId11"/>
    <p:sldId id="641" r:id="rId12"/>
    <p:sldId id="642" r:id="rId13"/>
    <p:sldId id="672" r:id="rId14"/>
    <p:sldId id="673" r:id="rId15"/>
    <p:sldId id="674" r:id="rId16"/>
    <p:sldId id="675" r:id="rId17"/>
    <p:sldId id="676" r:id="rId18"/>
    <p:sldId id="677" r:id="rId19"/>
    <p:sldId id="669" r:id="rId20"/>
    <p:sldId id="678" r:id="rId21"/>
    <p:sldId id="679" r:id="rId22"/>
    <p:sldId id="680" r:id="rId23"/>
    <p:sldId id="681" r:id="rId24"/>
    <p:sldId id="682" r:id="rId25"/>
    <p:sldId id="683" r:id="rId26"/>
    <p:sldId id="684" r:id="rId27"/>
    <p:sldId id="685" r:id="rId28"/>
    <p:sldId id="643" r:id="rId29"/>
    <p:sldId id="644" r:id="rId30"/>
    <p:sldId id="645" r:id="rId31"/>
    <p:sldId id="646" r:id="rId32"/>
    <p:sldId id="647" r:id="rId33"/>
    <p:sldId id="648" r:id="rId34"/>
    <p:sldId id="649" r:id="rId35"/>
    <p:sldId id="650" r:id="rId36"/>
    <p:sldId id="651" r:id="rId37"/>
    <p:sldId id="652" r:id="rId38"/>
    <p:sldId id="653" r:id="rId39"/>
    <p:sldId id="654" r:id="rId40"/>
    <p:sldId id="655" r:id="rId41"/>
    <p:sldId id="656" r:id="rId42"/>
    <p:sldId id="686" r:id="rId43"/>
    <p:sldId id="687" r:id="rId44"/>
    <p:sldId id="688" r:id="rId45"/>
    <p:sldId id="657" r:id="rId46"/>
    <p:sldId id="658" r:id="rId47"/>
    <p:sldId id="659" r:id="rId48"/>
    <p:sldId id="660" r:id="rId49"/>
    <p:sldId id="661" r:id="rId50"/>
    <p:sldId id="662" r:id="rId51"/>
    <p:sldId id="663" r:id="rId52"/>
    <p:sldId id="635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990000"/>
    <a:srgbClr val="000099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94798" autoAdjust="0"/>
  </p:normalViewPr>
  <p:slideViewPr>
    <p:cSldViewPr>
      <p:cViewPr varScale="1">
        <p:scale>
          <a:sx n="75" d="100"/>
          <a:sy n="75" d="100"/>
        </p:scale>
        <p:origin x="-11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72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EF775A-C199-495F-9984-FD6CED0F680C}" type="slidenum">
              <a:rPr lang="en-US"/>
              <a:pPr/>
              <a:t>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371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D3EDF19-E022-401D-A1A9-4EA61652A10E}" type="datetime1">
              <a:rPr lang="en-US"/>
              <a:pPr/>
              <a:t>10/8/2012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AF1D74-F5D3-4D12-AA89-900F6DB78E27}" type="slidenum">
              <a:rPr lang="en-US"/>
              <a:pPr/>
              <a:t>33</a:t>
            </a:fld>
            <a:endParaRPr lang="en-US"/>
          </a:p>
        </p:txBody>
      </p:sp>
      <p:sp>
        <p:nvSpPr>
          <p:cNvPr id="43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E8B4B2-3983-479F-978F-4A89B2B2158B}" type="slidenum">
              <a:rPr lang="en-US"/>
              <a:pPr/>
              <a:t>47</a:t>
            </a:fld>
            <a:endParaRPr lang="en-US"/>
          </a:p>
        </p:txBody>
      </p:sp>
      <p:sp>
        <p:nvSpPr>
          <p:cNvPr id="29696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64" name="Rectangle 102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7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Dynamic Memory Management with Pointers</a:t>
            </a:r>
          </a:p>
          <a:p>
            <a:pPr lvl="1"/>
            <a:r>
              <a:rPr lang="en-US" dirty="0" err="1" smtClean="0"/>
              <a:t>malloc</a:t>
            </a:r>
            <a:r>
              <a:rPr lang="en-US" dirty="0" smtClean="0"/>
              <a:t>()	</a:t>
            </a:r>
            <a:r>
              <a:rPr lang="en-US" dirty="0" err="1" smtClean="0"/>
              <a:t>calloc</a:t>
            </a:r>
            <a:r>
              <a:rPr lang="en-US" dirty="0" smtClean="0"/>
              <a:t>()	free()       </a:t>
            </a:r>
            <a:r>
              <a:rPr lang="en-US" dirty="0" err="1" smtClean="0"/>
              <a:t>realloc</a:t>
            </a:r>
            <a:r>
              <a:rPr lang="en-US" dirty="0" smtClean="0"/>
              <a:t>()</a:t>
            </a:r>
          </a:p>
          <a:p>
            <a:pPr lvl="1"/>
            <a:r>
              <a:rPr lang="en-US" dirty="0" smtClean="0"/>
              <a:t>new and delete operators </a:t>
            </a:r>
          </a:p>
          <a:p>
            <a:pPr lvl="1"/>
            <a:r>
              <a:rPr lang="en-US" dirty="0" smtClean="0"/>
              <a:t>Memory Leaks</a:t>
            </a:r>
          </a:p>
          <a:p>
            <a:r>
              <a:rPr lang="en-US" dirty="0" smtClean="0"/>
              <a:t>Dynamic Arrays</a:t>
            </a:r>
          </a:p>
          <a:p>
            <a:r>
              <a:rPr lang="en-US" dirty="0" smtClean="0"/>
              <a:t>Structures</a:t>
            </a:r>
          </a:p>
          <a:p>
            <a:pPr lvl="1"/>
            <a:r>
              <a:rPr lang="en-US" dirty="0" smtClean="0"/>
              <a:t>Declaration and </a:t>
            </a:r>
            <a:r>
              <a:rPr lang="en-US" smtClean="0"/>
              <a:t>fields access</a:t>
            </a:r>
            <a:endParaRPr lang="en-US" dirty="0" smtClean="0"/>
          </a:p>
          <a:p>
            <a:r>
              <a:rPr lang="en-US" dirty="0" smtClean="0"/>
              <a:t>Unions</a:t>
            </a:r>
          </a:p>
          <a:p>
            <a:r>
              <a:rPr lang="en-US" dirty="0" smtClean="0"/>
              <a:t>Strings</a:t>
            </a:r>
          </a:p>
          <a:p>
            <a:r>
              <a:rPr lang="en-US" dirty="0" smtClean="0"/>
              <a:t>Multidimensional Arrays</a:t>
            </a:r>
          </a:p>
          <a:p>
            <a:endParaRPr lang="en-US" dirty="0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Ned for data structures</a:t>
            </a:r>
          </a:p>
          <a:p>
            <a:r>
              <a:rPr lang="en-US" dirty="0" smtClean="0"/>
              <a:t>Selecting a data structure</a:t>
            </a:r>
          </a:p>
          <a:p>
            <a:r>
              <a:rPr lang="en-US" dirty="0" smtClean="0"/>
              <a:t>Data structure philosophy</a:t>
            </a:r>
          </a:p>
          <a:p>
            <a:r>
              <a:rPr lang="en-US" dirty="0" smtClean="0"/>
              <a:t>Arrays and Lists</a:t>
            </a:r>
          </a:p>
          <a:p>
            <a:r>
              <a:rPr lang="en-US" dirty="0" smtClean="0"/>
              <a:t>Operations on Lists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6425" cy="838200"/>
          </a:xfrm>
        </p:spPr>
        <p:txBody>
          <a:bodyPr/>
          <a:lstStyle/>
          <a:p>
            <a:r>
              <a:rPr lang="en-US" dirty="0"/>
              <a:t>Need for Data Structures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143000"/>
            <a:ext cx="8301038" cy="5029200"/>
          </a:xfrm>
        </p:spPr>
        <p:txBody>
          <a:bodyPr/>
          <a:lstStyle/>
          <a:p>
            <a:pPr>
              <a:buClr>
                <a:srgbClr val="CC9900"/>
              </a:buClr>
            </a:pPr>
            <a:r>
              <a:rPr lang="en-US" dirty="0" smtClean="0">
                <a:solidFill>
                  <a:srgbClr val="000000"/>
                </a:solidFill>
              </a:rPr>
              <a:t>Data structures organize data </a:t>
            </a:r>
            <a:r>
              <a:rPr lang="en-US" dirty="0" smtClean="0">
                <a:latin typeface="Helvetica" pitchFamily="34" charset="0"/>
                <a:sym typeface="Symbol" pitchFamily="18" charset="2"/>
              </a:rPr>
              <a:t> </a:t>
            </a:r>
            <a:r>
              <a:rPr lang="en-US" dirty="0" smtClean="0">
                <a:solidFill>
                  <a:srgbClr val="000000"/>
                </a:solidFill>
              </a:rPr>
              <a:t>more efficient programs.</a:t>
            </a:r>
          </a:p>
          <a:p>
            <a:pPr>
              <a:buClr>
                <a:srgbClr val="CC9900"/>
              </a:buClr>
            </a:pPr>
            <a:r>
              <a:rPr lang="en-US" dirty="0" smtClean="0">
                <a:solidFill>
                  <a:srgbClr val="000000"/>
                </a:solidFill>
              </a:rPr>
              <a:t>More powerful computers </a:t>
            </a:r>
            <a:r>
              <a:rPr lang="en-US" dirty="0" smtClean="0">
                <a:latin typeface="Helvetica" pitchFamily="34" charset="0"/>
                <a:sym typeface="Symbol" pitchFamily="18" charset="2"/>
              </a:rPr>
              <a:t></a:t>
            </a:r>
            <a:r>
              <a:rPr lang="en-US" dirty="0" smtClean="0">
                <a:solidFill>
                  <a:srgbClr val="000000"/>
                </a:solidFill>
              </a:rPr>
              <a:t> more complex applications.</a:t>
            </a:r>
          </a:p>
          <a:p>
            <a:pPr>
              <a:buClr>
                <a:srgbClr val="CC9900"/>
              </a:buClr>
            </a:pPr>
            <a:r>
              <a:rPr lang="en-US" dirty="0" smtClean="0">
                <a:solidFill>
                  <a:srgbClr val="000000"/>
                </a:solidFill>
              </a:rPr>
              <a:t>More complex applications demand more calculations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Management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To make the data resource resilient, flexible, and adaptable to supporting an organization's decision-making processes. </a:t>
            </a:r>
          </a:p>
          <a:p>
            <a:r>
              <a:rPr lang="en-US" dirty="0" smtClean="0"/>
              <a:t>Four useful guidelines are:- </a:t>
            </a:r>
          </a:p>
          <a:p>
            <a:pPr lvl="1"/>
            <a:r>
              <a:rPr lang="en-US" dirty="0" smtClean="0"/>
              <a:t>1. Data must be represented and stored so that they can be accessed later. </a:t>
            </a:r>
          </a:p>
          <a:p>
            <a:pPr lvl="1"/>
            <a:r>
              <a:rPr lang="en-US" dirty="0" smtClean="0"/>
              <a:t>2. Data must be organized so that they can be selectively and efficiently accessed. </a:t>
            </a:r>
          </a:p>
          <a:p>
            <a:pPr lvl="1"/>
            <a:r>
              <a:rPr lang="en-US" dirty="0" smtClean="0"/>
              <a:t>3. Data must be processed and presented so that they support the user environment effectively. </a:t>
            </a:r>
          </a:p>
          <a:p>
            <a:pPr lvl="1"/>
            <a:r>
              <a:rPr lang="en-US" dirty="0" smtClean="0"/>
              <a:t>4. Data must be protected and managed so that they retain their value.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organization for a collection of records that can be searched, processed in any order, or modified.</a:t>
            </a:r>
          </a:p>
          <a:p>
            <a:r>
              <a:rPr lang="en-US" dirty="0" smtClean="0"/>
              <a:t>Nicklaus Wirth Definition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00CC"/>
                </a:solidFill>
              </a:rPr>
              <a:t>Program = Algorithms + Data Structures</a:t>
            </a:r>
          </a:p>
          <a:p>
            <a:r>
              <a:rPr lang="en-US" dirty="0" smtClean="0"/>
              <a:t>The choice of data structure and algorithm can make the difference between a program running in a few seconds or many days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Is the organized collection of data</a:t>
            </a:r>
          </a:p>
          <a:p>
            <a:r>
              <a:rPr lang="en-US" dirty="0" smtClean="0"/>
              <a:t>programs have to follow certain rules to access and process the structured data </a:t>
            </a:r>
          </a:p>
          <a:p>
            <a:r>
              <a:rPr lang="en-US" sz="2400" dirty="0" smtClean="0">
                <a:solidFill>
                  <a:srgbClr val="0000CC"/>
                </a:solidFill>
              </a:rPr>
              <a:t>Data structure = Organized data + Allowable operations</a:t>
            </a:r>
          </a:p>
          <a:p>
            <a:r>
              <a:rPr lang="en-US" dirty="0" smtClean="0"/>
              <a:t>this is an extension of the concept of data type. We defined a data type as: </a:t>
            </a:r>
          </a:p>
          <a:p>
            <a:r>
              <a:rPr lang="en-US" sz="2800" dirty="0" smtClean="0">
                <a:solidFill>
                  <a:srgbClr val="0000CC"/>
                </a:solidFill>
              </a:rPr>
              <a:t>Data Type = Permitted Data Values + Operations </a:t>
            </a:r>
          </a:p>
          <a:p>
            <a:r>
              <a:rPr lang="en-US" sz="2800" dirty="0" smtClean="0"/>
              <a:t>Simple data type can be used to built new scalar data types, for example enumerated type in C</a:t>
            </a:r>
          </a:p>
          <a:p>
            <a:r>
              <a:rPr lang="en-US" sz="2800" dirty="0" smtClean="0"/>
              <a:t>Similarly there are standard data structures which are often used in their own right and can form the basis for complex data structures,</a:t>
            </a:r>
          </a:p>
          <a:p>
            <a:pPr lvl="1"/>
            <a:r>
              <a:rPr lang="en-US" sz="2400" dirty="0" smtClean="0"/>
              <a:t> like Arrays, are basic building block for more complex data structures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solution is said to be efficient if it solves the problem within its resource constraints.</a:t>
            </a:r>
          </a:p>
          <a:p>
            <a:pPr lvl="1"/>
            <a:r>
              <a:rPr lang="en-US" dirty="0" smtClean="0"/>
              <a:t>Space</a:t>
            </a:r>
          </a:p>
          <a:p>
            <a:pPr lvl="1"/>
            <a:r>
              <a:rPr lang="en-US" dirty="0" smtClean="0"/>
              <a:t>Time</a:t>
            </a:r>
          </a:p>
          <a:p>
            <a:endParaRPr lang="en-US" dirty="0" smtClean="0"/>
          </a:p>
          <a:p>
            <a:r>
              <a:rPr lang="en-US" dirty="0" smtClean="0"/>
              <a:t>The cost of a solution is the amount of resources that the solution consumes.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a Data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Designing and using data structures is an important programming skill</a:t>
            </a:r>
          </a:p>
          <a:p>
            <a:r>
              <a:rPr lang="en-US" dirty="0" smtClean="0"/>
              <a:t>Select a data structure as follows:</a:t>
            </a:r>
          </a:p>
          <a:p>
            <a:pPr lvl="1"/>
            <a:r>
              <a:rPr lang="en-US" dirty="0" smtClean="0"/>
              <a:t>Analyze the problem to determine the resource constraints a solution must meet.</a:t>
            </a:r>
          </a:p>
          <a:p>
            <a:pPr lvl="1"/>
            <a:r>
              <a:rPr lang="en-US" dirty="0" smtClean="0"/>
              <a:t>Determine the basic operations that must be supported.  Quantify the resource constraints for each operation.</a:t>
            </a:r>
          </a:p>
          <a:p>
            <a:pPr lvl="1"/>
            <a:r>
              <a:rPr lang="en-US" dirty="0" smtClean="0"/>
              <a:t>Select the data structure that best meets these requirements.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Question to 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all data inserted into the data structure at the beginning, or are insertions interspersed (here and there) with other operations?</a:t>
            </a:r>
          </a:p>
          <a:p>
            <a:r>
              <a:rPr lang="en-US" dirty="0" smtClean="0"/>
              <a:t>Can data be deleted?</a:t>
            </a:r>
          </a:p>
          <a:p>
            <a:r>
              <a:rPr lang="en-US" dirty="0" smtClean="0"/>
              <a:t>Are all data processed in some well-defined order, or is random access allowed?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data structure has </a:t>
            </a:r>
            <a:r>
              <a:rPr lang="en-US" dirty="0" smtClean="0">
                <a:solidFill>
                  <a:srgbClr val="990000"/>
                </a:solidFill>
              </a:rPr>
              <a:t>costs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990000"/>
                </a:solidFill>
              </a:rPr>
              <a:t>benefits</a:t>
            </a:r>
            <a:endParaRPr lang="en-US" dirty="0" smtClean="0"/>
          </a:p>
          <a:p>
            <a:r>
              <a:rPr lang="en-US" dirty="0" smtClean="0"/>
              <a:t>Rarely is one data structure better than another in all situations.</a:t>
            </a:r>
          </a:p>
          <a:p>
            <a:r>
              <a:rPr lang="en-US" dirty="0" smtClean="0"/>
              <a:t>A data structure requires:</a:t>
            </a:r>
          </a:p>
          <a:p>
            <a:pPr lvl="1"/>
            <a:r>
              <a:rPr lang="en-US" dirty="0" smtClean="0"/>
              <a:t>space for each data item it stores,</a:t>
            </a:r>
          </a:p>
          <a:p>
            <a:pPr lvl="1"/>
            <a:r>
              <a:rPr lang="en-US" dirty="0" smtClean="0"/>
              <a:t>time to perform each basic operation,</a:t>
            </a:r>
          </a:p>
          <a:p>
            <a:pPr lvl="1"/>
            <a:r>
              <a:rPr lang="en-US" dirty="0" smtClean="0"/>
              <a:t>programming effort.</a:t>
            </a:r>
          </a:p>
          <a:p>
            <a:pPr lvl="1"/>
            <a:r>
              <a:rPr lang="en-US" dirty="0" smtClean="0"/>
              <a:t>debugging effort,</a:t>
            </a:r>
          </a:p>
          <a:p>
            <a:pPr lvl="1"/>
            <a:r>
              <a:rPr lang="en-US" dirty="0" smtClean="0"/>
              <a:t>maintenance effort.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Philosophy (Cont…)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problem has constraints on available space and time.</a:t>
            </a:r>
          </a:p>
          <a:p>
            <a:r>
              <a:rPr lang="en-US" dirty="0" smtClean="0"/>
              <a:t>Only after a careful analysis of problem characteristics can we know the best data structure for the task.</a:t>
            </a:r>
          </a:p>
          <a:p>
            <a:r>
              <a:rPr lang="en-US" dirty="0" smtClean="0"/>
              <a:t>Bank example:</a:t>
            </a:r>
          </a:p>
          <a:p>
            <a:pPr lvl="1"/>
            <a:r>
              <a:rPr lang="en-US" dirty="0" smtClean="0"/>
              <a:t>Start account: a few minutes</a:t>
            </a:r>
          </a:p>
          <a:p>
            <a:pPr lvl="1"/>
            <a:r>
              <a:rPr lang="en-US" dirty="0" smtClean="0"/>
              <a:t>Transactions: a few seconds</a:t>
            </a:r>
          </a:p>
          <a:p>
            <a:pPr lvl="1"/>
            <a:r>
              <a:rPr lang="en-US" dirty="0" smtClean="0"/>
              <a:t>Close account: overnight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We may classify as </a:t>
            </a:r>
            <a:r>
              <a:rPr lang="en-US" dirty="0" smtClean="0">
                <a:solidFill>
                  <a:srgbClr val="0000CC"/>
                </a:solidFill>
              </a:rPr>
              <a:t>linear and non-linear data structures </a:t>
            </a:r>
          </a:p>
          <a:p>
            <a:pPr lvl="1"/>
            <a:r>
              <a:rPr lang="en-US" dirty="0" smtClean="0"/>
              <a:t>This is not the only way to classify</a:t>
            </a:r>
          </a:p>
          <a:p>
            <a:r>
              <a:rPr lang="en-US" dirty="0" smtClean="0"/>
              <a:t>linear data structure the data items are arranged in a linear sequence</a:t>
            </a:r>
          </a:p>
          <a:p>
            <a:pPr lvl="1"/>
            <a:r>
              <a:rPr lang="en-US" dirty="0" smtClean="0"/>
              <a:t> like in an array. </a:t>
            </a:r>
          </a:p>
          <a:p>
            <a:r>
              <a:rPr lang="en-US" dirty="0" smtClean="0"/>
              <a:t>In a non-linear, the data items are not in sequence.</a:t>
            </a:r>
          </a:p>
          <a:p>
            <a:pPr lvl="1"/>
            <a:r>
              <a:rPr lang="en-US" dirty="0" smtClean="0"/>
              <a:t> An example of is a tree </a:t>
            </a:r>
          </a:p>
          <a:p>
            <a:r>
              <a:rPr lang="en-US" dirty="0" smtClean="0"/>
              <a:t>May also be classified as </a:t>
            </a:r>
            <a:r>
              <a:rPr lang="en-US" dirty="0" smtClean="0">
                <a:solidFill>
                  <a:srgbClr val="0000CC"/>
                </a:solidFill>
              </a:rPr>
              <a:t>homogenous and non- homogenous data structures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An Array is a homogenous structure in which all elements are of same type. </a:t>
            </a:r>
          </a:p>
          <a:p>
            <a:pPr lvl="1"/>
            <a:r>
              <a:rPr lang="en-US" dirty="0" smtClean="0"/>
              <a:t>In non-homogenous structures the elements may or may not be of the same type. Records are common example.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Another way of classifying data structures is as </a:t>
            </a:r>
            <a:r>
              <a:rPr lang="en-US" dirty="0" smtClean="0">
                <a:solidFill>
                  <a:srgbClr val="0000CC"/>
                </a:solidFill>
              </a:rPr>
              <a:t>static or dynamic data structures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Static structures are ones whose sizes and structures associated memory location are fixed at compile time</a:t>
            </a:r>
          </a:p>
          <a:p>
            <a:pPr lvl="1"/>
            <a:r>
              <a:rPr lang="en-US" dirty="0" smtClean="0"/>
              <a:t>Arrays, Records, Union</a:t>
            </a:r>
          </a:p>
          <a:p>
            <a:r>
              <a:rPr lang="en-US" dirty="0" smtClean="0"/>
              <a:t>Dynamic structures are ones, which expand or shrink as required during the program execution and their associated memory locations change</a:t>
            </a:r>
          </a:p>
          <a:p>
            <a:pPr lvl="1"/>
            <a:r>
              <a:rPr lang="en-US" dirty="0" smtClean="0"/>
              <a:t>Linked List, Stacks, Queues, Trees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Data structures are very important in computer systems. </a:t>
            </a:r>
          </a:p>
          <a:p>
            <a:r>
              <a:rPr lang="en-US" dirty="0" smtClean="0"/>
              <a:t>In a program, every variable is of some explicitly or implicitly defined data structure</a:t>
            </a:r>
          </a:p>
          <a:p>
            <a:pPr lvl="1"/>
            <a:r>
              <a:rPr lang="en-US" dirty="0" smtClean="0"/>
              <a:t>which determines the set of operations that are legal upon that variable. </a:t>
            </a:r>
          </a:p>
          <a:p>
            <a:r>
              <a:rPr lang="en-US" dirty="0" smtClean="0"/>
              <a:t>The data structures that we discuss here are termed </a:t>
            </a:r>
            <a:r>
              <a:rPr lang="en-US" dirty="0" smtClean="0">
                <a:solidFill>
                  <a:srgbClr val="0000CC"/>
                </a:solidFill>
              </a:rPr>
              <a:t>logical</a:t>
            </a:r>
            <a:r>
              <a:rPr lang="en-US" dirty="0" smtClean="0"/>
              <a:t> data structures</a:t>
            </a:r>
          </a:p>
          <a:p>
            <a:r>
              <a:rPr lang="en-US" dirty="0" smtClean="0"/>
              <a:t>There may be several </a:t>
            </a:r>
            <a:r>
              <a:rPr lang="en-US" dirty="0" smtClean="0">
                <a:solidFill>
                  <a:srgbClr val="0000CC"/>
                </a:solidFill>
              </a:rPr>
              <a:t>different physical </a:t>
            </a:r>
            <a:r>
              <a:rPr lang="en-US" dirty="0" smtClean="0"/>
              <a:t>representations on storage possible for each logical data structure</a:t>
            </a:r>
          </a:p>
          <a:p>
            <a:pPr lvl="1"/>
            <a:r>
              <a:rPr lang="en-US" dirty="0" smtClean="0"/>
              <a:t>For each data structure that we consider, several possible mappings to storage will be introduced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Primitive and Simple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are </a:t>
            </a:r>
            <a:r>
              <a:rPr lang="en-US" dirty="0" smtClean="0">
                <a:solidFill>
                  <a:srgbClr val="0000CC"/>
                </a:solidFill>
              </a:rPr>
              <a:t>primitive</a:t>
            </a:r>
            <a:r>
              <a:rPr lang="en-US" dirty="0" smtClean="0"/>
              <a:t>: that is, they are not composed of other data structures</a:t>
            </a:r>
          </a:p>
          <a:p>
            <a:pPr lvl="1"/>
            <a:r>
              <a:rPr lang="en-US" dirty="0" smtClean="0"/>
              <a:t>Examples are: integers, </a:t>
            </a:r>
            <a:r>
              <a:rPr lang="en-US" dirty="0" err="1" smtClean="0"/>
              <a:t>booleans</a:t>
            </a:r>
            <a:r>
              <a:rPr lang="en-US" dirty="0" smtClean="0"/>
              <a:t>, and characters</a:t>
            </a:r>
          </a:p>
          <a:p>
            <a:r>
              <a:rPr lang="en-US" dirty="0" smtClean="0"/>
              <a:t>Other data structures can be constructed from one or more primitives. 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simple</a:t>
            </a:r>
            <a:r>
              <a:rPr lang="en-US" dirty="0" smtClean="0"/>
              <a:t> data structures built from primitives</a:t>
            </a:r>
          </a:p>
          <a:p>
            <a:pPr lvl="1"/>
            <a:r>
              <a:rPr lang="en-US" dirty="0" smtClean="0"/>
              <a:t>examples are strings, arrays, and records</a:t>
            </a:r>
          </a:p>
          <a:p>
            <a:pPr lvl="1"/>
            <a:r>
              <a:rPr lang="en-US" dirty="0" smtClean="0"/>
              <a:t>Many programming languages support these data structures.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and Non Linear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Simple data structures can be combined in various ways to form </a:t>
            </a:r>
            <a:r>
              <a:rPr lang="en-US" dirty="0" smtClean="0">
                <a:solidFill>
                  <a:srgbClr val="0000CC"/>
                </a:solidFill>
              </a:rPr>
              <a:t>more complex structures</a:t>
            </a:r>
          </a:p>
          <a:p>
            <a:r>
              <a:rPr lang="en-US" dirty="0" smtClean="0"/>
              <a:t>The two fundamental kinds of more complex data structures are </a:t>
            </a:r>
            <a:r>
              <a:rPr lang="en-US" dirty="0" smtClean="0">
                <a:solidFill>
                  <a:srgbClr val="0000CC"/>
                </a:solidFill>
              </a:rPr>
              <a:t>linear and nonlinear</a:t>
            </a:r>
          </a:p>
          <a:p>
            <a:pPr lvl="1"/>
            <a:r>
              <a:rPr lang="en-US" dirty="0" smtClean="0"/>
              <a:t>depending on the complexity of the logical relationships they represent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linear data structures </a:t>
            </a:r>
            <a:r>
              <a:rPr lang="en-US" dirty="0" smtClean="0"/>
              <a:t>that we will discuss include stacks, queues, and linear linked lists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nonlinear data structures </a:t>
            </a:r>
            <a:r>
              <a:rPr lang="en-US" dirty="0" smtClean="0"/>
              <a:t>include trees and graphs</a:t>
            </a:r>
          </a:p>
          <a:p>
            <a:pPr lvl="1"/>
            <a:r>
              <a:rPr lang="en-US" dirty="0" smtClean="0"/>
              <a:t>We will find that there are many types of tree structures that are useful in information systems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data structuring techniques applied to collections of data that are managed as </a:t>
            </a:r>
            <a:r>
              <a:rPr lang="en-US" dirty="0" smtClean="0">
                <a:solidFill>
                  <a:srgbClr val="0000CC"/>
                </a:solidFill>
              </a:rPr>
              <a:t>"black boxes" </a:t>
            </a:r>
            <a:r>
              <a:rPr lang="en-US" dirty="0" smtClean="0"/>
              <a:t>by operating systems are commonly called file organizations</a:t>
            </a:r>
          </a:p>
          <a:p>
            <a:r>
              <a:rPr lang="en-US" dirty="0" smtClean="0"/>
              <a:t>A file carries a name, contents, a location where it is kept, and some administrative information</a:t>
            </a:r>
          </a:p>
          <a:p>
            <a:pPr lvl="1"/>
            <a:r>
              <a:rPr lang="en-US" dirty="0" smtClean="0"/>
              <a:t>for example, who owns it and how big it is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Four</a:t>
            </a:r>
            <a:r>
              <a:rPr lang="en-US" dirty="0" smtClean="0"/>
              <a:t> basic kinds of file organization are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sequential, relative, indexed sequential, and </a:t>
            </a:r>
            <a:r>
              <a:rPr lang="en-US" dirty="0" err="1" smtClean="0">
                <a:solidFill>
                  <a:srgbClr val="0000CC"/>
                </a:solidFill>
              </a:rPr>
              <a:t>multikey</a:t>
            </a:r>
            <a:endParaRPr lang="en-US" dirty="0" smtClean="0"/>
          </a:p>
          <a:p>
            <a:pPr lvl="1"/>
            <a:r>
              <a:rPr lang="en-US" dirty="0" smtClean="0"/>
              <a:t>These organizations determine how the contents of these are structured</a:t>
            </a:r>
          </a:p>
          <a:p>
            <a:pPr lvl="1"/>
            <a:r>
              <a:rPr lang="en-US" dirty="0" smtClean="0"/>
              <a:t>They are built on the data structuring techniques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Various 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19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8534400" cy="39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Data Structures are Required?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may be organized in many different ways</a:t>
            </a:r>
          </a:p>
          <a:p>
            <a:r>
              <a:rPr lang="en-US" dirty="0" smtClean="0"/>
              <a:t>Logical or mathematical model of a particular organization of data is called a data structure </a:t>
            </a:r>
          </a:p>
          <a:p>
            <a:r>
              <a:rPr lang="en-US" dirty="0" smtClean="0"/>
              <a:t>The choice of a particular data model depends on </a:t>
            </a:r>
            <a:r>
              <a:rPr lang="en-US" dirty="0" smtClean="0">
                <a:solidFill>
                  <a:srgbClr val="0000CC"/>
                </a:solidFill>
              </a:rPr>
              <a:t>two</a:t>
            </a:r>
            <a:r>
              <a:rPr lang="en-US" dirty="0" smtClean="0"/>
              <a:t> considerations.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First</a:t>
            </a:r>
            <a:r>
              <a:rPr lang="en-US" dirty="0" smtClean="0"/>
              <a:t>, it must be rich enough in structure to mirror the actual relationships of the data in the real world.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Secondly</a:t>
            </a:r>
            <a:r>
              <a:rPr lang="en-US" dirty="0" smtClean="0"/>
              <a:t>, the structure should be simple enough that one can effectively process the data when necessary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appearing in our data structures are processed by means of certain operations</a:t>
            </a:r>
          </a:p>
          <a:p>
            <a:r>
              <a:rPr lang="en-US" dirty="0" smtClean="0"/>
              <a:t>In fact, the particular data structure that one chooses for a given situation depends largely on the frequency with which specific operations are performed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Operations (Cont…)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Following are the major operations: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Traversing: </a:t>
            </a:r>
            <a:r>
              <a:rPr lang="en-US" dirty="0" smtClean="0"/>
              <a:t>Accessing each record exactly once so that certain items in the record may be processed. (This accessing and processing is sometimes called "visiting" the record.)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Searching: </a:t>
            </a:r>
            <a:r>
              <a:rPr lang="en-US" dirty="0" smtClean="0"/>
              <a:t>Finding the location of the record with a given key value, or finding the locations of all records that satisfy one or more conditions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Inserting: </a:t>
            </a:r>
            <a:r>
              <a:rPr lang="en-US" dirty="0" smtClean="0"/>
              <a:t>Adding a new record to the structure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Deleting:</a:t>
            </a:r>
            <a:r>
              <a:rPr lang="en-US" b="1" dirty="0" smtClean="0"/>
              <a:t> </a:t>
            </a:r>
            <a:r>
              <a:rPr lang="en-US" dirty="0" smtClean="0"/>
              <a:t>Removing a record from the structure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Operations (Cont…)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Sometimes two or more of the operations may be used in a given situation; </a:t>
            </a:r>
          </a:p>
          <a:p>
            <a:pPr lvl="1"/>
            <a:r>
              <a:rPr lang="en-US" dirty="0" smtClean="0"/>
              <a:t>e.g., we may want to delete the record with a given key, which may mean we first need to search for the location of the record. </a:t>
            </a:r>
          </a:p>
          <a:p>
            <a:r>
              <a:rPr lang="en-US" dirty="0" smtClean="0"/>
              <a:t>Following two operations, which are used in special situations, are also be considered: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Sorting:</a:t>
            </a:r>
            <a:r>
              <a:rPr lang="en-US" b="1" dirty="0" smtClean="0"/>
              <a:t> </a:t>
            </a:r>
            <a:r>
              <a:rPr lang="en-US" dirty="0" smtClean="0"/>
              <a:t>Arranging the records in some logical order</a:t>
            </a:r>
          </a:p>
          <a:p>
            <a:pPr lvl="1"/>
            <a:r>
              <a:rPr lang="en-US" dirty="0" smtClean="0"/>
              <a:t>(e.g., alphabetically according to some NAME key, or in numerical order according to some NUMBER key, such as social security number or account number)</a:t>
            </a:r>
            <a:r>
              <a:rPr lang="en-US" b="1" dirty="0" smtClean="0"/>
              <a:t> 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Merging:</a:t>
            </a:r>
            <a:r>
              <a:rPr lang="en-US" b="1" dirty="0" smtClean="0"/>
              <a:t> </a:t>
            </a:r>
            <a:r>
              <a:rPr lang="en-US" dirty="0" smtClean="0"/>
              <a:t>Combining the records in two different sorted files into a single sorted file </a:t>
            </a:r>
          </a:p>
          <a:p>
            <a:r>
              <a:rPr lang="en-US" dirty="0" smtClean="0"/>
              <a:t>Other operations, e.g., </a:t>
            </a:r>
            <a:r>
              <a:rPr lang="en-US" b="1" dirty="0" smtClean="0">
                <a:solidFill>
                  <a:srgbClr val="0000CC"/>
                </a:solidFill>
              </a:rPr>
              <a:t>copying </a:t>
            </a:r>
            <a:r>
              <a:rPr lang="en-US" dirty="0" smtClean="0"/>
              <a:t>and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00CC"/>
                </a:solidFill>
              </a:rPr>
              <a:t>concatenation</a:t>
            </a:r>
            <a:r>
              <a:rPr lang="en-US" b="1" dirty="0" smtClean="0"/>
              <a:t>, </a:t>
            </a:r>
            <a:r>
              <a:rPr lang="en-US" dirty="0" smtClean="0"/>
              <a:t>are also used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Operations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An organization contains a membership file in which each record contains the following data for a given member: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Name, Address, Telephone Number, Age, Sex 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(a) </a:t>
            </a:r>
            <a:r>
              <a:rPr lang="en-US" dirty="0" smtClean="0"/>
              <a:t>Suppose the organization wants to announce a meeting through a mailing. Then one would </a:t>
            </a:r>
            <a:r>
              <a:rPr lang="en-US" dirty="0" smtClean="0">
                <a:solidFill>
                  <a:srgbClr val="0000CC"/>
                </a:solidFill>
              </a:rPr>
              <a:t>traverse</a:t>
            </a:r>
            <a:r>
              <a:rPr lang="en-US" dirty="0" smtClean="0"/>
              <a:t> the file to obtain Name and Address for each member. 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(b) </a:t>
            </a:r>
            <a:r>
              <a:rPr lang="en-US" dirty="0" smtClean="0"/>
              <a:t>Suppose one wants to find the names of all members living in a certain area. Again one would </a:t>
            </a:r>
            <a:r>
              <a:rPr lang="en-US" dirty="0" smtClean="0">
                <a:solidFill>
                  <a:srgbClr val="0000CC"/>
                </a:solidFill>
              </a:rPr>
              <a:t>traverse </a:t>
            </a:r>
            <a:r>
              <a:rPr lang="en-US" dirty="0" smtClean="0"/>
              <a:t>the file to obtain the data. 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(c) </a:t>
            </a:r>
            <a:r>
              <a:rPr lang="en-US" dirty="0" smtClean="0"/>
              <a:t>Suppose one wants to obtain Address for a given Name. Then one would </a:t>
            </a:r>
            <a:r>
              <a:rPr lang="en-US" dirty="0" smtClean="0">
                <a:solidFill>
                  <a:srgbClr val="0000CC"/>
                </a:solidFill>
              </a:rPr>
              <a:t>search</a:t>
            </a:r>
            <a:r>
              <a:rPr lang="en-US" dirty="0" smtClean="0"/>
              <a:t> the file for the record containing Name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Operations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(d) Suppose a new person joins the organization. Then one would </a:t>
            </a:r>
            <a:r>
              <a:rPr lang="en-US" dirty="0" smtClean="0">
                <a:solidFill>
                  <a:srgbClr val="0000CC"/>
                </a:solidFill>
              </a:rPr>
              <a:t>insert </a:t>
            </a:r>
            <a:r>
              <a:rPr lang="en-US" dirty="0" smtClean="0"/>
              <a:t>his or her record into the file. </a:t>
            </a:r>
          </a:p>
          <a:p>
            <a:r>
              <a:rPr lang="en-US" dirty="0" smtClean="0"/>
              <a:t>(e) Suppose a member dies. Then one would </a:t>
            </a:r>
            <a:r>
              <a:rPr lang="en-US" dirty="0" smtClean="0">
                <a:solidFill>
                  <a:srgbClr val="0000CC"/>
                </a:solidFill>
              </a:rPr>
              <a:t>delete</a:t>
            </a:r>
            <a:r>
              <a:rPr lang="en-US" dirty="0" smtClean="0"/>
              <a:t> his or her record from the file. </a:t>
            </a:r>
          </a:p>
          <a:p>
            <a:r>
              <a:rPr lang="en-US" dirty="0" smtClean="0"/>
              <a:t>(f) Suppose a member has moved and has a new address and telephone number. Given the name of the member, one would first need to search for the record in the file. Then one would perform the </a:t>
            </a:r>
            <a:r>
              <a:rPr lang="en-US" dirty="0" smtClean="0">
                <a:solidFill>
                  <a:srgbClr val="0000CC"/>
                </a:solidFill>
              </a:rPr>
              <a:t>"update"-</a:t>
            </a:r>
            <a:r>
              <a:rPr lang="en-US" dirty="0" smtClean="0"/>
              <a:t> i.e., change items in the record with the new data. </a:t>
            </a:r>
          </a:p>
          <a:p>
            <a:r>
              <a:rPr lang="en-US" dirty="0" smtClean="0"/>
              <a:t>(g) Suppose one wants to find the number of members 65 or older. Again one would </a:t>
            </a:r>
            <a:r>
              <a:rPr lang="en-US" dirty="0" smtClean="0">
                <a:solidFill>
                  <a:srgbClr val="0000CC"/>
                </a:solidFill>
              </a:rPr>
              <a:t>traverse </a:t>
            </a:r>
            <a:r>
              <a:rPr lang="en-US" dirty="0" smtClean="0"/>
              <a:t>the file, counting such members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 – Linear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 list of a finite number </a:t>
            </a:r>
            <a:r>
              <a:rPr lang="en-US" b="1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of homogeneous data elements (i.e., </a:t>
            </a:r>
            <a:r>
              <a:rPr lang="en-US" dirty="0" smtClean="0">
                <a:solidFill>
                  <a:srgbClr val="0000CC"/>
                </a:solidFill>
              </a:rPr>
              <a:t>data elements of the same type</a:t>
            </a:r>
            <a:r>
              <a:rPr lang="en-US" dirty="0" smtClean="0"/>
              <a:t>) such that: </a:t>
            </a:r>
          </a:p>
          <a:p>
            <a:pPr lvl="1"/>
            <a:r>
              <a:rPr lang="en-US" dirty="0" smtClean="0"/>
              <a:t>(a) The elements are referenced respectively by an </a:t>
            </a:r>
            <a:r>
              <a:rPr lang="en-US" b="1" i="1" dirty="0" smtClean="0">
                <a:solidFill>
                  <a:srgbClr val="0000CC"/>
                </a:solidFill>
              </a:rPr>
              <a:t>index</a:t>
            </a:r>
            <a:r>
              <a:rPr lang="en-US" dirty="0" smtClean="0"/>
              <a:t> set consisting of </a:t>
            </a:r>
            <a:r>
              <a:rPr lang="en-US" b="1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consecutive numbers. </a:t>
            </a:r>
          </a:p>
          <a:p>
            <a:pPr lvl="1"/>
            <a:r>
              <a:rPr lang="en-US" dirty="0" smtClean="0"/>
              <a:t>(b) The elements are stored respectively in </a:t>
            </a:r>
            <a:r>
              <a:rPr lang="en-US" dirty="0" smtClean="0">
                <a:solidFill>
                  <a:srgbClr val="0000CC"/>
                </a:solidFill>
              </a:rPr>
              <a:t>successive memory locations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(c) The number </a:t>
            </a:r>
            <a:r>
              <a:rPr lang="en-US" b="1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of elements is called the </a:t>
            </a:r>
            <a:r>
              <a:rPr lang="en-US" dirty="0" smtClean="0">
                <a:solidFill>
                  <a:srgbClr val="0000CC"/>
                </a:solidFill>
              </a:rPr>
              <a:t>length or size </a:t>
            </a:r>
            <a:r>
              <a:rPr lang="en-US" dirty="0" smtClean="0"/>
              <a:t>of the array. In general, the length or the number of data elements of the array can be obtained from the index set by the formula </a:t>
            </a:r>
          </a:p>
          <a:p>
            <a:pPr lvl="1"/>
            <a:r>
              <a:rPr lang="en-US" dirty="0" smtClean="0"/>
              <a:t>Length = UB - LB + 1 </a:t>
            </a:r>
          </a:p>
          <a:p>
            <a:pPr lvl="1"/>
            <a:r>
              <a:rPr lang="en-US" dirty="0" smtClean="0"/>
              <a:t>Where </a:t>
            </a:r>
            <a:r>
              <a:rPr lang="en-US" b="1" i="1" dirty="0" smtClean="0">
                <a:solidFill>
                  <a:srgbClr val="0000CC"/>
                </a:solidFill>
              </a:rPr>
              <a:t>UB</a:t>
            </a:r>
            <a:r>
              <a:rPr lang="en-US" dirty="0" smtClean="0"/>
              <a:t> is the largest index, called the </a:t>
            </a:r>
            <a:r>
              <a:rPr lang="en-US" b="1" i="1" dirty="0" smtClean="0">
                <a:solidFill>
                  <a:srgbClr val="0000CC"/>
                </a:solidFill>
              </a:rPr>
              <a:t>upper bound</a:t>
            </a:r>
            <a:r>
              <a:rPr lang="en-US" dirty="0" smtClean="0"/>
              <a:t>, and </a:t>
            </a:r>
            <a:r>
              <a:rPr lang="en-US" b="1" i="1" dirty="0" smtClean="0">
                <a:solidFill>
                  <a:srgbClr val="0000CC"/>
                </a:solidFill>
              </a:rPr>
              <a:t>LB</a:t>
            </a:r>
            <a:r>
              <a:rPr lang="en-US" dirty="0" smtClean="0"/>
              <a:t> is the smallest index, called the </a:t>
            </a:r>
            <a:r>
              <a:rPr lang="en-US" i="1" dirty="0" smtClean="0">
                <a:solidFill>
                  <a:srgbClr val="0000CC"/>
                </a:solidFill>
              </a:rPr>
              <a:t>lower bound</a:t>
            </a:r>
            <a:r>
              <a:rPr lang="en-US" dirty="0" smtClean="0"/>
              <a:t>, of the array </a:t>
            </a:r>
          </a:p>
          <a:p>
            <a:pPr lvl="1"/>
            <a:r>
              <a:rPr lang="en-US" dirty="0" smtClean="0"/>
              <a:t>Number K in </a:t>
            </a:r>
            <a:r>
              <a:rPr lang="en-US" b="1" i="1" dirty="0" smtClean="0">
                <a:solidFill>
                  <a:srgbClr val="0000CC"/>
                </a:solidFill>
              </a:rPr>
              <a:t>A[K]</a:t>
            </a:r>
            <a:r>
              <a:rPr lang="en-US" dirty="0" smtClean="0"/>
              <a:t> is called a </a:t>
            </a:r>
            <a:r>
              <a:rPr lang="en-US" b="1" i="1" dirty="0" smtClean="0">
                <a:solidFill>
                  <a:srgbClr val="0000CC"/>
                </a:solidFill>
              </a:rPr>
              <a:t>subscript</a:t>
            </a:r>
            <a:r>
              <a:rPr lang="en-US" dirty="0" smtClean="0"/>
              <a:t> or an </a:t>
            </a:r>
            <a:r>
              <a:rPr lang="en-US" dirty="0" smtClean="0">
                <a:solidFill>
                  <a:srgbClr val="0000CC"/>
                </a:solidFill>
              </a:rPr>
              <a:t>index</a:t>
            </a:r>
            <a:r>
              <a:rPr lang="en-US" dirty="0" smtClean="0"/>
              <a:t> and A[K] is called a </a:t>
            </a:r>
            <a:r>
              <a:rPr lang="en-US" b="1" i="1" dirty="0" smtClean="0">
                <a:solidFill>
                  <a:srgbClr val="0000CC"/>
                </a:solidFill>
              </a:rPr>
              <a:t>subscripted variable.</a:t>
            </a:r>
            <a:r>
              <a:rPr lang="en-US" b="1" dirty="0" smtClean="0"/>
              <a:t> </a:t>
            </a:r>
            <a:r>
              <a:rPr lang="en-US" dirty="0" smtClean="0"/>
              <a:t>Note that subscripts allow any element of A to be referenced by its relative position in 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14600"/>
          </a:xfrm>
        </p:spPr>
        <p:txBody>
          <a:bodyPr/>
          <a:lstStyle/>
          <a:p>
            <a:r>
              <a:rPr lang="en-US" sz="2800" dirty="0" smtClean="0"/>
              <a:t>Let DATA be a 6-element linear array of integers such that </a:t>
            </a:r>
          </a:p>
          <a:p>
            <a:r>
              <a:rPr lang="en-US" sz="2800" dirty="0" smtClean="0"/>
              <a:t>DATA[1] =247 DATA[2] = 56 DA T A[3] = 429 DATA[4] = 135 DATA[5] = 87 DATA[6] = 156 </a:t>
            </a:r>
          </a:p>
          <a:p>
            <a:r>
              <a:rPr lang="en-US" sz="2800" b="1" dirty="0" smtClean="0"/>
              <a:t>DATA: 247, 56, 429, 135, 87, 156 </a:t>
            </a:r>
            <a:endParaRPr lang="en-US" sz="2800" dirty="0"/>
          </a:p>
        </p:txBody>
      </p:sp>
      <p:grpSp>
        <p:nvGrpSpPr>
          <p:cNvPr id="6" name="Group 5"/>
          <p:cNvGrpSpPr/>
          <p:nvPr/>
        </p:nvGrpSpPr>
        <p:grpSpPr>
          <a:xfrm>
            <a:off x="490538" y="3505200"/>
            <a:ext cx="8162925" cy="3048000"/>
            <a:chOff x="490538" y="2447925"/>
            <a:chExt cx="8162925" cy="410527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0538" y="2447925"/>
              <a:ext cx="8162925" cy="3219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0538" y="5667375"/>
              <a:ext cx="8162925" cy="885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 in 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Elementary data structure that exists as built-in in most programming languages</a:t>
            </a:r>
          </a:p>
          <a:p>
            <a:r>
              <a:rPr lang="en-US" dirty="0" smtClean="0"/>
              <a:t>Lower Bound (LB) is fixed at 0</a:t>
            </a:r>
          </a:p>
          <a:p>
            <a:r>
              <a:rPr lang="en-US" dirty="0" smtClean="0"/>
              <a:t>Upper Bound (UB) to be defined by user as an integer</a:t>
            </a:r>
          </a:p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main(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argc</a:t>
            </a:r>
            <a:r>
              <a:rPr lang="en-US" dirty="0" smtClean="0">
                <a:solidFill>
                  <a:srgbClr val="0000CC"/>
                </a:solidFill>
              </a:rPr>
              <a:t>, char** </a:t>
            </a:r>
            <a:r>
              <a:rPr lang="en-US" dirty="0" err="1" smtClean="0">
                <a:solidFill>
                  <a:srgbClr val="0000CC"/>
                </a:solidFill>
              </a:rPr>
              <a:t>argv</a:t>
            </a:r>
            <a:r>
              <a:rPr lang="en-US" dirty="0" smtClean="0">
                <a:solidFill>
                  <a:srgbClr val="0000CC"/>
                </a:solidFill>
              </a:rPr>
              <a:t> ) {</a:t>
            </a:r>
          </a:p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	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x[6];</a:t>
            </a:r>
          </a:p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	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j;</a:t>
            </a:r>
          </a:p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	for(j=0; j &lt; 6; j++)</a:t>
            </a:r>
          </a:p>
          <a:p>
            <a:pPr lvl="1">
              <a:buNone/>
            </a:pPr>
            <a:r>
              <a:rPr lang="en-US" dirty="0" smtClean="0">
                <a:solidFill>
                  <a:srgbClr val="0000CC"/>
                </a:solidFill>
              </a:rPr>
              <a:t>		x[j] = 2*j;</a:t>
            </a:r>
          </a:p>
          <a:p>
            <a:pPr lvl="1">
              <a:buNone/>
            </a:pPr>
            <a:r>
              <a:rPr lang="en-US" dirty="0" smtClean="0"/>
              <a:t>}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 in 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Array declaration:  </a:t>
            </a:r>
            <a:r>
              <a:rPr lang="en-US" dirty="0" err="1" smtClean="0"/>
              <a:t>int</a:t>
            </a:r>
            <a:r>
              <a:rPr lang="en-US" dirty="0" smtClean="0"/>
              <a:t> x[6];</a:t>
            </a:r>
          </a:p>
          <a:p>
            <a:r>
              <a:rPr lang="en-US" dirty="0" smtClean="0"/>
              <a:t>An array is collection of cells of the same type.</a:t>
            </a:r>
          </a:p>
          <a:p>
            <a:r>
              <a:rPr lang="en-US" dirty="0" smtClean="0"/>
              <a:t>The collection has the name ‘x’.</a:t>
            </a:r>
          </a:p>
          <a:p>
            <a:r>
              <a:rPr lang="en-US" dirty="0" smtClean="0"/>
              <a:t>The cells are numbered with consecutive integers.</a:t>
            </a:r>
          </a:p>
          <a:p>
            <a:r>
              <a:rPr lang="en-US" dirty="0" smtClean="0"/>
              <a:t>To access a cell, use the array name and an index:</a:t>
            </a:r>
            <a:br>
              <a:rPr lang="en-US" dirty="0" smtClean="0"/>
            </a:br>
            <a:r>
              <a:rPr lang="en-US" dirty="0" smtClean="0"/>
              <a:t>           x[0], x[1], x[2], x[3], x[4], x[5]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7239000" y="2209800"/>
            <a:ext cx="590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latin typeface="Helvetica" pitchFamily="34" charset="0"/>
              </a:rPr>
              <a:t>x[1]</a:t>
            </a: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7239000" y="2819400"/>
            <a:ext cx="590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latin typeface="Helvetica" pitchFamily="34" charset="0"/>
              </a:rPr>
              <a:t>x[2]</a:t>
            </a: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7239000" y="3505200"/>
            <a:ext cx="590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latin typeface="Helvetica" pitchFamily="34" charset="0"/>
              </a:rPr>
              <a:t>x[3]</a:t>
            </a:r>
          </a:p>
        </p:txBody>
      </p: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7239000" y="4114800"/>
            <a:ext cx="590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latin typeface="Helvetica" pitchFamily="34" charset="0"/>
              </a:rPr>
              <a:t>x[4]</a:t>
            </a: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7239000" y="4800600"/>
            <a:ext cx="590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latin typeface="Helvetica" pitchFamily="34" charset="0"/>
              </a:rPr>
              <a:t>x[5]</a:t>
            </a: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7239000" y="1600200"/>
            <a:ext cx="590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latin typeface="Helvetica" pitchFamily="34" charset="0"/>
              </a:rPr>
              <a:t>x[0]</a:t>
            </a:r>
          </a:p>
        </p:txBody>
      </p:sp>
      <p:sp>
        <p:nvSpPr>
          <p:cNvPr id="27" name="Text Box 22"/>
          <p:cNvSpPr txBox="1">
            <a:spLocks noChangeArrowheads="1"/>
          </p:cNvSpPr>
          <p:nvPr/>
        </p:nvSpPr>
        <p:spPr bwMode="auto">
          <a:xfrm>
            <a:off x="838200" y="1905000"/>
            <a:ext cx="3581400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sz="2800" b="0" dirty="0">
                <a:effectLst/>
                <a:latin typeface="Helvetica" pitchFamily="34" charset="0"/>
              </a:rPr>
              <a:t>Array cells are contiguous in computer memory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sz="2800" b="0" dirty="0">
                <a:effectLst/>
                <a:latin typeface="Helvetica" pitchFamily="34" charset="0"/>
              </a:rPr>
              <a:t>The memory can be thought of as an array</a:t>
            </a: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5105400" y="1524000"/>
            <a:ext cx="1981200" cy="37338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>
            <a:off x="5105400" y="3352800"/>
            <a:ext cx="19812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" name="Line 6"/>
          <p:cNvSpPr>
            <a:spLocks noChangeShapeType="1"/>
          </p:cNvSpPr>
          <p:nvPr/>
        </p:nvSpPr>
        <p:spPr bwMode="auto">
          <a:xfrm>
            <a:off x="5105400" y="2133600"/>
            <a:ext cx="19812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" name="Line 8"/>
          <p:cNvSpPr>
            <a:spLocks noChangeShapeType="1"/>
          </p:cNvSpPr>
          <p:nvPr/>
        </p:nvSpPr>
        <p:spPr bwMode="auto">
          <a:xfrm>
            <a:off x="5105400" y="2743200"/>
            <a:ext cx="19812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" name="Line 9"/>
          <p:cNvSpPr>
            <a:spLocks noChangeShapeType="1"/>
          </p:cNvSpPr>
          <p:nvPr/>
        </p:nvSpPr>
        <p:spPr bwMode="auto">
          <a:xfrm>
            <a:off x="5105400" y="4648200"/>
            <a:ext cx="19812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" name="Line 10"/>
          <p:cNvSpPr>
            <a:spLocks noChangeShapeType="1"/>
          </p:cNvSpPr>
          <p:nvPr/>
        </p:nvSpPr>
        <p:spPr bwMode="auto">
          <a:xfrm>
            <a:off x="5105400" y="4038600"/>
            <a:ext cx="19812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305800" cy="762001"/>
          </a:xfrm>
        </p:spPr>
        <p:txBody>
          <a:bodyPr/>
          <a:lstStyle/>
          <a:p>
            <a:r>
              <a:rPr lang="en-US" dirty="0" smtClean="0"/>
              <a:t>What is Array Name?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‘x’ is an array name but there is no variable x. ‘x’ is not an </a:t>
            </a:r>
            <a:r>
              <a:rPr lang="en-US" dirty="0" err="1" smtClean="0">
                <a:solidFill>
                  <a:srgbClr val="0000CC"/>
                </a:solidFill>
              </a:rPr>
              <a:t>lvalue</a:t>
            </a:r>
            <a:endParaRPr lang="en-US" dirty="0" smtClean="0"/>
          </a:p>
          <a:p>
            <a:r>
              <a:rPr lang="en-US" dirty="0" smtClean="0"/>
              <a:t>For example, if we have the code</a:t>
            </a:r>
            <a:br>
              <a:rPr lang="en-US" dirty="0" smtClean="0"/>
            </a:b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a, b;</a:t>
            </a:r>
            <a:br>
              <a:rPr lang="en-US" dirty="0" smtClean="0"/>
            </a:br>
            <a:r>
              <a:rPr lang="en-US" dirty="0" smtClean="0"/>
              <a:t>then we can write</a:t>
            </a:r>
            <a:br>
              <a:rPr lang="en-US" dirty="0" smtClean="0"/>
            </a:br>
            <a:r>
              <a:rPr lang="en-US" dirty="0" smtClean="0"/>
              <a:t>		b = 2;</a:t>
            </a:r>
            <a:br>
              <a:rPr lang="en-US" dirty="0" smtClean="0"/>
            </a:br>
            <a:r>
              <a:rPr lang="en-US" dirty="0" smtClean="0"/>
              <a:t>		a = b;</a:t>
            </a:r>
            <a:br>
              <a:rPr lang="en-US" dirty="0" smtClean="0"/>
            </a:br>
            <a:r>
              <a:rPr lang="en-US" dirty="0" smtClean="0"/>
              <a:t>		a = 5;</a:t>
            </a:r>
            <a:br>
              <a:rPr lang="en-US" dirty="0" smtClean="0"/>
            </a:br>
            <a:r>
              <a:rPr lang="en-US" dirty="0" smtClean="0"/>
              <a:t>But we cannot write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2 = a;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Name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‘x’ is not an </a:t>
            </a:r>
            <a:r>
              <a:rPr lang="en-US" dirty="0" err="1" smtClean="0">
                <a:solidFill>
                  <a:srgbClr val="0000CC"/>
                </a:solidFill>
              </a:rPr>
              <a:t>lvalue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x[6];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n;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x[0] = 5;</a:t>
            </a:r>
            <a:br>
              <a:rPr lang="en-US" dirty="0" smtClean="0"/>
            </a:br>
            <a:r>
              <a:rPr lang="en-US" dirty="0" smtClean="0"/>
              <a:t>	x[1] = 2;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x = 3;		</a:t>
            </a:r>
            <a:r>
              <a:rPr lang="en-US" dirty="0" smtClean="0">
                <a:solidFill>
                  <a:srgbClr val="FF0000"/>
                </a:solidFill>
              </a:rPr>
              <a:t>// not allowed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/>
              <a:t>	x = a + b;		</a:t>
            </a:r>
            <a:r>
              <a:rPr lang="en-US" dirty="0" smtClean="0">
                <a:solidFill>
                  <a:srgbClr val="FF0000"/>
                </a:solidFill>
              </a:rPr>
              <a:t>// not allowed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/>
              <a:t>	x = &amp;n;		</a:t>
            </a:r>
            <a:r>
              <a:rPr lang="en-US" dirty="0" smtClean="0">
                <a:solidFill>
                  <a:srgbClr val="FF0000"/>
                </a:solidFill>
              </a:rPr>
              <a:t>// not allowed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Arrays</a:t>
            </a:r>
            <a:endParaRPr lang="en-US" dirty="0"/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would like to use an array data structure but you do not know the size of the array at compile time</a:t>
            </a:r>
          </a:p>
          <a:p>
            <a:r>
              <a:rPr lang="en-US" dirty="0" smtClean="0"/>
              <a:t>You find out when the program executes that you need an integer array of size n=20</a:t>
            </a:r>
          </a:p>
          <a:p>
            <a:r>
              <a:rPr lang="en-US" dirty="0" smtClean="0"/>
              <a:t>Allocate an array using the new operator: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int</a:t>
            </a:r>
            <a:r>
              <a:rPr lang="en-US" dirty="0" smtClean="0"/>
              <a:t>* y = new </a:t>
            </a:r>
            <a:r>
              <a:rPr lang="en-US" dirty="0" err="1" smtClean="0"/>
              <a:t>int</a:t>
            </a:r>
            <a:r>
              <a:rPr lang="en-US" dirty="0" smtClean="0"/>
              <a:t>[20];  </a:t>
            </a:r>
            <a:r>
              <a:rPr lang="en-US" dirty="0" smtClean="0">
                <a:solidFill>
                  <a:srgbClr val="0000CC"/>
                </a:solidFill>
              </a:rPr>
              <a:t>// or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* y = new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[n]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y[0] = 10;</a:t>
            </a:r>
            <a:br>
              <a:rPr lang="en-US" dirty="0" smtClean="0"/>
            </a:br>
            <a:r>
              <a:rPr lang="en-US" dirty="0" smtClean="0"/>
              <a:t>y[1] = 15;		</a:t>
            </a:r>
            <a:r>
              <a:rPr lang="en-US" dirty="0" smtClean="0">
                <a:solidFill>
                  <a:srgbClr val="0000CC"/>
                </a:solidFill>
              </a:rPr>
              <a:t>// use is the same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‘y’ is a </a:t>
            </a:r>
            <a:r>
              <a:rPr lang="en-US" dirty="0" err="1" smtClean="0">
                <a:solidFill>
                  <a:srgbClr val="0000CC"/>
                </a:solidFill>
              </a:rPr>
              <a:t>lvalue</a:t>
            </a:r>
            <a:r>
              <a:rPr lang="en-US" dirty="0" smtClean="0"/>
              <a:t>; it is a pointer that holds the address of 20 consecutive cells in memory</a:t>
            </a:r>
          </a:p>
          <a:p>
            <a:r>
              <a:rPr lang="en-US" dirty="0" smtClean="0"/>
              <a:t>It can be assigned a value. The new operator returns as address that is stored in y</a:t>
            </a:r>
          </a:p>
          <a:p>
            <a:r>
              <a:rPr lang="en-US" dirty="0" smtClean="0"/>
              <a:t>We can write: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y = &amp;x[0];	</a:t>
            </a:r>
            <a:br>
              <a:rPr lang="en-US" dirty="0" smtClean="0"/>
            </a:br>
            <a:r>
              <a:rPr lang="en-US" dirty="0" smtClean="0"/>
              <a:t>		y = x;	</a:t>
            </a:r>
            <a:r>
              <a:rPr lang="en-US" dirty="0" smtClean="0">
                <a:solidFill>
                  <a:srgbClr val="0000CC"/>
                </a:solidFill>
              </a:rPr>
              <a:t>// x can appear on the right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dirty="0" smtClean="0">
                <a:solidFill>
                  <a:srgbClr val="0000CC"/>
                </a:solidFill>
              </a:rPr>
              <a:t>// y gets the address of the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</a:t>
            </a:r>
            <a:r>
              <a:rPr lang="en-US" dirty="0" smtClean="0">
                <a:solidFill>
                  <a:srgbClr val="0000CC"/>
                </a:solidFill>
              </a:rPr>
              <a:t>// first cell of the x array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must free the memory we got using the new operator once we are done with the y array.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</a:t>
            </a:r>
            <a:r>
              <a:rPr lang="en-US" dirty="0" smtClean="0">
                <a:solidFill>
                  <a:srgbClr val="0000CC"/>
                </a:solidFill>
              </a:rPr>
              <a:t>delete[ ] y;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We would not do this to the x array because we did not use </a:t>
            </a:r>
            <a:r>
              <a:rPr lang="en-US" dirty="0" smtClean="0">
                <a:solidFill>
                  <a:srgbClr val="0000CC"/>
                </a:solidFill>
              </a:rPr>
              <a:t>new</a:t>
            </a:r>
            <a:r>
              <a:rPr lang="en-US" dirty="0" smtClean="0"/>
              <a:t> to create it.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LIST Data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List is among the most generic of data structures.</a:t>
            </a:r>
          </a:p>
          <a:p>
            <a:r>
              <a:rPr lang="en-US" dirty="0" smtClean="0"/>
              <a:t>Real life: </a:t>
            </a:r>
          </a:p>
          <a:p>
            <a:pPr lvl="1"/>
            <a:r>
              <a:rPr lang="en-US" dirty="0" smtClean="0"/>
              <a:t>shopping list, </a:t>
            </a:r>
          </a:p>
          <a:p>
            <a:pPr lvl="1"/>
            <a:r>
              <a:rPr lang="en-US" dirty="0" smtClean="0"/>
              <a:t>groceries list, </a:t>
            </a:r>
          </a:p>
          <a:p>
            <a:pPr lvl="1"/>
            <a:r>
              <a:rPr lang="en-US" dirty="0" smtClean="0"/>
              <a:t>list of people to invite to dinner</a:t>
            </a:r>
          </a:p>
          <a:p>
            <a:pPr lvl="1"/>
            <a:r>
              <a:rPr lang="en-US" dirty="0" smtClean="0"/>
              <a:t>List of presents to get</a:t>
            </a:r>
          </a:p>
          <a:p>
            <a:r>
              <a:rPr lang="en-US" dirty="0" smtClean="0"/>
              <a:t>A list is collection of items that are all of the same type (grocery items, integers, names)</a:t>
            </a:r>
          </a:p>
          <a:p>
            <a:r>
              <a:rPr lang="en-US" dirty="0" smtClean="0"/>
              <a:t>The items, or elements of the list, are stored in some particular 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possible to </a:t>
            </a:r>
            <a:r>
              <a:rPr lang="en-US" dirty="0" smtClean="0">
                <a:solidFill>
                  <a:srgbClr val="990000"/>
                </a:solidFill>
              </a:rPr>
              <a:t>insert </a:t>
            </a:r>
            <a:r>
              <a:rPr lang="en-US" dirty="0" smtClean="0"/>
              <a:t>new elements into various positions in the list and </a:t>
            </a:r>
            <a:r>
              <a:rPr lang="en-US" dirty="0" smtClean="0">
                <a:solidFill>
                  <a:srgbClr val="990000"/>
                </a:solidFill>
              </a:rPr>
              <a:t>remove</a:t>
            </a:r>
            <a:r>
              <a:rPr lang="en-US" dirty="0" smtClean="0"/>
              <a:t> any element of the list</a:t>
            </a:r>
          </a:p>
          <a:p>
            <a:r>
              <a:rPr lang="en-US" dirty="0" smtClean="0"/>
              <a:t>List is a set of elements in a linear order. </a:t>
            </a:r>
            <a:br>
              <a:rPr lang="en-US" dirty="0" smtClean="0"/>
            </a:br>
            <a:r>
              <a:rPr lang="en-US" dirty="0" smtClean="0"/>
              <a:t>For example, data values a</a:t>
            </a:r>
            <a:r>
              <a:rPr lang="en-US" baseline="-25000" dirty="0" smtClean="0"/>
              <a:t>1</a:t>
            </a:r>
            <a:r>
              <a:rPr lang="en-US" dirty="0" smtClean="0"/>
              <a:t>, a</a:t>
            </a:r>
            <a:r>
              <a:rPr lang="en-US" baseline="-25000" dirty="0" smtClean="0"/>
              <a:t>2</a:t>
            </a:r>
            <a:r>
              <a:rPr lang="en-US" dirty="0" smtClean="0"/>
              <a:t>, a</a:t>
            </a:r>
            <a:r>
              <a:rPr lang="en-US" baseline="-25000" dirty="0" smtClean="0"/>
              <a:t>3</a:t>
            </a:r>
            <a:r>
              <a:rPr lang="en-US" dirty="0" smtClean="0"/>
              <a:t>, a</a:t>
            </a:r>
            <a:r>
              <a:rPr lang="en-US" baseline="-25000" dirty="0" smtClean="0"/>
              <a:t>4</a:t>
            </a:r>
            <a:r>
              <a:rPr lang="en-US" dirty="0" smtClean="0"/>
              <a:t> can be arranged in a list:</a:t>
            </a:r>
            <a:br>
              <a:rPr lang="en-US" dirty="0" smtClean="0"/>
            </a:br>
            <a:r>
              <a:rPr lang="en-US" dirty="0" smtClean="0"/>
              <a:t>	(a</a:t>
            </a:r>
            <a:r>
              <a:rPr lang="en-US" baseline="-25000" dirty="0" smtClean="0"/>
              <a:t>3</a:t>
            </a:r>
            <a:r>
              <a:rPr lang="en-US" dirty="0" smtClean="0"/>
              <a:t>, a</a:t>
            </a:r>
            <a:r>
              <a:rPr lang="en-US" baseline="-25000" dirty="0" smtClean="0"/>
              <a:t>1</a:t>
            </a:r>
            <a:r>
              <a:rPr lang="en-US" dirty="0" smtClean="0"/>
              <a:t>, a</a:t>
            </a:r>
            <a:r>
              <a:rPr lang="en-US" baseline="-25000" dirty="0" smtClean="0"/>
              <a:t>2</a:t>
            </a:r>
            <a:r>
              <a:rPr lang="en-US" dirty="0" smtClean="0"/>
              <a:t>, a</a:t>
            </a:r>
            <a:r>
              <a:rPr lang="en-US" baseline="-25000" dirty="0" smtClean="0"/>
              <a:t>4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>In this list, a</a:t>
            </a:r>
            <a:r>
              <a:rPr lang="en-US" baseline="-25000" dirty="0" smtClean="0"/>
              <a:t>3</a:t>
            </a:r>
            <a:r>
              <a:rPr lang="en-US" dirty="0" smtClean="0"/>
              <a:t>, is the first element, a</a:t>
            </a:r>
            <a:r>
              <a:rPr lang="en-US" baseline="-25000" dirty="0" smtClean="0"/>
              <a:t>1</a:t>
            </a:r>
            <a:r>
              <a:rPr lang="en-US" dirty="0" smtClean="0"/>
              <a:t> is the second element, and so on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order</a:t>
            </a:r>
            <a:r>
              <a:rPr lang="en-US" dirty="0" smtClean="0"/>
              <a:t> is important </a:t>
            </a:r>
            <a:r>
              <a:rPr lang="en-US" dirty="0" smtClean="0">
                <a:solidFill>
                  <a:srgbClr val="990000"/>
                </a:solidFill>
              </a:rPr>
              <a:t>here</a:t>
            </a:r>
            <a:r>
              <a:rPr lang="en-US" dirty="0" smtClean="0"/>
              <a:t>; this is not just a random collection of elements, it is an </a:t>
            </a:r>
            <a:r>
              <a:rPr lang="en-US" dirty="0" smtClean="0">
                <a:solidFill>
                  <a:srgbClr val="0000CC"/>
                </a:solidFill>
              </a:rPr>
              <a:t>ordered </a:t>
            </a:r>
            <a:r>
              <a:rPr lang="en-US" dirty="0" smtClean="0"/>
              <a:t>collection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33400" indent="-533400">
              <a:lnSpc>
                <a:spcPct val="80000"/>
              </a:lnSpc>
              <a:buNone/>
            </a:pPr>
            <a:r>
              <a:rPr lang="en-US" sz="3200" dirty="0" smtClean="0"/>
              <a:t>Useful operations</a:t>
            </a:r>
          </a:p>
          <a:p>
            <a:pPr marL="533400" indent="-533400">
              <a:lnSpc>
                <a:spcPct val="80000"/>
              </a:lnSpc>
            </a:pPr>
            <a:r>
              <a:rPr lang="en-US" dirty="0" err="1" smtClean="0">
                <a:solidFill>
                  <a:srgbClr val="0000CC"/>
                </a:solidFill>
              </a:rPr>
              <a:t>createList</a:t>
            </a:r>
            <a:r>
              <a:rPr lang="en-US" dirty="0" smtClean="0">
                <a:solidFill>
                  <a:srgbClr val="0000CC"/>
                </a:solidFill>
              </a:rPr>
              <a:t>(): </a:t>
            </a:r>
            <a:r>
              <a:rPr lang="en-US" dirty="0" smtClean="0"/>
              <a:t>create a new list (presumably empty)</a:t>
            </a:r>
          </a:p>
          <a:p>
            <a:pPr marL="533400" indent="-533400">
              <a:lnSpc>
                <a:spcPct val="80000"/>
              </a:lnSpc>
            </a:pPr>
            <a:r>
              <a:rPr lang="en-US" dirty="0" smtClean="0">
                <a:solidFill>
                  <a:srgbClr val="0000CC"/>
                </a:solidFill>
              </a:rPr>
              <a:t>copy(): </a:t>
            </a:r>
            <a:r>
              <a:rPr lang="en-US" dirty="0" smtClean="0"/>
              <a:t>set one list to be a copy of another</a:t>
            </a:r>
          </a:p>
          <a:p>
            <a:pPr marL="533400" indent="-533400">
              <a:lnSpc>
                <a:spcPct val="80000"/>
              </a:lnSpc>
            </a:pPr>
            <a:r>
              <a:rPr lang="en-US" dirty="0" smtClean="0">
                <a:solidFill>
                  <a:srgbClr val="0000CC"/>
                </a:solidFill>
              </a:rPr>
              <a:t>clear(); </a:t>
            </a:r>
            <a:r>
              <a:rPr lang="en-US" dirty="0" smtClean="0"/>
              <a:t>clear a list (remove all elements)</a:t>
            </a:r>
          </a:p>
          <a:p>
            <a:pPr marL="533400" indent="-533400">
              <a:lnSpc>
                <a:spcPct val="80000"/>
              </a:lnSpc>
            </a:pPr>
            <a:r>
              <a:rPr lang="en-US" dirty="0" smtClean="0">
                <a:solidFill>
                  <a:srgbClr val="0000CC"/>
                </a:solidFill>
              </a:rPr>
              <a:t>insert(X, ?): </a:t>
            </a:r>
            <a:r>
              <a:rPr lang="en-US" dirty="0" smtClean="0"/>
              <a:t>Insert element X at a particular 			       position in the list</a:t>
            </a:r>
          </a:p>
          <a:p>
            <a:pPr marL="533400" indent="-533400">
              <a:lnSpc>
                <a:spcPct val="80000"/>
              </a:lnSpc>
            </a:pPr>
            <a:r>
              <a:rPr lang="en-US" dirty="0" smtClean="0">
                <a:solidFill>
                  <a:srgbClr val="0000CC"/>
                </a:solidFill>
              </a:rPr>
              <a:t>delete(?): </a:t>
            </a:r>
            <a:r>
              <a:rPr lang="en-US" dirty="0" smtClean="0"/>
              <a:t>Remove element at some position in </a:t>
            </a:r>
            <a:br>
              <a:rPr lang="en-US" dirty="0" smtClean="0"/>
            </a:br>
            <a:r>
              <a:rPr lang="en-US" dirty="0" smtClean="0"/>
              <a:t>		     the list</a:t>
            </a:r>
          </a:p>
          <a:p>
            <a:pPr marL="533400" indent="-533400">
              <a:lnSpc>
                <a:spcPct val="80000"/>
              </a:lnSpc>
            </a:pPr>
            <a:r>
              <a:rPr lang="en-US" dirty="0" smtClean="0">
                <a:solidFill>
                  <a:srgbClr val="0000CC"/>
                </a:solidFill>
              </a:rPr>
              <a:t>get(?): </a:t>
            </a:r>
            <a:r>
              <a:rPr lang="en-US" dirty="0" smtClean="0"/>
              <a:t>Get element at a given position</a:t>
            </a:r>
          </a:p>
          <a:p>
            <a:pPr marL="533400" indent="-533400">
              <a:lnSpc>
                <a:spcPct val="80000"/>
              </a:lnSpc>
            </a:pPr>
            <a:r>
              <a:rPr lang="en-US" dirty="0" smtClean="0">
                <a:solidFill>
                  <a:srgbClr val="0000CC"/>
                </a:solidFill>
              </a:rPr>
              <a:t>update(X, ?): </a:t>
            </a:r>
            <a:r>
              <a:rPr lang="en-US" dirty="0" smtClean="0"/>
              <a:t>replace the element at a given 				position with X</a:t>
            </a:r>
          </a:p>
          <a:p>
            <a:pPr marL="533400" indent="-533400">
              <a:lnSpc>
                <a:spcPct val="80000"/>
              </a:lnSpc>
            </a:pPr>
            <a:r>
              <a:rPr lang="en-US" dirty="0" smtClean="0">
                <a:solidFill>
                  <a:srgbClr val="0000CC"/>
                </a:solidFill>
              </a:rPr>
              <a:t>find(X): </a:t>
            </a:r>
            <a:r>
              <a:rPr lang="en-US" dirty="0" smtClean="0"/>
              <a:t>determine if the element X is in the list</a:t>
            </a:r>
          </a:p>
          <a:p>
            <a:pPr marL="533400" indent="-533400">
              <a:lnSpc>
                <a:spcPct val="80000"/>
              </a:lnSpc>
            </a:pPr>
            <a:r>
              <a:rPr lang="en-US" dirty="0" smtClean="0">
                <a:solidFill>
                  <a:srgbClr val="0000CC"/>
                </a:solidFill>
              </a:rPr>
              <a:t>length(): </a:t>
            </a:r>
            <a:r>
              <a:rPr lang="en-US" dirty="0" smtClean="0"/>
              <a:t>return the length of the list.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need to decide what is meant by “particular position”; we have used “?” for this.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There are </a:t>
            </a:r>
            <a:r>
              <a:rPr lang="en-US" dirty="0" smtClean="0">
                <a:solidFill>
                  <a:srgbClr val="0000CC"/>
                </a:solidFill>
              </a:rPr>
              <a:t>two</a:t>
            </a:r>
            <a:r>
              <a:rPr lang="en-US" dirty="0" smtClean="0"/>
              <a:t> possibilities:</a:t>
            </a:r>
          </a:p>
          <a:p>
            <a:pPr lvl="1"/>
            <a:r>
              <a:rPr lang="en-US" dirty="0" smtClean="0"/>
              <a:t>Use the </a:t>
            </a:r>
            <a:r>
              <a:rPr lang="en-US" dirty="0" smtClean="0">
                <a:solidFill>
                  <a:srgbClr val="0000CC"/>
                </a:solidFill>
              </a:rPr>
              <a:t>actual index </a:t>
            </a:r>
            <a:r>
              <a:rPr lang="en-US" dirty="0" smtClean="0"/>
              <a:t>of element: insert after element 3, get element number 6. This approach is taken by arrays</a:t>
            </a:r>
          </a:p>
          <a:p>
            <a:pPr lvl="1"/>
            <a:r>
              <a:rPr lang="en-US" dirty="0" smtClean="0"/>
              <a:t>Use a </a:t>
            </a:r>
            <a:r>
              <a:rPr lang="en-US" dirty="0" smtClean="0">
                <a:solidFill>
                  <a:srgbClr val="0000CC"/>
                </a:solidFill>
              </a:rPr>
              <a:t>“current” </a:t>
            </a:r>
            <a:r>
              <a:rPr lang="en-US" dirty="0" smtClean="0"/>
              <a:t>marker or </a:t>
            </a:r>
            <a:r>
              <a:rPr lang="en-US" dirty="0" smtClean="0">
                <a:solidFill>
                  <a:srgbClr val="0000CC"/>
                </a:solidFill>
              </a:rPr>
              <a:t>pointer</a:t>
            </a:r>
            <a:r>
              <a:rPr lang="en-US" dirty="0" smtClean="0"/>
              <a:t> to refer to a particular position in the list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use the </a:t>
            </a:r>
            <a:r>
              <a:rPr lang="en-US" dirty="0" smtClean="0">
                <a:solidFill>
                  <a:srgbClr val="0000CC"/>
                </a:solidFill>
              </a:rPr>
              <a:t>“current” </a:t>
            </a:r>
            <a:r>
              <a:rPr lang="en-US" dirty="0" smtClean="0"/>
              <a:t>marker, the following four methods would be useful: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start(): </a:t>
            </a:r>
            <a:r>
              <a:rPr lang="en-US" dirty="0" smtClean="0"/>
              <a:t>moves to “current” pointer to the very first 	 	         element.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tail(): </a:t>
            </a:r>
            <a:r>
              <a:rPr lang="en-US" dirty="0" smtClean="0"/>
              <a:t>moves to “current” pointer to the very last 		       element.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next(): </a:t>
            </a:r>
            <a:r>
              <a:rPr lang="en-US" dirty="0" smtClean="0"/>
              <a:t>move the current position forward one 	   	         element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back(): </a:t>
            </a:r>
            <a:r>
              <a:rPr lang="en-US" dirty="0" smtClean="0"/>
              <a:t>move the current position backward one 	  		element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Lists Using 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971800"/>
          </a:xfrm>
        </p:spPr>
        <p:txBody>
          <a:bodyPr/>
          <a:lstStyle/>
          <a:p>
            <a:r>
              <a:rPr lang="en-US" dirty="0" smtClean="0"/>
              <a:t>We have designed the interface for the List; we now must consider how to implement that interface.</a:t>
            </a:r>
          </a:p>
          <a:p>
            <a:r>
              <a:rPr lang="en-US" dirty="0" smtClean="0"/>
              <a:t>Implementing Lists </a:t>
            </a:r>
            <a:r>
              <a:rPr lang="en-US" dirty="0" smtClean="0">
                <a:solidFill>
                  <a:srgbClr val="990000"/>
                </a:solidFill>
              </a:rPr>
              <a:t>using an array</a:t>
            </a:r>
            <a:r>
              <a:rPr lang="en-US" dirty="0" smtClean="0"/>
              <a:t>: for example, the list of integers (2, 6, 8, 7, 1) could be represented as:</a:t>
            </a:r>
          </a:p>
        </p:txBody>
      </p: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746125" y="4495800"/>
            <a:ext cx="7205663" cy="976313"/>
            <a:chOff x="470" y="2832"/>
            <a:chExt cx="4539" cy="615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470" y="2880"/>
              <a:ext cx="2986" cy="567"/>
              <a:chOff x="470" y="2928"/>
              <a:chExt cx="2986" cy="567"/>
            </a:xfrm>
          </p:grpSpPr>
          <p:sp>
            <p:nvSpPr>
              <p:cNvPr id="12" name="Rectangle 5"/>
              <p:cNvSpPr>
                <a:spLocks noChangeArrowheads="1"/>
              </p:cNvSpPr>
              <p:nvPr/>
            </p:nvSpPr>
            <p:spPr bwMode="auto">
              <a:xfrm>
                <a:off x="768" y="2928"/>
                <a:ext cx="2688" cy="336"/>
              </a:xfrm>
              <a:prstGeom prst="rect">
                <a:avLst/>
              </a:prstGeom>
              <a:solidFill>
                <a:srgbClr val="00B0F0"/>
              </a:solidFill>
              <a:ln w="9525">
                <a:solidFill>
                  <a:schemeClr val="tx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Text Box 6"/>
              <p:cNvSpPr txBox="1">
                <a:spLocks noChangeArrowheads="1"/>
              </p:cNvSpPr>
              <p:nvPr/>
            </p:nvSpPr>
            <p:spPr bwMode="auto">
              <a:xfrm>
                <a:off x="470" y="2953"/>
                <a:ext cx="2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 b="0">
                    <a:latin typeface="Helvetica" pitchFamily="34" charset="0"/>
                  </a:rPr>
                  <a:t>A</a:t>
                </a:r>
              </a:p>
            </p:txBody>
          </p:sp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1152" y="2976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 b="0">
                    <a:latin typeface="Helvetica" pitchFamily="34" charset="0"/>
                  </a:rPr>
                  <a:t>6</a:t>
                </a:r>
              </a:p>
            </p:txBody>
          </p:sp>
          <p:sp>
            <p:nvSpPr>
              <p:cNvPr id="15" name="Text Box 8"/>
              <p:cNvSpPr txBox="1">
                <a:spLocks noChangeArrowheads="1"/>
              </p:cNvSpPr>
              <p:nvPr/>
            </p:nvSpPr>
            <p:spPr bwMode="auto">
              <a:xfrm>
                <a:off x="1488" y="2976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 b="0">
                    <a:latin typeface="Helvetica" pitchFamily="34" charset="0"/>
                  </a:rPr>
                  <a:t>8</a:t>
                </a:r>
              </a:p>
            </p:txBody>
          </p:sp>
          <p:sp>
            <p:nvSpPr>
              <p:cNvPr id="16" name="Text Box 9"/>
              <p:cNvSpPr txBox="1">
                <a:spLocks noChangeArrowheads="1"/>
              </p:cNvSpPr>
              <p:nvPr/>
            </p:nvSpPr>
            <p:spPr bwMode="auto">
              <a:xfrm>
                <a:off x="1824" y="2976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 b="0">
                    <a:latin typeface="Helvetica" pitchFamily="34" charset="0"/>
                  </a:rPr>
                  <a:t>7</a:t>
                </a:r>
              </a:p>
            </p:txBody>
          </p:sp>
          <p:sp>
            <p:nvSpPr>
              <p:cNvPr id="17" name="Text Box 10"/>
              <p:cNvSpPr txBox="1">
                <a:spLocks noChangeArrowheads="1"/>
              </p:cNvSpPr>
              <p:nvPr/>
            </p:nvSpPr>
            <p:spPr bwMode="auto">
              <a:xfrm>
                <a:off x="2160" y="2976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 b="0">
                    <a:latin typeface="Helvetica" pitchFamily="34" charset="0"/>
                  </a:rPr>
                  <a:t>1</a:t>
                </a:r>
              </a:p>
            </p:txBody>
          </p:sp>
          <p:sp>
            <p:nvSpPr>
              <p:cNvPr id="18" name="Text Box 11"/>
              <p:cNvSpPr txBox="1">
                <a:spLocks noChangeArrowheads="1"/>
              </p:cNvSpPr>
              <p:nvPr/>
            </p:nvSpPr>
            <p:spPr bwMode="auto">
              <a:xfrm>
                <a:off x="816" y="3264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1800" b="0">
                    <a:latin typeface="Helvetica" pitchFamily="34" charset="0"/>
                  </a:rPr>
                  <a:t>1</a:t>
                </a:r>
              </a:p>
            </p:txBody>
          </p:sp>
          <p:sp>
            <p:nvSpPr>
              <p:cNvPr id="19" name="Text Box 12"/>
              <p:cNvSpPr txBox="1">
                <a:spLocks noChangeArrowheads="1"/>
              </p:cNvSpPr>
              <p:nvPr/>
            </p:nvSpPr>
            <p:spPr bwMode="auto">
              <a:xfrm>
                <a:off x="1152" y="3264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1800" b="0" dirty="0">
                    <a:latin typeface="Helvetica" pitchFamily="34" charset="0"/>
                  </a:rPr>
                  <a:t>2</a:t>
                </a:r>
              </a:p>
            </p:txBody>
          </p:sp>
          <p:sp>
            <p:nvSpPr>
              <p:cNvPr id="20" name="Text Box 13"/>
              <p:cNvSpPr txBox="1">
                <a:spLocks noChangeArrowheads="1"/>
              </p:cNvSpPr>
              <p:nvPr/>
            </p:nvSpPr>
            <p:spPr bwMode="auto">
              <a:xfrm>
                <a:off x="1488" y="3264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1800" b="0">
                    <a:latin typeface="Helvetica" pitchFamily="34" charset="0"/>
                  </a:rPr>
                  <a:t>3</a:t>
                </a:r>
              </a:p>
            </p:txBody>
          </p:sp>
          <p:sp>
            <p:nvSpPr>
              <p:cNvPr id="21" name="Text Box 14"/>
              <p:cNvSpPr txBox="1">
                <a:spLocks noChangeArrowheads="1"/>
              </p:cNvSpPr>
              <p:nvPr/>
            </p:nvSpPr>
            <p:spPr bwMode="auto">
              <a:xfrm>
                <a:off x="1824" y="3264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1800" b="0">
                    <a:latin typeface="Helvetica" pitchFamily="34" charset="0"/>
                  </a:rPr>
                  <a:t>4</a:t>
                </a:r>
              </a:p>
            </p:txBody>
          </p:sp>
          <p:sp>
            <p:nvSpPr>
              <p:cNvPr id="22" name="Text Box 15"/>
              <p:cNvSpPr txBox="1">
                <a:spLocks noChangeArrowheads="1"/>
              </p:cNvSpPr>
              <p:nvPr/>
            </p:nvSpPr>
            <p:spPr bwMode="auto">
              <a:xfrm>
                <a:off x="2160" y="3264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1800" b="0">
                    <a:latin typeface="Helvetica" pitchFamily="34" charset="0"/>
                  </a:rPr>
                  <a:t>5</a:t>
                </a:r>
              </a:p>
            </p:txBody>
          </p:sp>
          <p:sp>
            <p:nvSpPr>
              <p:cNvPr id="23" name="Line 16"/>
              <p:cNvSpPr>
                <a:spLocks noChangeShapeType="1"/>
              </p:cNvSpPr>
              <p:nvPr/>
            </p:nvSpPr>
            <p:spPr bwMode="auto">
              <a:xfrm>
                <a:off x="2112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17"/>
              <p:cNvSpPr>
                <a:spLocks noChangeShapeType="1"/>
              </p:cNvSpPr>
              <p:nvPr/>
            </p:nvSpPr>
            <p:spPr bwMode="auto">
              <a:xfrm>
                <a:off x="1104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18"/>
              <p:cNvSpPr>
                <a:spLocks noChangeShapeType="1"/>
              </p:cNvSpPr>
              <p:nvPr/>
            </p:nvSpPr>
            <p:spPr bwMode="auto">
              <a:xfrm>
                <a:off x="1440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Line 19"/>
              <p:cNvSpPr>
                <a:spLocks noChangeShapeType="1"/>
              </p:cNvSpPr>
              <p:nvPr/>
            </p:nvSpPr>
            <p:spPr bwMode="auto">
              <a:xfrm>
                <a:off x="1776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20"/>
              <p:cNvSpPr>
                <a:spLocks noChangeShapeType="1"/>
              </p:cNvSpPr>
              <p:nvPr/>
            </p:nvSpPr>
            <p:spPr bwMode="auto">
              <a:xfrm>
                <a:off x="2448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Line 21"/>
              <p:cNvSpPr>
                <a:spLocks noChangeShapeType="1"/>
              </p:cNvSpPr>
              <p:nvPr/>
            </p:nvSpPr>
            <p:spPr bwMode="auto">
              <a:xfrm>
                <a:off x="2784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22"/>
              <p:cNvSpPr>
                <a:spLocks noChangeShapeType="1"/>
              </p:cNvSpPr>
              <p:nvPr/>
            </p:nvSpPr>
            <p:spPr bwMode="auto">
              <a:xfrm>
                <a:off x="3120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 Box 23"/>
              <p:cNvSpPr txBox="1">
                <a:spLocks noChangeArrowheads="1"/>
              </p:cNvSpPr>
              <p:nvPr/>
            </p:nvSpPr>
            <p:spPr bwMode="auto">
              <a:xfrm>
                <a:off x="816" y="2976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 b="0" dirty="0">
                    <a:latin typeface="Helvetica" pitchFamily="34" charset="0"/>
                  </a:rPr>
                  <a:t>2</a:t>
                </a:r>
              </a:p>
            </p:txBody>
          </p:sp>
        </p:grpSp>
        <p:grpSp>
          <p:nvGrpSpPr>
            <p:cNvPr id="6" name="Group 24"/>
            <p:cNvGrpSpPr>
              <a:grpSpLocks/>
            </p:cNvGrpSpPr>
            <p:nvPr/>
          </p:nvGrpSpPr>
          <p:grpSpPr bwMode="auto">
            <a:xfrm>
              <a:off x="3696" y="2832"/>
              <a:ext cx="613" cy="490"/>
              <a:chOff x="3696" y="2832"/>
              <a:chExt cx="613" cy="490"/>
            </a:xfrm>
          </p:grpSpPr>
          <p:sp>
            <p:nvSpPr>
              <p:cNvPr id="10" name="Text Box 25"/>
              <p:cNvSpPr txBox="1">
                <a:spLocks noChangeArrowheads="1"/>
              </p:cNvSpPr>
              <p:nvPr/>
            </p:nvSpPr>
            <p:spPr bwMode="auto">
              <a:xfrm>
                <a:off x="3696" y="2832"/>
                <a:ext cx="61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 u="sng" dirty="0">
                    <a:latin typeface="Helvetica" pitchFamily="34" charset="0"/>
                  </a:rPr>
                  <a:t>current</a:t>
                </a:r>
              </a:p>
            </p:txBody>
          </p:sp>
          <p:sp>
            <p:nvSpPr>
              <p:cNvPr id="11" name="Text Box 26"/>
              <p:cNvSpPr txBox="1">
                <a:spLocks noChangeArrowheads="1"/>
              </p:cNvSpPr>
              <p:nvPr/>
            </p:nvSpPr>
            <p:spPr bwMode="auto">
              <a:xfrm>
                <a:off x="3888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>
                    <a:latin typeface="Helvetica" pitchFamily="34" charset="0"/>
                  </a:rPr>
                  <a:t>3</a:t>
                </a:r>
              </a:p>
            </p:txBody>
          </p:sp>
        </p:grp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4608" y="2832"/>
              <a:ext cx="401" cy="490"/>
              <a:chOff x="4608" y="2832"/>
              <a:chExt cx="401" cy="490"/>
            </a:xfrm>
          </p:grpSpPr>
          <p:sp>
            <p:nvSpPr>
              <p:cNvPr id="8" name="Text Box 28"/>
              <p:cNvSpPr txBox="1">
                <a:spLocks noChangeArrowheads="1"/>
              </p:cNvSpPr>
              <p:nvPr/>
            </p:nvSpPr>
            <p:spPr bwMode="auto">
              <a:xfrm>
                <a:off x="4608" y="2832"/>
                <a:ext cx="40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 u="sng">
                    <a:latin typeface="Helvetica" pitchFamily="34" charset="0"/>
                  </a:rPr>
                  <a:t>size</a:t>
                </a:r>
              </a:p>
            </p:txBody>
          </p:sp>
          <p:sp>
            <p:nvSpPr>
              <p:cNvPr id="9" name="Text Box 29"/>
              <p:cNvSpPr txBox="1">
                <a:spLocks noChangeArrowheads="1"/>
              </p:cNvSpPr>
              <p:nvPr/>
            </p:nvSpPr>
            <p:spPr bwMode="auto">
              <a:xfrm>
                <a:off x="4704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>
                    <a:latin typeface="Helvetica" pitchFamily="34" charset="0"/>
                  </a:rPr>
                  <a:t>5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Traversing List (linear Arrays)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Let A be a collection of data elements stored in the memory of the computer.</a:t>
            </a:r>
          </a:p>
          <a:p>
            <a:pPr lvl="1"/>
            <a:r>
              <a:rPr lang="en-US" dirty="0" smtClean="0"/>
              <a:t>Suppose we want to print the contents of each element of A or </a:t>
            </a:r>
          </a:p>
          <a:p>
            <a:pPr lvl="1"/>
            <a:r>
              <a:rPr lang="en-US" dirty="0" smtClean="0"/>
              <a:t>Suppose we want to count the number of elements of A with a given property. </a:t>
            </a:r>
          </a:p>
          <a:p>
            <a:r>
              <a:rPr lang="en-US" dirty="0" smtClean="0"/>
              <a:t>This can be accomplished by traversing A, that is, by accessing and processing (frequently called visiting) each element of A exactly once. </a:t>
            </a:r>
          </a:p>
          <a:p>
            <a:r>
              <a:rPr lang="en-US" dirty="0" smtClean="0"/>
              <a:t>The following algorithm traverses a linear array LA. The simplicity of the algorithm comes from the fact that LA is a linear structure. </a:t>
            </a:r>
          </a:p>
          <a:p>
            <a:pPr lvl="1"/>
            <a:r>
              <a:rPr lang="en-US" dirty="0" smtClean="0"/>
              <a:t>Other linear structures, such as linked lists, can also be easily traversed. </a:t>
            </a:r>
          </a:p>
          <a:p>
            <a:pPr lvl="1"/>
            <a:r>
              <a:rPr lang="en-US" dirty="0" smtClean="0"/>
              <a:t>On the other hand, the traversal of nonlinear structures, such as trees and graphs, is considerably more complicated.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Traversing List Arrays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Here LA is a linear array with lower bound LB and upper bound UB. This algorithm traverses LA applying an operation PROCESS to each element of LA. </a:t>
            </a:r>
          </a:p>
          <a:p>
            <a:pPr lvl="1"/>
            <a:r>
              <a:rPr lang="en-US" dirty="0" smtClean="0"/>
              <a:t>1. [Initialize counter.] Set K:= LB. </a:t>
            </a:r>
          </a:p>
          <a:p>
            <a:pPr lvl="1"/>
            <a:r>
              <a:rPr lang="en-US" dirty="0" smtClean="0"/>
              <a:t>2. Repeat Steps 3 and 4 while K≤UB. </a:t>
            </a:r>
          </a:p>
          <a:p>
            <a:pPr lvl="1"/>
            <a:r>
              <a:rPr lang="en-US" dirty="0" smtClean="0"/>
              <a:t>3.	 [Visit element.] Apply PROCESS to LA[K]. </a:t>
            </a:r>
          </a:p>
          <a:p>
            <a:pPr lvl="1"/>
            <a:r>
              <a:rPr lang="en-US" dirty="0" smtClean="0"/>
              <a:t>4. 	[Increase counter.] Set K: = K + 1. </a:t>
            </a:r>
          </a:p>
          <a:p>
            <a:pPr lvl="1"/>
            <a:r>
              <a:rPr lang="en-US" dirty="0" smtClean="0"/>
              <a:t>  	 [End of Step 2 loop.] </a:t>
            </a:r>
          </a:p>
          <a:p>
            <a:pPr lvl="1"/>
            <a:r>
              <a:rPr lang="en-US" dirty="0" smtClean="0"/>
              <a:t>5. Exit.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Traversing Implementation in C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>
                <a:solidFill>
                  <a:srgbClr val="0000CC"/>
                </a:solidFill>
              </a:rPr>
              <a:t>void traverse(</a:t>
            </a:r>
            <a:r>
              <a:rPr lang="en-US" sz="2800" dirty="0" err="1" smtClean="0">
                <a:solidFill>
                  <a:srgbClr val="0000CC"/>
                </a:solidFill>
              </a:rPr>
              <a:t>int</a:t>
            </a:r>
            <a:r>
              <a:rPr lang="en-US" sz="2800" dirty="0" smtClean="0">
                <a:solidFill>
                  <a:srgbClr val="0000CC"/>
                </a:solidFill>
              </a:rPr>
              <a:t> A[], </a:t>
            </a:r>
            <a:r>
              <a:rPr lang="en-US" sz="2800" dirty="0" err="1" smtClean="0">
                <a:solidFill>
                  <a:srgbClr val="0000CC"/>
                </a:solidFill>
              </a:rPr>
              <a:t>int</a:t>
            </a:r>
            <a:r>
              <a:rPr lang="en-US" sz="2800" dirty="0" smtClean="0">
                <a:solidFill>
                  <a:srgbClr val="0000CC"/>
                </a:solidFill>
              </a:rPr>
              <a:t> size) {</a:t>
            </a:r>
          </a:p>
          <a:p>
            <a:pPr>
              <a:buNone/>
            </a:pPr>
            <a:r>
              <a:rPr lang="en-US" sz="2800" dirty="0" smtClean="0">
                <a:solidFill>
                  <a:srgbClr val="0000CC"/>
                </a:solidFill>
              </a:rPr>
              <a:t>	</a:t>
            </a:r>
            <a:r>
              <a:rPr lang="en-US" sz="2800" dirty="0" err="1" smtClean="0">
                <a:solidFill>
                  <a:srgbClr val="0000CC"/>
                </a:solidFill>
              </a:rPr>
              <a:t>int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i</a:t>
            </a:r>
            <a:r>
              <a:rPr lang="en-US" sz="2800" dirty="0" smtClean="0">
                <a:solidFill>
                  <a:srgbClr val="0000CC"/>
                </a:solidFill>
              </a:rPr>
              <a:t>, count =0;</a:t>
            </a:r>
          </a:p>
          <a:p>
            <a:pPr>
              <a:buNone/>
            </a:pPr>
            <a:r>
              <a:rPr lang="en-US" sz="2800" dirty="0" smtClean="0">
                <a:solidFill>
                  <a:srgbClr val="0000CC"/>
                </a:solidFill>
              </a:rPr>
              <a:t>	for (</a:t>
            </a:r>
            <a:r>
              <a:rPr lang="en-US" sz="2800" dirty="0" err="1" smtClean="0">
                <a:solidFill>
                  <a:srgbClr val="0000CC"/>
                </a:solidFill>
              </a:rPr>
              <a:t>i</a:t>
            </a:r>
            <a:r>
              <a:rPr lang="en-US" sz="2800" dirty="0" smtClean="0">
                <a:solidFill>
                  <a:srgbClr val="0000CC"/>
                </a:solidFill>
              </a:rPr>
              <a:t>=0; </a:t>
            </a:r>
            <a:r>
              <a:rPr lang="en-US" sz="2800" dirty="0" err="1" smtClean="0">
                <a:solidFill>
                  <a:srgbClr val="0000CC"/>
                </a:solidFill>
              </a:rPr>
              <a:t>i</a:t>
            </a:r>
            <a:r>
              <a:rPr lang="en-US" sz="2800" dirty="0" smtClean="0">
                <a:solidFill>
                  <a:srgbClr val="0000CC"/>
                </a:solidFill>
              </a:rPr>
              <a:t>&lt;size; </a:t>
            </a:r>
            <a:r>
              <a:rPr lang="en-US" sz="2800" dirty="0" err="1" smtClean="0">
                <a:solidFill>
                  <a:srgbClr val="0000CC"/>
                </a:solidFill>
              </a:rPr>
              <a:t>i</a:t>
            </a:r>
            <a:r>
              <a:rPr lang="en-US" sz="2800" dirty="0" smtClean="0">
                <a:solidFill>
                  <a:srgbClr val="0000CC"/>
                </a:solidFill>
              </a:rPr>
              <a:t>++) {</a:t>
            </a:r>
          </a:p>
          <a:p>
            <a:pPr>
              <a:buNone/>
            </a:pPr>
            <a:r>
              <a:rPr lang="en-US" sz="2800" dirty="0" smtClean="0">
                <a:solidFill>
                  <a:srgbClr val="0000CC"/>
                </a:solidFill>
              </a:rPr>
              <a:t>		if (A[</a:t>
            </a:r>
            <a:r>
              <a:rPr lang="en-US" sz="2800" dirty="0" err="1" smtClean="0">
                <a:solidFill>
                  <a:srgbClr val="0000CC"/>
                </a:solidFill>
              </a:rPr>
              <a:t>i</a:t>
            </a:r>
            <a:r>
              <a:rPr lang="en-US" sz="2800" dirty="0" smtClean="0">
                <a:solidFill>
                  <a:srgbClr val="0000CC"/>
                </a:solidFill>
              </a:rPr>
              <a:t>] &gt; 0)  {</a:t>
            </a:r>
          </a:p>
          <a:p>
            <a:pPr>
              <a:buNone/>
            </a:pPr>
            <a:r>
              <a:rPr lang="en-US" sz="2800" dirty="0" smtClean="0">
                <a:solidFill>
                  <a:srgbClr val="0000CC"/>
                </a:solidFill>
              </a:rPr>
              <a:t>			</a:t>
            </a:r>
            <a:r>
              <a:rPr lang="en-US" sz="2800" dirty="0" err="1" smtClean="0">
                <a:solidFill>
                  <a:srgbClr val="0000CC"/>
                </a:solidFill>
              </a:rPr>
              <a:t>printf</a:t>
            </a:r>
            <a:r>
              <a:rPr lang="en-US" sz="2800" dirty="0" smtClean="0">
                <a:solidFill>
                  <a:srgbClr val="0000CC"/>
                </a:solidFill>
              </a:rPr>
              <a:t>(“%d”, A[</a:t>
            </a:r>
            <a:r>
              <a:rPr lang="en-US" sz="2800" dirty="0" err="1" smtClean="0">
                <a:solidFill>
                  <a:srgbClr val="0000CC"/>
                </a:solidFill>
              </a:rPr>
              <a:t>i</a:t>
            </a:r>
            <a:r>
              <a:rPr lang="en-US" sz="2800" dirty="0" smtClean="0">
                <a:solidFill>
                  <a:srgbClr val="0000CC"/>
                </a:solidFill>
              </a:rPr>
              <a:t>]);</a:t>
            </a:r>
          </a:p>
          <a:p>
            <a:pPr>
              <a:buNone/>
            </a:pPr>
            <a:r>
              <a:rPr lang="en-US" sz="2800" dirty="0" smtClean="0">
                <a:solidFill>
                  <a:srgbClr val="0000CC"/>
                </a:solidFill>
              </a:rPr>
              <a:t>			count++;	</a:t>
            </a:r>
          </a:p>
          <a:p>
            <a:pPr>
              <a:buNone/>
            </a:pPr>
            <a:r>
              <a:rPr lang="en-US" sz="2800" dirty="0" smtClean="0">
                <a:solidFill>
                  <a:srgbClr val="0000CC"/>
                </a:solidFill>
              </a:rPr>
              <a:t>		}</a:t>
            </a:r>
          </a:p>
          <a:p>
            <a:pPr>
              <a:buNone/>
            </a:pPr>
            <a:r>
              <a:rPr lang="en-US" sz="2800" dirty="0" smtClean="0">
                <a:solidFill>
                  <a:srgbClr val="0000CC"/>
                </a:solidFill>
              </a:rPr>
              <a:t>	</a:t>
            </a:r>
            <a:r>
              <a:rPr lang="en-US" sz="2800" dirty="0" err="1" smtClean="0">
                <a:solidFill>
                  <a:srgbClr val="0000CC"/>
                </a:solidFill>
              </a:rPr>
              <a:t>printf</a:t>
            </a:r>
            <a:r>
              <a:rPr lang="en-US" sz="2800" dirty="0" smtClean="0">
                <a:solidFill>
                  <a:srgbClr val="0000CC"/>
                </a:solidFill>
              </a:rPr>
              <a:t>(“\n\t Total number of elements greater than 0 =  %d“, count);</a:t>
            </a:r>
          </a:p>
          <a:p>
            <a:pPr>
              <a:buNone/>
            </a:pPr>
            <a:r>
              <a:rPr lang="en-US" sz="2800" dirty="0" smtClean="0">
                <a:solidFill>
                  <a:srgbClr val="0000CC"/>
                </a:solidFill>
              </a:rPr>
              <a:t>}</a:t>
            </a:r>
            <a:endParaRPr lang="en-US" sz="28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146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add(9); </a:t>
            </a:r>
            <a:r>
              <a:rPr lang="en-US" dirty="0" smtClean="0"/>
              <a:t>current position is 3. The new list would thus be: (2, 6, 8, 9, 7, 1)</a:t>
            </a:r>
          </a:p>
          <a:p>
            <a:r>
              <a:rPr lang="en-US" dirty="0" smtClean="0"/>
              <a:t>We will need to shift everything to the right of 8 one place to the right to make place for the new element ‘9’.</a:t>
            </a:r>
          </a:p>
        </p:txBody>
      </p:sp>
      <p:grpSp>
        <p:nvGrpSpPr>
          <p:cNvPr id="4" name="Group 105"/>
          <p:cNvGrpSpPr>
            <a:grpSpLocks/>
          </p:cNvGrpSpPr>
          <p:nvPr/>
        </p:nvGrpSpPr>
        <p:grpSpPr bwMode="auto">
          <a:xfrm>
            <a:off x="731838" y="3581400"/>
            <a:ext cx="7600950" cy="976313"/>
            <a:chOff x="461" y="2256"/>
            <a:chExt cx="4788" cy="615"/>
          </a:xfrm>
        </p:grpSpPr>
        <p:grpSp>
          <p:nvGrpSpPr>
            <p:cNvPr id="5" name="Group 24"/>
            <p:cNvGrpSpPr>
              <a:grpSpLocks/>
            </p:cNvGrpSpPr>
            <p:nvPr/>
          </p:nvGrpSpPr>
          <p:grpSpPr bwMode="auto">
            <a:xfrm>
              <a:off x="4111" y="2256"/>
              <a:ext cx="613" cy="490"/>
              <a:chOff x="3696" y="2832"/>
              <a:chExt cx="613" cy="490"/>
            </a:xfrm>
          </p:grpSpPr>
          <p:sp>
            <p:nvSpPr>
              <p:cNvPr id="31" name="Text Box 25"/>
              <p:cNvSpPr txBox="1">
                <a:spLocks noChangeArrowheads="1"/>
              </p:cNvSpPr>
              <p:nvPr/>
            </p:nvSpPr>
            <p:spPr bwMode="auto">
              <a:xfrm>
                <a:off x="3696" y="2832"/>
                <a:ext cx="61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 u="sng">
                    <a:latin typeface="Helvetica" pitchFamily="34" charset="0"/>
                  </a:rPr>
                  <a:t>current</a:t>
                </a:r>
              </a:p>
            </p:txBody>
          </p:sp>
          <p:sp>
            <p:nvSpPr>
              <p:cNvPr id="32" name="Text Box 26"/>
              <p:cNvSpPr txBox="1">
                <a:spLocks noChangeArrowheads="1"/>
              </p:cNvSpPr>
              <p:nvPr/>
            </p:nvSpPr>
            <p:spPr bwMode="auto">
              <a:xfrm>
                <a:off x="3888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>
                    <a:latin typeface="Helvetica" pitchFamily="34" charset="0"/>
                  </a:rPr>
                  <a:t>3</a:t>
                </a:r>
              </a:p>
            </p:txBody>
          </p:sp>
        </p:grpSp>
        <p:grpSp>
          <p:nvGrpSpPr>
            <p:cNvPr id="6" name="Group 27"/>
            <p:cNvGrpSpPr>
              <a:grpSpLocks/>
            </p:cNvGrpSpPr>
            <p:nvPr/>
          </p:nvGrpSpPr>
          <p:grpSpPr bwMode="auto">
            <a:xfrm>
              <a:off x="4848" y="2256"/>
              <a:ext cx="401" cy="490"/>
              <a:chOff x="4608" y="2832"/>
              <a:chExt cx="401" cy="490"/>
            </a:xfrm>
          </p:grpSpPr>
          <p:sp>
            <p:nvSpPr>
              <p:cNvPr id="29" name="Text Box 28"/>
              <p:cNvSpPr txBox="1">
                <a:spLocks noChangeArrowheads="1"/>
              </p:cNvSpPr>
              <p:nvPr/>
            </p:nvSpPr>
            <p:spPr bwMode="auto">
              <a:xfrm>
                <a:off x="4608" y="2832"/>
                <a:ext cx="40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 u="sng">
                    <a:latin typeface="Helvetica" pitchFamily="34" charset="0"/>
                  </a:rPr>
                  <a:t>size</a:t>
                </a:r>
              </a:p>
            </p:txBody>
          </p:sp>
          <p:sp>
            <p:nvSpPr>
              <p:cNvPr id="30" name="Text Box 29"/>
              <p:cNvSpPr txBox="1">
                <a:spLocks noChangeArrowheads="1"/>
              </p:cNvSpPr>
              <p:nvPr/>
            </p:nvSpPr>
            <p:spPr bwMode="auto">
              <a:xfrm>
                <a:off x="4704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>
                    <a:latin typeface="Helvetica" pitchFamily="34" charset="0"/>
                  </a:rPr>
                  <a:t>5</a:t>
                </a:r>
              </a:p>
            </p:txBody>
          </p:sp>
        </p:grpSp>
        <p:sp>
          <p:nvSpPr>
            <p:cNvPr id="7" name="Text Box 56"/>
            <p:cNvSpPr txBox="1">
              <a:spLocks noChangeArrowheads="1"/>
            </p:cNvSpPr>
            <p:nvPr/>
          </p:nvSpPr>
          <p:spPr bwMode="auto">
            <a:xfrm>
              <a:off x="461" y="2352"/>
              <a:ext cx="59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b="0">
                  <a:latin typeface="Helvetica" pitchFamily="34" charset="0"/>
                </a:rPr>
                <a:t>step 1:</a:t>
              </a:r>
            </a:p>
          </p:txBody>
        </p:sp>
        <p:grpSp>
          <p:nvGrpSpPr>
            <p:cNvPr id="8" name="Group 59"/>
            <p:cNvGrpSpPr>
              <a:grpSpLocks/>
            </p:cNvGrpSpPr>
            <p:nvPr/>
          </p:nvGrpSpPr>
          <p:grpSpPr bwMode="auto">
            <a:xfrm>
              <a:off x="1104" y="2304"/>
              <a:ext cx="2986" cy="567"/>
              <a:chOff x="1104" y="2304"/>
              <a:chExt cx="2986" cy="567"/>
            </a:xfrm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1402" y="2304"/>
                <a:ext cx="2688" cy="336"/>
              </a:xfrm>
              <a:prstGeom prst="rect">
                <a:avLst/>
              </a:prstGeom>
              <a:solidFill>
                <a:srgbClr val="00B0F0"/>
              </a:solidFill>
              <a:ln w="9525">
                <a:solidFill>
                  <a:schemeClr val="tx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1104" y="2329"/>
                <a:ext cx="2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 b="0">
                    <a:latin typeface="Helvetica" pitchFamily="34" charset="0"/>
                  </a:rPr>
                  <a:t>A</a:t>
                </a:r>
              </a:p>
            </p:txBody>
          </p:sp>
          <p:sp>
            <p:nvSpPr>
              <p:cNvPr id="11" name="Text Box 7"/>
              <p:cNvSpPr txBox="1">
                <a:spLocks noChangeArrowheads="1"/>
              </p:cNvSpPr>
              <p:nvPr/>
            </p:nvSpPr>
            <p:spPr bwMode="auto">
              <a:xfrm>
                <a:off x="1786" y="2352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 b="0">
                    <a:latin typeface="Helvetica" pitchFamily="34" charset="0"/>
                  </a:rPr>
                  <a:t>6</a:t>
                </a:r>
              </a:p>
            </p:txBody>
          </p:sp>
          <p:sp>
            <p:nvSpPr>
              <p:cNvPr id="12" name="Text Box 8"/>
              <p:cNvSpPr txBox="1">
                <a:spLocks noChangeArrowheads="1"/>
              </p:cNvSpPr>
              <p:nvPr/>
            </p:nvSpPr>
            <p:spPr bwMode="auto">
              <a:xfrm>
                <a:off x="2122" y="2352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 b="0">
                    <a:latin typeface="Helvetica" pitchFamily="34" charset="0"/>
                  </a:rPr>
                  <a:t>8</a:t>
                </a:r>
              </a:p>
            </p:txBody>
          </p:sp>
          <p:sp>
            <p:nvSpPr>
              <p:cNvPr id="13" name="Text Box 9"/>
              <p:cNvSpPr txBox="1">
                <a:spLocks noChangeArrowheads="1"/>
              </p:cNvSpPr>
              <p:nvPr/>
            </p:nvSpPr>
            <p:spPr bwMode="auto">
              <a:xfrm>
                <a:off x="2801" y="2352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 b="0">
                    <a:latin typeface="Helvetica" pitchFamily="34" charset="0"/>
                  </a:rPr>
                  <a:t>7</a:t>
                </a:r>
              </a:p>
            </p:txBody>
          </p:sp>
          <p:sp>
            <p:nvSpPr>
              <p:cNvPr id="14" name="Text Box 10"/>
              <p:cNvSpPr txBox="1">
                <a:spLocks noChangeArrowheads="1"/>
              </p:cNvSpPr>
              <p:nvPr/>
            </p:nvSpPr>
            <p:spPr bwMode="auto">
              <a:xfrm>
                <a:off x="3137" y="2352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 b="0">
                    <a:latin typeface="Helvetica" pitchFamily="34" charset="0"/>
                  </a:rPr>
                  <a:t>1</a:t>
                </a:r>
              </a:p>
            </p:txBody>
          </p:sp>
          <p:sp>
            <p:nvSpPr>
              <p:cNvPr id="15" name="Text Box 11"/>
              <p:cNvSpPr txBox="1">
                <a:spLocks noChangeArrowheads="1"/>
              </p:cNvSpPr>
              <p:nvPr/>
            </p:nvSpPr>
            <p:spPr bwMode="auto">
              <a:xfrm>
                <a:off x="1450" y="2640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1800" b="0">
                    <a:latin typeface="Helvetica" pitchFamily="34" charset="0"/>
                  </a:rPr>
                  <a:t>1</a:t>
                </a:r>
              </a:p>
            </p:txBody>
          </p:sp>
          <p:sp>
            <p:nvSpPr>
              <p:cNvPr id="16" name="Text Box 12"/>
              <p:cNvSpPr txBox="1">
                <a:spLocks noChangeArrowheads="1"/>
              </p:cNvSpPr>
              <p:nvPr/>
            </p:nvSpPr>
            <p:spPr bwMode="auto">
              <a:xfrm>
                <a:off x="1786" y="2640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1800" b="0">
                    <a:latin typeface="Helvetica" pitchFamily="34" charset="0"/>
                  </a:rPr>
                  <a:t>2</a:t>
                </a:r>
              </a:p>
            </p:txBody>
          </p:sp>
          <p:sp>
            <p:nvSpPr>
              <p:cNvPr id="17" name="Text Box 13"/>
              <p:cNvSpPr txBox="1">
                <a:spLocks noChangeArrowheads="1"/>
              </p:cNvSpPr>
              <p:nvPr/>
            </p:nvSpPr>
            <p:spPr bwMode="auto">
              <a:xfrm>
                <a:off x="2122" y="2640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1800" b="0">
                    <a:latin typeface="Helvetica" pitchFamily="34" charset="0"/>
                  </a:rPr>
                  <a:t>3</a:t>
                </a:r>
              </a:p>
            </p:txBody>
          </p:sp>
          <p:sp>
            <p:nvSpPr>
              <p:cNvPr id="18" name="Text Box 14"/>
              <p:cNvSpPr txBox="1">
                <a:spLocks noChangeArrowheads="1"/>
              </p:cNvSpPr>
              <p:nvPr/>
            </p:nvSpPr>
            <p:spPr bwMode="auto">
              <a:xfrm>
                <a:off x="2458" y="2640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1800" b="0">
                    <a:latin typeface="Helvetica" pitchFamily="34" charset="0"/>
                  </a:rPr>
                  <a:t>4</a:t>
                </a:r>
              </a:p>
            </p:txBody>
          </p:sp>
          <p:sp>
            <p:nvSpPr>
              <p:cNvPr id="19" name="Text Box 15"/>
              <p:cNvSpPr txBox="1">
                <a:spLocks noChangeArrowheads="1"/>
              </p:cNvSpPr>
              <p:nvPr/>
            </p:nvSpPr>
            <p:spPr bwMode="auto">
              <a:xfrm>
                <a:off x="2794" y="2640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1800" b="0">
                    <a:latin typeface="Helvetica" pitchFamily="34" charset="0"/>
                  </a:rPr>
                  <a:t>5</a:t>
                </a:r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>
                <a:off x="2746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17"/>
              <p:cNvSpPr>
                <a:spLocks noChangeShapeType="1"/>
              </p:cNvSpPr>
              <p:nvPr/>
            </p:nvSpPr>
            <p:spPr bwMode="auto">
              <a:xfrm>
                <a:off x="1738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18"/>
              <p:cNvSpPr>
                <a:spLocks noChangeShapeType="1"/>
              </p:cNvSpPr>
              <p:nvPr/>
            </p:nvSpPr>
            <p:spPr bwMode="auto">
              <a:xfrm>
                <a:off x="2074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19"/>
              <p:cNvSpPr>
                <a:spLocks noChangeShapeType="1"/>
              </p:cNvSpPr>
              <p:nvPr/>
            </p:nvSpPr>
            <p:spPr bwMode="auto">
              <a:xfrm>
                <a:off x="2410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20"/>
              <p:cNvSpPr>
                <a:spLocks noChangeShapeType="1"/>
              </p:cNvSpPr>
              <p:nvPr/>
            </p:nvSpPr>
            <p:spPr bwMode="auto">
              <a:xfrm>
                <a:off x="3082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21"/>
              <p:cNvSpPr>
                <a:spLocks noChangeShapeType="1"/>
              </p:cNvSpPr>
              <p:nvPr/>
            </p:nvSpPr>
            <p:spPr bwMode="auto">
              <a:xfrm>
                <a:off x="3418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Line 22"/>
              <p:cNvSpPr>
                <a:spLocks noChangeShapeType="1"/>
              </p:cNvSpPr>
              <p:nvPr/>
            </p:nvSpPr>
            <p:spPr bwMode="auto">
              <a:xfrm>
                <a:off x="3754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 Box 23"/>
              <p:cNvSpPr txBox="1">
                <a:spLocks noChangeArrowheads="1"/>
              </p:cNvSpPr>
              <p:nvPr/>
            </p:nvSpPr>
            <p:spPr bwMode="auto">
              <a:xfrm>
                <a:off x="1450" y="2352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2400" b="0">
                    <a:latin typeface="Helvetica" pitchFamily="34" charset="0"/>
                  </a:rPr>
                  <a:t>2</a:t>
                </a:r>
              </a:p>
            </p:txBody>
          </p:sp>
          <p:sp>
            <p:nvSpPr>
              <p:cNvPr id="28" name="Text Box 58"/>
              <p:cNvSpPr txBox="1">
                <a:spLocks noChangeArrowheads="1"/>
              </p:cNvSpPr>
              <p:nvPr/>
            </p:nvSpPr>
            <p:spPr bwMode="auto">
              <a:xfrm>
                <a:off x="3164" y="2640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sz="1800" b="0">
                    <a:latin typeface="Helvetica" pitchFamily="34" charset="0"/>
                  </a:rPr>
                  <a:t>6</a:t>
                </a:r>
              </a:p>
            </p:txBody>
          </p:sp>
        </p:grpSp>
      </p:grpSp>
      <p:grpSp>
        <p:nvGrpSpPr>
          <p:cNvPr id="33" name="Group 106"/>
          <p:cNvGrpSpPr>
            <a:grpSpLocks/>
          </p:cNvGrpSpPr>
          <p:nvPr/>
        </p:nvGrpSpPr>
        <p:grpSpPr bwMode="auto">
          <a:xfrm>
            <a:off x="762000" y="4572000"/>
            <a:ext cx="7570788" cy="1828800"/>
            <a:chOff x="480" y="2976"/>
            <a:chExt cx="4769" cy="1200"/>
          </a:xfrm>
        </p:grpSpPr>
        <p:grpSp>
          <p:nvGrpSpPr>
            <p:cNvPr id="34" name="Group 50"/>
            <p:cNvGrpSpPr>
              <a:grpSpLocks/>
            </p:cNvGrpSpPr>
            <p:nvPr/>
          </p:nvGrpSpPr>
          <p:grpSpPr bwMode="auto">
            <a:xfrm>
              <a:off x="4111" y="2976"/>
              <a:ext cx="613" cy="490"/>
              <a:chOff x="3696" y="2832"/>
              <a:chExt cx="613" cy="490"/>
            </a:xfrm>
          </p:grpSpPr>
          <p:sp>
            <p:nvSpPr>
              <p:cNvPr id="62" name="Text Box 51"/>
              <p:cNvSpPr txBox="1">
                <a:spLocks noChangeArrowheads="1"/>
              </p:cNvSpPr>
              <p:nvPr/>
            </p:nvSpPr>
            <p:spPr bwMode="auto">
              <a:xfrm>
                <a:off x="3696" y="2832"/>
                <a:ext cx="61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 u="sng">
                    <a:latin typeface="Helvetica" pitchFamily="34" charset="0"/>
                  </a:rPr>
                  <a:t>current</a:t>
                </a:r>
              </a:p>
            </p:txBody>
          </p:sp>
          <p:sp>
            <p:nvSpPr>
              <p:cNvPr id="63" name="Text Box 52"/>
              <p:cNvSpPr txBox="1">
                <a:spLocks noChangeArrowheads="1"/>
              </p:cNvSpPr>
              <p:nvPr/>
            </p:nvSpPr>
            <p:spPr bwMode="auto">
              <a:xfrm>
                <a:off x="3888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>
                    <a:latin typeface="Helvetica" pitchFamily="34" charset="0"/>
                  </a:rPr>
                  <a:t>4</a:t>
                </a:r>
              </a:p>
            </p:txBody>
          </p:sp>
        </p:grpSp>
        <p:grpSp>
          <p:nvGrpSpPr>
            <p:cNvPr id="35" name="Group 53"/>
            <p:cNvGrpSpPr>
              <a:grpSpLocks/>
            </p:cNvGrpSpPr>
            <p:nvPr/>
          </p:nvGrpSpPr>
          <p:grpSpPr bwMode="auto">
            <a:xfrm>
              <a:off x="4848" y="2976"/>
              <a:ext cx="401" cy="490"/>
              <a:chOff x="4608" y="2832"/>
              <a:chExt cx="401" cy="490"/>
            </a:xfrm>
          </p:grpSpPr>
          <p:sp>
            <p:nvSpPr>
              <p:cNvPr id="60" name="Text Box 54"/>
              <p:cNvSpPr txBox="1">
                <a:spLocks noChangeArrowheads="1"/>
              </p:cNvSpPr>
              <p:nvPr/>
            </p:nvSpPr>
            <p:spPr bwMode="auto">
              <a:xfrm>
                <a:off x="4608" y="2832"/>
                <a:ext cx="40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 u="sng">
                    <a:latin typeface="Helvetica" pitchFamily="34" charset="0"/>
                  </a:rPr>
                  <a:t>size</a:t>
                </a:r>
              </a:p>
            </p:txBody>
          </p:sp>
          <p:sp>
            <p:nvSpPr>
              <p:cNvPr id="61" name="Text Box 55"/>
              <p:cNvSpPr txBox="1">
                <a:spLocks noChangeArrowheads="1"/>
              </p:cNvSpPr>
              <p:nvPr/>
            </p:nvSpPr>
            <p:spPr bwMode="auto">
              <a:xfrm>
                <a:off x="4704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>
                    <a:latin typeface="Helvetica" pitchFamily="34" charset="0"/>
                  </a:rPr>
                  <a:t>6</a:t>
                </a:r>
              </a:p>
            </p:txBody>
          </p:sp>
        </p:grpSp>
        <p:sp>
          <p:nvSpPr>
            <p:cNvPr id="36" name="Text Box 57"/>
            <p:cNvSpPr txBox="1">
              <a:spLocks noChangeArrowheads="1"/>
            </p:cNvSpPr>
            <p:nvPr/>
          </p:nvSpPr>
          <p:spPr bwMode="auto">
            <a:xfrm>
              <a:off x="480" y="3053"/>
              <a:ext cx="59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b="0">
                  <a:latin typeface="Helvetica" pitchFamily="34" charset="0"/>
                </a:rPr>
                <a:t>step 2:</a:t>
              </a:r>
            </a:p>
          </p:txBody>
        </p:sp>
        <p:sp>
          <p:nvSpPr>
            <p:cNvPr id="37" name="Rectangle 61"/>
            <p:cNvSpPr>
              <a:spLocks noChangeArrowheads="1"/>
            </p:cNvSpPr>
            <p:nvPr/>
          </p:nvSpPr>
          <p:spPr bwMode="auto">
            <a:xfrm>
              <a:off x="1402" y="3015"/>
              <a:ext cx="2688" cy="336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Text Box 62"/>
            <p:cNvSpPr txBox="1">
              <a:spLocks noChangeArrowheads="1"/>
            </p:cNvSpPr>
            <p:nvPr/>
          </p:nvSpPr>
          <p:spPr bwMode="auto">
            <a:xfrm>
              <a:off x="1104" y="3040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Helvetica" pitchFamily="34" charset="0"/>
                </a:rPr>
                <a:t>A</a:t>
              </a:r>
            </a:p>
          </p:txBody>
        </p:sp>
        <p:sp>
          <p:nvSpPr>
            <p:cNvPr id="39" name="Text Box 63"/>
            <p:cNvSpPr txBox="1">
              <a:spLocks noChangeArrowheads="1"/>
            </p:cNvSpPr>
            <p:nvPr/>
          </p:nvSpPr>
          <p:spPr bwMode="auto">
            <a:xfrm>
              <a:off x="1786" y="3063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Helvetica" pitchFamily="34" charset="0"/>
                </a:rPr>
                <a:t>6</a:t>
              </a:r>
            </a:p>
          </p:txBody>
        </p:sp>
        <p:sp>
          <p:nvSpPr>
            <p:cNvPr id="40" name="Text Box 64"/>
            <p:cNvSpPr txBox="1">
              <a:spLocks noChangeArrowheads="1"/>
            </p:cNvSpPr>
            <p:nvPr/>
          </p:nvSpPr>
          <p:spPr bwMode="auto">
            <a:xfrm>
              <a:off x="2122" y="3063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Helvetica" pitchFamily="34" charset="0"/>
                </a:rPr>
                <a:t>8</a:t>
              </a:r>
            </a:p>
          </p:txBody>
        </p:sp>
        <p:sp>
          <p:nvSpPr>
            <p:cNvPr id="41" name="Text Box 65"/>
            <p:cNvSpPr txBox="1">
              <a:spLocks noChangeArrowheads="1"/>
            </p:cNvSpPr>
            <p:nvPr/>
          </p:nvSpPr>
          <p:spPr bwMode="auto">
            <a:xfrm>
              <a:off x="2801" y="3063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Helvetica" pitchFamily="34" charset="0"/>
                </a:rPr>
                <a:t>7</a:t>
              </a:r>
            </a:p>
          </p:txBody>
        </p:sp>
        <p:sp>
          <p:nvSpPr>
            <p:cNvPr id="42" name="Text Box 66"/>
            <p:cNvSpPr txBox="1">
              <a:spLocks noChangeArrowheads="1"/>
            </p:cNvSpPr>
            <p:nvPr/>
          </p:nvSpPr>
          <p:spPr bwMode="auto">
            <a:xfrm>
              <a:off x="3137" y="3063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43" name="Text Box 67"/>
            <p:cNvSpPr txBox="1">
              <a:spLocks noChangeArrowheads="1"/>
            </p:cNvSpPr>
            <p:nvPr/>
          </p:nvSpPr>
          <p:spPr bwMode="auto">
            <a:xfrm>
              <a:off x="1450" y="335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8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44" name="Text Box 68"/>
            <p:cNvSpPr txBox="1">
              <a:spLocks noChangeArrowheads="1"/>
            </p:cNvSpPr>
            <p:nvPr/>
          </p:nvSpPr>
          <p:spPr bwMode="auto">
            <a:xfrm>
              <a:off x="1786" y="335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800" b="0">
                  <a:latin typeface="Helvetica" pitchFamily="34" charset="0"/>
                </a:rPr>
                <a:t>2</a:t>
              </a:r>
            </a:p>
          </p:txBody>
        </p:sp>
        <p:sp>
          <p:nvSpPr>
            <p:cNvPr id="45" name="Text Box 69"/>
            <p:cNvSpPr txBox="1">
              <a:spLocks noChangeArrowheads="1"/>
            </p:cNvSpPr>
            <p:nvPr/>
          </p:nvSpPr>
          <p:spPr bwMode="auto">
            <a:xfrm>
              <a:off x="2122" y="335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800" b="0">
                  <a:latin typeface="Helvetica" pitchFamily="34" charset="0"/>
                </a:rPr>
                <a:t>3</a:t>
              </a:r>
            </a:p>
          </p:txBody>
        </p:sp>
        <p:sp>
          <p:nvSpPr>
            <p:cNvPr id="46" name="Text Box 70"/>
            <p:cNvSpPr txBox="1">
              <a:spLocks noChangeArrowheads="1"/>
            </p:cNvSpPr>
            <p:nvPr/>
          </p:nvSpPr>
          <p:spPr bwMode="auto">
            <a:xfrm>
              <a:off x="2458" y="335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800" b="0">
                  <a:latin typeface="Helvetica" pitchFamily="34" charset="0"/>
                </a:rPr>
                <a:t>4</a:t>
              </a:r>
            </a:p>
          </p:txBody>
        </p:sp>
        <p:sp>
          <p:nvSpPr>
            <p:cNvPr id="47" name="Text Box 71"/>
            <p:cNvSpPr txBox="1">
              <a:spLocks noChangeArrowheads="1"/>
            </p:cNvSpPr>
            <p:nvPr/>
          </p:nvSpPr>
          <p:spPr bwMode="auto">
            <a:xfrm>
              <a:off x="2794" y="335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800" b="0">
                  <a:latin typeface="Helvetica" pitchFamily="34" charset="0"/>
                </a:rPr>
                <a:t>5</a:t>
              </a:r>
            </a:p>
          </p:txBody>
        </p:sp>
        <p:sp>
          <p:nvSpPr>
            <p:cNvPr id="48" name="Line 72"/>
            <p:cNvSpPr>
              <a:spLocks noChangeShapeType="1"/>
            </p:cNvSpPr>
            <p:nvPr/>
          </p:nvSpPr>
          <p:spPr bwMode="auto">
            <a:xfrm>
              <a:off x="2746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Line 73"/>
            <p:cNvSpPr>
              <a:spLocks noChangeShapeType="1"/>
            </p:cNvSpPr>
            <p:nvPr/>
          </p:nvSpPr>
          <p:spPr bwMode="auto">
            <a:xfrm>
              <a:off x="1738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74"/>
            <p:cNvSpPr>
              <a:spLocks noChangeShapeType="1"/>
            </p:cNvSpPr>
            <p:nvPr/>
          </p:nvSpPr>
          <p:spPr bwMode="auto">
            <a:xfrm>
              <a:off x="2074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75"/>
            <p:cNvSpPr>
              <a:spLocks noChangeShapeType="1"/>
            </p:cNvSpPr>
            <p:nvPr/>
          </p:nvSpPr>
          <p:spPr bwMode="auto">
            <a:xfrm>
              <a:off x="2410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76"/>
            <p:cNvSpPr>
              <a:spLocks noChangeShapeType="1"/>
            </p:cNvSpPr>
            <p:nvPr/>
          </p:nvSpPr>
          <p:spPr bwMode="auto">
            <a:xfrm>
              <a:off x="3082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77"/>
            <p:cNvSpPr>
              <a:spLocks noChangeShapeType="1"/>
            </p:cNvSpPr>
            <p:nvPr/>
          </p:nvSpPr>
          <p:spPr bwMode="auto">
            <a:xfrm>
              <a:off x="3418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78"/>
            <p:cNvSpPr>
              <a:spLocks noChangeShapeType="1"/>
            </p:cNvSpPr>
            <p:nvPr/>
          </p:nvSpPr>
          <p:spPr bwMode="auto">
            <a:xfrm>
              <a:off x="3754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Box 79"/>
            <p:cNvSpPr txBox="1">
              <a:spLocks noChangeArrowheads="1"/>
            </p:cNvSpPr>
            <p:nvPr/>
          </p:nvSpPr>
          <p:spPr bwMode="auto">
            <a:xfrm>
              <a:off x="1450" y="3063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Helvetica" pitchFamily="34" charset="0"/>
                </a:rPr>
                <a:t>2</a:t>
              </a:r>
            </a:p>
          </p:txBody>
        </p:sp>
        <p:sp>
          <p:nvSpPr>
            <p:cNvPr id="56" name="Text Box 80"/>
            <p:cNvSpPr txBox="1">
              <a:spLocks noChangeArrowheads="1"/>
            </p:cNvSpPr>
            <p:nvPr/>
          </p:nvSpPr>
          <p:spPr bwMode="auto">
            <a:xfrm>
              <a:off x="3164" y="335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800" b="0">
                  <a:latin typeface="Helvetica" pitchFamily="34" charset="0"/>
                </a:rPr>
                <a:t>6</a:t>
              </a:r>
            </a:p>
          </p:txBody>
        </p:sp>
        <p:sp>
          <p:nvSpPr>
            <p:cNvPr id="57" name="Text Box 102"/>
            <p:cNvSpPr txBox="1">
              <a:spLocks noChangeArrowheads="1"/>
            </p:cNvSpPr>
            <p:nvPr/>
          </p:nvSpPr>
          <p:spPr bwMode="auto">
            <a:xfrm>
              <a:off x="2465" y="3063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>
                  <a:latin typeface="Helvetica" pitchFamily="34" charset="0"/>
                </a:rPr>
                <a:t>9</a:t>
              </a:r>
            </a:p>
          </p:txBody>
        </p:sp>
        <p:sp>
          <p:nvSpPr>
            <p:cNvPr id="58" name="Text Box 103"/>
            <p:cNvSpPr txBox="1">
              <a:spLocks noChangeArrowheads="1"/>
            </p:cNvSpPr>
            <p:nvPr/>
          </p:nvSpPr>
          <p:spPr bwMode="auto">
            <a:xfrm>
              <a:off x="2976" y="3808"/>
              <a:ext cx="1344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0" dirty="0">
                  <a:latin typeface="Helvetica" pitchFamily="34" charset="0"/>
                </a:rPr>
                <a:t>notice: current points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0" dirty="0">
                  <a:latin typeface="Helvetica" pitchFamily="34" charset="0"/>
                </a:rPr>
                <a:t>to new element</a:t>
              </a:r>
            </a:p>
          </p:txBody>
        </p:sp>
        <p:sp>
          <p:nvSpPr>
            <p:cNvPr id="59" name="Line 104"/>
            <p:cNvSpPr>
              <a:spLocks noChangeShapeType="1"/>
            </p:cNvSpPr>
            <p:nvPr/>
          </p:nvSpPr>
          <p:spPr bwMode="auto">
            <a:xfrm flipV="1">
              <a:off x="3984" y="3408"/>
              <a:ext cx="33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828800"/>
          </a:xfrm>
        </p:spPr>
        <p:txBody>
          <a:bodyPr/>
          <a:lstStyle/>
          <a:p>
            <a:r>
              <a:rPr lang="en-US" sz="3200" dirty="0" smtClean="0">
                <a:solidFill>
                  <a:srgbClr val="0000CC"/>
                </a:solidFill>
                <a:latin typeface="Helvetica" pitchFamily="34" charset="0"/>
              </a:rPr>
              <a:t>next():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There are special cases for positioning the current pointer: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past the last array cell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before the first cell</a:t>
            </a:r>
          </a:p>
          <a:p>
            <a:r>
              <a:rPr lang="en-US" dirty="0" smtClean="0"/>
              <a:t>We will have to worry about these when we write the actual code.</a:t>
            </a:r>
            <a:endParaRPr lang="en-US" dirty="0"/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5840413" y="2209800"/>
            <a:ext cx="973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 u="sng">
                <a:latin typeface="Helvetica" pitchFamily="34" charset="0"/>
              </a:rPr>
              <a:t>current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7010400" y="2209800"/>
            <a:ext cx="636588" cy="777875"/>
            <a:chOff x="4608" y="2832"/>
            <a:chExt cx="401" cy="490"/>
          </a:xfrm>
        </p:grpSpPr>
        <p:sp>
          <p:nvSpPr>
            <p:cNvPr id="34" name="Text Box 7"/>
            <p:cNvSpPr txBox="1">
              <a:spLocks noChangeArrowheads="1"/>
            </p:cNvSpPr>
            <p:nvPr/>
          </p:nvSpPr>
          <p:spPr bwMode="auto">
            <a:xfrm>
              <a:off x="4608" y="2832"/>
              <a:ext cx="4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b="0" u="sng">
                  <a:latin typeface="Helvetica" pitchFamily="34" charset="0"/>
                </a:rPr>
                <a:t>size</a:t>
              </a:r>
            </a:p>
          </p:txBody>
        </p:sp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4704" y="3072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b="0">
                  <a:latin typeface="Helvetica" pitchFamily="34" charset="0"/>
                </a:rPr>
                <a:t>6</a:t>
              </a:r>
            </a:p>
          </p:txBody>
        </p:sp>
      </p:grp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1539875" y="2271713"/>
            <a:ext cx="4267200" cy="5334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Text Box 10"/>
          <p:cNvSpPr txBox="1">
            <a:spLocks noChangeArrowheads="1"/>
          </p:cNvSpPr>
          <p:nvPr/>
        </p:nvSpPr>
        <p:spPr bwMode="auto">
          <a:xfrm>
            <a:off x="1066800" y="2311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latin typeface="Helvetica" pitchFamily="34" charset="0"/>
              </a:rPr>
              <a:t>A</a:t>
            </a:r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2149475" y="23479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 dirty="0">
                <a:latin typeface="Helvetica" pitchFamily="34" charset="0"/>
              </a:rPr>
              <a:t>6</a:t>
            </a:r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2682875" y="23479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latin typeface="Helvetica" pitchFamily="34" charset="0"/>
              </a:rPr>
              <a:t>8</a:t>
            </a: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3760788" y="2347913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latin typeface="Helvetica" pitchFamily="34" charset="0"/>
              </a:rPr>
              <a:t>7</a:t>
            </a:r>
          </a:p>
        </p:txBody>
      </p:sp>
      <p:sp>
        <p:nvSpPr>
          <p:cNvPr id="41" name="Text Box 14"/>
          <p:cNvSpPr txBox="1">
            <a:spLocks noChangeArrowheads="1"/>
          </p:cNvSpPr>
          <p:nvPr/>
        </p:nvSpPr>
        <p:spPr bwMode="auto">
          <a:xfrm>
            <a:off x="4294188" y="2347913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latin typeface="Helvetica" pitchFamily="34" charset="0"/>
              </a:rPr>
              <a:t>1</a:t>
            </a:r>
          </a:p>
        </p:txBody>
      </p:sp>
      <p:sp>
        <p:nvSpPr>
          <p:cNvPr id="42" name="Text Box 15"/>
          <p:cNvSpPr txBox="1">
            <a:spLocks noChangeArrowheads="1"/>
          </p:cNvSpPr>
          <p:nvPr/>
        </p:nvSpPr>
        <p:spPr bwMode="auto">
          <a:xfrm>
            <a:off x="1616075" y="28051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b="0">
                <a:latin typeface="Helvetica" pitchFamily="34" charset="0"/>
              </a:rPr>
              <a:t>1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>
            <a:off x="2149475" y="28051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b="0">
                <a:latin typeface="Helvetica" pitchFamily="34" charset="0"/>
              </a:rPr>
              <a:t>2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>
            <a:off x="2682875" y="28051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b="0">
                <a:latin typeface="Helvetica" pitchFamily="34" charset="0"/>
              </a:rPr>
              <a:t>3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>
            <a:off x="3216275" y="28051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b="0">
                <a:latin typeface="Helvetica" pitchFamily="34" charset="0"/>
              </a:rPr>
              <a:t>4</a:t>
            </a:r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>
            <a:off x="3749675" y="28051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b="0">
                <a:latin typeface="Helvetica" pitchFamily="34" charset="0"/>
              </a:rPr>
              <a:t>5</a:t>
            </a:r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673475" y="22717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" name="Line 21"/>
          <p:cNvSpPr>
            <a:spLocks noChangeShapeType="1"/>
          </p:cNvSpPr>
          <p:nvPr/>
        </p:nvSpPr>
        <p:spPr bwMode="auto">
          <a:xfrm>
            <a:off x="2073275" y="22717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" name="Line 22"/>
          <p:cNvSpPr>
            <a:spLocks noChangeShapeType="1"/>
          </p:cNvSpPr>
          <p:nvPr/>
        </p:nvSpPr>
        <p:spPr bwMode="auto">
          <a:xfrm>
            <a:off x="2606675" y="22717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" name="Line 23"/>
          <p:cNvSpPr>
            <a:spLocks noChangeShapeType="1"/>
          </p:cNvSpPr>
          <p:nvPr/>
        </p:nvSpPr>
        <p:spPr bwMode="auto">
          <a:xfrm>
            <a:off x="3140075" y="22717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" name="Line 24"/>
          <p:cNvSpPr>
            <a:spLocks noChangeShapeType="1"/>
          </p:cNvSpPr>
          <p:nvPr/>
        </p:nvSpPr>
        <p:spPr bwMode="auto">
          <a:xfrm>
            <a:off x="4206875" y="22717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>
            <a:off x="4740275" y="22717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" name="Line 26"/>
          <p:cNvSpPr>
            <a:spLocks noChangeShapeType="1"/>
          </p:cNvSpPr>
          <p:nvPr/>
        </p:nvSpPr>
        <p:spPr bwMode="auto">
          <a:xfrm>
            <a:off x="5273675" y="22717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" name="Text Box 27"/>
          <p:cNvSpPr txBox="1">
            <a:spLocks noChangeArrowheads="1"/>
          </p:cNvSpPr>
          <p:nvPr/>
        </p:nvSpPr>
        <p:spPr bwMode="auto">
          <a:xfrm>
            <a:off x="1616075" y="23479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latin typeface="Helvetica" pitchFamily="34" charset="0"/>
              </a:rPr>
              <a:t>2</a:t>
            </a:r>
          </a:p>
        </p:txBody>
      </p:sp>
      <p:sp>
        <p:nvSpPr>
          <p:cNvPr id="55" name="Text Box 28"/>
          <p:cNvSpPr txBox="1">
            <a:spLocks noChangeArrowheads="1"/>
          </p:cNvSpPr>
          <p:nvPr/>
        </p:nvSpPr>
        <p:spPr bwMode="auto">
          <a:xfrm>
            <a:off x="4337050" y="28051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b="0">
                <a:latin typeface="Helvetica" pitchFamily="34" charset="0"/>
              </a:rPr>
              <a:t>6</a:t>
            </a:r>
          </a:p>
        </p:txBody>
      </p:sp>
      <p:sp>
        <p:nvSpPr>
          <p:cNvPr id="56" name="Text Box 29"/>
          <p:cNvSpPr txBox="1">
            <a:spLocks noChangeArrowheads="1"/>
          </p:cNvSpPr>
          <p:nvPr/>
        </p:nvSpPr>
        <p:spPr bwMode="auto">
          <a:xfrm>
            <a:off x="3227388" y="2347913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>
                <a:latin typeface="Helvetica" pitchFamily="34" charset="0"/>
              </a:rPr>
              <a:t>9</a:t>
            </a:r>
          </a:p>
        </p:txBody>
      </p:sp>
      <p:sp>
        <p:nvSpPr>
          <p:cNvPr id="57" name="Text Box 30"/>
          <p:cNvSpPr txBox="1">
            <a:spLocks noChangeArrowheads="1"/>
          </p:cNvSpPr>
          <p:nvPr/>
        </p:nvSpPr>
        <p:spPr bwMode="auto">
          <a:xfrm>
            <a:off x="6324600" y="2819400"/>
            <a:ext cx="325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latin typeface="Helvetica" pitchFamily="34" charset="0"/>
              </a:rPr>
              <a:t>5</a:t>
            </a:r>
          </a:p>
        </p:txBody>
      </p:sp>
      <p:sp>
        <p:nvSpPr>
          <p:cNvPr id="58" name="Line 31"/>
          <p:cNvSpPr>
            <a:spLocks noChangeShapeType="1"/>
          </p:cNvSpPr>
          <p:nvPr/>
        </p:nvSpPr>
        <p:spPr bwMode="auto">
          <a:xfrm flipV="1">
            <a:off x="6019800" y="26670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" name="Text Box 5"/>
          <p:cNvSpPr txBox="1">
            <a:spLocks noChangeArrowheads="1"/>
          </p:cNvSpPr>
          <p:nvPr/>
        </p:nvSpPr>
        <p:spPr bwMode="auto">
          <a:xfrm>
            <a:off x="6145213" y="2590800"/>
            <a:ext cx="325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latin typeface="Helvetica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5613" y="228601"/>
            <a:ext cx="8226425" cy="838200"/>
          </a:xfrm>
        </p:spPr>
        <p:txBody>
          <a:bodyPr/>
          <a:lstStyle/>
          <a:p>
            <a:r>
              <a:rPr lang="en-US" dirty="0"/>
              <a:t>Implementing Lists</a:t>
            </a:r>
          </a:p>
        </p:txBody>
      </p:sp>
      <p:sp>
        <p:nvSpPr>
          <p:cNvPr id="29593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226425" cy="762000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800" dirty="0">
                <a:solidFill>
                  <a:srgbClr val="0000CC"/>
                </a:solidFill>
                <a:latin typeface="Helvetica" pitchFamily="34" charset="0"/>
              </a:rPr>
              <a:t>remove():</a:t>
            </a:r>
            <a:r>
              <a:rPr lang="en-US" sz="2800" dirty="0">
                <a:latin typeface="Helvetica" pitchFamily="34" charset="0"/>
              </a:rPr>
              <a:t> removes the element at the current</a:t>
            </a:r>
            <a:br>
              <a:rPr lang="en-US" sz="2800" dirty="0">
                <a:latin typeface="Helvetica" pitchFamily="34" charset="0"/>
              </a:rPr>
            </a:br>
            <a:r>
              <a:rPr lang="en-US" sz="2800" dirty="0">
                <a:latin typeface="Helvetica" pitchFamily="34" charset="0"/>
              </a:rPr>
              <a:t>		     </a:t>
            </a:r>
            <a:r>
              <a:rPr lang="en-US" sz="2800" dirty="0" smtClean="0">
                <a:latin typeface="Helvetica" pitchFamily="34" charset="0"/>
              </a:rPr>
              <a:t>index</a:t>
            </a:r>
            <a:endParaRPr lang="en-US" sz="2800" dirty="0">
              <a:latin typeface="Helvetica" pitchFamily="34" charset="0"/>
            </a:endParaRPr>
          </a:p>
          <a:p>
            <a:pPr marL="533400" indent="-533400">
              <a:lnSpc>
                <a:spcPct val="80000"/>
              </a:lnSpc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</p:txBody>
      </p:sp>
      <p:sp>
        <p:nvSpPr>
          <p:cNvPr id="295940" name="Rectangle 1028"/>
          <p:cNvSpPr>
            <a:spLocks noChangeArrowheads="1"/>
          </p:cNvSpPr>
          <p:nvPr/>
        </p:nvSpPr>
        <p:spPr bwMode="auto">
          <a:xfrm>
            <a:off x="457200" y="5027612"/>
            <a:ext cx="8226425" cy="152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buFont typeface="Wingdings" pitchFamily="2" charset="2"/>
              <a:buChar char="§"/>
            </a:pPr>
            <a:r>
              <a:rPr lang="en-US" sz="2800" b="0" dirty="0">
                <a:effectLst/>
                <a:latin typeface="+mn-lt"/>
              </a:rPr>
              <a:t>We fill the blank spot left by the removal of 7 by </a:t>
            </a:r>
            <a:br>
              <a:rPr lang="en-US" sz="2800" b="0" dirty="0">
                <a:effectLst/>
                <a:latin typeface="+mn-lt"/>
              </a:rPr>
            </a:br>
            <a:r>
              <a:rPr lang="en-US" sz="2800" b="0" dirty="0">
                <a:effectLst/>
                <a:latin typeface="+mn-lt"/>
              </a:rPr>
              <a:t>shifting the values to the right of position 5 over to the left one space.</a:t>
            </a:r>
          </a:p>
        </p:txBody>
      </p:sp>
      <p:sp>
        <p:nvSpPr>
          <p:cNvPr id="295968" name="Text Box 1056"/>
          <p:cNvSpPr txBox="1">
            <a:spLocks noChangeArrowheads="1"/>
          </p:cNvSpPr>
          <p:nvPr/>
        </p:nvSpPr>
        <p:spPr bwMode="auto">
          <a:xfrm>
            <a:off x="6526213" y="4038600"/>
            <a:ext cx="973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 u="sng">
                <a:latin typeface="Helvetica" pitchFamily="34" charset="0"/>
              </a:rPr>
              <a:t>current</a:t>
            </a:r>
          </a:p>
        </p:txBody>
      </p:sp>
      <p:sp>
        <p:nvSpPr>
          <p:cNvPr id="295969" name="Text Box 1057"/>
          <p:cNvSpPr txBox="1">
            <a:spLocks noChangeArrowheads="1"/>
          </p:cNvSpPr>
          <p:nvPr/>
        </p:nvSpPr>
        <p:spPr bwMode="auto">
          <a:xfrm>
            <a:off x="6831013" y="4419600"/>
            <a:ext cx="325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b="0">
                <a:latin typeface="Helvetica" pitchFamily="34" charset="0"/>
              </a:rPr>
              <a:t>5</a:t>
            </a:r>
          </a:p>
        </p:txBody>
      </p:sp>
      <p:grpSp>
        <p:nvGrpSpPr>
          <p:cNvPr id="2" name="Group 1058"/>
          <p:cNvGrpSpPr>
            <a:grpSpLocks/>
          </p:cNvGrpSpPr>
          <p:nvPr/>
        </p:nvGrpSpPr>
        <p:grpSpPr bwMode="auto">
          <a:xfrm>
            <a:off x="7696200" y="4038600"/>
            <a:ext cx="636588" cy="777875"/>
            <a:chOff x="4608" y="2832"/>
            <a:chExt cx="401" cy="490"/>
          </a:xfrm>
        </p:grpSpPr>
        <p:sp>
          <p:nvSpPr>
            <p:cNvPr id="295971" name="Text Box 1059"/>
            <p:cNvSpPr txBox="1">
              <a:spLocks noChangeArrowheads="1"/>
            </p:cNvSpPr>
            <p:nvPr/>
          </p:nvSpPr>
          <p:spPr bwMode="auto">
            <a:xfrm>
              <a:off x="4608" y="2832"/>
              <a:ext cx="4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b="0" u="sng">
                  <a:latin typeface="Helvetica" pitchFamily="34" charset="0"/>
                </a:rPr>
                <a:t>size</a:t>
              </a:r>
            </a:p>
          </p:txBody>
        </p:sp>
        <p:sp>
          <p:nvSpPr>
            <p:cNvPr id="295972" name="Text Box 1060"/>
            <p:cNvSpPr txBox="1">
              <a:spLocks noChangeArrowheads="1"/>
            </p:cNvSpPr>
            <p:nvPr/>
          </p:nvSpPr>
          <p:spPr bwMode="auto">
            <a:xfrm>
              <a:off x="4704" y="3072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b="0">
                  <a:latin typeface="Helvetica" pitchFamily="34" charset="0"/>
                </a:rPr>
                <a:t>5</a:t>
              </a:r>
            </a:p>
          </p:txBody>
        </p:sp>
      </p:grpSp>
      <p:sp>
        <p:nvSpPr>
          <p:cNvPr id="295973" name="Rectangle 1061"/>
          <p:cNvSpPr>
            <a:spLocks noChangeArrowheads="1"/>
          </p:cNvSpPr>
          <p:nvPr/>
        </p:nvSpPr>
        <p:spPr bwMode="auto">
          <a:xfrm>
            <a:off x="2225675" y="4100513"/>
            <a:ext cx="4267200" cy="5334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5974" name="Text Box 1062"/>
          <p:cNvSpPr txBox="1">
            <a:spLocks noChangeArrowheads="1"/>
          </p:cNvSpPr>
          <p:nvPr/>
        </p:nvSpPr>
        <p:spPr bwMode="auto">
          <a:xfrm>
            <a:off x="1752600" y="41402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latin typeface="Helvetica" pitchFamily="34" charset="0"/>
              </a:rPr>
              <a:t>A</a:t>
            </a:r>
          </a:p>
        </p:txBody>
      </p:sp>
      <p:sp>
        <p:nvSpPr>
          <p:cNvPr id="295975" name="Text Box 1063"/>
          <p:cNvSpPr txBox="1">
            <a:spLocks noChangeArrowheads="1"/>
          </p:cNvSpPr>
          <p:nvPr/>
        </p:nvSpPr>
        <p:spPr bwMode="auto">
          <a:xfrm>
            <a:off x="2835275" y="41767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latin typeface="Helvetica" pitchFamily="34" charset="0"/>
              </a:rPr>
              <a:t>6</a:t>
            </a:r>
          </a:p>
        </p:txBody>
      </p:sp>
      <p:sp>
        <p:nvSpPr>
          <p:cNvPr id="295976" name="Text Box 1064"/>
          <p:cNvSpPr txBox="1">
            <a:spLocks noChangeArrowheads="1"/>
          </p:cNvSpPr>
          <p:nvPr/>
        </p:nvSpPr>
        <p:spPr bwMode="auto">
          <a:xfrm>
            <a:off x="3368675" y="41767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latin typeface="Helvetica" pitchFamily="34" charset="0"/>
              </a:rPr>
              <a:t>8</a:t>
            </a:r>
          </a:p>
        </p:txBody>
      </p:sp>
      <p:sp>
        <p:nvSpPr>
          <p:cNvPr id="295977" name="Text Box 1065"/>
          <p:cNvSpPr txBox="1">
            <a:spLocks noChangeArrowheads="1"/>
          </p:cNvSpPr>
          <p:nvPr/>
        </p:nvSpPr>
        <p:spPr bwMode="auto">
          <a:xfrm>
            <a:off x="4446588" y="4176713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latin typeface="Helvetica" pitchFamily="34" charset="0"/>
              </a:rPr>
              <a:t>1</a:t>
            </a:r>
          </a:p>
        </p:txBody>
      </p:sp>
      <p:sp>
        <p:nvSpPr>
          <p:cNvPr id="295978" name="Text Box 1066"/>
          <p:cNvSpPr txBox="1">
            <a:spLocks noChangeArrowheads="1"/>
          </p:cNvSpPr>
          <p:nvPr/>
        </p:nvSpPr>
        <p:spPr bwMode="auto">
          <a:xfrm>
            <a:off x="4979988" y="41767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 b="0">
              <a:latin typeface="Helvetica" pitchFamily="34" charset="0"/>
            </a:endParaRPr>
          </a:p>
        </p:txBody>
      </p:sp>
      <p:sp>
        <p:nvSpPr>
          <p:cNvPr id="295979" name="Text Box 1067"/>
          <p:cNvSpPr txBox="1">
            <a:spLocks noChangeArrowheads="1"/>
          </p:cNvSpPr>
          <p:nvPr/>
        </p:nvSpPr>
        <p:spPr bwMode="auto">
          <a:xfrm>
            <a:off x="2301875" y="46339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b="0">
                <a:latin typeface="Helvetica" pitchFamily="34" charset="0"/>
              </a:rPr>
              <a:t>1</a:t>
            </a:r>
          </a:p>
        </p:txBody>
      </p:sp>
      <p:sp>
        <p:nvSpPr>
          <p:cNvPr id="295980" name="Text Box 1068"/>
          <p:cNvSpPr txBox="1">
            <a:spLocks noChangeArrowheads="1"/>
          </p:cNvSpPr>
          <p:nvPr/>
        </p:nvSpPr>
        <p:spPr bwMode="auto">
          <a:xfrm>
            <a:off x="2835275" y="46339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b="0">
                <a:latin typeface="Helvetica" pitchFamily="34" charset="0"/>
              </a:rPr>
              <a:t>2</a:t>
            </a:r>
          </a:p>
        </p:txBody>
      </p:sp>
      <p:sp>
        <p:nvSpPr>
          <p:cNvPr id="295981" name="Text Box 1069"/>
          <p:cNvSpPr txBox="1">
            <a:spLocks noChangeArrowheads="1"/>
          </p:cNvSpPr>
          <p:nvPr/>
        </p:nvSpPr>
        <p:spPr bwMode="auto">
          <a:xfrm>
            <a:off x="3368675" y="46339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b="0">
                <a:latin typeface="Helvetica" pitchFamily="34" charset="0"/>
              </a:rPr>
              <a:t>3</a:t>
            </a:r>
          </a:p>
        </p:txBody>
      </p:sp>
      <p:sp>
        <p:nvSpPr>
          <p:cNvPr id="295982" name="Text Box 1070"/>
          <p:cNvSpPr txBox="1">
            <a:spLocks noChangeArrowheads="1"/>
          </p:cNvSpPr>
          <p:nvPr/>
        </p:nvSpPr>
        <p:spPr bwMode="auto">
          <a:xfrm>
            <a:off x="3902075" y="46339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b="0">
                <a:latin typeface="Helvetica" pitchFamily="34" charset="0"/>
              </a:rPr>
              <a:t>4</a:t>
            </a:r>
          </a:p>
        </p:txBody>
      </p:sp>
      <p:sp>
        <p:nvSpPr>
          <p:cNvPr id="295983" name="Text Box 1071"/>
          <p:cNvSpPr txBox="1">
            <a:spLocks noChangeArrowheads="1"/>
          </p:cNvSpPr>
          <p:nvPr/>
        </p:nvSpPr>
        <p:spPr bwMode="auto">
          <a:xfrm>
            <a:off x="4435475" y="46339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b="0">
                <a:latin typeface="Helvetica" pitchFamily="34" charset="0"/>
              </a:rPr>
              <a:t>5</a:t>
            </a:r>
          </a:p>
        </p:txBody>
      </p:sp>
      <p:sp>
        <p:nvSpPr>
          <p:cNvPr id="295984" name="Line 1072"/>
          <p:cNvSpPr>
            <a:spLocks noChangeShapeType="1"/>
          </p:cNvSpPr>
          <p:nvPr/>
        </p:nvSpPr>
        <p:spPr bwMode="auto">
          <a:xfrm>
            <a:off x="43592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85" name="Line 1073"/>
          <p:cNvSpPr>
            <a:spLocks noChangeShapeType="1"/>
          </p:cNvSpPr>
          <p:nvPr/>
        </p:nvSpPr>
        <p:spPr bwMode="auto">
          <a:xfrm>
            <a:off x="27590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86" name="Line 1074"/>
          <p:cNvSpPr>
            <a:spLocks noChangeShapeType="1"/>
          </p:cNvSpPr>
          <p:nvPr/>
        </p:nvSpPr>
        <p:spPr bwMode="auto">
          <a:xfrm>
            <a:off x="32924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87" name="Line 1075"/>
          <p:cNvSpPr>
            <a:spLocks noChangeShapeType="1"/>
          </p:cNvSpPr>
          <p:nvPr/>
        </p:nvSpPr>
        <p:spPr bwMode="auto">
          <a:xfrm>
            <a:off x="38258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88" name="Line 1076"/>
          <p:cNvSpPr>
            <a:spLocks noChangeShapeType="1"/>
          </p:cNvSpPr>
          <p:nvPr/>
        </p:nvSpPr>
        <p:spPr bwMode="auto">
          <a:xfrm>
            <a:off x="48926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89" name="Line 1077"/>
          <p:cNvSpPr>
            <a:spLocks noChangeShapeType="1"/>
          </p:cNvSpPr>
          <p:nvPr/>
        </p:nvSpPr>
        <p:spPr bwMode="auto">
          <a:xfrm>
            <a:off x="54260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90" name="Line 1078"/>
          <p:cNvSpPr>
            <a:spLocks noChangeShapeType="1"/>
          </p:cNvSpPr>
          <p:nvPr/>
        </p:nvSpPr>
        <p:spPr bwMode="auto">
          <a:xfrm>
            <a:off x="59594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91" name="Text Box 1079"/>
          <p:cNvSpPr txBox="1">
            <a:spLocks noChangeArrowheads="1"/>
          </p:cNvSpPr>
          <p:nvPr/>
        </p:nvSpPr>
        <p:spPr bwMode="auto">
          <a:xfrm>
            <a:off x="2301875" y="41767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>
                <a:latin typeface="Helvetica" pitchFamily="34" charset="0"/>
              </a:rPr>
              <a:t>2</a:t>
            </a:r>
          </a:p>
        </p:txBody>
      </p:sp>
      <p:sp>
        <p:nvSpPr>
          <p:cNvPr id="295992" name="Text Box 1080"/>
          <p:cNvSpPr txBox="1">
            <a:spLocks noChangeArrowheads="1"/>
          </p:cNvSpPr>
          <p:nvPr/>
        </p:nvSpPr>
        <p:spPr bwMode="auto">
          <a:xfrm>
            <a:off x="5022850" y="4633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800" b="0">
              <a:latin typeface="Helvetica" pitchFamily="34" charset="0"/>
            </a:endParaRPr>
          </a:p>
        </p:txBody>
      </p:sp>
      <p:sp>
        <p:nvSpPr>
          <p:cNvPr id="295993" name="Text Box 1081"/>
          <p:cNvSpPr txBox="1">
            <a:spLocks noChangeArrowheads="1"/>
          </p:cNvSpPr>
          <p:nvPr/>
        </p:nvSpPr>
        <p:spPr bwMode="auto">
          <a:xfrm>
            <a:off x="3913188" y="41783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0" dirty="0">
                <a:latin typeface="Helvetica" pitchFamily="34" charset="0"/>
              </a:rPr>
              <a:t>9</a:t>
            </a:r>
          </a:p>
        </p:txBody>
      </p:sp>
      <p:sp>
        <p:nvSpPr>
          <p:cNvPr id="295995" name="Text Box 1083"/>
          <p:cNvSpPr txBox="1">
            <a:spLocks noChangeArrowheads="1"/>
          </p:cNvSpPr>
          <p:nvPr/>
        </p:nvSpPr>
        <p:spPr bwMode="auto">
          <a:xfrm>
            <a:off x="685800" y="4267200"/>
            <a:ext cx="828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00" b="0">
                <a:latin typeface="Helvetica" pitchFamily="34" charset="0"/>
              </a:rPr>
              <a:t>Step 2:</a:t>
            </a:r>
          </a:p>
        </p:txBody>
      </p:sp>
      <p:grpSp>
        <p:nvGrpSpPr>
          <p:cNvPr id="3" name="Group 1086"/>
          <p:cNvGrpSpPr>
            <a:grpSpLocks/>
          </p:cNvGrpSpPr>
          <p:nvPr/>
        </p:nvGrpSpPr>
        <p:grpSpPr bwMode="auto">
          <a:xfrm>
            <a:off x="669925" y="2209800"/>
            <a:ext cx="7732713" cy="1387475"/>
            <a:chOff x="422" y="1392"/>
            <a:chExt cx="4871" cy="874"/>
          </a:xfrm>
        </p:grpSpPr>
        <p:sp>
          <p:nvSpPr>
            <p:cNvPr id="295941" name="Text Box 1029"/>
            <p:cNvSpPr txBox="1">
              <a:spLocks noChangeArrowheads="1"/>
            </p:cNvSpPr>
            <p:nvPr/>
          </p:nvSpPr>
          <p:spPr bwMode="auto">
            <a:xfrm>
              <a:off x="4063" y="1584"/>
              <a:ext cx="61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b="0" u="sng">
                  <a:latin typeface="Helvetica" pitchFamily="34" charset="0"/>
                </a:rPr>
                <a:t>current</a:t>
              </a:r>
            </a:p>
          </p:txBody>
        </p:sp>
        <p:sp>
          <p:nvSpPr>
            <p:cNvPr id="295942" name="Text Box 1030"/>
            <p:cNvSpPr txBox="1">
              <a:spLocks noChangeArrowheads="1"/>
            </p:cNvSpPr>
            <p:nvPr/>
          </p:nvSpPr>
          <p:spPr bwMode="auto">
            <a:xfrm>
              <a:off x="4255" y="1824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b="0">
                  <a:latin typeface="Helvetica" pitchFamily="34" charset="0"/>
                </a:rPr>
                <a:t>5</a:t>
              </a:r>
            </a:p>
          </p:txBody>
        </p:sp>
        <p:grpSp>
          <p:nvGrpSpPr>
            <p:cNvPr id="4" name="Group 1031"/>
            <p:cNvGrpSpPr>
              <a:grpSpLocks/>
            </p:cNvGrpSpPr>
            <p:nvPr/>
          </p:nvGrpSpPr>
          <p:grpSpPr bwMode="auto">
            <a:xfrm>
              <a:off x="4800" y="1584"/>
              <a:ext cx="401" cy="490"/>
              <a:chOff x="4608" y="2832"/>
              <a:chExt cx="401" cy="490"/>
            </a:xfrm>
          </p:grpSpPr>
          <p:sp>
            <p:nvSpPr>
              <p:cNvPr id="295944" name="Text Box 1032"/>
              <p:cNvSpPr txBox="1">
                <a:spLocks noChangeArrowheads="1"/>
              </p:cNvSpPr>
              <p:nvPr/>
            </p:nvSpPr>
            <p:spPr bwMode="auto">
              <a:xfrm>
                <a:off x="4608" y="2832"/>
                <a:ext cx="40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 u="sng">
                    <a:latin typeface="Helvetica" pitchFamily="34" charset="0"/>
                  </a:rPr>
                  <a:t>size</a:t>
                </a:r>
              </a:p>
            </p:txBody>
          </p:sp>
          <p:sp>
            <p:nvSpPr>
              <p:cNvPr id="295945" name="Text Box 1033"/>
              <p:cNvSpPr txBox="1">
                <a:spLocks noChangeArrowheads="1"/>
              </p:cNvSpPr>
              <p:nvPr/>
            </p:nvSpPr>
            <p:spPr bwMode="auto">
              <a:xfrm>
                <a:off x="4704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b="0">
                    <a:latin typeface="Helvetica" pitchFamily="34" charset="0"/>
                  </a:rPr>
                  <a:t>6</a:t>
                </a:r>
              </a:p>
            </p:txBody>
          </p:sp>
        </p:grpSp>
        <p:sp>
          <p:nvSpPr>
            <p:cNvPr id="295946" name="Rectangle 1034"/>
            <p:cNvSpPr>
              <a:spLocks noChangeArrowheads="1"/>
            </p:cNvSpPr>
            <p:nvPr/>
          </p:nvSpPr>
          <p:spPr bwMode="auto">
            <a:xfrm>
              <a:off x="1354" y="1623"/>
              <a:ext cx="2688" cy="336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5947" name="Text Box 1035"/>
            <p:cNvSpPr txBox="1">
              <a:spLocks noChangeArrowheads="1"/>
            </p:cNvSpPr>
            <p:nvPr/>
          </p:nvSpPr>
          <p:spPr bwMode="auto">
            <a:xfrm>
              <a:off x="1056" y="1648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Helvetica" pitchFamily="34" charset="0"/>
                </a:rPr>
                <a:t>A</a:t>
              </a:r>
            </a:p>
          </p:txBody>
        </p:sp>
        <p:sp>
          <p:nvSpPr>
            <p:cNvPr id="295948" name="Text Box 1036"/>
            <p:cNvSpPr txBox="1">
              <a:spLocks noChangeArrowheads="1"/>
            </p:cNvSpPr>
            <p:nvPr/>
          </p:nvSpPr>
          <p:spPr bwMode="auto">
            <a:xfrm>
              <a:off x="1738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Helvetica" pitchFamily="34" charset="0"/>
                </a:rPr>
                <a:t>6</a:t>
              </a:r>
            </a:p>
          </p:txBody>
        </p:sp>
        <p:sp>
          <p:nvSpPr>
            <p:cNvPr id="295949" name="Text Box 1037"/>
            <p:cNvSpPr txBox="1">
              <a:spLocks noChangeArrowheads="1"/>
            </p:cNvSpPr>
            <p:nvPr/>
          </p:nvSpPr>
          <p:spPr bwMode="auto">
            <a:xfrm>
              <a:off x="2074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Helvetica" pitchFamily="34" charset="0"/>
                </a:rPr>
                <a:t>8</a:t>
              </a:r>
            </a:p>
          </p:txBody>
        </p:sp>
        <p:sp>
          <p:nvSpPr>
            <p:cNvPr id="295950" name="Text Box 1038"/>
            <p:cNvSpPr txBox="1">
              <a:spLocks noChangeArrowheads="1"/>
            </p:cNvSpPr>
            <p:nvPr/>
          </p:nvSpPr>
          <p:spPr bwMode="auto">
            <a:xfrm>
              <a:off x="3089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295951" name="Text Box 1039"/>
            <p:cNvSpPr txBox="1">
              <a:spLocks noChangeArrowheads="1"/>
            </p:cNvSpPr>
            <p:nvPr/>
          </p:nvSpPr>
          <p:spPr bwMode="auto">
            <a:xfrm>
              <a:off x="1402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800" b="0">
                  <a:latin typeface="Helvetica" pitchFamily="34" charset="0"/>
                </a:rPr>
                <a:t>1</a:t>
              </a:r>
            </a:p>
          </p:txBody>
        </p:sp>
        <p:sp>
          <p:nvSpPr>
            <p:cNvPr id="295952" name="Text Box 1040"/>
            <p:cNvSpPr txBox="1">
              <a:spLocks noChangeArrowheads="1"/>
            </p:cNvSpPr>
            <p:nvPr/>
          </p:nvSpPr>
          <p:spPr bwMode="auto">
            <a:xfrm>
              <a:off x="1738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800" b="0">
                  <a:latin typeface="Helvetica" pitchFamily="34" charset="0"/>
                </a:rPr>
                <a:t>2</a:t>
              </a:r>
            </a:p>
          </p:txBody>
        </p:sp>
        <p:sp>
          <p:nvSpPr>
            <p:cNvPr id="295953" name="Text Box 1041"/>
            <p:cNvSpPr txBox="1">
              <a:spLocks noChangeArrowheads="1"/>
            </p:cNvSpPr>
            <p:nvPr/>
          </p:nvSpPr>
          <p:spPr bwMode="auto">
            <a:xfrm>
              <a:off x="2074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800" b="0">
                  <a:latin typeface="Helvetica" pitchFamily="34" charset="0"/>
                </a:rPr>
                <a:t>3</a:t>
              </a:r>
            </a:p>
          </p:txBody>
        </p:sp>
        <p:sp>
          <p:nvSpPr>
            <p:cNvPr id="295954" name="Text Box 1042"/>
            <p:cNvSpPr txBox="1">
              <a:spLocks noChangeArrowheads="1"/>
            </p:cNvSpPr>
            <p:nvPr/>
          </p:nvSpPr>
          <p:spPr bwMode="auto">
            <a:xfrm>
              <a:off x="2410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800" b="0">
                  <a:latin typeface="Helvetica" pitchFamily="34" charset="0"/>
                </a:rPr>
                <a:t>4</a:t>
              </a:r>
            </a:p>
          </p:txBody>
        </p:sp>
        <p:sp>
          <p:nvSpPr>
            <p:cNvPr id="295955" name="Text Box 1043"/>
            <p:cNvSpPr txBox="1">
              <a:spLocks noChangeArrowheads="1"/>
            </p:cNvSpPr>
            <p:nvPr/>
          </p:nvSpPr>
          <p:spPr bwMode="auto">
            <a:xfrm>
              <a:off x="2746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800" b="0">
                  <a:latin typeface="Helvetica" pitchFamily="34" charset="0"/>
                </a:rPr>
                <a:t>5</a:t>
              </a:r>
            </a:p>
          </p:txBody>
        </p:sp>
        <p:sp>
          <p:nvSpPr>
            <p:cNvPr id="295956" name="Line 1044"/>
            <p:cNvSpPr>
              <a:spLocks noChangeShapeType="1"/>
            </p:cNvSpPr>
            <p:nvPr/>
          </p:nvSpPr>
          <p:spPr bwMode="auto">
            <a:xfrm>
              <a:off x="2698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5957" name="Line 1045"/>
            <p:cNvSpPr>
              <a:spLocks noChangeShapeType="1"/>
            </p:cNvSpPr>
            <p:nvPr/>
          </p:nvSpPr>
          <p:spPr bwMode="auto">
            <a:xfrm>
              <a:off x="1690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5958" name="Line 1046"/>
            <p:cNvSpPr>
              <a:spLocks noChangeShapeType="1"/>
            </p:cNvSpPr>
            <p:nvPr/>
          </p:nvSpPr>
          <p:spPr bwMode="auto">
            <a:xfrm>
              <a:off x="2026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5959" name="Line 1047"/>
            <p:cNvSpPr>
              <a:spLocks noChangeShapeType="1"/>
            </p:cNvSpPr>
            <p:nvPr/>
          </p:nvSpPr>
          <p:spPr bwMode="auto">
            <a:xfrm>
              <a:off x="2362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5960" name="Line 1048"/>
            <p:cNvSpPr>
              <a:spLocks noChangeShapeType="1"/>
            </p:cNvSpPr>
            <p:nvPr/>
          </p:nvSpPr>
          <p:spPr bwMode="auto">
            <a:xfrm>
              <a:off x="3034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5961" name="Line 1049"/>
            <p:cNvSpPr>
              <a:spLocks noChangeShapeType="1"/>
            </p:cNvSpPr>
            <p:nvPr/>
          </p:nvSpPr>
          <p:spPr bwMode="auto">
            <a:xfrm>
              <a:off x="3370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5962" name="Line 1050"/>
            <p:cNvSpPr>
              <a:spLocks noChangeShapeType="1"/>
            </p:cNvSpPr>
            <p:nvPr/>
          </p:nvSpPr>
          <p:spPr bwMode="auto">
            <a:xfrm>
              <a:off x="3706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5963" name="Text Box 1051"/>
            <p:cNvSpPr txBox="1">
              <a:spLocks noChangeArrowheads="1"/>
            </p:cNvSpPr>
            <p:nvPr/>
          </p:nvSpPr>
          <p:spPr bwMode="auto">
            <a:xfrm>
              <a:off x="1402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Helvetica" pitchFamily="34" charset="0"/>
                </a:rPr>
                <a:t>2</a:t>
              </a:r>
            </a:p>
          </p:txBody>
        </p:sp>
        <p:sp>
          <p:nvSpPr>
            <p:cNvPr id="295964" name="Text Box 1052"/>
            <p:cNvSpPr txBox="1">
              <a:spLocks noChangeArrowheads="1"/>
            </p:cNvSpPr>
            <p:nvPr/>
          </p:nvSpPr>
          <p:spPr bwMode="auto">
            <a:xfrm>
              <a:off x="3116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800" b="0">
                  <a:latin typeface="Helvetica" pitchFamily="34" charset="0"/>
                </a:rPr>
                <a:t>6</a:t>
              </a:r>
            </a:p>
          </p:txBody>
        </p:sp>
        <p:sp>
          <p:nvSpPr>
            <p:cNvPr id="295965" name="Text Box 1053"/>
            <p:cNvSpPr txBox="1">
              <a:spLocks noChangeArrowheads="1"/>
            </p:cNvSpPr>
            <p:nvPr/>
          </p:nvSpPr>
          <p:spPr bwMode="auto">
            <a:xfrm>
              <a:off x="2417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400" b="0">
                  <a:latin typeface="Helvetica" pitchFamily="34" charset="0"/>
                </a:rPr>
                <a:t>9</a:t>
              </a:r>
            </a:p>
          </p:txBody>
        </p:sp>
        <p:sp>
          <p:nvSpPr>
            <p:cNvPr id="295966" name="Text Box 1054"/>
            <p:cNvSpPr txBox="1">
              <a:spLocks noChangeArrowheads="1"/>
            </p:cNvSpPr>
            <p:nvPr/>
          </p:nvSpPr>
          <p:spPr bwMode="auto">
            <a:xfrm>
              <a:off x="5088" y="2016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b="0">
                  <a:latin typeface="Helvetica" pitchFamily="34" charset="0"/>
                </a:rPr>
                <a:t>5</a:t>
              </a:r>
            </a:p>
          </p:txBody>
        </p:sp>
        <p:sp>
          <p:nvSpPr>
            <p:cNvPr id="295967" name="Line 1055"/>
            <p:cNvSpPr>
              <a:spLocks noChangeShapeType="1"/>
            </p:cNvSpPr>
            <p:nvPr/>
          </p:nvSpPr>
          <p:spPr bwMode="auto">
            <a:xfrm flipV="1">
              <a:off x="4800" y="1872"/>
              <a:ext cx="33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5994" name="Text Box 1082"/>
            <p:cNvSpPr txBox="1">
              <a:spLocks noChangeArrowheads="1"/>
            </p:cNvSpPr>
            <p:nvPr/>
          </p:nvSpPr>
          <p:spPr bwMode="auto">
            <a:xfrm>
              <a:off x="422" y="1660"/>
              <a:ext cx="52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0">
                  <a:latin typeface="Helvetica" pitchFamily="34" charset="0"/>
                </a:rPr>
                <a:t>Step 1:</a:t>
              </a:r>
            </a:p>
          </p:txBody>
        </p:sp>
        <p:sp>
          <p:nvSpPr>
            <p:cNvPr id="295996" name="Line 1084"/>
            <p:cNvSpPr>
              <a:spLocks noChangeShapeType="1"/>
            </p:cNvSpPr>
            <p:nvPr/>
          </p:nvSpPr>
          <p:spPr bwMode="auto">
            <a:xfrm>
              <a:off x="2880" y="13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5997" name="Line 1085"/>
          <p:cNvSpPr>
            <a:spLocks noChangeShapeType="1"/>
          </p:cNvSpPr>
          <p:nvPr/>
        </p:nvSpPr>
        <p:spPr bwMode="auto">
          <a:xfrm flipH="1">
            <a:off x="4038600" y="38100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334000"/>
          </a:xfrm>
        </p:spPr>
        <p:txBody>
          <a:bodyPr>
            <a:normAutofit fontScale="92500" lnSpcReduction="10000"/>
          </a:bodyPr>
          <a:lstStyle/>
          <a:p>
            <a:pPr marL="533400" indent="-533400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0000CC"/>
                </a:solidFill>
              </a:rPr>
              <a:t>find(X): </a:t>
            </a:r>
            <a:r>
              <a:rPr lang="en-US" sz="3200" dirty="0" smtClean="0"/>
              <a:t>traverse the array until X is located.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err="1" smtClean="0"/>
              <a:t>int</a:t>
            </a:r>
            <a:r>
              <a:rPr lang="en-US" sz="3200" dirty="0" smtClean="0"/>
              <a:t> find(</a:t>
            </a:r>
            <a:r>
              <a:rPr lang="en-US" sz="3200" dirty="0" err="1" smtClean="0"/>
              <a:t>int</a:t>
            </a:r>
            <a:r>
              <a:rPr lang="en-US" sz="3200" dirty="0" smtClean="0"/>
              <a:t> X)</a:t>
            </a:r>
            <a:br>
              <a:rPr lang="en-US" sz="3200" dirty="0" smtClean="0"/>
            </a:br>
            <a:r>
              <a:rPr lang="en-US" sz="3200" dirty="0" smtClean="0"/>
              <a:t>{</a:t>
            </a:r>
            <a:br>
              <a:rPr lang="en-US" sz="3200" dirty="0" smtClean="0"/>
            </a:br>
            <a:r>
              <a:rPr lang="en-US" sz="3200" dirty="0" smtClean="0"/>
              <a:t>	</a:t>
            </a:r>
            <a:r>
              <a:rPr lang="en-US" sz="3200" dirty="0" err="1" smtClean="0"/>
              <a:t>int</a:t>
            </a:r>
            <a:r>
              <a:rPr lang="en-US" sz="3200" dirty="0" smtClean="0"/>
              <a:t> j;</a:t>
            </a:r>
            <a:br>
              <a:rPr lang="en-US" sz="3200" dirty="0" smtClean="0"/>
            </a:br>
            <a:r>
              <a:rPr lang="en-US" sz="3200" dirty="0" smtClean="0"/>
              <a:t>	for(j=1; j &lt; size+1; j++ )</a:t>
            </a:r>
            <a:br>
              <a:rPr lang="en-US" sz="3200" dirty="0" smtClean="0"/>
            </a:br>
            <a:r>
              <a:rPr lang="en-US" sz="3200" dirty="0" smtClean="0"/>
              <a:t>	    if( A[j] == X ) {	</a:t>
            </a:r>
            <a:r>
              <a:rPr lang="en-US" sz="3200" dirty="0" smtClean="0">
                <a:solidFill>
                  <a:srgbClr val="0000CC"/>
                </a:solidFill>
              </a:rPr>
              <a:t>// found X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	         current = j;   </a:t>
            </a:r>
            <a:r>
              <a:rPr lang="en-US" sz="3200" dirty="0" smtClean="0">
                <a:solidFill>
                  <a:srgbClr val="0000CC"/>
                </a:solidFill>
              </a:rPr>
              <a:t>// current points to where 					X found</a:t>
            </a:r>
          </a:p>
          <a:p>
            <a:pPr marL="533400" indent="-533400">
              <a:lnSpc>
                <a:spcPct val="90000"/>
              </a:lnSpc>
              <a:buNone/>
            </a:pPr>
            <a:r>
              <a:rPr lang="en-US" sz="3200" dirty="0" smtClean="0"/>
              <a:t>		  	 return 1;   </a:t>
            </a:r>
            <a:r>
              <a:rPr lang="en-US" sz="3200" dirty="0" smtClean="0">
                <a:solidFill>
                  <a:srgbClr val="0000CC"/>
                </a:solidFill>
              </a:rPr>
              <a:t>// 1 for true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	}</a:t>
            </a:r>
            <a:br>
              <a:rPr lang="en-US" sz="3200" dirty="0" smtClean="0"/>
            </a:br>
            <a:r>
              <a:rPr lang="en-US" sz="3200" dirty="0" smtClean="0"/>
              <a:t>	return 0;  </a:t>
            </a:r>
            <a:r>
              <a:rPr lang="en-US" sz="3200" dirty="0" smtClean="0">
                <a:solidFill>
                  <a:srgbClr val="0000CC"/>
                </a:solidFill>
              </a:rPr>
              <a:t>// 0 (false) indicates not found</a:t>
            </a:r>
          </a:p>
          <a:p>
            <a:pPr marL="533400" indent="-533400">
              <a:lnSpc>
                <a:spcPct val="90000"/>
              </a:lnSpc>
              <a:buNone/>
            </a:pPr>
            <a:r>
              <a:rPr lang="en-US" sz="3200" dirty="0" smtClean="0"/>
              <a:t>	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Other operations: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get()		</a:t>
            </a:r>
            <a:r>
              <a:rPr lang="en-US" sz="3200" dirty="0" smtClean="0">
                <a:sym typeface="Wingdings" pitchFamily="2" charset="2"/>
              </a:rPr>
              <a:t> return A[current];</a:t>
            </a:r>
            <a:br>
              <a:rPr lang="en-US" sz="3200" dirty="0" smtClean="0">
                <a:sym typeface="Wingdings" pitchFamily="2" charset="2"/>
              </a:rPr>
            </a:br>
            <a:r>
              <a:rPr lang="en-US" sz="3200" dirty="0" smtClean="0">
                <a:sym typeface="Wingdings" pitchFamily="2" charset="2"/>
              </a:rPr>
              <a:t>update(X) 	 A[current] = X;</a:t>
            </a:r>
            <a:br>
              <a:rPr lang="en-US" sz="3200" dirty="0" smtClean="0">
                <a:sym typeface="Wingdings" pitchFamily="2" charset="2"/>
              </a:rPr>
            </a:br>
            <a:r>
              <a:rPr lang="en-US" sz="3200" dirty="0" smtClean="0">
                <a:sym typeface="Wingdings" pitchFamily="2" charset="2"/>
              </a:rPr>
              <a:t>length()		  return size;</a:t>
            </a:r>
            <a:br>
              <a:rPr lang="en-US" sz="3200" dirty="0" smtClean="0">
                <a:sym typeface="Wingdings" pitchFamily="2" charset="2"/>
              </a:rPr>
            </a:br>
            <a:r>
              <a:rPr lang="en-US" sz="3200" dirty="0" smtClean="0">
                <a:sym typeface="Wingdings" pitchFamily="2" charset="2"/>
              </a:rPr>
              <a:t>back()		 current--;</a:t>
            </a:r>
            <a:br>
              <a:rPr lang="en-US" sz="3200" dirty="0" smtClean="0">
                <a:sym typeface="Wingdings" pitchFamily="2" charset="2"/>
              </a:rPr>
            </a:br>
            <a:r>
              <a:rPr lang="en-US" sz="3200" dirty="0" smtClean="0">
                <a:sym typeface="Wingdings" pitchFamily="2" charset="2"/>
              </a:rPr>
              <a:t>start() 		 current = 1;</a:t>
            </a:r>
            <a:br>
              <a:rPr lang="en-US" sz="3200" dirty="0" smtClean="0">
                <a:sym typeface="Wingdings" pitchFamily="2" charset="2"/>
              </a:rPr>
            </a:br>
            <a:r>
              <a:rPr lang="en-US" sz="3200" dirty="0" smtClean="0">
                <a:sym typeface="Wingdings" pitchFamily="2" charset="2"/>
              </a:rPr>
              <a:t>end() 		 current = size;</a:t>
            </a: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Array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</a:t>
            </a:r>
          </a:p>
          <a:p>
            <a:pPr lvl="1"/>
            <a:r>
              <a:rPr lang="en-US" dirty="0" smtClean="0"/>
              <a:t>we have to move every element to the right of  current to make space for the new element.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Worst-case</a:t>
            </a:r>
            <a:r>
              <a:rPr lang="en-US" dirty="0" smtClean="0"/>
              <a:t> is when we insert at the beginning; we have to move every element right one place.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Average-case:</a:t>
            </a:r>
            <a:r>
              <a:rPr lang="en-US" dirty="0" smtClean="0"/>
              <a:t> on average we may have to move half of the elements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Arrays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remove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Worst-case:</a:t>
            </a:r>
            <a:r>
              <a:rPr lang="en-US" dirty="0" smtClean="0"/>
              <a:t> remove at the beginning, must shift all remaining elements to the left.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Average-case:</a:t>
            </a:r>
            <a:r>
              <a:rPr lang="en-US" dirty="0" smtClean="0"/>
              <a:t> expect to move half of the elements.</a:t>
            </a:r>
          </a:p>
          <a:p>
            <a:endParaRPr lang="en-US" dirty="0" smtClean="0"/>
          </a:p>
          <a:p>
            <a:r>
              <a:rPr lang="en-US" dirty="0" smtClean="0"/>
              <a:t>find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Worst-case: </a:t>
            </a:r>
            <a:r>
              <a:rPr lang="en-US" dirty="0" smtClean="0"/>
              <a:t>may have to search the entire array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Average-case: </a:t>
            </a:r>
            <a:r>
              <a:rPr lang="en-US" dirty="0" smtClean="0"/>
              <a:t>search at most half the array.</a:t>
            </a:r>
          </a:p>
          <a:p>
            <a:endParaRPr lang="en-US" dirty="0" smtClean="0"/>
          </a:p>
          <a:p>
            <a:r>
              <a:rPr lang="en-US" dirty="0" smtClean="0"/>
              <a:t>Other operations are one-step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Need for Data Structures</a:t>
            </a:r>
          </a:p>
          <a:p>
            <a:r>
              <a:rPr lang="en-US" dirty="0" smtClean="0"/>
              <a:t>Selecting a data structure</a:t>
            </a:r>
          </a:p>
          <a:p>
            <a:r>
              <a:rPr lang="en-US" dirty="0" smtClean="0"/>
              <a:t>Data structure philosophy</a:t>
            </a:r>
          </a:p>
          <a:p>
            <a:r>
              <a:rPr lang="en-US" dirty="0" smtClean="0"/>
              <a:t>Data structure classification</a:t>
            </a:r>
          </a:p>
          <a:p>
            <a:r>
              <a:rPr lang="en-US" dirty="0" smtClean="0"/>
              <a:t>Data structure operations</a:t>
            </a:r>
          </a:p>
          <a:p>
            <a:r>
              <a:rPr lang="en-US" dirty="0" smtClean="0"/>
              <a:t>Arrays and Lists</a:t>
            </a:r>
          </a:p>
          <a:p>
            <a:r>
              <a:rPr lang="en-US" smtClean="0"/>
              <a:t>Some Operations </a:t>
            </a:r>
            <a:r>
              <a:rPr lang="en-US" dirty="0" smtClean="0"/>
              <a:t>on Lists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5948</TotalTime>
  <Words>2985</Words>
  <Application>Microsoft Office PowerPoint</Application>
  <PresentationFormat>On-screen Show (4:3)</PresentationFormat>
  <Paragraphs>430</Paragraphs>
  <Slides>52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Edge</vt:lpstr>
      <vt:lpstr>CSC 211 Data Structures  Lecture 7 </vt:lpstr>
      <vt:lpstr>Last Lecture Summary I</vt:lpstr>
      <vt:lpstr>Objectives Overview</vt:lpstr>
      <vt:lpstr>Need for Data Structures</vt:lpstr>
      <vt:lpstr>Data Management Objectives</vt:lpstr>
      <vt:lpstr>Organizing Data</vt:lpstr>
      <vt:lpstr>Data Structure</vt:lpstr>
      <vt:lpstr>Efficiency</vt:lpstr>
      <vt:lpstr>Selecting a Data Structure</vt:lpstr>
      <vt:lpstr>Some Question to Ask</vt:lpstr>
      <vt:lpstr>Data Structure Philosophy</vt:lpstr>
      <vt:lpstr>Data Structure Philosophy (Cont…)</vt:lpstr>
      <vt:lpstr>Data Structure Classification</vt:lpstr>
      <vt:lpstr>Data Structure Classification</vt:lpstr>
      <vt:lpstr>Logical Data Structures</vt:lpstr>
      <vt:lpstr>Primitive and Simple Structures</vt:lpstr>
      <vt:lpstr>Linear and Non Linear </vt:lpstr>
      <vt:lpstr>File Organizations</vt:lpstr>
      <vt:lpstr>Various Data Structures</vt:lpstr>
      <vt:lpstr>Why Data Structures are Required?</vt:lpstr>
      <vt:lpstr>Data Structure Operations</vt:lpstr>
      <vt:lpstr>Data Structure Operations (Cont…)</vt:lpstr>
      <vt:lpstr>Data Structure Operations (Cont…)</vt:lpstr>
      <vt:lpstr>Data Structure Operations Example</vt:lpstr>
      <vt:lpstr>Data Structure Operations Example</vt:lpstr>
      <vt:lpstr>Data Structure – Linear Array</vt:lpstr>
      <vt:lpstr>Array Example</vt:lpstr>
      <vt:lpstr>Arrays in C</vt:lpstr>
      <vt:lpstr>Arrays in C</vt:lpstr>
      <vt:lpstr>Array Layout</vt:lpstr>
      <vt:lpstr>What is Array Name?</vt:lpstr>
      <vt:lpstr>Array Name</vt:lpstr>
      <vt:lpstr>Dynamic Arrays</vt:lpstr>
      <vt:lpstr>Dynamic Arrays</vt:lpstr>
      <vt:lpstr>Dynamic Arrays</vt:lpstr>
      <vt:lpstr>The LIST Data Structure</vt:lpstr>
      <vt:lpstr>Lists</vt:lpstr>
      <vt:lpstr>List Operations</vt:lpstr>
      <vt:lpstr>List Operations</vt:lpstr>
      <vt:lpstr>List Operations</vt:lpstr>
      <vt:lpstr>Implementing Lists Using Arrays</vt:lpstr>
      <vt:lpstr>Traversing List (linear Arrays)</vt:lpstr>
      <vt:lpstr>Traversing List Arrays - Algorithm</vt:lpstr>
      <vt:lpstr>Traversing Implementation in C </vt:lpstr>
      <vt:lpstr>List Implementation</vt:lpstr>
      <vt:lpstr>Implementing Lists</vt:lpstr>
      <vt:lpstr>Implementing Lists</vt:lpstr>
      <vt:lpstr>Implementing Lists</vt:lpstr>
      <vt:lpstr>Implementing Lists</vt:lpstr>
      <vt:lpstr>Analysis of Array Lists</vt:lpstr>
      <vt:lpstr>Analysis of Arrays Lists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07</dc:title>
  <dc:subject>CSC211 Data Structures</dc:subject>
  <dc:creator>Dr. Iftikhar Azim Niaz</dc:creator>
  <cp:lastModifiedBy>NTS</cp:lastModifiedBy>
  <cp:revision>495</cp:revision>
  <dcterms:created xsi:type="dcterms:W3CDTF">2004-10-06T00:41:44Z</dcterms:created>
  <dcterms:modified xsi:type="dcterms:W3CDTF">2012-10-08T09:49:16Z</dcterms:modified>
</cp:coreProperties>
</file>