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99"/>
  </p:notesMasterIdLst>
  <p:sldIdLst>
    <p:sldId id="306" r:id="rId2"/>
    <p:sldId id="547" r:id="rId3"/>
    <p:sldId id="578" r:id="rId4"/>
    <p:sldId id="729" r:id="rId5"/>
    <p:sldId id="730" r:id="rId6"/>
    <p:sldId id="731" r:id="rId7"/>
    <p:sldId id="739" r:id="rId8"/>
    <p:sldId id="636" r:id="rId9"/>
    <p:sldId id="637" r:id="rId10"/>
    <p:sldId id="638" r:id="rId11"/>
    <p:sldId id="639" r:id="rId12"/>
    <p:sldId id="640" r:id="rId13"/>
    <p:sldId id="641" r:id="rId14"/>
    <p:sldId id="642" r:id="rId15"/>
    <p:sldId id="643" r:id="rId16"/>
    <p:sldId id="644" r:id="rId17"/>
    <p:sldId id="645" r:id="rId18"/>
    <p:sldId id="646" r:id="rId19"/>
    <p:sldId id="647" r:id="rId20"/>
    <p:sldId id="648" r:id="rId21"/>
    <p:sldId id="649" r:id="rId22"/>
    <p:sldId id="650" r:id="rId23"/>
    <p:sldId id="651" r:id="rId24"/>
    <p:sldId id="652" r:id="rId25"/>
    <p:sldId id="653" r:id="rId26"/>
    <p:sldId id="654" r:id="rId27"/>
    <p:sldId id="655" r:id="rId28"/>
    <p:sldId id="656" r:id="rId29"/>
    <p:sldId id="657" r:id="rId30"/>
    <p:sldId id="658" r:id="rId31"/>
    <p:sldId id="659" r:id="rId32"/>
    <p:sldId id="660" r:id="rId33"/>
    <p:sldId id="661" r:id="rId34"/>
    <p:sldId id="662" r:id="rId35"/>
    <p:sldId id="663" r:id="rId36"/>
    <p:sldId id="664" r:id="rId37"/>
    <p:sldId id="732" r:id="rId38"/>
    <p:sldId id="733" r:id="rId39"/>
    <p:sldId id="734" r:id="rId40"/>
    <p:sldId id="735" r:id="rId41"/>
    <p:sldId id="736" r:id="rId42"/>
    <p:sldId id="737" r:id="rId43"/>
    <p:sldId id="738" r:id="rId44"/>
    <p:sldId id="740" r:id="rId45"/>
    <p:sldId id="741" r:id="rId46"/>
    <p:sldId id="742" r:id="rId47"/>
    <p:sldId id="743" r:id="rId48"/>
    <p:sldId id="748" r:id="rId49"/>
    <p:sldId id="707" r:id="rId50"/>
    <p:sldId id="708" r:id="rId51"/>
    <p:sldId id="709" r:id="rId52"/>
    <p:sldId id="710" r:id="rId53"/>
    <p:sldId id="711" r:id="rId54"/>
    <p:sldId id="712" r:id="rId55"/>
    <p:sldId id="713" r:id="rId56"/>
    <p:sldId id="714" r:id="rId57"/>
    <p:sldId id="715" r:id="rId58"/>
    <p:sldId id="716" r:id="rId59"/>
    <p:sldId id="717" r:id="rId60"/>
    <p:sldId id="719" r:id="rId61"/>
    <p:sldId id="720" r:id="rId62"/>
    <p:sldId id="721" r:id="rId63"/>
    <p:sldId id="722" r:id="rId64"/>
    <p:sldId id="723" r:id="rId65"/>
    <p:sldId id="683" r:id="rId66"/>
    <p:sldId id="684" r:id="rId67"/>
    <p:sldId id="685" r:id="rId68"/>
    <p:sldId id="686" r:id="rId69"/>
    <p:sldId id="687" r:id="rId70"/>
    <p:sldId id="688" r:id="rId71"/>
    <p:sldId id="689" r:id="rId72"/>
    <p:sldId id="690" r:id="rId73"/>
    <p:sldId id="691" r:id="rId74"/>
    <p:sldId id="724" r:id="rId75"/>
    <p:sldId id="682" r:id="rId76"/>
    <p:sldId id="680" r:id="rId77"/>
    <p:sldId id="681" r:id="rId78"/>
    <p:sldId id="725" r:id="rId79"/>
    <p:sldId id="726" r:id="rId80"/>
    <p:sldId id="727" r:id="rId81"/>
    <p:sldId id="718" r:id="rId82"/>
    <p:sldId id="700" r:id="rId83"/>
    <p:sldId id="701" r:id="rId84"/>
    <p:sldId id="702" r:id="rId85"/>
    <p:sldId id="703" r:id="rId86"/>
    <p:sldId id="728" r:id="rId87"/>
    <p:sldId id="705" r:id="rId88"/>
    <p:sldId id="706" r:id="rId89"/>
    <p:sldId id="692" r:id="rId90"/>
    <p:sldId id="693" r:id="rId91"/>
    <p:sldId id="694" r:id="rId92"/>
    <p:sldId id="695" r:id="rId93"/>
    <p:sldId id="696" r:id="rId94"/>
    <p:sldId id="697" r:id="rId95"/>
    <p:sldId id="698" r:id="rId96"/>
    <p:sldId id="699" r:id="rId97"/>
    <p:sldId id="635" r:id="rId9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74" d="100"/>
          <a:sy n="74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564"/>
    </p:cViewPr>
  </p:sorterViewPr>
  <p:notesViewPr>
    <p:cSldViewPr>
      <p:cViewPr varScale="1">
        <p:scale>
          <a:sx n="48" d="100"/>
          <a:sy n="48" d="100"/>
        </p:scale>
        <p:origin x="-2676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4C701-29D5-44D2-8EF4-865CEC46050C}" type="slidenum">
              <a:rPr lang="en-US"/>
              <a:pPr/>
              <a:t>5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3BD278-3A3F-45A0-BE00-AFC4B55459A2}" type="slidenum">
              <a:rPr lang="en-US"/>
              <a:pPr/>
              <a:t>26</a:t>
            </a:fld>
            <a:endParaRPr lang="en-US"/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0C674-87A7-483E-BE14-53F92E2D88FE}" type="slidenum">
              <a:rPr lang="en-US"/>
              <a:pPr/>
              <a:t>27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90681D-D216-4EC6-9F05-A077412201D7}" type="slidenum">
              <a:rPr lang="en-US"/>
              <a:pPr/>
              <a:t>28</a:t>
            </a:fld>
            <a:endParaRPr lang="en-US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4A4B4-8F24-46FB-9082-527CCE187FBC}" type="slidenum">
              <a:rPr lang="en-US"/>
              <a:pPr/>
              <a:t>29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733C9-4A4C-4EF7-A5B6-F0F55DAF9050}" type="slidenum">
              <a:rPr lang="en-US"/>
              <a:pPr/>
              <a:t>30</a:t>
            </a:fld>
            <a:endParaRPr lang="en-US"/>
          </a:p>
        </p:txBody>
      </p:sp>
      <p:sp>
        <p:nvSpPr>
          <p:cNvPr id="41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594569-1B14-4F7B-80B1-CC6E40CEDF03}" type="slidenum">
              <a:rPr lang="en-US"/>
              <a:pPr/>
              <a:t>31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1B9B9F-247A-49DB-9986-30F4E8A75DBC}" type="slidenum">
              <a:rPr lang="en-US"/>
              <a:pPr/>
              <a:t>32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BAE158-3BA0-4B53-9F09-D31B31857E2B}" type="slidenum">
              <a:rPr lang="en-US"/>
              <a:pPr/>
              <a:t>33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446112-6AAF-4C68-8A85-A8A3ED3680D3}" type="slidenum">
              <a:rPr lang="en-US"/>
              <a:pPr/>
              <a:t>34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85341-AB13-4854-8463-08E4D0D96B19}" type="slidenum">
              <a:rPr lang="en-US"/>
              <a:pPr/>
              <a:t>35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94FE1F-D6DF-41E8-A3B8-2188053DF5D0}" type="slidenum">
              <a:rPr lang="en-US"/>
              <a:pPr/>
              <a:t>36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C43F77-EABA-4FAF-A393-36B3C655E224}" type="slidenum">
              <a:rPr lang="en-US"/>
              <a:pPr/>
              <a:t>38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D5AF3-B34D-47E0-8DCB-9D979437022F}" type="slidenum">
              <a:rPr lang="en-US"/>
              <a:pPr/>
              <a:t>39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C1AFCF-395D-4BFE-90DA-7821A55EE27D}" type="slidenum">
              <a:rPr lang="en-US"/>
              <a:pPr/>
              <a:t>40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140CCD-2694-4254-BB6D-D903CE43FE89}" type="slidenum">
              <a:rPr lang="en-US"/>
              <a:pPr/>
              <a:t>41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0C5062-8C90-4DC8-8010-D0AC84E466F0}" type="slidenum">
              <a:rPr lang="en-US"/>
              <a:pPr/>
              <a:t>42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00E3B4-6CD6-452E-AE70-0E16411D2BA9}" type="slidenum">
              <a:rPr lang="en-US"/>
              <a:pPr/>
              <a:t>43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E89C8-CD38-4DE7-A6FA-235CA228B664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5066B-3227-47B7-B6CD-A619CDE8466B}" type="slidenum">
              <a:rPr lang="en-US"/>
              <a:pPr/>
              <a:t>82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BC376B-437E-4D9F-8917-E3279D5E84EB}" type="slidenum">
              <a:rPr lang="en-US"/>
              <a:pPr/>
              <a:t>83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6060FC-7C85-42C4-AD11-4AA969C65B79}" type="slidenum">
              <a:rPr lang="en-US"/>
              <a:pPr/>
              <a:t>84</a:t>
            </a:fld>
            <a:endParaRPr lang="en-US"/>
          </a:p>
        </p:txBody>
      </p:sp>
      <p:sp>
        <p:nvSpPr>
          <p:cNvPr id="396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AE107A-2918-42EC-9FF4-B14E87EA489C}" type="slidenum">
              <a:rPr lang="en-US"/>
              <a:pPr/>
              <a:t>85</a:t>
            </a:fld>
            <a:endParaRPr 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F20FC-3A58-4B9E-920A-67F98F7B22FB}" type="slidenum">
              <a:rPr lang="en-US"/>
              <a:pPr/>
              <a:t>87</a:t>
            </a:fld>
            <a:endParaRPr lang="en-US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C63336-7FC3-4763-9125-7D9F9072B4C2}" type="slidenum">
              <a:rPr lang="en-US"/>
              <a:pPr/>
              <a:t>88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71FE9B-2FCC-4A1F-983F-55370A0E8D80}" type="slidenum">
              <a:rPr lang="en-US" altLang="en-US"/>
              <a:pPr/>
              <a:t>89</a:t>
            </a:fld>
            <a:endParaRPr lang="en-US" alt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1A570-1540-413A-B836-F1F31ACD96CA}" type="slidenum">
              <a:rPr lang="en-US" altLang="en-US"/>
              <a:pPr/>
              <a:t>90</a:t>
            </a:fld>
            <a:endParaRPr lang="en-US" alt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66DCB5-FACC-4F72-A211-A18571B0E779}" type="slidenum">
              <a:rPr lang="en-US" altLang="en-US"/>
              <a:pPr/>
              <a:t>91</a:t>
            </a:fld>
            <a:endParaRPr lang="en-US" alt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09A3B-16AD-4C53-8FCD-E4120A37A408}" type="slidenum">
              <a:rPr lang="en-US" altLang="en-US"/>
              <a:pPr/>
              <a:t>92</a:t>
            </a:fld>
            <a:endParaRPr lang="en-US" altLang="en-US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2EA516-868E-4805-AFA5-2953F02ECAD7}" type="slidenum">
              <a:rPr lang="en-US" altLang="en-US"/>
              <a:pPr/>
              <a:t>93</a:t>
            </a:fld>
            <a:endParaRPr lang="en-US" altLang="en-US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12D96-7431-4F9D-88D0-CE38F1E732BD}" type="slidenum">
              <a:rPr lang="en-US" altLang="en-US"/>
              <a:pPr/>
              <a:t>94</a:t>
            </a:fld>
            <a:endParaRPr lang="en-US" altLang="en-US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17FCC0-67AE-4245-94D0-EA4776720D4A}" type="slidenum">
              <a:rPr lang="en-US" altLang="en-US"/>
              <a:pPr/>
              <a:t>95</a:t>
            </a:fld>
            <a:endParaRPr lang="en-US" alt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64C5AB-5E2F-474D-963B-644F586CBAFF}" type="slidenum">
              <a:rPr lang="en-US" altLang="en-US"/>
              <a:pPr/>
              <a:t>96</a:t>
            </a:fld>
            <a:endParaRPr lang="en-US" alt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E6642E3-C82C-45D6-A87E-5587BA9B408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>
            <a:lvl1pPr marL="0" indent="0">
              <a:buFontTx/>
              <a:buNone/>
              <a:defRPr sz="1200" b="1">
                <a:latin typeface="AvantGarde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3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Word_97_-_2003_Document2.doc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6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Concept of Pointer</a:t>
            </a:r>
          </a:p>
          <a:p>
            <a:r>
              <a:rPr lang="en-US" dirty="0" smtClean="0"/>
              <a:t>Pointer operators</a:t>
            </a:r>
          </a:p>
          <a:p>
            <a:pPr lvl="1"/>
            <a:r>
              <a:rPr lang="en-US" dirty="0" smtClean="0"/>
              <a:t>Address and Indirection</a:t>
            </a:r>
          </a:p>
          <a:p>
            <a:r>
              <a:rPr lang="en-US" dirty="0" smtClean="0"/>
              <a:t>Pointer Arithmetic</a:t>
            </a:r>
          </a:p>
          <a:p>
            <a:r>
              <a:rPr lang="en-US" dirty="0" smtClean="0"/>
              <a:t>Pointer and functions</a:t>
            </a:r>
          </a:p>
          <a:p>
            <a:pPr lvl="1"/>
            <a:r>
              <a:rPr lang="en-US" dirty="0" smtClean="0"/>
              <a:t>Pass by Value</a:t>
            </a:r>
          </a:p>
          <a:p>
            <a:pPr lvl="1"/>
            <a:r>
              <a:rPr lang="en-US" dirty="0" smtClean="0"/>
              <a:t>Pass by Reference</a:t>
            </a:r>
          </a:p>
          <a:p>
            <a:r>
              <a:rPr lang="en-US" dirty="0" smtClean="0"/>
              <a:t>Pointer and Arrays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Dynamic Memory Management with Pointers</a:t>
            </a:r>
          </a:p>
          <a:p>
            <a:r>
              <a:rPr lang="en-US" dirty="0" smtClean="0"/>
              <a:t>Structures</a:t>
            </a:r>
          </a:p>
          <a:p>
            <a:r>
              <a:rPr lang="en-US" dirty="0" smtClean="0"/>
              <a:t>Unions</a:t>
            </a:r>
          </a:p>
          <a:p>
            <a:r>
              <a:rPr lang="en-US" dirty="0" smtClean="0"/>
              <a:t>Strings</a:t>
            </a:r>
          </a:p>
          <a:p>
            <a:r>
              <a:rPr lang="en-US" dirty="0" smtClean="0"/>
              <a:t>Multidimensional 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762000"/>
          </a:xfrm>
        </p:spPr>
        <p:txBody>
          <a:bodyPr/>
          <a:lstStyle/>
          <a:p>
            <a:r>
              <a:rPr lang="en-US" noProof="1"/>
              <a:t>Dynamic Memory Allocation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1828800"/>
            <a:ext cx="4171950" cy="4572000"/>
          </a:xfrm>
        </p:spPr>
        <p:txBody>
          <a:bodyPr/>
          <a:lstStyle/>
          <a:p>
            <a:r>
              <a:rPr lang="en-US" sz="2400" b="1" dirty="0"/>
              <a:t>Static memory</a:t>
            </a:r>
            <a:r>
              <a:rPr lang="en-US" sz="2400" dirty="0"/>
              <a:t> - </a:t>
            </a:r>
            <a:r>
              <a:rPr lang="en-US" sz="2200" dirty="0"/>
              <a:t>where global and static variables </a:t>
            </a:r>
            <a:r>
              <a:rPr lang="en-US" sz="2200" dirty="0" smtClean="0"/>
              <a:t>live</a:t>
            </a:r>
          </a:p>
          <a:p>
            <a:endParaRPr lang="en-US" sz="2400" dirty="0"/>
          </a:p>
          <a:p>
            <a:r>
              <a:rPr lang="en-US" sz="2400" b="1" dirty="0"/>
              <a:t>Heap memory</a:t>
            </a:r>
            <a:r>
              <a:rPr lang="en-US" sz="2400" dirty="0"/>
              <a:t> - </a:t>
            </a:r>
            <a:r>
              <a:rPr lang="en-US" sz="2200" dirty="0"/>
              <a:t>dynamically  allocated at execution time</a:t>
            </a:r>
          </a:p>
          <a:p>
            <a:pPr>
              <a:buFontTx/>
              <a:buNone/>
            </a:pPr>
            <a:r>
              <a:rPr lang="en-US" sz="2400" dirty="0"/>
              <a:t>	- "managed" memory accessed using </a:t>
            </a:r>
            <a:r>
              <a:rPr lang="en-US" sz="2400" dirty="0" smtClean="0"/>
              <a:t>pointers       </a:t>
            </a:r>
          </a:p>
          <a:p>
            <a:r>
              <a:rPr lang="en-US" sz="2400" b="1" dirty="0" smtClean="0"/>
              <a:t>Stack memory</a:t>
            </a:r>
            <a:r>
              <a:rPr lang="en-US" sz="2400" dirty="0" smtClean="0"/>
              <a:t> - </a:t>
            </a:r>
            <a:r>
              <a:rPr lang="en-US" sz="2200" dirty="0" smtClean="0"/>
              <a:t>used by automatic variables </a:t>
            </a:r>
            <a:endParaRPr lang="en-US" sz="2200" dirty="0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1219200"/>
            <a:ext cx="838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effectLst/>
              </a:rPr>
              <a:t>In C and C++, three types of memory are used by programs:</a:t>
            </a:r>
          </a:p>
        </p:txBody>
      </p:sp>
      <p:pic>
        <p:nvPicPr>
          <p:cNvPr id="18439" name="Picture 7" descr="fig1_le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676400"/>
            <a:ext cx="4460875" cy="4799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762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dirty="0"/>
              <a:t>3 Kinds of Program Data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58200" cy="523875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CC0000"/>
                </a:solidFill>
              </a:rPr>
              <a:t>STATIC DATA</a:t>
            </a:r>
            <a:r>
              <a:rPr lang="en-US" sz="2800" dirty="0">
                <a:solidFill>
                  <a:schemeClr val="tx2"/>
                </a:solidFill>
              </a:rPr>
              <a:t>: Allocated at compiler time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CC0000"/>
                </a:solidFill>
              </a:rPr>
              <a:t>DYNAMIC DATA</a:t>
            </a:r>
            <a:r>
              <a:rPr lang="en-US" sz="2800" dirty="0"/>
              <a:t>:  explicitly allocated and </a:t>
            </a:r>
            <a:r>
              <a:rPr lang="en-US" sz="2800" dirty="0" err="1"/>
              <a:t>deallocated</a:t>
            </a:r>
            <a:r>
              <a:rPr lang="en-US" sz="2800" dirty="0"/>
              <a:t> during program execution by C++ instructions written by programmer using operators </a:t>
            </a:r>
            <a:r>
              <a:rPr lang="en-US" sz="2800" b="1" dirty="0">
                <a:solidFill>
                  <a:srgbClr val="0000CC"/>
                </a:solidFill>
                <a:latin typeface="Courier New" pitchFamily="49" charset="0"/>
              </a:rPr>
              <a:t>new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0000CC"/>
                </a:solidFill>
                <a:latin typeface="Courier New" pitchFamily="49" charset="0"/>
              </a:rPr>
              <a:t>delete</a:t>
            </a: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0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A50021"/>
                </a:solidFill>
              </a:rPr>
              <a:t>AUTOMATIC DATA</a:t>
            </a:r>
            <a:r>
              <a:rPr lang="en-US" sz="2800" dirty="0"/>
              <a:t>: automatically created at function entry, resides in activation frame of the function</a:t>
            </a:r>
            <a:r>
              <a:rPr lang="en-US" dirty="0"/>
              <a:t>, </a:t>
            </a:r>
            <a:r>
              <a:rPr lang="en-US" sz="2800" dirty="0"/>
              <a:t>and is destroyed when returning from function </a:t>
            </a:r>
            <a:endParaRPr lang="en-US" sz="2800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762000"/>
          </a:xfrm>
        </p:spPr>
        <p:txBody>
          <a:bodyPr/>
          <a:lstStyle/>
          <a:p>
            <a:r>
              <a:rPr lang="en-US" dirty="0"/>
              <a:t>Dynamic Memory Allocation Diagram</a:t>
            </a: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609600" y="1118488"/>
          <a:ext cx="7391400" cy="5434712"/>
        </p:xfrm>
        <a:graphic>
          <a:graphicData uri="http://schemas.openxmlformats.org/presentationml/2006/ole">
            <p:oleObj spid="_x0000_s5122" name="VISIO" r:id="rId3" imgW="2806920" imgH="3389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Allocation of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i="1" dirty="0" smtClean="0">
                <a:solidFill>
                  <a:srgbClr val="0000CC"/>
                </a:solidFill>
              </a:rPr>
              <a:t>Static Allocation</a:t>
            </a:r>
            <a:r>
              <a:rPr lang="en-US" dirty="0" smtClean="0">
                <a:solidFill>
                  <a:srgbClr val="0000CC"/>
                </a:solidFill>
              </a:rPr>
              <a:t>: </a:t>
            </a:r>
            <a:r>
              <a:rPr lang="en-US" dirty="0" smtClean="0"/>
              <a:t>Allocation of memory space at compile time.</a:t>
            </a:r>
          </a:p>
          <a:p>
            <a:pPr>
              <a:spcBef>
                <a:spcPct val="0"/>
              </a:spcBef>
            </a:pPr>
            <a:r>
              <a:rPr lang="en-US" i="1" dirty="0" smtClean="0">
                <a:solidFill>
                  <a:srgbClr val="0000CC"/>
                </a:solidFill>
              </a:rPr>
              <a:t>Dynamic Allocation</a:t>
            </a:r>
            <a:r>
              <a:rPr lang="en-US" dirty="0" smtClean="0">
                <a:solidFill>
                  <a:srgbClr val="0000CC"/>
                </a:solidFill>
              </a:rPr>
              <a:t>: </a:t>
            </a:r>
            <a:r>
              <a:rPr lang="en-US" dirty="0" smtClean="0"/>
              <a:t>Allocation of memory space at run time.</a:t>
            </a:r>
          </a:p>
          <a:p>
            <a:r>
              <a:rPr lang="en-US" dirty="0" smtClean="0"/>
              <a:t>Dynamic allocation is </a:t>
            </a:r>
            <a:r>
              <a:rPr lang="en-US" dirty="0" smtClean="0">
                <a:solidFill>
                  <a:srgbClr val="0000CC"/>
                </a:solidFill>
              </a:rPr>
              <a:t>useful </a:t>
            </a:r>
            <a:r>
              <a:rPr lang="en-US" dirty="0" smtClean="0"/>
              <a:t>when</a:t>
            </a:r>
          </a:p>
          <a:p>
            <a:pPr lvl="1"/>
            <a:r>
              <a:rPr lang="en-US" dirty="0" smtClean="0"/>
              <a:t>arrays need to be created whose extent is not known until run time</a:t>
            </a:r>
          </a:p>
          <a:p>
            <a:pPr lvl="1"/>
            <a:r>
              <a:rPr lang="en-US" dirty="0" smtClean="0"/>
              <a:t>complex structures of unknown size and/or shape need to be constructed as the program runs</a:t>
            </a:r>
          </a:p>
          <a:p>
            <a:pPr lvl="1"/>
            <a:r>
              <a:rPr lang="en-US" dirty="0" smtClean="0"/>
              <a:t>objects need to be created and the constructor arguments are not known until run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memory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Stack-allocated memory</a:t>
            </a:r>
          </a:p>
          <a:p>
            <a:pPr lvl="1"/>
            <a:r>
              <a:rPr lang="en-US" dirty="0" smtClean="0"/>
              <a:t>When a function is called, memory is allocated for all of its parameters and local variables.</a:t>
            </a:r>
          </a:p>
          <a:p>
            <a:pPr lvl="1"/>
            <a:r>
              <a:rPr lang="en-US" dirty="0" smtClean="0"/>
              <a:t>Each active function call has memory on the stack (with the current function call on top)</a:t>
            </a:r>
          </a:p>
          <a:p>
            <a:pPr lvl="1"/>
            <a:r>
              <a:rPr lang="en-US" dirty="0" smtClean="0"/>
              <a:t>When a function call terminates,</a:t>
            </a:r>
          </a:p>
          <a:p>
            <a:pPr lvl="1">
              <a:buNone/>
            </a:pPr>
            <a:r>
              <a:rPr lang="en-US" dirty="0" smtClean="0"/>
              <a:t>	the memory is </a:t>
            </a:r>
            <a:r>
              <a:rPr lang="en-US" dirty="0" err="1" smtClean="0"/>
              <a:t>deallocated</a:t>
            </a:r>
            <a:r>
              <a:rPr lang="en-US" dirty="0" smtClean="0"/>
              <a:t> (“freed up”)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Ex:	</a:t>
            </a:r>
            <a:r>
              <a:rPr lang="en-US" sz="2000" dirty="0" smtClean="0">
                <a:latin typeface="Lucida Console" pitchFamily="49" charset="0"/>
              </a:rPr>
              <a:t>main()</a:t>
            </a:r>
            <a:r>
              <a:rPr lang="en-US" dirty="0" smtClean="0"/>
              <a:t> calls </a:t>
            </a:r>
            <a:r>
              <a:rPr lang="en-US" sz="2000" dirty="0" smtClean="0">
                <a:latin typeface="Lucida Console" pitchFamily="49" charset="0"/>
              </a:rPr>
              <a:t>f()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000" dirty="0" smtClean="0">
                <a:latin typeface="Lucida Console" pitchFamily="49" charset="0"/>
              </a:rPr>
              <a:t>f()</a:t>
            </a:r>
            <a:r>
              <a:rPr lang="en-US" dirty="0" smtClean="0"/>
              <a:t> calls </a:t>
            </a:r>
            <a:r>
              <a:rPr lang="en-US" sz="2000" dirty="0" smtClean="0">
                <a:latin typeface="Lucida Console" pitchFamily="49" charset="0"/>
              </a:rPr>
              <a:t>g()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000" dirty="0" smtClean="0">
                <a:latin typeface="Lucida Console" pitchFamily="49" charset="0"/>
              </a:rPr>
              <a:t>g()</a:t>
            </a:r>
            <a:r>
              <a:rPr lang="en-US" dirty="0" smtClean="0"/>
              <a:t> recursively calls </a:t>
            </a:r>
            <a:r>
              <a:rPr lang="en-US" sz="2000" dirty="0" smtClean="0">
                <a:latin typeface="Lucida Console" pitchFamily="49" charset="0"/>
              </a:rPr>
              <a:t>g()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893004" y="56196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26404" y="56196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959804" y="56196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40604" y="5467290"/>
            <a:ext cx="1905000" cy="8382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578804" y="59244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main()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93004" y="47814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426404" y="47814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959804" y="47814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40604" y="4629090"/>
            <a:ext cx="1905000" cy="8382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8001000" y="5086290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f()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93004" y="39432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426404" y="39432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959804" y="39432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40604" y="3790890"/>
            <a:ext cx="1905000" cy="8382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8001000" y="4248090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g()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87496" y="31050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420896" y="31050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54296" y="3105090"/>
            <a:ext cx="457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35096" y="2952690"/>
            <a:ext cx="1905000" cy="838200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7996225" y="3409890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g()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0" grpId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5" grpId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/>
      <p:bldP spid="20" grpId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/>
      <p:bldP spid="2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memory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Heap-allocated memory</a:t>
            </a:r>
          </a:p>
          <a:p>
            <a:pPr lvl="1"/>
            <a:r>
              <a:rPr lang="en-US" dirty="0" smtClean="0"/>
              <a:t>This is used for </a:t>
            </a:r>
            <a:r>
              <a:rPr lang="en-US" i="1" dirty="0" smtClean="0">
                <a:solidFill>
                  <a:srgbClr val="0000CC"/>
                </a:solidFill>
              </a:rPr>
              <a:t>persistent</a:t>
            </a:r>
            <a:r>
              <a:rPr lang="en-US" dirty="0" smtClean="0"/>
              <a:t> data, that must survive beyond the lifetime of a function call</a:t>
            </a:r>
          </a:p>
          <a:p>
            <a:pPr lvl="2"/>
            <a:r>
              <a:rPr lang="en-US" dirty="0" smtClean="0"/>
              <a:t>global variables</a:t>
            </a:r>
          </a:p>
          <a:p>
            <a:pPr lvl="2"/>
            <a:r>
              <a:rPr lang="en-US" dirty="0" smtClean="0"/>
              <a:t>dynamically allocated memory – C statements can create new heap data (similar to </a:t>
            </a:r>
            <a:r>
              <a:rPr lang="en-US" dirty="0" smtClean="0">
                <a:latin typeface="Lucida Console" pitchFamily="49" charset="0"/>
              </a:rPr>
              <a:t>new</a:t>
            </a:r>
            <a:r>
              <a:rPr lang="en-US" dirty="0" smtClean="0"/>
              <a:t> in Java/C++)</a:t>
            </a:r>
          </a:p>
          <a:p>
            <a:pPr lvl="1"/>
            <a:r>
              <a:rPr lang="en-US" dirty="0" smtClean="0"/>
              <a:t>Heap memory is allocated in a more complex way than stack memory</a:t>
            </a:r>
          </a:p>
          <a:p>
            <a:pPr lvl="1"/>
            <a:r>
              <a:rPr lang="en-US" dirty="0" smtClean="0"/>
              <a:t>Like stack-allocated memory, the underlying system determines where to get more memory – the programmer doesn’t have to search for free memory space!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Allocating new heap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763000" cy="493776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  <a:ea typeface="Arial Unicode MS" pitchFamily="34" charset="-128"/>
                <a:cs typeface="Arial Unicode MS" pitchFamily="34" charset="-128"/>
              </a:rPr>
              <a:t>void *</a:t>
            </a:r>
            <a:r>
              <a:rPr lang="en-US" sz="2000" dirty="0" err="1" smtClean="0">
                <a:latin typeface="Lucida Console" pitchFamily="49" charset="0"/>
                <a:ea typeface="Arial Unicode MS" pitchFamily="34" charset="-128"/>
                <a:cs typeface="Arial Unicode MS" pitchFamily="34" charset="-128"/>
              </a:rPr>
              <a:t>malloc</a:t>
            </a:r>
            <a:r>
              <a:rPr lang="en-US" sz="2000" dirty="0" smtClean="0">
                <a:latin typeface="Lucida Console" pitchFamily="49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2000" dirty="0" err="1" smtClean="0">
                <a:latin typeface="Lucida Console" pitchFamily="49" charset="0"/>
                <a:ea typeface="Arial Unicode MS" pitchFamily="34" charset="-128"/>
                <a:cs typeface="Arial Unicode MS" pitchFamily="34" charset="-128"/>
              </a:rPr>
              <a:t>size_t</a:t>
            </a:r>
            <a:r>
              <a:rPr lang="en-US" sz="2000" dirty="0" smtClean="0">
                <a:latin typeface="Lucida Console" pitchFamily="49" charset="0"/>
                <a:ea typeface="Arial Unicode MS" pitchFamily="34" charset="-128"/>
                <a:cs typeface="Arial Unicode MS" pitchFamily="34" charset="-128"/>
              </a:rPr>
              <a:t> size);</a:t>
            </a:r>
          </a:p>
          <a:p>
            <a:r>
              <a:rPr lang="en-US" dirty="0" smtClean="0"/>
              <a:t>Allocate a block of </a:t>
            </a:r>
            <a:r>
              <a:rPr lang="en-US" sz="2000" dirty="0" smtClean="0">
                <a:latin typeface="Lucida Console" pitchFamily="49" charset="0"/>
              </a:rPr>
              <a:t>size</a:t>
            </a:r>
            <a:r>
              <a:rPr lang="en-US" dirty="0" smtClean="0"/>
              <a:t> bytes,</a:t>
            </a:r>
          </a:p>
          <a:p>
            <a:pPr>
              <a:buNone/>
            </a:pPr>
            <a:r>
              <a:rPr lang="en-US" dirty="0" smtClean="0"/>
              <a:t>	return a pointer to the block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sz="2000" dirty="0" smtClean="0">
                <a:latin typeface="Lucida Console" pitchFamily="49" charset="0"/>
              </a:rPr>
              <a:t>NULL</a:t>
            </a:r>
            <a:r>
              <a:rPr lang="en-US" dirty="0" smtClean="0"/>
              <a:t> if unable to allocate block)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*</a:t>
            </a:r>
            <a:r>
              <a:rPr lang="en-US" sz="2000" dirty="0" err="1" smtClean="0">
                <a:latin typeface="Lucida Console" pitchFamily="49" charset="0"/>
              </a:rPr>
              <a:t>calloc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size_t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num_elements</a:t>
            </a:r>
            <a:r>
              <a:rPr lang="en-US" sz="2000" dirty="0" smtClean="0">
                <a:latin typeface="Lucida Console" pitchFamily="49" charset="0"/>
              </a:rPr>
              <a:t>, </a:t>
            </a:r>
            <a:r>
              <a:rPr lang="en-US" sz="2000" dirty="0" err="1" smtClean="0">
                <a:latin typeface="Lucida Console" pitchFamily="49" charset="0"/>
              </a:rPr>
              <a:t>size_t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element_size</a:t>
            </a:r>
            <a:r>
              <a:rPr lang="en-US" sz="2000" dirty="0" smtClean="0">
                <a:latin typeface="Lucida Console" pitchFamily="49" charset="0"/>
              </a:rPr>
              <a:t>);</a:t>
            </a:r>
          </a:p>
          <a:p>
            <a:r>
              <a:rPr lang="en-US" dirty="0" smtClean="0"/>
              <a:t>Allocate a block of </a:t>
            </a:r>
            <a:r>
              <a:rPr lang="en-US" sz="2000" dirty="0" err="1" smtClean="0">
                <a:latin typeface="Lucida Console" pitchFamily="49" charset="0"/>
              </a:rPr>
              <a:t>num_elements</a:t>
            </a:r>
            <a:r>
              <a:rPr lang="en-US" sz="2000" dirty="0" smtClean="0">
                <a:latin typeface="Lucida Console" pitchFamily="49" charset="0"/>
              </a:rPr>
              <a:t> * </a:t>
            </a:r>
            <a:r>
              <a:rPr lang="en-US" sz="2000" dirty="0" err="1" smtClean="0">
                <a:latin typeface="Lucida Console" pitchFamily="49" charset="0"/>
              </a:rPr>
              <a:t>element_size</a:t>
            </a:r>
            <a:r>
              <a:rPr lang="en-US" dirty="0" smtClean="0"/>
              <a:t> bytes,</a:t>
            </a:r>
          </a:p>
          <a:p>
            <a:pPr>
              <a:buNone/>
            </a:pPr>
            <a:r>
              <a:rPr lang="en-US" dirty="0" smtClean="0"/>
              <a:t>	initialize every byte to zero,</a:t>
            </a:r>
          </a:p>
          <a:p>
            <a:pPr>
              <a:buNone/>
            </a:pPr>
            <a:r>
              <a:rPr lang="en-US" dirty="0" smtClean="0"/>
              <a:t>	return pointer to the block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sz="2000" dirty="0" smtClean="0">
                <a:latin typeface="Lucida Console" pitchFamily="49" charset="0"/>
              </a:rPr>
              <a:t>NULL</a:t>
            </a:r>
            <a:r>
              <a:rPr lang="en-US" dirty="0" smtClean="0"/>
              <a:t> if unable to allocate block)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76200" y="76200"/>
            <a:ext cx="4953000" cy="457200"/>
          </a:xfrm>
          <a:prstGeom prst="borderCallout1">
            <a:avLst>
              <a:gd name="adj1" fmla="val 92299"/>
              <a:gd name="adj2" fmla="val 3280"/>
              <a:gd name="adj3" fmla="val 258952"/>
              <a:gd name="adj4" fmla="val 6289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Note: </a:t>
            </a:r>
            <a:r>
              <a:rPr lang="en-US" sz="2000" dirty="0" smtClean="0">
                <a:latin typeface="Lucida Console" pitchFamily="49" charset="0"/>
              </a:rPr>
              <a:t>void *</a:t>
            </a:r>
            <a:r>
              <a:rPr lang="en-US" dirty="0" smtClean="0"/>
              <a:t> denotes a generic pointer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Allocating new heap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*</a:t>
            </a:r>
            <a:r>
              <a:rPr lang="en-US" sz="2000" dirty="0" err="1" smtClean="0">
                <a:latin typeface="Lucida Console" pitchFamily="49" charset="0"/>
              </a:rPr>
              <a:t>realloc</a:t>
            </a:r>
            <a:r>
              <a:rPr lang="en-US" sz="2000" dirty="0" smtClean="0">
                <a:latin typeface="Lucida Console" pitchFamily="49" charset="0"/>
              </a:rPr>
              <a:t>(void *</a:t>
            </a:r>
            <a:r>
              <a:rPr lang="en-US" sz="2000" dirty="0" err="1" smtClean="0">
                <a:latin typeface="Lucida Console" pitchFamily="49" charset="0"/>
              </a:rPr>
              <a:t>ptr</a:t>
            </a:r>
            <a:r>
              <a:rPr lang="en-US" sz="2000" dirty="0" smtClean="0">
                <a:latin typeface="Lucida Console" pitchFamily="49" charset="0"/>
              </a:rPr>
              <a:t>, </a:t>
            </a:r>
            <a:r>
              <a:rPr lang="en-US" sz="2000" dirty="0" err="1" smtClean="0">
                <a:latin typeface="Lucida Console" pitchFamily="49" charset="0"/>
              </a:rPr>
              <a:t>size_t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new_size</a:t>
            </a:r>
            <a:r>
              <a:rPr lang="en-US" sz="2000" dirty="0" smtClean="0">
                <a:latin typeface="Lucida Console" pitchFamily="49" charset="0"/>
              </a:rPr>
              <a:t>);</a:t>
            </a:r>
          </a:p>
          <a:p>
            <a:r>
              <a:rPr lang="en-US" dirty="0" smtClean="0"/>
              <a:t>Given a previously allocated block starting at </a:t>
            </a:r>
            <a:r>
              <a:rPr lang="en-US" sz="2000" dirty="0" err="1" smtClean="0">
                <a:latin typeface="Lucida Console" pitchFamily="49" charset="0"/>
              </a:rPr>
              <a:t>ptr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change the block size to </a:t>
            </a:r>
            <a:r>
              <a:rPr lang="en-US" sz="2000" dirty="0" err="1" smtClean="0">
                <a:latin typeface="Lucida Console" pitchFamily="49" charset="0"/>
              </a:rPr>
              <a:t>new_size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return pointer to resized block</a:t>
            </a:r>
          </a:p>
          <a:p>
            <a:pPr lvl="2"/>
            <a:r>
              <a:rPr lang="en-US" dirty="0" smtClean="0"/>
              <a:t>If block size is increased, contents of old block may be copied to a completely different region</a:t>
            </a:r>
          </a:p>
          <a:p>
            <a:pPr lvl="2"/>
            <a:r>
              <a:rPr lang="en-US" dirty="0" smtClean="0"/>
              <a:t>In this case, the pointer returned will be different from the </a:t>
            </a:r>
            <a:r>
              <a:rPr lang="en-US" dirty="0" err="1" smtClean="0">
                <a:latin typeface="Lucida Console" pitchFamily="49" charset="0"/>
              </a:rPr>
              <a:t>ptr</a:t>
            </a:r>
            <a:r>
              <a:rPr lang="en-US" dirty="0" smtClean="0"/>
              <a:t> argument, and </a:t>
            </a:r>
            <a:r>
              <a:rPr lang="en-US" dirty="0" err="1" smtClean="0">
                <a:latin typeface="Lucida Console" pitchFamily="49" charset="0"/>
              </a:rPr>
              <a:t>ptr</a:t>
            </a:r>
            <a:r>
              <a:rPr lang="en-US" dirty="0" smtClean="0"/>
              <a:t> will no longer point to a valid memory region</a:t>
            </a:r>
          </a:p>
          <a:p>
            <a:r>
              <a:rPr lang="en-US" dirty="0" smtClean="0"/>
              <a:t>If </a:t>
            </a:r>
            <a:r>
              <a:rPr lang="en-US" sz="2000" dirty="0" err="1" smtClean="0">
                <a:latin typeface="Lucida Console" pitchFamily="49" charset="0"/>
              </a:rPr>
              <a:t>ptr</a:t>
            </a:r>
            <a:r>
              <a:rPr lang="en-US" dirty="0" smtClean="0"/>
              <a:t> is </a:t>
            </a:r>
            <a:r>
              <a:rPr lang="en-US" sz="2000" dirty="0" smtClean="0">
                <a:latin typeface="Lucida Console" pitchFamily="49" charset="0"/>
              </a:rPr>
              <a:t>NULL</a:t>
            </a:r>
            <a:r>
              <a:rPr lang="en-US" dirty="0" smtClean="0"/>
              <a:t>, </a:t>
            </a:r>
            <a:r>
              <a:rPr lang="en-US" dirty="0" err="1" smtClean="0">
                <a:latin typeface="Lucida Console" pitchFamily="49" charset="0"/>
              </a:rPr>
              <a:t>realloc</a:t>
            </a:r>
            <a:r>
              <a:rPr lang="en-US" dirty="0" smtClean="0"/>
              <a:t> is identical to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endParaRPr lang="en-US" sz="2000" dirty="0" smtClean="0">
              <a:latin typeface="Lucida Console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Note: may need to cast return value of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/</a:t>
            </a:r>
            <a:r>
              <a:rPr lang="en-US" sz="2000" dirty="0" err="1" smtClean="0">
                <a:latin typeface="Lucida Console" pitchFamily="49" charset="0"/>
              </a:rPr>
              <a:t>calloc</a:t>
            </a:r>
            <a:r>
              <a:rPr lang="en-US" sz="2000" dirty="0" smtClean="0">
                <a:latin typeface="Lucida Console" pitchFamily="49" charset="0"/>
              </a:rPr>
              <a:t>/</a:t>
            </a:r>
            <a:r>
              <a:rPr lang="en-US" sz="2000" dirty="0" err="1" smtClean="0">
                <a:latin typeface="Lucida Console" pitchFamily="49" charset="0"/>
              </a:rPr>
              <a:t>realloc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*p = (char *)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(BUFFER_SIZE);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Deallocating</a:t>
            </a:r>
            <a:r>
              <a:rPr lang="en-US" dirty="0" smtClean="0"/>
              <a:t> heap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free(void *pointer);</a:t>
            </a:r>
          </a:p>
          <a:p>
            <a:r>
              <a:rPr lang="en-US" dirty="0" smtClean="0"/>
              <a:t>Given a pointer to previously allocated memory,</a:t>
            </a:r>
          </a:p>
          <a:p>
            <a:pPr lvl="1"/>
            <a:r>
              <a:rPr lang="en-US" dirty="0" smtClean="0"/>
              <a:t>put the region back in the heap of unallocated memory</a:t>
            </a:r>
          </a:p>
          <a:p>
            <a:r>
              <a:rPr lang="en-US" dirty="0" smtClean="0"/>
              <a:t>Note: easy to forget to free memory when no longer needed...</a:t>
            </a:r>
          </a:p>
          <a:p>
            <a:pPr lvl="1"/>
            <a:r>
              <a:rPr lang="en-US" dirty="0" smtClean="0"/>
              <a:t>especially if you’re used to a language with “garbage collection” like Java</a:t>
            </a:r>
          </a:p>
          <a:p>
            <a:pPr lvl="1"/>
            <a:r>
              <a:rPr lang="en-US" dirty="0" smtClean="0"/>
              <a:t>This is the source of the notorious “memory leak” problem</a:t>
            </a:r>
          </a:p>
          <a:p>
            <a:pPr lvl="1"/>
            <a:r>
              <a:rPr lang="en-US" dirty="0" smtClean="0"/>
              <a:t>Difficult to trace – the program will run fine for some time, until suddenly there is no more memory!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for successful allocation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Call to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dirty="0" smtClean="0"/>
              <a:t> might fail to allocate memory, if there’s not enough available</a:t>
            </a:r>
          </a:p>
          <a:p>
            <a:r>
              <a:rPr lang="en-US" dirty="0" smtClean="0"/>
              <a:t>Easy to forget this check, annoying to have to do it every time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dirty="0" smtClean="0"/>
              <a:t> is called...</a:t>
            </a:r>
          </a:p>
          <a:p>
            <a:endParaRPr lang="en-US" dirty="0" smtClean="0"/>
          </a:p>
          <a:p>
            <a:r>
              <a:rPr lang="en-US" dirty="0" smtClean="0"/>
              <a:t>solution: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#define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	DON’T CALL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 DIRECTLY!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#define MALLOC(</a:t>
            </a:r>
            <a:r>
              <a:rPr lang="en-US" sz="2000" dirty="0" err="1" smtClean="0">
                <a:latin typeface="Lucida Console" pitchFamily="49" charset="0"/>
              </a:rPr>
              <a:t>num,type</a:t>
            </a:r>
            <a:r>
              <a:rPr lang="en-US" sz="2000" dirty="0" smtClean="0">
                <a:latin typeface="Lucida Console" pitchFamily="49" charset="0"/>
              </a:rPr>
              <a:t>) (type *)</a:t>
            </a:r>
            <a:r>
              <a:rPr lang="en-US" sz="2000" dirty="0" err="1" smtClean="0">
                <a:latin typeface="Lucida Console" pitchFamily="49" charset="0"/>
              </a:rPr>
              <a:t>alloc</a:t>
            </a:r>
            <a:r>
              <a:rPr lang="en-US" sz="2000" dirty="0" smtClean="0">
                <a:latin typeface="Lucida Console" pitchFamily="49" charset="0"/>
              </a:rPr>
              <a:t>((num)*</a:t>
            </a:r>
            <a:r>
              <a:rPr lang="en-US" sz="2000" dirty="0" err="1" smtClean="0">
                <a:latin typeface="Lucida Console" pitchFamily="49" charset="0"/>
              </a:rPr>
              <a:t>sizeof</a:t>
            </a:r>
            <a:r>
              <a:rPr lang="en-US" sz="2000" dirty="0" smtClean="0">
                <a:latin typeface="Lucida Console" pitchFamily="49" charset="0"/>
              </a:rPr>
              <a:t>(type))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extern void *</a:t>
            </a:r>
            <a:r>
              <a:rPr lang="en-US" sz="2000" dirty="0" err="1" smtClean="0">
                <a:latin typeface="Lucida Console" pitchFamily="49" charset="0"/>
              </a:rPr>
              <a:t>alloc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size_t</a:t>
            </a:r>
            <a:r>
              <a:rPr lang="en-US" sz="2000" dirty="0" smtClean="0">
                <a:latin typeface="Lucida Console" pitchFamily="49" charset="0"/>
              </a:rPr>
              <a:t> size);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5029200" y="2971800"/>
            <a:ext cx="3810000" cy="609600"/>
          </a:xfrm>
          <a:prstGeom prst="borderCallout1">
            <a:avLst>
              <a:gd name="adj1" fmla="val 49856"/>
              <a:gd name="adj2" fmla="val -204"/>
              <a:gd name="adj3" fmla="val 165726"/>
              <a:gd name="adj4" fmla="val -40085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Garbage inserted into source code if programmer uses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7" name="Line Callout 1 6"/>
          <p:cNvSpPr/>
          <p:nvPr/>
        </p:nvSpPr>
        <p:spPr>
          <a:xfrm>
            <a:off x="4800600" y="5105400"/>
            <a:ext cx="4267200" cy="1295400"/>
          </a:xfrm>
          <a:prstGeom prst="borderCallout1">
            <a:avLst>
              <a:gd name="adj1" fmla="val 4548"/>
              <a:gd name="adj2" fmla="val 19195"/>
              <a:gd name="adj3" fmla="val -34054"/>
              <a:gd name="adj4" fmla="val -4279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</a:t>
            </a:r>
            <a:r>
              <a:rPr lang="en-US" sz="2000" dirty="0" smtClean="0">
                <a:latin typeface="Lucida Console" pitchFamily="49" charset="0"/>
              </a:rPr>
              <a:t>MALLOC</a:t>
            </a:r>
            <a:r>
              <a:rPr lang="en-US" dirty="0" smtClean="0"/>
              <a:t> instead...</a:t>
            </a:r>
          </a:p>
          <a:p>
            <a:pPr algn="ctr"/>
            <a:r>
              <a:rPr lang="en-US" dirty="0" smtClean="0"/>
              <a:t>Scales memory region appropriately</a:t>
            </a:r>
          </a:p>
          <a:p>
            <a:pPr algn="ctr"/>
            <a:r>
              <a:rPr lang="en-US" dirty="0" smtClean="0"/>
              <a:t>(Note use of parameters in </a:t>
            </a:r>
            <a:r>
              <a:rPr lang="en-US" sz="2000" dirty="0" smtClean="0">
                <a:latin typeface="Lucida Console" pitchFamily="49" charset="0"/>
              </a:rPr>
              <a:t>#define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Also, calls “safe” </a:t>
            </a:r>
            <a:r>
              <a:rPr lang="en-US" sz="2000" dirty="0" err="1" smtClean="0">
                <a:latin typeface="Lucida Console" pitchFamily="49" charset="0"/>
              </a:rPr>
              <a:t>alloc</a:t>
            </a:r>
            <a:r>
              <a:rPr lang="en-US" dirty="0" smtClean="0"/>
              <a:t>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for successful allocation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implementation of </a:t>
            </a:r>
            <a:r>
              <a:rPr lang="en-US" sz="2000" dirty="0" err="1" smtClean="0">
                <a:latin typeface="Lucida Console" pitchFamily="49" charset="0"/>
              </a:rPr>
              <a:t>alloc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#</a:t>
            </a:r>
            <a:r>
              <a:rPr lang="en-US" sz="2000" dirty="0" err="1" smtClean="0">
                <a:latin typeface="Lucida Console" pitchFamily="49" charset="0"/>
              </a:rPr>
              <a:t>undef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*</a:t>
            </a:r>
            <a:r>
              <a:rPr lang="en-US" sz="2000" dirty="0" err="1" smtClean="0">
                <a:latin typeface="Lucida Console" pitchFamily="49" charset="0"/>
              </a:rPr>
              <a:t>alloc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size_t</a:t>
            </a:r>
            <a:r>
              <a:rPr lang="en-US" sz="2000" dirty="0" smtClean="0">
                <a:latin typeface="Lucida Console" pitchFamily="49" charset="0"/>
              </a:rPr>
              <a:t> size)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void *</a:t>
            </a:r>
            <a:r>
              <a:rPr lang="en-US" sz="2000" dirty="0" err="1" smtClean="0">
                <a:latin typeface="Lucida Console" pitchFamily="49" charset="0"/>
              </a:rPr>
              <a:t>new_mem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new_mem</a:t>
            </a:r>
            <a:r>
              <a:rPr lang="en-US" sz="2000" dirty="0" smtClean="0">
                <a:latin typeface="Lucida Console" pitchFamily="49" charset="0"/>
              </a:rPr>
              <a:t> =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(size);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if (</a:t>
            </a:r>
            <a:r>
              <a:rPr lang="en-US" sz="2000" dirty="0" err="1" smtClean="0">
                <a:latin typeface="Lucida Console" pitchFamily="49" charset="0"/>
              </a:rPr>
              <a:t>new_mem</a:t>
            </a:r>
            <a:r>
              <a:rPr lang="en-US" sz="2000" dirty="0" smtClean="0">
                <a:latin typeface="Lucida Console" pitchFamily="49" charset="0"/>
              </a:rPr>
              <a:t> == NULL) exit(1);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return </a:t>
            </a:r>
            <a:r>
              <a:rPr lang="en-US" sz="2000" dirty="0" err="1" smtClean="0">
                <a:latin typeface="Lucida Console" pitchFamily="49" charset="0"/>
              </a:rPr>
              <a:t>new_mem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</a:p>
          <a:p>
            <a:r>
              <a:rPr lang="en-US" dirty="0" smtClean="0"/>
              <a:t>Nice solution – as long as “terminate the program” is always the right response</a:t>
            </a:r>
            <a:endParaRPr lang="en-US" dirty="0" smtClean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errors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memory that you have not initialized</a:t>
            </a:r>
          </a:p>
          <a:p>
            <a:endParaRPr lang="en-US" sz="2800" dirty="0" smtClean="0"/>
          </a:p>
          <a:p>
            <a:r>
              <a:rPr lang="en-US" sz="2800" dirty="0" smtClean="0"/>
              <a:t>Using memory that you do not own</a:t>
            </a:r>
          </a:p>
          <a:p>
            <a:endParaRPr lang="en-US" sz="2800" dirty="0" smtClean="0"/>
          </a:p>
          <a:p>
            <a:r>
              <a:rPr lang="en-US" sz="2800" dirty="0" smtClean="0"/>
              <a:t>Using more memory than you have allocated</a:t>
            </a:r>
          </a:p>
          <a:p>
            <a:endParaRPr lang="en-US" sz="2800" dirty="0" smtClean="0"/>
          </a:p>
          <a:p>
            <a:r>
              <a:rPr lang="en-US" sz="2800" dirty="0" smtClean="0"/>
              <a:t>Using faulty heap memory management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memory that you have not initialized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Uninitialized memory read</a:t>
            </a:r>
          </a:p>
          <a:p>
            <a:r>
              <a:rPr lang="en-US" dirty="0" smtClean="0"/>
              <a:t>Uninitialized memory copy</a:t>
            </a:r>
          </a:p>
          <a:p>
            <a:pPr lvl="1"/>
            <a:r>
              <a:rPr lang="en-US" dirty="0" smtClean="0"/>
              <a:t>not necessarily critical – unless a memory read follows</a:t>
            </a:r>
          </a:p>
          <a:p>
            <a:pPr>
              <a:buNone/>
            </a:pPr>
            <a:endParaRPr lang="en-US" sz="22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void 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(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*pi)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j;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*pi = j;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/* UMC: j is uninitialized, copied into *pi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void bar()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</a:t>
            </a:r>
            <a:r>
              <a:rPr lang="en-US" sz="2200" dirty="0" err="1" smtClean="0">
                <a:latin typeface="Lucida Console" pitchFamily="49" charset="0"/>
              </a:rPr>
              <a:t>i</a:t>
            </a:r>
            <a:r>
              <a:rPr lang="en-US" sz="2200" dirty="0" smtClean="0">
                <a:latin typeface="Lucida Console" pitchFamily="49" charset="0"/>
              </a:rPr>
              <a:t>=10;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(&amp;</a:t>
            </a:r>
            <a:r>
              <a:rPr lang="en-US" sz="2200" dirty="0" err="1" smtClean="0">
                <a:latin typeface="Lucida Console" pitchFamily="49" charset="0"/>
              </a:rPr>
              <a:t>i</a:t>
            </a:r>
            <a:r>
              <a:rPr lang="en-US" sz="2200" dirty="0" smtClean="0">
                <a:latin typeface="Lucida Console" pitchFamily="49" charset="0"/>
              </a:rPr>
              <a:t>);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printf</a:t>
            </a:r>
            <a:r>
              <a:rPr lang="en-US" sz="2200" dirty="0" smtClean="0">
                <a:latin typeface="Lucida Console" pitchFamily="49" charset="0"/>
              </a:rPr>
              <a:t>("</a:t>
            </a:r>
            <a:r>
              <a:rPr lang="en-US" sz="2200" dirty="0" err="1" smtClean="0">
                <a:latin typeface="Lucida Console" pitchFamily="49" charset="0"/>
              </a:rPr>
              <a:t>i</a:t>
            </a:r>
            <a:r>
              <a:rPr lang="en-US" sz="2200" dirty="0" smtClean="0">
                <a:latin typeface="Lucida Console" pitchFamily="49" charset="0"/>
              </a:rPr>
              <a:t> = %d\n", </a:t>
            </a:r>
            <a:r>
              <a:rPr lang="en-US" sz="2200" dirty="0" err="1" smtClean="0">
                <a:latin typeface="Lucida Console" pitchFamily="49" charset="0"/>
              </a:rPr>
              <a:t>i</a:t>
            </a:r>
            <a:r>
              <a:rPr lang="en-US" sz="2200" dirty="0" smtClean="0">
                <a:latin typeface="Lucida Console" pitchFamily="49" charset="0"/>
              </a:rPr>
              <a:t>);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/* UMR: Using </a:t>
            </a:r>
            <a:r>
              <a:rPr lang="en-US" sz="2200" dirty="0" err="1" smtClean="0">
                <a:latin typeface="Lucida Console" pitchFamily="49" charset="0"/>
              </a:rPr>
              <a:t>i</a:t>
            </a:r>
            <a:r>
              <a:rPr lang="en-US" sz="2200" dirty="0" smtClean="0">
                <a:latin typeface="Lucida Console" pitchFamily="49" charset="0"/>
              </a:rPr>
              <a:t>, which is now junk value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that you don’t own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Null pointer read/write</a:t>
            </a:r>
          </a:p>
          <a:p>
            <a:r>
              <a:rPr lang="en-US" dirty="0" smtClean="0"/>
              <a:t>Zero page read/write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200" dirty="0" err="1" smtClean="0">
                <a:latin typeface="Lucida Console" pitchFamily="49" charset="0"/>
              </a:rPr>
              <a:t>typedef</a:t>
            </a:r>
            <a:r>
              <a:rPr lang="en-US" sz="2200" dirty="0" smtClean="0">
                <a:latin typeface="Lucida Console" pitchFamily="49" charset="0"/>
              </a:rPr>
              <a:t> </a:t>
            </a:r>
            <a:r>
              <a:rPr lang="en-US" sz="2200" dirty="0" err="1" smtClean="0">
                <a:latin typeface="Lucida Console" pitchFamily="49" charset="0"/>
              </a:rPr>
              <a:t>struct</a:t>
            </a:r>
            <a:r>
              <a:rPr lang="en-US" sz="2200" dirty="0" smtClean="0">
                <a:latin typeface="Lucida Console" pitchFamily="49" charset="0"/>
              </a:rPr>
              <a:t> node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struct</a:t>
            </a:r>
            <a:r>
              <a:rPr lang="en-US" sz="2200" dirty="0" smtClean="0">
                <a:latin typeface="Lucida Console" pitchFamily="49" charset="0"/>
              </a:rPr>
              <a:t> node* next;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</a:t>
            </a:r>
            <a:r>
              <a:rPr lang="en-US" sz="2200" dirty="0" err="1" smtClean="0">
                <a:latin typeface="Lucida Console" pitchFamily="49" charset="0"/>
              </a:rPr>
              <a:t>val</a:t>
            </a:r>
            <a:r>
              <a:rPr lang="en-US" sz="22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 Node;</a:t>
            </a:r>
          </a:p>
          <a:p>
            <a:pPr>
              <a:buNone/>
            </a:pPr>
            <a:endParaRPr lang="en-US" sz="22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</a:t>
            </a:r>
            <a:r>
              <a:rPr lang="en-US" sz="2200" dirty="0" err="1" smtClean="0">
                <a:latin typeface="Lucida Console" pitchFamily="49" charset="0"/>
              </a:rPr>
              <a:t>findLastNodeValue</a:t>
            </a:r>
            <a:r>
              <a:rPr lang="en-US" sz="2200" dirty="0" smtClean="0">
                <a:latin typeface="Lucida Console" pitchFamily="49" charset="0"/>
              </a:rPr>
              <a:t>(Node* head)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while (head-&gt;next != NULL) { /* Expect NPR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	head = head-&gt;next;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}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return head-&gt;</a:t>
            </a:r>
            <a:r>
              <a:rPr lang="en-US" sz="2200" dirty="0" err="1" smtClean="0">
                <a:latin typeface="Lucida Console" pitchFamily="49" charset="0"/>
              </a:rPr>
              <a:t>val</a:t>
            </a:r>
            <a:r>
              <a:rPr lang="en-US" sz="2200" dirty="0" smtClean="0">
                <a:latin typeface="Lucida Console" pitchFamily="49" charset="0"/>
              </a:rPr>
              <a:t>; /* Expect ZPR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</a:t>
            </a:r>
            <a:endParaRPr lang="en-US" sz="2200" dirty="0">
              <a:latin typeface="Lucida Console" pitchFamily="49" charset="0"/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6019800" y="3200400"/>
            <a:ext cx="2667000" cy="457200"/>
          </a:xfrm>
          <a:prstGeom prst="borderCallout1">
            <a:avLst>
              <a:gd name="adj1" fmla="val 54464"/>
              <a:gd name="adj2" fmla="val -374"/>
              <a:gd name="adj3" fmla="val 155357"/>
              <a:gd name="adj4" fmla="val -35272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 if </a:t>
            </a:r>
            <a:r>
              <a:rPr lang="en-US" sz="2000" dirty="0" smtClean="0">
                <a:latin typeface="Lucida Console" pitchFamily="49" charset="0"/>
              </a:rPr>
              <a:t>head</a:t>
            </a:r>
            <a:r>
              <a:rPr lang="en-US" dirty="0" smtClean="0"/>
              <a:t> is </a:t>
            </a:r>
            <a:r>
              <a:rPr lang="en-US" sz="2000" dirty="0" smtClean="0">
                <a:latin typeface="Lucida Console" pitchFamily="49" charset="0"/>
              </a:rPr>
              <a:t>NULL</a:t>
            </a:r>
            <a:r>
              <a:rPr lang="en-US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that you don’t own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44000" cy="4937760"/>
          </a:xfrm>
        </p:spPr>
        <p:txBody>
          <a:bodyPr>
            <a:normAutofit fontScale="62500" lnSpcReduction="20000"/>
          </a:bodyPr>
          <a:lstStyle/>
          <a:p>
            <a:r>
              <a:rPr lang="en-US" sz="3100" dirty="0" smtClean="0"/>
              <a:t>Invalid pointer read/write</a:t>
            </a:r>
          </a:p>
          <a:p>
            <a:pPr lvl="1"/>
            <a:r>
              <a:rPr lang="en-US" sz="2600" dirty="0" smtClean="0"/>
              <a:t>Pointer to memory that hasn’t been allocated to program</a:t>
            </a:r>
            <a:endParaRPr lang="en-US" dirty="0" smtClean="0"/>
          </a:p>
          <a:p>
            <a:pPr>
              <a:buNone/>
            </a:pPr>
            <a:endParaRPr lang="en-US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void </a:t>
            </a:r>
            <a:r>
              <a:rPr lang="en-US" dirty="0" err="1" smtClean="0">
                <a:latin typeface="Lucida Console" pitchFamily="49" charset="0"/>
              </a:rPr>
              <a:t>genIPR</a:t>
            </a:r>
            <a:r>
              <a:rPr lang="en-US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*</a:t>
            </a:r>
            <a:r>
              <a:rPr lang="en-US" dirty="0" err="1" smtClean="0">
                <a:latin typeface="Lucida Console" pitchFamily="49" charset="0"/>
              </a:rPr>
              <a:t>ipr</a:t>
            </a:r>
            <a:r>
              <a:rPr lang="en-US" dirty="0" smtClean="0">
                <a:latin typeface="Lucida Console" pitchFamily="49" charset="0"/>
              </a:rPr>
              <a:t> = (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*) </a:t>
            </a:r>
            <a:r>
              <a:rPr lang="en-US" dirty="0" err="1" smtClean="0">
                <a:latin typeface="Lucida Console" pitchFamily="49" charset="0"/>
              </a:rPr>
              <a:t>malloc</a:t>
            </a:r>
            <a:r>
              <a:rPr lang="en-US" dirty="0" smtClean="0">
                <a:latin typeface="Lucida Console" pitchFamily="49" charset="0"/>
              </a:rPr>
              <a:t>(4 * </a:t>
            </a:r>
            <a:r>
              <a:rPr lang="en-US" dirty="0" err="1" smtClean="0">
                <a:latin typeface="Lucida Console" pitchFamily="49" charset="0"/>
              </a:rPr>
              <a:t>sizeof</a:t>
            </a:r>
            <a:r>
              <a:rPr lang="en-US" dirty="0" smtClean="0">
                <a:latin typeface="Lucida Console" pitchFamily="49" charset="0"/>
              </a:rPr>
              <a:t>(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, j;</a:t>
            </a:r>
          </a:p>
          <a:p>
            <a:pPr>
              <a:buNone/>
            </a:pPr>
            <a:r>
              <a:rPr lang="pt-BR" dirty="0" smtClean="0">
                <a:latin typeface="Lucida Console" pitchFamily="49" charset="0"/>
              </a:rPr>
              <a:t>	i = *(ipr - 1000); j = *(ipr + 1000); /* Expect IPR */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free(</a:t>
            </a:r>
            <a:r>
              <a:rPr lang="en-US" dirty="0" err="1" smtClean="0">
                <a:latin typeface="Lucida Console" pitchFamily="49" charset="0"/>
              </a:rPr>
              <a:t>ipr</a:t>
            </a:r>
            <a:r>
              <a:rPr lang="en-US" dirty="0" smtClean="0">
                <a:latin typeface="Lucida Console" pitchFamily="49" charset="0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}</a:t>
            </a:r>
          </a:p>
          <a:p>
            <a:pPr>
              <a:buNone/>
            </a:pPr>
            <a:endParaRPr lang="en-US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void </a:t>
            </a:r>
            <a:r>
              <a:rPr lang="en-US" dirty="0" err="1" smtClean="0">
                <a:latin typeface="Lucida Console" pitchFamily="49" charset="0"/>
              </a:rPr>
              <a:t>genIPW</a:t>
            </a:r>
            <a:r>
              <a:rPr lang="en-US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*</a:t>
            </a:r>
            <a:r>
              <a:rPr lang="en-US" dirty="0" err="1" smtClean="0">
                <a:latin typeface="Lucida Console" pitchFamily="49" charset="0"/>
              </a:rPr>
              <a:t>ipw</a:t>
            </a:r>
            <a:r>
              <a:rPr lang="en-US" dirty="0" smtClean="0">
                <a:latin typeface="Lucida Console" pitchFamily="49" charset="0"/>
              </a:rPr>
              <a:t> = (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*) </a:t>
            </a:r>
            <a:r>
              <a:rPr lang="en-US" dirty="0" err="1" smtClean="0">
                <a:latin typeface="Lucida Console" pitchFamily="49" charset="0"/>
              </a:rPr>
              <a:t>malloc</a:t>
            </a:r>
            <a:r>
              <a:rPr lang="en-US" dirty="0" smtClean="0">
                <a:latin typeface="Lucida Console" pitchFamily="49" charset="0"/>
              </a:rPr>
              <a:t>(5 * </a:t>
            </a:r>
            <a:r>
              <a:rPr lang="en-US" dirty="0" err="1" smtClean="0">
                <a:latin typeface="Lucida Console" pitchFamily="49" charset="0"/>
              </a:rPr>
              <a:t>sizeof</a:t>
            </a:r>
            <a:r>
              <a:rPr lang="en-US" dirty="0" smtClean="0">
                <a:latin typeface="Lucida Console" pitchFamily="49" charset="0"/>
              </a:rPr>
              <a:t>(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*(</a:t>
            </a:r>
            <a:r>
              <a:rPr lang="en-US" dirty="0" err="1" smtClean="0">
                <a:latin typeface="Lucida Console" pitchFamily="49" charset="0"/>
              </a:rPr>
              <a:t>ipw</a:t>
            </a:r>
            <a:r>
              <a:rPr lang="en-US" dirty="0" smtClean="0">
                <a:latin typeface="Lucida Console" pitchFamily="49" charset="0"/>
              </a:rPr>
              <a:t> - 1000) = 0; *(</a:t>
            </a:r>
            <a:r>
              <a:rPr lang="en-US" dirty="0" err="1" smtClean="0">
                <a:latin typeface="Lucida Console" pitchFamily="49" charset="0"/>
              </a:rPr>
              <a:t>ipw</a:t>
            </a:r>
            <a:r>
              <a:rPr lang="en-US" dirty="0" smtClean="0">
                <a:latin typeface="Lucida Console" pitchFamily="49" charset="0"/>
              </a:rPr>
              <a:t> + 1000) = 0; /* Expect IPW */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free(</a:t>
            </a:r>
            <a:r>
              <a:rPr lang="en-US" dirty="0" err="1" smtClean="0">
                <a:latin typeface="Lucida Console" pitchFamily="49" charset="0"/>
              </a:rPr>
              <a:t>ipw</a:t>
            </a:r>
            <a:r>
              <a:rPr lang="en-US" dirty="0" smtClean="0">
                <a:latin typeface="Lucida Console" pitchFamily="49" charset="0"/>
              </a:rPr>
              <a:t>);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that you don’t own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49377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Common error in 64-bit applications:</a:t>
            </a:r>
          </a:p>
          <a:p>
            <a:pPr lvl="1"/>
            <a:r>
              <a:rPr lang="en-US" sz="1700" dirty="0" err="1" smtClean="0">
                <a:latin typeface="Lucida Console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 are 4 bytes but pointers are 8 bytes</a:t>
            </a:r>
          </a:p>
          <a:p>
            <a:pPr lvl="1"/>
            <a:r>
              <a:rPr lang="en-US" dirty="0" smtClean="0"/>
              <a:t>If prototype of </a:t>
            </a:r>
            <a:r>
              <a:rPr lang="en-US" sz="1700" dirty="0" err="1" smtClean="0">
                <a:latin typeface="Lucida Console" pitchFamily="49" charset="0"/>
              </a:rPr>
              <a:t>malloc</a:t>
            </a:r>
            <a:r>
              <a:rPr lang="en-US" sz="1700" dirty="0" smtClean="0">
                <a:latin typeface="Lucida Console" pitchFamily="49" charset="0"/>
              </a:rPr>
              <a:t>()</a:t>
            </a:r>
            <a:r>
              <a:rPr lang="en-US" dirty="0" smtClean="0"/>
              <a:t> not provided, return value will be cast to a 4-byte </a:t>
            </a:r>
            <a:r>
              <a:rPr lang="en-US" sz="1700" dirty="0" err="1" smtClean="0">
                <a:latin typeface="Lucida Console" pitchFamily="49" charset="0"/>
              </a:rPr>
              <a:t>int</a:t>
            </a:r>
            <a:endParaRPr lang="en-US" sz="1700" dirty="0" smtClean="0">
              <a:latin typeface="Lucida Console" pitchFamily="49" charset="0"/>
            </a:endParaRP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/*Forgot to #include &lt;</a:t>
            </a:r>
            <a:r>
              <a:rPr lang="en-US" sz="2000" dirty="0" err="1" smtClean="0">
                <a:latin typeface="Lucida Console" pitchFamily="49" charset="0"/>
              </a:rPr>
              <a:t>malloc.h</a:t>
            </a:r>
            <a:r>
              <a:rPr lang="en-US" sz="2000" dirty="0" smtClean="0">
                <a:latin typeface="Lucida Console" pitchFamily="49" charset="0"/>
              </a:rPr>
              <a:t>&gt;, &lt;</a:t>
            </a:r>
            <a:r>
              <a:rPr lang="en-US" sz="2000" dirty="0" err="1" smtClean="0">
                <a:latin typeface="Lucida Console" pitchFamily="49" charset="0"/>
              </a:rPr>
              <a:t>stdlib.h</a:t>
            </a:r>
            <a:r>
              <a:rPr lang="en-US" sz="2000" dirty="0" smtClean="0">
                <a:latin typeface="Lucida Console" pitchFamily="49" charset="0"/>
              </a:rPr>
              <a:t>&gt;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in a 64-bit application*/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</a:t>
            </a:r>
            <a:r>
              <a:rPr lang="en-US" sz="2000" dirty="0" err="1" smtClean="0">
                <a:latin typeface="Lucida Console" pitchFamily="49" charset="0"/>
              </a:rPr>
              <a:t>illegalPointer</a:t>
            </a:r>
            <a:r>
              <a:rPr lang="en-US" sz="20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*pi = (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*)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(4 * </a:t>
            </a:r>
            <a:r>
              <a:rPr lang="en-US" sz="2000" dirty="0" err="1" smtClean="0">
                <a:latin typeface="Lucida Console" pitchFamily="49" charset="0"/>
              </a:rPr>
              <a:t>sizeof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pi[0] = 10; /* Expect IPW 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printf</a:t>
            </a:r>
            <a:r>
              <a:rPr lang="en-US" sz="2000" dirty="0" smtClean="0">
                <a:latin typeface="Lucida Console" pitchFamily="49" charset="0"/>
              </a:rPr>
              <a:t>("Array value = %d\n", pi[0]); /* Expect IPR 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4038600" y="2590800"/>
            <a:ext cx="4648200" cy="685800"/>
          </a:xfrm>
          <a:prstGeom prst="borderCallout1">
            <a:avLst>
              <a:gd name="adj1" fmla="val 47321"/>
              <a:gd name="adj2" fmla="val 98"/>
              <a:gd name="adj3" fmla="val 279167"/>
              <a:gd name="adj4" fmla="val -10230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Four bytes will be lopped off this value – resulting in an invalid pointer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that you don’t own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Free memory read/write</a:t>
            </a:r>
          </a:p>
          <a:p>
            <a:pPr lvl="1"/>
            <a:r>
              <a:rPr lang="en-US" sz="2400" dirty="0" smtClean="0"/>
              <a:t>Access of memory that has been freed earlier</a:t>
            </a:r>
          </a:p>
          <a:p>
            <a:pPr>
              <a:buNone/>
            </a:pP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* </a:t>
            </a:r>
            <a:r>
              <a:rPr lang="en-US" sz="2400" dirty="0" err="1" smtClean="0">
                <a:latin typeface="Lucida Console" pitchFamily="49" charset="0"/>
              </a:rPr>
              <a:t>init_array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*</a:t>
            </a:r>
            <a:r>
              <a:rPr lang="en-US" sz="2400" dirty="0" err="1" smtClean="0">
                <a:latin typeface="Lucida Console" pitchFamily="49" charset="0"/>
              </a:rPr>
              <a:t>ptr</a:t>
            </a:r>
            <a:r>
              <a:rPr lang="en-US" sz="2400" dirty="0" smtClean="0">
                <a:latin typeface="Lucida Console" pitchFamily="49" charset="0"/>
              </a:rPr>
              <a:t>, 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</a:t>
            </a:r>
            <a:r>
              <a:rPr lang="en-US" sz="2400" dirty="0" err="1" smtClean="0">
                <a:latin typeface="Lucida Console" pitchFamily="49" charset="0"/>
              </a:rPr>
              <a:t>new_size</a:t>
            </a:r>
            <a:r>
              <a:rPr lang="en-US" sz="2400" dirty="0" smtClean="0">
                <a:latin typeface="Lucida Console" pitchFamily="49" charset="0"/>
              </a:rPr>
              <a:t>) {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</a:t>
            </a:r>
            <a:r>
              <a:rPr lang="en-US" sz="2400" dirty="0" err="1" smtClean="0">
                <a:latin typeface="Lucida Console" pitchFamily="49" charset="0"/>
              </a:rPr>
              <a:t>ptr</a:t>
            </a:r>
            <a:r>
              <a:rPr lang="en-US" sz="2400" dirty="0" smtClean="0">
                <a:latin typeface="Lucida Console" pitchFamily="49" charset="0"/>
              </a:rPr>
              <a:t> = 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*) </a:t>
            </a:r>
            <a:r>
              <a:rPr lang="en-US" sz="2400" dirty="0" err="1" smtClean="0">
                <a:latin typeface="Lucida Console" pitchFamily="49" charset="0"/>
              </a:rPr>
              <a:t>realloc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ptr</a:t>
            </a:r>
            <a:r>
              <a:rPr lang="en-US" sz="2400" dirty="0" smtClean="0">
                <a:latin typeface="Lucida Console" pitchFamily="49" charset="0"/>
              </a:rPr>
              <a:t>, </a:t>
            </a:r>
            <a:r>
              <a:rPr lang="en-US" sz="2400" dirty="0" err="1" smtClean="0">
                <a:latin typeface="Lucida Console" pitchFamily="49" charset="0"/>
              </a:rPr>
              <a:t>new_size</a:t>
            </a:r>
            <a:r>
              <a:rPr lang="en-US" sz="2400" dirty="0" smtClean="0">
                <a:latin typeface="Lucida Console" pitchFamily="49" charset="0"/>
              </a:rPr>
              <a:t>*</a:t>
            </a:r>
            <a:r>
              <a:rPr lang="en-US" sz="2400" dirty="0" err="1" smtClean="0">
                <a:latin typeface="Lucida Console" pitchFamily="49" charset="0"/>
              </a:rPr>
              <a:t>sizeof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</a:t>
            </a:r>
            <a:r>
              <a:rPr lang="en-US" sz="2400" dirty="0" err="1" smtClean="0">
                <a:latin typeface="Lucida Console" pitchFamily="49" charset="0"/>
              </a:rPr>
              <a:t>memset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ptr</a:t>
            </a:r>
            <a:r>
              <a:rPr lang="en-US" sz="2400" dirty="0" smtClean="0">
                <a:latin typeface="Lucida Console" pitchFamily="49" charset="0"/>
              </a:rPr>
              <a:t>, 0, </a:t>
            </a:r>
            <a:r>
              <a:rPr lang="en-US" sz="2400" dirty="0" err="1" smtClean="0">
                <a:latin typeface="Lucida Console" pitchFamily="49" charset="0"/>
              </a:rPr>
              <a:t>new_size</a:t>
            </a:r>
            <a:r>
              <a:rPr lang="en-US" sz="2400" dirty="0" smtClean="0">
                <a:latin typeface="Lucida Console" pitchFamily="49" charset="0"/>
              </a:rPr>
              <a:t>*</a:t>
            </a:r>
            <a:r>
              <a:rPr lang="en-US" sz="2400" dirty="0" err="1" smtClean="0">
                <a:latin typeface="Lucida Console" pitchFamily="49" charset="0"/>
              </a:rPr>
              <a:t>sizeof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return </a:t>
            </a:r>
            <a:r>
              <a:rPr lang="en-US" sz="2400" dirty="0" err="1" smtClean="0">
                <a:latin typeface="Lucida Console" pitchFamily="49" charset="0"/>
              </a:rPr>
              <a:t>ptr</a:t>
            </a:r>
            <a:r>
              <a:rPr lang="en-US" sz="24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}</a:t>
            </a:r>
          </a:p>
          <a:p>
            <a:pPr>
              <a:buNone/>
            </a:pP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* </a:t>
            </a:r>
            <a:r>
              <a:rPr lang="en-US" sz="2400" dirty="0" err="1" smtClean="0">
                <a:latin typeface="Lucida Console" pitchFamily="49" charset="0"/>
              </a:rPr>
              <a:t>fill_fibonacci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*fib, 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size) {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</a:t>
            </a:r>
            <a:r>
              <a:rPr lang="en-US" sz="2400" dirty="0" err="1" smtClean="0">
                <a:latin typeface="Lucida Console" pitchFamily="49" charset="0"/>
              </a:rPr>
              <a:t>i</a:t>
            </a:r>
            <a:r>
              <a:rPr lang="en-US" sz="24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/* oops, forgot: fib = */ </a:t>
            </a:r>
            <a:r>
              <a:rPr lang="en-US" sz="2400" dirty="0" err="1" smtClean="0">
                <a:latin typeface="Lucida Console" pitchFamily="49" charset="0"/>
              </a:rPr>
              <a:t>init_array</a:t>
            </a:r>
            <a:r>
              <a:rPr lang="en-US" sz="2400" dirty="0" smtClean="0">
                <a:latin typeface="Lucida Console" pitchFamily="49" charset="0"/>
              </a:rPr>
              <a:t>(fib, size);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/* fib[0] = 0; */ fib[1] = 1;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for (</a:t>
            </a:r>
            <a:r>
              <a:rPr lang="en-US" sz="2400" dirty="0" err="1" smtClean="0">
                <a:latin typeface="Lucida Console" pitchFamily="49" charset="0"/>
              </a:rPr>
              <a:t>i</a:t>
            </a:r>
            <a:r>
              <a:rPr lang="en-US" sz="2400" dirty="0" smtClean="0">
                <a:latin typeface="Lucida Console" pitchFamily="49" charset="0"/>
              </a:rPr>
              <a:t>=2; </a:t>
            </a:r>
            <a:r>
              <a:rPr lang="en-US" sz="2400" dirty="0" err="1" smtClean="0">
                <a:latin typeface="Lucida Console" pitchFamily="49" charset="0"/>
              </a:rPr>
              <a:t>i</a:t>
            </a:r>
            <a:r>
              <a:rPr lang="en-US" sz="2400" dirty="0" smtClean="0">
                <a:latin typeface="Lucida Console" pitchFamily="49" charset="0"/>
              </a:rPr>
              <a:t>&lt;size; </a:t>
            </a:r>
            <a:r>
              <a:rPr lang="en-US" sz="2400" dirty="0" err="1" smtClean="0">
                <a:latin typeface="Lucida Console" pitchFamily="49" charset="0"/>
              </a:rPr>
              <a:t>i</a:t>
            </a:r>
            <a:r>
              <a:rPr lang="en-US" sz="2400" dirty="0" smtClean="0">
                <a:latin typeface="Lucida Console" pitchFamily="49" charset="0"/>
              </a:rPr>
              <a:t>++)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	fib[</a:t>
            </a:r>
            <a:r>
              <a:rPr lang="en-US" sz="2400" dirty="0" err="1" smtClean="0">
                <a:latin typeface="Lucida Console" pitchFamily="49" charset="0"/>
              </a:rPr>
              <a:t>i</a:t>
            </a:r>
            <a:r>
              <a:rPr lang="en-US" sz="2400" dirty="0" smtClean="0">
                <a:latin typeface="Lucida Console" pitchFamily="49" charset="0"/>
              </a:rPr>
              <a:t>] = fib[i-1] + fib[i-2];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return fib;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}</a:t>
            </a:r>
            <a:endParaRPr lang="en-US" sz="2400" dirty="0">
              <a:latin typeface="Lucida Console" pitchFamily="49" charset="0"/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6172200" y="5029200"/>
            <a:ext cx="2590800" cy="609600"/>
          </a:xfrm>
          <a:prstGeom prst="borderCallout1">
            <a:avLst>
              <a:gd name="adj1" fmla="val 56250"/>
              <a:gd name="adj2" fmla="val 491"/>
              <a:gd name="adj3" fmla="val -91071"/>
              <a:gd name="adj4" fmla="val -23207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 if array is moved to new location?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3962400" y="2971800"/>
            <a:ext cx="4876800" cy="381000"/>
          </a:xfrm>
          <a:prstGeom prst="borderCallout1">
            <a:avLst>
              <a:gd name="adj1" fmla="val 53036"/>
              <a:gd name="adj2" fmla="val 372"/>
              <a:gd name="adj3" fmla="val -110357"/>
              <a:gd name="adj4" fmla="val -15566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Remember: </a:t>
            </a:r>
            <a:r>
              <a:rPr lang="en-US" sz="2000" dirty="0" err="1" smtClean="0">
                <a:latin typeface="Lucida Console" pitchFamily="49" charset="0"/>
              </a:rPr>
              <a:t>realloc</a:t>
            </a:r>
            <a:r>
              <a:rPr lang="en-US" dirty="0" smtClean="0"/>
              <a:t> may move entire block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memory that you don’t own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100" dirty="0" smtClean="0"/>
              <a:t>Beyond stack read/write</a:t>
            </a:r>
          </a:p>
          <a:p>
            <a:pPr>
              <a:buNone/>
            </a:pPr>
            <a:endParaRPr lang="en-US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char *append(const char* s1, const char *s2) {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const 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MAXSIZE = 128;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char result[128];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=0, j=0;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for (j=0;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&lt;MAXSIZE-1 &amp;&amp; j&lt;</a:t>
            </a:r>
            <a:r>
              <a:rPr lang="en-US" dirty="0" err="1" smtClean="0">
                <a:latin typeface="Lucida Console" pitchFamily="49" charset="0"/>
              </a:rPr>
              <a:t>strlen</a:t>
            </a:r>
            <a:r>
              <a:rPr lang="en-US" dirty="0" smtClean="0">
                <a:latin typeface="Lucida Console" pitchFamily="49" charset="0"/>
              </a:rPr>
              <a:t>(s1);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++,j++) {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	result[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] = s1[j];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}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for (j=0;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&lt;MAXSIZE-1 &amp;&amp; j&lt;</a:t>
            </a:r>
            <a:r>
              <a:rPr lang="en-US" dirty="0" err="1" smtClean="0">
                <a:latin typeface="Lucida Console" pitchFamily="49" charset="0"/>
              </a:rPr>
              <a:t>strlen</a:t>
            </a:r>
            <a:r>
              <a:rPr lang="en-US" dirty="0" smtClean="0">
                <a:latin typeface="Lucida Console" pitchFamily="49" charset="0"/>
              </a:rPr>
              <a:t>(s2); 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++,j++) {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	result[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] = s2[j];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}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result[++</a:t>
            </a:r>
            <a:r>
              <a:rPr lang="en-US" dirty="0" err="1" smtClean="0">
                <a:latin typeface="Lucida Console" pitchFamily="49" charset="0"/>
              </a:rPr>
              <a:t>i</a:t>
            </a:r>
            <a:r>
              <a:rPr lang="en-US" dirty="0" smtClean="0">
                <a:latin typeface="Lucida Console" pitchFamily="49" charset="0"/>
              </a:rPr>
              <a:t>] = '\0';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	return result;</a:t>
            </a:r>
          </a:p>
          <a:p>
            <a:pPr>
              <a:buNone/>
            </a:pPr>
            <a:r>
              <a:rPr lang="en-US" dirty="0" smtClean="0">
                <a:latin typeface="Lucida Console" pitchFamily="49" charset="0"/>
              </a:rPr>
              <a:t>}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4267200" y="5334000"/>
            <a:ext cx="3733800" cy="914400"/>
          </a:xfrm>
          <a:prstGeom prst="borderCallout1">
            <a:avLst>
              <a:gd name="adj1" fmla="val 52083"/>
              <a:gd name="adj2" fmla="val 310"/>
              <a:gd name="adj3" fmla="val 30147"/>
              <a:gd name="adj4" fmla="val -36892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Function returns pointer to stack memory – won’t be valid after function returns</a:t>
            </a:r>
          </a:p>
        </p:txBody>
      </p:sp>
      <p:sp>
        <p:nvSpPr>
          <p:cNvPr id="7" name="Line Callout 1 6"/>
          <p:cNvSpPr/>
          <p:nvPr/>
        </p:nvSpPr>
        <p:spPr>
          <a:xfrm>
            <a:off x="4572000" y="2438400"/>
            <a:ext cx="3733800" cy="609600"/>
          </a:xfrm>
          <a:prstGeom prst="borderCallout1">
            <a:avLst>
              <a:gd name="adj1" fmla="val 52083"/>
              <a:gd name="adj2" fmla="val 310"/>
              <a:gd name="adj3" fmla="val 38970"/>
              <a:gd name="adj4" fmla="val -34011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result</a:t>
            </a:r>
            <a:r>
              <a:rPr lang="en-US" dirty="0" smtClean="0"/>
              <a:t> is a local array name –</a:t>
            </a:r>
          </a:p>
          <a:p>
            <a:pPr algn="ctr"/>
            <a:r>
              <a:rPr lang="en-US" dirty="0" smtClean="0"/>
              <a:t>stack memory allocated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memory that you haven’t allocated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Array bound read/write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</a:t>
            </a:r>
            <a:r>
              <a:rPr lang="en-US" sz="2000" dirty="0" err="1" smtClean="0">
                <a:latin typeface="Lucida Console" pitchFamily="49" charset="0"/>
              </a:rPr>
              <a:t>genABRandABW</a:t>
            </a:r>
            <a:r>
              <a:rPr lang="en-US" sz="20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const char *name = “Safety Critical";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char *</a:t>
            </a:r>
            <a:r>
              <a:rPr lang="en-US" sz="2000" dirty="0" err="1" smtClean="0">
                <a:latin typeface="Lucida Console" pitchFamily="49" charset="0"/>
              </a:rPr>
              <a:t>str</a:t>
            </a:r>
            <a:r>
              <a:rPr lang="en-US" sz="2000" dirty="0" smtClean="0">
                <a:latin typeface="Lucida Console" pitchFamily="49" charset="0"/>
              </a:rPr>
              <a:t> = (char*)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(10);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strncpy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str</a:t>
            </a:r>
            <a:r>
              <a:rPr lang="en-US" sz="2000" dirty="0" smtClean="0">
                <a:latin typeface="Lucida Console" pitchFamily="49" charset="0"/>
              </a:rPr>
              <a:t>, name, 10);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str</a:t>
            </a:r>
            <a:r>
              <a:rPr lang="en-US" sz="2000" dirty="0" smtClean="0">
                <a:latin typeface="Lucida Console" pitchFamily="49" charset="0"/>
              </a:rPr>
              <a:t>[11] = '\0'; /* Expect ABW 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printf</a:t>
            </a:r>
            <a:r>
              <a:rPr lang="en-US" sz="2000" dirty="0" smtClean="0">
                <a:latin typeface="Lucida Console" pitchFamily="49" charset="0"/>
              </a:rPr>
              <a:t>("%s\n", </a:t>
            </a:r>
            <a:r>
              <a:rPr lang="en-US" sz="2000" dirty="0" err="1" smtClean="0">
                <a:latin typeface="Lucida Console" pitchFamily="49" charset="0"/>
              </a:rPr>
              <a:t>str</a:t>
            </a:r>
            <a:r>
              <a:rPr lang="en-US" sz="2000" dirty="0" smtClean="0">
                <a:latin typeface="Lucida Console" pitchFamily="49" charset="0"/>
              </a:rPr>
              <a:t>); /* Expect ABR 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heap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Memory leak</a:t>
            </a:r>
          </a:p>
          <a:p>
            <a:pPr>
              <a:buNone/>
            </a:pPr>
            <a:endParaRPr lang="en-US" sz="22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 *pi;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void 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pi = (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*) </a:t>
            </a:r>
            <a:r>
              <a:rPr lang="en-US" sz="2200" dirty="0" err="1" smtClean="0">
                <a:latin typeface="Lucida Console" pitchFamily="49" charset="0"/>
              </a:rPr>
              <a:t>malloc</a:t>
            </a:r>
            <a:r>
              <a:rPr lang="en-US" sz="2200" dirty="0" smtClean="0">
                <a:latin typeface="Lucida Console" pitchFamily="49" charset="0"/>
              </a:rPr>
              <a:t>(8*</a:t>
            </a:r>
            <a:r>
              <a:rPr lang="en-US" sz="2200" dirty="0" err="1" smtClean="0">
                <a:latin typeface="Lucida Console" pitchFamily="49" charset="0"/>
              </a:rPr>
              <a:t>sizeof</a:t>
            </a:r>
            <a:r>
              <a:rPr lang="en-US" sz="2200" dirty="0" smtClean="0">
                <a:latin typeface="Lucida Console" pitchFamily="49" charset="0"/>
              </a:rPr>
              <a:t>(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/* Allocate memory for pi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/* Oops, leaked the old memory pointed to by pi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…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free(pi); /* 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() is done with pi, so free it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void main() {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pi = (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*) </a:t>
            </a:r>
            <a:r>
              <a:rPr lang="en-US" sz="2200" dirty="0" err="1" smtClean="0">
                <a:latin typeface="Lucida Console" pitchFamily="49" charset="0"/>
              </a:rPr>
              <a:t>malloc</a:t>
            </a:r>
            <a:r>
              <a:rPr lang="en-US" sz="2200" dirty="0" smtClean="0">
                <a:latin typeface="Lucida Console" pitchFamily="49" charset="0"/>
              </a:rPr>
              <a:t>(4*</a:t>
            </a:r>
            <a:r>
              <a:rPr lang="en-US" sz="2200" dirty="0" err="1" smtClean="0">
                <a:latin typeface="Lucida Console" pitchFamily="49" charset="0"/>
              </a:rPr>
              <a:t>sizeof</a:t>
            </a:r>
            <a:r>
              <a:rPr lang="en-US" sz="2200" dirty="0" smtClean="0">
                <a:latin typeface="Lucida Console" pitchFamily="49" charset="0"/>
              </a:rPr>
              <a:t>(</a:t>
            </a:r>
            <a:r>
              <a:rPr lang="en-US" sz="2200" dirty="0" err="1" smtClean="0">
                <a:latin typeface="Lucida Console" pitchFamily="49" charset="0"/>
              </a:rPr>
              <a:t>int</a:t>
            </a:r>
            <a:r>
              <a:rPr lang="en-US" sz="22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/* Expect MLK: 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 leaks it */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	</a:t>
            </a:r>
            <a:r>
              <a:rPr lang="en-US" sz="2200" dirty="0" err="1" smtClean="0">
                <a:latin typeface="Lucida Console" pitchFamily="49" charset="0"/>
              </a:rPr>
              <a:t>foo</a:t>
            </a:r>
            <a:r>
              <a:rPr lang="en-US" sz="2200" dirty="0" smtClean="0">
                <a:latin typeface="Lucida Console" pitchFamily="49" charset="0"/>
              </a:rPr>
              <a:t>();</a:t>
            </a:r>
          </a:p>
          <a:p>
            <a:pPr>
              <a:buNone/>
            </a:pPr>
            <a:r>
              <a:rPr lang="en-US" sz="2200" dirty="0" smtClean="0">
                <a:latin typeface="Lucida Console" pitchFamily="49" charset="0"/>
              </a:rPr>
              <a:t>}</a:t>
            </a:r>
            <a:endParaRPr lang="en-US" sz="22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heap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Potential memory leak</a:t>
            </a:r>
          </a:p>
          <a:p>
            <a:pPr lvl="1"/>
            <a:r>
              <a:rPr lang="en-US" sz="2000" dirty="0" smtClean="0"/>
              <a:t>no pointer to the beginning of a block</a:t>
            </a:r>
          </a:p>
          <a:p>
            <a:pPr lvl="1"/>
            <a:r>
              <a:rPr lang="en-US" sz="2000" dirty="0" smtClean="0"/>
              <a:t>not necessarily critical – block beginning may still be reachable via pointer arithmetic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*</a:t>
            </a:r>
            <a:r>
              <a:rPr lang="en-US" sz="2000" dirty="0" err="1" smtClean="0">
                <a:latin typeface="Lucida Console" pitchFamily="49" charset="0"/>
              </a:rPr>
              <a:t>plk</a:t>
            </a:r>
            <a:r>
              <a:rPr lang="en-US" sz="2000" dirty="0" smtClean="0">
                <a:latin typeface="Lucida Console" pitchFamily="49" charset="0"/>
              </a:rPr>
              <a:t> = NULL;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</a:t>
            </a:r>
            <a:r>
              <a:rPr lang="en-US" sz="2000" dirty="0" err="1" smtClean="0">
                <a:latin typeface="Lucida Console" pitchFamily="49" charset="0"/>
              </a:rPr>
              <a:t>genPLK</a:t>
            </a:r>
            <a:r>
              <a:rPr lang="en-US" sz="20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plk</a:t>
            </a:r>
            <a:r>
              <a:rPr lang="en-US" sz="2000" dirty="0" smtClean="0">
                <a:latin typeface="Lucida Console" pitchFamily="49" charset="0"/>
              </a:rPr>
              <a:t> = (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*) </a:t>
            </a:r>
            <a:r>
              <a:rPr lang="en-US" sz="2000" dirty="0" err="1" smtClean="0">
                <a:latin typeface="Lucida Console" pitchFamily="49" charset="0"/>
              </a:rPr>
              <a:t>malloc</a:t>
            </a:r>
            <a:r>
              <a:rPr lang="en-US" sz="2000" dirty="0" smtClean="0">
                <a:latin typeface="Lucida Console" pitchFamily="49" charset="0"/>
              </a:rPr>
              <a:t>(2 * </a:t>
            </a:r>
            <a:r>
              <a:rPr lang="en-US" sz="2000" dirty="0" err="1" smtClean="0">
                <a:latin typeface="Lucida Console" pitchFamily="49" charset="0"/>
              </a:rPr>
              <a:t>sizeof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 /* Expect PLK as pointer variable is incremented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    past beginning of block */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plk</a:t>
            </a:r>
            <a:r>
              <a:rPr lang="en-US" sz="2000" dirty="0" smtClean="0">
                <a:latin typeface="Lucida Console" pitchFamily="49" charset="0"/>
              </a:rPr>
              <a:t>++;		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Faulty heap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229600" cy="4937760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Freeing non-heap memory</a:t>
            </a:r>
          </a:p>
          <a:p>
            <a:r>
              <a:rPr lang="en-US" sz="2800" dirty="0" smtClean="0"/>
              <a:t>Freeing unallocated memory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void </a:t>
            </a:r>
            <a:r>
              <a:rPr lang="en-US" sz="2400" dirty="0" err="1" smtClean="0">
                <a:latin typeface="Lucida Console" pitchFamily="49" charset="0"/>
              </a:rPr>
              <a:t>genFNH</a:t>
            </a:r>
            <a:r>
              <a:rPr lang="en-US" sz="24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</a:t>
            </a:r>
            <a:r>
              <a:rPr lang="en-US" sz="2400" dirty="0" err="1" smtClean="0">
                <a:latin typeface="Lucida Console" pitchFamily="49" charset="0"/>
              </a:rPr>
              <a:t>fnh</a:t>
            </a:r>
            <a:r>
              <a:rPr lang="en-US" sz="2400" dirty="0" smtClean="0">
                <a:latin typeface="Lucida Console" pitchFamily="49" charset="0"/>
              </a:rPr>
              <a:t> = 0;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free(&amp;</a:t>
            </a:r>
            <a:r>
              <a:rPr lang="en-US" sz="2400" dirty="0" err="1" smtClean="0">
                <a:latin typeface="Lucida Console" pitchFamily="49" charset="0"/>
              </a:rPr>
              <a:t>fnh</a:t>
            </a:r>
            <a:r>
              <a:rPr lang="en-US" sz="2400" dirty="0" smtClean="0">
                <a:latin typeface="Lucida Console" pitchFamily="49" charset="0"/>
              </a:rPr>
              <a:t>); /* Expect FNH: freeing stack memory */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}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void </a:t>
            </a:r>
            <a:r>
              <a:rPr lang="en-US" sz="2400" dirty="0" err="1" smtClean="0">
                <a:latin typeface="Lucida Console" pitchFamily="49" charset="0"/>
              </a:rPr>
              <a:t>genFUM</a:t>
            </a:r>
            <a:r>
              <a:rPr lang="en-US" sz="2400" dirty="0" smtClean="0">
                <a:latin typeface="Lucida Console" pitchFamily="49" charset="0"/>
              </a:rPr>
              <a:t>() {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*</a:t>
            </a:r>
            <a:r>
              <a:rPr lang="en-US" sz="2400" dirty="0" err="1" smtClean="0">
                <a:latin typeface="Lucida Console" pitchFamily="49" charset="0"/>
              </a:rPr>
              <a:t>fum</a:t>
            </a:r>
            <a:r>
              <a:rPr lang="en-US" sz="2400" dirty="0" smtClean="0">
                <a:latin typeface="Lucida Console" pitchFamily="49" charset="0"/>
              </a:rPr>
              <a:t> = 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*) </a:t>
            </a:r>
            <a:r>
              <a:rPr lang="en-US" sz="2400" dirty="0" err="1" smtClean="0">
                <a:latin typeface="Lucida Console" pitchFamily="49" charset="0"/>
              </a:rPr>
              <a:t>malloc</a:t>
            </a:r>
            <a:r>
              <a:rPr lang="en-US" sz="2400" dirty="0" smtClean="0">
                <a:latin typeface="Lucida Console" pitchFamily="49" charset="0"/>
              </a:rPr>
              <a:t>(4 * </a:t>
            </a:r>
            <a:r>
              <a:rPr lang="en-US" sz="2400" dirty="0" err="1" smtClean="0">
                <a:latin typeface="Lucida Console" pitchFamily="49" charset="0"/>
              </a:rPr>
              <a:t>sizeof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));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free(fum+1); /* Expect FUM: fum+1 points to middle of a block */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free(</a:t>
            </a:r>
            <a:r>
              <a:rPr lang="en-US" sz="2400" dirty="0" err="1" smtClean="0">
                <a:latin typeface="Lucida Console" pitchFamily="49" charset="0"/>
              </a:rPr>
              <a:t>fum</a:t>
            </a:r>
            <a:r>
              <a:rPr lang="en-US" sz="2400" dirty="0" smtClean="0">
                <a:latin typeface="Lucida Console" pitchFamily="49" charset="0"/>
              </a:rPr>
              <a:t>);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	free(</a:t>
            </a:r>
            <a:r>
              <a:rPr lang="en-US" sz="2400" dirty="0" err="1" smtClean="0">
                <a:latin typeface="Lucida Console" pitchFamily="49" charset="0"/>
              </a:rPr>
              <a:t>fum</a:t>
            </a:r>
            <a:r>
              <a:rPr lang="en-US" sz="2400" dirty="0" smtClean="0">
                <a:latin typeface="Lucida Console" pitchFamily="49" charset="0"/>
              </a:rPr>
              <a:t>); /* Expect FUM: freeing already freed memory */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}</a:t>
            </a:r>
            <a:endParaRPr lang="en-US" sz="24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— </a:t>
            </a:r>
            <a:r>
              <a:rPr lang="en-US" i="1"/>
              <a:t>The Heap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 region of memory provided by most operating systems for allocating storage </a:t>
            </a:r>
            <a:r>
              <a:rPr lang="en-US" i="1" dirty="0"/>
              <a:t>not</a:t>
            </a:r>
            <a:r>
              <a:rPr lang="en-US" dirty="0"/>
              <a:t> in </a:t>
            </a:r>
            <a:r>
              <a:rPr lang="en-US" i="1" dirty="0"/>
              <a:t>Last in, First out</a:t>
            </a:r>
            <a:r>
              <a:rPr lang="en-US" dirty="0"/>
              <a:t> discipline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I.e., not a stack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Must be explicitly allocated </a:t>
            </a:r>
            <a:r>
              <a:rPr lang="en-US" i="1" dirty="0"/>
              <a:t>and</a:t>
            </a:r>
            <a:r>
              <a:rPr lang="en-US" dirty="0"/>
              <a:t> released</a:t>
            </a:r>
          </a:p>
          <a:p>
            <a:pPr>
              <a:lnSpc>
                <a:spcPct val="90000"/>
              </a:lnSpc>
            </a:pPr>
            <a:r>
              <a:rPr lang="en-US" dirty="0"/>
              <a:t>May be accessed </a:t>
            </a:r>
            <a:r>
              <a:rPr lang="en-US" i="1" dirty="0"/>
              <a:t>only</a:t>
            </a:r>
            <a:r>
              <a:rPr lang="en-US" dirty="0"/>
              <a:t> with pointers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Remember, an array is equivalent to a pointer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Many hazards to the </a:t>
            </a:r>
            <a:r>
              <a:rPr lang="en-US" i="1" dirty="0"/>
              <a:t>C</a:t>
            </a:r>
            <a:r>
              <a:rPr lang="en-US" dirty="0"/>
              <a:t> programmer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Static Data Allocation</a:t>
            </a:r>
            <a:endParaRPr lang="en-US" sz="28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04900" y="1454150"/>
            <a:ext cx="6483350" cy="3948113"/>
            <a:chOff x="696" y="672"/>
            <a:chExt cx="4084" cy="2487"/>
          </a:xfrm>
        </p:grpSpPr>
        <p:sp>
          <p:nvSpPr>
            <p:cNvPr id="407556" name="Rectangle 4"/>
            <p:cNvSpPr>
              <a:spLocks noChangeArrowheads="1"/>
            </p:cNvSpPr>
            <p:nvPr/>
          </p:nvSpPr>
          <p:spPr bwMode="auto">
            <a:xfrm>
              <a:off x="768" y="2928"/>
              <a:ext cx="90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0x00000000</a:t>
              </a:r>
            </a:p>
          </p:txBody>
        </p:sp>
        <p:sp>
          <p:nvSpPr>
            <p:cNvPr id="407557" name="Rectangle 5"/>
            <p:cNvSpPr>
              <a:spLocks noChangeArrowheads="1"/>
            </p:cNvSpPr>
            <p:nvPr/>
          </p:nvSpPr>
          <p:spPr bwMode="auto">
            <a:xfrm>
              <a:off x="736" y="672"/>
              <a:ext cx="97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0xFFFFFFFF</a:t>
              </a:r>
            </a:p>
          </p:txBody>
        </p:sp>
        <p:sp>
          <p:nvSpPr>
            <p:cNvPr id="407558" name="Rectangle 6"/>
            <p:cNvSpPr>
              <a:spLocks noChangeArrowheads="1"/>
            </p:cNvSpPr>
            <p:nvPr/>
          </p:nvSpPr>
          <p:spPr bwMode="auto">
            <a:xfrm>
              <a:off x="696" y="1858"/>
              <a:ext cx="105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address space</a:t>
              </a:r>
            </a:p>
          </p:txBody>
        </p:sp>
        <p:sp>
          <p:nvSpPr>
            <p:cNvPr id="407559" name="Line 7"/>
            <p:cNvSpPr>
              <a:spLocks noChangeShapeType="1"/>
            </p:cNvSpPr>
            <p:nvPr/>
          </p:nvSpPr>
          <p:spPr bwMode="auto">
            <a:xfrm flipV="1">
              <a:off x="1200" y="960"/>
              <a:ext cx="0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07560" name="Line 8"/>
            <p:cNvSpPr>
              <a:spLocks noChangeShapeType="1"/>
            </p:cNvSpPr>
            <p:nvPr/>
          </p:nvSpPr>
          <p:spPr bwMode="auto">
            <a:xfrm flipV="1">
              <a:off x="1200" y="2352"/>
              <a:ext cx="0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07561" name="Rectangle 9"/>
            <p:cNvSpPr>
              <a:spLocks noChangeArrowheads="1"/>
            </p:cNvSpPr>
            <p:nvPr/>
          </p:nvSpPr>
          <p:spPr bwMode="auto">
            <a:xfrm>
              <a:off x="2400" y="2640"/>
              <a:ext cx="1728" cy="4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10000"/>
                </a:spcBef>
              </a:pPr>
              <a:r>
                <a:rPr lang="en-US"/>
                <a:t>program code</a:t>
              </a:r>
            </a:p>
            <a:p>
              <a:pPr algn="ctr">
                <a:spcBef>
                  <a:spcPct val="10000"/>
                </a:spcBef>
              </a:pPr>
              <a:r>
                <a:rPr lang="en-US"/>
                <a:t>(text)</a:t>
              </a:r>
            </a:p>
          </p:txBody>
        </p:sp>
        <p:sp>
          <p:nvSpPr>
            <p:cNvPr id="407562" name="Rectangle 10"/>
            <p:cNvSpPr>
              <a:spLocks noChangeArrowheads="1"/>
            </p:cNvSpPr>
            <p:nvPr/>
          </p:nvSpPr>
          <p:spPr bwMode="auto">
            <a:xfrm>
              <a:off x="2400" y="2160"/>
              <a:ext cx="1728" cy="4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10000"/>
                </a:spcBef>
              </a:pPr>
              <a:r>
                <a:rPr lang="en-US"/>
                <a:t>static data</a:t>
              </a:r>
            </a:p>
          </p:txBody>
        </p:sp>
        <p:sp>
          <p:nvSpPr>
            <p:cNvPr id="407563" name="Rectangle 11"/>
            <p:cNvSpPr>
              <a:spLocks noChangeArrowheads="1"/>
            </p:cNvSpPr>
            <p:nvPr/>
          </p:nvSpPr>
          <p:spPr bwMode="auto">
            <a:xfrm>
              <a:off x="2400" y="1680"/>
              <a:ext cx="1728" cy="4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10000"/>
                </a:spcBef>
              </a:pPr>
              <a:r>
                <a:rPr lang="en-US"/>
                <a:t>heap</a:t>
              </a:r>
            </a:p>
            <a:p>
              <a:pPr algn="ctr">
                <a:spcBef>
                  <a:spcPct val="10000"/>
                </a:spcBef>
              </a:pPr>
              <a:r>
                <a:rPr lang="en-US"/>
                <a:t>(dynamically allocated)</a:t>
              </a:r>
            </a:p>
          </p:txBody>
        </p:sp>
        <p:sp>
          <p:nvSpPr>
            <p:cNvPr id="407564" name="Rectangle 12"/>
            <p:cNvSpPr>
              <a:spLocks noChangeArrowheads="1"/>
            </p:cNvSpPr>
            <p:nvPr/>
          </p:nvSpPr>
          <p:spPr bwMode="auto">
            <a:xfrm>
              <a:off x="2400" y="1200"/>
              <a:ext cx="1728" cy="4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10000"/>
                </a:spcBef>
              </a:pPr>
              <a:endParaRPr lang="en-US"/>
            </a:p>
          </p:txBody>
        </p:sp>
        <p:sp>
          <p:nvSpPr>
            <p:cNvPr id="407565" name="Rectangle 13"/>
            <p:cNvSpPr>
              <a:spLocks noChangeArrowheads="1"/>
            </p:cNvSpPr>
            <p:nvPr/>
          </p:nvSpPr>
          <p:spPr bwMode="auto">
            <a:xfrm>
              <a:off x="2400" y="720"/>
              <a:ext cx="1728" cy="4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10000"/>
                </a:spcBef>
              </a:pPr>
              <a:r>
                <a:rPr lang="en-US"/>
                <a:t>stack</a:t>
              </a:r>
            </a:p>
            <a:p>
              <a:pPr algn="ctr">
                <a:spcBef>
                  <a:spcPct val="10000"/>
                </a:spcBef>
              </a:pPr>
              <a:r>
                <a:rPr lang="en-US"/>
                <a:t>(dynamically allocated)</a:t>
              </a:r>
            </a:p>
          </p:txBody>
        </p:sp>
        <p:sp>
          <p:nvSpPr>
            <p:cNvPr id="407566" name="Line 14"/>
            <p:cNvSpPr>
              <a:spLocks noChangeShapeType="1"/>
            </p:cNvSpPr>
            <p:nvPr/>
          </p:nvSpPr>
          <p:spPr bwMode="auto">
            <a:xfrm>
              <a:off x="3264" y="1200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7" name="Line 15"/>
            <p:cNvSpPr>
              <a:spLocks noChangeShapeType="1"/>
            </p:cNvSpPr>
            <p:nvPr/>
          </p:nvSpPr>
          <p:spPr bwMode="auto">
            <a:xfrm>
              <a:off x="3264" y="1536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8" name="Line 16"/>
            <p:cNvSpPr>
              <a:spLocks noChangeShapeType="1"/>
            </p:cNvSpPr>
            <p:nvPr/>
          </p:nvSpPr>
          <p:spPr bwMode="auto">
            <a:xfrm flipH="1">
              <a:off x="4224" y="1200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9" name="Line 17"/>
            <p:cNvSpPr>
              <a:spLocks noChangeShapeType="1"/>
            </p:cNvSpPr>
            <p:nvPr/>
          </p:nvSpPr>
          <p:spPr bwMode="auto">
            <a:xfrm flipH="1">
              <a:off x="4224" y="2832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70" name="Rectangle 18"/>
            <p:cNvSpPr>
              <a:spLocks noChangeArrowheads="1"/>
            </p:cNvSpPr>
            <p:nvPr/>
          </p:nvSpPr>
          <p:spPr bwMode="auto">
            <a:xfrm>
              <a:off x="4464" y="2745"/>
              <a:ext cx="3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en-US"/>
                <a:t>PC</a:t>
              </a:r>
            </a:p>
          </p:txBody>
        </p:sp>
        <p:sp>
          <p:nvSpPr>
            <p:cNvPr id="407571" name="Rectangle 19"/>
            <p:cNvSpPr>
              <a:spLocks noChangeArrowheads="1"/>
            </p:cNvSpPr>
            <p:nvPr/>
          </p:nvSpPr>
          <p:spPr bwMode="auto">
            <a:xfrm>
              <a:off x="4464" y="1104"/>
              <a:ext cx="30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10000"/>
                </a:spcBef>
              </a:pPr>
              <a:r>
                <a:rPr lang="en-US"/>
                <a:t>SP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 rot="923919">
            <a:off x="533400" y="2665413"/>
            <a:ext cx="3962400" cy="406400"/>
            <a:chOff x="2784" y="3549"/>
            <a:chExt cx="2496" cy="256"/>
          </a:xfrm>
        </p:grpSpPr>
        <p:sp>
          <p:nvSpPr>
            <p:cNvPr id="407573" name="Text Box 21"/>
            <p:cNvSpPr txBox="1">
              <a:spLocks noChangeArrowheads="1"/>
            </p:cNvSpPr>
            <p:nvPr/>
          </p:nvSpPr>
          <p:spPr bwMode="auto">
            <a:xfrm>
              <a:off x="2784" y="3549"/>
              <a:ext cx="1872" cy="256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This is </a:t>
              </a:r>
              <a:r>
                <a:rPr lang="en-US" sz="2000" i="1">
                  <a:latin typeface="Times New Roman" pitchFamily="18" charset="0"/>
                </a:rPr>
                <a:t>The Heap</a:t>
              </a:r>
              <a:r>
                <a:rPr lang="en-US" sz="2000"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407574" name="Line 22"/>
            <p:cNvSpPr>
              <a:spLocks noChangeShapeType="1"/>
            </p:cNvSpPr>
            <p:nvPr/>
          </p:nvSpPr>
          <p:spPr bwMode="auto">
            <a:xfrm>
              <a:off x="4656" y="368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ChangeArrowheads="1"/>
          </p:cNvSpPr>
          <p:nvPr/>
        </p:nvSpPr>
        <p:spPr bwMode="auto">
          <a:xfrm flipV="1">
            <a:off x="304800" y="1524000"/>
            <a:ext cx="5105400" cy="6858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Memory in The Heap</a:t>
            </a:r>
          </a:p>
        </p:txBody>
      </p:sp>
      <p:sp>
        <p:nvSpPr>
          <p:cNvPr id="409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See </a:t>
            </a:r>
            <a:r>
              <a:rPr lang="en-US" sz="2400" b="1" dirty="0">
                <a:latin typeface="Courier New" pitchFamily="49" charset="0"/>
              </a:rPr>
              <a:t>&lt;</a:t>
            </a:r>
            <a:r>
              <a:rPr lang="en-US" sz="2400" b="1" dirty="0" err="1">
                <a:latin typeface="Courier New" pitchFamily="49" charset="0"/>
              </a:rPr>
              <a:t>stdlib.h</a:t>
            </a:r>
            <a:r>
              <a:rPr lang="en-US" sz="2400" b="1" dirty="0">
                <a:latin typeface="Courier New" pitchFamily="49" charset="0"/>
              </a:rPr>
              <a:t>&gt;</a:t>
            </a:r>
            <a:endParaRPr lang="en-US" sz="2800" dirty="0"/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free(void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calloc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nmemb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realloc</a:t>
            </a:r>
            <a:r>
              <a:rPr lang="en-US" sz="2400" b="1" dirty="0">
                <a:latin typeface="Courier New" pitchFamily="49" charset="0"/>
              </a:rPr>
              <a:t>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</a:pP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()</a:t>
            </a:r>
            <a:r>
              <a:rPr lang="en-US" sz="2800" dirty="0"/>
              <a:t> — allocates </a:t>
            </a:r>
            <a:r>
              <a:rPr lang="en-US" sz="2400" b="1" dirty="0">
                <a:latin typeface="Courier New" pitchFamily="49" charset="0"/>
              </a:rPr>
              <a:t>size</a:t>
            </a:r>
            <a:r>
              <a:rPr lang="en-US" sz="2800" dirty="0"/>
              <a:t> bytes of memory from the heap and returns a pointer to it.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NULL pointer if allocation fails for any reason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latin typeface="Courier New" pitchFamily="49" charset="0"/>
              </a:rPr>
              <a:t>free()</a:t>
            </a:r>
            <a:r>
              <a:rPr lang="en-US" sz="2800" dirty="0"/>
              <a:t> — returns the chunk of memory pointed to by </a:t>
            </a:r>
            <a:r>
              <a:rPr lang="en-US" sz="2400" b="1" dirty="0" err="1">
                <a:latin typeface="Courier New" pitchFamily="49" charset="0"/>
              </a:rPr>
              <a:t>ptr</a:t>
            </a:r>
            <a:endParaRPr lang="en-US" sz="2400" b="1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en-US" sz="2000" i="1" dirty="0"/>
              <a:t>Must</a:t>
            </a:r>
            <a:r>
              <a:rPr lang="en-US" sz="2000" dirty="0"/>
              <a:t> have been allocated by </a:t>
            </a:r>
            <a:r>
              <a:rPr lang="en-US" sz="2000" b="1" dirty="0" err="1">
                <a:latin typeface="Courier New" pitchFamily="49" charset="0"/>
              </a:rPr>
              <a:t>malloc</a:t>
            </a:r>
            <a:r>
              <a:rPr lang="en-US" sz="2000" dirty="0"/>
              <a:t> or </a:t>
            </a:r>
            <a:r>
              <a:rPr lang="en-US" sz="2000" b="1" dirty="0" err="1">
                <a:latin typeface="Courier New" pitchFamily="49" charset="0"/>
              </a:rPr>
              <a:t>calloc</a:t>
            </a:r>
            <a:endParaRPr lang="en-US" sz="20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381000" y="1447800"/>
            <a:ext cx="4800600" cy="6858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Memory in The Heap</a:t>
            </a:r>
          </a:p>
        </p:txBody>
      </p:sp>
      <p:sp>
        <p:nvSpPr>
          <p:cNvPr id="4116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534400" cy="533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See </a:t>
            </a:r>
            <a:r>
              <a:rPr lang="en-US" sz="2400" b="1" dirty="0">
                <a:latin typeface="Courier New" pitchFamily="49" charset="0"/>
              </a:rPr>
              <a:t>&lt;</a:t>
            </a:r>
            <a:r>
              <a:rPr lang="en-US" sz="2400" b="1" dirty="0" err="1">
                <a:latin typeface="Courier New" pitchFamily="49" charset="0"/>
              </a:rPr>
              <a:t>stdlib.h</a:t>
            </a:r>
            <a:r>
              <a:rPr lang="en-US" sz="2400" b="1" dirty="0">
                <a:latin typeface="Courier New" pitchFamily="49" charset="0"/>
              </a:rPr>
              <a:t>&gt;</a:t>
            </a:r>
            <a:endParaRPr lang="en-US" sz="2800" dirty="0"/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free(void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calloc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nmemb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realloc</a:t>
            </a:r>
            <a:r>
              <a:rPr lang="en-US" sz="2400" b="1" dirty="0">
                <a:latin typeface="Courier New" pitchFamily="49" charset="0"/>
              </a:rPr>
              <a:t>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</a:pP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()</a:t>
            </a:r>
            <a:r>
              <a:rPr lang="en-US" sz="2800" dirty="0"/>
              <a:t> — allocates </a:t>
            </a:r>
            <a:r>
              <a:rPr lang="en-US" sz="2400" b="1" dirty="0">
                <a:latin typeface="Courier New" pitchFamily="49" charset="0"/>
              </a:rPr>
              <a:t>size</a:t>
            </a:r>
            <a:r>
              <a:rPr lang="en-US" sz="2800" dirty="0"/>
              <a:t> bytes of memory from the heap and returns a pointer to it.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NULL pointer if allocation fails for any reason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latin typeface="Courier New" pitchFamily="49" charset="0"/>
              </a:rPr>
              <a:t>free()</a:t>
            </a:r>
            <a:r>
              <a:rPr lang="en-US" sz="2800" dirty="0"/>
              <a:t> — returns the chunk of memory pointed to by </a:t>
            </a:r>
            <a:r>
              <a:rPr lang="en-US" sz="2400" b="1" dirty="0" err="1">
                <a:latin typeface="Courier New" pitchFamily="49" charset="0"/>
              </a:rPr>
              <a:t>ptr</a:t>
            </a:r>
            <a:endParaRPr lang="en-US" sz="2400" b="1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en-US" sz="2000" i="1" dirty="0"/>
              <a:t>Must</a:t>
            </a:r>
            <a:r>
              <a:rPr lang="en-US" sz="2000" dirty="0"/>
              <a:t> have been allocated by </a:t>
            </a:r>
            <a:r>
              <a:rPr lang="en-US" sz="2000" b="1" dirty="0" err="1">
                <a:latin typeface="Courier New" pitchFamily="49" charset="0"/>
              </a:rPr>
              <a:t>malloc</a:t>
            </a:r>
            <a:r>
              <a:rPr lang="en-US" sz="2000" dirty="0"/>
              <a:t> or </a:t>
            </a:r>
            <a:r>
              <a:rPr lang="en-US" sz="2000" b="1" dirty="0" err="1">
                <a:latin typeface="Courier New" pitchFamily="49" charset="0"/>
              </a:rPr>
              <a:t>calloc</a:t>
            </a:r>
            <a:endParaRPr lang="en-US" sz="2000" b="1" dirty="0">
              <a:latin typeface="Courier New" pitchFamily="49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7763" y="3733800"/>
            <a:ext cx="4186237" cy="1130300"/>
            <a:chOff x="2879" y="2620"/>
            <a:chExt cx="2637" cy="712"/>
          </a:xfrm>
        </p:grpSpPr>
        <p:sp>
          <p:nvSpPr>
            <p:cNvPr id="411654" name="Text Box 6"/>
            <p:cNvSpPr txBox="1">
              <a:spLocks noChangeArrowheads="1"/>
            </p:cNvSpPr>
            <p:nvPr/>
          </p:nvSpPr>
          <p:spPr bwMode="auto">
            <a:xfrm rot="-1246594">
              <a:off x="3413" y="2620"/>
              <a:ext cx="2103" cy="448"/>
            </a:xfrm>
            <a:prstGeom prst="rect">
              <a:avLst/>
            </a:prstGeom>
            <a:solidFill>
              <a:srgbClr val="0000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 i="1" dirty="0">
                  <a:solidFill>
                    <a:schemeClr val="bg1"/>
                  </a:solidFill>
                  <a:latin typeface="Times New Roman" pitchFamily="18" charset="0"/>
                </a:rPr>
                <a:t>Segmentation fault</a:t>
              </a:r>
              <a:r>
                <a:rPr lang="en-US" sz="2000" dirty="0">
                  <a:solidFill>
                    <a:schemeClr val="bg1"/>
                  </a:solidFill>
                  <a:latin typeface="Times New Roman" pitchFamily="18" charset="0"/>
                </a:rPr>
                <a:t> and/or big-time error if bad pointer</a:t>
              </a:r>
              <a:endParaRPr lang="en-US" sz="2000" i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411655" name="Line 7"/>
            <p:cNvSpPr>
              <a:spLocks noChangeShapeType="1"/>
            </p:cNvSpPr>
            <p:nvPr/>
          </p:nvSpPr>
          <p:spPr bwMode="auto">
            <a:xfrm rot="20353406" flipH="1">
              <a:off x="2879" y="3323"/>
              <a:ext cx="625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ChangeArrowheads="1"/>
          </p:cNvSpPr>
          <p:nvPr/>
        </p:nvSpPr>
        <p:spPr bwMode="auto">
          <a:xfrm>
            <a:off x="304800" y="1524000"/>
            <a:ext cx="4800600" cy="6858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Allocating Memory in The Heap</a:t>
            </a:r>
          </a:p>
        </p:txBody>
      </p:sp>
      <p:sp>
        <p:nvSpPr>
          <p:cNvPr id="4137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See </a:t>
            </a:r>
            <a:r>
              <a:rPr lang="en-US" sz="2400" b="1" dirty="0">
                <a:latin typeface="Courier New" pitchFamily="49" charset="0"/>
              </a:rPr>
              <a:t>&lt;</a:t>
            </a:r>
            <a:r>
              <a:rPr lang="en-US" sz="2400" b="1" dirty="0" err="1">
                <a:latin typeface="Courier New" pitchFamily="49" charset="0"/>
              </a:rPr>
              <a:t>stdlib.h</a:t>
            </a:r>
            <a:r>
              <a:rPr lang="en-US" sz="2400" b="1" dirty="0">
                <a:latin typeface="Courier New" pitchFamily="49" charset="0"/>
              </a:rPr>
              <a:t>&gt;</a:t>
            </a:r>
            <a:endParaRPr lang="en-US" sz="2800" dirty="0"/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free(void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calloc</a:t>
            </a:r>
            <a:r>
              <a:rPr lang="en-US" sz="2400" b="1" dirty="0">
                <a:latin typeface="Courier New" pitchFamily="49" charset="0"/>
              </a:rPr>
              <a:t>(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nmemb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void *</a:t>
            </a:r>
            <a:r>
              <a:rPr lang="en-US" sz="2400" b="1" dirty="0" err="1">
                <a:latin typeface="Courier New" pitchFamily="49" charset="0"/>
              </a:rPr>
              <a:t>realloc</a:t>
            </a:r>
            <a:r>
              <a:rPr lang="en-US" sz="2400" b="1" dirty="0">
                <a:latin typeface="Courier New" pitchFamily="49" charset="0"/>
              </a:rPr>
              <a:t>(void *</a:t>
            </a:r>
            <a:r>
              <a:rPr lang="en-US" sz="2400" b="1" dirty="0" err="1">
                <a:latin typeface="Courier New" pitchFamily="49" charset="0"/>
              </a:rPr>
              <a:t>ptr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size_t</a:t>
            </a:r>
            <a:r>
              <a:rPr lang="en-US" sz="2400" b="1" dirty="0">
                <a:latin typeface="Courier New" pitchFamily="49" charset="0"/>
              </a:rPr>
              <a:t> size);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</a:pPr>
            <a:r>
              <a:rPr lang="en-US" sz="2400" b="1" dirty="0" err="1">
                <a:latin typeface="Courier New" pitchFamily="49" charset="0"/>
              </a:rPr>
              <a:t>malloc</a:t>
            </a:r>
            <a:r>
              <a:rPr lang="en-US" sz="2400" b="1" dirty="0">
                <a:latin typeface="Courier New" pitchFamily="49" charset="0"/>
              </a:rPr>
              <a:t>()</a:t>
            </a:r>
            <a:r>
              <a:rPr lang="en-US" sz="2800" dirty="0"/>
              <a:t> — allocates </a:t>
            </a:r>
            <a:r>
              <a:rPr lang="en-US" sz="2400" b="1" dirty="0">
                <a:latin typeface="Courier New" pitchFamily="49" charset="0"/>
              </a:rPr>
              <a:t>size</a:t>
            </a:r>
            <a:r>
              <a:rPr lang="en-US" sz="2800" dirty="0"/>
              <a:t> bytes of memory from the heap and returns a pointer to it.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NULL pointer if allocation fails for any reason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latin typeface="Courier New" pitchFamily="49" charset="0"/>
              </a:rPr>
              <a:t>free()</a:t>
            </a:r>
            <a:r>
              <a:rPr lang="en-US" sz="2800" dirty="0"/>
              <a:t> — returns the chunk of memory pointed to by </a:t>
            </a:r>
            <a:r>
              <a:rPr lang="en-US" sz="2400" b="1" dirty="0" err="1">
                <a:latin typeface="Courier New" pitchFamily="49" charset="0"/>
              </a:rPr>
              <a:t>ptr</a:t>
            </a:r>
            <a:endParaRPr lang="en-US" sz="2400" b="1" dirty="0">
              <a:latin typeface="Courier New" pitchFamily="49" charset="0"/>
            </a:endParaRPr>
          </a:p>
          <a:p>
            <a:pPr lvl="2">
              <a:lnSpc>
                <a:spcPct val="80000"/>
              </a:lnSpc>
            </a:pPr>
            <a:r>
              <a:rPr lang="en-US" sz="2000" i="1" dirty="0"/>
              <a:t>Must</a:t>
            </a:r>
            <a:r>
              <a:rPr lang="en-US" sz="2000" dirty="0"/>
              <a:t> have been allocated by </a:t>
            </a:r>
            <a:r>
              <a:rPr lang="en-US" sz="2000" b="1" dirty="0" err="1">
                <a:latin typeface="Courier New" pitchFamily="49" charset="0"/>
              </a:rPr>
              <a:t>malloc</a:t>
            </a:r>
            <a:r>
              <a:rPr lang="en-US" sz="2000" dirty="0"/>
              <a:t> or </a:t>
            </a:r>
            <a:r>
              <a:rPr lang="en-US" sz="2000" b="1" dirty="0" err="1">
                <a:latin typeface="Courier New" pitchFamily="49" charset="0"/>
              </a:rPr>
              <a:t>calloc</a:t>
            </a:r>
            <a:endParaRPr lang="en-US" sz="2000" b="1" dirty="0">
              <a:latin typeface="Courier New" pitchFamily="49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648200" y="3581400"/>
            <a:ext cx="4186237" cy="1282700"/>
            <a:chOff x="2879" y="2524"/>
            <a:chExt cx="2637" cy="808"/>
          </a:xfrm>
        </p:grpSpPr>
        <p:sp>
          <p:nvSpPr>
            <p:cNvPr id="413702" name="Text Box 6"/>
            <p:cNvSpPr txBox="1">
              <a:spLocks noChangeArrowheads="1"/>
            </p:cNvSpPr>
            <p:nvPr/>
          </p:nvSpPr>
          <p:spPr bwMode="auto">
            <a:xfrm rot="-1246594">
              <a:off x="3413" y="2524"/>
              <a:ext cx="2103" cy="640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 b="1">
                  <a:latin typeface="Courier New" pitchFamily="49" charset="0"/>
                </a:rPr>
                <a:t>free()</a:t>
              </a:r>
              <a:r>
                <a:rPr lang="en-US" sz="2000">
                  <a:latin typeface="Times New Roman" pitchFamily="18" charset="0"/>
                </a:rPr>
                <a:t> knows </a:t>
              </a:r>
              <a:r>
                <a:rPr lang="en-US" sz="2000" i="1">
                  <a:latin typeface="Times New Roman" pitchFamily="18" charset="0"/>
                </a:rPr>
                <a:t>size</a:t>
              </a:r>
              <a:r>
                <a:rPr lang="en-US" sz="2000">
                  <a:latin typeface="Times New Roman" pitchFamily="18" charset="0"/>
                </a:rPr>
                <a:t> of chunk allocated by </a:t>
              </a:r>
              <a:r>
                <a:rPr lang="en-US" sz="2000" b="1">
                  <a:latin typeface="Courier New" pitchFamily="49" charset="0"/>
                </a:rPr>
                <a:t>malloc()</a:t>
              </a:r>
              <a:r>
                <a:rPr lang="en-US" sz="2000">
                  <a:latin typeface="Times New Roman" pitchFamily="18" charset="0"/>
                </a:rPr>
                <a:t> or </a:t>
              </a:r>
              <a:r>
                <a:rPr lang="en-US" sz="2000" b="1">
                  <a:latin typeface="Courier New" pitchFamily="49" charset="0"/>
                </a:rPr>
                <a:t>calloc()</a:t>
              </a:r>
            </a:p>
          </p:txBody>
        </p:sp>
        <p:sp>
          <p:nvSpPr>
            <p:cNvPr id="413703" name="Line 7"/>
            <p:cNvSpPr>
              <a:spLocks noChangeShapeType="1"/>
            </p:cNvSpPr>
            <p:nvPr/>
          </p:nvSpPr>
          <p:spPr bwMode="auto">
            <a:xfrm rot="20353406" flipH="1">
              <a:off x="2879" y="3323"/>
              <a:ext cx="625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Notes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724400"/>
          </a:xfrm>
        </p:spPr>
        <p:txBody>
          <a:bodyPr/>
          <a:lstStyle/>
          <a:p>
            <a:r>
              <a:rPr lang="en-US" sz="3000" b="1" dirty="0" err="1">
                <a:latin typeface="Courier New" pitchFamily="49" charset="0"/>
              </a:rPr>
              <a:t>calloc</a:t>
            </a:r>
            <a:r>
              <a:rPr lang="en-US" sz="3000" b="1" dirty="0">
                <a:latin typeface="Courier New" pitchFamily="49" charset="0"/>
              </a:rPr>
              <a:t>()</a:t>
            </a:r>
            <a:r>
              <a:rPr lang="en-US" dirty="0"/>
              <a:t> is just a variant of </a:t>
            </a:r>
            <a:r>
              <a:rPr lang="en-US" sz="3000" b="1" dirty="0" err="1">
                <a:latin typeface="Courier New" pitchFamily="49" charset="0"/>
              </a:rPr>
              <a:t>malloc</a:t>
            </a:r>
            <a:r>
              <a:rPr lang="en-US" sz="3000" b="1" dirty="0">
                <a:latin typeface="Courier New" pitchFamily="49" charset="0"/>
              </a:rPr>
              <a:t>()</a:t>
            </a:r>
          </a:p>
          <a:p>
            <a:r>
              <a:rPr lang="en-US" sz="3000" b="1" dirty="0" err="1">
                <a:latin typeface="Courier New" pitchFamily="49" charset="0"/>
              </a:rPr>
              <a:t>malloc</a:t>
            </a:r>
            <a:r>
              <a:rPr lang="en-US" sz="3000" b="1" dirty="0">
                <a:latin typeface="Courier New" pitchFamily="49" charset="0"/>
              </a:rPr>
              <a:t>()</a:t>
            </a:r>
            <a:r>
              <a:rPr lang="en-US" dirty="0"/>
              <a:t> is analogous to </a:t>
            </a:r>
            <a:r>
              <a:rPr lang="en-US" sz="3000" b="1" dirty="0">
                <a:latin typeface="Courier New" pitchFamily="49" charset="0"/>
              </a:rPr>
              <a:t>new</a:t>
            </a:r>
            <a:r>
              <a:rPr lang="en-US" dirty="0"/>
              <a:t> in </a:t>
            </a:r>
            <a:r>
              <a:rPr lang="en-US" i="1" dirty="0"/>
              <a:t>C++</a:t>
            </a:r>
            <a:r>
              <a:rPr lang="en-US" dirty="0"/>
              <a:t> and Java</a:t>
            </a:r>
          </a:p>
          <a:p>
            <a:pPr lvl="2"/>
            <a:r>
              <a:rPr lang="en-US" b="1" dirty="0">
                <a:latin typeface="Courier New" pitchFamily="49" charset="0"/>
              </a:rPr>
              <a:t>new</a:t>
            </a:r>
            <a:r>
              <a:rPr lang="en-US" dirty="0"/>
              <a:t> in </a:t>
            </a:r>
            <a:r>
              <a:rPr lang="en-US" i="1" dirty="0"/>
              <a:t>C++</a:t>
            </a:r>
            <a:r>
              <a:rPr lang="en-US" dirty="0"/>
              <a:t> actually calls </a:t>
            </a:r>
            <a:r>
              <a:rPr lang="en-US" b="1" dirty="0" err="1">
                <a:latin typeface="Courier New" pitchFamily="49" charset="0"/>
              </a:rPr>
              <a:t>malloc</a:t>
            </a:r>
            <a:r>
              <a:rPr lang="en-US" b="1" dirty="0">
                <a:latin typeface="Courier New" pitchFamily="49" charset="0"/>
              </a:rPr>
              <a:t>()</a:t>
            </a:r>
          </a:p>
          <a:p>
            <a:r>
              <a:rPr lang="en-US" sz="3000" b="1" dirty="0">
                <a:latin typeface="Courier New" pitchFamily="49" charset="0"/>
              </a:rPr>
              <a:t>free()</a:t>
            </a:r>
            <a:r>
              <a:rPr lang="en-US" dirty="0"/>
              <a:t> is analogous to </a:t>
            </a:r>
            <a:r>
              <a:rPr lang="en-US" sz="3000" b="1" dirty="0">
                <a:latin typeface="Courier New" pitchFamily="49" charset="0"/>
              </a:rPr>
              <a:t>delete</a:t>
            </a:r>
            <a:r>
              <a:rPr lang="en-US" dirty="0"/>
              <a:t> in </a:t>
            </a:r>
            <a:r>
              <a:rPr lang="en-US" i="1" dirty="0"/>
              <a:t>C++</a:t>
            </a:r>
          </a:p>
          <a:p>
            <a:pPr lvl="2"/>
            <a:r>
              <a:rPr lang="en-US" b="1" dirty="0">
                <a:latin typeface="Courier New" pitchFamily="49" charset="0"/>
              </a:rPr>
              <a:t>delete</a:t>
            </a:r>
            <a:r>
              <a:rPr lang="en-US" dirty="0"/>
              <a:t> in </a:t>
            </a:r>
            <a:r>
              <a:rPr lang="en-US" i="1" dirty="0"/>
              <a:t>C++</a:t>
            </a:r>
            <a:r>
              <a:rPr lang="en-US" dirty="0"/>
              <a:t> actually calls </a:t>
            </a:r>
            <a:r>
              <a:rPr lang="en-US" b="1" dirty="0">
                <a:latin typeface="Courier New" pitchFamily="49" charset="0"/>
              </a:rPr>
              <a:t>free()</a:t>
            </a:r>
          </a:p>
          <a:p>
            <a:pPr lvl="2"/>
            <a:r>
              <a:rPr lang="en-US" dirty="0"/>
              <a:t>Java does not have </a:t>
            </a:r>
            <a:r>
              <a:rPr lang="en-US" b="1" dirty="0">
                <a:latin typeface="Courier New" pitchFamily="49" charset="0"/>
              </a:rPr>
              <a:t>delete</a:t>
            </a:r>
            <a:r>
              <a:rPr lang="en-US" dirty="0"/>
              <a:t> — uses </a:t>
            </a:r>
            <a:r>
              <a:rPr lang="en-US" i="1" dirty="0"/>
              <a:t>garbage collection </a:t>
            </a:r>
            <a:r>
              <a:rPr lang="en-US" dirty="0"/>
              <a:t>to recover memory no longer in use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usage of </a:t>
            </a:r>
            <a:r>
              <a:rPr lang="en-US" sz="3200" b="1">
                <a:latin typeface="Courier New" pitchFamily="49" charset="0"/>
              </a:rPr>
              <a:t>malloc()</a:t>
            </a:r>
            <a:r>
              <a:rPr lang="en-US"/>
              <a:t> and </a:t>
            </a:r>
            <a:r>
              <a:rPr lang="en-US" sz="3200" b="1">
                <a:latin typeface="Courier New" pitchFamily="49" charset="0"/>
              </a:rPr>
              <a:t>free()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648200"/>
          </a:xfrm>
        </p:spPr>
        <p:txBody>
          <a:bodyPr/>
          <a:lstStyle/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char *getTextFromSomewhere(…);</a:t>
            </a:r>
            <a:br>
              <a:rPr lang="en-US" sz="2400" b="1">
                <a:latin typeface="Courier New" pitchFamily="49" charset="0"/>
              </a:rPr>
            </a:br>
            <a:r>
              <a:rPr lang="en-US" sz="2400" b="1">
                <a:latin typeface="Courier New" pitchFamily="49" charset="0"/>
              </a:rPr>
              <a:t>		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int main(){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char * txt;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…;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txt = getTextFromSomewhere(…);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…;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printf("The text returned is %s.", txt);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	free(txt);</a:t>
            </a:r>
          </a:p>
          <a:p>
            <a:pPr>
              <a:spcBef>
                <a:spcPct val="15000"/>
              </a:spcBef>
              <a:buFontTx/>
              <a:buNone/>
            </a:pPr>
            <a:r>
              <a:rPr lang="en-US" sz="2400" b="1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usage of </a:t>
            </a:r>
            <a:r>
              <a:rPr lang="en-US" sz="3200" b="1">
                <a:latin typeface="Courier New" pitchFamily="49" charset="0"/>
              </a:rPr>
              <a:t>malloc()</a:t>
            </a:r>
            <a:r>
              <a:rPr lang="en-US"/>
              <a:t> and </a:t>
            </a:r>
            <a:r>
              <a:rPr lang="en-US" sz="3200" b="1">
                <a:latin typeface="Courier New" pitchFamily="49" charset="0"/>
              </a:rPr>
              <a:t>free()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648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char * getTextFromSomewhere(…){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char *t;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t = malloc(stringLength);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return 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int main(){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char * txt;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txt = getTextFromSomewhere(…);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printf("The text returned is %s.", 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free(txt);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408861">
            <a:off x="4648200" y="1752600"/>
            <a:ext cx="4419600" cy="1016000"/>
            <a:chOff x="2976" y="1055"/>
            <a:chExt cx="2784" cy="640"/>
          </a:xfrm>
        </p:grpSpPr>
        <p:sp>
          <p:nvSpPr>
            <p:cNvPr id="419845" name="Text Box 5"/>
            <p:cNvSpPr txBox="1">
              <a:spLocks noChangeArrowheads="1"/>
            </p:cNvSpPr>
            <p:nvPr/>
          </p:nvSpPr>
          <p:spPr bwMode="auto">
            <a:xfrm>
              <a:off x="3501" y="1055"/>
              <a:ext cx="2259" cy="640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 b="1">
                  <a:latin typeface="Courier New" pitchFamily="49" charset="0"/>
                </a:rPr>
                <a:t>getTextFromSomewhere()</a:t>
              </a:r>
              <a:r>
                <a:rPr lang="en-US" sz="2000">
                  <a:latin typeface="Times New Roman" pitchFamily="18" charset="0"/>
                </a:rPr>
                <a:t> creates a new string using </a:t>
              </a:r>
              <a:r>
                <a:rPr lang="en-US" sz="2000" b="1">
                  <a:latin typeface="Courier New" pitchFamily="49" charset="0"/>
                </a:rPr>
                <a:t>malloc()</a:t>
              </a:r>
            </a:p>
          </p:txBody>
        </p:sp>
        <p:sp>
          <p:nvSpPr>
            <p:cNvPr id="419846" name="Line 6"/>
            <p:cNvSpPr>
              <a:spLocks noChangeShapeType="1"/>
            </p:cNvSpPr>
            <p:nvPr/>
          </p:nvSpPr>
          <p:spPr bwMode="auto">
            <a:xfrm flipH="1">
              <a:off x="2976" y="1360"/>
              <a:ext cx="52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usage of </a:t>
            </a:r>
            <a:r>
              <a:rPr lang="en-US" sz="3200" b="1">
                <a:latin typeface="Courier New" pitchFamily="49" charset="0"/>
              </a:rPr>
              <a:t>malloc()</a:t>
            </a:r>
            <a:r>
              <a:rPr lang="en-US"/>
              <a:t> and </a:t>
            </a:r>
            <a:r>
              <a:rPr lang="en-US" sz="3200" b="1">
                <a:latin typeface="Courier New" pitchFamily="49" charset="0"/>
              </a:rPr>
              <a:t>free()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648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char * getTextFromSomewhere(…){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char *t;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t = malloc(stringLength);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return 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int main(){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char * txt;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txt = getTextFromSomewhere(…);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printf("The text returned is %s.", 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free(txt);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-960266">
            <a:off x="4800600" y="3352800"/>
            <a:ext cx="4173538" cy="711200"/>
            <a:chOff x="2784" y="896"/>
            <a:chExt cx="2629" cy="448"/>
          </a:xfrm>
        </p:grpSpPr>
        <p:sp>
          <p:nvSpPr>
            <p:cNvPr id="421893" name="Text Box 5"/>
            <p:cNvSpPr txBox="1">
              <a:spLocks noChangeArrowheads="1"/>
            </p:cNvSpPr>
            <p:nvPr/>
          </p:nvSpPr>
          <p:spPr bwMode="auto">
            <a:xfrm>
              <a:off x="3310" y="896"/>
              <a:ext cx="2103" cy="448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Pointer to text is assigned to </a:t>
              </a:r>
              <a:r>
                <a:rPr lang="en-US" sz="2000" b="1">
                  <a:latin typeface="Courier New" pitchFamily="49" charset="0"/>
                </a:rPr>
                <a:t>txt</a:t>
              </a:r>
              <a:r>
                <a:rPr lang="en-US" sz="2000">
                  <a:latin typeface="Times New Roman" pitchFamily="18" charset="0"/>
                </a:rPr>
                <a:t> in calling function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421894" name="Line 6"/>
            <p:cNvSpPr>
              <a:spLocks noChangeShapeType="1"/>
            </p:cNvSpPr>
            <p:nvPr/>
          </p:nvSpPr>
          <p:spPr bwMode="auto">
            <a:xfrm flipH="1">
              <a:off x="2784" y="110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Usage of </a:t>
            </a:r>
            <a:r>
              <a:rPr lang="en-US" sz="3200" b="1">
                <a:latin typeface="Courier New" pitchFamily="49" charset="0"/>
              </a:rPr>
              <a:t>malloc()</a:t>
            </a:r>
            <a:r>
              <a:rPr lang="en-US"/>
              <a:t> and </a:t>
            </a:r>
            <a:r>
              <a:rPr lang="en-US" sz="3200" b="1">
                <a:latin typeface="Courier New" pitchFamily="49" charset="0"/>
              </a:rPr>
              <a:t>free()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6482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char *getText(…){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char *t;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t = malloc(stringLength);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...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return 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  <a:br>
              <a:rPr lang="en-US" sz="2000" b="1">
                <a:latin typeface="Courier New" pitchFamily="49" charset="0"/>
              </a:rPr>
            </a:br>
            <a:r>
              <a:rPr lang="en-US" sz="2000" b="1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int main(){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char * txt;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txt = getText(…);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…;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printf("The text returned is %s.", 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	free(txt);</a:t>
            </a:r>
          </a:p>
          <a:p>
            <a:pPr>
              <a:lnSpc>
                <a:spcPct val="80000"/>
              </a:lnSpc>
              <a:spcBef>
                <a:spcPct val="15000"/>
              </a:spcBef>
              <a:buFontTx/>
              <a:buNone/>
            </a:pPr>
            <a:r>
              <a:rPr lang="en-US" sz="2000" b="1">
                <a:latin typeface="Courier New" pitchFamily="49" charset="0"/>
              </a:rPr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-966584">
            <a:off x="4648200" y="3657600"/>
            <a:ext cx="4173538" cy="1016000"/>
            <a:chOff x="2784" y="800"/>
            <a:chExt cx="2629" cy="640"/>
          </a:xfrm>
        </p:grpSpPr>
        <p:sp>
          <p:nvSpPr>
            <p:cNvPr id="423941" name="Text Box 5"/>
            <p:cNvSpPr txBox="1">
              <a:spLocks noChangeArrowheads="1"/>
            </p:cNvSpPr>
            <p:nvPr/>
          </p:nvSpPr>
          <p:spPr bwMode="auto">
            <a:xfrm>
              <a:off x="3310" y="800"/>
              <a:ext cx="2103" cy="640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 b="1">
                  <a:latin typeface="Courier New" pitchFamily="49" charset="0"/>
                </a:rPr>
                <a:t>main()</a:t>
              </a:r>
              <a:r>
                <a:rPr lang="en-US" sz="2000">
                  <a:latin typeface="Times New Roman" pitchFamily="18" charset="0"/>
                </a:rPr>
                <a:t> must remember to free the storage pointed to by </a:t>
              </a:r>
              <a:r>
                <a:rPr lang="en-US" sz="2000" b="1">
                  <a:latin typeface="Courier New" pitchFamily="49" charset="0"/>
                </a:rPr>
                <a:t>txt</a:t>
              </a:r>
            </a:p>
          </p:txBody>
        </p:sp>
        <p:sp>
          <p:nvSpPr>
            <p:cNvPr id="423942" name="Line 6"/>
            <p:cNvSpPr>
              <a:spLocks noChangeShapeType="1"/>
            </p:cNvSpPr>
            <p:nvPr/>
          </p:nvSpPr>
          <p:spPr bwMode="auto">
            <a:xfrm flipH="1">
              <a:off x="2784" y="110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– </a:t>
            </a:r>
            <a:r>
              <a:rPr lang="en-US" i="1"/>
              <a:t>Memory Leak</a:t>
            </a:r>
            <a:endParaRPr lang="en-US"/>
          </a:p>
        </p:txBody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876800"/>
          </a:xfrm>
        </p:spPr>
        <p:txBody>
          <a:bodyPr/>
          <a:lstStyle/>
          <a:p>
            <a:r>
              <a:rPr lang="en-US" dirty="0"/>
              <a:t>The steady loss of available memory due to forgetting to </a:t>
            </a:r>
            <a:r>
              <a:rPr lang="en-US" sz="3000" b="1" dirty="0">
                <a:latin typeface="Courier New" pitchFamily="49" charset="0"/>
              </a:rPr>
              <a:t>free()</a:t>
            </a:r>
            <a:r>
              <a:rPr lang="en-US" dirty="0"/>
              <a:t> everything that was </a:t>
            </a:r>
            <a:r>
              <a:rPr lang="en-US" sz="3000" b="1" dirty="0" err="1">
                <a:latin typeface="Courier New" pitchFamily="49" charset="0"/>
              </a:rPr>
              <a:t>malloc</a:t>
            </a:r>
            <a:r>
              <a:rPr lang="en-US" dirty="0" err="1"/>
              <a:t>’ed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Bug-a-boo of most large </a:t>
            </a:r>
            <a:r>
              <a:rPr lang="en-US" i="1" dirty="0"/>
              <a:t>C</a:t>
            </a:r>
            <a:r>
              <a:rPr lang="en-US" dirty="0"/>
              <a:t> and </a:t>
            </a:r>
            <a:r>
              <a:rPr lang="en-US" i="1" dirty="0"/>
              <a:t>C</a:t>
            </a:r>
            <a:r>
              <a:rPr lang="en-US" dirty="0"/>
              <a:t>++ programs</a:t>
            </a:r>
          </a:p>
          <a:p>
            <a:endParaRPr lang="en-US" dirty="0"/>
          </a:p>
          <a:p>
            <a:r>
              <a:rPr lang="en-US" dirty="0"/>
              <a:t>If you “forget” the value of a pointer to a piece of </a:t>
            </a:r>
            <a:r>
              <a:rPr lang="en-US" sz="3000" b="1" dirty="0" err="1">
                <a:latin typeface="Courier New" pitchFamily="49" charset="0"/>
              </a:rPr>
              <a:t>malloc</a:t>
            </a:r>
            <a:r>
              <a:rPr lang="en-US" dirty="0" err="1"/>
              <a:t>’ed</a:t>
            </a:r>
            <a:r>
              <a:rPr lang="en-US" dirty="0"/>
              <a:t> memory, there is no way to find it again!</a:t>
            </a:r>
          </a:p>
          <a:p>
            <a:pPr lvl="2"/>
            <a:r>
              <a:rPr lang="en-US" dirty="0"/>
              <a:t>Killing the program frees </a:t>
            </a:r>
            <a:r>
              <a:rPr lang="en-US" i="1" dirty="0"/>
              <a:t>all</a:t>
            </a:r>
            <a:r>
              <a:rPr lang="en-US" dirty="0"/>
              <a:t> memory!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noProof="1"/>
              <a:t>Dynamic Memory Allocation </a:t>
            </a:r>
            <a:r>
              <a:rPr lang="en-US" sz="4000" noProof="1" smtClean="0"/>
              <a:t>in C++</a:t>
            </a:r>
            <a:endParaRPr lang="en-US" sz="4000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029200"/>
          </a:xfrm>
        </p:spPr>
        <p:txBody>
          <a:bodyPr/>
          <a:lstStyle/>
          <a:p>
            <a:r>
              <a:rPr lang="en-US" sz="2800" i="1" dirty="0"/>
              <a:t>In C</a:t>
            </a:r>
            <a:r>
              <a:rPr lang="en-US" sz="2800" dirty="0"/>
              <a:t>, functions such as </a:t>
            </a:r>
            <a:r>
              <a:rPr lang="en-US" sz="2800" dirty="0" err="1"/>
              <a:t>malloc</a:t>
            </a:r>
            <a:r>
              <a:rPr lang="en-US" sz="2800" dirty="0"/>
              <a:t>() are used to dynamically allocate memory from the </a:t>
            </a:r>
            <a:r>
              <a:rPr lang="en-US" sz="2800" b="1" dirty="0">
                <a:solidFill>
                  <a:srgbClr val="0000CC"/>
                </a:solidFill>
              </a:rPr>
              <a:t>Heap</a:t>
            </a:r>
            <a:r>
              <a:rPr lang="en-US" sz="2800" dirty="0">
                <a:solidFill>
                  <a:srgbClr val="0000CC"/>
                </a:solidFill>
              </a:rPr>
              <a:t>.</a:t>
            </a:r>
          </a:p>
          <a:p>
            <a:r>
              <a:rPr lang="en-US" sz="2800" i="1" dirty="0"/>
              <a:t>In C++,</a:t>
            </a:r>
            <a:r>
              <a:rPr lang="en-US" sz="2800" dirty="0"/>
              <a:t> this is accomplished using the </a:t>
            </a:r>
            <a:r>
              <a:rPr lang="en-US" sz="2800" b="1" dirty="0">
                <a:solidFill>
                  <a:srgbClr val="0000CC"/>
                </a:solidFill>
              </a:rPr>
              <a:t>new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0000CC"/>
                </a:solidFill>
              </a:rPr>
              <a:t>delete</a:t>
            </a:r>
            <a:r>
              <a:rPr lang="en-US" sz="2800" dirty="0"/>
              <a:t> operators</a:t>
            </a:r>
          </a:p>
          <a:p>
            <a:r>
              <a:rPr lang="en-US" sz="2800" b="1" dirty="0">
                <a:solidFill>
                  <a:srgbClr val="0000CC"/>
                </a:solidFill>
              </a:rPr>
              <a:t>new</a:t>
            </a:r>
            <a:r>
              <a:rPr lang="en-US" sz="2800" dirty="0"/>
              <a:t> is used to allocate memory during execution time</a:t>
            </a:r>
          </a:p>
          <a:p>
            <a:pPr lvl="1"/>
            <a:r>
              <a:rPr lang="en-US" dirty="0"/>
              <a:t>returns a pointer to the address where the object is to be stored</a:t>
            </a:r>
            <a:endParaRPr lang="en-US" b="1" dirty="0"/>
          </a:p>
          <a:p>
            <a:pPr lvl="1"/>
            <a:r>
              <a:rPr lang="en-US" dirty="0"/>
              <a:t>always returns a pointer to the type that follows the</a:t>
            </a:r>
            <a:r>
              <a:rPr lang="en-US" b="1" dirty="0"/>
              <a:t> </a:t>
            </a:r>
            <a:r>
              <a:rPr lang="en-US" b="1" dirty="0">
                <a:solidFill>
                  <a:srgbClr val="0000CC"/>
                </a:solidFill>
              </a:rPr>
              <a:t>new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381000" y="2133600"/>
            <a:ext cx="7150100" cy="584200"/>
          </a:xfrm>
          <a:prstGeom prst="rect">
            <a:avLst/>
          </a:prstGeom>
          <a:solidFill>
            <a:srgbClr val="FFCC99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381000" y="1295400"/>
            <a:ext cx="3956050" cy="609600"/>
          </a:xfrm>
          <a:prstGeom prst="rect">
            <a:avLst/>
          </a:prstGeom>
          <a:solidFill>
            <a:srgbClr val="FFCC99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53400" cy="762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dirty="0"/>
              <a:t>Operator </a:t>
            </a:r>
            <a:r>
              <a:rPr lang="en-US" b="1" dirty="0"/>
              <a:t>new</a:t>
            </a:r>
            <a:r>
              <a:rPr lang="en-US" dirty="0"/>
              <a:t> Syntax</a:t>
            </a: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31800" y="1143000"/>
            <a:ext cx="8331200" cy="5257800"/>
          </a:xfrm>
          <a:noFill/>
          <a:ln/>
        </p:spPr>
        <p:txBody>
          <a:bodyPr lIns="92075" tIns="46038" rIns="92075" bIns="46038"/>
          <a:lstStyle/>
          <a:p>
            <a:pPr>
              <a:buFontTx/>
              <a:buNone/>
            </a:pPr>
            <a:endParaRPr lang="en-US" sz="1200" b="1" dirty="0"/>
          </a:p>
          <a:p>
            <a:pPr>
              <a:buFontTx/>
              <a:buNone/>
            </a:pPr>
            <a:r>
              <a:rPr lang="en-US" sz="2400" b="1" dirty="0"/>
              <a:t>new   </a:t>
            </a:r>
            <a:r>
              <a:rPr lang="en-US" sz="2400" b="1" dirty="0" err="1"/>
              <a:t>DataType</a:t>
            </a:r>
            <a:endParaRPr lang="en-US" sz="2800" b="1" dirty="0"/>
          </a:p>
          <a:p>
            <a:pPr>
              <a:buFontTx/>
              <a:buNone/>
            </a:pPr>
            <a:endParaRPr lang="en-US" sz="2000" b="1" dirty="0"/>
          </a:p>
          <a:p>
            <a:pPr>
              <a:buFontTx/>
              <a:buNone/>
            </a:pPr>
            <a:r>
              <a:rPr lang="en-US" sz="2400" b="1" dirty="0"/>
              <a:t>new   </a:t>
            </a:r>
            <a:r>
              <a:rPr lang="en-US" sz="2400" b="1" dirty="0" err="1"/>
              <a:t>DataType</a:t>
            </a:r>
            <a:r>
              <a:rPr lang="en-US" sz="2400" b="1" dirty="0"/>
              <a:t>  [</a:t>
            </a:r>
            <a:r>
              <a:rPr lang="en-US" sz="2400" b="1" dirty="0" err="1"/>
              <a:t>IntExpression</a:t>
            </a:r>
            <a:r>
              <a:rPr lang="en-US" sz="2400" b="1" dirty="0"/>
              <a:t>]</a:t>
            </a:r>
            <a:endParaRPr lang="en-US" dirty="0"/>
          </a:p>
          <a:p>
            <a:pPr>
              <a:buFontTx/>
              <a:buNone/>
            </a:pPr>
            <a:endParaRPr lang="en-US" sz="2000" dirty="0"/>
          </a:p>
          <a:p>
            <a:r>
              <a:rPr lang="en-US" sz="2400" dirty="0"/>
              <a:t>If memory is available, in an area called the heap (or free store) </a:t>
            </a:r>
            <a:r>
              <a:rPr lang="en-US" sz="2400" dirty="0">
                <a:solidFill>
                  <a:srgbClr val="0000CC"/>
                </a:solidFill>
              </a:rPr>
              <a:t>new allocates the requested object or array, and returns a pointer</a:t>
            </a:r>
            <a:r>
              <a:rPr lang="en-US" sz="2400" dirty="0">
                <a:solidFill>
                  <a:srgbClr val="993366"/>
                </a:solidFill>
              </a:rPr>
              <a:t> </a:t>
            </a:r>
            <a:r>
              <a:rPr lang="en-US" sz="2400" dirty="0"/>
              <a:t>to (address of ) the memory allocated.</a:t>
            </a:r>
          </a:p>
          <a:p>
            <a:pPr>
              <a:buFontTx/>
              <a:buNone/>
            </a:pPr>
            <a:endParaRPr lang="en-US" sz="800" dirty="0"/>
          </a:p>
          <a:p>
            <a:r>
              <a:rPr lang="en-US" sz="2400" dirty="0"/>
              <a:t>Otherwise, program terminates with error message.  </a:t>
            </a:r>
          </a:p>
          <a:p>
            <a:pPr>
              <a:buFontTx/>
              <a:buNone/>
            </a:pPr>
            <a:endParaRPr lang="en-US" sz="800" dirty="0"/>
          </a:p>
          <a:p>
            <a:r>
              <a:rPr lang="en-US" sz="2400" dirty="0"/>
              <a:t>The dynamically allocated object exists until the delete operator destroys it.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557213" y="1784350"/>
            <a:ext cx="3690937" cy="3776663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557213" y="3935413"/>
            <a:ext cx="3690937" cy="727075"/>
          </a:xfrm>
          <a:prstGeom prst="rect">
            <a:avLst/>
          </a:prstGeom>
          <a:solidFill>
            <a:schemeClr val="bg1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7239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dirty="0"/>
              <a:t>Operator new</a:t>
            </a:r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66750" y="1714500"/>
            <a:ext cx="7867650" cy="4248150"/>
          </a:xfrm>
          <a:noFill/>
          <a:ln/>
        </p:spPr>
        <p:txBody>
          <a:bodyPr lIns="92075" tIns="46038" rIns="92075" bIns="46038"/>
          <a:lstStyle/>
          <a:p>
            <a:pPr>
              <a:buFontTx/>
              <a:buNone/>
            </a:pPr>
            <a:endParaRPr lang="en-US" sz="800" b="1">
              <a:latin typeface="Courier New" pitchFamily="49" charset="0"/>
            </a:endParaRPr>
          </a:p>
          <a:p>
            <a:pPr>
              <a:buFontTx/>
              <a:buNone/>
            </a:pPr>
            <a:endParaRPr lang="en-US" sz="800" b="1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char*  ptr;</a:t>
            </a:r>
          </a:p>
          <a:p>
            <a:pPr>
              <a:buFontTx/>
              <a:buNone/>
            </a:pPr>
            <a:endParaRPr lang="en-US" sz="1800"/>
          </a:p>
          <a:p>
            <a:pPr>
              <a:buFontTx/>
              <a:buNone/>
            </a:pPr>
            <a:endParaRPr lang="en-US" sz="2800" b="1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ptr = new char;</a:t>
            </a:r>
            <a:endParaRPr lang="en-US" sz="1800"/>
          </a:p>
          <a:p>
            <a:pPr>
              <a:buFontTx/>
              <a:buNone/>
            </a:pPr>
            <a:endParaRPr lang="en-US" sz="800"/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*ptr = ‘B’;  </a:t>
            </a:r>
          </a:p>
          <a:p>
            <a:pPr>
              <a:buFontTx/>
              <a:buNone/>
            </a:pPr>
            <a:endParaRPr lang="en-US" sz="1200"/>
          </a:p>
          <a:p>
            <a:pPr>
              <a:buFontTx/>
              <a:buNone/>
            </a:pPr>
            <a:r>
              <a:rPr lang="en-US" sz="2800" b="1">
                <a:latin typeface="Courier New" pitchFamily="49" charset="0"/>
              </a:rPr>
              <a:t>cout  &lt;&lt;  *ptr;</a:t>
            </a:r>
          </a:p>
          <a:p>
            <a:pPr>
              <a:buFontTx/>
              <a:buNone/>
            </a:pPr>
            <a:endParaRPr lang="en-US" sz="2800" b="1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Comic Sans MS" pitchFamily="66" charset="0"/>
              </a:rPr>
              <a:t>NOTE:</a:t>
            </a:r>
            <a:r>
              <a:rPr lang="en-US" sz="2400" b="1">
                <a:solidFill>
                  <a:srgbClr val="A50021"/>
                </a:solidFill>
              </a:rPr>
              <a:t>  </a:t>
            </a:r>
            <a:r>
              <a:rPr lang="en-US" sz="2400"/>
              <a:t>Dynamic data has no variable name</a:t>
            </a:r>
            <a:endParaRPr lang="en-US" sz="2800"/>
          </a:p>
        </p:txBody>
      </p:sp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4959350" y="2189163"/>
            <a:ext cx="1168400" cy="566737"/>
          </a:xfrm>
          <a:prstGeom prst="rect">
            <a:avLst/>
          </a:prstGeom>
          <a:solidFill>
            <a:srgbClr val="CC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6477000" y="4114800"/>
            <a:ext cx="977900" cy="566738"/>
          </a:xfrm>
          <a:prstGeom prst="rect">
            <a:avLst/>
          </a:prstGeom>
          <a:solidFill>
            <a:schemeClr val="hlink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 flipH="1" flipV="1">
            <a:off x="5715000" y="2819400"/>
            <a:ext cx="931863" cy="12557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85" name="Rectangle 9"/>
          <p:cNvSpPr>
            <a:spLocks noChangeArrowheads="1"/>
          </p:cNvSpPr>
          <p:nvPr/>
        </p:nvSpPr>
        <p:spPr bwMode="auto">
          <a:xfrm>
            <a:off x="4876800" y="1752600"/>
            <a:ext cx="34258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2000</a:t>
            </a:r>
            <a:endParaRPr lang="en-US" sz="2000" b="1">
              <a:latin typeface="Arial" pitchFamily="34" charset="0"/>
            </a:endParaRPr>
          </a:p>
          <a:p>
            <a:endParaRPr lang="en-US" sz="1400" b="1">
              <a:latin typeface="Arial" pitchFamily="34" charset="0"/>
            </a:endParaRPr>
          </a:p>
          <a:p>
            <a:r>
              <a:rPr lang="en-US" sz="2000" b="1">
                <a:latin typeface="Arial" pitchFamily="34" charset="0"/>
              </a:rPr>
              <a:t>  ???</a:t>
            </a:r>
          </a:p>
          <a:p>
            <a:endParaRPr lang="en-US" sz="2000" b="1">
              <a:latin typeface="Arial" pitchFamily="34" charset="0"/>
            </a:endParaRPr>
          </a:p>
          <a:p>
            <a:r>
              <a:rPr lang="en-US" b="1">
                <a:latin typeface="Arial" pitchFamily="34" charset="0"/>
              </a:rPr>
              <a:t>ptr</a:t>
            </a:r>
            <a:endParaRPr lang="en-US" sz="2000" b="1">
              <a:latin typeface="Arial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52400" y="1600200"/>
            <a:ext cx="304800" cy="838200"/>
            <a:chOff x="2304" y="2736"/>
            <a:chExt cx="192" cy="528"/>
          </a:xfrm>
        </p:grpSpPr>
        <p:sp>
          <p:nvSpPr>
            <p:cNvPr id="75787" name="AutoShape 11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8" name="Rectangle 12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52400" y="2971800"/>
            <a:ext cx="304800" cy="838200"/>
            <a:chOff x="2304" y="2736"/>
            <a:chExt cx="192" cy="528"/>
          </a:xfrm>
        </p:grpSpPr>
        <p:sp>
          <p:nvSpPr>
            <p:cNvPr id="75790" name="AutoShape 14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1" name="Rectangle 15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0" y="1981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5029200" y="2286000"/>
            <a:ext cx="749300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5000</a:t>
            </a:r>
          </a:p>
        </p:txBody>
      </p:sp>
      <p:sp>
        <p:nvSpPr>
          <p:cNvPr id="75794" name="Text Box 18"/>
          <p:cNvSpPr txBox="1">
            <a:spLocks noChangeArrowheads="1"/>
          </p:cNvSpPr>
          <p:nvPr/>
        </p:nvSpPr>
        <p:spPr bwMode="auto">
          <a:xfrm>
            <a:off x="6553200" y="371792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5000</a:t>
            </a: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152400" y="3581400"/>
            <a:ext cx="304800" cy="838200"/>
            <a:chOff x="2304" y="2736"/>
            <a:chExt cx="192" cy="528"/>
          </a:xfrm>
        </p:grpSpPr>
        <p:sp>
          <p:nvSpPr>
            <p:cNvPr id="75796" name="AutoShape 20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97" name="Rectangle 21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99" name="Text Box 23"/>
          <p:cNvSpPr txBox="1">
            <a:spLocks noChangeArrowheads="1"/>
          </p:cNvSpPr>
          <p:nvPr/>
        </p:nvSpPr>
        <p:spPr bwMode="auto">
          <a:xfrm>
            <a:off x="6629400" y="4191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‘B’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5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3" grpId="0" animBg="1"/>
      <p:bldP spid="75784" grpId="0" animBg="1"/>
      <p:bldP spid="75792" grpId="0" animBg="1"/>
      <p:bldP spid="75793" grpId="0" animBg="1"/>
      <p:bldP spid="75794" grpId="0"/>
      <p:bldP spid="7579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838200" y="4495800"/>
            <a:ext cx="7772400" cy="16002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90500"/>
            <a:ext cx="8077200" cy="8763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sz="4000" dirty="0"/>
              <a:t>The  </a:t>
            </a:r>
            <a:r>
              <a:rPr lang="en-US" sz="4000" b="1" dirty="0"/>
              <a:t>NULL</a:t>
            </a:r>
            <a:r>
              <a:rPr lang="en-US" sz="4000" dirty="0"/>
              <a:t> Pointer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34400" cy="5105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There is a pointer constant called the “null pointer” denoted by NULL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800" dirty="0"/>
              <a:t>But NULL is not memory address 0.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CC"/>
                </a:solidFill>
                <a:latin typeface="Comic Sans MS" pitchFamily="66" charset="0"/>
              </a:rPr>
              <a:t>NOTE:</a:t>
            </a:r>
            <a:r>
              <a:rPr lang="en-US" sz="2800" dirty="0"/>
              <a:t>  It is an error to dereference a pointer whose value is NULL.  Such an error may cause your program to crash, or behave erratically.   It is the programmer’s job to check for this.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latin typeface="Courier New" pitchFamily="49" charset="0"/>
              </a:rPr>
              <a:t>	  while (</a:t>
            </a: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 != NULL)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latin typeface="Courier New" pitchFamily="49" charset="0"/>
              </a:rPr>
              <a:t>     	. . .</a:t>
            </a:r>
            <a:r>
              <a:rPr lang="en-US" sz="2800" b="1" dirty="0"/>
              <a:t> 	</a:t>
            </a:r>
            <a:r>
              <a:rPr lang="en-US" sz="2800" b="1" dirty="0">
                <a:solidFill>
                  <a:srgbClr val="0000CC"/>
                </a:solidFill>
              </a:rPr>
              <a:t>        // ok to use *</a:t>
            </a:r>
            <a:r>
              <a:rPr lang="en-US" sz="2800" b="1" dirty="0" err="1">
                <a:solidFill>
                  <a:srgbClr val="0000CC"/>
                </a:solidFill>
              </a:rPr>
              <a:t>ptr</a:t>
            </a:r>
            <a:r>
              <a:rPr lang="en-US" sz="2800" b="1" dirty="0">
                <a:solidFill>
                  <a:srgbClr val="0000CC"/>
                </a:solidFill>
              </a:rPr>
              <a:t> here</a:t>
            </a:r>
            <a:endParaRPr lang="en-US" sz="2800" b="1" dirty="0">
              <a:solidFill>
                <a:srgbClr val="0000CC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latin typeface="Courier New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53400" cy="6858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dirty="0"/>
              <a:t>Operator </a:t>
            </a:r>
            <a:r>
              <a:rPr lang="en-US" b="1" dirty="0"/>
              <a:t>delete</a:t>
            </a:r>
            <a:r>
              <a:rPr lang="en-US" dirty="0"/>
              <a:t> Syntax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81000" y="2133600"/>
            <a:ext cx="4222750" cy="584200"/>
          </a:xfrm>
          <a:prstGeom prst="rect">
            <a:avLst/>
          </a:prstGeom>
          <a:solidFill>
            <a:srgbClr val="FFCC99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425450" y="1371600"/>
            <a:ext cx="3630613" cy="609600"/>
          </a:xfrm>
          <a:prstGeom prst="rect">
            <a:avLst/>
          </a:prstGeom>
          <a:solidFill>
            <a:srgbClr val="FFCC99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76250" y="1143000"/>
            <a:ext cx="8362950" cy="5029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FontTx/>
              <a:buNone/>
            </a:pPr>
            <a:endParaRPr lang="en-US" sz="18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   delete    Pointer </a:t>
            </a:r>
            <a:endParaRPr lang="en-US" sz="2800" b="1" dirty="0"/>
          </a:p>
          <a:p>
            <a:pPr>
              <a:lnSpc>
                <a:spcPct val="90000"/>
              </a:lnSpc>
              <a:buFontTx/>
              <a:buNone/>
            </a:pPr>
            <a:endParaRPr lang="en-US" sz="2000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/>
              <a:t>   delete  [ ]    Pointer</a:t>
            </a:r>
            <a:endParaRPr lang="en-US" sz="2800" b="1" dirty="0"/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000CC"/>
                </a:solidFill>
              </a:rPr>
              <a:t>object or array currently pointed to by Pointer is </a:t>
            </a:r>
            <a:r>
              <a:rPr lang="en-US" sz="2400" dirty="0" err="1">
                <a:solidFill>
                  <a:srgbClr val="0000CC"/>
                </a:solidFill>
              </a:rPr>
              <a:t>deallocated</a:t>
            </a:r>
            <a:r>
              <a:rPr lang="en-US" sz="2400" dirty="0"/>
              <a:t>, and the value of Pointer is undefined.  The memory is returned to the free store.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Good idea to set the pointer to the released memory to NULL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800" dirty="0"/>
          </a:p>
          <a:p>
            <a:pPr>
              <a:lnSpc>
                <a:spcPct val="90000"/>
              </a:lnSpc>
            </a:pPr>
            <a:r>
              <a:rPr lang="en-US" sz="2400" dirty="0"/>
              <a:t>Square brackets are used with delete to </a:t>
            </a:r>
            <a:r>
              <a:rPr lang="en-US" sz="2400" dirty="0" err="1"/>
              <a:t>deallocate</a:t>
            </a:r>
            <a:r>
              <a:rPr lang="en-US" sz="2400" dirty="0"/>
              <a:t> a dynamically allocated array. </a:t>
            </a:r>
            <a:endParaRPr lang="en-US" sz="3600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557213" y="1784350"/>
            <a:ext cx="3690937" cy="4538663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557213" y="5378450"/>
            <a:ext cx="3690937" cy="727075"/>
          </a:xfrm>
          <a:prstGeom prst="rect">
            <a:avLst/>
          </a:prstGeom>
          <a:solidFill>
            <a:schemeClr val="bg1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20000" cy="762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 dirty="0"/>
              <a:t>Operator </a:t>
            </a:r>
            <a:r>
              <a:rPr lang="en-US" b="1" dirty="0"/>
              <a:t>delete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66750" y="1714500"/>
            <a:ext cx="7867650" cy="4248150"/>
          </a:xfrm>
          <a:noFill/>
          <a:ln/>
        </p:spPr>
        <p:txBody>
          <a:bodyPr lIns="92075" tIns="46038" rIns="92075" bIns="46038"/>
          <a:lstStyle/>
          <a:p>
            <a:pPr>
              <a:buFontTx/>
              <a:buNone/>
            </a:pPr>
            <a:endParaRPr lang="en-US" sz="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b="1" dirty="0">
                <a:latin typeface="Courier New" pitchFamily="49" charset="0"/>
              </a:rPr>
              <a:t>char*  </a:t>
            </a: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endParaRPr lang="en-US" sz="2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 = new char;</a:t>
            </a:r>
            <a:endParaRPr lang="en-US" sz="1800" dirty="0"/>
          </a:p>
          <a:p>
            <a:pPr>
              <a:buFontTx/>
              <a:buNone/>
            </a:pPr>
            <a:endParaRPr lang="en-US" sz="800" dirty="0"/>
          </a:p>
          <a:p>
            <a:pPr>
              <a:buFontTx/>
              <a:buNone/>
            </a:pPr>
            <a:r>
              <a:rPr lang="en-US" sz="2800" b="1" dirty="0">
                <a:latin typeface="Courier New" pitchFamily="49" charset="0"/>
              </a:rPr>
              <a:t>*</a:t>
            </a: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 = ‘B’;  </a:t>
            </a:r>
          </a:p>
          <a:p>
            <a:pPr>
              <a:buFontTx/>
              <a:buNone/>
            </a:pPr>
            <a:endParaRPr lang="en-US" sz="1200" dirty="0"/>
          </a:p>
          <a:p>
            <a:pPr>
              <a:buFontTx/>
              <a:buNone/>
            </a:pPr>
            <a:r>
              <a:rPr lang="en-US" sz="2800" b="1" dirty="0" err="1">
                <a:latin typeface="Courier New" pitchFamily="49" charset="0"/>
              </a:rPr>
              <a:t>cout</a:t>
            </a:r>
            <a:r>
              <a:rPr lang="en-US" sz="2800" b="1" dirty="0">
                <a:latin typeface="Courier New" pitchFamily="49" charset="0"/>
              </a:rPr>
              <a:t>  &lt;&lt;  *</a:t>
            </a: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sz="1200" dirty="0"/>
          </a:p>
          <a:p>
            <a:pPr>
              <a:buFontTx/>
              <a:buNone/>
            </a:pPr>
            <a:r>
              <a:rPr lang="en-US" sz="2800" b="1" dirty="0">
                <a:latin typeface="Courier New" pitchFamily="49" charset="0"/>
              </a:rPr>
              <a:t>delete  </a:t>
            </a:r>
            <a:r>
              <a:rPr lang="en-US" sz="2800" b="1" dirty="0" err="1">
                <a:latin typeface="Courier New" pitchFamily="49" charset="0"/>
              </a:rPr>
              <a:t>ptr</a:t>
            </a:r>
            <a:r>
              <a:rPr lang="en-US" sz="2800" b="1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endParaRPr lang="en-US" sz="1800" dirty="0"/>
          </a:p>
          <a:p>
            <a:pPr>
              <a:buFontTx/>
              <a:buNone/>
            </a:pPr>
            <a:r>
              <a:rPr lang="en-US" sz="2800" b="1" dirty="0">
                <a:latin typeface="Courier New" pitchFamily="49" charset="0"/>
              </a:rPr>
              <a:t> </a:t>
            </a:r>
            <a:r>
              <a:rPr lang="en-US" sz="2800" dirty="0"/>
              <a:t> 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959350" y="2189163"/>
            <a:ext cx="1168400" cy="566737"/>
          </a:xfrm>
          <a:prstGeom prst="rect">
            <a:avLst/>
          </a:prstGeom>
          <a:solidFill>
            <a:srgbClr val="CC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Rectangle 10"/>
          <p:cNvSpPr>
            <a:spLocks noChangeArrowheads="1"/>
          </p:cNvSpPr>
          <p:nvPr/>
        </p:nvSpPr>
        <p:spPr bwMode="auto">
          <a:xfrm>
            <a:off x="6477000" y="4114800"/>
            <a:ext cx="977900" cy="566738"/>
          </a:xfrm>
          <a:prstGeom prst="rect">
            <a:avLst/>
          </a:prstGeom>
          <a:solidFill>
            <a:schemeClr val="hlink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11"/>
          <p:cNvSpPr>
            <a:spLocks noChangeShapeType="1"/>
          </p:cNvSpPr>
          <p:nvPr/>
        </p:nvSpPr>
        <p:spPr bwMode="auto">
          <a:xfrm flipH="1" flipV="1">
            <a:off x="5715000" y="2819400"/>
            <a:ext cx="931863" cy="12557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5029200" y="2286000"/>
            <a:ext cx="749300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5000</a:t>
            </a:r>
          </a:p>
        </p:txBody>
      </p:sp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6553200" y="3717925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5000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2400" y="3581400"/>
            <a:ext cx="304800" cy="838200"/>
            <a:chOff x="2304" y="2736"/>
            <a:chExt cx="192" cy="528"/>
          </a:xfrm>
        </p:grpSpPr>
        <p:sp>
          <p:nvSpPr>
            <p:cNvPr id="77839" name="AutoShape 15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40" name="Rectangle 16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6629400" y="4191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‘B’</a:t>
            </a:r>
          </a:p>
        </p:txBody>
      </p:sp>
      <p:sp>
        <p:nvSpPr>
          <p:cNvPr id="77842" name="Rectangle 18"/>
          <p:cNvSpPr>
            <a:spLocks noChangeArrowheads="1"/>
          </p:cNvSpPr>
          <p:nvPr/>
        </p:nvSpPr>
        <p:spPr bwMode="auto">
          <a:xfrm>
            <a:off x="4876800" y="1752600"/>
            <a:ext cx="34258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2000</a:t>
            </a:r>
            <a:endParaRPr lang="en-US" sz="2000" b="1">
              <a:latin typeface="Arial" pitchFamily="34" charset="0"/>
            </a:endParaRPr>
          </a:p>
          <a:p>
            <a:endParaRPr lang="en-US" sz="1400" b="1">
              <a:latin typeface="Arial" pitchFamily="34" charset="0"/>
            </a:endParaRPr>
          </a:p>
          <a:p>
            <a:r>
              <a:rPr lang="en-US" sz="2000" b="1">
                <a:latin typeface="Arial" pitchFamily="34" charset="0"/>
              </a:rPr>
              <a:t> </a:t>
            </a:r>
          </a:p>
          <a:p>
            <a:endParaRPr lang="en-US" sz="2000" b="1">
              <a:latin typeface="Arial" pitchFamily="34" charset="0"/>
            </a:endParaRPr>
          </a:p>
          <a:p>
            <a:r>
              <a:rPr lang="en-US" b="1">
                <a:latin typeface="Arial" pitchFamily="34" charset="0"/>
              </a:rPr>
              <a:t>ptr</a:t>
            </a:r>
            <a:endParaRPr lang="en-US" sz="2000" b="1">
              <a:latin typeface="Arial" pitchFamily="34" charset="0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76200" y="4114800"/>
            <a:ext cx="457200" cy="1752600"/>
            <a:chOff x="48" y="2592"/>
            <a:chExt cx="288" cy="1104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96" y="3168"/>
              <a:ext cx="192" cy="528"/>
              <a:chOff x="2304" y="2736"/>
              <a:chExt cx="192" cy="528"/>
            </a:xfrm>
          </p:grpSpPr>
          <p:sp>
            <p:nvSpPr>
              <p:cNvPr id="77844" name="AutoShape 20"/>
              <p:cNvSpPr>
                <a:spLocks noChangeArrowheads="1"/>
              </p:cNvSpPr>
              <p:nvPr/>
            </p:nvSpPr>
            <p:spPr bwMode="auto">
              <a:xfrm>
                <a:off x="2304" y="3120"/>
                <a:ext cx="192" cy="144"/>
              </a:xfrm>
              <a:prstGeom prst="rightArrow">
                <a:avLst>
                  <a:gd name="adj1" fmla="val 50000"/>
                  <a:gd name="adj2" fmla="val 33333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845" name="Rectangle 21"/>
              <p:cNvSpPr>
                <a:spLocks noChangeArrowheads="1"/>
              </p:cNvSpPr>
              <p:nvPr/>
            </p:nvSpPr>
            <p:spPr bwMode="auto">
              <a:xfrm>
                <a:off x="2304" y="2736"/>
                <a:ext cx="192" cy="24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846" name="Rectangle 22"/>
            <p:cNvSpPr>
              <a:spLocks noChangeArrowheads="1"/>
            </p:cNvSpPr>
            <p:nvPr/>
          </p:nvSpPr>
          <p:spPr bwMode="auto">
            <a:xfrm>
              <a:off x="48" y="2592"/>
              <a:ext cx="28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7848" name="Rectangle 24"/>
          <p:cNvSpPr>
            <a:spLocks noChangeArrowheads="1"/>
          </p:cNvSpPr>
          <p:nvPr/>
        </p:nvSpPr>
        <p:spPr bwMode="auto">
          <a:xfrm>
            <a:off x="5486400" y="2819400"/>
            <a:ext cx="2590800" cy="2133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49" name="Text Box 25"/>
          <p:cNvSpPr txBox="1">
            <a:spLocks noChangeArrowheads="1"/>
          </p:cNvSpPr>
          <p:nvPr/>
        </p:nvSpPr>
        <p:spPr bwMode="auto">
          <a:xfrm>
            <a:off x="5105400" y="2286000"/>
            <a:ext cx="650875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Arial" pitchFamily="34" charset="0"/>
              </a:rPr>
              <a:t>???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4495800" y="4495800"/>
            <a:ext cx="434340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omic Sans MS" pitchFamily="66" charset="0"/>
              </a:rPr>
              <a:t>NOTE:</a:t>
            </a:r>
            <a:r>
              <a:rPr lang="en-US" b="1" dirty="0">
                <a:solidFill>
                  <a:srgbClr val="A50021"/>
                </a:solidFill>
                <a:latin typeface="Arial" pitchFamily="34" charset="0"/>
              </a:rPr>
              <a:t>  </a:t>
            </a:r>
          </a:p>
          <a:p>
            <a:r>
              <a:rPr lang="en-US" b="1" dirty="0">
                <a:solidFill>
                  <a:srgbClr val="A50021"/>
                </a:solidFill>
                <a:latin typeface="Arial" pitchFamily="34" charset="0"/>
              </a:rPr>
              <a:t>      </a:t>
            </a:r>
            <a:r>
              <a:rPr lang="en-US" b="1" dirty="0">
                <a:solidFill>
                  <a:srgbClr val="0000CC"/>
                </a:solidFill>
                <a:latin typeface="Arial" pitchFamily="34" charset="0"/>
              </a:rPr>
              <a:t>delete </a:t>
            </a:r>
            <a:r>
              <a:rPr lang="en-US" dirty="0" err="1">
                <a:solidFill>
                  <a:srgbClr val="0000CC"/>
                </a:solidFill>
                <a:latin typeface="Arial" pitchFamily="34" charset="0"/>
              </a:rPr>
              <a:t>deallocates</a:t>
            </a:r>
            <a:r>
              <a:rPr lang="en-US" dirty="0">
                <a:solidFill>
                  <a:srgbClr val="0000CC"/>
                </a:solidFill>
                <a:latin typeface="Arial" pitchFamily="34" charset="0"/>
              </a:rPr>
              <a:t> the     </a:t>
            </a:r>
          </a:p>
          <a:p>
            <a:r>
              <a:rPr lang="en-US" dirty="0">
                <a:solidFill>
                  <a:srgbClr val="0000CC"/>
                </a:solidFill>
                <a:latin typeface="Arial" pitchFamily="34" charset="0"/>
              </a:rPr>
              <a:t>      memory pointed to by </a:t>
            </a:r>
            <a:r>
              <a:rPr lang="en-US" dirty="0" err="1">
                <a:solidFill>
                  <a:srgbClr val="0000CC"/>
                </a:solidFill>
                <a:latin typeface="Arial" pitchFamily="34" charset="0"/>
              </a:rPr>
              <a:t>ptr</a:t>
            </a:r>
            <a:r>
              <a:rPr lang="en-US" b="1" dirty="0">
                <a:solidFill>
                  <a:srgbClr val="0000CC"/>
                </a:solidFill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48" grpId="0" animBg="1"/>
      <p:bldP spid="77849" grpId="0" animBg="1"/>
      <p:bldP spid="7783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533400" y="1371600"/>
            <a:ext cx="2667000" cy="4419600"/>
          </a:xfrm>
          <a:prstGeom prst="rect">
            <a:avLst/>
          </a:prstGeom>
          <a:solidFill>
            <a:srgbClr val="FF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  <a:ln/>
        </p:spPr>
        <p:txBody>
          <a:bodyPr lIns="92075" tIns="46038" rIns="92075" bIns="46038" anchor="b"/>
          <a:lstStyle/>
          <a:p>
            <a:r>
              <a:rPr lang="en-US"/>
              <a:t>Example 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609600" y="1600200"/>
            <a:ext cx="2590800" cy="378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r>
              <a:rPr lang="en-US" sz="2000" dirty="0">
                <a:effectLst/>
                <a:latin typeface="Arial" pitchFamily="34" charset="0"/>
              </a:rPr>
              <a:t>char  *</a:t>
            </a:r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 ;</a:t>
            </a:r>
            <a:endParaRPr lang="en-US" sz="2000" i="1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endParaRPr lang="en-US" sz="2000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  =  new  char[ 5 ];    </a:t>
            </a:r>
          </a:p>
          <a:p>
            <a:endParaRPr lang="en-US" sz="2000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r>
              <a:rPr lang="en-US" sz="2000" dirty="0" err="1">
                <a:effectLst/>
                <a:latin typeface="Arial" pitchFamily="34" charset="0"/>
              </a:rPr>
              <a:t>strcpy</a:t>
            </a:r>
            <a:r>
              <a:rPr lang="en-US" sz="2000" dirty="0">
                <a:effectLst/>
                <a:latin typeface="Arial" pitchFamily="34" charset="0"/>
              </a:rPr>
              <a:t>( </a:t>
            </a:r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, “Bye” );</a:t>
            </a:r>
          </a:p>
          <a:p>
            <a:endParaRPr lang="en-US" sz="2000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[ 0 ] = ‘u’;		</a:t>
            </a:r>
            <a:endParaRPr lang="en-US" sz="2000" i="1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endParaRPr lang="en-US" sz="2000" dirty="0">
              <a:solidFill>
                <a:srgbClr val="A50021"/>
              </a:solidFill>
              <a:effectLst/>
              <a:latin typeface="Arial" pitchFamily="34" charset="0"/>
            </a:endParaRPr>
          </a:p>
          <a:p>
            <a:r>
              <a:rPr lang="en-US" sz="2000" dirty="0">
                <a:effectLst/>
                <a:latin typeface="Arial" pitchFamily="34" charset="0"/>
              </a:rPr>
              <a:t>delete [] </a:t>
            </a:r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; </a:t>
            </a:r>
          </a:p>
          <a:p>
            <a:endParaRPr lang="en-US" sz="2000" dirty="0">
              <a:effectLst/>
              <a:latin typeface="Arial" pitchFamily="34" charset="0"/>
            </a:endParaRPr>
          </a:p>
          <a:p>
            <a:r>
              <a:rPr lang="en-US" sz="2000" dirty="0" err="1">
                <a:effectLst/>
                <a:latin typeface="Arial" pitchFamily="34" charset="0"/>
              </a:rPr>
              <a:t>ptr</a:t>
            </a:r>
            <a:r>
              <a:rPr lang="en-US" sz="2000" dirty="0">
                <a:effectLst/>
                <a:latin typeface="Arial" pitchFamily="34" charset="0"/>
              </a:rPr>
              <a:t> = NULL;</a:t>
            </a:r>
            <a:endParaRPr lang="en-US" sz="2000" i="1" dirty="0">
              <a:effectLst/>
              <a:latin typeface="Arial" pitchFamily="34" charset="0"/>
            </a:endParaRPr>
          </a:p>
        </p:txBody>
      </p:sp>
      <p:sp>
        <p:nvSpPr>
          <p:cNvPr id="90153" name="Rectangle 41"/>
          <p:cNvSpPr>
            <a:spLocks noChangeArrowheads="1"/>
          </p:cNvSpPr>
          <p:nvPr/>
        </p:nvSpPr>
        <p:spPr bwMode="auto">
          <a:xfrm>
            <a:off x="4419600" y="3908425"/>
            <a:ext cx="3657600" cy="730250"/>
          </a:xfrm>
          <a:prstGeom prst="rect">
            <a:avLst/>
          </a:prstGeom>
          <a:solidFill>
            <a:srgbClr val="CCFFFF"/>
          </a:solidFill>
          <a:ln w="12699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4" name="Rectangle 42"/>
          <p:cNvSpPr>
            <a:spLocks noChangeArrowheads="1"/>
          </p:cNvSpPr>
          <p:nvPr/>
        </p:nvSpPr>
        <p:spPr bwMode="auto">
          <a:xfrm>
            <a:off x="4419600" y="3886200"/>
            <a:ext cx="284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b="1">
                <a:latin typeface="Arial" pitchFamily="34" charset="0"/>
              </a:rPr>
              <a:t>‘B’    ‘y’     ‘e’     ‘\0’</a:t>
            </a:r>
          </a:p>
        </p:txBody>
      </p:sp>
      <p:sp>
        <p:nvSpPr>
          <p:cNvPr id="90155" name="Line 43"/>
          <p:cNvSpPr>
            <a:spLocks noChangeShapeType="1"/>
          </p:cNvSpPr>
          <p:nvPr/>
        </p:nvSpPr>
        <p:spPr bwMode="auto">
          <a:xfrm>
            <a:off x="5118100" y="3906838"/>
            <a:ext cx="0" cy="71913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6" name="Line 44"/>
          <p:cNvSpPr>
            <a:spLocks noChangeShapeType="1"/>
          </p:cNvSpPr>
          <p:nvPr/>
        </p:nvSpPr>
        <p:spPr bwMode="auto">
          <a:xfrm>
            <a:off x="5861050" y="3906838"/>
            <a:ext cx="0" cy="71913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7" name="Line 45"/>
          <p:cNvSpPr>
            <a:spLocks noChangeShapeType="1"/>
          </p:cNvSpPr>
          <p:nvPr/>
        </p:nvSpPr>
        <p:spPr bwMode="auto">
          <a:xfrm>
            <a:off x="6604000" y="3906838"/>
            <a:ext cx="0" cy="71913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58" name="Line 46"/>
          <p:cNvSpPr>
            <a:spLocks noChangeShapeType="1"/>
          </p:cNvSpPr>
          <p:nvPr/>
        </p:nvSpPr>
        <p:spPr bwMode="auto">
          <a:xfrm>
            <a:off x="7346950" y="3906838"/>
            <a:ext cx="0" cy="719137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61" name="Line 49"/>
          <p:cNvSpPr>
            <a:spLocks noChangeShapeType="1"/>
          </p:cNvSpPr>
          <p:nvPr/>
        </p:nvSpPr>
        <p:spPr bwMode="auto">
          <a:xfrm>
            <a:off x="4092575" y="2947988"/>
            <a:ext cx="327025" cy="938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4495800" y="3962400"/>
            <a:ext cx="557213" cy="685800"/>
            <a:chOff x="4460" y="2880"/>
            <a:chExt cx="351" cy="432"/>
          </a:xfrm>
        </p:grpSpPr>
        <p:sp>
          <p:nvSpPr>
            <p:cNvPr id="90172" name="Text Box 60"/>
            <p:cNvSpPr txBox="1">
              <a:spLocks noChangeArrowheads="1"/>
            </p:cNvSpPr>
            <p:nvPr/>
          </p:nvSpPr>
          <p:spPr bwMode="auto">
            <a:xfrm>
              <a:off x="4460" y="3024"/>
              <a:ext cx="3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‘u’</a:t>
              </a:r>
            </a:p>
          </p:txBody>
        </p:sp>
        <p:sp>
          <p:nvSpPr>
            <p:cNvPr id="90173" name="Line 61"/>
            <p:cNvSpPr>
              <a:spLocks noChangeShapeType="1"/>
            </p:cNvSpPr>
            <p:nvPr/>
          </p:nvSpPr>
          <p:spPr bwMode="auto">
            <a:xfrm flipV="1">
              <a:off x="4464" y="2880"/>
              <a:ext cx="336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3124200" y="1758950"/>
            <a:ext cx="1778000" cy="1136650"/>
            <a:chOff x="2304" y="1200"/>
            <a:chExt cx="1120" cy="716"/>
          </a:xfrm>
        </p:grpSpPr>
        <p:sp>
          <p:nvSpPr>
            <p:cNvPr id="90151" name="Rectangle 39"/>
            <p:cNvSpPr>
              <a:spLocks noChangeArrowheads="1"/>
            </p:cNvSpPr>
            <p:nvPr/>
          </p:nvSpPr>
          <p:spPr bwMode="auto">
            <a:xfrm>
              <a:off x="2688" y="1440"/>
              <a:ext cx="736" cy="476"/>
            </a:xfrm>
            <a:prstGeom prst="rect">
              <a:avLst/>
            </a:prstGeom>
            <a:solidFill>
              <a:srgbClr val="CCFFFF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52" name="Rectangle 40"/>
            <p:cNvSpPr>
              <a:spLocks noChangeArrowheads="1"/>
            </p:cNvSpPr>
            <p:nvPr/>
          </p:nvSpPr>
          <p:spPr bwMode="auto">
            <a:xfrm>
              <a:off x="2304" y="1344"/>
              <a:ext cx="63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r>
                <a:rPr lang="en-US" sz="2000" b="1">
                  <a:latin typeface="Arial" pitchFamily="34" charset="0"/>
                </a:rPr>
                <a:t> ptr</a:t>
              </a:r>
            </a:p>
          </p:txBody>
        </p:sp>
        <p:sp>
          <p:nvSpPr>
            <p:cNvPr id="90163" name="Text Box 51"/>
            <p:cNvSpPr txBox="1">
              <a:spLocks noChangeArrowheads="1"/>
            </p:cNvSpPr>
            <p:nvPr/>
          </p:nvSpPr>
          <p:spPr bwMode="auto">
            <a:xfrm>
              <a:off x="2640" y="1200"/>
              <a:ext cx="5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Courier New" pitchFamily="49" charset="0"/>
                </a:rPr>
                <a:t>3000</a:t>
              </a:r>
            </a:p>
          </p:txBody>
        </p:sp>
        <p:sp>
          <p:nvSpPr>
            <p:cNvPr id="90174" name="Text Box 62"/>
            <p:cNvSpPr txBox="1">
              <a:spLocks noChangeArrowheads="1"/>
            </p:cNvSpPr>
            <p:nvPr/>
          </p:nvSpPr>
          <p:spPr bwMode="auto">
            <a:xfrm>
              <a:off x="2812" y="1536"/>
              <a:ext cx="404" cy="250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CC0000"/>
                  </a:solidFill>
                  <a:latin typeface="Courier New" pitchFamily="49" charset="0"/>
                </a:rPr>
                <a:t>???</a:t>
              </a:r>
            </a:p>
          </p:txBody>
        </p: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152400" y="1066800"/>
            <a:ext cx="304800" cy="838200"/>
            <a:chOff x="2304" y="2736"/>
            <a:chExt cx="192" cy="528"/>
          </a:xfrm>
        </p:grpSpPr>
        <p:sp>
          <p:nvSpPr>
            <p:cNvPr id="90176" name="AutoShape 64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77" name="Rectangle 65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152400" y="1676400"/>
            <a:ext cx="304800" cy="838200"/>
            <a:chOff x="2304" y="2736"/>
            <a:chExt cx="192" cy="528"/>
          </a:xfrm>
        </p:grpSpPr>
        <p:sp>
          <p:nvSpPr>
            <p:cNvPr id="90180" name="AutoShape 68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81" name="Rectangle 69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70"/>
          <p:cNvGrpSpPr>
            <a:grpSpLocks/>
          </p:cNvGrpSpPr>
          <p:nvPr/>
        </p:nvGrpSpPr>
        <p:grpSpPr bwMode="auto">
          <a:xfrm>
            <a:off x="152400" y="2286000"/>
            <a:ext cx="304800" cy="838200"/>
            <a:chOff x="2304" y="2736"/>
            <a:chExt cx="192" cy="528"/>
          </a:xfrm>
        </p:grpSpPr>
        <p:sp>
          <p:nvSpPr>
            <p:cNvPr id="90183" name="AutoShape 71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84" name="Rectangle 72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152400" y="2895600"/>
            <a:ext cx="304800" cy="838200"/>
            <a:chOff x="2304" y="2736"/>
            <a:chExt cx="192" cy="528"/>
          </a:xfrm>
        </p:grpSpPr>
        <p:sp>
          <p:nvSpPr>
            <p:cNvPr id="90186" name="AutoShape 74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87" name="Rectangle 75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76"/>
          <p:cNvGrpSpPr>
            <a:grpSpLocks/>
          </p:cNvGrpSpPr>
          <p:nvPr/>
        </p:nvGrpSpPr>
        <p:grpSpPr bwMode="auto">
          <a:xfrm>
            <a:off x="152400" y="3810000"/>
            <a:ext cx="304800" cy="838200"/>
            <a:chOff x="2304" y="2736"/>
            <a:chExt cx="192" cy="528"/>
          </a:xfrm>
        </p:grpSpPr>
        <p:sp>
          <p:nvSpPr>
            <p:cNvPr id="90189" name="AutoShape 77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90" name="Rectangle 78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91" name="Rectangle 79"/>
          <p:cNvSpPr>
            <a:spLocks noChangeArrowheads="1"/>
          </p:cNvSpPr>
          <p:nvPr/>
        </p:nvSpPr>
        <p:spPr bwMode="auto">
          <a:xfrm>
            <a:off x="0" y="3429000"/>
            <a:ext cx="4572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92" name="Text Box 80"/>
          <p:cNvSpPr txBox="1">
            <a:spLocks noChangeArrowheads="1"/>
          </p:cNvSpPr>
          <p:nvPr/>
        </p:nvSpPr>
        <p:spPr bwMode="auto">
          <a:xfrm>
            <a:off x="4356100" y="3505200"/>
            <a:ext cx="74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6000</a:t>
            </a:r>
          </a:p>
        </p:txBody>
      </p:sp>
      <p:sp>
        <p:nvSpPr>
          <p:cNvPr id="90193" name="Text Box 81"/>
          <p:cNvSpPr txBox="1">
            <a:spLocks noChangeArrowheads="1"/>
          </p:cNvSpPr>
          <p:nvPr/>
        </p:nvSpPr>
        <p:spPr bwMode="auto">
          <a:xfrm>
            <a:off x="3886200" y="2286000"/>
            <a:ext cx="749300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6000</a:t>
            </a:r>
          </a:p>
        </p:txBody>
      </p:sp>
      <p:sp>
        <p:nvSpPr>
          <p:cNvPr id="90194" name="Text Box 82"/>
          <p:cNvSpPr txBox="1">
            <a:spLocks noChangeArrowheads="1"/>
          </p:cNvSpPr>
          <p:nvPr/>
        </p:nvSpPr>
        <p:spPr bwMode="auto">
          <a:xfrm>
            <a:off x="3962400" y="2286000"/>
            <a:ext cx="608013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pitchFamily="34" charset="0"/>
              </a:rPr>
              <a:t>???</a:t>
            </a:r>
          </a:p>
        </p:txBody>
      </p:sp>
      <p:sp>
        <p:nvSpPr>
          <p:cNvPr id="90195" name="Rectangle 83"/>
          <p:cNvSpPr>
            <a:spLocks noChangeArrowheads="1"/>
          </p:cNvSpPr>
          <p:nvPr/>
        </p:nvSpPr>
        <p:spPr bwMode="auto">
          <a:xfrm>
            <a:off x="3429000" y="2971800"/>
            <a:ext cx="50292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9" name="Group 84"/>
          <p:cNvGrpSpPr>
            <a:grpSpLocks/>
          </p:cNvGrpSpPr>
          <p:nvPr/>
        </p:nvGrpSpPr>
        <p:grpSpPr bwMode="auto">
          <a:xfrm>
            <a:off x="152400" y="4419600"/>
            <a:ext cx="304800" cy="838200"/>
            <a:chOff x="2304" y="2736"/>
            <a:chExt cx="192" cy="528"/>
          </a:xfrm>
        </p:grpSpPr>
        <p:sp>
          <p:nvSpPr>
            <p:cNvPr id="90197" name="AutoShape 85"/>
            <p:cNvSpPr>
              <a:spLocks noChangeArrowheads="1"/>
            </p:cNvSpPr>
            <p:nvPr/>
          </p:nvSpPr>
          <p:spPr bwMode="auto">
            <a:xfrm>
              <a:off x="2304" y="3120"/>
              <a:ext cx="192" cy="144"/>
            </a:xfrm>
            <a:prstGeom prst="rightArrow">
              <a:avLst>
                <a:gd name="adj1" fmla="val 50000"/>
                <a:gd name="adj2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98" name="Rectangle 86"/>
            <p:cNvSpPr>
              <a:spLocks noChangeArrowheads="1"/>
            </p:cNvSpPr>
            <p:nvPr/>
          </p:nvSpPr>
          <p:spPr bwMode="auto">
            <a:xfrm>
              <a:off x="2304" y="2736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99" name="Text Box 87"/>
          <p:cNvSpPr txBox="1">
            <a:spLocks noChangeArrowheads="1"/>
          </p:cNvSpPr>
          <p:nvPr/>
        </p:nvSpPr>
        <p:spPr bwMode="auto">
          <a:xfrm>
            <a:off x="3886200" y="2286000"/>
            <a:ext cx="863600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CC0000"/>
                </a:solidFill>
                <a:latin typeface="Arial" pitchFamily="34" charset="0"/>
              </a:rPr>
              <a:t>NULL</a:t>
            </a:r>
          </a:p>
        </p:txBody>
      </p:sp>
      <p:sp>
        <p:nvSpPr>
          <p:cNvPr id="90201" name="Text Box 89"/>
          <p:cNvSpPr txBox="1">
            <a:spLocks noChangeArrowheads="1"/>
          </p:cNvSpPr>
          <p:nvPr/>
        </p:nvSpPr>
        <p:spPr bwMode="auto">
          <a:xfrm>
            <a:off x="3352800" y="4343400"/>
            <a:ext cx="518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CC"/>
                </a:solidFill>
                <a:effectLst/>
              </a:rPr>
              <a:t>// </a:t>
            </a:r>
            <a:r>
              <a:rPr lang="en-US" dirty="0" err="1">
                <a:solidFill>
                  <a:srgbClr val="0000CC"/>
                </a:solidFill>
                <a:effectLst/>
              </a:rPr>
              <a:t>deallocates</a:t>
            </a:r>
            <a:r>
              <a:rPr lang="en-US" dirty="0">
                <a:solidFill>
                  <a:srgbClr val="0000CC"/>
                </a:solidFill>
                <a:effectLst/>
              </a:rPr>
              <a:t> the array pointed to by </a:t>
            </a:r>
            <a:r>
              <a:rPr lang="en-US" dirty="0" err="1">
                <a:solidFill>
                  <a:srgbClr val="0000CC"/>
                </a:solidFill>
                <a:effectLst/>
              </a:rPr>
              <a:t>ptr</a:t>
            </a:r>
            <a:endParaRPr lang="en-US" dirty="0">
              <a:solidFill>
                <a:srgbClr val="0000CC"/>
              </a:solidFill>
              <a:effectLst/>
            </a:endParaRPr>
          </a:p>
          <a:p>
            <a:r>
              <a:rPr lang="en-US" dirty="0">
                <a:solidFill>
                  <a:srgbClr val="0000CC"/>
                </a:solidFill>
                <a:effectLst/>
              </a:rPr>
              <a:t>// </a:t>
            </a:r>
            <a:r>
              <a:rPr lang="en-US" dirty="0" err="1">
                <a:solidFill>
                  <a:srgbClr val="0000CC"/>
                </a:solidFill>
                <a:effectLst/>
              </a:rPr>
              <a:t>ptr</a:t>
            </a:r>
            <a:r>
              <a:rPr lang="en-US" dirty="0">
                <a:solidFill>
                  <a:srgbClr val="0000CC"/>
                </a:solidFill>
                <a:effectLst/>
              </a:rPr>
              <a:t> itself is not </a:t>
            </a:r>
            <a:r>
              <a:rPr lang="en-US" dirty="0" err="1">
                <a:solidFill>
                  <a:srgbClr val="0000CC"/>
                </a:solidFill>
                <a:effectLst/>
              </a:rPr>
              <a:t>deallocated</a:t>
            </a:r>
            <a:endParaRPr lang="en-US" dirty="0">
              <a:solidFill>
                <a:srgbClr val="0000CC"/>
              </a:solidFill>
              <a:effectLst/>
            </a:endParaRPr>
          </a:p>
          <a:p>
            <a:r>
              <a:rPr lang="en-US" dirty="0">
                <a:solidFill>
                  <a:srgbClr val="0000CC"/>
                </a:solidFill>
                <a:effectLst/>
              </a:rPr>
              <a:t>// the value of </a:t>
            </a:r>
            <a:r>
              <a:rPr lang="en-US" dirty="0" err="1">
                <a:solidFill>
                  <a:srgbClr val="0000CC"/>
                </a:solidFill>
                <a:effectLst/>
              </a:rPr>
              <a:t>ptr</a:t>
            </a:r>
            <a:r>
              <a:rPr lang="en-US" dirty="0">
                <a:solidFill>
                  <a:srgbClr val="0000CC"/>
                </a:solidFill>
                <a:effectLst/>
              </a:rPr>
              <a:t> becomes undefined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0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0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0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0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53" grpId="0" animBg="1"/>
      <p:bldP spid="90154" grpId="0"/>
      <p:bldP spid="90155" grpId="0" animBg="1"/>
      <p:bldP spid="90156" grpId="0" animBg="1"/>
      <p:bldP spid="90157" grpId="0" animBg="1"/>
      <p:bldP spid="90158" grpId="0" animBg="1"/>
      <p:bldP spid="90161" grpId="0" animBg="1"/>
      <p:bldP spid="90191" grpId="0" animBg="1"/>
      <p:bldP spid="90192" grpId="0"/>
      <p:bldP spid="90193" grpId="0" animBg="1"/>
      <p:bldP spid="90194" grpId="0" animBg="1"/>
      <p:bldP spid="90199" grpId="0" animBg="1"/>
      <p:bldP spid="9020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 leaks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When you dynamically create objects, you can access them through the pointer which is assigned by the </a:t>
            </a:r>
            <a:r>
              <a:rPr lang="en-US" sz="2800" b="1" smtClean="0">
                <a:solidFill>
                  <a:schemeClr val="tx2"/>
                </a:solidFill>
                <a:latin typeface="Courier New" pitchFamily="49" charset="0"/>
              </a:rPr>
              <a:t>new</a:t>
            </a:r>
            <a:r>
              <a:rPr lang="en-US" sz="2800" smtClean="0"/>
              <a:t> operator</a:t>
            </a:r>
          </a:p>
          <a:p>
            <a:pPr eaLnBrk="1" hangingPunct="1"/>
            <a:r>
              <a:rPr lang="en-US" sz="2800" smtClean="0"/>
              <a:t>Reassigning a pointer without deleting the memory it pointed to previously is called a memory leak</a:t>
            </a:r>
          </a:p>
          <a:p>
            <a:pPr eaLnBrk="1" hangingPunct="1"/>
            <a:r>
              <a:rPr lang="en-US" sz="2800" smtClean="0"/>
              <a:t>It results in loss of available memory space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Memory leak example</a:t>
            </a: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577850" y="2028825"/>
            <a:ext cx="3263714" cy="15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*ptr1 = new </a:t>
            </a: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*ptr2 = new </a:t>
            </a: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*ptr1 = 8;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*ptr2 = 5;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83150" y="1889125"/>
            <a:ext cx="2959100" cy="1838325"/>
            <a:chOff x="3076" y="1190"/>
            <a:chExt cx="1864" cy="1158"/>
          </a:xfrm>
        </p:grpSpPr>
        <p:sp>
          <p:nvSpPr>
            <p:cNvPr id="57362" name="Rectangle 5"/>
            <p:cNvSpPr>
              <a:spLocks noChangeArrowheads="1"/>
            </p:cNvSpPr>
            <p:nvPr/>
          </p:nvSpPr>
          <p:spPr bwMode="auto">
            <a:xfrm>
              <a:off x="3108" y="1190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ptr1</a:t>
              </a:r>
            </a:p>
          </p:txBody>
        </p:sp>
        <p:sp>
          <p:nvSpPr>
            <p:cNvPr id="57363" name="Rectangle 6"/>
            <p:cNvSpPr>
              <a:spLocks noChangeArrowheads="1"/>
            </p:cNvSpPr>
            <p:nvPr/>
          </p:nvSpPr>
          <p:spPr bwMode="auto">
            <a:xfrm>
              <a:off x="3076" y="1444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57364" name="Rectangle 7"/>
            <p:cNvSpPr>
              <a:spLocks noChangeArrowheads="1"/>
            </p:cNvSpPr>
            <p:nvPr/>
          </p:nvSpPr>
          <p:spPr bwMode="auto">
            <a:xfrm>
              <a:off x="3076" y="2068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57365" name="Rectangle 8"/>
            <p:cNvSpPr>
              <a:spLocks noChangeArrowheads="1"/>
            </p:cNvSpPr>
            <p:nvPr/>
          </p:nvSpPr>
          <p:spPr bwMode="auto">
            <a:xfrm>
              <a:off x="4433" y="1396"/>
              <a:ext cx="507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ahoma" pitchFamily="34" charset="0"/>
                </a:rPr>
                <a:t>8</a:t>
              </a:r>
            </a:p>
          </p:txBody>
        </p:sp>
        <p:sp>
          <p:nvSpPr>
            <p:cNvPr id="57366" name="Rectangle 9"/>
            <p:cNvSpPr>
              <a:spLocks noChangeArrowheads="1"/>
            </p:cNvSpPr>
            <p:nvPr/>
          </p:nvSpPr>
          <p:spPr bwMode="auto">
            <a:xfrm>
              <a:off x="4433" y="2020"/>
              <a:ext cx="507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ahoma" pitchFamily="34" charset="0"/>
                </a:rPr>
                <a:t>5</a:t>
              </a:r>
            </a:p>
          </p:txBody>
        </p:sp>
        <p:sp>
          <p:nvSpPr>
            <p:cNvPr id="57367" name="Line 10"/>
            <p:cNvSpPr>
              <a:spLocks noChangeShapeType="1"/>
            </p:cNvSpPr>
            <p:nvPr/>
          </p:nvSpPr>
          <p:spPr bwMode="auto">
            <a:xfrm>
              <a:off x="3587" y="2208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8" name="Line 11"/>
            <p:cNvSpPr>
              <a:spLocks noChangeShapeType="1"/>
            </p:cNvSpPr>
            <p:nvPr/>
          </p:nvSpPr>
          <p:spPr bwMode="auto">
            <a:xfrm>
              <a:off x="3587" y="1584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9" name="Rectangle 12"/>
            <p:cNvSpPr>
              <a:spLocks noChangeArrowheads="1"/>
            </p:cNvSpPr>
            <p:nvPr/>
          </p:nvSpPr>
          <p:spPr bwMode="auto">
            <a:xfrm>
              <a:off x="3108" y="1814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ptr2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876800" y="4181475"/>
            <a:ext cx="2959100" cy="1838325"/>
            <a:chOff x="3072" y="2634"/>
            <a:chExt cx="1864" cy="1158"/>
          </a:xfrm>
        </p:grpSpPr>
        <p:sp>
          <p:nvSpPr>
            <p:cNvPr id="57354" name="Rectangle 14"/>
            <p:cNvSpPr>
              <a:spLocks noChangeArrowheads="1"/>
            </p:cNvSpPr>
            <p:nvPr/>
          </p:nvSpPr>
          <p:spPr bwMode="auto">
            <a:xfrm>
              <a:off x="3104" y="2634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ptr1</a:t>
              </a:r>
            </a:p>
          </p:txBody>
        </p:sp>
        <p:sp>
          <p:nvSpPr>
            <p:cNvPr id="57355" name="Rectangle 15"/>
            <p:cNvSpPr>
              <a:spLocks noChangeArrowheads="1"/>
            </p:cNvSpPr>
            <p:nvPr/>
          </p:nvSpPr>
          <p:spPr bwMode="auto">
            <a:xfrm>
              <a:off x="3072" y="2888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57356" name="Rectangle 16"/>
            <p:cNvSpPr>
              <a:spLocks noChangeArrowheads="1"/>
            </p:cNvSpPr>
            <p:nvPr/>
          </p:nvSpPr>
          <p:spPr bwMode="auto">
            <a:xfrm>
              <a:off x="3072" y="3512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57357" name="Rectangle 17"/>
            <p:cNvSpPr>
              <a:spLocks noChangeArrowheads="1"/>
            </p:cNvSpPr>
            <p:nvPr/>
          </p:nvSpPr>
          <p:spPr bwMode="auto">
            <a:xfrm>
              <a:off x="4429" y="2840"/>
              <a:ext cx="507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ahoma" pitchFamily="34" charset="0"/>
                </a:rPr>
                <a:t>8</a:t>
              </a:r>
            </a:p>
          </p:txBody>
        </p:sp>
        <p:sp>
          <p:nvSpPr>
            <p:cNvPr id="57358" name="Rectangle 18"/>
            <p:cNvSpPr>
              <a:spLocks noChangeArrowheads="1"/>
            </p:cNvSpPr>
            <p:nvPr/>
          </p:nvSpPr>
          <p:spPr bwMode="auto">
            <a:xfrm>
              <a:off x="4429" y="3464"/>
              <a:ext cx="507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ahoma" pitchFamily="34" charset="0"/>
                </a:rPr>
                <a:t>5</a:t>
              </a:r>
            </a:p>
          </p:txBody>
        </p:sp>
        <p:sp>
          <p:nvSpPr>
            <p:cNvPr id="57359" name="Line 19"/>
            <p:cNvSpPr>
              <a:spLocks noChangeShapeType="1"/>
            </p:cNvSpPr>
            <p:nvPr/>
          </p:nvSpPr>
          <p:spPr bwMode="auto">
            <a:xfrm flipV="1">
              <a:off x="3583" y="3120"/>
              <a:ext cx="833" cy="5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0" name="Line 20"/>
            <p:cNvSpPr>
              <a:spLocks noChangeShapeType="1"/>
            </p:cNvSpPr>
            <p:nvPr/>
          </p:nvSpPr>
          <p:spPr bwMode="auto">
            <a:xfrm>
              <a:off x="3583" y="3028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61" name="Rectangle 21"/>
            <p:cNvSpPr>
              <a:spLocks noChangeArrowheads="1"/>
            </p:cNvSpPr>
            <p:nvPr/>
          </p:nvSpPr>
          <p:spPr bwMode="auto">
            <a:xfrm>
              <a:off x="3104" y="3258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ptr2</a:t>
              </a:r>
            </a:p>
          </p:txBody>
        </p:sp>
      </p:grpSp>
      <p:sp>
        <p:nvSpPr>
          <p:cNvPr id="151574" name="Rectangle 22"/>
          <p:cNvSpPr>
            <a:spLocks noChangeArrowheads="1"/>
          </p:cNvSpPr>
          <p:nvPr/>
        </p:nvSpPr>
        <p:spPr bwMode="auto">
          <a:xfrm>
            <a:off x="609600" y="3476625"/>
            <a:ext cx="2032608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ptr2 = ptr1;</a:t>
            </a:r>
          </a:p>
        </p:txBody>
      </p:sp>
      <p:sp>
        <p:nvSpPr>
          <p:cNvPr id="151575" name="Text Box 23"/>
          <p:cNvSpPr txBox="1">
            <a:spLocks noChangeArrowheads="1"/>
          </p:cNvSpPr>
          <p:nvPr/>
        </p:nvSpPr>
        <p:spPr bwMode="auto">
          <a:xfrm>
            <a:off x="609600" y="4953000"/>
            <a:ext cx="228600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sy="50000" kx="-2453608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dirty="0">
                <a:effectLst/>
                <a:latin typeface="Tahoma" pitchFamily="34" charset="0"/>
              </a:rPr>
              <a:t>How to avoid?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autoUpdateAnimBg="0"/>
      <p:bldP spid="151574" grpId="0" autoUpdateAnimBg="0"/>
      <p:bldP spid="151575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Inaccessible object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inaccessible object is an unnamed object that was created by operator </a:t>
            </a:r>
            <a:r>
              <a:rPr lang="en-US" b="1" dirty="0" smtClean="0">
                <a:solidFill>
                  <a:srgbClr val="0000CC"/>
                </a:solidFill>
                <a:latin typeface="Courier New" pitchFamily="49" charset="0"/>
              </a:rPr>
              <a:t>new</a:t>
            </a:r>
            <a:r>
              <a:rPr lang="en-US" dirty="0" smtClean="0"/>
              <a:t> and which a programmer has left without a pointer to it.</a:t>
            </a:r>
          </a:p>
          <a:p>
            <a:pPr eaLnBrk="1" hangingPunct="1"/>
            <a:r>
              <a:rPr lang="en-US" dirty="0" smtClean="0"/>
              <a:t>It is a logical error and causes memory leaks.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Dangling Pointer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3058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It is a pointer that points to dynamic memory that has been </a:t>
            </a:r>
            <a:r>
              <a:rPr lang="en-US" dirty="0" err="1" smtClean="0"/>
              <a:t>deallocated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The result of dereferencing a dangling pointer is unpredictable.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ChangeArrowheads="1"/>
          </p:cNvSpPr>
          <p:nvPr/>
        </p:nvSpPr>
        <p:spPr bwMode="auto">
          <a:xfrm>
            <a:off x="381000" y="3048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4200" dirty="0">
                <a:solidFill>
                  <a:srgbClr val="0000CC"/>
                </a:solidFill>
                <a:effectLst/>
                <a:latin typeface="+mj-lt"/>
              </a:rPr>
              <a:t>Dangling Pointer example</a:t>
            </a: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577850" y="2028824"/>
            <a:ext cx="3384550" cy="15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*ptr1 = new </a:t>
            </a: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*ptr2;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*ptr1 = 8;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ptr2 = ptr1;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76800" y="1819275"/>
            <a:ext cx="2959100" cy="1838325"/>
            <a:chOff x="3072" y="1146"/>
            <a:chExt cx="1864" cy="1158"/>
          </a:xfrm>
        </p:grpSpPr>
        <p:sp>
          <p:nvSpPr>
            <p:cNvPr id="60431" name="Rectangle 5"/>
            <p:cNvSpPr>
              <a:spLocks noChangeArrowheads="1"/>
            </p:cNvSpPr>
            <p:nvPr/>
          </p:nvSpPr>
          <p:spPr bwMode="auto">
            <a:xfrm>
              <a:off x="3104" y="1146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ptr1</a:t>
              </a:r>
            </a:p>
          </p:txBody>
        </p:sp>
        <p:sp>
          <p:nvSpPr>
            <p:cNvPr id="60432" name="Rectangle 6"/>
            <p:cNvSpPr>
              <a:spLocks noChangeArrowheads="1"/>
            </p:cNvSpPr>
            <p:nvPr/>
          </p:nvSpPr>
          <p:spPr bwMode="auto">
            <a:xfrm>
              <a:off x="3072" y="1400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60433" name="Rectangle 7"/>
            <p:cNvSpPr>
              <a:spLocks noChangeArrowheads="1"/>
            </p:cNvSpPr>
            <p:nvPr/>
          </p:nvSpPr>
          <p:spPr bwMode="auto">
            <a:xfrm>
              <a:off x="3072" y="2024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60434" name="Rectangle 8"/>
            <p:cNvSpPr>
              <a:spLocks noChangeArrowheads="1"/>
            </p:cNvSpPr>
            <p:nvPr/>
          </p:nvSpPr>
          <p:spPr bwMode="auto">
            <a:xfrm>
              <a:off x="4429" y="1352"/>
              <a:ext cx="507" cy="3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Tahoma" pitchFamily="34" charset="0"/>
                </a:rPr>
                <a:t>8</a:t>
              </a:r>
            </a:p>
          </p:txBody>
        </p:sp>
        <p:sp>
          <p:nvSpPr>
            <p:cNvPr id="60435" name="Line 9"/>
            <p:cNvSpPr>
              <a:spLocks noChangeShapeType="1"/>
            </p:cNvSpPr>
            <p:nvPr/>
          </p:nvSpPr>
          <p:spPr bwMode="auto">
            <a:xfrm flipV="1">
              <a:off x="3583" y="1632"/>
              <a:ext cx="833" cy="5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6" name="Line 10"/>
            <p:cNvSpPr>
              <a:spLocks noChangeShapeType="1"/>
            </p:cNvSpPr>
            <p:nvPr/>
          </p:nvSpPr>
          <p:spPr bwMode="auto">
            <a:xfrm>
              <a:off x="3583" y="1540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7" name="Rectangle 11"/>
            <p:cNvSpPr>
              <a:spLocks noChangeArrowheads="1"/>
            </p:cNvSpPr>
            <p:nvPr/>
          </p:nvSpPr>
          <p:spPr bwMode="auto">
            <a:xfrm>
              <a:off x="3104" y="1770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ptr2</a:t>
              </a:r>
            </a:p>
          </p:txBody>
        </p:sp>
      </p:grpSp>
      <p:sp>
        <p:nvSpPr>
          <p:cNvPr id="154636" name="Rectangle 12"/>
          <p:cNvSpPr>
            <a:spLocks noChangeArrowheads="1"/>
          </p:cNvSpPr>
          <p:nvPr/>
        </p:nvSpPr>
        <p:spPr bwMode="auto">
          <a:xfrm>
            <a:off x="577850" y="3505200"/>
            <a:ext cx="2032608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1"/>
              </a:buClr>
              <a:buSzPct val="100000"/>
            </a:pPr>
            <a:r>
              <a:rPr lang="en-US" sz="2000" b="1" dirty="0">
                <a:effectLst/>
                <a:latin typeface="Courier New" pitchFamily="49" charset="0"/>
              </a:rPr>
              <a:t>delete ptr1;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876800" y="3952875"/>
            <a:ext cx="2133600" cy="1838325"/>
            <a:chOff x="3072" y="2490"/>
            <a:chExt cx="1344" cy="1158"/>
          </a:xfrm>
        </p:grpSpPr>
        <p:sp>
          <p:nvSpPr>
            <p:cNvPr id="60426" name="Rectangle 14"/>
            <p:cNvSpPr>
              <a:spLocks noChangeArrowheads="1"/>
            </p:cNvSpPr>
            <p:nvPr/>
          </p:nvSpPr>
          <p:spPr bwMode="auto">
            <a:xfrm>
              <a:off x="3104" y="2490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ptr1</a:t>
              </a:r>
            </a:p>
          </p:txBody>
        </p:sp>
        <p:sp>
          <p:nvSpPr>
            <p:cNvPr id="60427" name="Rectangle 15"/>
            <p:cNvSpPr>
              <a:spLocks noChangeArrowheads="1"/>
            </p:cNvSpPr>
            <p:nvPr/>
          </p:nvSpPr>
          <p:spPr bwMode="auto">
            <a:xfrm>
              <a:off x="3072" y="2744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60428" name="Rectangle 16"/>
            <p:cNvSpPr>
              <a:spLocks noChangeArrowheads="1"/>
            </p:cNvSpPr>
            <p:nvPr/>
          </p:nvSpPr>
          <p:spPr bwMode="auto">
            <a:xfrm>
              <a:off x="3072" y="3368"/>
              <a:ext cx="507" cy="28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  <p:sp>
          <p:nvSpPr>
            <p:cNvPr id="60429" name="Line 17"/>
            <p:cNvSpPr>
              <a:spLocks noChangeShapeType="1"/>
            </p:cNvSpPr>
            <p:nvPr/>
          </p:nvSpPr>
          <p:spPr bwMode="auto">
            <a:xfrm flipV="1">
              <a:off x="3583" y="2976"/>
              <a:ext cx="833" cy="5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0" name="Rectangle 18"/>
            <p:cNvSpPr>
              <a:spLocks noChangeArrowheads="1"/>
            </p:cNvSpPr>
            <p:nvPr/>
          </p:nvSpPr>
          <p:spPr bwMode="auto">
            <a:xfrm>
              <a:off x="3104" y="3114"/>
              <a:ext cx="40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000" dirty="0">
                  <a:effectLst/>
                  <a:latin typeface="Tahoma" pitchFamily="34" charset="0"/>
                </a:rPr>
                <a:t>ptr2</a:t>
              </a:r>
            </a:p>
          </p:txBody>
        </p:sp>
      </p:grpSp>
      <p:sp>
        <p:nvSpPr>
          <p:cNvPr id="154643" name="Text Box 19"/>
          <p:cNvSpPr txBox="1">
            <a:spLocks noChangeArrowheads="1"/>
          </p:cNvSpPr>
          <p:nvPr/>
        </p:nvSpPr>
        <p:spPr bwMode="auto">
          <a:xfrm>
            <a:off x="609600" y="4953000"/>
            <a:ext cx="228600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sy="50000" kx="-2453608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dirty="0">
                <a:effectLst/>
                <a:latin typeface="Tahoma" pitchFamily="34" charset="0"/>
              </a:rPr>
              <a:t>How to avoid?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autoUpdateAnimBg="0"/>
      <p:bldP spid="154636" grpId="0" autoUpdateAnimBg="0"/>
      <p:bldP spid="154643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would like to use an array data structure but you do not know the size of the array at compile time.</a:t>
            </a:r>
          </a:p>
          <a:p>
            <a:r>
              <a:rPr lang="en-US" dirty="0" smtClean="0"/>
              <a:t>You find out when the program executes that you need an integer array of size n=20.</a:t>
            </a:r>
          </a:p>
          <a:p>
            <a:r>
              <a:rPr lang="en-US" dirty="0" smtClean="0"/>
              <a:t>Allocate an array using the new operator: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int</a:t>
            </a:r>
            <a:r>
              <a:rPr lang="en-US" dirty="0" smtClean="0"/>
              <a:t>* y = new </a:t>
            </a:r>
            <a:r>
              <a:rPr lang="en-US" dirty="0" err="1" smtClean="0"/>
              <a:t>int</a:t>
            </a:r>
            <a:r>
              <a:rPr lang="en-US" dirty="0" smtClean="0"/>
              <a:t>[20];  // or </a:t>
            </a:r>
            <a:r>
              <a:rPr lang="en-US" dirty="0" err="1" smtClean="0"/>
              <a:t>int</a:t>
            </a:r>
            <a:r>
              <a:rPr lang="en-US" dirty="0" smtClean="0"/>
              <a:t>* y = new </a:t>
            </a:r>
            <a:r>
              <a:rPr lang="en-US" dirty="0" err="1" smtClean="0"/>
              <a:t>int</a:t>
            </a:r>
            <a:r>
              <a:rPr lang="en-US" dirty="0" smtClean="0"/>
              <a:t>[n]</a:t>
            </a:r>
            <a:br>
              <a:rPr lang="en-US" dirty="0" smtClean="0"/>
            </a:br>
            <a:r>
              <a:rPr lang="en-US" dirty="0" smtClean="0"/>
              <a:t>y[0] = 10;</a:t>
            </a:r>
            <a:br>
              <a:rPr lang="en-US" dirty="0" smtClean="0"/>
            </a:br>
            <a:r>
              <a:rPr lang="en-US" dirty="0" smtClean="0"/>
              <a:t>y[1] = 15;		// use is the same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‘y’ is a </a:t>
            </a:r>
            <a:r>
              <a:rPr lang="en-US" dirty="0" err="1" smtClean="0">
                <a:solidFill>
                  <a:srgbClr val="0000CC"/>
                </a:solidFill>
              </a:rPr>
              <a:t>lvalue</a:t>
            </a:r>
            <a:r>
              <a:rPr lang="en-US" dirty="0" smtClean="0">
                <a:solidFill>
                  <a:srgbClr val="0000CC"/>
                </a:solidFill>
              </a:rPr>
              <a:t>;</a:t>
            </a:r>
            <a:r>
              <a:rPr lang="en-US" dirty="0" smtClean="0"/>
              <a:t> it is a pointer that holds the address of 20 consecutive cells in memory.</a:t>
            </a:r>
          </a:p>
          <a:p>
            <a:r>
              <a:rPr lang="en-US" dirty="0" smtClean="0"/>
              <a:t>It can be assigned a value. The new operator returns as address that is stored in y.</a:t>
            </a:r>
          </a:p>
          <a:p>
            <a:r>
              <a:rPr lang="en-US" dirty="0" smtClean="0"/>
              <a:t>We can write: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y = &amp;x[0];	</a:t>
            </a:r>
            <a:br>
              <a:rPr lang="en-US" dirty="0" smtClean="0"/>
            </a:br>
            <a:r>
              <a:rPr lang="en-US" dirty="0" smtClean="0"/>
              <a:t>		y = x;	// x can appear on the right</a:t>
            </a:r>
            <a:br>
              <a:rPr lang="en-US" dirty="0" smtClean="0"/>
            </a:br>
            <a:r>
              <a:rPr lang="en-US" dirty="0" smtClean="0"/>
              <a:t>				// y gets the address of the</a:t>
            </a:r>
            <a:br>
              <a:rPr lang="en-US" dirty="0" smtClean="0"/>
            </a:br>
            <a:r>
              <a:rPr lang="en-US" dirty="0" smtClean="0"/>
              <a:t>				// first cell of the x array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must free the memory we got using the new operator once we are done with the y array.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delete[ ] y;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would not do this to the x array because we did not use new to create it.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Collections of related variables (aggregates) under one name</a:t>
            </a:r>
          </a:p>
          <a:p>
            <a:pPr lvl="1"/>
            <a:r>
              <a:rPr lang="en-US" dirty="0"/>
              <a:t>Can contain variables of different data types</a:t>
            </a:r>
          </a:p>
          <a:p>
            <a:r>
              <a:rPr lang="en-US" dirty="0"/>
              <a:t>Commonly used to define records to be stored in files</a:t>
            </a:r>
          </a:p>
          <a:p>
            <a:r>
              <a:rPr lang="en-US" dirty="0"/>
              <a:t>Combined with pointers, can create linked lists, stacks, queues, and </a:t>
            </a:r>
            <a:r>
              <a:rPr lang="en-US" dirty="0" smtClean="0"/>
              <a:t>trees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Definitions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Example</a:t>
            </a:r>
          </a:p>
          <a:p>
            <a:pPr lvl="3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b="1" dirty="0" err="1">
                <a:latin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</a:rPr>
              <a:t> card {</a:t>
            </a:r>
          </a:p>
          <a:p>
            <a:pPr lvl="3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   char *face;</a:t>
            </a:r>
          </a:p>
          <a:p>
            <a:pPr lvl="3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   char *suit;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};</a:t>
            </a:r>
          </a:p>
          <a:p>
            <a:pPr>
              <a:lnSpc>
                <a:spcPct val="90000"/>
              </a:lnSpc>
            </a:pP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struct</a:t>
            </a:r>
            <a:r>
              <a:rPr lang="en-US" dirty="0"/>
              <a:t> introduces the definition for structure card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card</a:t>
            </a:r>
            <a:r>
              <a:rPr lang="en-US" dirty="0"/>
              <a:t> is the structure name and is used to declare variables of the structure type 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card</a:t>
            </a:r>
            <a:r>
              <a:rPr lang="en-US" dirty="0"/>
              <a:t> contains two members of type </a:t>
            </a:r>
            <a:r>
              <a:rPr lang="en-US" b="1" dirty="0">
                <a:latin typeface="Courier New" pitchFamily="49" charset="0"/>
              </a:rPr>
              <a:t>char *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These members are </a:t>
            </a:r>
            <a:r>
              <a:rPr lang="en-US" b="1" dirty="0">
                <a:latin typeface="Courier New" pitchFamily="49" charset="0"/>
              </a:rPr>
              <a:t>face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suit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Definitions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b="1" dirty="0" err="1"/>
              <a:t>struct</a:t>
            </a:r>
            <a:r>
              <a:rPr lang="en-US" dirty="0"/>
              <a:t> information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 </a:t>
            </a:r>
            <a:r>
              <a:rPr lang="en-US" sz="2400" b="1" dirty="0" err="1" smtClean="0"/>
              <a:t>struct</a:t>
            </a:r>
            <a:r>
              <a:rPr lang="en-US" sz="2400" dirty="0" smtClean="0"/>
              <a:t> cannot contain an instance of itself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Can contain a member that is a pointer to the same structure type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 structure definition does not reserve space in memory 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Instead creates a new data type used to declare structure variables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Declarations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sz="2400" dirty="0"/>
              <a:t>Declared like other variables:</a:t>
            </a:r>
            <a:endParaRPr lang="en-US" sz="1800" dirty="0"/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card </a:t>
            </a:r>
            <a:r>
              <a:rPr lang="en-US" b="1" dirty="0" err="1">
                <a:latin typeface="Courier New" pitchFamily="49" charset="0"/>
              </a:rPr>
              <a:t>oneCard</a:t>
            </a:r>
            <a:r>
              <a:rPr lang="en-US" b="1" dirty="0">
                <a:latin typeface="Courier New" pitchFamily="49" charset="0"/>
              </a:rPr>
              <a:t>, deck[ 52 ], *</a:t>
            </a:r>
            <a:r>
              <a:rPr lang="en-US" b="1" dirty="0" err="1">
                <a:latin typeface="Courier New" pitchFamily="49" charset="0"/>
              </a:rPr>
              <a:t>cPtr</a:t>
            </a:r>
            <a:r>
              <a:rPr lang="en-US" b="1" dirty="0">
                <a:latin typeface="Courier New" pitchFamily="49" charset="0"/>
              </a:rPr>
              <a:t>;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Can use a comma separated list:</a:t>
            </a:r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 err="1">
                <a:latin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</a:rPr>
              <a:t> card {</a:t>
            </a:r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 char *face;</a:t>
            </a:r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   char *suit;</a:t>
            </a:r>
          </a:p>
          <a:p>
            <a:pPr lvl="3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>
                <a:latin typeface="Courier New" pitchFamily="49" charset="0"/>
              </a:rPr>
              <a:t>} </a:t>
            </a:r>
            <a:r>
              <a:rPr lang="en-US" b="1" dirty="0" err="1">
                <a:latin typeface="Courier New" pitchFamily="49" charset="0"/>
              </a:rPr>
              <a:t>oneCard</a:t>
            </a:r>
            <a:r>
              <a:rPr lang="en-US" b="1" dirty="0">
                <a:latin typeface="Courier New" pitchFamily="49" charset="0"/>
              </a:rPr>
              <a:t>, deck[ 52 ], *</a:t>
            </a:r>
            <a:r>
              <a:rPr lang="en-US" b="1" dirty="0" err="1">
                <a:latin typeface="Courier New" pitchFamily="49" charset="0"/>
              </a:rPr>
              <a:t>cPtr</a:t>
            </a:r>
            <a:r>
              <a:rPr lang="en-US" b="1" dirty="0"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Structure Definitions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 Operations</a:t>
            </a:r>
          </a:p>
          <a:p>
            <a:pPr lvl="1"/>
            <a:r>
              <a:rPr lang="en-US" dirty="0"/>
              <a:t>Assigning a structure to a structure of the same type </a:t>
            </a:r>
          </a:p>
          <a:p>
            <a:pPr lvl="1"/>
            <a:r>
              <a:rPr lang="en-US" dirty="0"/>
              <a:t>Taking the address </a:t>
            </a:r>
            <a:r>
              <a:rPr lang="en-US" dirty="0">
                <a:solidFill>
                  <a:srgbClr val="0000CC"/>
                </a:solidFill>
              </a:rPr>
              <a:t>(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&amp;</a:t>
            </a:r>
            <a:r>
              <a:rPr lang="en-US" dirty="0">
                <a:solidFill>
                  <a:srgbClr val="0000CC"/>
                </a:solidFill>
              </a:rPr>
              <a:t>)</a:t>
            </a:r>
            <a:r>
              <a:rPr lang="en-US" dirty="0"/>
              <a:t> of a structure </a:t>
            </a:r>
          </a:p>
          <a:p>
            <a:pPr lvl="1"/>
            <a:r>
              <a:rPr lang="en-US" dirty="0"/>
              <a:t>Accessing the members of a structure </a:t>
            </a:r>
          </a:p>
          <a:p>
            <a:pPr lvl="1"/>
            <a:r>
              <a:rPr lang="en-US" dirty="0"/>
              <a:t>Using the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sizeof</a:t>
            </a:r>
            <a:r>
              <a:rPr lang="en-US" dirty="0"/>
              <a:t> operator to determine the size of a structure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Initializing Structures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err="1"/>
              <a:t>Initializer</a:t>
            </a:r>
            <a:r>
              <a:rPr lang="en-US" sz="2800" dirty="0"/>
              <a:t> lists</a:t>
            </a:r>
          </a:p>
          <a:p>
            <a:pPr lvl="1"/>
            <a:r>
              <a:rPr lang="en-US" sz="2400" dirty="0"/>
              <a:t>Example:</a:t>
            </a:r>
          </a:p>
          <a:p>
            <a:pPr lvl="2">
              <a:buFont typeface="Wingdings" pitchFamily="2" charset="2"/>
              <a:buNone/>
            </a:pP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card </a:t>
            </a: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oneCard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 = { "Three", "Hearts" };</a:t>
            </a:r>
          </a:p>
          <a:p>
            <a:r>
              <a:rPr lang="en-US" sz="2800" dirty="0"/>
              <a:t>Assignment statements</a:t>
            </a:r>
          </a:p>
          <a:p>
            <a:pPr lvl="1"/>
            <a:r>
              <a:rPr lang="en-US" sz="2400" dirty="0"/>
              <a:t>Example:</a:t>
            </a:r>
          </a:p>
          <a:p>
            <a:pPr lvl="2">
              <a:buFont typeface="Wingdings" pitchFamily="2" charset="2"/>
              <a:buNone/>
            </a:pP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card </a:t>
            </a: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threeHearts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 = </a:t>
            </a: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oneCard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;</a:t>
            </a:r>
          </a:p>
          <a:p>
            <a:pPr lvl="1"/>
            <a:r>
              <a:rPr lang="en-US" sz="2400" dirty="0"/>
              <a:t>Could also declare and initialize </a:t>
            </a:r>
            <a:r>
              <a:rPr lang="en-US" sz="2400" b="1" dirty="0" err="1">
                <a:latin typeface="Courier New" pitchFamily="49" charset="0"/>
              </a:rPr>
              <a:t>threeHearts</a:t>
            </a:r>
            <a:r>
              <a:rPr lang="en-US" sz="2400" dirty="0"/>
              <a:t> as follows:</a:t>
            </a:r>
          </a:p>
          <a:p>
            <a:pPr lvl="2">
              <a:buFont typeface="Wingdings" pitchFamily="2" charset="2"/>
              <a:buNone/>
            </a:pP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card </a:t>
            </a: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threeHearts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;</a:t>
            </a:r>
          </a:p>
          <a:p>
            <a:pPr lvl="2">
              <a:buFont typeface="Wingdings" pitchFamily="2" charset="2"/>
              <a:buNone/>
            </a:pP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threeHearts.face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 = “Three”;</a:t>
            </a:r>
          </a:p>
          <a:p>
            <a:pPr lvl="2">
              <a:buFont typeface="Wingdings" pitchFamily="2" charset="2"/>
              <a:buNone/>
            </a:pPr>
            <a:r>
              <a:rPr lang="en-US" sz="2100" b="1" dirty="0" err="1">
                <a:solidFill>
                  <a:srgbClr val="0000CC"/>
                </a:solidFill>
                <a:latin typeface="Courier New" pitchFamily="49" charset="0"/>
              </a:rPr>
              <a:t>threeHearts.suit</a:t>
            </a:r>
            <a:r>
              <a:rPr lang="en-US" sz="2100" b="1" dirty="0">
                <a:solidFill>
                  <a:srgbClr val="0000CC"/>
                </a:solidFill>
                <a:latin typeface="Courier New" pitchFamily="49" charset="0"/>
              </a:rPr>
              <a:t> = “Hearts”;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Accessing Members of Structures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Accessing structure members</a:t>
            </a:r>
          </a:p>
          <a:p>
            <a:pPr lvl="1"/>
            <a:r>
              <a:rPr lang="en-US" dirty="0"/>
              <a:t>Dot operator (</a:t>
            </a:r>
            <a:r>
              <a:rPr lang="en-US" b="1" dirty="0">
                <a:latin typeface="Courier New" pitchFamily="49" charset="0"/>
              </a:rPr>
              <a:t>.</a:t>
            </a:r>
            <a:r>
              <a:rPr lang="en-US" dirty="0"/>
              <a:t>) used with structure variables</a:t>
            </a:r>
          </a:p>
          <a:p>
            <a:pPr lvl="2">
              <a:buFont typeface="Wingdings" pitchFamily="2" charset="2"/>
              <a:buNone/>
            </a:pP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card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;</a:t>
            </a:r>
          </a:p>
          <a:p>
            <a:pPr lvl="2">
              <a:buFont typeface="Wingdings" pitchFamily="2" charset="2"/>
              <a:buNone/>
            </a:pP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printf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( "%s",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myCard.suit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);</a:t>
            </a:r>
          </a:p>
          <a:p>
            <a:pPr lvl="1"/>
            <a:r>
              <a:rPr lang="en-US" dirty="0"/>
              <a:t>Arrow operator (</a:t>
            </a:r>
            <a:r>
              <a:rPr lang="en-US" b="1" dirty="0">
                <a:latin typeface="Courier New" pitchFamily="49" charset="0"/>
              </a:rPr>
              <a:t>-&gt;</a:t>
            </a:r>
            <a:r>
              <a:rPr lang="en-US" dirty="0"/>
              <a:t>) used with pointers to structure variables</a:t>
            </a:r>
          </a:p>
          <a:p>
            <a:pPr lvl="2">
              <a:buFont typeface="Wingdings" pitchFamily="2" charset="2"/>
              <a:buNone/>
            </a:pP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card *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myCardPtr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= &amp;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;</a:t>
            </a:r>
          </a:p>
          <a:p>
            <a:pPr lvl="2">
              <a:buFont typeface="Wingdings" pitchFamily="2" charset="2"/>
              <a:buNone/>
            </a:pP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printf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( "%s",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myCardPtr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-&gt;suit );</a:t>
            </a:r>
          </a:p>
          <a:p>
            <a:pPr lvl="1"/>
            <a:r>
              <a:rPr lang="en-US" b="1" dirty="0" err="1">
                <a:latin typeface="Courier New" pitchFamily="49" charset="0"/>
              </a:rPr>
              <a:t>myCardPtr</a:t>
            </a:r>
            <a:r>
              <a:rPr lang="en-US" b="1" dirty="0">
                <a:latin typeface="Courier New" pitchFamily="49" charset="0"/>
              </a:rPr>
              <a:t>-&gt;suit</a:t>
            </a:r>
            <a:r>
              <a:rPr lang="en-US" dirty="0"/>
              <a:t> is equivalent to</a:t>
            </a:r>
          </a:p>
          <a:p>
            <a:pPr lvl="2">
              <a:buFont typeface="Wingdings" pitchFamily="2" charset="2"/>
              <a:buNone/>
            </a:pP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( *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myCardPtr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).suit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Structures With Functions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Passing structures to functions</a:t>
            </a:r>
          </a:p>
          <a:p>
            <a:pPr lvl="1">
              <a:lnSpc>
                <a:spcPct val="90000"/>
              </a:lnSpc>
            </a:pPr>
            <a:r>
              <a:rPr lang="en-US"/>
              <a:t>Pass entire structure</a:t>
            </a:r>
          </a:p>
          <a:p>
            <a:pPr lvl="2">
              <a:lnSpc>
                <a:spcPct val="90000"/>
              </a:lnSpc>
            </a:pPr>
            <a:r>
              <a:rPr lang="en-US"/>
              <a:t>Or, pass individual members</a:t>
            </a:r>
          </a:p>
          <a:p>
            <a:pPr lvl="1">
              <a:lnSpc>
                <a:spcPct val="90000"/>
              </a:lnSpc>
            </a:pPr>
            <a:r>
              <a:rPr lang="en-US"/>
              <a:t>Both pass call by value</a:t>
            </a:r>
          </a:p>
          <a:p>
            <a:pPr>
              <a:lnSpc>
                <a:spcPct val="90000"/>
              </a:lnSpc>
            </a:pPr>
            <a:r>
              <a:rPr lang="en-US"/>
              <a:t>To pass structures call-by-reference </a:t>
            </a:r>
          </a:p>
          <a:p>
            <a:pPr lvl="1">
              <a:lnSpc>
                <a:spcPct val="90000"/>
              </a:lnSpc>
            </a:pPr>
            <a:r>
              <a:rPr lang="en-US"/>
              <a:t>Pass its address</a:t>
            </a:r>
          </a:p>
          <a:p>
            <a:pPr lvl="1">
              <a:lnSpc>
                <a:spcPct val="90000"/>
              </a:lnSpc>
            </a:pPr>
            <a:r>
              <a:rPr lang="en-US"/>
              <a:t>Pass reference to it</a:t>
            </a:r>
          </a:p>
          <a:p>
            <a:pPr>
              <a:lnSpc>
                <a:spcPct val="90000"/>
              </a:lnSpc>
            </a:pPr>
            <a:r>
              <a:rPr lang="en-US"/>
              <a:t>To pass arrays call-by-value</a:t>
            </a:r>
          </a:p>
          <a:p>
            <a:pPr lvl="1">
              <a:lnSpc>
                <a:spcPct val="90000"/>
              </a:lnSpc>
            </a:pPr>
            <a:r>
              <a:rPr lang="en-US"/>
              <a:t>Create a structure with the array as a member </a:t>
            </a:r>
          </a:p>
          <a:p>
            <a:pPr lvl="1">
              <a:lnSpc>
                <a:spcPct val="90000"/>
              </a:lnSpc>
            </a:pPr>
            <a:r>
              <a:rPr lang="en-US"/>
              <a:t>Pass the structure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typedef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Creates </a:t>
            </a:r>
            <a:r>
              <a:rPr lang="en-US" dirty="0"/>
              <a:t>synonyms (aliases) for previously defined data types</a:t>
            </a:r>
          </a:p>
          <a:p>
            <a:r>
              <a:rPr lang="en-US" dirty="0"/>
              <a:t>Use </a:t>
            </a:r>
            <a:r>
              <a:rPr lang="en-US" b="1" dirty="0" err="1">
                <a:latin typeface="Courier New" pitchFamily="49" charset="0"/>
              </a:rPr>
              <a:t>typedef</a:t>
            </a:r>
            <a:r>
              <a:rPr lang="en-US" dirty="0"/>
              <a:t> to create shorter type names</a:t>
            </a:r>
          </a:p>
          <a:p>
            <a:r>
              <a:rPr lang="en-US" dirty="0"/>
              <a:t>Example:</a:t>
            </a:r>
          </a:p>
          <a:p>
            <a:pPr lvl="3">
              <a:buFont typeface="Wingdings" pitchFamily="2" charset="2"/>
              <a:buNone/>
            </a:pP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typedef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struct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Card *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CardPtr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;</a:t>
            </a:r>
          </a:p>
          <a:p>
            <a:r>
              <a:rPr lang="en-US" dirty="0"/>
              <a:t>Defines a new type name </a:t>
            </a:r>
            <a:r>
              <a:rPr lang="en-US" b="1" dirty="0" err="1">
                <a:latin typeface="Courier New" pitchFamily="49" charset="0"/>
              </a:rPr>
              <a:t>CardPtr</a:t>
            </a:r>
            <a:r>
              <a:rPr lang="en-US" dirty="0"/>
              <a:t> as a synonym for type </a:t>
            </a:r>
            <a:r>
              <a:rPr lang="en-US" b="1" dirty="0" err="1">
                <a:latin typeface="Courier New" pitchFamily="49" charset="0"/>
              </a:rPr>
              <a:t>struct</a:t>
            </a:r>
            <a:r>
              <a:rPr lang="en-US" b="1" dirty="0">
                <a:latin typeface="Courier New" pitchFamily="49" charset="0"/>
              </a:rPr>
              <a:t> Card *</a:t>
            </a:r>
          </a:p>
          <a:p>
            <a:r>
              <a:rPr lang="en-US" b="1" dirty="0" err="1">
                <a:latin typeface="Courier New" pitchFamily="49" charset="0"/>
              </a:rPr>
              <a:t>typedef</a:t>
            </a:r>
            <a:r>
              <a:rPr lang="en-US" dirty="0"/>
              <a:t> does not create a new data type</a:t>
            </a:r>
          </a:p>
          <a:p>
            <a:pPr lvl="1"/>
            <a:r>
              <a:rPr lang="en-US" dirty="0"/>
              <a:t>Only creates an alias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8382000" cy="685800"/>
          </a:xfrm>
        </p:spPr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Example using Structures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cs typeface="Times New Roman" pitchFamily="18" charset="0"/>
              </a:rPr>
              <a:t>High-Performance Card-shuffling and Dealing Simulation</a:t>
            </a:r>
            <a:endParaRPr lang="en-US" dirty="0"/>
          </a:p>
          <a:p>
            <a:r>
              <a:rPr lang="en-US" dirty="0" err="1">
                <a:solidFill>
                  <a:srgbClr val="0000CC"/>
                </a:solidFill>
              </a:rPr>
              <a:t>Pseudocode</a:t>
            </a:r>
            <a:r>
              <a:rPr lang="en-US" dirty="0">
                <a:solidFill>
                  <a:srgbClr val="0000CC"/>
                </a:solidFill>
              </a:rPr>
              <a:t>:</a:t>
            </a:r>
          </a:p>
          <a:p>
            <a:pPr lvl="1"/>
            <a:r>
              <a:rPr lang="en-US" sz="2400" dirty="0"/>
              <a:t>Create an array of </a:t>
            </a:r>
            <a:r>
              <a:rPr lang="en-US" sz="2400" b="1" dirty="0">
                <a:latin typeface="Courier New" pitchFamily="49" charset="0"/>
              </a:rPr>
              <a:t>card</a:t>
            </a:r>
            <a:r>
              <a:rPr lang="en-US" sz="2400" dirty="0"/>
              <a:t> structures</a:t>
            </a:r>
          </a:p>
          <a:p>
            <a:pPr lvl="1"/>
            <a:r>
              <a:rPr lang="en-US" sz="2400" dirty="0"/>
              <a:t>Put cards in the deck</a:t>
            </a:r>
          </a:p>
          <a:p>
            <a:pPr lvl="1"/>
            <a:r>
              <a:rPr lang="en-US" sz="2400" dirty="0"/>
              <a:t>Shuffle the deck</a:t>
            </a:r>
          </a:p>
          <a:p>
            <a:pPr lvl="1"/>
            <a:r>
              <a:rPr lang="en-US" sz="2400" dirty="0"/>
              <a:t>Deal the cards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sz="1600"/>
              <a:t>1. Load headers</a:t>
            </a:r>
          </a:p>
          <a:p>
            <a:endParaRPr lang="en-US" sz="1600"/>
          </a:p>
          <a:p>
            <a:r>
              <a:rPr lang="en-US" sz="1600"/>
              <a:t>1.1 Define </a:t>
            </a:r>
            <a:r>
              <a:rPr lang="en-US" sz="1600">
                <a:latin typeface="Courier New" pitchFamily="49" charset="0"/>
              </a:rPr>
              <a:t>struct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1.2 Function prototypes</a:t>
            </a:r>
          </a:p>
          <a:p>
            <a:endParaRPr lang="en-US" sz="1600"/>
          </a:p>
          <a:p>
            <a:r>
              <a:rPr lang="en-US" sz="1600"/>
              <a:t>1.3 Initialize </a:t>
            </a:r>
            <a:r>
              <a:rPr lang="en-US" sz="1600">
                <a:latin typeface="Courier New" pitchFamily="49" charset="0"/>
              </a:rPr>
              <a:t>deck[]</a:t>
            </a:r>
            <a:r>
              <a:rPr lang="en-US" sz="1600"/>
              <a:t> and </a:t>
            </a:r>
            <a:r>
              <a:rPr lang="en-US" sz="1600">
                <a:latin typeface="Courier New" pitchFamily="49" charset="0"/>
              </a:rPr>
              <a:t>face[]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1.4 Initialize </a:t>
            </a:r>
            <a:r>
              <a:rPr lang="en-US" sz="1600">
                <a:latin typeface="Courier New" pitchFamily="49" charset="0"/>
              </a:rPr>
              <a:t>suit[]</a:t>
            </a:r>
          </a:p>
          <a:p>
            <a:endParaRPr lang="en-US" sz="1600"/>
          </a:p>
          <a:p>
            <a:endParaRPr lang="en-US" sz="16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400800"/>
            <a:chOff x="0" y="0"/>
            <a:chExt cx="3072" cy="1122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12293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29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008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10.3: fig10_03.c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12296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297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8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The card shuffling and dealing program using structures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12299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00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12302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03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&lt;stdlib.h&gt;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12305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06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&lt;time.h&gt;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12308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09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12311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12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struct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card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12314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15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*face;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12317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18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*suit;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12320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21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12323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24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12326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27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typedef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struct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card Card;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12329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30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12332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33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fillDeck(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,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*[],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12335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36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*[]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12338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39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shuffle(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12341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42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deal(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12344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45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12347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48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12350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51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12353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54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Card deck[ 52 ];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12356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57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*face[] = { "Ace", "Deuce", "Three",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12359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60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"Four", "Five",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12362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63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"Six", "Seven", "Eight",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12365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66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"Nine", "Ten",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12368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69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"Jack", "Queen", "King"};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12371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72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*suit[] = { "Hearts", "Diamonds",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12374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75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"Clubs", "Spades"};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12377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78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322" name="Group 91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12380" name="Rectangle 9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81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srand( time( NULL )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2. Randomize</a:t>
            </a:r>
          </a:p>
          <a:p>
            <a:endParaRPr lang="en-US" sz="1600"/>
          </a:p>
          <a:p>
            <a:r>
              <a:rPr lang="en-US" sz="1600"/>
              <a:t>2. </a:t>
            </a:r>
            <a:r>
              <a:rPr lang="en-US" sz="1600">
                <a:latin typeface="Courier New" pitchFamily="49" charset="0"/>
              </a:rPr>
              <a:t>fillDeck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2.1 </a:t>
            </a:r>
            <a:r>
              <a:rPr lang="en-US" sz="1600">
                <a:latin typeface="Courier New" pitchFamily="49" charset="0"/>
              </a:rPr>
              <a:t>shuffle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2.2 </a:t>
            </a:r>
            <a:r>
              <a:rPr lang="en-US" sz="1600">
                <a:latin typeface="Courier New" pitchFamily="49" charset="0"/>
              </a:rPr>
              <a:t>deal</a:t>
            </a:r>
          </a:p>
          <a:p>
            <a:endParaRPr lang="en-US" sz="1600">
              <a:latin typeface="Courier New" pitchFamily="49" charset="0"/>
            </a:endParaRPr>
          </a:p>
          <a:p>
            <a:r>
              <a:rPr lang="en-US" sz="1600"/>
              <a:t>3. Function definitions</a:t>
            </a:r>
          </a:p>
          <a:p>
            <a:endParaRPr lang="en-US" sz="16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477000"/>
            <a:chOff x="0" y="0"/>
            <a:chExt cx="3072" cy="1122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1331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1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13320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2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fillDeck( deck, face, suit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13323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2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shuffle( deck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13326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2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deal( deck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13329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3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13332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3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13335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3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37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13338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3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38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fillDeck(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wDeck,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 wFace[],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13341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42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* wSuit[]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13344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45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13347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48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13350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51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13353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54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for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i = 0; i &lt;= 51; i++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13356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57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wDeck[ i ].face = wFace[ i % 13 ];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13359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60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wDeck[ i ].suit = wSuit[ i / 13 ];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13362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63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13365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66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13368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69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48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13371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72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49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shuffle(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wDeck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13374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75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13377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78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i, j;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13380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81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Card temp;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13383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84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13386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87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for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i = 0; i &lt;= 51; i++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13389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90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j = rand() % 52;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13392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93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temp = wDeck[ i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13395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96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wDeck[ i ] = wDeck[ j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13398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399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wDeck[ j ] = temp;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13401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402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312" name="Group 91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13404" name="Rectangle 9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405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3313" name="Group 94"/>
          <p:cNvGrpSpPr>
            <a:grpSpLocks/>
          </p:cNvGrpSpPr>
          <p:nvPr/>
        </p:nvGrpSpPr>
        <p:grpSpPr bwMode="auto">
          <a:xfrm>
            <a:off x="3657600" y="1908175"/>
            <a:ext cx="4038600" cy="911225"/>
            <a:chOff x="2448" y="2642"/>
            <a:chExt cx="2544" cy="574"/>
          </a:xfrm>
        </p:grpSpPr>
        <p:sp>
          <p:nvSpPr>
            <p:cNvPr id="13407" name="Text Box 95"/>
            <p:cNvSpPr txBox="1">
              <a:spLocks noChangeArrowheads="1"/>
            </p:cNvSpPr>
            <p:nvPr/>
          </p:nvSpPr>
          <p:spPr bwMode="auto">
            <a:xfrm>
              <a:off x="3168" y="2642"/>
              <a:ext cx="1824" cy="52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Put all 52 cards in the deck.  </a:t>
              </a:r>
              <a:r>
                <a:rPr lang="en-US" sz="16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rPr>
                <a:t>face</a:t>
              </a: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and </a:t>
              </a:r>
              <a:r>
                <a:rPr lang="en-US" sz="16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rPr>
                <a:t>suit</a:t>
              </a: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determined by remainder (modulus).</a:t>
              </a:r>
            </a:p>
          </p:txBody>
        </p:sp>
        <p:sp>
          <p:nvSpPr>
            <p:cNvPr id="13408" name="Line 96"/>
            <p:cNvSpPr>
              <a:spLocks noChangeShapeType="1"/>
            </p:cNvSpPr>
            <p:nvPr/>
          </p:nvSpPr>
          <p:spPr bwMode="auto">
            <a:xfrm flipH="1">
              <a:off x="2448" y="2928"/>
              <a:ext cx="72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315" name="Group 97"/>
          <p:cNvGrpSpPr>
            <a:grpSpLocks/>
          </p:cNvGrpSpPr>
          <p:nvPr/>
        </p:nvGrpSpPr>
        <p:grpSpPr bwMode="auto">
          <a:xfrm>
            <a:off x="2590800" y="5334000"/>
            <a:ext cx="5105400" cy="685800"/>
            <a:chOff x="1824" y="1008"/>
            <a:chExt cx="3216" cy="432"/>
          </a:xfrm>
        </p:grpSpPr>
        <p:sp>
          <p:nvSpPr>
            <p:cNvPr id="13410" name="Text Box 98"/>
            <p:cNvSpPr txBox="1">
              <a:spLocks noChangeArrowheads="1"/>
            </p:cNvSpPr>
            <p:nvPr/>
          </p:nvSpPr>
          <p:spPr bwMode="auto">
            <a:xfrm>
              <a:off x="2592" y="1068"/>
              <a:ext cx="2448" cy="3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Select random number between </a:t>
              </a:r>
              <a:r>
                <a:rPr lang="en-US" sz="16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rPr>
                <a:t>0</a:t>
              </a: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and </a:t>
              </a:r>
              <a:r>
                <a:rPr lang="en-US" sz="16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rPr>
                <a:t>51</a:t>
              </a: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.  Swap element </a:t>
              </a:r>
              <a:r>
                <a:rPr lang="en-US" sz="16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rPr>
                <a:t>i</a:t>
              </a: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with that element.</a:t>
              </a:r>
            </a:p>
          </p:txBody>
        </p:sp>
        <p:sp>
          <p:nvSpPr>
            <p:cNvPr id="13411" name="Line 99"/>
            <p:cNvSpPr>
              <a:spLocks noChangeShapeType="1"/>
            </p:cNvSpPr>
            <p:nvPr/>
          </p:nvSpPr>
          <p:spPr bwMode="auto">
            <a:xfrm flipH="1" flipV="1">
              <a:off x="1824" y="1008"/>
              <a:ext cx="76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 sz="1600"/>
          </a:p>
          <a:p>
            <a:r>
              <a:rPr lang="en-US" sz="1600"/>
              <a:t>3. Function definitions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2590800"/>
            <a:chOff x="0" y="0"/>
            <a:chExt cx="3072" cy="374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1434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42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14344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45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62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deal(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Card *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const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wDeck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14347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48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14350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51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14353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54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14356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57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for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i = 0; i &lt;= 51; i++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14359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60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"%5s of %-8s%c", wDeck[ i ].face,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14362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63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wDeck[ i ].suit,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14365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66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( i + 1 ) % 2 ? '\t' : '\n'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14368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369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3" name="Group 34"/>
          <p:cNvGrpSpPr>
            <a:grpSpLocks/>
          </p:cNvGrpSpPr>
          <p:nvPr/>
        </p:nvGrpSpPr>
        <p:grpSpPr bwMode="auto">
          <a:xfrm>
            <a:off x="4724400" y="781050"/>
            <a:ext cx="4114800" cy="1428750"/>
            <a:chOff x="2256" y="2316"/>
            <a:chExt cx="2832" cy="900"/>
          </a:xfrm>
        </p:grpSpPr>
        <p:sp>
          <p:nvSpPr>
            <p:cNvPr id="14371" name="Text Box 35"/>
            <p:cNvSpPr txBox="1">
              <a:spLocks noChangeArrowheads="1"/>
            </p:cNvSpPr>
            <p:nvPr/>
          </p:nvSpPr>
          <p:spPr bwMode="auto">
            <a:xfrm>
              <a:off x="3168" y="2316"/>
              <a:ext cx="1920" cy="3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Cycle through array and print out data.</a:t>
              </a:r>
            </a:p>
          </p:txBody>
        </p:sp>
        <p:sp>
          <p:nvSpPr>
            <p:cNvPr id="14372" name="Line 36"/>
            <p:cNvSpPr>
              <a:spLocks noChangeShapeType="1"/>
            </p:cNvSpPr>
            <p:nvPr/>
          </p:nvSpPr>
          <p:spPr bwMode="auto">
            <a:xfrm flipH="1">
              <a:off x="2592" y="2544"/>
              <a:ext cx="5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73" name="Line 37"/>
            <p:cNvSpPr>
              <a:spLocks noChangeShapeType="1"/>
            </p:cNvSpPr>
            <p:nvPr/>
          </p:nvSpPr>
          <p:spPr bwMode="auto">
            <a:xfrm flipH="1">
              <a:off x="2256" y="2544"/>
              <a:ext cx="91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600"/>
              <a:t>Program Output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1017687"/>
            <a:ext cx="6781800" cy="507831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Eight of Diamonds         Ace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Eight of Clubs           Five of Spades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Seven of Hearts         Deuce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Ace of Clubs            Ten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Deuce of Spades           Six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Seven of Spades         Deuce of Clubs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Jack of Clubs            Ten of Spades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King of Hearts          Jack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Three of Hearts         Three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Three of Clubs           Nine of Clubs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Ten of Hearts         Deuce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Ten of Clubs          Seven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Six of Clubs          Queen of Spades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Six of Hearts         Three of Spades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Nine of Diamonds         Ace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Jack of Spades          Five of Clubs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King of Diamonds       Seven of Clubs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Nine of Spades          Four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Six of Spades         Eight of Spades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Queen of Diamonds        Five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 Ace of Spades          Nine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King of Clubs           Five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King of Spades          Four of Diamonds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Queen of Hearts         Eight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Four of Spades          Jack of Hearts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 Four of Clubs          Queen of Clubs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dirty="0" smtClean="0">
              <a:solidFill>
                <a:schemeClr val="bg1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structures: aggregate, yet scalar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aggregate in that they hold multiple data items at one time</a:t>
            </a:r>
          </a:p>
          <a:p>
            <a:pPr lvl="1"/>
            <a:r>
              <a:rPr lang="en-US" dirty="0" smtClean="0"/>
              <a:t>named </a:t>
            </a:r>
            <a:r>
              <a:rPr lang="en-US" i="1" dirty="0" smtClean="0">
                <a:solidFill>
                  <a:srgbClr val="0000CC"/>
                </a:solidFill>
              </a:rPr>
              <a:t>members</a:t>
            </a:r>
            <a:r>
              <a:rPr lang="en-US" dirty="0" smtClean="0"/>
              <a:t> hold data items of various types</a:t>
            </a:r>
          </a:p>
          <a:p>
            <a:pPr lvl="1"/>
            <a:r>
              <a:rPr lang="en-US" dirty="0" smtClean="0"/>
              <a:t>like the notion of class/field in C or C++</a:t>
            </a:r>
          </a:p>
          <a:p>
            <a:pPr lvl="1">
              <a:buNone/>
            </a:pPr>
            <a:r>
              <a:rPr lang="en-US" dirty="0" smtClean="0"/>
              <a:t>	– but without the data hiding features</a:t>
            </a:r>
          </a:p>
          <a:p>
            <a:r>
              <a:rPr lang="en-US" dirty="0" smtClean="0"/>
              <a:t>scalar in that C treats each structure as a unit</a:t>
            </a:r>
          </a:p>
          <a:p>
            <a:pPr lvl="1"/>
            <a:r>
              <a:rPr lang="en-US" dirty="0" smtClean="0"/>
              <a:t>as opposed to the “array” approach: a pointer to a collection of members in memory</a:t>
            </a:r>
          </a:p>
          <a:p>
            <a:pPr lvl="1"/>
            <a:r>
              <a:rPr lang="en-US" dirty="0" smtClean="0"/>
              <a:t>entire structures (not just pointers to structures) may be passed as function arguments, assigned to variables, etc.</a:t>
            </a:r>
          </a:p>
          <a:p>
            <a:pPr lvl="1"/>
            <a:r>
              <a:rPr lang="en-US" dirty="0" smtClean="0"/>
              <a:t>Interestingly, they cannot be compared using </a:t>
            </a:r>
            <a:r>
              <a:rPr lang="en-US" sz="2000" dirty="0" smtClean="0">
                <a:latin typeface="Lucida Console" pitchFamily="49" charset="0"/>
              </a:rPr>
              <a:t>==</a:t>
            </a:r>
          </a:p>
          <a:p>
            <a:pPr lvl="1">
              <a:buNone/>
            </a:pPr>
            <a:r>
              <a:rPr lang="en-US" dirty="0" smtClean="0"/>
              <a:t>	(rationale: too inefficient)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declarations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Combined variable and type declaration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tag {member-list} variable-list;</a:t>
            </a:r>
          </a:p>
          <a:p>
            <a:r>
              <a:rPr lang="en-US" dirty="0" smtClean="0"/>
              <a:t>Any one of the three portions can be omitted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{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a, b; char *p;} x, y;  /* omit tag */</a:t>
            </a:r>
          </a:p>
          <a:p>
            <a:pPr lvl="1"/>
            <a:r>
              <a:rPr lang="en-US" dirty="0" smtClean="0"/>
              <a:t>variables </a:t>
            </a:r>
            <a:r>
              <a:rPr lang="en-US" sz="2000" dirty="0" smtClean="0">
                <a:latin typeface="Lucida Console" pitchFamily="49" charset="0"/>
              </a:rPr>
              <a:t>x, y</a:t>
            </a:r>
            <a:r>
              <a:rPr lang="en-US" dirty="0" smtClean="0"/>
              <a:t> declared with members as described:</a:t>
            </a:r>
          </a:p>
          <a:p>
            <a:pPr lvl="1">
              <a:buNone/>
            </a:pPr>
            <a:r>
              <a:rPr lang="en-US" sz="1700" dirty="0" smtClean="0">
                <a:latin typeface="Lucida Console" pitchFamily="49" charset="0"/>
              </a:rPr>
              <a:t>	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dirty="0" smtClean="0"/>
              <a:t> members </a:t>
            </a:r>
            <a:r>
              <a:rPr lang="en-US" sz="2000" dirty="0" smtClean="0">
                <a:latin typeface="Lucida Console" pitchFamily="49" charset="0"/>
              </a:rPr>
              <a:t>a, b</a:t>
            </a:r>
            <a:r>
              <a:rPr lang="en-US" dirty="0" smtClean="0"/>
              <a:t> and </a:t>
            </a:r>
            <a:r>
              <a:rPr lang="en-US" sz="2000" dirty="0" smtClean="0">
                <a:latin typeface="Lucida Console" pitchFamily="49" charset="0"/>
              </a:rPr>
              <a:t>char</a:t>
            </a:r>
            <a:r>
              <a:rPr lang="en-US" dirty="0" smtClean="0"/>
              <a:t> pointer </a:t>
            </a:r>
            <a:r>
              <a:rPr lang="en-US" sz="2000" dirty="0" smtClean="0">
                <a:latin typeface="Lucida Console" pitchFamily="49" charset="0"/>
              </a:rPr>
              <a:t>p</a:t>
            </a:r>
            <a:r>
              <a:rPr lang="en-US" dirty="0" smtClean="0"/>
              <a:t>.</a:t>
            </a:r>
          </a:p>
          <a:p>
            <a:pPr lvl="1"/>
            <a:r>
              <a:rPr lang="en-US" sz="2000" dirty="0" smtClean="0">
                <a:latin typeface="Lucida Console" pitchFamily="49" charset="0"/>
              </a:rPr>
              <a:t>x</a:t>
            </a:r>
            <a:r>
              <a:rPr lang="en-US" dirty="0" smtClean="0"/>
              <a:t> and </a:t>
            </a:r>
            <a:r>
              <a:rPr lang="en-US" sz="2000" dirty="0" smtClean="0">
                <a:latin typeface="Lucida Console" pitchFamily="49" charset="0"/>
              </a:rPr>
              <a:t>y</a:t>
            </a:r>
            <a:r>
              <a:rPr lang="en-US" dirty="0" smtClean="0"/>
              <a:t> have same type, but differ from all others –</a:t>
            </a:r>
          </a:p>
          <a:p>
            <a:pPr lvl="1">
              <a:buNone/>
            </a:pPr>
            <a:r>
              <a:rPr lang="en-US" dirty="0" smtClean="0"/>
              <a:t>	even if there is another declaration:</a:t>
            </a:r>
          </a:p>
          <a:p>
            <a:pPr lvl="1">
              <a:buNone/>
            </a:pPr>
            <a:r>
              <a:rPr lang="en-US" sz="1700" dirty="0" smtClean="0">
                <a:latin typeface="Lucida Console" pitchFamily="49" charset="0"/>
              </a:rPr>
              <a:t>	</a:t>
            </a:r>
            <a:r>
              <a:rPr lang="en-US" sz="1700" dirty="0" err="1" smtClean="0">
                <a:latin typeface="Lucida Console" pitchFamily="49" charset="0"/>
              </a:rPr>
              <a:t>struct</a:t>
            </a:r>
            <a:r>
              <a:rPr lang="en-US" sz="1700" dirty="0" smtClean="0">
                <a:latin typeface="Lucida Console" pitchFamily="49" charset="0"/>
              </a:rPr>
              <a:t> {</a:t>
            </a:r>
            <a:r>
              <a:rPr lang="en-US" sz="1700" dirty="0" err="1" smtClean="0">
                <a:latin typeface="Lucida Console" pitchFamily="49" charset="0"/>
              </a:rPr>
              <a:t>int</a:t>
            </a:r>
            <a:r>
              <a:rPr lang="en-US" sz="1700" dirty="0" smtClean="0">
                <a:latin typeface="Lucida Console" pitchFamily="49" charset="0"/>
              </a:rPr>
              <a:t> a, b; char *p;} z;</a:t>
            </a:r>
          </a:p>
          <a:p>
            <a:pPr lvl="1">
              <a:buNone/>
            </a:pPr>
            <a:r>
              <a:rPr lang="en-US" sz="1700" dirty="0" smtClean="0">
                <a:latin typeface="Lucida Console" pitchFamily="49" charset="0"/>
              </a:rPr>
              <a:t>  /* z has different type from x, y */</a:t>
            </a:r>
            <a:endParaRPr lang="en-US" sz="17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declarations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S {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a, b; char *p;};  /* omit variables */</a:t>
            </a:r>
          </a:p>
          <a:p>
            <a:r>
              <a:rPr lang="en-US" dirty="0" smtClean="0"/>
              <a:t>No variables are declared, but there is now a type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S</a:t>
            </a:r>
            <a:r>
              <a:rPr lang="en-US" dirty="0" smtClean="0"/>
              <a:t> that can be referred to later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S z;  /* omit members */</a:t>
            </a:r>
          </a:p>
          <a:p>
            <a:pPr lvl="1"/>
            <a:r>
              <a:rPr lang="en-US" dirty="0" smtClean="0"/>
              <a:t>Given an earlier declaration of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S</a:t>
            </a:r>
            <a:r>
              <a:rPr lang="en-US" dirty="0" smtClean="0"/>
              <a:t>, this declares a variable of that type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typedef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{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a, b; char *p;} S;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/* omit both tag and variables */</a:t>
            </a:r>
          </a:p>
          <a:p>
            <a:pPr lvl="1"/>
            <a:r>
              <a:rPr lang="en-US" dirty="0" smtClean="0"/>
              <a:t>This creates a simple type name </a:t>
            </a:r>
            <a:r>
              <a:rPr lang="en-US" sz="2000" dirty="0" smtClean="0">
                <a:latin typeface="Lucida Console" pitchFamily="49" charset="0"/>
              </a:rPr>
              <a:t>S</a:t>
            </a:r>
          </a:p>
          <a:p>
            <a:pPr lvl="1">
              <a:buNone/>
            </a:pPr>
            <a:r>
              <a:rPr lang="en-US" dirty="0" smtClean="0"/>
              <a:t>	(more convenient than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S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Recursively defined structures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Obviously, you can’t have a structure that contains an instance of itself as a member – such a data item would be infinitely large</a:t>
            </a:r>
          </a:p>
          <a:p>
            <a:r>
              <a:rPr lang="en-US" dirty="0" smtClean="0"/>
              <a:t>But within a structure you can </a:t>
            </a:r>
            <a:r>
              <a:rPr lang="en-US" i="1" dirty="0" smtClean="0"/>
              <a:t>refer</a:t>
            </a:r>
            <a:r>
              <a:rPr lang="en-US" dirty="0" smtClean="0"/>
              <a:t> to structures of the same type, via pointers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TREENODE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char *label;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TREENODE *</a:t>
            </a:r>
            <a:r>
              <a:rPr lang="en-US" sz="2000" dirty="0" err="1" smtClean="0">
                <a:latin typeface="Lucida Console" pitchFamily="49" charset="0"/>
              </a:rPr>
              <a:t>leftchild</a:t>
            </a:r>
            <a:r>
              <a:rPr lang="en-US" sz="2000" dirty="0" smtClean="0">
                <a:latin typeface="Lucida Console" pitchFamily="49" charset="0"/>
              </a:rPr>
              <a:t>, *</a:t>
            </a:r>
            <a:r>
              <a:rPr lang="en-US" sz="2000" dirty="0" err="1" smtClean="0">
                <a:latin typeface="Lucida Console" pitchFamily="49" charset="0"/>
              </a:rPr>
              <a:t>rightchild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Recursively defined structures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two structures refer to each other, one must be declared in incomplete (prototype) fashion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HUMAN;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PET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char name[NAME_LIMIT];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char species[NAME_LIMIT];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HUMAN *owner;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 </a:t>
            </a:r>
            <a:r>
              <a:rPr lang="en-US" sz="2000" dirty="0" err="1" smtClean="0">
                <a:latin typeface="Lucida Console" pitchFamily="49" charset="0"/>
              </a:rPr>
              <a:t>fido</a:t>
            </a:r>
            <a:r>
              <a:rPr lang="en-US" sz="2000" dirty="0" smtClean="0">
                <a:latin typeface="Lucida Console" pitchFamily="49" charset="0"/>
              </a:rPr>
              <a:t> = {″Fido″, ″</a:t>
            </a:r>
            <a:r>
              <a:rPr lang="en-US" sz="2000" dirty="0" err="1" smtClean="0">
                <a:latin typeface="Lucida Console" pitchFamily="49" charset="0"/>
              </a:rPr>
              <a:t>Canis</a:t>
            </a:r>
            <a:r>
              <a:rPr lang="en-US" sz="2000" dirty="0" smtClean="0">
                <a:latin typeface="Lucida Console" pitchFamily="49" charset="0"/>
              </a:rPr>
              <a:t> lupus </a:t>
            </a:r>
            <a:r>
              <a:rPr lang="en-US" sz="2000" dirty="0" err="1" smtClean="0">
                <a:latin typeface="Lucida Console" pitchFamily="49" charset="0"/>
              </a:rPr>
              <a:t>familiaris</a:t>
            </a:r>
            <a:r>
              <a:rPr lang="en-US" sz="2000" dirty="0" smtClean="0">
                <a:latin typeface="Lucida Console" pitchFamily="49" charset="0"/>
              </a:rPr>
              <a:t>″};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HUMAN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char name[NAME_LIMIT];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PET pets[PET_LIMIT];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 </a:t>
            </a:r>
            <a:r>
              <a:rPr lang="en-US" sz="2000" dirty="0" err="1" smtClean="0">
                <a:latin typeface="Lucida Console" pitchFamily="49" charset="0"/>
              </a:rPr>
              <a:t>sam</a:t>
            </a:r>
            <a:r>
              <a:rPr lang="en-US" sz="2000" dirty="0" smtClean="0">
                <a:latin typeface="Lucida Console" pitchFamily="49" charset="0"/>
              </a:rPr>
              <a:t> = {″Sam″, {</a:t>
            </a:r>
            <a:r>
              <a:rPr lang="en-US" sz="2000" dirty="0" err="1" smtClean="0">
                <a:latin typeface="Lucida Console" pitchFamily="49" charset="0"/>
              </a:rPr>
              <a:t>fido</a:t>
            </a:r>
            <a:r>
              <a:rPr lang="en-US" sz="2000" dirty="0" smtClean="0">
                <a:latin typeface="Lucida Console" pitchFamily="49" charset="0"/>
              </a:rPr>
              <a:t>}};</a:t>
            </a:r>
          </a:p>
        </p:txBody>
      </p:sp>
      <p:sp>
        <p:nvSpPr>
          <p:cNvPr id="6" name="Line Callout 1 5"/>
          <p:cNvSpPr/>
          <p:nvPr/>
        </p:nvSpPr>
        <p:spPr>
          <a:xfrm>
            <a:off x="4800600" y="5257800"/>
            <a:ext cx="3886200" cy="1066800"/>
          </a:xfrm>
          <a:prstGeom prst="borderCallout1">
            <a:avLst>
              <a:gd name="adj1" fmla="val 840"/>
              <a:gd name="adj2" fmla="val 40833"/>
              <a:gd name="adj3" fmla="val -55091"/>
              <a:gd name="adj4" fmla="val 49815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can’t initialize the </a:t>
            </a:r>
            <a:r>
              <a:rPr lang="en-US" sz="2000" dirty="0" smtClean="0">
                <a:latin typeface="Lucida Console" pitchFamily="49" charset="0"/>
              </a:rPr>
              <a:t>owner</a:t>
            </a:r>
            <a:r>
              <a:rPr lang="en-US" dirty="0" smtClean="0"/>
              <a:t> member at this point,</a:t>
            </a:r>
          </a:p>
          <a:p>
            <a:pPr algn="ctr"/>
            <a:r>
              <a:rPr lang="en-US" dirty="0" smtClean="0"/>
              <a:t>since it hasn’t been declared yet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63304" y="4800600"/>
            <a:ext cx="1676400" cy="381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Direct access operator </a:t>
            </a:r>
            <a:r>
              <a:rPr lang="en-US" sz="1800" dirty="0" err="1" smtClean="0">
                <a:latin typeface="Lucida Console" pitchFamily="49" charset="0"/>
              </a:rPr>
              <a:t>s.m</a:t>
            </a:r>
            <a:endParaRPr lang="en-US" sz="1800" dirty="0" smtClean="0">
              <a:latin typeface="Lucida Console" pitchFamily="49" charset="0"/>
            </a:endParaRPr>
          </a:p>
          <a:p>
            <a:pPr lvl="1"/>
            <a:r>
              <a:rPr lang="en-US" sz="2400" dirty="0" smtClean="0"/>
              <a:t>subscript and dot operators have same precedence and associate left-to-right, so we don’t need parentheses for </a:t>
            </a:r>
            <a:r>
              <a:rPr lang="en-US" sz="1800" dirty="0" err="1" smtClean="0">
                <a:latin typeface="Lucida Console" pitchFamily="49" charset="0"/>
              </a:rPr>
              <a:t>sam.pets</a:t>
            </a:r>
            <a:r>
              <a:rPr lang="en-US" sz="1800" dirty="0" smtClean="0">
                <a:latin typeface="Lucida Console" pitchFamily="49" charset="0"/>
              </a:rPr>
              <a:t>[0].species</a:t>
            </a:r>
          </a:p>
          <a:p>
            <a:r>
              <a:rPr lang="en-US" sz="2800" dirty="0" smtClean="0"/>
              <a:t>Indirect access </a:t>
            </a:r>
            <a:r>
              <a:rPr lang="en-US" sz="1800" dirty="0" smtClean="0">
                <a:latin typeface="Lucida Console" pitchFamily="49" charset="0"/>
              </a:rPr>
              <a:t>s-&gt;m</a:t>
            </a:r>
            <a:r>
              <a:rPr lang="en-US" sz="2800" dirty="0" smtClean="0"/>
              <a:t>: equivalent to </a:t>
            </a:r>
            <a:r>
              <a:rPr lang="en-US" sz="1800" dirty="0" smtClean="0">
                <a:latin typeface="Lucida Console" pitchFamily="49" charset="0"/>
              </a:rPr>
              <a:t>(*s).m</a:t>
            </a:r>
          </a:p>
          <a:p>
            <a:pPr lvl="1"/>
            <a:r>
              <a:rPr lang="en-US" sz="2400" dirty="0" smtClean="0"/>
              <a:t>Dereference a pointer to a structure, then return a member of that structure</a:t>
            </a:r>
          </a:p>
          <a:p>
            <a:pPr lvl="1"/>
            <a:r>
              <a:rPr lang="en-US" sz="2400" dirty="0" smtClean="0"/>
              <a:t>Dot operator has higher precedence than indirection operator , so parentheses are needed in (*s).m</a:t>
            </a:r>
          </a:p>
          <a:p>
            <a:pPr lvl="1">
              <a:buNone/>
            </a:pPr>
            <a:r>
              <a:rPr lang="en-US" sz="1800" dirty="0" smtClean="0">
                <a:latin typeface="Lucida Console" pitchFamily="49" charset="0"/>
              </a:rPr>
              <a:t>(*</a:t>
            </a:r>
            <a:r>
              <a:rPr lang="en-US" sz="1800" dirty="0" err="1" smtClean="0">
                <a:latin typeface="Lucida Console" pitchFamily="49" charset="0"/>
              </a:rPr>
              <a:t>fido.owner</a:t>
            </a:r>
            <a:r>
              <a:rPr lang="en-US" sz="1800" dirty="0" smtClean="0">
                <a:latin typeface="Lucida Console" pitchFamily="49" charset="0"/>
              </a:rPr>
              <a:t>).name	</a:t>
            </a:r>
            <a:r>
              <a:rPr lang="en-US" sz="2400" dirty="0" smtClean="0"/>
              <a:t>	or	</a:t>
            </a:r>
            <a:r>
              <a:rPr lang="en-US" sz="1800" dirty="0" err="1" smtClean="0">
                <a:latin typeface="Lucida Console" pitchFamily="49" charset="0"/>
              </a:rPr>
              <a:t>fido.owner</a:t>
            </a:r>
            <a:r>
              <a:rPr lang="en-US" sz="1800" dirty="0" smtClean="0">
                <a:latin typeface="Lucida Console" pitchFamily="49" charset="0"/>
              </a:rPr>
              <a:t>-&gt;name</a:t>
            </a:r>
            <a:endParaRPr lang="en-US" sz="1800" dirty="0">
              <a:latin typeface="Lucida Console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 access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76200" y="5410200"/>
            <a:ext cx="5105400" cy="838200"/>
          </a:xfrm>
          <a:prstGeom prst="borderCallout1">
            <a:avLst>
              <a:gd name="adj1" fmla="val 1967"/>
              <a:gd name="adj2" fmla="val 22804"/>
              <a:gd name="adj3" fmla="val -26801"/>
              <a:gd name="adj4" fmla="val 27798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.</a:t>
            </a:r>
            <a:r>
              <a:rPr lang="en-US" dirty="0" smtClean="0"/>
              <a:t> evaluated first: access </a:t>
            </a:r>
            <a:r>
              <a:rPr lang="en-US" sz="2000" dirty="0" smtClean="0">
                <a:latin typeface="Lucida Console" pitchFamily="49" charset="0"/>
              </a:rPr>
              <a:t>owner</a:t>
            </a:r>
            <a:r>
              <a:rPr lang="en-US" dirty="0" smtClean="0"/>
              <a:t> member</a:t>
            </a:r>
          </a:p>
          <a:p>
            <a:pPr algn="ctr"/>
            <a:r>
              <a:rPr lang="en-US" sz="2000" dirty="0" smtClean="0">
                <a:latin typeface="Lucida Console" pitchFamily="49" charset="0"/>
              </a:rPr>
              <a:t>*</a:t>
            </a:r>
            <a:r>
              <a:rPr lang="en-US" dirty="0" smtClean="0"/>
              <a:t> evaluated next: dereference pointer to </a:t>
            </a:r>
            <a:r>
              <a:rPr lang="en-US" sz="2000" dirty="0" smtClean="0">
                <a:latin typeface="Lucida Console" pitchFamily="49" charset="0"/>
              </a:rPr>
              <a:t>HUMAN</a:t>
            </a:r>
            <a:endParaRPr lang="en-US" dirty="0" smtClean="0"/>
          </a:p>
        </p:txBody>
      </p:sp>
      <p:sp>
        <p:nvSpPr>
          <p:cNvPr id="8" name="Line Callout 1 7"/>
          <p:cNvSpPr/>
          <p:nvPr/>
        </p:nvSpPr>
        <p:spPr>
          <a:xfrm>
            <a:off x="5257800" y="5562600"/>
            <a:ext cx="3810000" cy="685800"/>
          </a:xfrm>
          <a:prstGeom prst="borderCallout1">
            <a:avLst>
              <a:gd name="adj1" fmla="val 1967"/>
              <a:gd name="adj2" fmla="val 39789"/>
              <a:gd name="adj3" fmla="val -63724"/>
              <a:gd name="adj4" fmla="val 32229"/>
            </a:avLst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.</a:t>
            </a:r>
            <a:r>
              <a:rPr lang="en-US" dirty="0" smtClean="0"/>
              <a:t> and  </a:t>
            </a:r>
            <a:r>
              <a:rPr lang="en-US" sz="2000" dirty="0" smtClean="0">
                <a:latin typeface="Lucida Console" pitchFamily="49" charset="0"/>
              </a:rPr>
              <a:t>-&gt; </a:t>
            </a:r>
            <a:r>
              <a:rPr lang="en-US" dirty="0" smtClean="0"/>
              <a:t>have equal precedence and associate left-to-right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dirty="0" err="1" smtClean="0">
                <a:latin typeface="Lucida Console" pitchFamily="49" charset="0"/>
              </a:rPr>
              <a:t>struct</a:t>
            </a:r>
            <a:r>
              <a:rPr lang="en-US" sz="2400" dirty="0" smtClean="0">
                <a:latin typeface="Lucida Console" pitchFamily="49" charset="0"/>
              </a:rPr>
              <a:t> COST { 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amount;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              char </a:t>
            </a:r>
            <a:r>
              <a:rPr lang="en-US" sz="2400" dirty="0" err="1" smtClean="0">
                <a:latin typeface="Lucida Console" pitchFamily="49" charset="0"/>
              </a:rPr>
              <a:t>currency_type</a:t>
            </a:r>
            <a:r>
              <a:rPr lang="en-US" sz="2400" dirty="0" smtClean="0">
                <a:latin typeface="Lucida Console" pitchFamily="49" charset="0"/>
              </a:rPr>
              <a:t>[2]; }</a:t>
            </a:r>
          </a:p>
          <a:p>
            <a:pPr>
              <a:buNone/>
            </a:pPr>
            <a:r>
              <a:rPr lang="en-US" sz="2400" dirty="0" err="1" smtClean="0">
                <a:latin typeface="Lucida Console" pitchFamily="49" charset="0"/>
              </a:rPr>
              <a:t>struct</a:t>
            </a:r>
            <a:r>
              <a:rPr lang="en-US" sz="2400" dirty="0" smtClean="0">
                <a:latin typeface="Lucida Console" pitchFamily="49" charset="0"/>
              </a:rPr>
              <a:t> PART { char id[2];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              </a:t>
            </a:r>
            <a:r>
              <a:rPr lang="en-US" sz="2400" dirty="0" err="1" smtClean="0">
                <a:latin typeface="Lucida Console" pitchFamily="49" charset="0"/>
              </a:rPr>
              <a:t>struct</a:t>
            </a:r>
            <a:r>
              <a:rPr lang="en-US" sz="2400" dirty="0" smtClean="0">
                <a:latin typeface="Lucida Console" pitchFamily="49" charset="0"/>
              </a:rPr>
              <a:t> COST </a:t>
            </a:r>
            <a:r>
              <a:rPr lang="en-US" sz="2400" dirty="0" err="1" smtClean="0">
                <a:latin typeface="Lucida Console" pitchFamily="49" charset="0"/>
              </a:rPr>
              <a:t>cost</a:t>
            </a:r>
            <a:r>
              <a:rPr lang="en-US" sz="24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400" dirty="0" smtClean="0">
                <a:latin typeface="Lucida Console" pitchFamily="49" charset="0"/>
              </a:rPr>
              <a:t>              </a:t>
            </a:r>
            <a:r>
              <a:rPr lang="en-US" sz="2400" dirty="0" err="1" smtClean="0">
                <a:latin typeface="Lucida Console" pitchFamily="49" charset="0"/>
              </a:rPr>
              <a:t>int</a:t>
            </a:r>
            <a:r>
              <a:rPr lang="en-US" sz="2400" dirty="0" smtClean="0">
                <a:latin typeface="Lucida Console" pitchFamily="49" charset="0"/>
              </a:rPr>
              <a:t> </a:t>
            </a:r>
            <a:r>
              <a:rPr lang="en-US" sz="2400" dirty="0" err="1" smtClean="0">
                <a:latin typeface="Lucida Console" pitchFamily="49" charset="0"/>
              </a:rPr>
              <a:t>num_avail</a:t>
            </a:r>
            <a:r>
              <a:rPr lang="en-US" sz="2400" dirty="0" smtClean="0">
                <a:latin typeface="Lucida Console" pitchFamily="49" charset="0"/>
              </a:rPr>
              <a:t>; }</a:t>
            </a:r>
          </a:p>
          <a:p>
            <a:pPr>
              <a:buNone/>
            </a:pPr>
            <a:r>
              <a:rPr lang="en-US" dirty="0" smtClean="0"/>
              <a:t>layout of </a:t>
            </a:r>
            <a:r>
              <a:rPr lang="en-US" sz="2400" dirty="0" err="1" smtClean="0">
                <a:latin typeface="Lucida Console" pitchFamily="49" charset="0"/>
              </a:rPr>
              <a:t>struct</a:t>
            </a:r>
            <a:r>
              <a:rPr lang="en-US" sz="2400" dirty="0" smtClean="0">
                <a:latin typeface="Lucida Console" pitchFamily="49" charset="0"/>
              </a:rPr>
              <a:t> PART</a:t>
            </a:r>
            <a:r>
              <a:rPr lang="en-US" sz="2000" dirty="0" smtClean="0"/>
              <a:t>: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Here, the system uses 4-byte alignment of integers,</a:t>
            </a:r>
          </a:p>
          <a:p>
            <a:pPr>
              <a:buNone/>
            </a:pPr>
            <a:r>
              <a:rPr lang="en-US" dirty="0" smtClean="0"/>
              <a:t>so </a:t>
            </a:r>
            <a:r>
              <a:rPr lang="en-US" sz="2400" dirty="0" smtClean="0">
                <a:latin typeface="Lucida Console" pitchFamily="49" charset="0"/>
              </a:rPr>
              <a:t>amount</a:t>
            </a:r>
            <a:r>
              <a:rPr lang="en-US" dirty="0" smtClean="0"/>
              <a:t> and </a:t>
            </a:r>
            <a:r>
              <a:rPr lang="en-US" sz="2400" dirty="0" err="1" smtClean="0">
                <a:latin typeface="Lucida Console" pitchFamily="49" charset="0"/>
              </a:rPr>
              <a:t>num_avail</a:t>
            </a:r>
            <a:r>
              <a:rPr lang="en-US" dirty="0" smtClean="0"/>
              <a:t> must be aligned</a:t>
            </a:r>
          </a:p>
          <a:p>
            <a:pPr>
              <a:buNone/>
            </a:pPr>
            <a:r>
              <a:rPr lang="en-US" dirty="0" smtClean="0"/>
              <a:t>Four bytes wasted for each structure!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286000" y="3333690"/>
            <a:ext cx="2743200" cy="1524000"/>
          </a:xfrm>
          <a:prstGeom prst="rect">
            <a:avLst/>
          </a:prstGeom>
          <a:solidFill>
            <a:srgbClr val="9999FF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5943600" y="3562290"/>
            <a:ext cx="18288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4114800" y="3562290"/>
            <a:ext cx="9144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2286000" y="3562290"/>
            <a:ext cx="18288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457200" y="3562290"/>
            <a:ext cx="9144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9906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4478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19050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3622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28194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Rounded Rectangle 11"/>
          <p:cNvSpPr/>
          <p:nvPr/>
        </p:nvSpPr>
        <p:spPr>
          <a:xfrm>
            <a:off x="32766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37338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4" name="Rounded Rectangle 13"/>
          <p:cNvSpPr/>
          <p:nvPr/>
        </p:nvSpPr>
        <p:spPr>
          <a:xfrm>
            <a:off x="41910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5" name="Rounded Rectangle 14"/>
          <p:cNvSpPr/>
          <p:nvPr/>
        </p:nvSpPr>
        <p:spPr>
          <a:xfrm>
            <a:off x="46482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6" name="Rounded Rectangle 15"/>
          <p:cNvSpPr/>
          <p:nvPr/>
        </p:nvSpPr>
        <p:spPr>
          <a:xfrm>
            <a:off x="51054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7" name="Rounded Rectangle 16"/>
          <p:cNvSpPr/>
          <p:nvPr/>
        </p:nvSpPr>
        <p:spPr>
          <a:xfrm>
            <a:off x="55626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8" name="Rounded Rectangle 17"/>
          <p:cNvSpPr/>
          <p:nvPr/>
        </p:nvSpPr>
        <p:spPr>
          <a:xfrm>
            <a:off x="60198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9" name="Rounded Rectangle 18"/>
          <p:cNvSpPr/>
          <p:nvPr/>
        </p:nvSpPr>
        <p:spPr>
          <a:xfrm>
            <a:off x="64770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0" name="Rounded Rectangle 19"/>
          <p:cNvSpPr/>
          <p:nvPr/>
        </p:nvSpPr>
        <p:spPr>
          <a:xfrm>
            <a:off x="69342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1" name="Rounded Rectangle 20"/>
          <p:cNvSpPr/>
          <p:nvPr/>
        </p:nvSpPr>
        <p:spPr>
          <a:xfrm>
            <a:off x="7391400" y="363849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955357" y="394329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id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3004" y="39432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amount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5140" y="3943290"/>
            <a:ext cx="1569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Lucida Console" pitchFamily="49" charset="0"/>
              </a:rPr>
              <a:t>num_avail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0" y="4476690"/>
            <a:ext cx="800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cost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67400" y="2952690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Lucida Console" pitchFamily="49" charset="0"/>
              </a:rPr>
              <a:t>currency_type</a:t>
            </a:r>
            <a:endParaRPr lang="en-US" sz="2000" dirty="0">
              <a:latin typeface="Lucida Console" pitchFamily="49" charset="0"/>
            </a:endParaRPr>
          </a:p>
        </p:txBody>
      </p:sp>
      <p:cxnSp>
        <p:nvCxnSpPr>
          <p:cNvPr id="34" name="Curved Connector 33"/>
          <p:cNvCxnSpPr>
            <a:stCxn id="32" idx="1"/>
            <a:endCxn id="26" idx="0"/>
          </p:cNvCxnSpPr>
          <p:nvPr/>
        </p:nvCxnSpPr>
        <p:spPr>
          <a:xfrm rot="10800000" flipV="1">
            <a:off x="4572000" y="3152744"/>
            <a:ext cx="1295400" cy="409545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820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A better alternative (from a space perspective):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COST {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amount;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            char </a:t>
            </a:r>
            <a:r>
              <a:rPr lang="en-US" sz="2000" dirty="0" err="1" smtClean="0">
                <a:latin typeface="Lucida Console" pitchFamily="49" charset="0"/>
              </a:rPr>
              <a:t>currency_type</a:t>
            </a:r>
            <a:r>
              <a:rPr lang="en-US" sz="2000" dirty="0" smtClean="0">
                <a:latin typeface="Lucida Console" pitchFamily="49" charset="0"/>
              </a:rPr>
              <a:t>; }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PART {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COST </a:t>
            </a:r>
            <a:r>
              <a:rPr lang="en-US" sz="2000" dirty="0" err="1" smtClean="0">
                <a:latin typeface="Lucida Console" pitchFamily="49" charset="0"/>
              </a:rPr>
              <a:t>cost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            char id[2];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           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num_avail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30" name="Rectangle 29"/>
          <p:cNvSpPr/>
          <p:nvPr/>
        </p:nvSpPr>
        <p:spPr>
          <a:xfrm>
            <a:off x="457200" y="4019490"/>
            <a:ext cx="2743200" cy="1524000"/>
          </a:xfrm>
          <a:prstGeom prst="rect">
            <a:avLst/>
          </a:prstGeom>
          <a:solidFill>
            <a:srgbClr val="9999FF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4114800" y="4248090"/>
            <a:ext cx="18288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2276162" y="4248090"/>
            <a:ext cx="924238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447362" y="4252452"/>
            <a:ext cx="18288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2" name="Rectangle 21"/>
          <p:cNvSpPr/>
          <p:nvPr/>
        </p:nvSpPr>
        <p:spPr>
          <a:xfrm>
            <a:off x="3200400" y="4248090"/>
            <a:ext cx="914400" cy="762000"/>
          </a:xfrm>
          <a:prstGeom prst="rect">
            <a:avLst/>
          </a:prstGeom>
          <a:solidFill>
            <a:schemeClr val="accent2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7" name="Rounded Rectangle 6"/>
          <p:cNvSpPr/>
          <p:nvPr/>
        </p:nvSpPr>
        <p:spPr>
          <a:xfrm>
            <a:off x="9906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14478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9" name="Rounded Rectangle 8"/>
          <p:cNvSpPr/>
          <p:nvPr/>
        </p:nvSpPr>
        <p:spPr>
          <a:xfrm>
            <a:off x="19050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23622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28194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Rounded Rectangle 11"/>
          <p:cNvSpPr/>
          <p:nvPr/>
        </p:nvSpPr>
        <p:spPr>
          <a:xfrm>
            <a:off x="32766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37338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4" name="Rounded Rectangle 13"/>
          <p:cNvSpPr/>
          <p:nvPr/>
        </p:nvSpPr>
        <p:spPr>
          <a:xfrm>
            <a:off x="41910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5" name="Rounded Rectangle 14"/>
          <p:cNvSpPr/>
          <p:nvPr/>
        </p:nvSpPr>
        <p:spPr>
          <a:xfrm>
            <a:off x="46482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6" name="Rounded Rectangle 15"/>
          <p:cNvSpPr/>
          <p:nvPr/>
        </p:nvSpPr>
        <p:spPr>
          <a:xfrm>
            <a:off x="51054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7" name="Rounded Rectangle 16"/>
          <p:cNvSpPr/>
          <p:nvPr/>
        </p:nvSpPr>
        <p:spPr>
          <a:xfrm>
            <a:off x="5562600" y="4305180"/>
            <a:ext cx="304800" cy="3048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657600" y="464820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id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54204" y="46290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amount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95800" y="4705290"/>
            <a:ext cx="1569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Lucida Console" pitchFamily="49" charset="0"/>
              </a:rPr>
              <a:t>num_avail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81200" y="5162490"/>
            <a:ext cx="800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cost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3714690"/>
            <a:ext cx="2185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Lucida Console" pitchFamily="49" charset="0"/>
              </a:rPr>
              <a:t>currency_type</a:t>
            </a:r>
            <a:endParaRPr lang="en-US" sz="2000" dirty="0">
              <a:latin typeface="Lucida Console" pitchFamily="49" charset="0"/>
            </a:endParaRPr>
          </a:p>
        </p:txBody>
      </p:sp>
      <p:cxnSp>
        <p:nvCxnSpPr>
          <p:cNvPr id="34" name="Curved Connector 33"/>
          <p:cNvCxnSpPr>
            <a:stCxn id="32" idx="1"/>
            <a:endCxn id="26" idx="0"/>
          </p:cNvCxnSpPr>
          <p:nvPr/>
        </p:nvCxnSpPr>
        <p:spPr>
          <a:xfrm rot="10800000" flipV="1">
            <a:off x="2738282" y="3914744"/>
            <a:ext cx="1147919" cy="333345"/>
          </a:xfrm>
          <a:prstGeom prst="curved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Structures as function arguments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84582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Structures are scalars, so they can be returned and passed as arguments – just like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, </a:t>
            </a:r>
            <a:r>
              <a:rPr lang="en-US" sz="2000" dirty="0" smtClean="0">
                <a:latin typeface="Lucida Console" pitchFamily="49" charset="0"/>
              </a:rPr>
              <a:t>char</a:t>
            </a:r>
            <a:r>
              <a:rPr lang="en-US" dirty="0" smtClean="0"/>
              <a:t>s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BIG </a:t>
            </a:r>
            <a:r>
              <a:rPr lang="en-US" sz="2000" dirty="0" err="1" smtClean="0">
                <a:latin typeface="Lucida Console" pitchFamily="49" charset="0"/>
              </a:rPr>
              <a:t>changestruct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BIG s);</a:t>
            </a:r>
          </a:p>
          <a:p>
            <a:pPr lvl="1"/>
            <a:r>
              <a:rPr lang="en-US" dirty="0" smtClean="0"/>
              <a:t>Call by value: temporary copy of structure is created</a:t>
            </a:r>
          </a:p>
          <a:p>
            <a:pPr lvl="1"/>
            <a:r>
              <a:rPr lang="en-US" dirty="0" smtClean="0"/>
              <a:t>Caution: passing large structures is inefficient</a:t>
            </a:r>
          </a:p>
          <a:p>
            <a:pPr lvl="1">
              <a:buNone/>
            </a:pPr>
            <a:r>
              <a:rPr lang="en-US" dirty="0" smtClean="0"/>
              <a:t>	– involves a lot of copying</a:t>
            </a:r>
          </a:p>
          <a:p>
            <a:r>
              <a:rPr lang="en-US" dirty="0" smtClean="0"/>
              <a:t>avoid by passing a pointer to the structure instead: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</a:t>
            </a:r>
            <a:r>
              <a:rPr lang="en-US" sz="2000" dirty="0" err="1" smtClean="0">
                <a:latin typeface="Lucida Console" pitchFamily="49" charset="0"/>
              </a:rPr>
              <a:t>changestruct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BIG *s);</a:t>
            </a:r>
          </a:p>
          <a:p>
            <a:r>
              <a:rPr lang="en-US" dirty="0" smtClean="0"/>
              <a:t>What if the 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dirty="0" smtClean="0"/>
              <a:t> argument is read-only?</a:t>
            </a:r>
          </a:p>
          <a:p>
            <a:pPr lvl="1"/>
            <a:r>
              <a:rPr lang="en-US" dirty="0" smtClean="0"/>
              <a:t>Safe approach: use </a:t>
            </a:r>
            <a:r>
              <a:rPr lang="en-US" sz="2000" dirty="0" smtClean="0">
                <a:latin typeface="Lucida Console" pitchFamily="49" charset="0"/>
              </a:rPr>
              <a:t>const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void </a:t>
            </a:r>
            <a:r>
              <a:rPr lang="en-US" sz="2000" dirty="0" err="1" smtClean="0">
                <a:latin typeface="Lucida Console" pitchFamily="49" charset="0"/>
              </a:rPr>
              <a:t>changestruct</a:t>
            </a:r>
            <a:r>
              <a:rPr lang="en-US" sz="2000" dirty="0" smtClean="0">
                <a:latin typeface="Lucida Console" pitchFamily="49" charset="0"/>
              </a:rPr>
              <a:t>(</a:t>
            </a: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BIG const *s);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Unions</a:t>
            </a:r>
            <a:r>
              <a:rPr lang="en-US" sz="2800" b="1" dirty="0">
                <a:solidFill>
                  <a:srgbClr val="FF0000"/>
                </a:solidFill>
                <a:cs typeface="Times New Roman" pitchFamily="18" charset="0"/>
              </a:rPr>
              <a:t>	</a:t>
            </a: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4582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Memory </a:t>
            </a:r>
            <a:r>
              <a:rPr lang="en-US" dirty="0"/>
              <a:t>that contains a variety of objects over time</a:t>
            </a:r>
          </a:p>
          <a:p>
            <a:r>
              <a:rPr lang="en-US" dirty="0"/>
              <a:t>Only contains one data member at a time</a:t>
            </a:r>
          </a:p>
          <a:p>
            <a:r>
              <a:rPr lang="en-US" dirty="0"/>
              <a:t>Members of a union share space</a:t>
            </a:r>
          </a:p>
          <a:p>
            <a:r>
              <a:rPr lang="en-US" dirty="0"/>
              <a:t>Conserves storage</a:t>
            </a:r>
          </a:p>
          <a:p>
            <a:r>
              <a:rPr lang="en-US" dirty="0"/>
              <a:t>Only the last data member defined can be accessed</a:t>
            </a:r>
          </a:p>
          <a:p>
            <a:r>
              <a:rPr lang="en-US" b="1" dirty="0">
                <a:latin typeface="Courier New" pitchFamily="49" charset="0"/>
              </a:rPr>
              <a:t>union</a:t>
            </a:r>
            <a:r>
              <a:rPr lang="en-US" dirty="0"/>
              <a:t> declarations</a:t>
            </a:r>
          </a:p>
          <a:p>
            <a:pPr lvl="1"/>
            <a:r>
              <a:rPr lang="en-US" dirty="0"/>
              <a:t>Same as </a:t>
            </a:r>
            <a:r>
              <a:rPr lang="en-US" b="1" dirty="0" err="1">
                <a:latin typeface="Courier New" pitchFamily="49" charset="0"/>
              </a:rPr>
              <a:t>struct</a:t>
            </a:r>
            <a:endParaRPr lang="en-US" b="1" dirty="0">
              <a:latin typeface="Courier New" pitchFamily="49" charset="0"/>
            </a:endParaRP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union Number {</a:t>
            </a: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x;</a:t>
            </a: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  float y;</a:t>
            </a: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};</a:t>
            </a: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Union </a:t>
            </a:r>
            <a:r>
              <a:rPr lang="en-US" b="1" dirty="0" err="1">
                <a:latin typeface="Courier New" pitchFamily="49" charset="0"/>
              </a:rPr>
              <a:t>myObject</a:t>
            </a:r>
            <a:r>
              <a:rPr lang="en-US" b="1" dirty="0"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</a:p>
          <a:p>
            <a:pPr lvl="1"/>
            <a:r>
              <a:rPr lang="en-US" dirty="0" smtClean="0"/>
              <a:t>size of union is the size of its largest member</a:t>
            </a:r>
          </a:p>
          <a:p>
            <a:pPr lvl="1"/>
            <a:r>
              <a:rPr lang="en-US" dirty="0" smtClean="0"/>
              <a:t>avoid unions with widely varying member sizes;</a:t>
            </a:r>
          </a:p>
          <a:p>
            <a:pPr lvl="1">
              <a:buNone/>
            </a:pPr>
            <a:r>
              <a:rPr lang="en-US" dirty="0" smtClean="0"/>
              <a:t>	for the larger data types, consider using pointers instead</a:t>
            </a:r>
          </a:p>
          <a:p>
            <a:r>
              <a:rPr lang="en-US" dirty="0" smtClean="0"/>
              <a:t>Initialization</a:t>
            </a:r>
          </a:p>
          <a:p>
            <a:pPr lvl="1"/>
            <a:r>
              <a:rPr lang="en-US" dirty="0" smtClean="0"/>
              <a:t>Union may only be initialized to a value appropriate for the type of its first member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382000" cy="5486400"/>
          </a:xfrm>
        </p:spPr>
        <p:txBody>
          <a:bodyPr/>
          <a:lstStyle/>
          <a:p>
            <a:r>
              <a:rPr lang="en-US" dirty="0" smtClean="0"/>
              <a:t>Like structures, but every member occupies the same region of memory!</a:t>
            </a:r>
          </a:p>
          <a:p>
            <a:pPr lvl="1"/>
            <a:r>
              <a:rPr lang="en-US" dirty="0" smtClean="0"/>
              <a:t>Structures: members are “</a:t>
            </a:r>
            <a:r>
              <a:rPr lang="en-US" dirty="0" err="1" smtClean="0"/>
              <a:t>and”ed</a:t>
            </a:r>
            <a:r>
              <a:rPr lang="en-US" dirty="0" smtClean="0"/>
              <a:t> together: “name and species and owner”</a:t>
            </a:r>
          </a:p>
          <a:p>
            <a:pPr lvl="1"/>
            <a:r>
              <a:rPr lang="en-US" dirty="0" smtClean="0"/>
              <a:t>Unions: members are “</a:t>
            </a:r>
            <a:r>
              <a:rPr lang="en-US" dirty="0" err="1" smtClean="0"/>
              <a:t>xor”ed</a:t>
            </a:r>
            <a:r>
              <a:rPr lang="en-US" dirty="0" smtClean="0"/>
              <a:t> together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union VALUE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float f;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i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char *s;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/* either a float </a:t>
            </a:r>
            <a:r>
              <a:rPr lang="en-US" sz="2000" dirty="0" err="1" smtClean="0">
                <a:latin typeface="Lucida Console" pitchFamily="49" charset="0"/>
              </a:rPr>
              <a:t>xor</a:t>
            </a:r>
            <a:r>
              <a:rPr lang="en-US" sz="2000" dirty="0" smtClean="0">
                <a:latin typeface="Lucida Console" pitchFamily="49" charset="0"/>
              </a:rPr>
              <a:t> an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xor</a:t>
            </a:r>
            <a:r>
              <a:rPr lang="en-US" sz="2000" dirty="0" smtClean="0">
                <a:latin typeface="Lucida Console" pitchFamily="49" charset="0"/>
              </a:rPr>
              <a:t> a string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Up to programmer to determine how to interpret a union (i.e. which member to access)</a:t>
            </a:r>
          </a:p>
          <a:p>
            <a:r>
              <a:rPr lang="en-US" dirty="0" smtClean="0"/>
              <a:t>Often used in conjunction with a “type” variable that indicates how to interpret the union value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enum</a:t>
            </a:r>
            <a:r>
              <a:rPr lang="en-US" sz="2000" dirty="0" smtClean="0">
                <a:latin typeface="Lucida Console" pitchFamily="49" charset="0"/>
              </a:rPr>
              <a:t> TYPE { INT, FLOAT, STRING };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struct</a:t>
            </a:r>
            <a:r>
              <a:rPr lang="en-US" sz="2000" dirty="0" smtClean="0">
                <a:latin typeface="Lucida Console" pitchFamily="49" charset="0"/>
              </a:rPr>
              <a:t> VARIABLE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</a:t>
            </a:r>
            <a:r>
              <a:rPr lang="en-US" sz="2000" dirty="0" err="1" smtClean="0">
                <a:latin typeface="Lucida Console" pitchFamily="49" charset="0"/>
              </a:rPr>
              <a:t>enum</a:t>
            </a:r>
            <a:r>
              <a:rPr lang="en-US" sz="2000" dirty="0" smtClean="0">
                <a:latin typeface="Lucida Console" pitchFamily="49" charset="0"/>
              </a:rPr>
              <a:t> TYPE </a:t>
            </a:r>
            <a:r>
              <a:rPr lang="en-US" sz="2000" dirty="0" err="1" smtClean="0">
                <a:latin typeface="Lucida Console" pitchFamily="49" charset="0"/>
              </a:rPr>
              <a:t>type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union VALUE </a:t>
            </a:r>
            <a:r>
              <a:rPr lang="en-US" sz="2000" dirty="0" err="1" smtClean="0">
                <a:latin typeface="Lucida Console" pitchFamily="49" charset="0"/>
              </a:rPr>
              <a:t>value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};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6" name="Line Callout 1 5"/>
          <p:cNvSpPr/>
          <p:nvPr/>
        </p:nvSpPr>
        <p:spPr>
          <a:xfrm>
            <a:off x="5105400" y="4267200"/>
            <a:ext cx="3124200" cy="762000"/>
          </a:xfrm>
          <a:prstGeom prst="borderCallout1">
            <a:avLst>
              <a:gd name="adj1" fmla="val 45847"/>
              <a:gd name="adj2" fmla="val -1252"/>
              <a:gd name="adj3" fmla="val 21532"/>
              <a:gd name="adj4" fmla="val -6429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Access </a:t>
            </a:r>
            <a:r>
              <a:rPr lang="en-US" sz="2000" dirty="0" smtClean="0">
                <a:latin typeface="Lucida Console" pitchFamily="49" charset="0"/>
              </a:rPr>
              <a:t>type</a:t>
            </a:r>
            <a:r>
              <a:rPr lang="en-US" dirty="0" smtClean="0"/>
              <a:t> to determine how to interpret </a:t>
            </a:r>
            <a:r>
              <a:rPr lang="en-US" sz="2000" dirty="0" smtClean="0">
                <a:latin typeface="Lucida Console" pitchFamily="49" charset="0"/>
              </a:rPr>
              <a:t>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Valid Union Operators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077200" cy="5257800"/>
          </a:xfrm>
        </p:spPr>
        <p:txBody>
          <a:bodyPr/>
          <a:lstStyle/>
          <a:p>
            <a:r>
              <a:rPr lang="en-US" dirty="0" smtClean="0"/>
              <a:t>Assignment </a:t>
            </a:r>
            <a:r>
              <a:rPr lang="en-US" dirty="0"/>
              <a:t>to union of same type:  </a:t>
            </a:r>
            <a:r>
              <a:rPr lang="en-US" b="1" dirty="0">
                <a:latin typeface="Courier New" pitchFamily="49" charset="0"/>
              </a:rPr>
              <a:t>=</a:t>
            </a:r>
          </a:p>
          <a:p>
            <a:r>
              <a:rPr lang="en-US" dirty="0"/>
              <a:t>Taking address:</a:t>
            </a:r>
            <a:r>
              <a:rPr lang="en-US" b="1" dirty="0">
                <a:latin typeface="Courier New" pitchFamily="49" charset="0"/>
              </a:rPr>
              <a:t> &amp;</a:t>
            </a:r>
          </a:p>
          <a:p>
            <a:r>
              <a:rPr lang="en-US" dirty="0"/>
              <a:t>Accessing union members:</a:t>
            </a:r>
            <a:r>
              <a:rPr lang="en-US" b="1" dirty="0">
                <a:latin typeface="Courier New" pitchFamily="49" charset="0"/>
              </a:rPr>
              <a:t> .</a:t>
            </a:r>
          </a:p>
          <a:p>
            <a:r>
              <a:rPr lang="en-US" dirty="0"/>
              <a:t>Accessing members using pointers:</a:t>
            </a:r>
            <a:r>
              <a:rPr lang="en-US" b="1" dirty="0">
                <a:latin typeface="Courier New" pitchFamily="49" charset="0"/>
              </a:rPr>
              <a:t> -&gt;</a:t>
            </a:r>
          </a:p>
          <a:p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600"/>
              <a:t>1. Define union</a:t>
            </a:r>
          </a:p>
          <a:p>
            <a:endParaRPr lang="en-US" sz="1600"/>
          </a:p>
          <a:p>
            <a:r>
              <a:rPr lang="en-US" sz="1600"/>
              <a:t>1.1 Initialize variables</a:t>
            </a:r>
          </a:p>
          <a:p>
            <a:endParaRPr lang="en-US" sz="1600"/>
          </a:p>
          <a:p>
            <a:r>
              <a:rPr lang="en-US" sz="1600"/>
              <a:t>2. Set variables</a:t>
            </a:r>
          </a:p>
          <a:p>
            <a:endParaRPr lang="en-US" sz="1600"/>
          </a:p>
          <a:p>
            <a:r>
              <a:rPr lang="en-US" sz="1600"/>
              <a:t>3. Print</a:t>
            </a:r>
          </a:p>
          <a:p>
            <a:endParaRPr lang="en-US" sz="1600"/>
          </a:p>
          <a:p>
            <a:endParaRPr lang="en-US" sz="160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400800"/>
            <a:chOff x="0" y="0"/>
            <a:chExt cx="3072" cy="1047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1843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3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008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10.5: fig10_05.c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18440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4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8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An example of a union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18443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4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18446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4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18449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5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union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number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18452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5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x;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18455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5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double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y;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18458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5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18461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62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18464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65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18467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68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18470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71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union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number value;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18473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74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18476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77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value.x = 100;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18479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80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"%s\n%s\n%s%d\n%s%f\n\n",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18482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83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"Put a value in the integer member",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18485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86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"and print both members.",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18488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89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"int:   ", value.x,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18491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92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"double:\n", value.y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18494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95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18497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498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value.y = 100.0;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18500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01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"%s\n%s\n%s%d\n%s%f\n",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18503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04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"Put a value in the floating member",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18506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07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"and print both members.",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18509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10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"int:   ", value.x,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18512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13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"double:\n", value.y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18515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16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18518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519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600"/>
              <a:t>Program Output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6781800" cy="2677656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dirty="0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dirty="0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Put a value in the integer member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and print both members.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err="1" smtClean="0">
                <a:effectLst/>
                <a:latin typeface="Courier New" pitchFamily="49" charset="0"/>
                <a:cs typeface="Times New Roman" pitchFamily="18" charset="0"/>
              </a:rPr>
              <a:t>int</a:t>
            </a: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:   100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double: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-92559592117433136000000000000000000000000000000000000000000000.00000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Put a value in the floating member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and print both members.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err="1" smtClean="0">
                <a:effectLst/>
                <a:latin typeface="Courier New" pitchFamily="49" charset="0"/>
                <a:cs typeface="Times New Roman" pitchFamily="18" charset="0"/>
              </a:rPr>
              <a:t>int</a:t>
            </a: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:   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double: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dirty="0" smtClean="0">
                <a:effectLst/>
                <a:latin typeface="Courier New" pitchFamily="49" charset="0"/>
                <a:cs typeface="Times New Roman" pitchFamily="18" charset="0"/>
              </a:rPr>
              <a:t>100.000000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dirty="0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Strings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Arrays of characters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End with a null byte (</a:t>
            </a:r>
            <a:r>
              <a:rPr lang="en-US" altLang="zh-CN" b="1" smtClean="0">
                <a:latin typeface="Courier New" pitchFamily="49" charset="0"/>
                <a:ea typeface="宋体" pitchFamily="2" charset="-122"/>
              </a:rPr>
              <a:t>'\0'</a:t>
            </a:r>
            <a:r>
              <a:rPr lang="en-US" altLang="zh-CN" smtClean="0">
                <a:ea typeface="宋体" pitchFamily="2" charset="-122"/>
              </a:rPr>
              <a:t>) </a:t>
            </a:r>
          </a:p>
          <a:p>
            <a:pPr eaLnBrk="1" hangingPunct="1"/>
            <a:r>
              <a:rPr lang="en-US" altLang="zh-CN" smtClean="0">
                <a:ea typeface="宋体" pitchFamily="2" charset="-122"/>
              </a:rPr>
              <a:t>String literals implicitly provide </a:t>
            </a:r>
            <a:br>
              <a:rPr lang="en-US" altLang="zh-CN" smtClean="0">
                <a:ea typeface="宋体" pitchFamily="2" charset="-122"/>
              </a:rPr>
            </a:br>
            <a:r>
              <a:rPr lang="en-US" altLang="zh-CN" smtClean="0">
                <a:ea typeface="宋体" pitchFamily="2" charset="-122"/>
              </a:rPr>
              <a:t>the null terminator:</a:t>
            </a:r>
          </a:p>
          <a:p>
            <a:pPr lvl="1" eaLnBrk="1" hangingPunct="1">
              <a:buFontTx/>
              <a:buNone/>
            </a:pPr>
            <a:r>
              <a:rPr lang="en-US" altLang="zh-CN" b="1" smtClean="0">
                <a:latin typeface="Courier New" pitchFamily="49" charset="0"/>
                <a:ea typeface="宋体" pitchFamily="2" charset="-122"/>
              </a:rPr>
              <a:t>"hello"</a:t>
            </a:r>
            <a:r>
              <a:rPr lang="en-US" altLang="zh-CN" smtClean="0">
                <a:latin typeface="Courier New" pitchFamily="49" charset="0"/>
                <a:ea typeface="宋体" pitchFamily="2" charset="-122"/>
              </a:rPr>
              <a:t> </a:t>
            </a:r>
            <a:r>
              <a:rPr lang="en-US" altLang="zh-CN" sz="3200" smtClean="0">
                <a:ea typeface="宋体" pitchFamily="2" charset="-122"/>
              </a:rPr>
              <a:t>becomes:</a:t>
            </a:r>
            <a:r>
              <a:rPr lang="en-US" altLang="zh-CN" smtClean="0">
                <a:latin typeface="Courier New" pitchFamily="49" charset="0"/>
                <a:ea typeface="宋体" pitchFamily="2" charset="-122"/>
              </a:rPr>
              <a:t/>
            </a:r>
            <a:br>
              <a:rPr lang="en-US" altLang="zh-CN" smtClean="0">
                <a:latin typeface="Courier New" pitchFamily="49" charset="0"/>
                <a:ea typeface="宋体" pitchFamily="2" charset="-122"/>
              </a:rPr>
            </a:br>
            <a:r>
              <a:rPr lang="en-US" altLang="zh-CN" smtClean="0">
                <a:latin typeface="Courier New" pitchFamily="49" charset="0"/>
                <a:ea typeface="宋体" pitchFamily="2" charset="-122"/>
              </a:rPr>
              <a:t> </a:t>
            </a:r>
            <a:r>
              <a:rPr lang="en-US" altLang="zh-CN" b="1" smtClean="0">
                <a:latin typeface="Courier New" pitchFamily="49" charset="0"/>
                <a:ea typeface="宋体" pitchFamily="2" charset="-122"/>
              </a:rPr>
              <a:t>'h' 'e' 'l' 'l' 'o' '\0'</a:t>
            </a:r>
            <a:endParaRPr lang="en-US" altLang="zh-CN" b="1" smtClean="0"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Strings in </a:t>
            </a:r>
            <a:r>
              <a:rPr lang="en-US" i="1"/>
              <a:t>C</a:t>
            </a:r>
            <a:endParaRPr lang="en-US"/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>
                <a:solidFill>
                  <a:srgbClr val="0000CC"/>
                </a:solidFill>
              </a:rPr>
              <a:t>Definition:– </a:t>
            </a:r>
            <a:r>
              <a:rPr lang="en-US" sz="2800" dirty="0"/>
              <a:t>A </a:t>
            </a:r>
            <a:r>
              <a:rPr lang="en-US" sz="2800" i="1" dirty="0"/>
              <a:t>string</a:t>
            </a:r>
            <a:r>
              <a:rPr lang="en-US" sz="2800" dirty="0"/>
              <a:t> is a character array ending in </a:t>
            </a:r>
            <a:r>
              <a:rPr lang="en-US" sz="2400" b="1" dirty="0">
                <a:latin typeface="Courier New" pitchFamily="49" charset="0"/>
              </a:rPr>
              <a:t>'\0'</a:t>
            </a:r>
            <a:r>
              <a:rPr lang="en-US" sz="2800" dirty="0"/>
              <a:t> — i.e.,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</a:rPr>
              <a:t>char s[256];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</a:rPr>
              <a:t>char t[] = "This is an initialized string!";</a:t>
            </a:r>
          </a:p>
          <a:p>
            <a:pPr lvl="1">
              <a:lnSpc>
                <a:spcPct val="90000"/>
              </a:lnSpc>
            </a:pPr>
            <a:r>
              <a:rPr lang="en-US" sz="1800" b="1" dirty="0">
                <a:latin typeface="Courier New" pitchFamily="49" charset="0"/>
              </a:rPr>
              <a:t>char *u = "This is another string!";</a:t>
            </a:r>
          </a:p>
          <a:p>
            <a:pPr lvl="1">
              <a:lnSpc>
                <a:spcPct val="90000"/>
              </a:lnSpc>
            </a:pP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String constants are in double quotes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May contain any characters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Including </a:t>
            </a:r>
            <a:r>
              <a:rPr lang="en-US" sz="1800" b="1" dirty="0">
                <a:latin typeface="Courier New" pitchFamily="49" charset="0"/>
              </a:rPr>
              <a:t>\"</a:t>
            </a:r>
            <a:r>
              <a:rPr lang="en-US" sz="2000" dirty="0"/>
              <a:t> and </a:t>
            </a:r>
            <a:r>
              <a:rPr lang="en-US" sz="1800" b="1" dirty="0">
                <a:latin typeface="Courier New" pitchFamily="49" charset="0"/>
              </a:rPr>
              <a:t>\'</a:t>
            </a:r>
            <a:r>
              <a:rPr lang="en-US" sz="2000" dirty="0"/>
              <a:t> —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String constants </a:t>
            </a:r>
            <a:r>
              <a:rPr lang="en-US" sz="2800" i="1" dirty="0"/>
              <a:t>may not</a:t>
            </a:r>
            <a:r>
              <a:rPr lang="en-US" sz="2800" dirty="0"/>
              <a:t> span lines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However, they may be concatenated — e.g., 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Courier New" pitchFamily="49" charset="0"/>
              </a:rPr>
              <a:t>"Hello, " "World!\n"</a:t>
            </a:r>
            <a:r>
              <a:rPr lang="en-US" sz="1800" dirty="0"/>
              <a:t> is the same as </a:t>
            </a:r>
            <a:r>
              <a:rPr lang="en-US" sz="1800" b="1" dirty="0">
                <a:latin typeface="Courier New" pitchFamily="49" charset="0"/>
              </a:rPr>
              <a:t>"Hello, World!\n"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Strings in </a:t>
            </a:r>
            <a:r>
              <a:rPr lang="en-US" i="1"/>
              <a:t>C</a:t>
            </a:r>
            <a:r>
              <a:rPr lang="en-US"/>
              <a:t> </a:t>
            </a:r>
            <a:r>
              <a:rPr lang="en-US" sz="2800"/>
              <a:t>(continued)</a:t>
            </a:r>
            <a:endParaRPr lang="en-US"/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953000"/>
          </a:xfrm>
        </p:spPr>
        <p:txBody>
          <a:bodyPr/>
          <a:lstStyle/>
          <a:p>
            <a:r>
              <a:rPr lang="en-US" dirty="0"/>
              <a:t>Let</a:t>
            </a:r>
          </a:p>
          <a:p>
            <a:pPr lvl="1"/>
            <a:r>
              <a:rPr lang="en-US" sz="2400" b="1" dirty="0">
                <a:latin typeface="Courier New" pitchFamily="49" charset="0"/>
              </a:rPr>
              <a:t>char *u = "This is another string!";</a:t>
            </a:r>
          </a:p>
          <a:p>
            <a:r>
              <a:rPr lang="en-US" dirty="0"/>
              <a:t>Then</a:t>
            </a:r>
          </a:p>
          <a:p>
            <a:pPr lvl="1"/>
            <a:r>
              <a:rPr lang="en-US" sz="2400" b="1" dirty="0">
                <a:latin typeface="Courier New" pitchFamily="49" charset="0"/>
              </a:rPr>
              <a:t>u[0] == 'T'</a:t>
            </a:r>
            <a:r>
              <a:rPr lang="en-US" b="1" dirty="0">
                <a:latin typeface="Courier New" pitchFamily="49" charset="0"/>
              </a:rPr>
              <a:t/>
            </a:r>
            <a:br>
              <a:rPr lang="en-US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u[1] == 'h'</a:t>
            </a:r>
            <a:r>
              <a:rPr lang="en-US" b="1" dirty="0">
                <a:latin typeface="Courier New" pitchFamily="49" charset="0"/>
              </a:rPr>
              <a:t/>
            </a:r>
            <a:br>
              <a:rPr lang="en-US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u[2] == '</a:t>
            </a:r>
            <a:r>
              <a:rPr lang="en-US" sz="2400" b="1" dirty="0" err="1">
                <a:latin typeface="Courier New" pitchFamily="49" charset="0"/>
              </a:rPr>
              <a:t>i</a:t>
            </a:r>
            <a:r>
              <a:rPr lang="en-US" sz="2400" b="1" dirty="0">
                <a:latin typeface="Courier New" pitchFamily="49" charset="0"/>
              </a:rPr>
              <a:t>'</a:t>
            </a:r>
            <a:r>
              <a:rPr lang="en-US" b="1" dirty="0">
                <a:latin typeface="Courier New" pitchFamily="49" charset="0"/>
              </a:rPr>
              <a:t/>
            </a:r>
            <a:br>
              <a:rPr lang="en-US" b="1" dirty="0">
                <a:latin typeface="Courier New" pitchFamily="49" charset="0"/>
              </a:rPr>
            </a:br>
            <a:r>
              <a:rPr lang="en-US" sz="3200" dirty="0"/>
              <a:t>…</a:t>
            </a:r>
            <a:br>
              <a:rPr lang="en-US" sz="3200" dirty="0"/>
            </a:br>
            <a:r>
              <a:rPr lang="en-US" sz="2400" b="1" dirty="0">
                <a:latin typeface="Courier New" pitchFamily="49" charset="0"/>
              </a:rPr>
              <a:t>u[21] == 'g'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u[22] == '!'</a:t>
            </a:r>
            <a:br>
              <a:rPr lang="en-US" sz="2400" b="1" dirty="0">
                <a:latin typeface="Courier New" pitchFamily="49" charset="0"/>
              </a:rPr>
            </a:br>
            <a:r>
              <a:rPr lang="en-US" sz="2400" b="1" dirty="0">
                <a:latin typeface="Courier New" pitchFamily="49" charset="0"/>
              </a:rPr>
              <a:t>u[23] == '\0'</a:t>
            </a:r>
            <a:endParaRPr lang="en-US" sz="20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for Strings in </a:t>
            </a:r>
            <a:r>
              <a:rPr lang="en-US" i="1"/>
              <a:t>C</a:t>
            </a:r>
            <a:endParaRPr lang="en-US"/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Most string manipulation is done through functions in </a:t>
            </a:r>
            <a:r>
              <a:rPr lang="en-US" sz="2400" b="1" dirty="0">
                <a:latin typeface="Courier New" pitchFamily="49" charset="0"/>
              </a:rPr>
              <a:t>&lt;</a:t>
            </a:r>
            <a:r>
              <a:rPr lang="en-US" sz="2400" b="1" dirty="0" err="1">
                <a:latin typeface="Courier New" pitchFamily="49" charset="0"/>
              </a:rPr>
              <a:t>string.h</a:t>
            </a:r>
            <a:r>
              <a:rPr lang="en-US" sz="2400" b="1" dirty="0">
                <a:latin typeface="Courier New" pitchFamily="49" charset="0"/>
              </a:rPr>
              <a:t>&gt;</a:t>
            </a:r>
          </a:p>
          <a:p>
            <a:pPr lvl="2">
              <a:lnSpc>
                <a:spcPct val="80000"/>
              </a:lnSpc>
            </a:pPr>
            <a:endParaRPr lang="en-US" sz="1800" b="1" dirty="0">
              <a:latin typeface="Courier New" pitchFamily="49" charset="0"/>
            </a:endParaRPr>
          </a:p>
          <a:p>
            <a:pPr>
              <a:lnSpc>
                <a:spcPct val="80000"/>
              </a:lnSpc>
            </a:pPr>
            <a:r>
              <a:rPr lang="en-US" sz="2800" dirty="0"/>
              <a:t>String functions </a:t>
            </a:r>
            <a:r>
              <a:rPr lang="en-US" sz="2800" i="1" dirty="0"/>
              <a:t>depend</a:t>
            </a:r>
            <a:r>
              <a:rPr lang="en-US" sz="2800" dirty="0"/>
              <a:t> upon final </a:t>
            </a:r>
            <a:r>
              <a:rPr lang="en-US" sz="2800" b="1" dirty="0">
                <a:latin typeface="Courier New" pitchFamily="49" charset="0"/>
              </a:rPr>
              <a:t>'\0'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So you don’t have to count the characters!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Examples:–</a:t>
            </a:r>
          </a:p>
          <a:p>
            <a:pPr lvl="1">
              <a:lnSpc>
                <a:spcPct val="80000"/>
              </a:lnSpc>
            </a:pP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</a:t>
            </a:r>
            <a:r>
              <a:rPr lang="en-US" sz="2000" b="1" dirty="0" err="1">
                <a:latin typeface="Courier New" pitchFamily="49" charset="0"/>
              </a:rPr>
              <a:t>strlen</a:t>
            </a:r>
            <a:r>
              <a:rPr lang="en-US" sz="2000" b="1" dirty="0">
                <a:latin typeface="Courier New" pitchFamily="49" charset="0"/>
              </a:rPr>
              <a:t>(char *s)</a:t>
            </a:r>
            <a:r>
              <a:rPr lang="en-US" sz="2000" dirty="0"/>
              <a:t> – returns length of string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Excluding final </a:t>
            </a:r>
            <a:r>
              <a:rPr lang="en-US" sz="2000" b="1" dirty="0">
                <a:latin typeface="Courier New" pitchFamily="49" charset="0"/>
              </a:rPr>
              <a:t>'\0'</a:t>
            </a:r>
          </a:p>
          <a:p>
            <a:pPr lvl="1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char* </a:t>
            </a:r>
            <a:r>
              <a:rPr lang="en-US" sz="2000" b="1" dirty="0" err="1">
                <a:latin typeface="Courier New" pitchFamily="49" charset="0"/>
              </a:rPr>
              <a:t>strcpy</a:t>
            </a:r>
            <a:r>
              <a:rPr lang="en-US" sz="2000" b="1" dirty="0">
                <a:latin typeface="Courier New" pitchFamily="49" charset="0"/>
              </a:rPr>
              <a:t>(char *s, char *ct)</a:t>
            </a:r>
            <a:r>
              <a:rPr lang="en-US" sz="2000" dirty="0"/>
              <a:t> – Copies string </a:t>
            </a:r>
            <a:r>
              <a:rPr lang="en-US" sz="2000" b="1" dirty="0">
                <a:latin typeface="Courier New" pitchFamily="49" charset="0"/>
              </a:rPr>
              <a:t>ct</a:t>
            </a:r>
            <a:r>
              <a:rPr lang="en-US" sz="2000" dirty="0"/>
              <a:t> to string </a:t>
            </a:r>
            <a:r>
              <a:rPr lang="en-US" sz="2000" b="1" dirty="0">
                <a:latin typeface="Courier New" pitchFamily="49" charset="0"/>
              </a:rPr>
              <a:t>s</a:t>
            </a:r>
            <a:r>
              <a:rPr lang="en-US" sz="2000" dirty="0"/>
              <a:t>, return </a:t>
            </a:r>
            <a:r>
              <a:rPr lang="en-US" sz="2000" b="1" dirty="0">
                <a:latin typeface="Courier New" pitchFamily="49" charset="0"/>
              </a:rPr>
              <a:t>s</a:t>
            </a:r>
          </a:p>
          <a:p>
            <a:pPr lvl="2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s</a:t>
            </a:r>
            <a:r>
              <a:rPr lang="en-US" sz="2000" dirty="0"/>
              <a:t> must be big enough to hold contents of </a:t>
            </a:r>
            <a:r>
              <a:rPr lang="en-US" sz="2000" b="1" dirty="0">
                <a:latin typeface="Courier New" pitchFamily="49" charset="0"/>
              </a:rPr>
              <a:t>ct</a:t>
            </a:r>
          </a:p>
          <a:p>
            <a:pPr lvl="2">
              <a:lnSpc>
                <a:spcPct val="80000"/>
              </a:lnSpc>
            </a:pPr>
            <a:r>
              <a:rPr lang="en-US" sz="2000" b="1" dirty="0">
                <a:latin typeface="Courier New" pitchFamily="49" charset="0"/>
              </a:rPr>
              <a:t>ct</a:t>
            </a:r>
            <a:r>
              <a:rPr lang="en-US" sz="2000" dirty="0"/>
              <a:t> may be smaller than </a:t>
            </a:r>
            <a:r>
              <a:rPr lang="en-US" sz="2000" b="1" dirty="0">
                <a:latin typeface="Courier New" pitchFamily="49" charset="0"/>
              </a:rPr>
              <a:t>s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See K&amp;R pp. 105-106 for various implementations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for Strings in </a:t>
            </a:r>
            <a:r>
              <a:rPr lang="en-US" i="1"/>
              <a:t>C</a:t>
            </a:r>
            <a:r>
              <a:rPr lang="en-US"/>
              <a:t> </a:t>
            </a:r>
            <a:r>
              <a:rPr lang="en-US" sz="2800"/>
              <a:t>(continued)</a:t>
            </a:r>
            <a:endParaRPr lang="en-US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/>
              <a:t>Examples </a:t>
            </a:r>
            <a:r>
              <a:rPr lang="en-US" sz="2400"/>
              <a:t>(continued)</a:t>
            </a:r>
            <a:r>
              <a:rPr lang="en-US"/>
              <a:t>:–</a:t>
            </a:r>
          </a:p>
          <a:p>
            <a:pPr lvl="1">
              <a:lnSpc>
                <a:spcPct val="80000"/>
              </a:lnSpc>
            </a:pPr>
            <a:r>
              <a:rPr lang="en-US" sz="2400" b="1">
                <a:latin typeface="Courier New" pitchFamily="49" charset="0"/>
              </a:rPr>
              <a:t>int strcmp(char *s, char *t)</a:t>
            </a:r>
            <a:endParaRPr lang="en-US" sz="2400"/>
          </a:p>
          <a:p>
            <a:pPr lvl="2">
              <a:lnSpc>
                <a:spcPct val="80000"/>
              </a:lnSpc>
            </a:pPr>
            <a:r>
              <a:rPr lang="en-US" sz="2000"/>
              <a:t>lexically compares </a:t>
            </a:r>
            <a:r>
              <a:rPr lang="en-US" b="1">
                <a:latin typeface="Courier New" pitchFamily="49" charset="0"/>
              </a:rPr>
              <a:t>s</a:t>
            </a:r>
            <a:r>
              <a:rPr lang="en-US" sz="2000"/>
              <a:t> and </a:t>
            </a:r>
            <a:r>
              <a:rPr lang="en-US" b="1">
                <a:latin typeface="Courier New" pitchFamily="49" charset="0"/>
              </a:rPr>
              <a:t>t</a:t>
            </a:r>
            <a:r>
              <a:rPr lang="en-US" sz="2000"/>
              <a:t>, returns </a:t>
            </a:r>
            <a:r>
              <a:rPr lang="en-US" b="1">
                <a:latin typeface="Courier New" pitchFamily="49" charset="0"/>
              </a:rPr>
              <a:t>&lt;0</a:t>
            </a:r>
            <a:r>
              <a:rPr lang="en-US" sz="2000"/>
              <a:t> if </a:t>
            </a:r>
            <a:r>
              <a:rPr lang="en-US" b="1">
                <a:latin typeface="Courier New" pitchFamily="49" charset="0"/>
              </a:rPr>
              <a:t>s &lt; t</a:t>
            </a:r>
            <a:r>
              <a:rPr lang="en-US" sz="2000"/>
              <a:t>, </a:t>
            </a:r>
            <a:r>
              <a:rPr lang="en-US" b="1">
                <a:latin typeface="Courier New" pitchFamily="49" charset="0"/>
              </a:rPr>
              <a:t>&gt;0</a:t>
            </a:r>
            <a:r>
              <a:rPr lang="en-US" sz="2000"/>
              <a:t> if</a:t>
            </a:r>
            <a:br>
              <a:rPr lang="en-US" sz="2000"/>
            </a:br>
            <a:r>
              <a:rPr lang="en-US" b="1">
                <a:latin typeface="Courier New" pitchFamily="49" charset="0"/>
              </a:rPr>
              <a:t>s &gt; t</a:t>
            </a:r>
            <a:r>
              <a:rPr lang="en-US" sz="2000"/>
              <a:t>, zero if </a:t>
            </a:r>
            <a:r>
              <a:rPr lang="en-US" b="1">
                <a:latin typeface="Courier New" pitchFamily="49" charset="0"/>
              </a:rPr>
              <a:t>s</a:t>
            </a:r>
            <a:r>
              <a:rPr lang="en-US" sz="2000"/>
              <a:t> and </a:t>
            </a:r>
            <a:r>
              <a:rPr lang="en-US" b="1">
                <a:latin typeface="Courier New" pitchFamily="49" charset="0"/>
              </a:rPr>
              <a:t>t</a:t>
            </a:r>
            <a:r>
              <a:rPr lang="en-US" sz="2000"/>
              <a:t> are identical </a:t>
            </a:r>
          </a:p>
          <a:p>
            <a:pPr lvl="3">
              <a:lnSpc>
                <a:spcPct val="80000"/>
              </a:lnSpc>
            </a:pPr>
            <a:r>
              <a:rPr lang="en-US" sz="1800"/>
              <a:t>D&amp;D </a:t>
            </a:r>
            <a:r>
              <a:rPr lang="en-US" sz="1800">
                <a:cs typeface="Times New Roman" pitchFamily="18" charset="0"/>
              </a:rPr>
              <a:t>§8.6, </a:t>
            </a:r>
            <a:r>
              <a:rPr lang="en-US" sz="1800"/>
              <a:t>K&amp;R p. 106</a:t>
            </a:r>
            <a:endParaRPr lang="en-US" b="1">
              <a:latin typeface="Courier New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US" sz="2400" b="1">
                <a:latin typeface="Courier New" pitchFamily="49" charset="0"/>
              </a:rPr>
              <a:t>char* strcat(char *s, char *ct)</a:t>
            </a:r>
            <a:endParaRPr lang="en-US" sz="2400"/>
          </a:p>
          <a:p>
            <a:pPr lvl="2">
              <a:lnSpc>
                <a:spcPct val="80000"/>
              </a:lnSpc>
            </a:pPr>
            <a:r>
              <a:rPr lang="en-US" sz="2000"/>
              <a:t>Concatenates string </a:t>
            </a:r>
            <a:r>
              <a:rPr lang="en-US" b="1">
                <a:latin typeface="Courier New" pitchFamily="49" charset="0"/>
              </a:rPr>
              <a:t>ct</a:t>
            </a:r>
            <a:r>
              <a:rPr lang="en-US" sz="2000"/>
              <a:t> to onto end of string </a:t>
            </a:r>
            <a:r>
              <a:rPr lang="en-US" b="1">
                <a:latin typeface="Courier New" pitchFamily="49" charset="0"/>
              </a:rPr>
              <a:t>s</a:t>
            </a:r>
            <a:r>
              <a:rPr lang="en-US" sz="2000"/>
              <a:t>, returns </a:t>
            </a:r>
            <a:r>
              <a:rPr lang="en-US" b="1">
                <a:latin typeface="Courier New" pitchFamily="49" charset="0"/>
              </a:rPr>
              <a:t>s</a:t>
            </a:r>
          </a:p>
          <a:p>
            <a:pPr lvl="2">
              <a:lnSpc>
                <a:spcPct val="80000"/>
              </a:lnSpc>
            </a:pPr>
            <a:r>
              <a:rPr lang="en-US" b="1">
                <a:latin typeface="Courier New" pitchFamily="49" charset="0"/>
              </a:rPr>
              <a:t>s</a:t>
            </a:r>
            <a:r>
              <a:rPr lang="en-US" sz="2000"/>
              <a:t> must be big enough to hold contents of both strings!</a:t>
            </a:r>
          </a:p>
          <a:p>
            <a:pPr>
              <a:lnSpc>
                <a:spcPct val="80000"/>
              </a:lnSpc>
            </a:pPr>
            <a:r>
              <a:rPr lang="en-US"/>
              <a:t>Other string functions</a:t>
            </a:r>
          </a:p>
          <a:p>
            <a:pPr lvl="1">
              <a:lnSpc>
                <a:spcPct val="80000"/>
              </a:lnSpc>
            </a:pPr>
            <a:r>
              <a:rPr lang="en-US" sz="2400" b="1">
                <a:latin typeface="Courier New" pitchFamily="49" charset="0"/>
              </a:rPr>
              <a:t>strchr()</a:t>
            </a:r>
            <a:r>
              <a:rPr lang="en-US" sz="2400"/>
              <a:t>, </a:t>
            </a:r>
            <a:r>
              <a:rPr lang="en-US" sz="2400" b="1">
                <a:latin typeface="Courier New" pitchFamily="49" charset="0"/>
              </a:rPr>
              <a:t>strrchr()</a:t>
            </a:r>
            <a:r>
              <a:rPr lang="en-US" sz="2400"/>
              <a:t>, </a:t>
            </a:r>
            <a:r>
              <a:rPr lang="en-US" sz="2400" b="1">
                <a:latin typeface="Courier New" pitchFamily="49" charset="0"/>
              </a:rPr>
              <a:t>strspn()</a:t>
            </a:r>
            <a:r>
              <a:rPr lang="en-US" sz="2400"/>
              <a:t>, </a:t>
            </a:r>
            <a:r>
              <a:rPr lang="en-US" sz="2400" b="1">
                <a:latin typeface="Courier New" pitchFamily="49" charset="0"/>
              </a:rPr>
              <a:t>strcspn() strpbrk()</a:t>
            </a:r>
            <a:r>
              <a:rPr lang="en-US" sz="2400"/>
              <a:t>, </a:t>
            </a:r>
            <a:r>
              <a:rPr lang="en-US" sz="2400" b="1">
                <a:latin typeface="Courier New" pitchFamily="49" charset="0"/>
              </a:rPr>
              <a:t>strstr()</a:t>
            </a:r>
            <a:r>
              <a:rPr lang="en-US" sz="2400"/>
              <a:t>, </a:t>
            </a:r>
            <a:r>
              <a:rPr lang="en-US" sz="2400" b="1">
                <a:latin typeface="Courier New" pitchFamily="49" charset="0"/>
              </a:rPr>
              <a:t>strtok()</a:t>
            </a:r>
            <a:r>
              <a:rPr lang="en-US" sz="2400"/>
              <a:t>, </a:t>
            </a:r>
            <a:r>
              <a:rPr lang="en-US" sz="2400" b="1"/>
              <a:t>…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K&amp;R pp. 249-250; D&amp;D </a:t>
            </a:r>
            <a:r>
              <a:rPr lang="en-US" sz="2400">
                <a:cs typeface="Times New Roman" pitchFamily="18" charset="0"/>
              </a:rPr>
              <a:t>§8.6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05800" cy="685800"/>
          </a:xfrm>
        </p:spPr>
        <p:txBody>
          <a:bodyPr/>
          <a:lstStyle/>
          <a:p>
            <a:r>
              <a:rPr lang="en-US" dirty="0" smtClean="0"/>
              <a:t>Character </a:t>
            </a:r>
            <a:r>
              <a:rPr lang="en-US" dirty="0"/>
              <a:t>Handling Library </a:t>
            </a:r>
            <a:r>
              <a:rPr lang="en-US" dirty="0" smtClean="0"/>
              <a:t>&lt;</a:t>
            </a:r>
            <a:r>
              <a:rPr lang="en-US" dirty="0" err="1" smtClean="0"/>
              <a:t>ctype.h</a:t>
            </a:r>
            <a:r>
              <a:rPr lang="en-US" dirty="0" smtClean="0"/>
              <a:t>&gt;</a:t>
            </a:r>
            <a:endParaRPr lang="en-US" dirty="0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-166688" y="1295400"/>
          <a:ext cx="9767888" cy="6388100"/>
        </p:xfrm>
        <a:graphic>
          <a:graphicData uri="http://schemas.openxmlformats.org/presentationml/2006/ole">
            <p:oleObj spid="_x0000_s4098" name="Document" r:id="rId3" imgW="9071640" imgH="593856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String Conversion Functions in </a:t>
            </a:r>
            <a:r>
              <a:rPr lang="en-US" i="1"/>
              <a:t>C</a:t>
            </a:r>
            <a:endParaRPr lang="en-US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See </a:t>
            </a:r>
            <a:r>
              <a:rPr lang="en-US" sz="2800" b="1" dirty="0">
                <a:latin typeface="Courier New" pitchFamily="49" charset="0"/>
              </a:rPr>
              <a:t>&lt;</a:t>
            </a:r>
            <a:r>
              <a:rPr lang="en-US" sz="2800" b="1" dirty="0" err="1">
                <a:latin typeface="Courier New" pitchFamily="49" charset="0"/>
              </a:rPr>
              <a:t>stdlib.h</a:t>
            </a:r>
            <a:r>
              <a:rPr lang="en-US" sz="2800" b="1" dirty="0">
                <a:latin typeface="Courier New" pitchFamily="49" charset="0"/>
              </a:rPr>
              <a:t>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double </a:t>
            </a:r>
            <a:r>
              <a:rPr lang="en-US" sz="2400" b="1" dirty="0" err="1">
                <a:latin typeface="Courier New" pitchFamily="49" charset="0"/>
              </a:rPr>
              <a:t>atof</a:t>
            </a:r>
            <a:r>
              <a:rPr lang="en-US" sz="2400" b="1" dirty="0">
                <a:latin typeface="Courier New" pitchFamily="49" charset="0"/>
              </a:rPr>
              <a:t>(const char *s)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atoi</a:t>
            </a:r>
            <a:r>
              <a:rPr lang="en-US" sz="2400" b="1" dirty="0">
                <a:latin typeface="Courier New" pitchFamily="49" charset="0"/>
              </a:rPr>
              <a:t>(const char *s)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long </a:t>
            </a:r>
            <a:r>
              <a:rPr lang="en-US" sz="2400" b="1" dirty="0" err="1">
                <a:latin typeface="Courier New" pitchFamily="49" charset="0"/>
              </a:rPr>
              <a:t>atol</a:t>
            </a:r>
            <a:r>
              <a:rPr lang="en-US" sz="2400" b="1" dirty="0">
                <a:latin typeface="Courier New" pitchFamily="49" charset="0"/>
              </a:rPr>
              <a:t>(const char *s)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double </a:t>
            </a:r>
            <a:r>
              <a:rPr lang="en-US" sz="2400" b="1" dirty="0" err="1">
                <a:latin typeface="Courier New" pitchFamily="49" charset="0"/>
              </a:rPr>
              <a:t>strtod</a:t>
            </a:r>
            <a:r>
              <a:rPr lang="en-US" sz="2400" b="1" dirty="0">
                <a:latin typeface="Courier New" pitchFamily="49" charset="0"/>
              </a:rPr>
              <a:t>(const char *s, char **</a:t>
            </a:r>
            <a:r>
              <a:rPr lang="en-US" sz="2400" b="1" dirty="0" err="1">
                <a:latin typeface="Courier New" pitchFamily="49" charset="0"/>
              </a:rPr>
              <a:t>endp</a:t>
            </a:r>
            <a:r>
              <a:rPr lang="en-US" sz="2400" b="1" dirty="0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long </a:t>
            </a:r>
            <a:r>
              <a:rPr lang="en-US" sz="2400" b="1" dirty="0" err="1">
                <a:latin typeface="Courier New" pitchFamily="49" charset="0"/>
              </a:rPr>
              <a:t>strtol</a:t>
            </a:r>
            <a:r>
              <a:rPr lang="en-US" sz="2400" b="1" dirty="0">
                <a:latin typeface="Courier New" pitchFamily="49" charset="0"/>
              </a:rPr>
              <a:t>(const char *s, char **</a:t>
            </a:r>
            <a:r>
              <a:rPr lang="en-US" sz="2400" b="1" dirty="0" err="1">
                <a:latin typeface="Courier New" pitchFamily="49" charset="0"/>
              </a:rPr>
              <a:t>endp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base)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pitchFamily="49" charset="0"/>
              </a:rPr>
              <a:t>unsigned long </a:t>
            </a:r>
            <a:r>
              <a:rPr lang="en-US" sz="2400" b="1" dirty="0" err="1">
                <a:latin typeface="Courier New" pitchFamily="49" charset="0"/>
              </a:rPr>
              <a:t>strtoul</a:t>
            </a:r>
            <a:r>
              <a:rPr lang="en-US" sz="2400" b="1" dirty="0">
                <a:latin typeface="Courier New" pitchFamily="49" charset="0"/>
              </a:rPr>
              <a:t>(const char *s, char **</a:t>
            </a:r>
            <a:r>
              <a:rPr lang="en-US" sz="2400" b="1" dirty="0" err="1">
                <a:latin typeface="Courier New" pitchFamily="49" charset="0"/>
              </a:rPr>
              <a:t>endp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base)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Dilemma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5105400"/>
          </a:xfrm>
        </p:spPr>
        <p:txBody>
          <a:bodyPr/>
          <a:lstStyle/>
          <a:p>
            <a:r>
              <a:rPr lang="en-US" dirty="0"/>
              <a:t>Question:–</a:t>
            </a:r>
          </a:p>
          <a:p>
            <a:pPr lvl="1"/>
            <a:r>
              <a:rPr lang="en-US" dirty="0"/>
              <a:t>If strings are arrays of characters, …</a:t>
            </a:r>
          </a:p>
          <a:p>
            <a:pPr lvl="1"/>
            <a:r>
              <a:rPr lang="en-US" dirty="0"/>
              <a:t>and if arrays cannot be returned from functions, …</a:t>
            </a:r>
          </a:p>
          <a:p>
            <a:pPr lvl="3"/>
            <a:endParaRPr lang="en-US" dirty="0"/>
          </a:p>
          <a:p>
            <a:pPr lvl="1"/>
            <a:r>
              <a:rPr lang="en-US" dirty="0"/>
              <a:t>how can we manipulate variable length strings and pass them around our programs?</a:t>
            </a:r>
          </a:p>
          <a:p>
            <a:r>
              <a:rPr lang="en-US" dirty="0"/>
              <a:t>Answer:–</a:t>
            </a:r>
          </a:p>
          <a:p>
            <a:pPr lvl="1"/>
            <a:r>
              <a:rPr lang="en-US" dirty="0"/>
              <a:t>Use storage allocated in </a:t>
            </a:r>
            <a:r>
              <a:rPr lang="en-US" i="1" dirty="0"/>
              <a:t>The Heap!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r>
              <a:rPr lang="en-US" altLang="en-US" sz="4000" dirty="0"/>
              <a:t>C-Style Multidimensional Arrays</a:t>
            </a:r>
            <a:endParaRPr lang="en-US" altLang="en-US" dirty="0"/>
          </a:p>
        </p:txBody>
      </p:sp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446088" y="1143000"/>
            <a:ext cx="82486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effectLst/>
              </a:rPr>
              <a:t>Most high level languages support arrays with more than one dimension.</a:t>
            </a:r>
          </a:p>
          <a:p>
            <a:pPr algn="l">
              <a:spcBef>
                <a:spcPct val="50000"/>
              </a:spcBef>
            </a:pPr>
            <a:r>
              <a:rPr lang="en-US" sz="2000" dirty="0">
                <a:effectLst/>
              </a:rPr>
              <a:t>2D arrays are useful when data has to be arranged in tabular form.</a:t>
            </a:r>
          </a:p>
          <a:p>
            <a:pPr algn="l">
              <a:spcBef>
                <a:spcPct val="50000"/>
              </a:spcBef>
            </a:pPr>
            <a:r>
              <a:rPr lang="en-US" sz="2000" dirty="0">
                <a:effectLst/>
              </a:rPr>
              <a:t>Higher dimensional arrays appropriate when several characteristics associated with data.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95350" y="3919538"/>
            <a:ext cx="5715000" cy="2103437"/>
            <a:chOff x="912" y="1536"/>
            <a:chExt cx="3600" cy="1325"/>
          </a:xfrm>
        </p:grpSpPr>
        <p:graphicFrame>
          <p:nvGraphicFramePr>
            <p:cNvPr id="245764" name="Object 4"/>
            <p:cNvGraphicFramePr>
              <a:graphicFrameLocks noChangeAspect="1"/>
            </p:cNvGraphicFramePr>
            <p:nvPr/>
          </p:nvGraphicFramePr>
          <p:xfrm>
            <a:off x="912" y="1536"/>
            <a:ext cx="3457" cy="1325"/>
          </p:xfrm>
          <a:graphic>
            <a:graphicData uri="http://schemas.openxmlformats.org/presentationml/2006/ole">
              <p:oleObj spid="_x0000_s1026" name="Document" r:id="rId4" imgW="5486400" imgH="2103120" progId="Word.Document.8">
                <p:embed/>
              </p:oleObj>
            </a:graphicData>
          </a:graphic>
        </p:graphicFrame>
        <p:sp>
          <p:nvSpPr>
            <p:cNvPr id="245765" name="Line 5"/>
            <p:cNvSpPr>
              <a:spLocks noChangeShapeType="1"/>
            </p:cNvSpPr>
            <p:nvPr/>
          </p:nvSpPr>
          <p:spPr bwMode="auto">
            <a:xfrm>
              <a:off x="2112" y="1536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45766" name="Line 6"/>
            <p:cNvSpPr>
              <a:spLocks noChangeShapeType="1"/>
            </p:cNvSpPr>
            <p:nvPr/>
          </p:nvSpPr>
          <p:spPr bwMode="auto">
            <a:xfrm>
              <a:off x="1440" y="1680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45767" name="Text Box 7"/>
          <p:cNvSpPr txBox="1">
            <a:spLocks noChangeArrowheads="1"/>
          </p:cNvSpPr>
          <p:nvPr/>
        </p:nvSpPr>
        <p:spPr bwMode="auto">
          <a:xfrm>
            <a:off x="855663" y="6019800"/>
            <a:ext cx="701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effectLst/>
              </a:rPr>
              <a:t>For storage and processing, use a </a:t>
            </a:r>
            <a:r>
              <a:rPr lang="en-US" sz="2000" b="1" dirty="0">
                <a:solidFill>
                  <a:srgbClr val="CC0000"/>
                </a:solidFill>
                <a:effectLst/>
              </a:rPr>
              <a:t>two-dimensional array</a:t>
            </a:r>
            <a:r>
              <a:rPr lang="en-US" sz="2000" b="1" dirty="0">
                <a:effectLst/>
              </a:rPr>
              <a:t>.</a:t>
            </a:r>
            <a:endParaRPr lang="en-US" sz="2400" b="1" dirty="0">
              <a:effectLst/>
            </a:endParaRPr>
          </a:p>
        </p:txBody>
      </p:sp>
      <p:sp>
        <p:nvSpPr>
          <p:cNvPr id="245769" name="Text Box 9"/>
          <p:cNvSpPr txBox="1">
            <a:spLocks noChangeArrowheads="1"/>
          </p:cNvSpPr>
          <p:nvPr/>
        </p:nvSpPr>
        <p:spPr bwMode="auto">
          <a:xfrm>
            <a:off x="511175" y="2925763"/>
            <a:ext cx="73914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dirty="0">
                <a:effectLst/>
              </a:rPr>
              <a:t>Example:</a:t>
            </a:r>
            <a:r>
              <a:rPr lang="en-US" sz="2000" dirty="0">
                <a:effectLst/>
              </a:rPr>
              <a:t>  A table of test scores for several different students on</a:t>
            </a:r>
          </a:p>
          <a:p>
            <a:pPr algn="l">
              <a:spcBef>
                <a:spcPct val="10000"/>
              </a:spcBef>
            </a:pPr>
            <a:r>
              <a:rPr lang="en-US" sz="2000" dirty="0">
                <a:effectLst/>
              </a:rPr>
              <a:t>	   several different tests.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 build="p"/>
      <p:bldP spid="245767" grpId="0"/>
      <p:bldP spid="245769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533400" y="304800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00CC"/>
                </a:solidFill>
                <a:effectLst/>
                <a:latin typeface="+mj-lt"/>
              </a:rPr>
              <a:t>Declaring Two-Dimensional Arrays</a:t>
            </a:r>
          </a:p>
        </p:txBody>
      </p:sp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304800" y="1066800"/>
            <a:ext cx="8153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400050" algn="l"/>
              </a:tabLst>
            </a:pPr>
            <a:r>
              <a:rPr lang="en-US" sz="2000" dirty="0">
                <a:effectLst/>
              </a:rPr>
              <a:t>Standard form of declaration: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tabLst>
                <a:tab pos="400050" algn="l"/>
              </a:tabLst>
            </a:pPr>
            <a:r>
              <a:rPr lang="en-US" sz="2000" b="1" i="1" dirty="0">
                <a:solidFill>
                  <a:schemeClr val="accent2"/>
                </a:solidFill>
                <a:effectLst/>
                <a:latin typeface="Courier New" pitchFamily="49" charset="0"/>
              </a:rPr>
              <a:t>	</a:t>
            </a:r>
            <a:r>
              <a:rPr lang="en-US" sz="2000" b="1" i="1" dirty="0" err="1">
                <a:solidFill>
                  <a:schemeClr val="accent2"/>
                </a:solidFill>
                <a:effectLst/>
                <a:latin typeface="Courier New" pitchFamily="49" charset="0"/>
              </a:rPr>
              <a:t>element_type</a:t>
            </a:r>
            <a:r>
              <a:rPr lang="en-US" sz="2000" b="1" i="1" dirty="0">
                <a:solidFill>
                  <a:schemeClr val="accent2"/>
                </a:solidFill>
                <a:effectLst/>
                <a:latin typeface="Courier New" pitchFamily="49" charset="0"/>
              </a:rPr>
              <a:t> </a:t>
            </a:r>
            <a:r>
              <a:rPr lang="en-US" sz="2000" b="1" i="1" dirty="0" err="1">
                <a:solidFill>
                  <a:schemeClr val="accent2"/>
                </a:solidFill>
                <a:effectLst/>
                <a:latin typeface="Courier New" pitchFamily="49" charset="0"/>
              </a:rPr>
              <a:t>array_name</a:t>
            </a:r>
            <a:r>
              <a:rPr lang="en-US" sz="2000" b="1" dirty="0">
                <a:solidFill>
                  <a:schemeClr val="accent2"/>
                </a:solidFill>
                <a:effectLst/>
                <a:latin typeface="Courier New" pitchFamily="49" charset="0"/>
              </a:rPr>
              <a:t>[</a:t>
            </a:r>
            <a:r>
              <a:rPr lang="en-US" sz="2000" b="1" i="1" dirty="0">
                <a:solidFill>
                  <a:schemeClr val="accent2"/>
                </a:solidFill>
                <a:effectLst/>
                <a:latin typeface="Courier New" pitchFamily="49" charset="0"/>
              </a:rPr>
              <a:t>NUM_ROWS</a:t>
            </a:r>
            <a:r>
              <a:rPr lang="en-US" sz="2000" b="1" dirty="0">
                <a:solidFill>
                  <a:schemeClr val="accent2"/>
                </a:solidFill>
                <a:effectLst/>
                <a:latin typeface="Courier New" pitchFamily="49" charset="0"/>
              </a:rPr>
              <a:t>][</a:t>
            </a:r>
            <a:r>
              <a:rPr lang="en-US" sz="2000" b="1" i="1" dirty="0">
                <a:solidFill>
                  <a:schemeClr val="accent2"/>
                </a:solidFill>
                <a:effectLst/>
                <a:latin typeface="Courier New" pitchFamily="49" charset="0"/>
              </a:rPr>
              <a:t>NUM_COLUMNS</a:t>
            </a:r>
            <a:r>
              <a:rPr lang="en-US" sz="2000" b="1" dirty="0">
                <a:solidFill>
                  <a:schemeClr val="accent2"/>
                </a:solidFill>
                <a:effectLst/>
                <a:latin typeface="Courier New" pitchFamily="49" charset="0"/>
              </a:rPr>
              <a:t>];</a:t>
            </a:r>
            <a:endParaRPr lang="en-US" sz="2400" dirty="0">
              <a:solidFill>
                <a:schemeClr val="accent2"/>
              </a:solidFill>
              <a:effectLst/>
              <a:latin typeface="Courier New" pitchFamily="49" charset="0"/>
            </a:endParaRPr>
          </a:p>
        </p:txBody>
      </p:sp>
      <p:sp>
        <p:nvSpPr>
          <p:cNvPr id="208900" name="Text Box 4"/>
          <p:cNvSpPr txBox="1">
            <a:spLocks noChangeArrowheads="1"/>
          </p:cNvSpPr>
          <p:nvPr/>
        </p:nvSpPr>
        <p:spPr bwMode="auto">
          <a:xfrm>
            <a:off x="228600" y="2057400"/>
            <a:ext cx="8534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tabLst>
                <a:tab pos="457200" algn="l"/>
              </a:tabLst>
            </a:pPr>
            <a:r>
              <a:rPr lang="en-US" sz="2000" dirty="0">
                <a:effectLst/>
              </a:rPr>
              <a:t>Example:</a:t>
            </a:r>
          </a:p>
          <a:p>
            <a:pPr algn="l">
              <a:tabLst>
                <a:tab pos="457200" algn="l"/>
              </a:tabLst>
            </a:pPr>
            <a:r>
              <a:rPr lang="en-US" sz="2000" dirty="0">
                <a:effectLst/>
                <a:latin typeface="Courier New" pitchFamily="49" charset="0"/>
              </a:rPr>
              <a:t>	</a:t>
            </a:r>
            <a:r>
              <a:rPr lang="en-US" sz="2000" b="1" dirty="0">
                <a:effectLst/>
                <a:latin typeface="Courier New" pitchFamily="49" charset="0"/>
              </a:rPr>
              <a:t>const </a:t>
            </a:r>
            <a:r>
              <a:rPr lang="en-US" sz="2000" b="1" dirty="0" err="1">
                <a:effectLst/>
                <a:latin typeface="Courier New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NUM_ROWS = 30,</a:t>
            </a:r>
          </a:p>
          <a:p>
            <a:pPr algn="l">
              <a:tabLst>
                <a:tab pos="457200" algn="l"/>
              </a:tabLst>
            </a:pPr>
            <a:endParaRPr lang="en-US" sz="2000" b="1" dirty="0">
              <a:effectLst/>
              <a:latin typeface="Courier New" pitchFamily="49" charset="0"/>
            </a:endParaRPr>
          </a:p>
          <a:p>
            <a:pPr algn="l">
              <a:tabLst>
                <a:tab pos="457200" algn="l"/>
              </a:tabLst>
            </a:pPr>
            <a:r>
              <a:rPr lang="en-US" sz="2000" b="1" dirty="0">
                <a:effectLst/>
                <a:latin typeface="Courier New" pitchFamily="49" charset="0"/>
              </a:rPr>
              <a:t>	          NUM_COLUMNS = 4;  </a:t>
            </a:r>
            <a:endParaRPr lang="en-US" sz="2000" dirty="0">
              <a:effectLst/>
              <a:latin typeface="Courier New" pitchFamily="49" charset="0"/>
            </a:endParaRPr>
          </a:p>
          <a:p>
            <a:pPr algn="l">
              <a:tabLst>
                <a:tab pos="457200" algn="l"/>
              </a:tabLst>
            </a:pPr>
            <a:endParaRPr lang="en-US" sz="2000" dirty="0">
              <a:effectLst/>
              <a:latin typeface="Courier New" pitchFamily="49" charset="0"/>
            </a:endParaRPr>
          </a:p>
          <a:p>
            <a:pPr algn="l">
              <a:tabLst>
                <a:tab pos="457200" algn="l"/>
              </a:tabLst>
            </a:pPr>
            <a:r>
              <a:rPr lang="en-US" sz="2000" dirty="0">
                <a:effectLst/>
                <a:latin typeface="Courier New" pitchFamily="49" charset="0"/>
              </a:rPr>
              <a:t>	</a:t>
            </a:r>
            <a:r>
              <a:rPr lang="en-US" sz="2000" b="1" dirty="0">
                <a:solidFill>
                  <a:srgbClr val="CC0000"/>
                </a:solidFill>
                <a:effectLst/>
                <a:latin typeface="Courier New" pitchFamily="49" charset="0"/>
              </a:rPr>
              <a:t>double </a:t>
            </a:r>
            <a:r>
              <a:rPr lang="en-US" sz="2000" b="1" dirty="0" err="1">
                <a:solidFill>
                  <a:srgbClr val="CC0000"/>
                </a:solidFill>
                <a:effectLst/>
                <a:latin typeface="Courier New" pitchFamily="49" charset="0"/>
              </a:rPr>
              <a:t>scoresTable</a:t>
            </a:r>
            <a:r>
              <a:rPr lang="en-US" sz="2000" b="1" dirty="0">
                <a:solidFill>
                  <a:srgbClr val="CC0000"/>
                </a:solidFill>
                <a:effectLst/>
                <a:latin typeface="Courier New" pitchFamily="49" charset="0"/>
              </a:rPr>
              <a:t>[NUM_ROWS][NUM_COLUMNS];</a:t>
            </a:r>
          </a:p>
        </p:txBody>
      </p:sp>
      <p:sp>
        <p:nvSpPr>
          <p:cNvPr id="208901" name="Text Box 5"/>
          <p:cNvSpPr txBox="1">
            <a:spLocks noChangeArrowheads="1"/>
          </p:cNvSpPr>
          <p:nvPr/>
        </p:nvSpPr>
        <p:spPr bwMode="auto">
          <a:xfrm>
            <a:off x="228600" y="4337050"/>
            <a:ext cx="82296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algn="l"/>
            <a:r>
              <a:rPr lang="en-US" sz="2400" i="1" u="sng">
                <a:effectLst/>
              </a:rPr>
              <a:t>Initialization</a:t>
            </a:r>
            <a:r>
              <a:rPr lang="en-US" sz="2000">
                <a:effectLst/>
              </a:rPr>
              <a:t/>
            </a:r>
            <a:br>
              <a:rPr lang="en-US" sz="2000">
                <a:effectLst/>
              </a:rPr>
            </a:br>
            <a:r>
              <a:rPr lang="en-US" sz="1400">
                <a:effectLst/>
                <a:sym typeface="Symbol" pitchFamily="18" charset="2"/>
              </a:rPr>
              <a:t>  </a:t>
            </a:r>
            <a:r>
              <a:rPr lang="en-US" sz="2000">
                <a:effectLst/>
              </a:rPr>
              <a:t>List the initial values in braces, row by row; </a:t>
            </a:r>
            <a:br>
              <a:rPr lang="en-US" sz="2000">
                <a:effectLst/>
              </a:rPr>
            </a:br>
            <a:r>
              <a:rPr lang="en-US" sz="1400">
                <a:effectLst/>
                <a:sym typeface="Symbol" pitchFamily="18" charset="2"/>
              </a:rPr>
              <a:t>  </a:t>
            </a:r>
            <a:r>
              <a:rPr lang="en-US" sz="2000">
                <a:effectLst/>
              </a:rPr>
              <a:t>May use internal braces for each row to improve readability.</a:t>
            </a:r>
          </a:p>
          <a:p>
            <a:pPr marL="285750" indent="-285750" algn="l"/>
            <a:endParaRPr lang="en-US" sz="1000">
              <a:effectLst/>
            </a:endParaRPr>
          </a:p>
          <a:p>
            <a:pPr marL="285750" indent="-285750" algn="l"/>
            <a:r>
              <a:rPr lang="en-US" sz="2000">
                <a:effectLst/>
              </a:rPr>
              <a:t>Example:</a:t>
            </a:r>
            <a:br>
              <a:rPr lang="en-US" sz="2000">
                <a:effectLst/>
              </a:rPr>
            </a:br>
            <a:r>
              <a:rPr lang="en-US" b="1">
                <a:effectLst/>
                <a:latin typeface="Courier New" pitchFamily="49" charset="0"/>
              </a:rPr>
              <a:t>double rates[2][3] =</a:t>
            </a:r>
            <a:r>
              <a:rPr lang="en-US" b="1">
                <a:solidFill>
                  <a:srgbClr val="CC0000"/>
                </a:solidFill>
                <a:effectLst/>
                <a:latin typeface="Courier New" pitchFamily="49" charset="0"/>
              </a:rPr>
              <a:t> </a:t>
            </a:r>
            <a:r>
              <a:rPr lang="en-US" b="1">
                <a:solidFill>
                  <a:schemeClr val="accent2"/>
                </a:solidFill>
                <a:effectLst/>
                <a:latin typeface="Courier New" pitchFamily="49" charset="0"/>
              </a:rPr>
              <a:t>{{0.50, 0.55, 0.53},  // first row</a:t>
            </a:r>
            <a:br>
              <a:rPr lang="en-US" b="1">
                <a:solidFill>
                  <a:schemeClr val="accent2"/>
                </a:solidFill>
                <a:effectLst/>
                <a:latin typeface="Courier New" pitchFamily="49" charset="0"/>
              </a:rPr>
            </a:br>
            <a:r>
              <a:rPr lang="en-US" b="1">
                <a:solidFill>
                  <a:schemeClr val="accent2"/>
                </a:solidFill>
                <a:effectLst/>
                <a:latin typeface="Courier New" pitchFamily="49" charset="0"/>
              </a:rPr>
              <a:t>                      {0.63, 0.58, 0.55}}; // second row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143750" y="1900238"/>
            <a:ext cx="1676400" cy="1527175"/>
            <a:chOff x="4560" y="1200"/>
            <a:chExt cx="1056" cy="962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4896" y="1344"/>
              <a:ext cx="576" cy="774"/>
              <a:chOff x="4896" y="1344"/>
              <a:chExt cx="576" cy="774"/>
            </a:xfrm>
          </p:grpSpPr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>
                <a:off x="4896" y="1344"/>
                <a:ext cx="576" cy="96"/>
                <a:chOff x="4368" y="1728"/>
                <a:chExt cx="576" cy="96"/>
              </a:xfrm>
            </p:grpSpPr>
            <p:sp>
              <p:nvSpPr>
                <p:cNvPr id="208907" name="Rectangle 11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08" name="Line 12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09" name="Line 13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0" name="Line 14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</p:grpSp>
          <p:grpSp>
            <p:nvGrpSpPr>
              <p:cNvPr id="5" name="Group 15"/>
              <p:cNvGrpSpPr>
                <a:grpSpLocks/>
              </p:cNvGrpSpPr>
              <p:nvPr/>
            </p:nvGrpSpPr>
            <p:grpSpPr bwMode="auto">
              <a:xfrm>
                <a:off x="4896" y="1440"/>
                <a:ext cx="576" cy="96"/>
                <a:chOff x="4368" y="1728"/>
                <a:chExt cx="576" cy="96"/>
              </a:xfrm>
            </p:grpSpPr>
            <p:sp>
              <p:nvSpPr>
                <p:cNvPr id="208912" name="Rectangle 16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3" name="Line 17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4" name="Line 18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5" name="Line 19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</p:grpSp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4896" y="1536"/>
                <a:ext cx="576" cy="96"/>
                <a:chOff x="4368" y="1728"/>
                <a:chExt cx="576" cy="96"/>
              </a:xfrm>
            </p:grpSpPr>
            <p:sp>
              <p:nvSpPr>
                <p:cNvPr id="208917" name="Rectangle 21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8" name="Line 22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19" name="Line 23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0" name="Line 24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</p:grpSp>
          <p:grpSp>
            <p:nvGrpSpPr>
              <p:cNvPr id="7" name="Group 25"/>
              <p:cNvGrpSpPr>
                <a:grpSpLocks/>
              </p:cNvGrpSpPr>
              <p:nvPr/>
            </p:nvGrpSpPr>
            <p:grpSpPr bwMode="auto">
              <a:xfrm>
                <a:off x="4896" y="1632"/>
                <a:ext cx="576" cy="96"/>
                <a:chOff x="4368" y="1728"/>
                <a:chExt cx="576" cy="96"/>
              </a:xfrm>
            </p:grpSpPr>
            <p:sp>
              <p:nvSpPr>
                <p:cNvPr id="208922" name="Rectangle 26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3" name="Line 27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4" name="Line 28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5" name="Line 29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</p:grpSp>
          <p:grpSp>
            <p:nvGrpSpPr>
              <p:cNvPr id="8" name="Group 30"/>
              <p:cNvGrpSpPr>
                <a:grpSpLocks/>
              </p:cNvGrpSpPr>
              <p:nvPr/>
            </p:nvGrpSpPr>
            <p:grpSpPr bwMode="auto">
              <a:xfrm>
                <a:off x="4896" y="2016"/>
                <a:ext cx="576" cy="96"/>
                <a:chOff x="4368" y="1728"/>
                <a:chExt cx="576" cy="96"/>
              </a:xfrm>
            </p:grpSpPr>
            <p:sp>
              <p:nvSpPr>
                <p:cNvPr id="208927" name="Rectangle 31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8" name="Line 32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29" name="Line 33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  <p:sp>
              <p:nvSpPr>
                <p:cNvPr id="208930" name="Line 34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effectLst/>
                  </a:endParaRPr>
                </a:p>
              </p:txBody>
            </p:sp>
          </p:grpSp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5088" y="1785"/>
                <a:ext cx="240" cy="333"/>
                <a:chOff x="5136" y="2467"/>
                <a:chExt cx="240" cy="333"/>
              </a:xfrm>
            </p:grpSpPr>
            <p:sp>
              <p:nvSpPr>
                <p:cNvPr id="208932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5136" y="2467"/>
                  <a:ext cx="240" cy="1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  <a:effectLst/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  <a:effectLst/>
                  </a:endParaRPr>
                </a:p>
              </p:txBody>
            </p:sp>
            <p:sp>
              <p:nvSpPr>
                <p:cNvPr id="208933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5136" y="2544"/>
                  <a:ext cx="240" cy="1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  <a:effectLst/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  <a:effectLst/>
                  </a:endParaRPr>
                </a:p>
              </p:txBody>
            </p:sp>
            <p:sp>
              <p:nvSpPr>
                <p:cNvPr id="208934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136" y="2621"/>
                  <a:ext cx="240" cy="17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  <a:effectLst/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  <a:effectLst/>
                  </a:endParaRPr>
                </a:p>
              </p:txBody>
            </p:sp>
          </p:grpSp>
          <p:sp>
            <p:nvSpPr>
              <p:cNvPr id="208935" name="Line 39"/>
              <p:cNvSpPr>
                <a:spLocks noChangeShapeType="1"/>
              </p:cNvSpPr>
              <p:nvPr/>
            </p:nvSpPr>
            <p:spPr bwMode="auto">
              <a:xfrm>
                <a:off x="4896" y="1536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08936" name="Line 40"/>
              <p:cNvSpPr>
                <a:spLocks noChangeShapeType="1"/>
              </p:cNvSpPr>
              <p:nvPr/>
            </p:nvSpPr>
            <p:spPr bwMode="auto">
              <a:xfrm>
                <a:off x="5472" y="1632"/>
                <a:ext cx="0" cy="48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</p:grpSp>
        <p:sp>
          <p:nvSpPr>
            <p:cNvPr id="208937" name="Text Box 41"/>
            <p:cNvSpPr txBox="1">
              <a:spLocks noChangeArrowheads="1"/>
            </p:cNvSpPr>
            <p:nvPr/>
          </p:nvSpPr>
          <p:spPr bwMode="auto">
            <a:xfrm>
              <a:off x="4560" y="1344"/>
              <a:ext cx="384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  <a:effectLst/>
                </a:rPr>
                <a:t>[0]</a:t>
              </a:r>
              <a:br>
                <a:rPr lang="en-US" sz="1200">
                  <a:solidFill>
                    <a:srgbClr val="CC0000"/>
                  </a:solidFill>
                  <a:effectLst/>
                </a:rPr>
              </a:br>
              <a:r>
                <a:rPr lang="en-US" sz="1200">
                  <a:solidFill>
                    <a:srgbClr val="CC0000"/>
                  </a:solidFill>
                  <a:effectLst/>
                </a:rPr>
                <a:t>[1]</a:t>
              </a:r>
              <a:br>
                <a:rPr lang="en-US" sz="1200">
                  <a:solidFill>
                    <a:srgbClr val="CC0000"/>
                  </a:solidFill>
                  <a:effectLst/>
                </a:rPr>
              </a:br>
              <a:r>
                <a:rPr lang="en-US" sz="1200">
                  <a:solidFill>
                    <a:srgbClr val="CC0000"/>
                  </a:solidFill>
                  <a:effectLst/>
                </a:rPr>
                <a:t>[2]</a:t>
              </a:r>
              <a:br>
                <a:rPr lang="en-US" sz="1200">
                  <a:solidFill>
                    <a:srgbClr val="CC0000"/>
                  </a:solidFill>
                  <a:effectLst/>
                </a:rPr>
              </a:br>
              <a:r>
                <a:rPr lang="en-US" sz="1200">
                  <a:solidFill>
                    <a:srgbClr val="CC0000"/>
                  </a:solidFill>
                  <a:effectLst/>
                </a:rPr>
                <a:t>[3]</a:t>
              </a:r>
            </a:p>
            <a:p>
              <a:pPr algn="r">
                <a:spcBef>
                  <a:spcPct val="50000"/>
                </a:spcBef>
              </a:pPr>
              <a:endParaRPr lang="en-US" sz="1200">
                <a:solidFill>
                  <a:srgbClr val="CC0000"/>
                </a:solidFill>
                <a:effectLst/>
              </a:endParaRPr>
            </a:p>
            <a:p>
              <a:pPr algn="r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  <a:effectLst/>
                </a:rPr>
                <a:t>[29]</a:t>
              </a:r>
            </a:p>
          </p:txBody>
        </p:sp>
        <p:sp>
          <p:nvSpPr>
            <p:cNvPr id="208938" name="Text Box 42"/>
            <p:cNvSpPr txBox="1">
              <a:spLocks noChangeArrowheads="1"/>
            </p:cNvSpPr>
            <p:nvPr/>
          </p:nvSpPr>
          <p:spPr bwMode="auto">
            <a:xfrm>
              <a:off x="4848" y="1200"/>
              <a:ext cx="7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  <a:effectLst/>
                </a:rPr>
                <a:t>[0] [[1] [2] [3]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9" grpId="0" autoUpdateAnimBg="0"/>
      <p:bldP spid="208900" grpId="0" autoUpdateAnimBg="0"/>
      <p:bldP spid="208901" grpId="0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30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0000CC"/>
                </a:solidFill>
                <a:effectLst/>
                <a:latin typeface="+mj-lt"/>
              </a:rPr>
              <a:t>Processing Two-Dimensional Arrays</a:t>
            </a:r>
          </a:p>
        </p:txBody>
      </p:sp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304800" y="1409700"/>
            <a:ext cx="8077200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tabLst>
                <a:tab pos="1085850" algn="l"/>
                <a:tab pos="2914650" algn="l"/>
              </a:tabLst>
            </a:pPr>
            <a:r>
              <a:rPr lang="en-US" sz="1400" dirty="0">
                <a:effectLst/>
                <a:sym typeface="Symbol" pitchFamily="18" charset="2"/>
              </a:rPr>
              <a:t> </a:t>
            </a:r>
            <a:r>
              <a:rPr lang="en-US" sz="2000" dirty="0">
                <a:effectLst/>
              </a:rPr>
              <a:t>Remember:  Rows (and) columns are numbered from zero!!</a:t>
            </a:r>
          </a:p>
          <a:p>
            <a:pPr algn="l">
              <a:spcBef>
                <a:spcPct val="50000"/>
              </a:spcBef>
              <a:tabLst>
                <a:tab pos="1085850" algn="l"/>
                <a:tab pos="2914650" algn="l"/>
              </a:tabLst>
            </a:pPr>
            <a:endParaRPr lang="en-US" sz="1400" dirty="0">
              <a:effectLst/>
              <a:sym typeface="Symbol" pitchFamily="18" charset="2"/>
            </a:endParaRPr>
          </a:p>
          <a:p>
            <a:pPr algn="l">
              <a:spcBef>
                <a:spcPct val="50000"/>
              </a:spcBef>
              <a:tabLst>
                <a:tab pos="1085850" algn="l"/>
                <a:tab pos="2914650" algn="l"/>
              </a:tabLst>
            </a:pPr>
            <a:endParaRPr lang="en-US" sz="1400" dirty="0">
              <a:effectLst/>
              <a:sym typeface="Symbol" pitchFamily="18" charset="2"/>
            </a:endParaRPr>
          </a:p>
          <a:p>
            <a:pPr algn="l">
              <a:spcBef>
                <a:spcPct val="50000"/>
              </a:spcBef>
              <a:tabLst>
                <a:tab pos="1085850" algn="l"/>
                <a:tab pos="2914650" algn="l"/>
              </a:tabLst>
            </a:pPr>
            <a:endParaRPr lang="en-US" sz="1400" dirty="0">
              <a:effectLst/>
              <a:sym typeface="Symbol" pitchFamily="18" charset="2"/>
            </a:endParaRPr>
          </a:p>
          <a:p>
            <a:pPr algn="l">
              <a:spcBef>
                <a:spcPct val="50000"/>
              </a:spcBef>
              <a:tabLst>
                <a:tab pos="1085850" algn="l"/>
                <a:tab pos="2914650" algn="l"/>
              </a:tabLst>
            </a:pPr>
            <a:r>
              <a:rPr lang="en-US" sz="1400" dirty="0">
                <a:effectLst/>
                <a:sym typeface="Symbol" pitchFamily="18" charset="2"/>
              </a:rPr>
              <a:t> </a:t>
            </a:r>
            <a:r>
              <a:rPr lang="en-US" sz="2000" dirty="0">
                <a:effectLst/>
              </a:rPr>
              <a:t>Use </a:t>
            </a:r>
            <a:r>
              <a:rPr lang="en-US" sz="2000" i="1" dirty="0">
                <a:effectLst/>
              </a:rPr>
              <a:t>doubly-indexed variables</a:t>
            </a:r>
            <a:r>
              <a:rPr lang="en-US" sz="2000" b="1" i="1" dirty="0">
                <a:effectLst/>
              </a:rPr>
              <a:t>:</a:t>
            </a:r>
            <a:br>
              <a:rPr lang="en-US" sz="2000" b="1" i="1" dirty="0">
                <a:effectLst/>
              </a:rPr>
            </a:br>
            <a:r>
              <a:rPr lang="en-US" sz="2000" b="1" i="1" dirty="0">
                <a:effectLst/>
              </a:rPr>
              <a:t>	</a:t>
            </a:r>
            <a:r>
              <a:rPr lang="en-US" sz="2000" b="1" dirty="0" err="1">
                <a:effectLst/>
                <a:latin typeface="Courier New" pitchFamily="49" charset="0"/>
              </a:rPr>
              <a:t>scoresTable</a:t>
            </a:r>
            <a:r>
              <a:rPr lang="en-US" sz="2000" b="1" dirty="0">
                <a:effectLst/>
                <a:latin typeface="Courier New" pitchFamily="49" charset="0"/>
              </a:rPr>
              <a:t>[2][3]</a:t>
            </a:r>
            <a:r>
              <a:rPr lang="en-US" sz="2000" dirty="0">
                <a:effectLst/>
              </a:rPr>
              <a:t> is the entry in row 2 and column 3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		</a:t>
            </a:r>
            <a:r>
              <a:rPr lang="en-US" sz="2000" dirty="0">
                <a:effectLst/>
                <a:latin typeface="Symbol" pitchFamily="18" charset="2"/>
              </a:rPr>
              <a:t>­     ­</a:t>
            </a:r>
            <a:br>
              <a:rPr lang="en-US" sz="2000" dirty="0">
                <a:effectLst/>
                <a:latin typeface="Symbol" pitchFamily="18" charset="2"/>
              </a:rPr>
            </a:br>
            <a:r>
              <a:rPr lang="en-US" sz="2000" dirty="0">
                <a:effectLst/>
                <a:latin typeface="Symbol" pitchFamily="18" charset="2"/>
              </a:rPr>
              <a:t>	                </a:t>
            </a:r>
            <a:r>
              <a:rPr lang="en-US" sz="2000" dirty="0">
                <a:effectLst/>
              </a:rPr>
              <a:t>row index   column index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228600" y="5195888"/>
            <a:ext cx="8915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tabLst>
                <a:tab pos="457200" algn="l"/>
                <a:tab pos="857250" algn="l"/>
                <a:tab pos="1371600" algn="l"/>
              </a:tabLst>
            </a:pPr>
            <a:r>
              <a:rPr lang="en-US" sz="1400">
                <a:effectLst/>
                <a:sym typeface="Symbol" pitchFamily="18" charset="2"/>
              </a:rPr>
              <a:t> </a:t>
            </a:r>
            <a:r>
              <a:rPr lang="en-US" sz="2000">
                <a:effectLst/>
              </a:rPr>
              <a:t>Use </a:t>
            </a:r>
            <a:r>
              <a:rPr lang="en-US" sz="2000" i="1">
                <a:effectLst/>
              </a:rPr>
              <a:t>nested loops</a:t>
            </a:r>
            <a:r>
              <a:rPr lang="en-US" sz="2000">
                <a:effectLst/>
              </a:rPr>
              <a:t> to vary the two indices, most often in a </a:t>
            </a:r>
            <a:r>
              <a:rPr lang="en-US" sz="2000" b="1">
                <a:solidFill>
                  <a:srgbClr val="CC0000"/>
                </a:solidFill>
                <a:effectLst/>
              </a:rPr>
              <a:t>rowwise</a:t>
            </a:r>
            <a:r>
              <a:rPr lang="en-US" sz="2000">
                <a:effectLst/>
              </a:rPr>
              <a:t> manner.</a:t>
            </a:r>
          </a:p>
          <a:p>
            <a:pPr algn="l">
              <a:tabLst>
                <a:tab pos="457200" algn="l"/>
                <a:tab pos="857250" algn="l"/>
                <a:tab pos="1371600" algn="l"/>
              </a:tabLst>
            </a:pPr>
            <a:endParaRPr lang="en-US" sz="800">
              <a:effectLst/>
            </a:endParaRPr>
          </a:p>
          <a:p>
            <a:pPr algn="l">
              <a:tabLst>
                <a:tab pos="457200" algn="l"/>
                <a:tab pos="857250" algn="l"/>
                <a:tab pos="1371600" algn="l"/>
              </a:tabLst>
            </a:pPr>
            <a:r>
              <a:rPr lang="en-US" sz="2000" b="1">
                <a:effectLst/>
                <a:latin typeface="Courier New" pitchFamily="49" charset="0"/>
              </a:rPr>
              <a:t>	</a:t>
            </a:r>
            <a:endParaRPr lang="en-US" sz="2000">
              <a:effectLst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772400" y="2400300"/>
            <a:ext cx="1143000" cy="762000"/>
            <a:chOff x="4896" y="1152"/>
            <a:chExt cx="720" cy="480"/>
          </a:xfrm>
        </p:grpSpPr>
        <p:sp>
          <p:nvSpPr>
            <p:cNvPr id="210951" name="Oval 7"/>
            <p:cNvSpPr>
              <a:spLocks noChangeArrowheads="1"/>
            </p:cNvSpPr>
            <p:nvPr/>
          </p:nvSpPr>
          <p:spPr bwMode="auto">
            <a:xfrm>
              <a:off x="4896" y="1152"/>
              <a:ext cx="672" cy="48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10952" name="Text Box 8"/>
            <p:cNvSpPr txBox="1">
              <a:spLocks noChangeArrowheads="1"/>
            </p:cNvSpPr>
            <p:nvPr/>
          </p:nvSpPr>
          <p:spPr bwMode="auto">
            <a:xfrm>
              <a:off x="4944" y="1200"/>
              <a:ext cx="67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600">
                  <a:effectLst/>
                </a:rPr>
                <a:t>Counting from 0</a:t>
              </a:r>
              <a:endParaRPr lang="en-US">
                <a:effectLst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47" grpId="0" autoUpdateAnimBg="0"/>
      <p:bldP spid="210948" grpId="0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ChangeArrowheads="1"/>
          </p:cNvSpPr>
          <p:nvPr/>
        </p:nvSpPr>
        <p:spPr bwMode="auto">
          <a:xfrm>
            <a:off x="609600" y="304800"/>
            <a:ext cx="73914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4000" dirty="0">
                <a:solidFill>
                  <a:srgbClr val="0000CC"/>
                </a:solidFill>
                <a:effectLst/>
                <a:latin typeface="+mj-lt"/>
              </a:rPr>
              <a:t>Higher-Dimensional Arrays</a:t>
            </a:r>
            <a:endParaRPr lang="en-US" sz="3200" dirty="0">
              <a:solidFill>
                <a:srgbClr val="0000CC"/>
              </a:solidFill>
              <a:effectLst/>
              <a:latin typeface="+mj-lt"/>
            </a:endParaRPr>
          </a:p>
        </p:txBody>
      </p:sp>
      <p:sp>
        <p:nvSpPr>
          <p:cNvPr id="212995" name="Rectangle 3"/>
          <p:cNvSpPr>
            <a:spLocks noChangeArrowheads="1"/>
          </p:cNvSpPr>
          <p:nvPr/>
        </p:nvSpPr>
        <p:spPr bwMode="auto">
          <a:xfrm>
            <a:off x="304800" y="1449388"/>
            <a:ext cx="76014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dirty="0">
                <a:solidFill>
                  <a:schemeClr val="accent2"/>
                </a:solidFill>
                <a:effectLst/>
              </a:rPr>
              <a:t>The methods for 2D arrays extend in the obvious way to 3D arrays.</a:t>
            </a: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304800" y="1976438"/>
            <a:ext cx="8413393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000000"/>
                </a:solidFill>
                <a:effectLst/>
              </a:rPr>
              <a:t>Example:   To store and process a table of test scores for several different </a:t>
            </a:r>
          </a:p>
          <a:p>
            <a:pPr algn="l"/>
            <a:r>
              <a:rPr lang="en-US" sz="2000">
                <a:solidFill>
                  <a:srgbClr val="000000"/>
                </a:solidFill>
                <a:effectLst/>
              </a:rPr>
              <a:t>students on several different tests for  several different semesters</a:t>
            </a:r>
          </a:p>
        </p:txBody>
      </p:sp>
      <p:sp>
        <p:nvSpPr>
          <p:cNvPr id="212997" name="Rectangle 5"/>
          <p:cNvSpPr>
            <a:spLocks noChangeArrowheads="1"/>
          </p:cNvSpPr>
          <p:nvPr/>
        </p:nvSpPr>
        <p:spPr bwMode="auto">
          <a:xfrm>
            <a:off x="511175" y="3105150"/>
            <a:ext cx="701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000000"/>
                </a:solidFill>
                <a:effectLst/>
                <a:latin typeface="Courier New" pitchFamily="49" charset="0"/>
              </a:rPr>
              <a:t>const int SEMS = 10, STUDENTS = 30, TESTS = 4;</a:t>
            </a:r>
          </a:p>
        </p:txBody>
      </p:sp>
      <p:sp>
        <p:nvSpPr>
          <p:cNvPr id="212998" name="Rectangle 6"/>
          <p:cNvSpPr>
            <a:spLocks noChangeArrowheads="1"/>
          </p:cNvSpPr>
          <p:nvPr/>
        </p:nvSpPr>
        <p:spPr bwMode="auto">
          <a:xfrm>
            <a:off x="484187" y="3459163"/>
            <a:ext cx="81041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000000"/>
                </a:solidFill>
                <a:effectLst/>
                <a:latin typeface="Courier New" pitchFamily="49" charset="0"/>
              </a:rPr>
              <a:t>typedef double ThreeDimArray[SEMS][STUDENTS][TESTS];</a:t>
            </a:r>
          </a:p>
        </p:txBody>
      </p:sp>
      <p:sp>
        <p:nvSpPr>
          <p:cNvPr id="212999" name="Rectangle 7"/>
          <p:cNvSpPr>
            <a:spLocks noChangeArrowheads="1"/>
          </p:cNvSpPr>
          <p:nvPr/>
        </p:nvSpPr>
        <p:spPr bwMode="auto">
          <a:xfrm>
            <a:off x="484187" y="3840163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000000"/>
                </a:solidFill>
                <a:effectLst/>
                <a:latin typeface="Courier New" pitchFamily="49" charset="0"/>
              </a:rPr>
              <a:t>ThreeDimArray gradeBook; </a:t>
            </a:r>
          </a:p>
        </p:txBody>
      </p:sp>
      <p:sp>
        <p:nvSpPr>
          <p:cNvPr id="213000" name="Rectangle 8"/>
          <p:cNvSpPr>
            <a:spLocks noChangeArrowheads="1"/>
          </p:cNvSpPr>
          <p:nvPr/>
        </p:nvSpPr>
        <p:spPr bwMode="auto">
          <a:xfrm>
            <a:off x="484187" y="4595813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>
                <a:solidFill>
                  <a:srgbClr val="CC0000"/>
                </a:solidFill>
                <a:effectLst/>
                <a:latin typeface="Courier New" pitchFamily="49" charset="0"/>
              </a:rPr>
              <a:t>gradeBook[4][2][3]</a:t>
            </a:r>
            <a:endParaRPr lang="en-US" sz="2000" b="1">
              <a:solidFill>
                <a:srgbClr val="CC0000"/>
              </a:solidFill>
              <a:effectLst/>
            </a:endParaRPr>
          </a:p>
        </p:txBody>
      </p:sp>
      <p:sp>
        <p:nvSpPr>
          <p:cNvPr id="213001" name="Rectangle 9"/>
          <p:cNvSpPr>
            <a:spLocks noChangeArrowheads="1"/>
          </p:cNvSpPr>
          <p:nvPr/>
        </p:nvSpPr>
        <p:spPr bwMode="auto">
          <a:xfrm>
            <a:off x="3559175" y="4572000"/>
            <a:ext cx="56169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000000"/>
                </a:solidFill>
                <a:effectLst/>
              </a:rPr>
              <a:t>is the score of 4</a:t>
            </a:r>
            <a:r>
              <a:rPr lang="en-US" sz="2000" baseline="30000">
                <a:solidFill>
                  <a:srgbClr val="000000"/>
                </a:solidFill>
                <a:effectLst/>
              </a:rPr>
              <a:t>th</a:t>
            </a:r>
            <a:r>
              <a:rPr lang="en-US" sz="2000">
                <a:solidFill>
                  <a:srgbClr val="000000"/>
                </a:solidFill>
                <a:effectLst/>
              </a:rPr>
              <a:t> semester for student 2 on test 3</a:t>
            </a:r>
            <a:endParaRPr lang="en-US" sz="2000">
              <a:effectLst/>
            </a:endParaRPr>
          </a:p>
        </p:txBody>
      </p:sp>
      <p:sp>
        <p:nvSpPr>
          <p:cNvPr id="213002" name="Rectangle 10"/>
          <p:cNvSpPr>
            <a:spLocks noChangeArrowheads="1"/>
          </p:cNvSpPr>
          <p:nvPr/>
        </p:nvSpPr>
        <p:spPr bwMode="auto">
          <a:xfrm>
            <a:off x="484187" y="5181600"/>
            <a:ext cx="74379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000000"/>
                </a:solidFill>
                <a:effectLst/>
              </a:rPr>
              <a:t>// number of semesters, students and tests all counted from zero!!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ChangeArrowheads="1"/>
          </p:cNvSpPr>
          <p:nvPr/>
        </p:nvSpPr>
        <p:spPr bwMode="auto">
          <a:xfrm>
            <a:off x="457200" y="304800"/>
            <a:ext cx="546580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3600" dirty="0">
                <a:solidFill>
                  <a:srgbClr val="0000CC"/>
                </a:solidFill>
                <a:effectLst/>
                <a:latin typeface="+mj-lt"/>
              </a:rPr>
              <a:t>Arrays of Arrays</a:t>
            </a:r>
            <a:endParaRPr lang="en-US" sz="2800" dirty="0">
              <a:solidFill>
                <a:srgbClr val="0000CC"/>
              </a:solidFill>
              <a:effectLst/>
              <a:latin typeface="+mj-lt"/>
            </a:endParaRPr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1190625" y="2063750"/>
            <a:ext cx="3962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double </a:t>
            </a:r>
            <a:r>
              <a:rPr lang="en-US" sz="2000" b="1" dirty="0" err="1">
                <a:solidFill>
                  <a:srgbClr val="000000"/>
                </a:solidFill>
                <a:latin typeface="Courier New" pitchFamily="49" charset="0"/>
              </a:rPr>
              <a:t>scoresTable</a:t>
            </a: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[30][4];</a:t>
            </a: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412750" y="2930525"/>
            <a:ext cx="8929688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rgbClr val="000000"/>
                </a:solidFill>
              </a:rPr>
              <a:t>Declares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scoresTable</a:t>
            </a:r>
            <a:r>
              <a:rPr lang="en-US" sz="2000">
                <a:latin typeface="Times New Roman" pitchFamily="18" charset="0"/>
              </a:rPr>
              <a:t>  </a:t>
            </a:r>
            <a:r>
              <a:rPr lang="en-US" sz="2000"/>
              <a:t>to be a</a:t>
            </a:r>
            <a:r>
              <a:rPr lang="en-US" sz="2000">
                <a:solidFill>
                  <a:srgbClr val="000000"/>
                </a:solidFill>
              </a:rPr>
              <a:t> one-dimensional array containing </a:t>
            </a:r>
            <a:br>
              <a:rPr lang="en-US" sz="2000">
                <a:solidFill>
                  <a:srgbClr val="000000"/>
                </a:solidFill>
              </a:rPr>
            </a:br>
            <a:r>
              <a:rPr lang="en-US" sz="2000">
                <a:solidFill>
                  <a:srgbClr val="000000"/>
                </a:solidFill>
              </a:rPr>
              <a:t>30 elements, each of which is</a:t>
            </a:r>
            <a:r>
              <a:rPr lang="en-US" sz="2400"/>
              <a:t> </a:t>
            </a:r>
            <a:r>
              <a:rPr lang="en-US" sz="2000">
                <a:solidFill>
                  <a:srgbClr val="000000"/>
                </a:solidFill>
              </a:rPr>
              <a:t>a one-dimensional array of 4 real numbers;  that is,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 sz="200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2000" b="1">
                <a:solidFill>
                  <a:srgbClr val="000000"/>
                </a:solidFill>
                <a:latin typeface="Courier New" pitchFamily="49" charset="0"/>
              </a:rPr>
              <a:t>scoresTable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>
                <a:solidFill>
                  <a:srgbClr val="000000"/>
                </a:solidFill>
              </a:rPr>
              <a:t>is a one-dimensional array of rows</a:t>
            </a:r>
            <a:r>
              <a:rPr lang="en-US" sz="2400"/>
              <a:t> </a:t>
            </a:r>
            <a:r>
              <a:rPr lang="en-US" sz="2000">
                <a:solidFill>
                  <a:srgbClr val="000000"/>
                </a:solidFill>
              </a:rPr>
              <a:t>, each of which has 4 </a:t>
            </a:r>
            <a:br>
              <a:rPr lang="en-US" sz="2000">
                <a:solidFill>
                  <a:srgbClr val="000000"/>
                </a:solidFill>
              </a:rPr>
            </a:br>
            <a:r>
              <a:rPr lang="en-US" sz="2000">
                <a:solidFill>
                  <a:srgbClr val="000000"/>
                </a:solidFill>
              </a:rPr>
              <a:t>real values.   We could declare it as</a:t>
            </a:r>
            <a:endParaRPr lang="en-US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5045" name="Text Box 5"/>
          <p:cNvSpPr txBox="1">
            <a:spLocks noChangeArrowheads="1"/>
          </p:cNvSpPr>
          <p:nvPr/>
        </p:nvSpPr>
        <p:spPr bwMode="auto">
          <a:xfrm>
            <a:off x="715963" y="4424363"/>
            <a:ext cx="518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Courier New" pitchFamily="49" charset="0"/>
              </a:rPr>
              <a:t>typedef double RowOfTable[4];</a:t>
            </a:r>
          </a:p>
        </p:txBody>
      </p:sp>
      <p:sp>
        <p:nvSpPr>
          <p:cNvPr id="215048" name="Text Box 8"/>
          <p:cNvSpPr txBox="1">
            <a:spLocks noChangeArrowheads="1"/>
          </p:cNvSpPr>
          <p:nvPr/>
        </p:nvSpPr>
        <p:spPr bwMode="auto">
          <a:xfrm>
            <a:off x="730250" y="5122863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solidFill>
                  <a:srgbClr val="CC0000"/>
                </a:solidFill>
                <a:latin typeface="Courier New" pitchFamily="49" charset="0"/>
              </a:rPr>
              <a:t>RowOfTable scoresTable[30];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781800" y="1219200"/>
            <a:ext cx="1676400" cy="1527175"/>
            <a:chOff x="4272" y="286"/>
            <a:chExt cx="1056" cy="962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4608" y="430"/>
              <a:ext cx="576" cy="768"/>
              <a:chOff x="4896" y="1344"/>
              <a:chExt cx="576" cy="768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4896" y="1344"/>
                <a:ext cx="576" cy="96"/>
                <a:chOff x="4368" y="1728"/>
                <a:chExt cx="576" cy="96"/>
              </a:xfrm>
            </p:grpSpPr>
            <p:sp>
              <p:nvSpPr>
                <p:cNvPr id="215052" name="Rectangle 12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53" name="Line 13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54" name="Line 14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55" name="Line 15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6"/>
              <p:cNvGrpSpPr>
                <a:grpSpLocks/>
              </p:cNvGrpSpPr>
              <p:nvPr/>
            </p:nvGrpSpPr>
            <p:grpSpPr bwMode="auto">
              <a:xfrm>
                <a:off x="4896" y="1440"/>
                <a:ext cx="576" cy="96"/>
                <a:chOff x="4368" y="1728"/>
                <a:chExt cx="576" cy="96"/>
              </a:xfrm>
            </p:grpSpPr>
            <p:sp>
              <p:nvSpPr>
                <p:cNvPr id="215057" name="Rectangle 17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58" name="Line 18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59" name="Line 19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0" name="Line 20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21"/>
              <p:cNvGrpSpPr>
                <a:grpSpLocks/>
              </p:cNvGrpSpPr>
              <p:nvPr/>
            </p:nvGrpSpPr>
            <p:grpSpPr bwMode="auto">
              <a:xfrm>
                <a:off x="4896" y="1536"/>
                <a:ext cx="576" cy="96"/>
                <a:chOff x="4368" y="1728"/>
                <a:chExt cx="576" cy="96"/>
              </a:xfrm>
            </p:grpSpPr>
            <p:sp>
              <p:nvSpPr>
                <p:cNvPr id="215062" name="Rectangle 22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3" name="Line 23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4" name="Line 24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5" name="Line 25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26"/>
              <p:cNvGrpSpPr>
                <a:grpSpLocks/>
              </p:cNvGrpSpPr>
              <p:nvPr/>
            </p:nvGrpSpPr>
            <p:grpSpPr bwMode="auto">
              <a:xfrm>
                <a:off x="4896" y="1632"/>
                <a:ext cx="576" cy="96"/>
                <a:chOff x="4368" y="1728"/>
                <a:chExt cx="576" cy="96"/>
              </a:xfrm>
            </p:grpSpPr>
            <p:sp>
              <p:nvSpPr>
                <p:cNvPr id="215067" name="Rectangle 27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8" name="Line 28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69" name="Line 29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70" name="Line 30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4896" y="2016"/>
                <a:ext cx="576" cy="96"/>
                <a:chOff x="4368" y="1728"/>
                <a:chExt cx="576" cy="96"/>
              </a:xfrm>
            </p:grpSpPr>
            <p:sp>
              <p:nvSpPr>
                <p:cNvPr id="215072" name="Rectangle 32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73" name="Line 33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74" name="Line 34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75" name="Line 35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36"/>
              <p:cNvGrpSpPr>
                <a:grpSpLocks/>
              </p:cNvGrpSpPr>
              <p:nvPr/>
            </p:nvGrpSpPr>
            <p:grpSpPr bwMode="auto">
              <a:xfrm>
                <a:off x="5088" y="1785"/>
                <a:ext cx="240" cy="327"/>
                <a:chOff x="5136" y="2467"/>
                <a:chExt cx="240" cy="327"/>
              </a:xfrm>
            </p:grpSpPr>
            <p:sp>
              <p:nvSpPr>
                <p:cNvPr id="21507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5136" y="2467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507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5136" y="2544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507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5136" y="2621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</p:grpSp>
          <p:sp>
            <p:nvSpPr>
              <p:cNvPr id="215080" name="Line 40"/>
              <p:cNvSpPr>
                <a:spLocks noChangeShapeType="1"/>
              </p:cNvSpPr>
              <p:nvPr/>
            </p:nvSpPr>
            <p:spPr bwMode="auto">
              <a:xfrm>
                <a:off x="4896" y="1536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081" name="Line 41"/>
              <p:cNvSpPr>
                <a:spLocks noChangeShapeType="1"/>
              </p:cNvSpPr>
              <p:nvPr/>
            </p:nvSpPr>
            <p:spPr bwMode="auto">
              <a:xfrm>
                <a:off x="5472" y="1632"/>
                <a:ext cx="0" cy="480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082" name="Text Box 42"/>
            <p:cNvSpPr txBox="1">
              <a:spLocks noChangeArrowheads="1"/>
            </p:cNvSpPr>
            <p:nvPr/>
          </p:nvSpPr>
          <p:spPr bwMode="auto">
            <a:xfrm>
              <a:off x="4272" y="430"/>
              <a:ext cx="384" cy="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</a:rPr>
                <a:t>[0]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[1]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[2]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[3]</a:t>
              </a:r>
            </a:p>
            <a:p>
              <a:pPr algn="r">
                <a:spcBef>
                  <a:spcPct val="50000"/>
                </a:spcBef>
              </a:pPr>
              <a:endParaRPr lang="en-US" sz="1200">
                <a:solidFill>
                  <a:srgbClr val="CC0000"/>
                </a:solidFill>
              </a:endParaRPr>
            </a:p>
            <a:p>
              <a:pPr algn="r">
                <a:lnSpc>
                  <a:spcPct val="14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</a:rPr>
                <a:t>[29]</a:t>
              </a:r>
            </a:p>
          </p:txBody>
        </p:sp>
        <p:sp>
          <p:nvSpPr>
            <p:cNvPr id="215083" name="Text Box 43"/>
            <p:cNvSpPr txBox="1">
              <a:spLocks noChangeArrowheads="1"/>
            </p:cNvSpPr>
            <p:nvPr/>
          </p:nvSpPr>
          <p:spPr bwMode="auto">
            <a:xfrm>
              <a:off x="4560" y="286"/>
              <a:ext cx="7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</a:rPr>
                <a:t>[0] [[1] [2] [3]</a:t>
              </a:r>
            </a:p>
          </p:txBody>
        </p:sp>
      </p:grpSp>
      <p:grpSp>
        <p:nvGrpSpPr>
          <p:cNvPr id="10" name="Group 44"/>
          <p:cNvGrpSpPr>
            <a:grpSpLocks/>
          </p:cNvGrpSpPr>
          <p:nvPr/>
        </p:nvGrpSpPr>
        <p:grpSpPr bwMode="auto">
          <a:xfrm>
            <a:off x="6553200" y="4194175"/>
            <a:ext cx="1828800" cy="1781175"/>
            <a:chOff x="4128" y="2160"/>
            <a:chExt cx="1152" cy="1122"/>
          </a:xfrm>
        </p:grpSpPr>
        <p:grpSp>
          <p:nvGrpSpPr>
            <p:cNvPr id="11" name="Group 45"/>
            <p:cNvGrpSpPr>
              <a:grpSpLocks/>
            </p:cNvGrpSpPr>
            <p:nvPr/>
          </p:nvGrpSpPr>
          <p:grpSpPr bwMode="auto">
            <a:xfrm>
              <a:off x="4512" y="2160"/>
              <a:ext cx="768" cy="1056"/>
              <a:chOff x="4512" y="2160"/>
              <a:chExt cx="768" cy="1056"/>
            </a:xfrm>
          </p:grpSpPr>
          <p:grpSp>
            <p:nvGrpSpPr>
              <p:cNvPr id="12" name="Group 46"/>
              <p:cNvGrpSpPr>
                <a:grpSpLocks/>
              </p:cNvGrpSpPr>
              <p:nvPr/>
            </p:nvGrpSpPr>
            <p:grpSpPr bwMode="auto">
              <a:xfrm>
                <a:off x="4560" y="2304"/>
                <a:ext cx="576" cy="96"/>
                <a:chOff x="4368" y="1728"/>
                <a:chExt cx="576" cy="96"/>
              </a:xfrm>
            </p:grpSpPr>
            <p:sp>
              <p:nvSpPr>
                <p:cNvPr id="215087" name="Rectangle 47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88" name="Line 48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89" name="Line 49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0" name="Line 50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51"/>
              <p:cNvGrpSpPr>
                <a:grpSpLocks/>
              </p:cNvGrpSpPr>
              <p:nvPr/>
            </p:nvGrpSpPr>
            <p:grpSpPr bwMode="auto">
              <a:xfrm>
                <a:off x="4560" y="2448"/>
                <a:ext cx="576" cy="96"/>
                <a:chOff x="4368" y="1728"/>
                <a:chExt cx="576" cy="96"/>
              </a:xfrm>
            </p:grpSpPr>
            <p:sp>
              <p:nvSpPr>
                <p:cNvPr id="215092" name="Rectangle 52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3" name="Line 53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4" name="Line 54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5" name="Line 55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56"/>
              <p:cNvGrpSpPr>
                <a:grpSpLocks/>
              </p:cNvGrpSpPr>
              <p:nvPr/>
            </p:nvGrpSpPr>
            <p:grpSpPr bwMode="auto">
              <a:xfrm>
                <a:off x="4560" y="2592"/>
                <a:ext cx="576" cy="96"/>
                <a:chOff x="4368" y="1728"/>
                <a:chExt cx="576" cy="96"/>
              </a:xfrm>
            </p:grpSpPr>
            <p:sp>
              <p:nvSpPr>
                <p:cNvPr id="215097" name="Rectangle 57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8" name="Line 58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099" name="Line 59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0" name="Line 60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61"/>
              <p:cNvGrpSpPr>
                <a:grpSpLocks/>
              </p:cNvGrpSpPr>
              <p:nvPr/>
            </p:nvGrpSpPr>
            <p:grpSpPr bwMode="auto">
              <a:xfrm>
                <a:off x="4560" y="2736"/>
                <a:ext cx="576" cy="96"/>
                <a:chOff x="4368" y="1728"/>
                <a:chExt cx="576" cy="96"/>
              </a:xfrm>
            </p:grpSpPr>
            <p:sp>
              <p:nvSpPr>
                <p:cNvPr id="215102" name="Rectangle 62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3" name="Line 63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4" name="Line 64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5" name="Line 65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66"/>
              <p:cNvGrpSpPr>
                <a:grpSpLocks/>
              </p:cNvGrpSpPr>
              <p:nvPr/>
            </p:nvGrpSpPr>
            <p:grpSpPr bwMode="auto">
              <a:xfrm>
                <a:off x="4560" y="3120"/>
                <a:ext cx="576" cy="96"/>
                <a:chOff x="4368" y="1728"/>
                <a:chExt cx="576" cy="96"/>
              </a:xfrm>
            </p:grpSpPr>
            <p:sp>
              <p:nvSpPr>
                <p:cNvPr id="215107" name="Rectangle 67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8" name="Line 68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09" name="Line 69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110" name="Line 70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71"/>
              <p:cNvGrpSpPr>
                <a:grpSpLocks/>
              </p:cNvGrpSpPr>
              <p:nvPr/>
            </p:nvGrpSpPr>
            <p:grpSpPr bwMode="auto">
              <a:xfrm>
                <a:off x="4752" y="2889"/>
                <a:ext cx="240" cy="327"/>
                <a:chOff x="5136" y="2467"/>
                <a:chExt cx="240" cy="327"/>
              </a:xfrm>
            </p:grpSpPr>
            <p:sp>
              <p:nvSpPr>
                <p:cNvPr id="21511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5136" y="2467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511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5136" y="2544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5114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5136" y="2621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</p:grpSp>
          <p:sp>
            <p:nvSpPr>
              <p:cNvPr id="215115" name="Text Box 75"/>
              <p:cNvSpPr txBox="1">
                <a:spLocks noChangeArrowheads="1"/>
              </p:cNvSpPr>
              <p:nvPr/>
            </p:nvSpPr>
            <p:spPr bwMode="auto">
              <a:xfrm>
                <a:off x="4512" y="2160"/>
                <a:ext cx="7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sz="1200">
                    <a:solidFill>
                      <a:srgbClr val="CC0000"/>
                    </a:solidFill>
                  </a:rPr>
                  <a:t>[0] [[1] [2] [3]</a:t>
                </a:r>
              </a:p>
            </p:txBody>
          </p:sp>
        </p:grpSp>
        <p:sp>
          <p:nvSpPr>
            <p:cNvPr id="215116" name="Text Box 76"/>
            <p:cNvSpPr txBox="1">
              <a:spLocks noChangeArrowheads="1"/>
            </p:cNvSpPr>
            <p:nvPr/>
          </p:nvSpPr>
          <p:spPr bwMode="auto">
            <a:xfrm>
              <a:off x="4128" y="2208"/>
              <a:ext cx="384" cy="1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</a:rPr>
                <a:t>[0]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[1]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[2]</a:t>
              </a:r>
              <a:br>
                <a:rPr lang="en-US" sz="1200">
                  <a:solidFill>
                    <a:srgbClr val="CC0000"/>
                  </a:solidFill>
                </a:rPr>
              </a:br>
              <a:r>
                <a:rPr lang="en-US" sz="1200">
                  <a:solidFill>
                    <a:srgbClr val="CC0000"/>
                  </a:solidFill>
                </a:rPr>
                <a:t>[3]</a:t>
              </a:r>
            </a:p>
            <a:p>
              <a:pPr algn="r">
                <a:lnSpc>
                  <a:spcPct val="130000"/>
                </a:lnSpc>
                <a:spcBef>
                  <a:spcPct val="50000"/>
                </a:spcBef>
              </a:pPr>
              <a:endParaRPr lang="en-US" sz="1200">
                <a:solidFill>
                  <a:srgbClr val="CC0000"/>
                </a:solidFill>
              </a:endParaRPr>
            </a:p>
            <a:p>
              <a:pPr algn="r">
                <a:lnSpc>
                  <a:spcPct val="130000"/>
                </a:lnSpc>
                <a:spcBef>
                  <a:spcPct val="50000"/>
                </a:spcBef>
              </a:pPr>
              <a:r>
                <a:rPr lang="en-US" sz="1200">
                  <a:solidFill>
                    <a:srgbClr val="CC0000"/>
                  </a:solidFill>
                </a:rPr>
                <a:t>[29]</a:t>
              </a:r>
            </a:p>
          </p:txBody>
        </p:sp>
      </p:grp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5324475" y="3421063"/>
            <a:ext cx="3016250" cy="431800"/>
            <a:chOff x="3354" y="2155"/>
            <a:chExt cx="1900" cy="272"/>
          </a:xfrm>
        </p:grpSpPr>
        <p:sp>
          <p:nvSpPr>
            <p:cNvPr id="215118" name="AutoShape 78"/>
            <p:cNvSpPr>
              <a:spLocks noChangeArrowheads="1"/>
            </p:cNvSpPr>
            <p:nvPr/>
          </p:nvSpPr>
          <p:spPr bwMode="auto">
            <a:xfrm>
              <a:off x="4500" y="2155"/>
              <a:ext cx="754" cy="272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19" name="Line 79"/>
            <p:cNvSpPr>
              <a:spLocks noChangeShapeType="1"/>
            </p:cNvSpPr>
            <p:nvPr/>
          </p:nvSpPr>
          <p:spPr bwMode="auto">
            <a:xfrm flipV="1">
              <a:off x="3354" y="2191"/>
              <a:ext cx="1155" cy="14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5" grpId="0" autoUpdateAnimBg="0"/>
      <p:bldP spid="215048" grpId="0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762000" y="838200"/>
            <a:ext cx="5149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scoresTable[i]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 is </a:t>
            </a:r>
            <a:r>
              <a:rPr lang="en-US">
                <a:latin typeface="Times New Roman" pitchFamily="18" charset="0"/>
              </a:rPr>
              <a:t>the</a:t>
            </a:r>
            <a:r>
              <a:rPr lang="en-US" b="1">
                <a:solidFill>
                  <a:srgbClr val="CC0000"/>
                </a:solidFill>
                <a:latin typeface="Times New Roman" pitchFamily="18" charset="0"/>
              </a:rPr>
              <a:t> i-th row of the table</a:t>
            </a:r>
            <a:endParaRPr lang="en-US" sz="2000"/>
          </a:p>
        </p:txBody>
      </p:sp>
      <p:sp>
        <p:nvSpPr>
          <p:cNvPr id="217091" name="Rectangle 3"/>
          <p:cNvSpPr>
            <a:spLocks noChangeArrowheads="1"/>
          </p:cNvSpPr>
          <p:nvPr/>
        </p:nvSpPr>
        <p:spPr bwMode="auto">
          <a:xfrm>
            <a:off x="533400" y="2057400"/>
            <a:ext cx="1987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 i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Address Translation:</a:t>
            </a:r>
            <a:endParaRPr lang="en-US" sz="2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717550" y="2438400"/>
            <a:ext cx="819785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dirty="0">
                <a:solidFill>
                  <a:srgbClr val="000000"/>
                </a:solidFill>
              </a:rPr>
              <a:t>The array-of-arrays structure of multidimensional arrays explains 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address translation.  </a:t>
            </a:r>
          </a:p>
          <a:p>
            <a:pPr algn="l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</a:rPr>
              <a:t>Suppose the base address of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ourier New" pitchFamily="49" charset="0"/>
              </a:rPr>
              <a:t>scoresTable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is 0x12348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641350" y="3919538"/>
            <a:ext cx="20478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CC0000"/>
                </a:solidFill>
                <a:latin typeface="Courier New" pitchFamily="49" charset="0"/>
              </a:rPr>
              <a:t>scoresTable[10]</a:t>
            </a:r>
            <a:endParaRPr lang="en-US" sz="2000" b="1">
              <a:solidFill>
                <a:srgbClr val="CC0000"/>
              </a:solidFill>
            </a:endParaRPr>
          </a:p>
        </p:txBody>
      </p:sp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2895600" y="3916363"/>
            <a:ext cx="4419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tabLst>
                <a:tab pos="288925" algn="l"/>
              </a:tabLst>
            </a:pPr>
            <a:r>
              <a:rPr lang="en-US" b="1">
                <a:solidFill>
                  <a:srgbClr val="CC0000"/>
                </a:solidFill>
              </a:rPr>
              <a:t>    0x12348 + 10*(</a:t>
            </a:r>
            <a:r>
              <a:rPr lang="en-US" b="1">
                <a:solidFill>
                  <a:srgbClr val="CC0000"/>
                </a:solidFill>
                <a:latin typeface="Courier New" pitchFamily="49" charset="0"/>
              </a:rPr>
              <a:t>sizeof RowOfTable)</a:t>
            </a:r>
            <a:endParaRPr lang="en-US" b="1">
              <a:solidFill>
                <a:srgbClr val="CC0000"/>
              </a:solidFill>
            </a:endParaRP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685800" y="5851525"/>
            <a:ext cx="77406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i="1" dirty="0">
                <a:solidFill>
                  <a:srgbClr val="000000"/>
                </a:solidFill>
              </a:rPr>
              <a:t>In general, an n-dimensional array can be viewed (recursively) as a </a:t>
            </a:r>
            <a:br>
              <a:rPr lang="en-US" i="1" dirty="0">
                <a:solidFill>
                  <a:srgbClr val="000000"/>
                </a:solidFill>
              </a:rPr>
            </a:br>
            <a:r>
              <a:rPr lang="en-US" i="1" dirty="0">
                <a:solidFill>
                  <a:srgbClr val="000000"/>
                </a:solidFill>
              </a:rPr>
              <a:t>one-dimensional array whose elements are (n - 1)-dimensional arrays.</a:t>
            </a:r>
          </a:p>
        </p:txBody>
      </p:sp>
      <p:sp>
        <p:nvSpPr>
          <p:cNvPr id="217096" name="Text Box 8"/>
          <p:cNvSpPr txBox="1">
            <a:spLocks noChangeArrowheads="1"/>
          </p:cNvSpPr>
          <p:nvPr/>
        </p:nvSpPr>
        <p:spPr bwMode="auto">
          <a:xfrm>
            <a:off x="533400" y="4572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In any case:</a:t>
            </a:r>
          </a:p>
        </p:txBody>
      </p:sp>
      <p:sp>
        <p:nvSpPr>
          <p:cNvPr id="217097" name="Text Box 9"/>
          <p:cNvSpPr txBox="1">
            <a:spLocks noChangeArrowheads="1"/>
          </p:cNvSpPr>
          <p:nvPr/>
        </p:nvSpPr>
        <p:spPr bwMode="auto">
          <a:xfrm>
            <a:off x="685800" y="12192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scoresTable[i][j]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 should be thought of as </a:t>
            </a:r>
            <a:r>
              <a:rPr lang="en-US" b="1">
                <a:solidFill>
                  <a:srgbClr val="000000"/>
                </a:solidFill>
                <a:latin typeface="Times New Roman" pitchFamily="18" charset="0"/>
              </a:rPr>
              <a:t>(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scoresTable[i])[j]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 </a:t>
            </a:r>
            <a:br>
              <a:rPr lang="en-US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>
                <a:solidFill>
                  <a:srgbClr val="000000"/>
                </a:solidFill>
                <a:latin typeface="Times New Roman" pitchFamily="18" charset="0"/>
              </a:rPr>
              <a:t>that is, as finding the j-th element of </a:t>
            </a:r>
            <a:r>
              <a:rPr lang="en-US" b="1">
                <a:solidFill>
                  <a:srgbClr val="000000"/>
                </a:solidFill>
                <a:latin typeface="Courier New" pitchFamily="49" charset="0"/>
              </a:rPr>
              <a:t>scoresTable[i]</a:t>
            </a:r>
            <a:r>
              <a:rPr lang="en-US">
                <a:solidFill>
                  <a:srgbClr val="000000"/>
                </a:solidFill>
              </a:rPr>
              <a:t>. </a:t>
            </a: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2667000" y="3844925"/>
            <a:ext cx="409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®</a:t>
            </a:r>
          </a:p>
        </p:txBody>
      </p:sp>
      <p:sp>
        <p:nvSpPr>
          <p:cNvPr id="217099" name="Rectangle 11"/>
          <p:cNvSpPr>
            <a:spLocks noChangeArrowheads="1"/>
          </p:cNvSpPr>
          <p:nvPr/>
        </p:nvSpPr>
        <p:spPr bwMode="auto">
          <a:xfrm>
            <a:off x="609600" y="4678363"/>
            <a:ext cx="2457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b="1">
                <a:solidFill>
                  <a:srgbClr val="CC0000"/>
                </a:solidFill>
                <a:latin typeface="Courier New" pitchFamily="49" charset="0"/>
              </a:rPr>
              <a:t>scoresTable[10][3]</a:t>
            </a:r>
            <a:endParaRPr lang="en-US" sz="2000" b="1">
              <a:solidFill>
                <a:srgbClr val="CC0000"/>
              </a:solidFill>
            </a:endParaRPr>
          </a:p>
        </p:txBody>
      </p:sp>
      <p:sp>
        <p:nvSpPr>
          <p:cNvPr id="217100" name="Rectangle 12"/>
          <p:cNvSpPr>
            <a:spLocks noChangeArrowheads="1"/>
          </p:cNvSpPr>
          <p:nvPr/>
        </p:nvSpPr>
        <p:spPr bwMode="auto">
          <a:xfrm>
            <a:off x="1647825" y="4845050"/>
            <a:ext cx="409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b="1">
                <a:solidFill>
                  <a:srgbClr val="000000"/>
                </a:solidFill>
                <a:latin typeface="Symbol" pitchFamily="18" charset="2"/>
              </a:rPr>
              <a:t>®</a:t>
            </a:r>
          </a:p>
        </p:txBody>
      </p:sp>
      <p:sp>
        <p:nvSpPr>
          <p:cNvPr id="217101" name="Text Box 13"/>
          <p:cNvSpPr txBox="1">
            <a:spLocks noChangeArrowheads="1"/>
          </p:cNvSpPr>
          <p:nvPr/>
        </p:nvSpPr>
        <p:spPr bwMode="auto">
          <a:xfrm>
            <a:off x="1905000" y="4906963"/>
            <a:ext cx="561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  </a:t>
            </a:r>
            <a:r>
              <a:rPr lang="en-US" b="1">
                <a:solidFill>
                  <a:srgbClr val="CC0000"/>
                </a:solidFill>
              </a:rPr>
              <a:t>base(</a:t>
            </a:r>
            <a:r>
              <a:rPr lang="en-US" b="1">
                <a:solidFill>
                  <a:srgbClr val="CC0000"/>
                </a:solidFill>
                <a:latin typeface="Courier New" pitchFamily="49" charset="0"/>
              </a:rPr>
              <a:t>scoresTable[10</a:t>
            </a:r>
            <a:r>
              <a:rPr lang="en-US" b="1">
                <a:solidFill>
                  <a:srgbClr val="CC0000"/>
                </a:solidFill>
              </a:rPr>
              <a:t>]) + 3*(</a:t>
            </a:r>
            <a:r>
              <a:rPr lang="en-US" b="1">
                <a:solidFill>
                  <a:srgbClr val="CC0000"/>
                </a:solidFill>
                <a:latin typeface="Courier New" pitchFamily="49" charset="0"/>
              </a:rPr>
              <a:t>sizeof double</a:t>
            </a:r>
            <a:r>
              <a:rPr lang="en-US" b="1">
                <a:solidFill>
                  <a:srgbClr val="CC0000"/>
                </a:solidFill>
              </a:rPr>
              <a:t>)</a:t>
            </a:r>
          </a:p>
        </p:txBody>
      </p:sp>
      <p:sp>
        <p:nvSpPr>
          <p:cNvPr id="217102" name="Rectangle 14"/>
          <p:cNvSpPr>
            <a:spLocks noChangeArrowheads="1"/>
          </p:cNvSpPr>
          <p:nvPr/>
        </p:nvSpPr>
        <p:spPr bwMode="auto">
          <a:xfrm>
            <a:off x="685800" y="3459163"/>
            <a:ext cx="2457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/>
            <a:r>
              <a:rPr lang="en-US" b="1">
                <a:latin typeface="Courier New" pitchFamily="49" charset="0"/>
              </a:rPr>
              <a:t>scoresTable[10][4]</a:t>
            </a:r>
            <a:endParaRPr lang="en-US" sz="2000" b="1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239000" y="3048000"/>
            <a:ext cx="1524000" cy="1879600"/>
            <a:chOff x="4560" y="1920"/>
            <a:chExt cx="960" cy="1184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5040" y="2777"/>
              <a:ext cx="240" cy="327"/>
              <a:chOff x="5136" y="2467"/>
              <a:chExt cx="240" cy="327"/>
            </a:xfrm>
          </p:grpSpPr>
          <p:sp>
            <p:nvSpPr>
              <p:cNvPr id="217105" name="Text Box 17"/>
              <p:cNvSpPr txBox="1">
                <a:spLocks noChangeArrowheads="1"/>
              </p:cNvSpPr>
              <p:nvPr/>
            </p:nvSpPr>
            <p:spPr bwMode="auto">
              <a:xfrm>
                <a:off x="5136" y="2467"/>
                <a:ext cx="24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r>
                  <a:rPr lang="en-US" sz="2400" b="1">
                    <a:solidFill>
                      <a:srgbClr val="CC0000"/>
                    </a:solidFill>
                  </a:rPr>
                  <a:t>.</a:t>
                </a:r>
              </a:p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endParaRPr lang="en-US" sz="2400" b="1">
                  <a:solidFill>
                    <a:srgbClr val="CC0000"/>
                  </a:solidFill>
                </a:endParaRPr>
              </a:p>
            </p:txBody>
          </p:sp>
          <p:sp>
            <p:nvSpPr>
              <p:cNvPr id="217106" name="Text Box 18"/>
              <p:cNvSpPr txBox="1">
                <a:spLocks noChangeArrowheads="1"/>
              </p:cNvSpPr>
              <p:nvPr/>
            </p:nvSpPr>
            <p:spPr bwMode="auto">
              <a:xfrm>
                <a:off x="5136" y="2544"/>
                <a:ext cx="24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r>
                  <a:rPr lang="en-US" sz="2400" b="1">
                    <a:solidFill>
                      <a:srgbClr val="CC0000"/>
                    </a:solidFill>
                  </a:rPr>
                  <a:t>.</a:t>
                </a:r>
              </a:p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endParaRPr lang="en-US" sz="2400" b="1">
                  <a:solidFill>
                    <a:srgbClr val="CC0000"/>
                  </a:solidFill>
                </a:endParaRPr>
              </a:p>
            </p:txBody>
          </p:sp>
          <p:sp>
            <p:nvSpPr>
              <p:cNvPr id="217107" name="Text Box 19"/>
              <p:cNvSpPr txBox="1">
                <a:spLocks noChangeArrowheads="1"/>
              </p:cNvSpPr>
              <p:nvPr/>
            </p:nvSpPr>
            <p:spPr bwMode="auto">
              <a:xfrm>
                <a:off x="5136" y="2621"/>
                <a:ext cx="24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r>
                  <a:rPr lang="en-US" sz="2400" b="1">
                    <a:solidFill>
                      <a:srgbClr val="CC0000"/>
                    </a:solidFill>
                  </a:rPr>
                  <a:t>.</a:t>
                </a:r>
              </a:p>
              <a:p>
                <a:pPr algn="l">
                  <a:lnSpc>
                    <a:spcPct val="0"/>
                  </a:lnSpc>
                  <a:spcBef>
                    <a:spcPct val="50000"/>
                  </a:spcBef>
                </a:pPr>
                <a:endParaRPr lang="en-US" sz="2400" b="1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4560" y="1920"/>
              <a:ext cx="960" cy="1001"/>
              <a:chOff x="4560" y="1920"/>
              <a:chExt cx="960" cy="1001"/>
            </a:xfrm>
          </p:grpSpPr>
          <p:sp>
            <p:nvSpPr>
              <p:cNvPr id="217109" name="Rectangle 21"/>
              <p:cNvSpPr>
                <a:spLocks noChangeArrowheads="1"/>
              </p:cNvSpPr>
              <p:nvPr/>
            </p:nvSpPr>
            <p:spPr bwMode="auto">
              <a:xfrm>
                <a:off x="5280" y="2640"/>
                <a:ext cx="144" cy="96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5" name="Group 22"/>
              <p:cNvGrpSpPr>
                <a:grpSpLocks/>
              </p:cNvGrpSpPr>
              <p:nvPr/>
            </p:nvGrpSpPr>
            <p:grpSpPr bwMode="auto">
              <a:xfrm>
                <a:off x="4848" y="2633"/>
                <a:ext cx="576" cy="96"/>
                <a:chOff x="4368" y="1728"/>
                <a:chExt cx="576" cy="96"/>
              </a:xfrm>
            </p:grpSpPr>
            <p:sp>
              <p:nvSpPr>
                <p:cNvPr id="217111" name="Rectangle 23"/>
                <p:cNvSpPr>
                  <a:spLocks noChangeArrowheads="1"/>
                </p:cNvSpPr>
                <p:nvPr/>
              </p:nvSpPr>
              <p:spPr bwMode="auto">
                <a:xfrm>
                  <a:off x="4368" y="1728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12" name="Line 24"/>
                <p:cNvSpPr>
                  <a:spLocks noChangeShapeType="1"/>
                </p:cNvSpPr>
                <p:nvPr/>
              </p:nvSpPr>
              <p:spPr bwMode="auto">
                <a:xfrm>
                  <a:off x="4656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13" name="Line 25"/>
                <p:cNvSpPr>
                  <a:spLocks noChangeShapeType="1"/>
                </p:cNvSpPr>
                <p:nvPr/>
              </p:nvSpPr>
              <p:spPr bwMode="auto">
                <a:xfrm>
                  <a:off x="4800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14" name="Line 26"/>
                <p:cNvSpPr>
                  <a:spLocks noChangeShapeType="1"/>
                </p:cNvSpPr>
                <p:nvPr/>
              </p:nvSpPr>
              <p:spPr bwMode="auto">
                <a:xfrm>
                  <a:off x="4512" y="1728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27"/>
              <p:cNvGrpSpPr>
                <a:grpSpLocks/>
              </p:cNvGrpSpPr>
              <p:nvPr/>
            </p:nvGrpSpPr>
            <p:grpSpPr bwMode="auto">
              <a:xfrm>
                <a:off x="5040" y="2258"/>
                <a:ext cx="240" cy="327"/>
                <a:chOff x="5136" y="2467"/>
                <a:chExt cx="240" cy="327"/>
              </a:xfrm>
            </p:grpSpPr>
            <p:sp>
              <p:nvSpPr>
                <p:cNvPr id="21711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5136" y="2467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7117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5136" y="2544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  <p:sp>
              <p:nvSpPr>
                <p:cNvPr id="21711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5136" y="2621"/>
                  <a:ext cx="24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r>
                    <a:rPr lang="en-US" sz="2400" b="1">
                      <a:solidFill>
                        <a:srgbClr val="CC0000"/>
                      </a:solidFill>
                    </a:rPr>
                    <a:t>.</a:t>
                  </a:r>
                </a:p>
                <a:p>
                  <a:pPr algn="l">
                    <a:lnSpc>
                      <a:spcPct val="0"/>
                    </a:lnSpc>
                    <a:spcBef>
                      <a:spcPct val="50000"/>
                    </a:spcBef>
                  </a:pPr>
                  <a:endParaRPr lang="en-US" sz="2400" b="1">
                    <a:solidFill>
                      <a:srgbClr val="CC0000"/>
                    </a:solidFill>
                  </a:endParaRPr>
                </a:p>
              </p:txBody>
            </p:sp>
          </p:grpSp>
          <p:sp>
            <p:nvSpPr>
              <p:cNvPr id="217119" name="Text Box 31"/>
              <p:cNvSpPr txBox="1">
                <a:spLocks noChangeArrowheads="1"/>
              </p:cNvSpPr>
              <p:nvPr/>
            </p:nvSpPr>
            <p:spPr bwMode="auto">
              <a:xfrm>
                <a:off x="5232" y="2729"/>
                <a:ext cx="28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US" sz="1400"/>
                  <a:t>[3]</a:t>
                </a:r>
              </a:p>
            </p:txBody>
          </p:sp>
          <p:grpSp>
            <p:nvGrpSpPr>
              <p:cNvPr id="7" name="Group 32"/>
              <p:cNvGrpSpPr>
                <a:grpSpLocks/>
              </p:cNvGrpSpPr>
              <p:nvPr/>
            </p:nvGrpSpPr>
            <p:grpSpPr bwMode="auto">
              <a:xfrm>
                <a:off x="4560" y="1920"/>
                <a:ext cx="864" cy="860"/>
                <a:chOff x="4560" y="1920"/>
                <a:chExt cx="864" cy="860"/>
              </a:xfrm>
            </p:grpSpPr>
            <p:sp>
              <p:nvSpPr>
                <p:cNvPr id="217121" name="Rectangle 33" descr="Wide downward diagonal"/>
                <p:cNvSpPr>
                  <a:spLocks noChangeArrowheads="1"/>
                </p:cNvSpPr>
                <p:nvPr/>
              </p:nvSpPr>
              <p:spPr bwMode="auto">
                <a:xfrm>
                  <a:off x="4848" y="1961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2" name="Line 34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5136" y="1961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3" name="Line 35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5280" y="1961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4" name="Line 36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4992" y="1961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5" name="Rectangle 37" descr="Wide downward diagonal"/>
                <p:cNvSpPr>
                  <a:spLocks noChangeArrowheads="1"/>
                </p:cNvSpPr>
                <p:nvPr/>
              </p:nvSpPr>
              <p:spPr bwMode="auto">
                <a:xfrm>
                  <a:off x="4848" y="2105"/>
                  <a:ext cx="576" cy="96"/>
                </a:xfrm>
                <a:prstGeom prst="rect">
                  <a:avLst/>
                </a:prstGeom>
                <a:noFill/>
                <a:ln w="9525">
                  <a:solidFill>
                    <a:srgbClr val="CC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6" name="Line 38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5136" y="210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7" name="Line 39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5280" y="210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7128" name="Line 40" descr="Wide downward diagonal"/>
                <p:cNvSpPr>
                  <a:spLocks noChangeShapeType="1"/>
                </p:cNvSpPr>
                <p:nvPr/>
              </p:nvSpPr>
              <p:spPr bwMode="auto">
                <a:xfrm>
                  <a:off x="4992" y="2105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rgbClr val="CC00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8" name="Group 41"/>
                <p:cNvGrpSpPr>
                  <a:grpSpLocks/>
                </p:cNvGrpSpPr>
                <p:nvPr/>
              </p:nvGrpSpPr>
              <p:grpSpPr bwMode="auto">
                <a:xfrm>
                  <a:off x="4848" y="2489"/>
                  <a:ext cx="576" cy="96"/>
                  <a:chOff x="4368" y="1728"/>
                  <a:chExt cx="576" cy="96"/>
                </a:xfrm>
              </p:grpSpPr>
              <p:sp>
                <p:nvSpPr>
                  <p:cNvPr id="217130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4368" y="1728"/>
                    <a:ext cx="576" cy="96"/>
                  </a:xfrm>
                  <a:prstGeom prst="rect">
                    <a:avLst/>
                  </a:prstGeom>
                  <a:noFill/>
                  <a:ln w="9525">
                    <a:solidFill>
                      <a:srgbClr val="CC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131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4656" y="1728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132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4800" y="1728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17133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4512" y="1728"/>
                    <a:ext cx="0" cy="96"/>
                  </a:xfrm>
                  <a:prstGeom prst="line">
                    <a:avLst/>
                  </a:prstGeom>
                  <a:noFill/>
                  <a:ln w="9525">
                    <a:solidFill>
                      <a:srgbClr val="CC00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713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560" y="1920"/>
                  <a:ext cx="336" cy="8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en-US" sz="1400"/>
                    <a:t>  [0]</a:t>
                  </a:r>
                </a:p>
                <a:p>
                  <a:pPr algn="l">
                    <a:lnSpc>
                      <a:spcPct val="10000"/>
                    </a:lnSpc>
                    <a:spcBef>
                      <a:spcPct val="50000"/>
                    </a:spcBef>
                  </a:pPr>
                  <a:r>
                    <a:rPr lang="en-US" sz="1400"/>
                    <a:t>  [1]</a:t>
                  </a:r>
                </a:p>
                <a:p>
                  <a:pPr algn="l">
                    <a:lnSpc>
                      <a:spcPct val="10000"/>
                    </a:lnSpc>
                    <a:spcBef>
                      <a:spcPct val="50000"/>
                    </a:spcBef>
                  </a:pPr>
                  <a:r>
                    <a:rPr lang="en-US" sz="1400"/>
                    <a:t> </a:t>
                  </a:r>
                </a:p>
                <a:p>
                  <a:pPr algn="l">
                    <a:lnSpc>
                      <a:spcPct val="10000"/>
                    </a:lnSpc>
                    <a:spcBef>
                      <a:spcPct val="50000"/>
                    </a:spcBef>
                  </a:pPr>
                  <a:endParaRPr lang="en-US" sz="1400"/>
                </a:p>
                <a:p>
                  <a:pPr algn="l">
                    <a:lnSpc>
                      <a:spcPct val="10000"/>
                    </a:lnSpc>
                    <a:spcBef>
                      <a:spcPct val="50000"/>
                    </a:spcBef>
                  </a:pPr>
                  <a:endParaRPr lang="en-US" sz="1400"/>
                </a:p>
                <a:p>
                  <a:pPr algn="l">
                    <a:spcBef>
                      <a:spcPct val="50000"/>
                    </a:spcBef>
                  </a:pPr>
                  <a:r>
                    <a:rPr lang="en-US" sz="1400"/>
                    <a:t>  [9]</a:t>
                  </a:r>
                </a:p>
                <a:p>
                  <a:pPr algn="l">
                    <a:lnSpc>
                      <a:spcPct val="60000"/>
                    </a:lnSpc>
                    <a:spcBef>
                      <a:spcPct val="50000"/>
                    </a:spcBef>
                  </a:pPr>
                  <a:r>
                    <a:rPr lang="en-US" sz="1400"/>
                    <a:t>[10]</a:t>
                  </a:r>
                </a:p>
              </p:txBody>
            </p:sp>
            <p:grpSp>
              <p:nvGrpSpPr>
                <p:cNvPr id="9" name="Group 47" descr="Wide downward diagonal"/>
                <p:cNvGrpSpPr>
                  <a:grpSpLocks/>
                </p:cNvGrpSpPr>
                <p:nvPr/>
              </p:nvGrpSpPr>
              <p:grpSpPr bwMode="auto">
                <a:xfrm>
                  <a:off x="5040" y="2265"/>
                  <a:ext cx="240" cy="327"/>
                  <a:chOff x="5136" y="2467"/>
                  <a:chExt cx="240" cy="327"/>
                </a:xfrm>
              </p:grpSpPr>
              <p:sp>
                <p:nvSpPr>
                  <p:cNvPr id="217136" name="Text Box 48" descr="Wide downward diagonal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36" y="2467"/>
                    <a:ext cx="240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r>
                      <a:rPr lang="en-US" sz="2400" b="1">
                        <a:solidFill>
                          <a:srgbClr val="339933"/>
                        </a:solidFill>
                      </a:rPr>
                      <a:t>.</a:t>
                    </a:r>
                  </a:p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endParaRPr lang="en-US" sz="2400" b="1">
                      <a:solidFill>
                        <a:srgbClr val="339933"/>
                      </a:solidFill>
                    </a:endParaRPr>
                  </a:p>
                </p:txBody>
              </p:sp>
              <p:sp>
                <p:nvSpPr>
                  <p:cNvPr id="217137" name="Text Box 49" descr="Wide downward diagonal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36" y="2544"/>
                    <a:ext cx="240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r>
                      <a:rPr lang="en-US" sz="2400" b="1">
                        <a:solidFill>
                          <a:srgbClr val="339933"/>
                        </a:solidFill>
                      </a:rPr>
                      <a:t>.</a:t>
                    </a:r>
                  </a:p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endParaRPr lang="en-US" sz="2400" b="1">
                      <a:solidFill>
                        <a:srgbClr val="339933"/>
                      </a:solidFill>
                    </a:endParaRPr>
                  </a:p>
                </p:txBody>
              </p:sp>
              <p:sp>
                <p:nvSpPr>
                  <p:cNvPr id="217138" name="Text Box 50" descr="Wide downward diagonal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36" y="2621"/>
                    <a:ext cx="240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r>
                      <a:rPr lang="en-US" sz="2400" b="1">
                        <a:solidFill>
                          <a:srgbClr val="339933"/>
                        </a:solidFill>
                      </a:rPr>
                      <a:t>.</a:t>
                    </a:r>
                  </a:p>
                  <a:p>
                    <a:pPr algn="l">
                      <a:lnSpc>
                        <a:spcPct val="0"/>
                      </a:lnSpc>
                      <a:spcBef>
                        <a:spcPct val="50000"/>
                      </a:spcBef>
                    </a:pPr>
                    <a:endParaRPr lang="en-US" sz="2400" b="1">
                      <a:solidFill>
                        <a:srgbClr val="339933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10" name="Group 51"/>
          <p:cNvGrpSpPr>
            <a:grpSpLocks/>
          </p:cNvGrpSpPr>
          <p:nvPr/>
        </p:nvGrpSpPr>
        <p:grpSpPr bwMode="auto">
          <a:xfrm>
            <a:off x="7696200" y="4191000"/>
            <a:ext cx="685800" cy="152400"/>
            <a:chOff x="4752" y="3216"/>
            <a:chExt cx="432" cy="96"/>
          </a:xfrm>
        </p:grpSpPr>
        <p:sp>
          <p:nvSpPr>
            <p:cNvPr id="217140" name="Rectangle 52" descr="Wide upward diagonal"/>
            <p:cNvSpPr>
              <a:spLocks noChangeArrowheads="1"/>
            </p:cNvSpPr>
            <p:nvPr/>
          </p:nvSpPr>
          <p:spPr bwMode="auto">
            <a:xfrm>
              <a:off x="4752" y="3216"/>
              <a:ext cx="432" cy="96"/>
            </a:xfrm>
            <a:prstGeom prst="rect">
              <a:avLst/>
            </a:prstGeom>
            <a:pattFill prst="wdUpDiag">
              <a:fgClr>
                <a:srgbClr val="0066FF"/>
              </a:fgClr>
              <a:bgClr>
                <a:srgbClr val="FFFFFF"/>
              </a:bgClr>
            </a:pattFill>
            <a:ln w="9525">
              <a:solidFill>
                <a:srgbClr val="CC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41" name="Line 53" descr="Wide upward diagonal"/>
            <p:cNvSpPr>
              <a:spLocks noChangeShapeType="1"/>
            </p:cNvSpPr>
            <p:nvPr/>
          </p:nvSpPr>
          <p:spPr bwMode="auto">
            <a:xfrm>
              <a:off x="5040" y="3216"/>
              <a:ext cx="0" cy="9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42" name="Line 54" descr="Wide upward diagonal"/>
            <p:cNvSpPr>
              <a:spLocks noChangeShapeType="1"/>
            </p:cNvSpPr>
            <p:nvPr/>
          </p:nvSpPr>
          <p:spPr bwMode="auto">
            <a:xfrm>
              <a:off x="4896" y="3216"/>
              <a:ext cx="0" cy="9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7143" name="Line 55"/>
          <p:cNvSpPr>
            <a:spLocks noChangeShapeType="1"/>
          </p:cNvSpPr>
          <p:nvPr/>
        </p:nvSpPr>
        <p:spPr bwMode="auto">
          <a:xfrm>
            <a:off x="4970463" y="5202238"/>
            <a:ext cx="2227262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144" name="Line 56"/>
          <p:cNvSpPr>
            <a:spLocks noChangeShapeType="1"/>
          </p:cNvSpPr>
          <p:nvPr/>
        </p:nvSpPr>
        <p:spPr bwMode="auto">
          <a:xfrm flipV="1">
            <a:off x="4519613" y="5527675"/>
            <a:ext cx="554037" cy="0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145" name="Text Box 57"/>
          <p:cNvSpPr txBox="1">
            <a:spLocks noChangeArrowheads="1"/>
          </p:cNvSpPr>
          <p:nvPr/>
        </p:nvSpPr>
        <p:spPr bwMode="auto">
          <a:xfrm>
            <a:off x="1909763" y="5297488"/>
            <a:ext cx="3556000" cy="506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= 0x12348 + 10 * (4 * 8) + 3 * 8   </a:t>
            </a:r>
          </a:p>
          <a:p>
            <a:pPr algn="l"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= 0x124a0</a:t>
            </a:r>
          </a:p>
        </p:txBody>
      </p:sp>
      <p:sp>
        <p:nvSpPr>
          <p:cNvPr id="217146" name="Line 58"/>
          <p:cNvSpPr>
            <a:spLocks noChangeShapeType="1"/>
          </p:cNvSpPr>
          <p:nvPr/>
        </p:nvSpPr>
        <p:spPr bwMode="auto">
          <a:xfrm>
            <a:off x="5424488" y="4310063"/>
            <a:ext cx="1828800" cy="0"/>
          </a:xfrm>
          <a:prstGeom prst="line">
            <a:avLst/>
          </a:prstGeom>
          <a:noFill/>
          <a:ln w="12700">
            <a:solidFill>
              <a:srgbClr val="339933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7696200" y="3124200"/>
            <a:ext cx="914400" cy="990600"/>
            <a:chOff x="4848" y="1968"/>
            <a:chExt cx="576" cy="624"/>
          </a:xfrm>
        </p:grpSpPr>
        <p:grpSp>
          <p:nvGrpSpPr>
            <p:cNvPr id="12" name="Group 60" descr="Wide downward diagonal"/>
            <p:cNvGrpSpPr>
              <a:grpSpLocks/>
            </p:cNvGrpSpPr>
            <p:nvPr/>
          </p:nvGrpSpPr>
          <p:grpSpPr bwMode="auto">
            <a:xfrm>
              <a:off x="4848" y="1968"/>
              <a:ext cx="576" cy="96"/>
              <a:chOff x="4368" y="1728"/>
              <a:chExt cx="576" cy="96"/>
            </a:xfrm>
          </p:grpSpPr>
          <p:sp>
            <p:nvSpPr>
              <p:cNvPr id="217149" name="Rectangle 61" descr="Wide downward diagonal"/>
              <p:cNvSpPr>
                <a:spLocks noChangeArrowheads="1"/>
              </p:cNvSpPr>
              <p:nvPr/>
            </p:nvSpPr>
            <p:spPr bwMode="auto">
              <a:xfrm>
                <a:off x="4368" y="1728"/>
                <a:ext cx="576" cy="96"/>
              </a:xfrm>
              <a:prstGeom prst="rect">
                <a:avLst/>
              </a:prstGeom>
              <a:pattFill prst="wdDnDiag">
                <a:fgClr>
                  <a:srgbClr val="339933"/>
                </a:fgClr>
                <a:bgClr>
                  <a:srgbClr val="FFFFFF"/>
                </a:bgClr>
              </a:pattFill>
              <a:ln w="9525">
                <a:solidFill>
                  <a:srgbClr val="3399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0" name="Line 62" descr="Wide downward diagonal"/>
              <p:cNvSpPr>
                <a:spLocks noChangeShapeType="1"/>
              </p:cNvSpPr>
              <p:nvPr/>
            </p:nvSpPr>
            <p:spPr bwMode="auto">
              <a:xfrm>
                <a:off x="4656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1" name="Line 63" descr="Wide downward diagonal"/>
              <p:cNvSpPr>
                <a:spLocks noChangeShapeType="1"/>
              </p:cNvSpPr>
              <p:nvPr/>
            </p:nvSpPr>
            <p:spPr bwMode="auto">
              <a:xfrm>
                <a:off x="4800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2" name="Line 64" descr="Wide downward diagonal"/>
              <p:cNvSpPr>
                <a:spLocks noChangeShapeType="1"/>
              </p:cNvSpPr>
              <p:nvPr/>
            </p:nvSpPr>
            <p:spPr bwMode="auto">
              <a:xfrm>
                <a:off x="4512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65" descr="Wide downward diagonal"/>
            <p:cNvGrpSpPr>
              <a:grpSpLocks/>
            </p:cNvGrpSpPr>
            <p:nvPr/>
          </p:nvGrpSpPr>
          <p:grpSpPr bwMode="auto">
            <a:xfrm>
              <a:off x="4848" y="2112"/>
              <a:ext cx="576" cy="96"/>
              <a:chOff x="4368" y="1728"/>
              <a:chExt cx="576" cy="96"/>
            </a:xfrm>
          </p:grpSpPr>
          <p:sp>
            <p:nvSpPr>
              <p:cNvPr id="217154" name="Rectangle 66" descr="Wide downward diagonal"/>
              <p:cNvSpPr>
                <a:spLocks noChangeArrowheads="1"/>
              </p:cNvSpPr>
              <p:nvPr/>
            </p:nvSpPr>
            <p:spPr bwMode="auto">
              <a:xfrm>
                <a:off x="4368" y="1728"/>
                <a:ext cx="576" cy="96"/>
              </a:xfrm>
              <a:prstGeom prst="rect">
                <a:avLst/>
              </a:prstGeom>
              <a:pattFill prst="wdDnDiag">
                <a:fgClr>
                  <a:srgbClr val="339933"/>
                </a:fgClr>
                <a:bgClr>
                  <a:srgbClr val="FFFFFF"/>
                </a:bgClr>
              </a:pattFill>
              <a:ln w="9525">
                <a:solidFill>
                  <a:srgbClr val="3399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5" name="Line 67" descr="Wide downward diagonal"/>
              <p:cNvSpPr>
                <a:spLocks noChangeShapeType="1"/>
              </p:cNvSpPr>
              <p:nvPr/>
            </p:nvSpPr>
            <p:spPr bwMode="auto">
              <a:xfrm>
                <a:off x="4656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6" name="Line 68" descr="Wide downward diagonal"/>
              <p:cNvSpPr>
                <a:spLocks noChangeShapeType="1"/>
              </p:cNvSpPr>
              <p:nvPr/>
            </p:nvSpPr>
            <p:spPr bwMode="auto">
              <a:xfrm>
                <a:off x="4800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57" name="Line 69" descr="Wide downward diagonal"/>
              <p:cNvSpPr>
                <a:spLocks noChangeShapeType="1"/>
              </p:cNvSpPr>
              <p:nvPr/>
            </p:nvSpPr>
            <p:spPr bwMode="auto">
              <a:xfrm>
                <a:off x="4512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70" descr="Wide downward diagonal"/>
            <p:cNvGrpSpPr>
              <a:grpSpLocks/>
            </p:cNvGrpSpPr>
            <p:nvPr/>
          </p:nvGrpSpPr>
          <p:grpSpPr bwMode="auto">
            <a:xfrm>
              <a:off x="4848" y="2496"/>
              <a:ext cx="576" cy="96"/>
              <a:chOff x="4368" y="1728"/>
              <a:chExt cx="576" cy="96"/>
            </a:xfrm>
          </p:grpSpPr>
          <p:sp>
            <p:nvSpPr>
              <p:cNvPr id="217159" name="Rectangle 71" descr="Wide downward diagonal"/>
              <p:cNvSpPr>
                <a:spLocks noChangeArrowheads="1"/>
              </p:cNvSpPr>
              <p:nvPr/>
            </p:nvSpPr>
            <p:spPr bwMode="auto">
              <a:xfrm>
                <a:off x="4368" y="1728"/>
                <a:ext cx="576" cy="96"/>
              </a:xfrm>
              <a:prstGeom prst="rect">
                <a:avLst/>
              </a:prstGeom>
              <a:pattFill prst="wdDnDiag">
                <a:fgClr>
                  <a:srgbClr val="339933"/>
                </a:fgClr>
                <a:bgClr>
                  <a:srgbClr val="FFFFFF"/>
                </a:bgClr>
              </a:pattFill>
              <a:ln w="9525">
                <a:solidFill>
                  <a:srgbClr val="339933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60" name="Line 72" descr="Wide downward diagonal"/>
              <p:cNvSpPr>
                <a:spLocks noChangeShapeType="1"/>
              </p:cNvSpPr>
              <p:nvPr/>
            </p:nvSpPr>
            <p:spPr bwMode="auto">
              <a:xfrm>
                <a:off x="4656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61" name="Line 73" descr="Wide downward diagonal"/>
              <p:cNvSpPr>
                <a:spLocks noChangeShapeType="1"/>
              </p:cNvSpPr>
              <p:nvPr/>
            </p:nvSpPr>
            <p:spPr bwMode="auto">
              <a:xfrm>
                <a:off x="4800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162" name="Line 74" descr="Wide downward diagonal"/>
              <p:cNvSpPr>
                <a:spLocks noChangeShapeType="1"/>
              </p:cNvSpPr>
              <p:nvPr/>
            </p:nvSpPr>
            <p:spPr bwMode="auto">
              <a:xfrm>
                <a:off x="4512" y="1728"/>
                <a:ext cx="0" cy="96"/>
              </a:xfrm>
              <a:prstGeom prst="line">
                <a:avLst/>
              </a:prstGeom>
              <a:noFill/>
              <a:ln w="9525">
                <a:solidFill>
                  <a:srgbClr val="33993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7163" name="Line 75"/>
          <p:cNvSpPr>
            <a:spLocks noChangeShapeType="1"/>
          </p:cNvSpPr>
          <p:nvPr/>
        </p:nvSpPr>
        <p:spPr bwMode="auto">
          <a:xfrm>
            <a:off x="4243388" y="4495800"/>
            <a:ext cx="1143000" cy="0"/>
          </a:xfrm>
          <a:prstGeom prst="line">
            <a:avLst/>
          </a:prstGeom>
          <a:noFill/>
          <a:ln w="57150">
            <a:solidFill>
              <a:srgbClr val="33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164" name="Line 76"/>
          <p:cNvSpPr>
            <a:spLocks noChangeShapeType="1"/>
          </p:cNvSpPr>
          <p:nvPr/>
        </p:nvSpPr>
        <p:spPr bwMode="auto">
          <a:xfrm flipV="1">
            <a:off x="4281488" y="4171950"/>
            <a:ext cx="2817812" cy="14288"/>
          </a:xfrm>
          <a:prstGeom prst="line">
            <a:avLst/>
          </a:prstGeom>
          <a:noFill/>
          <a:ln w="57150">
            <a:solidFill>
              <a:srgbClr val="3399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7165" name="Text Box 77"/>
          <p:cNvSpPr txBox="1">
            <a:spLocks noChangeArrowheads="1"/>
          </p:cNvSpPr>
          <p:nvPr/>
        </p:nvSpPr>
        <p:spPr bwMode="auto">
          <a:xfrm>
            <a:off x="2813050" y="4176713"/>
            <a:ext cx="26924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0000"/>
                </a:solidFill>
              </a:rPr>
              <a:t>= 0x12348 + 10 * (4 * 8)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 autoUpdateAnimBg="0"/>
      <p:bldP spid="217091" grpId="0" autoUpdateAnimBg="0"/>
      <p:bldP spid="217092" grpId="0" autoUpdateAnimBg="0"/>
      <p:bldP spid="217093" grpId="0" autoUpdateAnimBg="0"/>
      <p:bldP spid="217094" grpId="0" autoUpdateAnimBg="0"/>
      <p:bldP spid="217095" grpId="0" autoUpdateAnimBg="0"/>
      <p:bldP spid="217096" grpId="0" autoUpdateAnimBg="0"/>
      <p:bldP spid="217097" grpId="0" autoUpdateAnimBg="0"/>
      <p:bldP spid="217098" grpId="0" autoUpdateAnimBg="0"/>
      <p:bldP spid="217099" grpId="0" autoUpdateAnimBg="0"/>
      <p:bldP spid="217100" grpId="0" autoUpdateAnimBg="0"/>
      <p:bldP spid="217101" grpId="0" autoUpdateAnimBg="0"/>
      <p:bldP spid="217102" grpId="0" autoUpdateAnimBg="0"/>
      <p:bldP spid="217143" grpId="0" animBg="1"/>
      <p:bldP spid="217144" grpId="0" animBg="1"/>
      <p:bldP spid="217145" grpId="0" autoUpdateAnimBg="0"/>
      <p:bldP spid="217146" grpId="0" animBg="1"/>
      <p:bldP spid="217163" grpId="0" animBg="1"/>
      <p:bldP spid="217164" grpId="0" animBg="1"/>
      <p:bldP spid="217165" grpId="0" autoUpdateAnimBg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8610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CC"/>
                </a:solidFill>
                <a:effectLst/>
              </a:rPr>
              <a:t>Implementing multidimensional arrays</a:t>
            </a:r>
            <a:endParaRPr lang="en-US" sz="2800" dirty="0">
              <a:solidFill>
                <a:srgbClr val="0000CC"/>
              </a:solidFill>
              <a:effectLst/>
            </a:endParaRPr>
          </a:p>
        </p:txBody>
      </p:sp>
      <p:sp>
        <p:nvSpPr>
          <p:cNvPr id="247825" name="Text Box 17"/>
          <p:cNvSpPr txBox="1">
            <a:spLocks noChangeArrowheads="1"/>
          </p:cNvSpPr>
          <p:nvPr/>
        </p:nvSpPr>
        <p:spPr bwMode="auto">
          <a:xfrm>
            <a:off x="601663" y="982663"/>
            <a:ext cx="7951787" cy="19389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effectLst/>
              </a:rPr>
              <a:t>More complicated than one dimensional arrays.</a:t>
            </a:r>
          </a:p>
          <a:p>
            <a:pPr algn="l"/>
            <a:endParaRPr lang="en-US" sz="2000" dirty="0">
              <a:effectLst/>
            </a:endParaRPr>
          </a:p>
          <a:p>
            <a:pPr algn="l"/>
            <a:r>
              <a:rPr lang="en-US" sz="2000" dirty="0">
                <a:effectLst/>
              </a:rPr>
              <a:t>Memory is organized as a sequence of memory locations, and is thus 1D</a:t>
            </a:r>
          </a:p>
          <a:p>
            <a:pPr algn="l"/>
            <a:endParaRPr lang="en-US" sz="2000" dirty="0">
              <a:effectLst/>
            </a:endParaRPr>
          </a:p>
          <a:p>
            <a:pPr algn="l"/>
            <a:r>
              <a:rPr lang="en-US" sz="2000" dirty="0">
                <a:effectLst/>
              </a:rPr>
              <a:t>How to use a 1D structure to store a MD structure?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863600" y="2795588"/>
            <a:ext cx="3092450" cy="1006475"/>
            <a:chOff x="544" y="1761"/>
            <a:chExt cx="1948" cy="634"/>
          </a:xfrm>
        </p:grpSpPr>
        <p:sp>
          <p:nvSpPr>
            <p:cNvPr id="247830" name="Text Box 22"/>
            <p:cNvSpPr txBox="1">
              <a:spLocks noChangeArrowheads="1"/>
            </p:cNvSpPr>
            <p:nvPr/>
          </p:nvSpPr>
          <p:spPr bwMode="auto">
            <a:xfrm>
              <a:off x="544" y="1761"/>
              <a:ext cx="1948" cy="5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/>
                <a:t>A	B	C	D</a:t>
              </a:r>
            </a:p>
            <a:p>
              <a:pPr algn="l"/>
              <a:r>
                <a:rPr lang="en-US"/>
                <a:t>E	F	G	H</a:t>
              </a:r>
            </a:p>
            <a:p>
              <a:pPr algn="l"/>
              <a:r>
                <a:rPr lang="en-US"/>
                <a:t>I	J	K	L</a:t>
              </a:r>
            </a:p>
          </p:txBody>
        </p:sp>
        <p:sp>
          <p:nvSpPr>
            <p:cNvPr id="247831" name="AutoShape 23"/>
            <p:cNvSpPr>
              <a:spLocks/>
            </p:cNvSpPr>
            <p:nvPr/>
          </p:nvSpPr>
          <p:spPr bwMode="auto">
            <a:xfrm>
              <a:off x="549" y="1774"/>
              <a:ext cx="56" cy="621"/>
            </a:xfrm>
            <a:prstGeom prst="leftBracket">
              <a:avLst>
                <a:gd name="adj" fmla="val 92411"/>
              </a:avLst>
            </a:prstGeom>
            <a:noFill/>
            <a:ln w="1270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2" name="AutoShape 24"/>
            <p:cNvSpPr>
              <a:spLocks/>
            </p:cNvSpPr>
            <p:nvPr/>
          </p:nvSpPr>
          <p:spPr bwMode="auto">
            <a:xfrm>
              <a:off x="2413" y="1774"/>
              <a:ext cx="56" cy="585"/>
            </a:xfrm>
            <a:prstGeom prst="rightBracket">
              <a:avLst>
                <a:gd name="adj" fmla="val 87054"/>
              </a:avLst>
            </a:prstGeom>
            <a:noFill/>
            <a:ln w="1270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7833" name="Text Box 25"/>
          <p:cNvSpPr txBox="1">
            <a:spLocks noChangeArrowheads="1"/>
          </p:cNvSpPr>
          <p:nvPr/>
        </p:nvSpPr>
        <p:spPr bwMode="auto">
          <a:xfrm>
            <a:off x="696913" y="3951288"/>
            <a:ext cx="7951787" cy="1616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 dirty="0">
                <a:effectLst/>
              </a:rPr>
              <a:t>A character requires a single byte</a:t>
            </a:r>
          </a:p>
          <a:p>
            <a:pPr algn="l"/>
            <a:endParaRPr lang="en-US" sz="2000" dirty="0">
              <a:effectLst/>
            </a:endParaRPr>
          </a:p>
          <a:p>
            <a:pPr algn="l"/>
            <a:r>
              <a:rPr lang="en-US" sz="2000" dirty="0">
                <a:effectLst/>
              </a:rPr>
              <a:t>Compiler instructed to reserve 12 consecutive bytes</a:t>
            </a:r>
          </a:p>
          <a:p>
            <a:pPr algn="l"/>
            <a:endParaRPr lang="en-US" sz="2000" dirty="0">
              <a:effectLst/>
            </a:endParaRPr>
          </a:p>
          <a:p>
            <a:pPr algn="l"/>
            <a:r>
              <a:rPr lang="en-US" sz="2000" dirty="0">
                <a:effectLst/>
              </a:rPr>
              <a:t>Two ways to store consecutively i.e. </a:t>
            </a:r>
            <a:r>
              <a:rPr lang="en-US" sz="2000" b="1" dirty="0" err="1">
                <a:effectLst/>
              </a:rPr>
              <a:t>rowwise</a:t>
            </a:r>
            <a:r>
              <a:rPr lang="en-US" sz="2000" dirty="0">
                <a:effectLst/>
              </a:rPr>
              <a:t> and </a:t>
            </a:r>
            <a:r>
              <a:rPr lang="en-US" sz="2000" b="1" dirty="0" err="1">
                <a:effectLst/>
              </a:rPr>
              <a:t>columnwise</a:t>
            </a:r>
            <a:r>
              <a:rPr lang="en-US" sz="2000" dirty="0">
                <a:effectLst/>
              </a:rPr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25" grpId="0" build="p"/>
      <p:bldP spid="247833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7543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0000CC"/>
                </a:solidFill>
              </a:rPr>
              <a:t>Implementing multidimensional arrays</a:t>
            </a:r>
            <a:endParaRPr lang="en-US" sz="2400" dirty="0">
              <a:solidFill>
                <a:srgbClr val="0000CC"/>
              </a:solidFill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851150" y="1127125"/>
            <a:ext cx="3092450" cy="1006475"/>
            <a:chOff x="1796" y="636"/>
            <a:chExt cx="1948" cy="634"/>
          </a:xfrm>
        </p:grpSpPr>
        <p:sp>
          <p:nvSpPr>
            <p:cNvPr id="249861" name="Text Box 5"/>
            <p:cNvSpPr txBox="1">
              <a:spLocks noChangeArrowheads="1"/>
            </p:cNvSpPr>
            <p:nvPr/>
          </p:nvSpPr>
          <p:spPr bwMode="auto">
            <a:xfrm>
              <a:off x="1796" y="636"/>
              <a:ext cx="1948" cy="5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effectLst/>
                </a:rPr>
                <a:t>A	B	C	D</a:t>
              </a:r>
            </a:p>
            <a:p>
              <a:pPr algn="l"/>
              <a:r>
                <a:rPr lang="en-US" dirty="0">
                  <a:effectLst/>
                </a:rPr>
                <a:t>E	F	G	H</a:t>
              </a:r>
            </a:p>
            <a:p>
              <a:pPr algn="l"/>
              <a:r>
                <a:rPr lang="en-US" dirty="0">
                  <a:effectLst/>
                </a:rPr>
                <a:t>I	J	K	L</a:t>
              </a:r>
            </a:p>
          </p:txBody>
        </p:sp>
        <p:sp>
          <p:nvSpPr>
            <p:cNvPr id="249862" name="AutoShape 6"/>
            <p:cNvSpPr>
              <a:spLocks/>
            </p:cNvSpPr>
            <p:nvPr/>
          </p:nvSpPr>
          <p:spPr bwMode="auto">
            <a:xfrm>
              <a:off x="1801" y="649"/>
              <a:ext cx="56" cy="621"/>
            </a:xfrm>
            <a:prstGeom prst="leftBracket">
              <a:avLst>
                <a:gd name="adj" fmla="val 92411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49863" name="AutoShape 7"/>
            <p:cNvSpPr>
              <a:spLocks/>
            </p:cNvSpPr>
            <p:nvPr/>
          </p:nvSpPr>
          <p:spPr bwMode="auto">
            <a:xfrm>
              <a:off x="3665" y="649"/>
              <a:ext cx="56" cy="585"/>
            </a:xfrm>
            <a:prstGeom prst="rightBracket">
              <a:avLst>
                <a:gd name="adj" fmla="val 87054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249864" name="Text Box 8"/>
          <p:cNvSpPr txBox="1">
            <a:spLocks noChangeArrowheads="1"/>
          </p:cNvSpPr>
          <p:nvPr/>
        </p:nvSpPr>
        <p:spPr bwMode="auto">
          <a:xfrm>
            <a:off x="3429000" y="2133600"/>
            <a:ext cx="1333500" cy="4054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 err="1">
                <a:effectLst/>
              </a:rPr>
              <a:t>RowWise</a:t>
            </a:r>
            <a:endParaRPr lang="en-US" sz="2000" b="1" dirty="0">
              <a:effectLst/>
            </a:endParaRPr>
          </a:p>
          <a:p>
            <a:r>
              <a:rPr lang="en-US" sz="2000" dirty="0">
                <a:effectLst/>
              </a:rPr>
              <a:t>A</a:t>
            </a:r>
          </a:p>
          <a:p>
            <a:r>
              <a:rPr lang="en-US" sz="2000" dirty="0">
                <a:effectLst/>
              </a:rPr>
              <a:t>B</a:t>
            </a:r>
          </a:p>
          <a:p>
            <a:r>
              <a:rPr lang="en-US" sz="2000" dirty="0">
                <a:effectLst/>
              </a:rPr>
              <a:t>C</a:t>
            </a:r>
          </a:p>
          <a:p>
            <a:r>
              <a:rPr lang="en-US" sz="2000" dirty="0">
                <a:effectLst/>
              </a:rPr>
              <a:t>D</a:t>
            </a:r>
          </a:p>
          <a:p>
            <a:r>
              <a:rPr lang="en-US" sz="2000" dirty="0">
                <a:effectLst/>
              </a:rPr>
              <a:t>E</a:t>
            </a:r>
          </a:p>
          <a:p>
            <a:r>
              <a:rPr lang="en-US" sz="2000" dirty="0">
                <a:effectLst/>
              </a:rPr>
              <a:t>F</a:t>
            </a:r>
          </a:p>
          <a:p>
            <a:r>
              <a:rPr lang="en-US" sz="2000" dirty="0">
                <a:effectLst/>
              </a:rPr>
              <a:t>G</a:t>
            </a:r>
          </a:p>
          <a:p>
            <a:r>
              <a:rPr lang="en-US" sz="2000" dirty="0">
                <a:effectLst/>
              </a:rPr>
              <a:t>H</a:t>
            </a:r>
          </a:p>
          <a:p>
            <a:r>
              <a:rPr lang="en-US" sz="2000" dirty="0">
                <a:effectLst/>
              </a:rPr>
              <a:t>I</a:t>
            </a:r>
          </a:p>
          <a:p>
            <a:r>
              <a:rPr lang="en-US" sz="2000" dirty="0">
                <a:effectLst/>
              </a:rPr>
              <a:t>J</a:t>
            </a:r>
          </a:p>
          <a:p>
            <a:r>
              <a:rPr lang="en-US" sz="2000" dirty="0">
                <a:effectLst/>
              </a:rPr>
              <a:t>K</a:t>
            </a:r>
          </a:p>
          <a:p>
            <a:r>
              <a:rPr lang="en-US" sz="2000" dirty="0">
                <a:effectLst/>
              </a:rPr>
              <a:t>L</a:t>
            </a:r>
          </a:p>
        </p:txBody>
      </p:sp>
      <p:sp>
        <p:nvSpPr>
          <p:cNvPr id="249865" name="Text Box 9"/>
          <p:cNvSpPr txBox="1">
            <a:spLocks noChangeArrowheads="1"/>
          </p:cNvSpPr>
          <p:nvPr/>
        </p:nvSpPr>
        <p:spPr bwMode="auto">
          <a:xfrm>
            <a:off x="4802188" y="2139950"/>
            <a:ext cx="1885950" cy="4054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 err="1">
                <a:effectLst/>
              </a:rPr>
              <a:t>ColumnWise</a:t>
            </a:r>
            <a:endParaRPr lang="en-US" sz="2000" b="1" dirty="0">
              <a:effectLst/>
            </a:endParaRPr>
          </a:p>
          <a:p>
            <a:r>
              <a:rPr lang="en-US" sz="2000" dirty="0">
                <a:effectLst/>
              </a:rPr>
              <a:t>A</a:t>
            </a:r>
          </a:p>
          <a:p>
            <a:r>
              <a:rPr lang="en-US" sz="2000" dirty="0">
                <a:effectLst/>
              </a:rPr>
              <a:t>E</a:t>
            </a:r>
          </a:p>
          <a:p>
            <a:r>
              <a:rPr lang="en-US" sz="2000" dirty="0">
                <a:effectLst/>
              </a:rPr>
              <a:t>I</a:t>
            </a:r>
          </a:p>
          <a:p>
            <a:r>
              <a:rPr lang="en-US" sz="2000" dirty="0">
                <a:effectLst/>
              </a:rPr>
              <a:t>B</a:t>
            </a:r>
          </a:p>
          <a:p>
            <a:r>
              <a:rPr lang="en-US" sz="2000" dirty="0">
                <a:effectLst/>
              </a:rPr>
              <a:t>F</a:t>
            </a:r>
          </a:p>
          <a:p>
            <a:r>
              <a:rPr lang="en-US" sz="2000" dirty="0">
                <a:effectLst/>
              </a:rPr>
              <a:t>J</a:t>
            </a:r>
          </a:p>
          <a:p>
            <a:r>
              <a:rPr lang="en-US" sz="2000" dirty="0">
                <a:effectLst/>
              </a:rPr>
              <a:t>C</a:t>
            </a:r>
          </a:p>
          <a:p>
            <a:r>
              <a:rPr lang="en-US" sz="2000" dirty="0">
                <a:effectLst/>
              </a:rPr>
              <a:t>G</a:t>
            </a:r>
          </a:p>
          <a:p>
            <a:r>
              <a:rPr lang="en-US" sz="2000" dirty="0">
                <a:effectLst/>
              </a:rPr>
              <a:t>K</a:t>
            </a:r>
          </a:p>
          <a:p>
            <a:r>
              <a:rPr lang="en-US" sz="2000" dirty="0">
                <a:effectLst/>
              </a:rPr>
              <a:t>D</a:t>
            </a:r>
          </a:p>
          <a:p>
            <a:r>
              <a:rPr lang="en-US" sz="2000" dirty="0">
                <a:effectLst/>
              </a:rPr>
              <a:t>H</a:t>
            </a:r>
          </a:p>
          <a:p>
            <a:r>
              <a:rPr lang="en-US" sz="2000" dirty="0">
                <a:effectLst/>
              </a:rPr>
              <a:t>L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246063" y="3763963"/>
            <a:ext cx="2954337" cy="833437"/>
            <a:chOff x="127" y="2956"/>
            <a:chExt cx="1861" cy="525"/>
          </a:xfrm>
        </p:grpSpPr>
        <p:sp>
          <p:nvSpPr>
            <p:cNvPr id="249873" name="Rectangle 17"/>
            <p:cNvSpPr>
              <a:spLocks noChangeArrowheads="1"/>
            </p:cNvSpPr>
            <p:nvPr/>
          </p:nvSpPr>
          <p:spPr bwMode="auto">
            <a:xfrm>
              <a:off x="132" y="2956"/>
              <a:ext cx="1856" cy="17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Rectangle 18"/>
            <p:cNvSpPr>
              <a:spLocks noChangeArrowheads="1"/>
            </p:cNvSpPr>
            <p:nvPr/>
          </p:nvSpPr>
          <p:spPr bwMode="auto">
            <a:xfrm>
              <a:off x="128" y="3135"/>
              <a:ext cx="1856" cy="17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Rectangle 19"/>
            <p:cNvSpPr>
              <a:spLocks noChangeArrowheads="1"/>
            </p:cNvSpPr>
            <p:nvPr/>
          </p:nvSpPr>
          <p:spPr bwMode="auto">
            <a:xfrm>
              <a:off x="127" y="3307"/>
              <a:ext cx="1856" cy="17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187325" y="3730625"/>
            <a:ext cx="3092450" cy="1006475"/>
            <a:chOff x="1796" y="636"/>
            <a:chExt cx="1948" cy="634"/>
          </a:xfrm>
        </p:grpSpPr>
        <p:sp>
          <p:nvSpPr>
            <p:cNvPr id="249889" name="Text Box 33"/>
            <p:cNvSpPr txBox="1">
              <a:spLocks noChangeArrowheads="1"/>
            </p:cNvSpPr>
            <p:nvPr/>
          </p:nvSpPr>
          <p:spPr bwMode="auto">
            <a:xfrm>
              <a:off x="1796" y="636"/>
              <a:ext cx="1948" cy="5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effectLst/>
                </a:rPr>
                <a:t>A	B	C	D</a:t>
              </a:r>
            </a:p>
            <a:p>
              <a:pPr algn="l"/>
              <a:r>
                <a:rPr lang="en-US" dirty="0">
                  <a:effectLst/>
                </a:rPr>
                <a:t>E	F	G	H</a:t>
              </a:r>
            </a:p>
            <a:p>
              <a:pPr algn="l"/>
              <a:r>
                <a:rPr lang="en-US" dirty="0">
                  <a:effectLst/>
                </a:rPr>
                <a:t>I	J	K	L</a:t>
              </a:r>
            </a:p>
          </p:txBody>
        </p:sp>
        <p:sp>
          <p:nvSpPr>
            <p:cNvPr id="249890" name="AutoShape 34"/>
            <p:cNvSpPr>
              <a:spLocks/>
            </p:cNvSpPr>
            <p:nvPr/>
          </p:nvSpPr>
          <p:spPr bwMode="auto">
            <a:xfrm>
              <a:off x="1801" y="649"/>
              <a:ext cx="56" cy="621"/>
            </a:xfrm>
            <a:prstGeom prst="leftBracket">
              <a:avLst>
                <a:gd name="adj" fmla="val 92411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49891" name="AutoShape 35"/>
            <p:cNvSpPr>
              <a:spLocks/>
            </p:cNvSpPr>
            <p:nvPr/>
          </p:nvSpPr>
          <p:spPr bwMode="auto">
            <a:xfrm>
              <a:off x="3665" y="649"/>
              <a:ext cx="56" cy="585"/>
            </a:xfrm>
            <a:prstGeom prst="rightBracket">
              <a:avLst>
                <a:gd name="adj" fmla="val 87054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5" name="Group 45"/>
          <p:cNvGrpSpPr>
            <a:grpSpLocks/>
          </p:cNvGrpSpPr>
          <p:nvPr/>
        </p:nvGrpSpPr>
        <p:grpSpPr bwMode="auto">
          <a:xfrm>
            <a:off x="5988050" y="3694113"/>
            <a:ext cx="2962275" cy="944562"/>
            <a:chOff x="3772" y="2327"/>
            <a:chExt cx="1866" cy="595"/>
          </a:xfrm>
        </p:grpSpPr>
        <p:sp>
          <p:nvSpPr>
            <p:cNvPr id="249880" name="Rectangle 24"/>
            <p:cNvSpPr>
              <a:spLocks noChangeArrowheads="1"/>
            </p:cNvSpPr>
            <p:nvPr/>
          </p:nvSpPr>
          <p:spPr bwMode="auto">
            <a:xfrm>
              <a:off x="3772" y="2336"/>
              <a:ext cx="220" cy="58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Rectangle 36"/>
            <p:cNvSpPr>
              <a:spLocks noChangeArrowheads="1"/>
            </p:cNvSpPr>
            <p:nvPr/>
          </p:nvSpPr>
          <p:spPr bwMode="auto">
            <a:xfrm>
              <a:off x="4307" y="2331"/>
              <a:ext cx="220" cy="58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Rectangle 37"/>
            <p:cNvSpPr>
              <a:spLocks noChangeArrowheads="1"/>
            </p:cNvSpPr>
            <p:nvPr/>
          </p:nvSpPr>
          <p:spPr bwMode="auto">
            <a:xfrm>
              <a:off x="5418" y="2327"/>
              <a:ext cx="220" cy="58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Rectangle 38"/>
            <p:cNvSpPr>
              <a:spLocks noChangeArrowheads="1"/>
            </p:cNvSpPr>
            <p:nvPr/>
          </p:nvSpPr>
          <p:spPr bwMode="auto">
            <a:xfrm>
              <a:off x="4910" y="2331"/>
              <a:ext cx="220" cy="58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5949950" y="3673475"/>
            <a:ext cx="3092450" cy="1006475"/>
            <a:chOff x="1796" y="636"/>
            <a:chExt cx="1948" cy="634"/>
          </a:xfrm>
        </p:grpSpPr>
        <p:sp>
          <p:nvSpPr>
            <p:cNvPr id="249897" name="Text Box 41"/>
            <p:cNvSpPr txBox="1">
              <a:spLocks noChangeArrowheads="1"/>
            </p:cNvSpPr>
            <p:nvPr/>
          </p:nvSpPr>
          <p:spPr bwMode="auto">
            <a:xfrm>
              <a:off x="1796" y="636"/>
              <a:ext cx="1948" cy="5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>
                  <a:effectLst/>
                </a:rPr>
                <a:t>A	B	C	D</a:t>
              </a:r>
            </a:p>
            <a:p>
              <a:pPr algn="l"/>
              <a:r>
                <a:rPr lang="en-US" dirty="0">
                  <a:effectLst/>
                </a:rPr>
                <a:t>E	F	G	H</a:t>
              </a:r>
            </a:p>
            <a:p>
              <a:pPr algn="l"/>
              <a:r>
                <a:rPr lang="en-US" dirty="0">
                  <a:effectLst/>
                </a:rPr>
                <a:t>I	J	K	L</a:t>
              </a:r>
            </a:p>
          </p:txBody>
        </p:sp>
        <p:sp>
          <p:nvSpPr>
            <p:cNvPr id="249898" name="AutoShape 42"/>
            <p:cNvSpPr>
              <a:spLocks/>
            </p:cNvSpPr>
            <p:nvPr/>
          </p:nvSpPr>
          <p:spPr bwMode="auto">
            <a:xfrm>
              <a:off x="1801" y="649"/>
              <a:ext cx="56" cy="621"/>
            </a:xfrm>
            <a:prstGeom prst="leftBracket">
              <a:avLst>
                <a:gd name="adj" fmla="val 92411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49899" name="AutoShape 43"/>
            <p:cNvSpPr>
              <a:spLocks/>
            </p:cNvSpPr>
            <p:nvPr/>
          </p:nvSpPr>
          <p:spPr bwMode="auto">
            <a:xfrm>
              <a:off x="3665" y="649"/>
              <a:ext cx="56" cy="585"/>
            </a:xfrm>
            <a:prstGeom prst="rightBracket">
              <a:avLst>
                <a:gd name="adj" fmla="val 87054"/>
              </a:avLst>
            </a:prstGeom>
            <a:noFill/>
            <a:ln w="57150">
              <a:solidFill>
                <a:srgbClr val="3399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64" grpId="0"/>
      <p:bldP spid="249865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Dynamic Memory Management with Pointers</a:t>
            </a:r>
          </a:p>
          <a:p>
            <a:pPr lvl="1"/>
            <a:r>
              <a:rPr lang="en-US" dirty="0" err="1" smtClean="0"/>
              <a:t>malloc</a:t>
            </a:r>
            <a:r>
              <a:rPr lang="en-US" dirty="0" smtClean="0"/>
              <a:t>()	</a:t>
            </a:r>
            <a:r>
              <a:rPr lang="en-US" dirty="0" err="1" smtClean="0"/>
              <a:t>calloc</a:t>
            </a:r>
            <a:r>
              <a:rPr lang="en-US" dirty="0" smtClean="0"/>
              <a:t>()	free()       </a:t>
            </a:r>
            <a:r>
              <a:rPr lang="en-US" dirty="0" err="1" smtClean="0"/>
              <a:t>realloc</a:t>
            </a:r>
            <a:r>
              <a:rPr lang="en-US" dirty="0" smtClean="0"/>
              <a:t>()</a:t>
            </a:r>
          </a:p>
          <a:p>
            <a:pPr lvl="1"/>
            <a:r>
              <a:rPr lang="en-US" dirty="0" smtClean="0"/>
              <a:t>new and delete operators </a:t>
            </a:r>
          </a:p>
          <a:p>
            <a:r>
              <a:rPr lang="en-US" dirty="0" smtClean="0"/>
              <a:t>Structures</a:t>
            </a:r>
          </a:p>
          <a:p>
            <a:r>
              <a:rPr lang="en-US" dirty="0" smtClean="0"/>
              <a:t>Unions</a:t>
            </a:r>
          </a:p>
          <a:p>
            <a:r>
              <a:rPr lang="en-US" dirty="0" smtClean="0"/>
              <a:t>Strings</a:t>
            </a:r>
          </a:p>
          <a:p>
            <a:r>
              <a:rPr lang="en-US" dirty="0" smtClean="0"/>
              <a:t>Multidimensional Arrays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5881</TotalTime>
  <Words>4599</Words>
  <Application>Microsoft Office PowerPoint</Application>
  <PresentationFormat>On-screen Show (4:3)</PresentationFormat>
  <Paragraphs>1217</Paragraphs>
  <Slides>97</Slides>
  <Notes>36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Edge</vt:lpstr>
      <vt:lpstr>VISIO</vt:lpstr>
      <vt:lpstr>Document</vt:lpstr>
      <vt:lpstr>CSC 211 Data Structures  Lecture 6 </vt:lpstr>
      <vt:lpstr>Last Lecture Summary I</vt:lpstr>
      <vt:lpstr>Objectives Overview</vt:lpstr>
      <vt:lpstr>Dynamic Memory Allocation</vt:lpstr>
      <vt:lpstr>3 Kinds of Program Data</vt:lpstr>
      <vt:lpstr>Dynamic Memory Allocation Diagram</vt:lpstr>
      <vt:lpstr>Allocation of Memory</vt:lpstr>
      <vt:lpstr>Overview of memory management</vt:lpstr>
      <vt:lpstr>Overview of memory management</vt:lpstr>
      <vt:lpstr>Allocating new heap memory</vt:lpstr>
      <vt:lpstr>Allocating new heap memory</vt:lpstr>
      <vt:lpstr>Deallocating heap memory</vt:lpstr>
      <vt:lpstr>Checking for successful allocation</vt:lpstr>
      <vt:lpstr>Checking for successful allocation</vt:lpstr>
      <vt:lpstr>Memory errors</vt:lpstr>
      <vt:lpstr>Using memory that you have not initialized</vt:lpstr>
      <vt:lpstr>Using memory that you don’t own</vt:lpstr>
      <vt:lpstr>Using memory that you don’t own</vt:lpstr>
      <vt:lpstr>Using memory that you don’t own</vt:lpstr>
      <vt:lpstr>Using memory that you don’t own</vt:lpstr>
      <vt:lpstr>Using memory that you don’t own</vt:lpstr>
      <vt:lpstr>Using memory that you haven’t allocated</vt:lpstr>
      <vt:lpstr>Faulty heap management</vt:lpstr>
      <vt:lpstr>Faulty heap management</vt:lpstr>
      <vt:lpstr>Faulty heap management</vt:lpstr>
      <vt:lpstr>Definition — The Heap</vt:lpstr>
      <vt:lpstr>Static Data Allocation</vt:lpstr>
      <vt:lpstr>Allocating Memory in The Heap</vt:lpstr>
      <vt:lpstr>Allocating Memory in The Heap</vt:lpstr>
      <vt:lpstr>Allocating Memory in The Heap</vt:lpstr>
      <vt:lpstr>Notes</vt:lpstr>
      <vt:lpstr>Typical usage of malloc() and free()</vt:lpstr>
      <vt:lpstr>Typical usage of malloc() and free()</vt:lpstr>
      <vt:lpstr>Typical usage of malloc() and free()</vt:lpstr>
      <vt:lpstr>Usage of malloc() and free()</vt:lpstr>
      <vt:lpstr>Definition – Memory Leak</vt:lpstr>
      <vt:lpstr>Dynamic Memory Allocation in C++</vt:lpstr>
      <vt:lpstr>Operator new Syntax</vt:lpstr>
      <vt:lpstr>Operator new</vt:lpstr>
      <vt:lpstr>The  NULL Pointer</vt:lpstr>
      <vt:lpstr>Operator delete Syntax</vt:lpstr>
      <vt:lpstr>Operator delete</vt:lpstr>
      <vt:lpstr>Example </vt:lpstr>
      <vt:lpstr>Memory leaks</vt:lpstr>
      <vt:lpstr>Memory leak example</vt:lpstr>
      <vt:lpstr>Inaccessible object</vt:lpstr>
      <vt:lpstr>Dangling Pointer</vt:lpstr>
      <vt:lpstr>Slide 48</vt:lpstr>
      <vt:lpstr>Dynamic Arrays</vt:lpstr>
      <vt:lpstr>Dynamic Arrays</vt:lpstr>
      <vt:lpstr>Dynamic Arrays</vt:lpstr>
      <vt:lpstr>Structures</vt:lpstr>
      <vt:lpstr>Structure Definitions</vt:lpstr>
      <vt:lpstr>Structure Definitions</vt:lpstr>
      <vt:lpstr>Structure Definitions</vt:lpstr>
      <vt:lpstr>Initializing Structures</vt:lpstr>
      <vt:lpstr>Accessing Members of Structures</vt:lpstr>
      <vt:lpstr>Using Structures With Functions</vt:lpstr>
      <vt:lpstr>typedef</vt:lpstr>
      <vt:lpstr>Example using Structures</vt:lpstr>
      <vt:lpstr>Slide 61</vt:lpstr>
      <vt:lpstr>Slide 62</vt:lpstr>
      <vt:lpstr>Slide 63</vt:lpstr>
      <vt:lpstr>Slide 64</vt:lpstr>
      <vt:lpstr>C structures: aggregate, yet scalar</vt:lpstr>
      <vt:lpstr>Structure declarations</vt:lpstr>
      <vt:lpstr>Structure declarations</vt:lpstr>
      <vt:lpstr>Recursively defined structures</vt:lpstr>
      <vt:lpstr>Recursively defined structures</vt:lpstr>
      <vt:lpstr>Member access</vt:lpstr>
      <vt:lpstr>Memory layout</vt:lpstr>
      <vt:lpstr>Memory layout</vt:lpstr>
      <vt:lpstr>Structures as function arguments</vt:lpstr>
      <vt:lpstr>Unions </vt:lpstr>
      <vt:lpstr>Unions</vt:lpstr>
      <vt:lpstr>Unions</vt:lpstr>
      <vt:lpstr>Unions</vt:lpstr>
      <vt:lpstr>Valid Union Operators</vt:lpstr>
      <vt:lpstr>Slide 79</vt:lpstr>
      <vt:lpstr>Slide 80</vt:lpstr>
      <vt:lpstr>Strings</vt:lpstr>
      <vt:lpstr>Strings in C</vt:lpstr>
      <vt:lpstr>Strings in C (continued)</vt:lpstr>
      <vt:lpstr>Support for Strings in C</vt:lpstr>
      <vt:lpstr>Support for Strings in C (continued)</vt:lpstr>
      <vt:lpstr>Character Handling Library &lt;ctype.h&gt;</vt:lpstr>
      <vt:lpstr>String Conversion Functions in C</vt:lpstr>
      <vt:lpstr>Dilemma</vt:lpstr>
      <vt:lpstr>C-Style Multidimensional Arrays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06</dc:title>
  <dc:subject>CSC211 Data Structures</dc:subject>
  <dc:creator>Dr. Iftikhar Azim Niaz</dc:creator>
  <cp:lastModifiedBy>NTS</cp:lastModifiedBy>
  <cp:revision>491</cp:revision>
  <dcterms:created xsi:type="dcterms:W3CDTF">2004-10-06T00:41:44Z</dcterms:created>
  <dcterms:modified xsi:type="dcterms:W3CDTF">2012-10-06T10:11:38Z</dcterms:modified>
</cp:coreProperties>
</file>