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64"/>
  </p:notesMasterIdLst>
  <p:sldIdLst>
    <p:sldId id="306" r:id="rId2"/>
    <p:sldId id="547" r:id="rId3"/>
    <p:sldId id="578" r:id="rId4"/>
    <p:sldId id="699" r:id="rId5"/>
    <p:sldId id="700" r:id="rId6"/>
    <p:sldId id="701" r:id="rId7"/>
    <p:sldId id="709" r:id="rId8"/>
    <p:sldId id="710" r:id="rId9"/>
    <p:sldId id="711" r:id="rId10"/>
    <p:sldId id="712" r:id="rId11"/>
    <p:sldId id="702" r:id="rId12"/>
    <p:sldId id="742" r:id="rId13"/>
    <p:sldId id="743" r:id="rId14"/>
    <p:sldId id="744" r:id="rId15"/>
    <p:sldId id="746" r:id="rId16"/>
    <p:sldId id="707" r:id="rId17"/>
    <p:sldId id="708" r:id="rId18"/>
    <p:sldId id="713" r:id="rId19"/>
    <p:sldId id="714" r:id="rId20"/>
    <p:sldId id="715" r:id="rId21"/>
    <p:sldId id="716" r:id="rId22"/>
    <p:sldId id="717" r:id="rId23"/>
    <p:sldId id="718" r:id="rId24"/>
    <p:sldId id="719" r:id="rId25"/>
    <p:sldId id="720" r:id="rId26"/>
    <p:sldId id="721" r:id="rId27"/>
    <p:sldId id="722" r:id="rId28"/>
    <p:sldId id="723" r:id="rId29"/>
    <p:sldId id="724" r:id="rId30"/>
    <p:sldId id="725" r:id="rId31"/>
    <p:sldId id="726" r:id="rId32"/>
    <p:sldId id="727" r:id="rId33"/>
    <p:sldId id="728" r:id="rId34"/>
    <p:sldId id="729" r:id="rId35"/>
    <p:sldId id="730" r:id="rId36"/>
    <p:sldId id="731" r:id="rId37"/>
    <p:sldId id="732" r:id="rId38"/>
    <p:sldId id="733" r:id="rId39"/>
    <p:sldId id="734" r:id="rId40"/>
    <p:sldId id="736" r:id="rId41"/>
    <p:sldId id="737" r:id="rId42"/>
    <p:sldId id="738" r:id="rId43"/>
    <p:sldId id="739" r:id="rId44"/>
    <p:sldId id="740" r:id="rId45"/>
    <p:sldId id="741" r:id="rId46"/>
    <p:sldId id="642" r:id="rId47"/>
    <p:sldId id="643" r:id="rId48"/>
    <p:sldId id="644" r:id="rId49"/>
    <p:sldId id="645" r:id="rId50"/>
    <p:sldId id="654" r:id="rId51"/>
    <p:sldId id="655" r:id="rId52"/>
    <p:sldId id="656" r:id="rId53"/>
    <p:sldId id="735" r:id="rId54"/>
    <p:sldId id="657" r:id="rId55"/>
    <p:sldId id="658" r:id="rId56"/>
    <p:sldId id="659" r:id="rId57"/>
    <p:sldId id="660" r:id="rId58"/>
    <p:sldId id="661" r:id="rId59"/>
    <p:sldId id="662" r:id="rId60"/>
    <p:sldId id="663" r:id="rId61"/>
    <p:sldId id="664" r:id="rId62"/>
    <p:sldId id="635" r:id="rId6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99"/>
    <a:srgbClr val="990000"/>
    <a:srgbClr val="993300"/>
    <a:srgbClr val="996600"/>
    <a:srgbClr val="FFFF00"/>
    <a:srgbClr val="FFCC00"/>
    <a:srgbClr val="0000CC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74" d="100"/>
          <a:sy n="74" d="100"/>
        </p:scale>
        <p:origin x="-115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61.xml"/><Relationship Id="rId1" Type="http://schemas.openxmlformats.org/officeDocument/2006/relationships/slide" Target="slides/slide5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6F81F0-F11B-444E-AA14-D38FEA36E18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FC5FE3-C939-4C60-817D-AE60055CC594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3C7292-ECE9-44FC-B205-77AEE3E0945D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FE4F9-DD87-4B66-B2D2-E3A9B84059D5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FE4F9-DD87-4B66-B2D2-E3A9B84059D5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FE4F9-DD87-4B66-B2D2-E3A9B84059D5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FE4F9-DD87-4B66-B2D2-E3A9B84059D5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FE4F9-DD87-4B66-B2D2-E3A9B84059D5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4D18815-CBCA-4675-B4F6-90344E7B7F7D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F11778-EDDB-4384-BB42-FF22FB1FEADE}" type="slidenum">
              <a:rPr lang="en-US" smtClean="0"/>
              <a:pPr/>
              <a:t>37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E7BB6D-3315-4F6D-AFF9-2A06E689005B}" type="slidenum">
              <a:rPr lang="en-US" smtClean="0"/>
              <a:pPr/>
              <a:t>45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8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629400" y="762000"/>
            <a:ext cx="2438400" cy="60960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vantGarde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1689" name="Rectangle 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239000" y="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50000"/>
              </a:spcBef>
              <a:defRPr>
                <a:solidFill>
                  <a:srgbClr val="000000"/>
                </a:solidFill>
              </a:defRPr>
            </a:lvl1pPr>
          </a:lstStyle>
          <a:p>
            <a:fld id="{154E89F9-BB53-4089-B340-696FEDFFD30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5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/>
          <a:lstStyle/>
          <a:p>
            <a:r>
              <a:rPr lang="en-US" dirty="0" smtClean="0"/>
              <a:t>Data type and Data structure</a:t>
            </a:r>
          </a:p>
          <a:p>
            <a:r>
              <a:rPr lang="en-US" dirty="0" smtClean="0"/>
              <a:t>Data types in C</a:t>
            </a:r>
          </a:p>
          <a:p>
            <a:r>
              <a:rPr lang="en-US" dirty="0" smtClean="0"/>
              <a:t>Arrays</a:t>
            </a:r>
          </a:p>
          <a:p>
            <a:pPr lvl="1"/>
            <a:r>
              <a:rPr lang="en-US" dirty="0" smtClean="0"/>
              <a:t>Declaration</a:t>
            </a:r>
          </a:p>
          <a:p>
            <a:pPr lvl="1"/>
            <a:r>
              <a:rPr lang="en-US" dirty="0" smtClean="0"/>
              <a:t>Initialization</a:t>
            </a:r>
          </a:p>
          <a:p>
            <a:pPr lvl="1"/>
            <a:r>
              <a:rPr lang="en-US" dirty="0" smtClean="0"/>
              <a:t>Representation</a:t>
            </a:r>
          </a:p>
          <a:p>
            <a:pPr lvl="1"/>
            <a:r>
              <a:rPr lang="en-US" dirty="0" smtClean="0"/>
              <a:t>Operations</a:t>
            </a:r>
          </a:p>
          <a:p>
            <a:pPr lvl="1"/>
            <a:r>
              <a:rPr lang="en-US" dirty="0" smtClean="0"/>
              <a:t>Arrays and functions</a:t>
            </a:r>
          </a:p>
          <a:p>
            <a:r>
              <a:rPr lang="en-US" dirty="0" smtClean="0"/>
              <a:t>Pointers</a:t>
            </a:r>
          </a:p>
          <a:p>
            <a:pPr lvl="1"/>
            <a:r>
              <a:rPr lang="en-US" dirty="0" smtClean="0"/>
              <a:t>Declaration, Initialization</a:t>
            </a:r>
          </a:p>
          <a:p>
            <a:pPr lvl="1"/>
            <a:r>
              <a:rPr lang="en-US" dirty="0" smtClean="0"/>
              <a:t>Arrays and pointers</a:t>
            </a:r>
          </a:p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Concept of Pointer</a:t>
            </a:r>
          </a:p>
          <a:p>
            <a:r>
              <a:rPr lang="en-US" dirty="0" smtClean="0"/>
              <a:t>Pointer operators</a:t>
            </a:r>
          </a:p>
          <a:p>
            <a:pPr lvl="1"/>
            <a:r>
              <a:rPr lang="en-US" dirty="0" smtClean="0"/>
              <a:t>Address and Indirection</a:t>
            </a:r>
          </a:p>
          <a:p>
            <a:r>
              <a:rPr lang="en-US" dirty="0" smtClean="0"/>
              <a:t>Pointer Arithmetic</a:t>
            </a:r>
          </a:p>
          <a:p>
            <a:r>
              <a:rPr lang="en-US" dirty="0" smtClean="0"/>
              <a:t>Pointer and functions</a:t>
            </a:r>
          </a:p>
          <a:p>
            <a:pPr lvl="1"/>
            <a:r>
              <a:rPr lang="en-US" dirty="0" smtClean="0"/>
              <a:t>Pass by Value</a:t>
            </a:r>
          </a:p>
          <a:p>
            <a:pPr lvl="1"/>
            <a:r>
              <a:rPr lang="en-US" dirty="0" smtClean="0"/>
              <a:t>Pass by Reference</a:t>
            </a:r>
          </a:p>
          <a:p>
            <a:r>
              <a:rPr lang="en-US" dirty="0" smtClean="0"/>
              <a:t>Pointer and Arrays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762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2" charset="-122"/>
              </a:rPr>
              <a:t>Pointers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610600" cy="5334000"/>
          </a:xfrm>
        </p:spPr>
        <p:txBody>
          <a:bodyPr lIns="90488" tIns="44450" rIns="90488" bIns="44450"/>
          <a:lstStyle/>
          <a:p>
            <a:r>
              <a:rPr lang="en-US" dirty="0" smtClean="0"/>
              <a:t>Powerful, but difficult to master</a:t>
            </a:r>
          </a:p>
          <a:p>
            <a:r>
              <a:rPr lang="en-US" dirty="0" smtClean="0"/>
              <a:t>Simulate call-by-reference </a:t>
            </a:r>
          </a:p>
          <a:p>
            <a:r>
              <a:rPr lang="en-US" dirty="0" smtClean="0"/>
              <a:t>Close relationship with arrays and strings</a:t>
            </a:r>
          </a:p>
          <a:p>
            <a:pPr eaLnBrk="1" hangingPunct="1"/>
            <a:r>
              <a:rPr lang="en-US" altLang="zh-CN" dirty="0" smtClean="0">
                <a:ea typeface="宋体" pitchFamily="2" charset="-122"/>
              </a:rPr>
              <a:t>A pointer, like an integer, holds a number</a:t>
            </a:r>
          </a:p>
          <a:p>
            <a:pPr lvl="1" eaLnBrk="1" hangingPunct="1"/>
            <a:r>
              <a:rPr lang="en-US" altLang="zh-CN" dirty="0" smtClean="0">
                <a:ea typeface="宋体" pitchFamily="2" charset="-122"/>
              </a:rPr>
              <a:t>Interpreted as the </a:t>
            </a:r>
            <a:r>
              <a:rPr lang="en-US" altLang="zh-CN" dirty="0" smtClean="0">
                <a:solidFill>
                  <a:srgbClr val="0000CC"/>
                </a:solidFill>
                <a:ea typeface="宋体" pitchFamily="2" charset="-122"/>
              </a:rPr>
              <a:t>address </a:t>
            </a:r>
            <a:r>
              <a:rPr lang="en-US" altLang="zh-CN" dirty="0" smtClean="0">
                <a:ea typeface="宋体" pitchFamily="2" charset="-122"/>
              </a:rPr>
              <a:t>of another object</a:t>
            </a:r>
          </a:p>
          <a:p>
            <a:pPr eaLnBrk="1" hangingPunct="1"/>
            <a:r>
              <a:rPr lang="en-US" altLang="zh-CN" dirty="0" smtClean="0">
                <a:ea typeface="宋体" pitchFamily="2" charset="-122"/>
              </a:rPr>
              <a:t>Must be declared with its associated type:</a:t>
            </a:r>
          </a:p>
          <a:p>
            <a:pPr lvl="1" eaLnBrk="1" hangingPunct="1"/>
            <a:r>
              <a:rPr lang="en-US" altLang="zh-CN" dirty="0" smtClean="0">
                <a:ea typeface="宋体" pitchFamily="2" charset="-122"/>
              </a:rPr>
              <a:t>e.g., “pointer to integer”, “pointer to character”, etc.</a:t>
            </a:r>
          </a:p>
          <a:p>
            <a:pPr lvl="1" eaLnBrk="1" hangingPunct="1"/>
            <a:r>
              <a:rPr lang="en-US" altLang="zh-CN" dirty="0" err="1" smtClean="0">
                <a:ea typeface="宋体" pitchFamily="2" charset="-122"/>
              </a:rPr>
              <a:t>int</a:t>
            </a:r>
            <a:r>
              <a:rPr lang="en-US" altLang="zh-CN" dirty="0" smtClean="0">
                <a:ea typeface="宋体" pitchFamily="2" charset="-122"/>
              </a:rPr>
              <a:t> *x;</a:t>
            </a:r>
          </a:p>
          <a:p>
            <a:pPr eaLnBrk="1" hangingPunct="1"/>
            <a:r>
              <a:rPr lang="en-US" altLang="zh-CN" dirty="0" smtClean="0">
                <a:ea typeface="宋体" pitchFamily="2" charset="-122"/>
              </a:rPr>
              <a:t>Useful for:</a:t>
            </a:r>
          </a:p>
          <a:p>
            <a:pPr lvl="1" eaLnBrk="1" hangingPunct="1"/>
            <a:r>
              <a:rPr lang="en-US" altLang="zh-CN" dirty="0" smtClean="0">
                <a:solidFill>
                  <a:srgbClr val="0000CC"/>
                </a:solidFill>
                <a:ea typeface="宋体" pitchFamily="2" charset="-122"/>
              </a:rPr>
              <a:t>Dynamic objects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762000"/>
          </a:xfrm>
        </p:spPr>
        <p:txBody>
          <a:bodyPr/>
          <a:lstStyle/>
          <a:p>
            <a:pPr eaLnBrk="1" hangingPunct="1"/>
            <a:r>
              <a:rPr lang="en-US" altLang="zh-CN" dirty="0" smtClean="0">
                <a:ea typeface="宋体" pitchFamily="2" charset="-122"/>
              </a:rPr>
              <a:t>Pointer Indirection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82000" cy="5257800"/>
          </a:xfrm>
        </p:spPr>
        <p:txBody>
          <a:bodyPr lIns="90488" tIns="44450" rIns="90488" bIns="44450"/>
          <a:lstStyle/>
          <a:p>
            <a:pPr eaLnBrk="1" hangingPunct="1"/>
            <a:r>
              <a:rPr lang="en-US" altLang="zh-CN" dirty="0" smtClean="0">
                <a:ea typeface="宋体" pitchFamily="2" charset="-122"/>
              </a:rPr>
              <a:t>Accessing an object through a pointer is called </a:t>
            </a:r>
            <a:r>
              <a:rPr lang="en-US" altLang="zh-CN" i="1" dirty="0" smtClean="0">
                <a:solidFill>
                  <a:srgbClr val="0000CC"/>
                </a:solidFill>
                <a:ea typeface="宋体" pitchFamily="2" charset="-122"/>
              </a:rPr>
              <a:t>indirection</a:t>
            </a:r>
            <a:endParaRPr lang="en-US" altLang="zh-CN" dirty="0" smtClean="0">
              <a:solidFill>
                <a:srgbClr val="0000CC"/>
              </a:solidFill>
              <a:ea typeface="宋体" pitchFamily="2" charset="-122"/>
            </a:endParaRPr>
          </a:p>
          <a:p>
            <a:pPr eaLnBrk="1" hangingPunct="1"/>
            <a:r>
              <a:rPr lang="en-US" altLang="zh-CN" dirty="0" smtClean="0">
                <a:ea typeface="宋体" pitchFamily="2" charset="-122"/>
              </a:rPr>
              <a:t>The </a:t>
            </a:r>
            <a:r>
              <a:rPr lang="en-US" altLang="zh-CN" dirty="0" smtClean="0">
                <a:solidFill>
                  <a:srgbClr val="0000CC"/>
                </a:solidFill>
                <a:ea typeface="宋体" pitchFamily="2" charset="-122"/>
              </a:rPr>
              <a:t>“address-of”</a:t>
            </a:r>
            <a:r>
              <a:rPr lang="en-US" altLang="zh-CN" dirty="0" smtClean="0">
                <a:ea typeface="宋体" pitchFamily="2" charset="-122"/>
              </a:rPr>
              <a:t> operator (</a:t>
            </a:r>
            <a:r>
              <a:rPr lang="en-US" altLang="zh-CN" b="1" dirty="0" smtClean="0">
                <a:solidFill>
                  <a:srgbClr val="0000CC"/>
                </a:solidFill>
                <a:latin typeface="Courier New" pitchFamily="49" charset="0"/>
                <a:ea typeface="宋体" pitchFamily="2" charset="-122"/>
              </a:rPr>
              <a:t>&amp;</a:t>
            </a:r>
            <a:r>
              <a:rPr lang="en-US" altLang="zh-CN" b="1" dirty="0" smtClean="0">
                <a:ea typeface="宋体" pitchFamily="2" charset="-122"/>
              </a:rPr>
              <a:t>)</a:t>
            </a:r>
            <a:r>
              <a:rPr lang="en-US" altLang="zh-CN" dirty="0" smtClean="0">
                <a:ea typeface="宋体" pitchFamily="2" charset="-122"/>
              </a:rPr>
              <a:t>obtains an object’s address</a:t>
            </a:r>
          </a:p>
          <a:p>
            <a:pPr eaLnBrk="1" hangingPunct="1"/>
            <a:r>
              <a:rPr lang="en-US" altLang="zh-CN" dirty="0" smtClean="0">
                <a:ea typeface="宋体" pitchFamily="2" charset="-122"/>
              </a:rPr>
              <a:t>The </a:t>
            </a:r>
            <a:r>
              <a:rPr lang="en-US" altLang="zh-CN" dirty="0" smtClean="0">
                <a:solidFill>
                  <a:srgbClr val="0000CC"/>
                </a:solidFill>
                <a:ea typeface="宋体" pitchFamily="2" charset="-122"/>
              </a:rPr>
              <a:t>“de-referencing”</a:t>
            </a:r>
            <a:r>
              <a:rPr lang="en-US" altLang="zh-CN" dirty="0" smtClean="0">
                <a:ea typeface="宋体" pitchFamily="2" charset="-122"/>
              </a:rPr>
              <a:t> operator (</a:t>
            </a:r>
            <a:r>
              <a:rPr lang="en-US" altLang="zh-CN" b="1" dirty="0" smtClean="0">
                <a:solidFill>
                  <a:srgbClr val="0000CC"/>
                </a:solidFill>
                <a:ea typeface="宋体" pitchFamily="2" charset="-122"/>
              </a:rPr>
              <a:t>*</a:t>
            </a:r>
            <a:r>
              <a:rPr lang="en-US" altLang="zh-CN" dirty="0" smtClean="0">
                <a:ea typeface="宋体" pitchFamily="2" charset="-122"/>
              </a:rPr>
              <a:t>) refers to the object the pointer pointed at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76200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Pointer Diagram</a:t>
            </a:r>
          </a:p>
        </p:txBody>
      </p:sp>
      <p:graphicFrame>
        <p:nvGraphicFramePr>
          <p:cNvPr id="1026" name="Object 3"/>
          <p:cNvGraphicFramePr>
            <a:graphicFrameLocks noChangeAspect="1"/>
          </p:cNvGraphicFramePr>
          <p:nvPr/>
        </p:nvGraphicFramePr>
        <p:xfrm>
          <a:off x="609600" y="1828800"/>
          <a:ext cx="7330283" cy="2057400"/>
        </p:xfrm>
        <a:graphic>
          <a:graphicData uri="http://schemas.openxmlformats.org/presentationml/2006/ole">
            <p:oleObj spid="_x0000_s2050" name="Visio" r:id="rId4" imgW="3036916" imgH="852987" progId="">
              <p:embed/>
            </p:oleObj>
          </a:graphicData>
        </a:graphic>
      </p:graphicFrame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685800" y="4216400"/>
            <a:ext cx="7315200" cy="181588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r>
              <a:rPr lang="en-US" sz="2800" dirty="0" err="1">
                <a:effectLst/>
              </a:rPr>
              <a:t>int</a:t>
            </a:r>
            <a:r>
              <a:rPr lang="en-US" sz="2800" dirty="0">
                <a:effectLst/>
              </a:rPr>
              <a:t> </a:t>
            </a:r>
            <a:r>
              <a:rPr lang="en-US" sz="2800" dirty="0" err="1">
                <a:effectLst/>
              </a:rPr>
              <a:t>i</a:t>
            </a:r>
            <a:r>
              <a:rPr lang="en-US" sz="2800" dirty="0">
                <a:effectLst/>
              </a:rPr>
              <a:t> = 8</a:t>
            </a:r>
            <a:r>
              <a:rPr lang="en-US" sz="2800" dirty="0" smtClean="0">
                <a:effectLst/>
              </a:rPr>
              <a:t>;        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// declaring integer variable</a:t>
            </a:r>
            <a:endParaRPr lang="en-US" sz="2800" dirty="0">
              <a:solidFill>
                <a:srgbClr val="0000CC"/>
              </a:solidFill>
              <a:effectLst/>
            </a:endParaRPr>
          </a:p>
          <a:p>
            <a:r>
              <a:rPr lang="en-US" sz="2800" dirty="0" err="1">
                <a:effectLst/>
              </a:rPr>
              <a:t>int</a:t>
            </a:r>
            <a:r>
              <a:rPr lang="en-US" sz="2800" dirty="0">
                <a:effectLst/>
              </a:rPr>
              <a:t> *</a:t>
            </a:r>
            <a:r>
              <a:rPr lang="en-US" sz="2800" dirty="0" err="1">
                <a:effectLst/>
              </a:rPr>
              <a:t>ip</a:t>
            </a:r>
            <a:r>
              <a:rPr lang="en-US" sz="2800" dirty="0" smtClean="0">
                <a:effectLst/>
              </a:rPr>
              <a:t>;	  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// declaring pointer variable</a:t>
            </a:r>
            <a:endParaRPr lang="en-US" sz="2800" dirty="0">
              <a:solidFill>
                <a:srgbClr val="0000CC"/>
              </a:solidFill>
              <a:effectLst/>
            </a:endParaRPr>
          </a:p>
          <a:p>
            <a:r>
              <a:rPr lang="en-US" sz="2800" dirty="0" err="1">
                <a:effectLst/>
              </a:rPr>
              <a:t>ip</a:t>
            </a:r>
            <a:r>
              <a:rPr lang="en-US" sz="2800" dirty="0">
                <a:effectLst/>
              </a:rPr>
              <a:t> = &amp;</a:t>
            </a:r>
            <a:r>
              <a:rPr lang="en-US" sz="2800" dirty="0" err="1">
                <a:effectLst/>
              </a:rPr>
              <a:t>i</a:t>
            </a:r>
            <a:r>
              <a:rPr lang="en-US" sz="2800" dirty="0" smtClean="0">
                <a:effectLst/>
              </a:rPr>
              <a:t>;	  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// assigning address of </a:t>
            </a:r>
            <a:r>
              <a:rPr lang="en-US" sz="2800" dirty="0" err="1" smtClean="0">
                <a:solidFill>
                  <a:srgbClr val="0000CC"/>
                </a:solidFill>
                <a:effectLst/>
              </a:rPr>
              <a:t>i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 to </a:t>
            </a:r>
            <a:r>
              <a:rPr lang="en-US" sz="2800" dirty="0" err="1" smtClean="0">
                <a:solidFill>
                  <a:srgbClr val="0000CC"/>
                </a:solidFill>
                <a:effectLst/>
              </a:rPr>
              <a:t>ip</a:t>
            </a:r>
            <a:endParaRPr lang="en-US" sz="2800" dirty="0">
              <a:solidFill>
                <a:srgbClr val="0000CC"/>
              </a:solidFill>
              <a:effectLst/>
            </a:endParaRPr>
          </a:p>
          <a:p>
            <a:r>
              <a:rPr lang="en-US" sz="2800" dirty="0" err="1">
                <a:effectLst/>
              </a:rPr>
              <a:t>cout</a:t>
            </a:r>
            <a:r>
              <a:rPr lang="en-US" sz="2800" dirty="0">
                <a:effectLst/>
              </a:rPr>
              <a:t>&lt;&lt;*</a:t>
            </a:r>
            <a:r>
              <a:rPr lang="en-US" sz="2800" dirty="0" err="1">
                <a:effectLst/>
              </a:rPr>
              <a:t>ip</a:t>
            </a:r>
            <a:r>
              <a:rPr lang="en-US" sz="2800" dirty="0" smtClean="0">
                <a:effectLst/>
              </a:rPr>
              <a:t>;    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// output value pointed to by </a:t>
            </a:r>
            <a:r>
              <a:rPr lang="en-US" sz="2800" dirty="0" err="1" smtClean="0">
                <a:solidFill>
                  <a:srgbClr val="0000CC"/>
                </a:solidFill>
                <a:effectLst/>
              </a:rPr>
              <a:t>ip</a:t>
            </a:r>
            <a:r>
              <a:rPr lang="en-US" sz="2800" dirty="0" smtClean="0">
                <a:solidFill>
                  <a:srgbClr val="0000CC"/>
                </a:solidFill>
                <a:effectLst/>
              </a:rPr>
              <a:t> </a:t>
            </a:r>
            <a:endParaRPr lang="en-US" sz="2800" dirty="0">
              <a:solidFill>
                <a:srgbClr val="0000CC"/>
              </a:solidFill>
              <a:effectLst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1295400"/>
            <a:ext cx="235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Pointer Variable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36653" y="1295400"/>
            <a:ext cx="2337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CC"/>
                </a:solidFill>
                <a:effectLst/>
              </a:rPr>
              <a:t>Integer Variable</a:t>
            </a:r>
            <a:endParaRPr lang="en-US" sz="24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" name="Rectangle 4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Pointer </a:t>
            </a:r>
            <a:r>
              <a:rPr lang="en-US" sz="3400" dirty="0"/>
              <a:t>Variable Declarations and Initialization</a:t>
            </a:r>
          </a:p>
        </p:txBody>
      </p:sp>
      <p:sp>
        <p:nvSpPr>
          <p:cNvPr id="1073" name="Rectangle 49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Pointer variables</a:t>
            </a:r>
          </a:p>
          <a:p>
            <a:pPr lvl="1"/>
            <a:r>
              <a:rPr lang="en-US" dirty="0"/>
              <a:t>Contain memory addresses as their values</a:t>
            </a:r>
          </a:p>
          <a:p>
            <a:pPr lvl="1"/>
            <a:r>
              <a:rPr lang="en-US" dirty="0"/>
              <a:t>Normal variables contain a specific value (direct reference)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Pointers contain address of a variable that has a specific value (indirect reference)</a:t>
            </a:r>
          </a:p>
          <a:p>
            <a:pPr lvl="1"/>
            <a:r>
              <a:rPr lang="en-US" dirty="0">
                <a:solidFill>
                  <a:srgbClr val="0000CC"/>
                </a:solidFill>
              </a:rPr>
              <a:t>Indirection</a:t>
            </a:r>
            <a:r>
              <a:rPr lang="en-US" dirty="0"/>
              <a:t> </a:t>
            </a:r>
            <a:r>
              <a:rPr lang="en-US" dirty="0">
                <a:cs typeface="Times New Roman" pitchFamily="18" charset="0"/>
              </a:rPr>
              <a:t>–</a:t>
            </a:r>
            <a:r>
              <a:rPr lang="en-US" dirty="0"/>
              <a:t> referencing a pointer value</a:t>
            </a: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6035675" y="3070225"/>
            <a:ext cx="1508125" cy="4127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Bef>
                <a:spcPct val="0"/>
              </a:spcBef>
            </a:pPr>
            <a:endParaRPr lang="en-US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0" y="1946275"/>
            <a:ext cx="54864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0" y="2549525"/>
            <a:ext cx="5486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endParaRPr lang="en-US" sz="2400">
              <a:solidFill>
                <a:schemeClr val="tx1"/>
              </a:solidFill>
            </a:endParaRP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3962400" y="2667000"/>
            <a:ext cx="847725" cy="898525"/>
            <a:chOff x="2496" y="1402"/>
            <a:chExt cx="534" cy="566"/>
          </a:xfrm>
        </p:grpSpPr>
        <p:sp>
          <p:nvSpPr>
            <p:cNvPr id="1063" name="Rectangle 39"/>
            <p:cNvSpPr>
              <a:spLocks noChangeArrowheads="1"/>
            </p:cNvSpPr>
            <p:nvPr/>
          </p:nvSpPr>
          <p:spPr bwMode="auto">
            <a:xfrm>
              <a:off x="2496" y="1402"/>
              <a:ext cx="534" cy="86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 dirty="0">
                  <a:effectLst/>
                  <a:latin typeface="Courier New" pitchFamily="49" charset="0"/>
                  <a:cs typeface="Courier New" pitchFamily="49" charset="0"/>
                </a:rPr>
                <a:t>count</a:t>
              </a:r>
              <a:endParaRPr lang="en-US" sz="1800" dirty="0"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800" dirty="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grpSp>
          <p:nvGrpSpPr>
            <p:cNvPr id="3" name="Group 40"/>
            <p:cNvGrpSpPr>
              <a:grpSpLocks/>
            </p:cNvGrpSpPr>
            <p:nvPr/>
          </p:nvGrpSpPr>
          <p:grpSpPr bwMode="auto">
            <a:xfrm>
              <a:off x="2544" y="1672"/>
              <a:ext cx="353" cy="296"/>
              <a:chOff x="0" y="0"/>
              <a:chExt cx="20000" cy="20000"/>
            </a:xfrm>
          </p:grpSpPr>
          <p:sp>
            <p:nvSpPr>
              <p:cNvPr id="1065" name="Freeform 41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19967" y="19967"/>
                  </a:cxn>
                  <a:cxn ang="0">
                    <a:pos x="0" y="19967"/>
                  </a:cxn>
                  <a:cxn ang="0">
                    <a:pos x="0" y="0"/>
                  </a:cxn>
                  <a:cxn ang="0">
                    <a:pos x="19967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19967" y="19967"/>
                    </a:lnTo>
                    <a:lnTo>
                      <a:pt x="0" y="19967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solidFill>
                <a:srgbClr val="66CCFF"/>
              </a:solidFill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66" name="Rectangle 42"/>
              <p:cNvSpPr>
                <a:spLocks noChangeArrowheads="1"/>
              </p:cNvSpPr>
              <p:nvPr/>
            </p:nvSpPr>
            <p:spPr bwMode="auto">
              <a:xfrm>
                <a:off x="7501" y="6399"/>
                <a:ext cx="4966" cy="8701"/>
              </a:xfrm>
              <a:prstGeom prst="rect">
                <a:avLst/>
              </a:prstGeom>
              <a:solidFill>
                <a:srgbClr val="66CCFF"/>
              </a:solidFill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800" b="1" dirty="0">
                    <a:latin typeface="Courier New" pitchFamily="49" charset="0"/>
                    <a:cs typeface="Courier New" pitchFamily="49" charset="0"/>
                  </a:rPr>
                  <a:t>7</a:t>
                </a:r>
                <a:endParaRPr lang="en-US" sz="1800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sz="1800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</p:grpSp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2819400" y="5334000"/>
            <a:ext cx="2362200" cy="838200"/>
            <a:chOff x="1776" y="2688"/>
            <a:chExt cx="1488" cy="528"/>
          </a:xfrm>
        </p:grpSpPr>
        <p:sp>
          <p:nvSpPr>
            <p:cNvPr id="1047" name="Rectangle 23"/>
            <p:cNvSpPr>
              <a:spLocks noChangeArrowheads="1"/>
            </p:cNvSpPr>
            <p:nvPr/>
          </p:nvSpPr>
          <p:spPr bwMode="auto">
            <a:xfrm>
              <a:off x="2736" y="2688"/>
              <a:ext cx="528" cy="15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 dirty="0">
                  <a:effectLst/>
                  <a:latin typeface="Courier New" pitchFamily="49" charset="0"/>
                  <a:cs typeface="Courier New" pitchFamily="49" charset="0"/>
                </a:rPr>
                <a:t>count</a:t>
              </a:r>
              <a:endParaRPr lang="en-US" sz="1800" dirty="0"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dirty="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1046" name="Freeform 22"/>
            <p:cNvSpPr>
              <a:spLocks/>
            </p:cNvSpPr>
            <p:nvPr/>
          </p:nvSpPr>
          <p:spPr bwMode="auto">
            <a:xfrm>
              <a:off x="2784" y="2938"/>
              <a:ext cx="319" cy="278"/>
            </a:xfrm>
            <a:custGeom>
              <a:avLst/>
              <a:gdLst/>
              <a:ahLst/>
              <a:cxnLst>
                <a:cxn ang="0">
                  <a:pos x="19967" y="0"/>
                </a:cxn>
                <a:cxn ang="0">
                  <a:pos x="19967" y="19967"/>
                </a:cxn>
                <a:cxn ang="0">
                  <a:pos x="0" y="19967"/>
                </a:cxn>
                <a:cxn ang="0">
                  <a:pos x="0" y="0"/>
                </a:cxn>
                <a:cxn ang="0">
                  <a:pos x="19967" y="0"/>
                </a:cxn>
              </a:cxnLst>
              <a:rect l="0" t="0" r="r" b="b"/>
              <a:pathLst>
                <a:path w="20000" h="20000">
                  <a:moveTo>
                    <a:pt x="19967" y="0"/>
                  </a:moveTo>
                  <a:lnTo>
                    <a:pt x="19967" y="19967"/>
                  </a:lnTo>
                  <a:lnTo>
                    <a:pt x="0" y="19967"/>
                  </a:lnTo>
                  <a:lnTo>
                    <a:pt x="0" y="0"/>
                  </a:lnTo>
                  <a:lnTo>
                    <a:pt x="19967" y="0"/>
                  </a:lnTo>
                  <a:close/>
                </a:path>
              </a:pathLst>
            </a:custGeom>
            <a:solidFill>
              <a:srgbClr val="66C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Rectangle 21"/>
            <p:cNvSpPr>
              <a:spLocks noChangeArrowheads="1"/>
            </p:cNvSpPr>
            <p:nvPr/>
          </p:nvSpPr>
          <p:spPr bwMode="auto">
            <a:xfrm>
              <a:off x="2897" y="2986"/>
              <a:ext cx="79" cy="125"/>
            </a:xfrm>
            <a:prstGeom prst="rect">
              <a:avLst/>
            </a:prstGeom>
            <a:solidFill>
              <a:srgbClr val="66CCFF"/>
            </a:solidFill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 dirty="0">
                  <a:latin typeface="Courier New" pitchFamily="49" charset="0"/>
                  <a:cs typeface="Courier New" pitchFamily="49" charset="0"/>
                </a:rPr>
                <a:t>7</a:t>
              </a:r>
              <a:endParaRPr lang="en-US" sz="1800" dirty="0"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dirty="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auto">
            <a:xfrm>
              <a:off x="1776" y="2688"/>
              <a:ext cx="817" cy="9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800" b="1" dirty="0" err="1">
                  <a:effectLst/>
                  <a:latin typeface="Courier New" pitchFamily="49" charset="0"/>
                  <a:cs typeface="Courier New" pitchFamily="49" charset="0"/>
                </a:rPr>
                <a:t>countPtr</a:t>
              </a:r>
              <a:endParaRPr lang="en-US" sz="1800" dirty="0">
                <a:effectLst/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dirty="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1041" name="Freeform 17"/>
            <p:cNvSpPr>
              <a:spLocks/>
            </p:cNvSpPr>
            <p:nvPr/>
          </p:nvSpPr>
          <p:spPr bwMode="auto">
            <a:xfrm>
              <a:off x="1968" y="2928"/>
              <a:ext cx="384" cy="288"/>
            </a:xfrm>
            <a:custGeom>
              <a:avLst/>
              <a:gdLst/>
              <a:ahLst/>
              <a:cxnLst>
                <a:cxn ang="0">
                  <a:pos x="19967" y="0"/>
                </a:cxn>
                <a:cxn ang="0">
                  <a:pos x="19967" y="19967"/>
                </a:cxn>
                <a:cxn ang="0">
                  <a:pos x="0" y="19967"/>
                </a:cxn>
                <a:cxn ang="0">
                  <a:pos x="0" y="0"/>
                </a:cxn>
                <a:cxn ang="0">
                  <a:pos x="19967" y="0"/>
                </a:cxn>
              </a:cxnLst>
              <a:rect l="0" t="0" r="r" b="b"/>
              <a:pathLst>
                <a:path w="20000" h="20000">
                  <a:moveTo>
                    <a:pt x="19967" y="0"/>
                  </a:moveTo>
                  <a:lnTo>
                    <a:pt x="19967" y="19967"/>
                  </a:lnTo>
                  <a:lnTo>
                    <a:pt x="0" y="19967"/>
                  </a:lnTo>
                  <a:lnTo>
                    <a:pt x="0" y="0"/>
                  </a:lnTo>
                  <a:lnTo>
                    <a:pt x="19967" y="0"/>
                  </a:lnTo>
                  <a:close/>
                </a:path>
              </a:pathLst>
            </a:custGeom>
            <a:solidFill>
              <a:srgbClr val="66CCFF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Oval 55"/>
            <p:cNvSpPr>
              <a:spLocks noChangeArrowheads="1"/>
            </p:cNvSpPr>
            <p:nvPr/>
          </p:nvSpPr>
          <p:spPr bwMode="auto">
            <a:xfrm>
              <a:off x="2112" y="3024"/>
              <a:ext cx="96" cy="96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1080" name="Line 56"/>
            <p:cNvSpPr>
              <a:spLocks noChangeShapeType="1"/>
            </p:cNvSpPr>
            <p:nvPr/>
          </p:nvSpPr>
          <p:spPr bwMode="auto">
            <a:xfrm>
              <a:off x="2160" y="307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19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dirty="0" smtClean="0"/>
              <a:t>Pointer </a:t>
            </a:r>
            <a:r>
              <a:rPr lang="en-US" sz="3400" dirty="0"/>
              <a:t>Variable Declarations and Initialization</a:t>
            </a:r>
          </a:p>
        </p:txBody>
      </p:sp>
      <p:sp>
        <p:nvSpPr>
          <p:cNvPr id="55320" name="Rectangle 24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839200" cy="5486400"/>
          </a:xfrm>
        </p:spPr>
        <p:txBody>
          <a:bodyPr/>
          <a:lstStyle/>
          <a:p>
            <a:r>
              <a:rPr lang="en-US" dirty="0"/>
              <a:t>Pointer declarations</a:t>
            </a:r>
          </a:p>
          <a:p>
            <a:pPr lvl="1"/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 used with pointer variables</a:t>
            </a:r>
          </a:p>
          <a:p>
            <a:pPr lvl="3"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</a:t>
            </a:r>
            <a:r>
              <a:rPr lang="en-US" b="1" dirty="0" err="1">
                <a:latin typeface="Courier New" pitchFamily="49" charset="0"/>
              </a:rPr>
              <a:t>myPtr</a:t>
            </a:r>
            <a:r>
              <a:rPr lang="en-US" b="1" dirty="0">
                <a:latin typeface="Courier New" pitchFamily="49" charset="0"/>
              </a:rPr>
              <a:t>;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Declares a pointer to an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dirty="0"/>
              <a:t> (</a:t>
            </a:r>
            <a:r>
              <a:rPr lang="en-US" dirty="0">
                <a:solidFill>
                  <a:srgbClr val="0000CC"/>
                </a:solidFill>
              </a:rPr>
              <a:t>pointer of type </a:t>
            </a:r>
            <a:r>
              <a:rPr lang="en-US" b="1" dirty="0" err="1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 *</a:t>
            </a:r>
            <a:r>
              <a:rPr lang="en-US" dirty="0"/>
              <a:t>)</a:t>
            </a:r>
          </a:p>
          <a:p>
            <a:pPr lvl="1"/>
            <a:r>
              <a:rPr lang="en-US" dirty="0">
                <a:solidFill>
                  <a:srgbClr val="0000CC"/>
                </a:solidFill>
              </a:rPr>
              <a:t>Multiple pointers </a:t>
            </a:r>
            <a:r>
              <a:rPr lang="en-US" dirty="0"/>
              <a:t>require using a </a:t>
            </a:r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 before each variable declaration</a:t>
            </a:r>
          </a:p>
          <a:p>
            <a:pPr lvl="3"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*myPtr1, *myPtr2;</a:t>
            </a:r>
          </a:p>
          <a:p>
            <a:pPr lvl="1"/>
            <a:r>
              <a:rPr lang="en-US" dirty="0"/>
              <a:t>Can declare pointers to any data type</a:t>
            </a:r>
          </a:p>
          <a:p>
            <a:pPr lvl="1"/>
            <a:r>
              <a:rPr lang="en-US" dirty="0"/>
              <a:t>Initialize pointers to </a:t>
            </a:r>
            <a:r>
              <a:rPr lang="en-US" b="1" dirty="0">
                <a:latin typeface="Courier New" pitchFamily="49" charset="0"/>
              </a:rPr>
              <a:t>0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NULL</a:t>
            </a:r>
            <a:r>
              <a:rPr lang="en-US" dirty="0"/>
              <a:t>, or an address</a:t>
            </a:r>
          </a:p>
          <a:p>
            <a:pPr lvl="2"/>
            <a:r>
              <a:rPr lang="en-US" b="1" dirty="0">
                <a:latin typeface="Courier New" pitchFamily="49" charset="0"/>
              </a:rPr>
              <a:t>0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</a:rPr>
              <a:t>NULL</a:t>
            </a:r>
            <a:r>
              <a:rPr lang="en-US" dirty="0"/>
              <a:t> </a:t>
            </a:r>
            <a:r>
              <a:rPr lang="en-US" dirty="0">
                <a:cs typeface="Times New Roman" pitchFamily="18" charset="0"/>
              </a:rPr>
              <a:t>–</a:t>
            </a:r>
            <a:r>
              <a:rPr lang="en-US" dirty="0"/>
              <a:t> </a:t>
            </a:r>
            <a:r>
              <a:rPr lang="en-US" dirty="0">
                <a:solidFill>
                  <a:srgbClr val="0000CC"/>
                </a:solidFill>
              </a:rPr>
              <a:t>points to nothing</a:t>
            </a:r>
            <a:r>
              <a:rPr lang="en-US" dirty="0"/>
              <a:t> (</a:t>
            </a:r>
            <a:r>
              <a:rPr lang="en-US" b="1" dirty="0">
                <a:latin typeface="Courier New" pitchFamily="49" charset="0"/>
              </a:rPr>
              <a:t>NULL</a:t>
            </a:r>
            <a:r>
              <a:rPr lang="en-US" dirty="0"/>
              <a:t> preferred)</a:t>
            </a:r>
          </a:p>
          <a:p>
            <a:pPr lvl="2"/>
            <a:endParaRPr lang="en-US" dirty="0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6035675" y="3070225"/>
            <a:ext cx="1508125" cy="412750"/>
          </a:xfrm>
          <a:prstGeom prst="rect">
            <a:avLst/>
          </a:prstGeom>
          <a:noFill/>
          <a:ln w="0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>
              <a:spcBef>
                <a:spcPct val="0"/>
              </a:spcBef>
            </a:pPr>
            <a:endParaRPr lang="en-US">
              <a:solidFill>
                <a:schemeClr val="tx1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4" name="Rectangle 3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</a:t>
            </a:r>
            <a:r>
              <a:rPr lang="en-US" dirty="0"/>
              <a:t>Operators	</a:t>
            </a:r>
          </a:p>
        </p:txBody>
      </p:sp>
      <p:sp>
        <p:nvSpPr>
          <p:cNvPr id="7205" name="Rectangle 3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&amp;</a:t>
            </a:r>
            <a:r>
              <a:rPr lang="en-US" dirty="0">
                <a:solidFill>
                  <a:srgbClr val="0000CC"/>
                </a:solidFill>
              </a:rPr>
              <a:t> (address operator)</a:t>
            </a:r>
          </a:p>
          <a:p>
            <a:pPr lvl="1"/>
            <a:r>
              <a:rPr lang="en-US" dirty="0"/>
              <a:t>Returns address of operand</a:t>
            </a:r>
          </a:p>
          <a:p>
            <a:pPr lvl="2"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y = 5;</a:t>
            </a:r>
          </a:p>
          <a:p>
            <a:pPr lvl="2">
              <a:buFontTx/>
              <a:buNone/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</a:t>
            </a: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b="1" dirty="0">
                <a:latin typeface="Courier New" pitchFamily="49" charset="0"/>
              </a:rPr>
              <a:t>; </a:t>
            </a:r>
          </a:p>
          <a:p>
            <a:pPr lvl="2">
              <a:buFontTx/>
              <a:buNone/>
            </a:pP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b="1" dirty="0">
                <a:latin typeface="Courier New" pitchFamily="49" charset="0"/>
              </a:rPr>
              <a:t> = &amp;y;      // </a:t>
            </a: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b="1" dirty="0">
                <a:latin typeface="Courier New" pitchFamily="49" charset="0"/>
              </a:rPr>
              <a:t> gets address of y</a:t>
            </a:r>
          </a:p>
          <a:p>
            <a:pPr lvl="2">
              <a:buFontTx/>
              <a:buNone/>
            </a:pP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b="1" dirty="0">
                <a:latin typeface="Courier New" pitchFamily="49" charset="0"/>
              </a:rPr>
              <a:t> “points to” y</a:t>
            </a:r>
          </a:p>
          <a:p>
            <a:pPr lvl="1"/>
            <a:endParaRPr lang="en-US" b="1" dirty="0">
              <a:latin typeface="Courier New" pitchFamily="49" charset="0"/>
            </a:endParaRPr>
          </a:p>
        </p:txBody>
      </p:sp>
      <p:grpSp>
        <p:nvGrpSpPr>
          <p:cNvPr id="2" name="Group 35"/>
          <p:cNvGrpSpPr>
            <a:grpSpLocks/>
          </p:cNvGrpSpPr>
          <p:nvPr/>
        </p:nvGrpSpPr>
        <p:grpSpPr bwMode="auto">
          <a:xfrm>
            <a:off x="685800" y="3733800"/>
            <a:ext cx="7696200" cy="2054225"/>
            <a:chOff x="720" y="1792"/>
            <a:chExt cx="4848" cy="1294"/>
          </a:xfrm>
        </p:grpSpPr>
        <p:sp>
          <p:nvSpPr>
            <p:cNvPr id="7177" name="Freeform 9"/>
            <p:cNvSpPr>
              <a:spLocks/>
            </p:cNvSpPr>
            <p:nvPr/>
          </p:nvSpPr>
          <p:spPr bwMode="auto">
            <a:xfrm>
              <a:off x="729" y="2288"/>
              <a:ext cx="347" cy="208"/>
            </a:xfrm>
            <a:custGeom>
              <a:avLst/>
              <a:gdLst/>
              <a:ahLst/>
              <a:cxnLst>
                <a:cxn ang="0">
                  <a:pos x="19956" y="0"/>
                </a:cxn>
                <a:cxn ang="0">
                  <a:pos x="19956" y="19956"/>
                </a:cxn>
                <a:cxn ang="0">
                  <a:pos x="0" y="19956"/>
                </a:cxn>
                <a:cxn ang="0">
                  <a:pos x="0" y="0"/>
                </a:cxn>
                <a:cxn ang="0">
                  <a:pos x="19956" y="0"/>
                </a:cxn>
              </a:cxnLst>
              <a:rect l="0" t="0" r="r" b="b"/>
              <a:pathLst>
                <a:path w="20000" h="20000">
                  <a:moveTo>
                    <a:pt x="19956" y="0"/>
                  </a:moveTo>
                  <a:lnTo>
                    <a:pt x="19956" y="19956"/>
                  </a:lnTo>
                  <a:lnTo>
                    <a:pt x="0" y="19956"/>
                  </a:lnTo>
                  <a:lnTo>
                    <a:pt x="0" y="0"/>
                  </a:lnTo>
                  <a:lnTo>
                    <a:pt x="19956" y="0"/>
                  </a:lnTo>
                  <a:close/>
                </a:path>
              </a:pathLst>
            </a:custGeom>
            <a:solidFill>
              <a:srgbClr val="66CCFF"/>
            </a:solidFill>
            <a:ln w="317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Freeform 15"/>
            <p:cNvSpPr>
              <a:spLocks/>
            </p:cNvSpPr>
            <p:nvPr/>
          </p:nvSpPr>
          <p:spPr bwMode="auto">
            <a:xfrm>
              <a:off x="1814" y="2043"/>
              <a:ext cx="346" cy="208"/>
            </a:xfrm>
            <a:custGeom>
              <a:avLst/>
              <a:gdLst/>
              <a:ahLst/>
              <a:cxnLst>
                <a:cxn ang="0">
                  <a:pos x="19956" y="0"/>
                </a:cxn>
                <a:cxn ang="0">
                  <a:pos x="19956" y="19956"/>
                </a:cxn>
                <a:cxn ang="0">
                  <a:pos x="0" y="19956"/>
                </a:cxn>
                <a:cxn ang="0">
                  <a:pos x="0" y="0"/>
                </a:cxn>
                <a:cxn ang="0">
                  <a:pos x="19956" y="0"/>
                </a:cxn>
              </a:cxnLst>
              <a:rect l="0" t="0" r="r" b="b"/>
              <a:pathLst>
                <a:path w="20000" h="20000">
                  <a:moveTo>
                    <a:pt x="19956" y="0"/>
                  </a:moveTo>
                  <a:lnTo>
                    <a:pt x="19956" y="19956"/>
                  </a:lnTo>
                  <a:lnTo>
                    <a:pt x="0" y="19956"/>
                  </a:lnTo>
                  <a:lnTo>
                    <a:pt x="0" y="0"/>
                  </a:lnTo>
                  <a:lnTo>
                    <a:pt x="19956" y="0"/>
                  </a:lnTo>
                  <a:close/>
                </a:path>
              </a:pathLst>
            </a:custGeom>
            <a:solidFill>
              <a:srgbClr val="66CCFF"/>
            </a:solidFill>
            <a:ln w="3175" cap="flat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auto">
            <a:xfrm>
              <a:off x="903" y="2159"/>
              <a:ext cx="911" cy="233"/>
            </a:xfrm>
            <a:custGeom>
              <a:avLst/>
              <a:gdLst/>
              <a:ahLst/>
              <a:cxnLst>
                <a:cxn ang="0">
                  <a:pos x="19983" y="0"/>
                </a:cxn>
                <a:cxn ang="0">
                  <a:pos x="0" y="19960"/>
                </a:cxn>
              </a:cxnLst>
              <a:rect l="0" t="0" r="r" b="b"/>
              <a:pathLst>
                <a:path w="20000" h="20000">
                  <a:moveTo>
                    <a:pt x="19983" y="0"/>
                  </a:moveTo>
                  <a:lnTo>
                    <a:pt x="0" y="19960"/>
                  </a:lnTo>
                </a:path>
              </a:pathLst>
            </a:custGeom>
            <a:noFill/>
            <a:ln w="3175" cap="flat">
              <a:solidFill>
                <a:srgbClr val="000000"/>
              </a:solidFill>
              <a:prstDash val="solid"/>
              <a:round/>
              <a:headEnd type="triangle" w="med" len="sm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Rectangle 7"/>
            <p:cNvSpPr>
              <a:spLocks noChangeArrowheads="1"/>
            </p:cNvSpPr>
            <p:nvPr/>
          </p:nvSpPr>
          <p:spPr bwMode="auto">
            <a:xfrm>
              <a:off x="720" y="2055"/>
              <a:ext cx="364" cy="121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lnSpc>
                  <a:spcPct val="72000"/>
                </a:lnSpc>
                <a:spcBef>
                  <a:spcPct val="0"/>
                </a:spcBef>
              </a:pPr>
              <a:r>
                <a:rPr lang="en-US" b="1" noProof="1">
                  <a:solidFill>
                    <a:schemeClr val="tx1"/>
                  </a:solidFill>
                  <a:effectLst/>
                  <a:latin typeface="Courier New" pitchFamily="49" charset="0"/>
                </a:rPr>
                <a:t>yPtr</a:t>
              </a:r>
            </a:p>
          </p:txBody>
        </p:sp>
        <p:sp>
          <p:nvSpPr>
            <p:cNvPr id="7178" name="Oval 10"/>
            <p:cNvSpPr>
              <a:spLocks noChangeArrowheads="1"/>
            </p:cNvSpPr>
            <p:nvPr/>
          </p:nvSpPr>
          <p:spPr bwMode="auto">
            <a:xfrm>
              <a:off x="867" y="2371"/>
              <a:ext cx="70" cy="42"/>
            </a:xfrm>
            <a:prstGeom prst="ellipse">
              <a:avLst/>
            </a:prstGeom>
            <a:solidFill>
              <a:schemeClr val="tx2"/>
            </a:solidFill>
            <a:ln w="317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Rectangle 12"/>
            <p:cNvSpPr>
              <a:spLocks noChangeArrowheads="1"/>
            </p:cNvSpPr>
            <p:nvPr/>
          </p:nvSpPr>
          <p:spPr bwMode="auto">
            <a:xfrm>
              <a:off x="1929" y="1863"/>
              <a:ext cx="115" cy="121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lnSpc>
                  <a:spcPct val="72000"/>
                </a:lnSpc>
                <a:spcBef>
                  <a:spcPct val="0"/>
                </a:spcBef>
              </a:pPr>
              <a:r>
                <a:rPr lang="en-US" b="1" noProof="1">
                  <a:solidFill>
                    <a:schemeClr val="tx1"/>
                  </a:solidFill>
                  <a:effectLst/>
                  <a:latin typeface="Courier New" pitchFamily="49" charset="0"/>
                </a:rPr>
                <a:t>y</a:t>
              </a:r>
            </a:p>
          </p:txBody>
        </p:sp>
        <p:sp>
          <p:nvSpPr>
            <p:cNvPr id="7182" name="Rectangle 14"/>
            <p:cNvSpPr>
              <a:spLocks noChangeArrowheads="1"/>
            </p:cNvSpPr>
            <p:nvPr/>
          </p:nvSpPr>
          <p:spPr bwMode="auto">
            <a:xfrm>
              <a:off x="1929" y="2097"/>
              <a:ext cx="115" cy="121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>
                <a:lnSpc>
                  <a:spcPct val="72000"/>
                </a:lnSpc>
                <a:spcBef>
                  <a:spcPct val="0"/>
                </a:spcBef>
              </a:pPr>
              <a:r>
                <a:rPr lang="en-US" sz="1600" b="1" noProof="1">
                  <a:solidFill>
                    <a:schemeClr val="tx1"/>
                  </a:solidFill>
                  <a:latin typeface="Courier New" pitchFamily="49" charset="0"/>
                </a:rPr>
                <a:t>5</a:t>
              </a:r>
            </a:p>
          </p:txBody>
        </p:sp>
        <p:grpSp>
          <p:nvGrpSpPr>
            <p:cNvPr id="3" name="Group 16"/>
            <p:cNvGrpSpPr>
              <a:grpSpLocks/>
            </p:cNvGrpSpPr>
            <p:nvPr/>
          </p:nvGrpSpPr>
          <p:grpSpPr bwMode="auto">
            <a:xfrm>
              <a:off x="2352" y="1792"/>
              <a:ext cx="3216" cy="551"/>
              <a:chOff x="-936" y="-3703"/>
              <a:chExt cx="20935" cy="25504"/>
            </a:xfrm>
          </p:grpSpPr>
          <p:grpSp>
            <p:nvGrpSpPr>
              <p:cNvPr id="4" name="Group 17"/>
              <p:cNvGrpSpPr>
                <a:grpSpLocks/>
              </p:cNvGrpSpPr>
              <p:nvPr/>
            </p:nvGrpSpPr>
            <p:grpSpPr bwMode="auto">
              <a:xfrm>
                <a:off x="-936" y="-3703"/>
                <a:ext cx="9385" cy="25504"/>
                <a:chOff x="-2218" y="-3703"/>
                <a:chExt cx="22218" cy="25504"/>
              </a:xfrm>
            </p:grpSpPr>
            <p:sp>
              <p:nvSpPr>
                <p:cNvPr id="7186" name="Rectangle 18"/>
                <p:cNvSpPr>
                  <a:spLocks noChangeArrowheads="1"/>
                </p:cNvSpPr>
                <p:nvPr/>
              </p:nvSpPr>
              <p:spPr bwMode="auto">
                <a:xfrm>
                  <a:off x="10357" y="-3703"/>
                  <a:ext cx="7238" cy="8889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pPr>
                    <a:lnSpc>
                      <a:spcPct val="80000"/>
                    </a:lnSpc>
                    <a:spcBef>
                      <a:spcPct val="0"/>
                    </a:spcBef>
                  </a:pPr>
                  <a:r>
                    <a:rPr lang="en-US" b="1" noProof="1">
                      <a:solidFill>
                        <a:schemeClr val="tx1"/>
                      </a:solidFill>
                      <a:effectLst/>
                      <a:latin typeface="Courier New" pitchFamily="49" charset="0"/>
                    </a:rPr>
                    <a:t>yptr</a:t>
                  </a:r>
                </a:p>
              </p:txBody>
            </p:sp>
            <p:grpSp>
              <p:nvGrpSpPr>
                <p:cNvPr id="5" name="Group 19"/>
                <p:cNvGrpSpPr>
                  <a:grpSpLocks/>
                </p:cNvGrpSpPr>
                <p:nvPr/>
              </p:nvGrpSpPr>
              <p:grpSpPr bwMode="auto">
                <a:xfrm>
                  <a:off x="-2218" y="8923"/>
                  <a:ext cx="22218" cy="12878"/>
                  <a:chOff x="-2219" y="0"/>
                  <a:chExt cx="22218" cy="23252"/>
                </a:xfrm>
              </p:grpSpPr>
              <p:sp>
                <p:nvSpPr>
                  <p:cNvPr id="718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-2219" y="5264"/>
                    <a:ext cx="9532" cy="17988"/>
                  </a:xfrm>
                  <a:prstGeom prst="rect">
                    <a:avLst/>
                  </a:prstGeom>
                  <a:noFill/>
                  <a:ln w="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0" rIns="0" bIns="0"/>
                  <a:lstStyle/>
                  <a:p>
                    <a:pPr>
                      <a:lnSpc>
                        <a:spcPct val="80000"/>
                      </a:lnSpc>
                      <a:spcBef>
                        <a:spcPct val="0"/>
                      </a:spcBef>
                    </a:pPr>
                    <a:r>
                      <a:rPr lang="en-US" b="1" noProof="1"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rPr>
                      <a:t>500000</a:t>
                    </a:r>
                  </a:p>
                </p:txBody>
              </p:sp>
              <p:grpSp>
                <p:nvGrpSpPr>
                  <p:cNvPr id="6" name="Group 21"/>
                  <p:cNvGrpSpPr>
                    <a:grpSpLocks/>
                  </p:cNvGrpSpPr>
                  <p:nvPr/>
                </p:nvGrpSpPr>
                <p:grpSpPr bwMode="auto">
                  <a:xfrm>
                    <a:off x="7313" y="0"/>
                    <a:ext cx="12686" cy="20880"/>
                    <a:chOff x="0" y="0"/>
                    <a:chExt cx="20000" cy="20880"/>
                  </a:xfrm>
                </p:grpSpPr>
                <p:sp>
                  <p:nvSpPr>
                    <p:cNvPr id="7190" name="Rectangle 2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465" y="5276"/>
                      <a:ext cx="14563" cy="15604"/>
                    </a:xfrm>
                    <a:prstGeom prst="rect">
                      <a:avLst/>
                    </a:prstGeom>
                    <a:noFill/>
                    <a:ln w="0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lIns="0" tIns="0" rIns="0" bIns="0"/>
                    <a:lstStyle/>
                    <a:p>
                      <a:pPr>
                        <a:lnSpc>
                          <a:spcPct val="80000"/>
                        </a:lnSpc>
                        <a:spcBef>
                          <a:spcPct val="0"/>
                        </a:spcBef>
                      </a:pPr>
                      <a:r>
                        <a:rPr lang="en-US" b="1" noProof="1"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600000</a:t>
                      </a:r>
                    </a:p>
                  </p:txBody>
                </p:sp>
                <p:sp>
                  <p:nvSpPr>
                    <p:cNvPr id="7191" name="Freeform 23"/>
                    <p:cNvSpPr>
                      <a:spLocks/>
                    </p:cNvSpPr>
                    <p:nvPr/>
                  </p:nvSpPr>
                  <p:spPr bwMode="auto">
                    <a:xfrm>
                      <a:off x="0" y="0"/>
                      <a:ext cx="20000" cy="20000"/>
                    </a:xfrm>
                    <a:custGeom>
                      <a:avLst/>
                      <a:gdLst/>
                      <a:ahLst/>
                      <a:cxnLst>
                        <a:cxn ang="0">
                          <a:pos x="19985" y="0"/>
                        </a:cxn>
                        <a:cxn ang="0">
                          <a:pos x="19985" y="19944"/>
                        </a:cxn>
                        <a:cxn ang="0">
                          <a:pos x="0" y="19944"/>
                        </a:cxn>
                        <a:cxn ang="0">
                          <a:pos x="0" y="0"/>
                        </a:cxn>
                        <a:cxn ang="0">
                          <a:pos x="19985" y="0"/>
                        </a:cxn>
                      </a:cxnLst>
                      <a:rect l="0" t="0" r="r" b="b"/>
                      <a:pathLst>
                        <a:path w="20000" h="20000">
                          <a:moveTo>
                            <a:pt x="19985" y="0"/>
                          </a:moveTo>
                          <a:lnTo>
                            <a:pt x="19985" y="19944"/>
                          </a:lnTo>
                          <a:lnTo>
                            <a:pt x="0" y="19944"/>
                          </a:lnTo>
                          <a:lnTo>
                            <a:pt x="0" y="0"/>
                          </a:lnTo>
                          <a:lnTo>
                            <a:pt x="19985" y="0"/>
                          </a:lnTo>
                          <a:close/>
                        </a:path>
                      </a:pathLst>
                    </a:custGeom>
                    <a:noFill/>
                    <a:ln w="317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7" name="Group 24"/>
              <p:cNvGrpSpPr>
                <a:grpSpLocks/>
              </p:cNvGrpSpPr>
              <p:nvPr/>
            </p:nvGrpSpPr>
            <p:grpSpPr bwMode="auto">
              <a:xfrm>
                <a:off x="10313" y="-3703"/>
                <a:ext cx="9686" cy="24439"/>
                <a:chOff x="-2933" y="-3703"/>
                <a:chExt cx="22933" cy="24439"/>
              </a:xfrm>
            </p:grpSpPr>
            <p:sp>
              <p:nvSpPr>
                <p:cNvPr id="7193" name="Rectangle 25"/>
                <p:cNvSpPr>
                  <a:spLocks noChangeArrowheads="1"/>
                </p:cNvSpPr>
                <p:nvPr/>
              </p:nvSpPr>
              <p:spPr bwMode="auto">
                <a:xfrm>
                  <a:off x="12879" y="-3703"/>
                  <a:ext cx="1546" cy="8646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pPr>
                    <a:lnSpc>
                      <a:spcPct val="80000"/>
                    </a:lnSpc>
                    <a:spcBef>
                      <a:spcPct val="0"/>
                    </a:spcBef>
                  </a:pPr>
                  <a:r>
                    <a:rPr lang="en-US" b="1" noProof="1">
                      <a:solidFill>
                        <a:schemeClr val="tx1"/>
                      </a:solidFill>
                      <a:effectLst/>
                      <a:latin typeface="Courier New" pitchFamily="49" charset="0"/>
                    </a:rPr>
                    <a:t>y</a:t>
                  </a:r>
                </a:p>
              </p:txBody>
            </p:sp>
            <p:grpSp>
              <p:nvGrpSpPr>
                <p:cNvPr id="8" name="Group 26"/>
                <p:cNvGrpSpPr>
                  <a:grpSpLocks/>
                </p:cNvGrpSpPr>
                <p:nvPr/>
              </p:nvGrpSpPr>
              <p:grpSpPr bwMode="auto">
                <a:xfrm>
                  <a:off x="-2933" y="8923"/>
                  <a:ext cx="22933" cy="11813"/>
                  <a:chOff x="-2933" y="0"/>
                  <a:chExt cx="22933" cy="21329"/>
                </a:xfrm>
              </p:grpSpPr>
              <p:sp>
                <p:nvSpPr>
                  <p:cNvPr id="7195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-2933" y="7340"/>
                    <a:ext cx="10245" cy="13989"/>
                  </a:xfrm>
                  <a:prstGeom prst="rect">
                    <a:avLst/>
                  </a:prstGeom>
                  <a:noFill/>
                  <a:ln w="0">
                    <a:noFill/>
                    <a:miter lim="800000"/>
                    <a:headEnd/>
                    <a:tailEnd/>
                  </a:ln>
                  <a:effectLst/>
                </p:spPr>
                <p:txBody>
                  <a:bodyPr lIns="0" tIns="0" rIns="0" bIns="0"/>
                  <a:lstStyle/>
                  <a:p>
                    <a:pPr>
                      <a:lnSpc>
                        <a:spcPct val="80000"/>
                      </a:lnSpc>
                      <a:spcBef>
                        <a:spcPct val="0"/>
                      </a:spcBef>
                    </a:pPr>
                    <a:r>
                      <a:rPr lang="en-US" b="1" noProof="1">
                        <a:solidFill>
                          <a:schemeClr val="tx1"/>
                        </a:solidFill>
                        <a:effectLst/>
                        <a:latin typeface="Courier New" pitchFamily="49" charset="0"/>
                      </a:rPr>
                      <a:t>600000</a:t>
                    </a:r>
                  </a:p>
                </p:txBody>
              </p:sp>
              <p:grpSp>
                <p:nvGrpSpPr>
                  <p:cNvPr id="9" name="Group 28"/>
                  <p:cNvGrpSpPr>
                    <a:grpSpLocks/>
                  </p:cNvGrpSpPr>
                  <p:nvPr/>
                </p:nvGrpSpPr>
                <p:grpSpPr bwMode="auto">
                  <a:xfrm>
                    <a:off x="7313" y="0"/>
                    <a:ext cx="12687" cy="20000"/>
                    <a:chOff x="0" y="0"/>
                    <a:chExt cx="19999" cy="20000"/>
                  </a:xfrm>
                </p:grpSpPr>
                <p:sp>
                  <p:nvSpPr>
                    <p:cNvPr id="7197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774" y="3333"/>
                      <a:ext cx="2437" cy="15611"/>
                    </a:xfrm>
                    <a:prstGeom prst="rect">
                      <a:avLst/>
                    </a:prstGeom>
                    <a:noFill/>
                    <a:ln w="0">
                      <a:noFill/>
                      <a:miter lim="800000"/>
                      <a:headEnd/>
                      <a:tailEnd/>
                    </a:ln>
                    <a:effectLst/>
                  </p:spPr>
                  <p:txBody>
                    <a:bodyPr lIns="0" tIns="0" rIns="0" bIns="0"/>
                    <a:lstStyle/>
                    <a:p>
                      <a:pPr>
                        <a:lnSpc>
                          <a:spcPct val="80000"/>
                        </a:lnSpc>
                        <a:spcBef>
                          <a:spcPct val="0"/>
                        </a:spcBef>
                      </a:pPr>
                      <a:r>
                        <a:rPr lang="en-US" b="1" noProof="1">
                          <a:solidFill>
                            <a:schemeClr val="tx1"/>
                          </a:solidFill>
                          <a:effectLst/>
                          <a:latin typeface="Courier New" pitchFamily="49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7198" name="Freeform 30"/>
                    <p:cNvSpPr>
                      <a:spLocks/>
                    </p:cNvSpPr>
                    <p:nvPr/>
                  </p:nvSpPr>
                  <p:spPr bwMode="auto">
                    <a:xfrm>
                      <a:off x="0" y="0"/>
                      <a:ext cx="19999" cy="20000"/>
                    </a:xfrm>
                    <a:custGeom>
                      <a:avLst/>
                      <a:gdLst/>
                      <a:ahLst/>
                      <a:cxnLst>
                        <a:cxn ang="0">
                          <a:pos x="19985" y="0"/>
                        </a:cxn>
                        <a:cxn ang="0">
                          <a:pos x="19985" y="19944"/>
                        </a:cxn>
                        <a:cxn ang="0">
                          <a:pos x="0" y="19944"/>
                        </a:cxn>
                        <a:cxn ang="0">
                          <a:pos x="0" y="0"/>
                        </a:cxn>
                        <a:cxn ang="0">
                          <a:pos x="19985" y="0"/>
                        </a:cxn>
                      </a:cxnLst>
                      <a:rect l="0" t="0" r="r" b="b"/>
                      <a:pathLst>
                        <a:path w="20000" h="20000">
                          <a:moveTo>
                            <a:pt x="19985" y="0"/>
                          </a:moveTo>
                          <a:lnTo>
                            <a:pt x="19985" y="19944"/>
                          </a:lnTo>
                          <a:lnTo>
                            <a:pt x="0" y="19944"/>
                          </a:lnTo>
                          <a:lnTo>
                            <a:pt x="0" y="0"/>
                          </a:lnTo>
                          <a:lnTo>
                            <a:pt x="19985" y="0"/>
                          </a:lnTo>
                          <a:close/>
                        </a:path>
                      </a:pathLst>
                    </a:custGeom>
                    <a:noFill/>
                    <a:ln w="3175" cap="flat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</p:grpSp>
          </p:grpSp>
        </p:grpSp>
        <p:sp>
          <p:nvSpPr>
            <p:cNvPr id="7199" name="Line 31"/>
            <p:cNvSpPr>
              <a:spLocks noChangeShapeType="1"/>
            </p:cNvSpPr>
            <p:nvPr/>
          </p:nvSpPr>
          <p:spPr bwMode="auto">
            <a:xfrm>
              <a:off x="2304" y="1840"/>
              <a:ext cx="0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200" name="Text Box 32"/>
            <p:cNvSpPr txBox="1">
              <a:spLocks noChangeArrowheads="1"/>
            </p:cNvSpPr>
            <p:nvPr/>
          </p:nvSpPr>
          <p:spPr bwMode="auto">
            <a:xfrm>
              <a:off x="3696" y="2640"/>
              <a:ext cx="1296" cy="44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sz="2000" dirty="0">
                  <a:effectLst/>
                </a:rPr>
                <a:t>Address of </a:t>
              </a:r>
              <a:r>
                <a:rPr lang="en-US" sz="2000" b="1" dirty="0">
                  <a:effectLst/>
                  <a:latin typeface="Courier New" pitchFamily="49" charset="0"/>
                </a:rPr>
                <a:t>y</a:t>
              </a:r>
              <a:r>
                <a:rPr lang="en-US" sz="2000" dirty="0">
                  <a:effectLst/>
                </a:rPr>
                <a:t> is value of </a:t>
              </a:r>
              <a:r>
                <a:rPr lang="en-US" sz="2000" b="1" dirty="0" err="1">
                  <a:effectLst/>
                  <a:latin typeface="Courier New" pitchFamily="49" charset="0"/>
                </a:rPr>
                <a:t>yptr</a:t>
              </a:r>
              <a:endParaRPr lang="en-US" sz="2000" b="1" dirty="0">
                <a:effectLst/>
                <a:latin typeface="Courier New" pitchFamily="49" charset="0"/>
              </a:endParaRPr>
            </a:p>
          </p:txBody>
        </p:sp>
        <p:sp>
          <p:nvSpPr>
            <p:cNvPr id="7201" name="Line 33"/>
            <p:cNvSpPr>
              <a:spLocks noChangeShapeType="1"/>
            </p:cNvSpPr>
            <p:nvPr/>
          </p:nvSpPr>
          <p:spPr bwMode="auto">
            <a:xfrm flipV="1">
              <a:off x="4320" y="2256"/>
              <a:ext cx="14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7202" name="Line 34"/>
            <p:cNvSpPr>
              <a:spLocks noChangeShapeType="1"/>
            </p:cNvSpPr>
            <p:nvPr/>
          </p:nvSpPr>
          <p:spPr bwMode="auto">
            <a:xfrm flipH="1" flipV="1">
              <a:off x="3456" y="2208"/>
              <a:ext cx="384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</a:t>
            </a:r>
            <a:r>
              <a:rPr lang="en-US" dirty="0"/>
              <a:t>Operators</a:t>
            </a:r>
          </a:p>
        </p:txBody>
      </p:sp>
      <p:sp>
        <p:nvSpPr>
          <p:cNvPr id="819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CC"/>
                </a:solidFill>
                <a:latin typeface="Courier New" pitchFamily="49" charset="0"/>
              </a:rPr>
              <a:t>*</a:t>
            </a:r>
            <a:r>
              <a:rPr lang="en-US" dirty="0">
                <a:solidFill>
                  <a:srgbClr val="0000CC"/>
                </a:solidFill>
              </a:rPr>
              <a:t> (indirection/dereferencing operator)</a:t>
            </a:r>
          </a:p>
          <a:p>
            <a:pPr lvl="1"/>
            <a:r>
              <a:rPr lang="en-US" dirty="0"/>
              <a:t>Returns a synonym/alias of what its operand points to</a:t>
            </a:r>
          </a:p>
          <a:p>
            <a:pPr lvl="1"/>
            <a:r>
              <a:rPr lang="en-US" b="1" dirty="0">
                <a:latin typeface="Courier New" pitchFamily="49" charset="0"/>
              </a:rPr>
              <a:t>*</a:t>
            </a: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dirty="0"/>
              <a:t> returns </a:t>
            </a:r>
            <a:r>
              <a:rPr lang="en-US" b="1" dirty="0">
                <a:latin typeface="Courier New" pitchFamily="49" charset="0"/>
              </a:rPr>
              <a:t>y</a:t>
            </a:r>
            <a:r>
              <a:rPr lang="en-US" dirty="0"/>
              <a:t> (because </a:t>
            </a: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dirty="0"/>
              <a:t> points to </a:t>
            </a:r>
            <a:r>
              <a:rPr lang="en-US" b="1" dirty="0">
                <a:latin typeface="Courier New" pitchFamily="49" charset="0"/>
              </a:rPr>
              <a:t>y</a:t>
            </a:r>
            <a:r>
              <a:rPr lang="en-US" dirty="0"/>
              <a:t>)</a:t>
            </a:r>
          </a:p>
          <a:p>
            <a:pPr lvl="1"/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 can be used for assignment </a:t>
            </a:r>
          </a:p>
          <a:p>
            <a:pPr lvl="2"/>
            <a:r>
              <a:rPr lang="en-US" dirty="0"/>
              <a:t>Returns alias to an object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*</a:t>
            </a:r>
            <a:r>
              <a:rPr lang="en-US" b="1" dirty="0" err="1">
                <a:latin typeface="Courier New" pitchFamily="49" charset="0"/>
              </a:rPr>
              <a:t>yptr</a:t>
            </a:r>
            <a:r>
              <a:rPr lang="en-US" b="1" dirty="0">
                <a:latin typeface="Courier New" pitchFamily="49" charset="0"/>
              </a:rPr>
              <a:t> = 7;  // changes y to 7</a:t>
            </a:r>
          </a:p>
          <a:p>
            <a:pPr lvl="1"/>
            <a:r>
              <a:rPr lang="en-US" dirty="0" err="1"/>
              <a:t>Dereferenced</a:t>
            </a:r>
            <a:r>
              <a:rPr lang="en-US" dirty="0"/>
              <a:t> pointer (operand of </a:t>
            </a:r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) must be an </a:t>
            </a:r>
            <a:r>
              <a:rPr lang="en-US" dirty="0" err="1">
                <a:solidFill>
                  <a:srgbClr val="0000CC"/>
                </a:solidFill>
              </a:rPr>
              <a:t>lvalue</a:t>
            </a:r>
            <a:r>
              <a:rPr lang="en-US" dirty="0">
                <a:solidFill>
                  <a:srgbClr val="0000CC"/>
                </a:solidFill>
              </a:rPr>
              <a:t> </a:t>
            </a:r>
            <a:r>
              <a:rPr lang="en-US" dirty="0"/>
              <a:t>(no constants)</a:t>
            </a:r>
          </a:p>
          <a:p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 and </a:t>
            </a:r>
            <a:r>
              <a:rPr lang="en-US" b="1" dirty="0">
                <a:latin typeface="Courier New" pitchFamily="49" charset="0"/>
              </a:rPr>
              <a:t>&amp;</a:t>
            </a:r>
            <a:r>
              <a:rPr lang="en-US" dirty="0"/>
              <a:t> are inverses </a:t>
            </a:r>
          </a:p>
          <a:p>
            <a:pPr lvl="1"/>
            <a:r>
              <a:rPr lang="en-US" dirty="0"/>
              <a:t>They cancel each other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381000" y="228600"/>
            <a:ext cx="8229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800" b="1">
              <a:latin typeface="Courier New" pitchFamily="49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1000" y="1066801"/>
            <a:ext cx="79248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void main(void) {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x, y;	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*p, *q;					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p = &amp;x;							q = &amp;y;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*p = 2;							y = *p;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*q = *p;						p = q;</a:t>
            </a:r>
          </a:p>
          <a:p>
            <a:pPr>
              <a:spcBef>
                <a:spcPct val="50000"/>
              </a:spcBef>
            </a:pPr>
            <a:endParaRPr lang="en-US" sz="3200" b="1" dirty="0">
              <a:latin typeface="Courier New" pitchFamily="49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943600" y="3048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3810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943600" y="46482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943600" y="2286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334000" y="2286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x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334000" y="3048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y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334000" y="37338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rgbClr val="CC0000"/>
                </a:solidFill>
                <a:effectLst/>
                <a:latin typeface="Courier" pitchFamily="49" charset="0"/>
              </a:rPr>
              <a:t>p</a:t>
            </a:r>
            <a:endParaRPr lang="en-US" sz="3200">
              <a:effectLst/>
              <a:latin typeface="Times" pitchFamily="18" charset="0"/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283472" y="4572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q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6019800" y="47244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019800" y="38862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382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void main(void) {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x, y;	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*p, *q;					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</a:t>
            </a:r>
            <a:r>
              <a:rPr lang="en-US" sz="3200" b="1" dirty="0">
                <a:solidFill>
                  <a:srgbClr val="000099"/>
                </a:solidFill>
                <a:effectLst/>
                <a:latin typeface="Courier New" pitchFamily="49" charset="0"/>
              </a:rPr>
              <a:t>p = &amp;x;</a:t>
            </a:r>
            <a:r>
              <a:rPr lang="en-US" sz="3200" b="1" dirty="0">
                <a:effectLst/>
                <a:latin typeface="Courier New" pitchFamily="49" charset="0"/>
              </a:rPr>
              <a:t>							q = &amp;y;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*p = 2;							y = *p;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*q = *p;						p = q;</a:t>
            </a:r>
          </a:p>
          <a:p>
            <a:pPr>
              <a:spcBef>
                <a:spcPct val="50000"/>
              </a:spcBef>
            </a:pPr>
            <a:endParaRPr lang="en-US" sz="3200" b="1" dirty="0">
              <a:latin typeface="Courier New" pitchFamily="49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943600" y="3048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3810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943600" y="46482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943600" y="2286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334000" y="2286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x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334000" y="3048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y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334000" y="37338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rgbClr val="CC0000"/>
                </a:solidFill>
                <a:effectLst/>
                <a:latin typeface="Courier" pitchFamily="49" charset="0"/>
              </a:rPr>
              <a:t>p</a:t>
            </a:r>
            <a:endParaRPr lang="en-US" sz="3200">
              <a:effectLst/>
              <a:latin typeface="Times" pitchFamily="18" charset="0"/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283472" y="4572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q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6019800" y="47244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019800" y="38862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Example (cont..)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477000" y="2514600"/>
            <a:ext cx="762000" cy="1600200"/>
            <a:chOff x="7315200" y="1219200"/>
            <a:chExt cx="762000" cy="1600200"/>
          </a:xfrm>
        </p:grpSpPr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7315200" y="28194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8077200" y="1219200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H="1">
              <a:off x="7772400" y="1219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1000" y="1219201"/>
            <a:ext cx="8382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void main(void) {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x, y;	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*p, *q;					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p = &amp;x;							</a:t>
            </a:r>
            <a:r>
              <a:rPr lang="en-US" sz="3200" b="1" dirty="0">
                <a:solidFill>
                  <a:srgbClr val="000099"/>
                </a:solidFill>
                <a:effectLst/>
                <a:latin typeface="Courier New" pitchFamily="49" charset="0"/>
              </a:rPr>
              <a:t>q = &amp;y;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*p = 2;							y = *p;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*q = *p;						p = q;</a:t>
            </a:r>
          </a:p>
          <a:p>
            <a:pPr>
              <a:spcBef>
                <a:spcPct val="50000"/>
              </a:spcBef>
            </a:pPr>
            <a:endParaRPr lang="en-US" sz="3200" b="1" dirty="0">
              <a:latin typeface="Courier New" pitchFamily="49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943600" y="3048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3810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943600" y="46482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943600" y="2286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334000" y="2286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x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334000" y="3048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y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334000" y="37338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rgbClr val="CC0000"/>
                </a:solidFill>
                <a:effectLst/>
                <a:latin typeface="Courier" pitchFamily="49" charset="0"/>
              </a:rPr>
              <a:t>p</a:t>
            </a:r>
            <a:endParaRPr lang="en-US" sz="3200">
              <a:effectLst/>
              <a:latin typeface="Times" pitchFamily="18" charset="0"/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283472" y="4572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q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6019800" y="47244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019800" y="38862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Example (cont..)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6477000" y="2514600"/>
            <a:ext cx="914400" cy="2438400"/>
            <a:chOff x="7315200" y="1219200"/>
            <a:chExt cx="914400" cy="2438400"/>
          </a:xfrm>
        </p:grpSpPr>
        <p:sp>
          <p:nvSpPr>
            <p:cNvPr id="17" name="Line 14"/>
            <p:cNvSpPr>
              <a:spLocks noChangeShapeType="1"/>
            </p:cNvSpPr>
            <p:nvPr/>
          </p:nvSpPr>
          <p:spPr bwMode="auto">
            <a:xfrm>
              <a:off x="7315200" y="28194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flipV="1">
              <a:off x="8077200" y="1219200"/>
              <a:ext cx="0" cy="1600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H="1">
              <a:off x="7772400" y="1219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>
              <a:off x="7315200" y="36576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flipV="1">
              <a:off x="8229600" y="1981200"/>
              <a:ext cx="0" cy="1676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H="1">
              <a:off x="7772400" y="19812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382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void main(void) {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x, y;	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*p, *q;					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p = &amp;x;							q = &amp;y;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</a:t>
            </a:r>
            <a:r>
              <a:rPr lang="en-US" sz="3200" b="1" dirty="0">
                <a:solidFill>
                  <a:srgbClr val="000099"/>
                </a:solidFill>
                <a:effectLst/>
                <a:latin typeface="Courier New" pitchFamily="49" charset="0"/>
              </a:rPr>
              <a:t>*p = 2;	</a:t>
            </a:r>
            <a:r>
              <a:rPr lang="en-US" sz="3200" b="1" dirty="0">
                <a:effectLst/>
                <a:latin typeface="Courier New" pitchFamily="49" charset="0"/>
              </a:rPr>
              <a:t>						</a:t>
            </a:r>
            <a:r>
              <a:rPr lang="en-US" sz="3200" b="1" dirty="0">
                <a:solidFill>
                  <a:srgbClr val="000099"/>
                </a:solidFill>
                <a:effectLst/>
                <a:latin typeface="Courier New" pitchFamily="49" charset="0"/>
              </a:rPr>
              <a:t>y = *p;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*q = *p;						p = q;</a:t>
            </a:r>
          </a:p>
          <a:p>
            <a:pPr>
              <a:spcBef>
                <a:spcPct val="50000"/>
              </a:spcBef>
            </a:pPr>
            <a:endParaRPr lang="en-US" sz="3200" b="1" dirty="0">
              <a:latin typeface="Courier New" pitchFamily="49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943600" y="3048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 dirty="0">
              <a:effectLst/>
              <a:latin typeface="Courier New" pitchFamily="49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3810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943600" y="46482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943600" y="2286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800" b="1" dirty="0" smtClean="0">
                <a:effectLst/>
                <a:latin typeface="Courier New" pitchFamily="49" charset="0"/>
              </a:rPr>
              <a:t>2</a:t>
            </a:r>
            <a:endParaRPr lang="en-US" sz="2000" b="1" dirty="0">
              <a:effectLst/>
              <a:latin typeface="Courier New" pitchFamily="49" charset="0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334000" y="2286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x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334000" y="3048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y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334000" y="37338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rgbClr val="CC0000"/>
                </a:solidFill>
                <a:effectLst/>
                <a:latin typeface="Courier" pitchFamily="49" charset="0"/>
              </a:rPr>
              <a:t>p</a:t>
            </a:r>
            <a:endParaRPr lang="en-US" sz="3200">
              <a:effectLst/>
              <a:latin typeface="Times" pitchFamily="18" charset="0"/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283472" y="4572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q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6019800" y="47244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019800" y="38862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Example (cont..)</a:t>
            </a:r>
            <a:endParaRPr lang="en-US" dirty="0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64770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V="1">
            <a:off x="7239000" y="25146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H="1">
            <a:off x="69342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0" name="Line 17"/>
          <p:cNvSpPr>
            <a:spLocks noChangeShapeType="1"/>
          </p:cNvSpPr>
          <p:nvPr/>
        </p:nvSpPr>
        <p:spPr bwMode="auto">
          <a:xfrm>
            <a:off x="6477000" y="4953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" name="Line 18"/>
          <p:cNvSpPr>
            <a:spLocks noChangeShapeType="1"/>
          </p:cNvSpPr>
          <p:nvPr/>
        </p:nvSpPr>
        <p:spPr bwMode="auto">
          <a:xfrm flipV="1">
            <a:off x="7391400" y="32766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6934200" y="32766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381000" y="1219200"/>
            <a:ext cx="8382000" cy="6001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void main(void) {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x, y;						</a:t>
            </a:r>
            <a:r>
              <a:rPr lang="en-US" sz="3200" b="1" dirty="0" err="1">
                <a:effectLst/>
                <a:latin typeface="Courier New" pitchFamily="49" charset="0"/>
              </a:rPr>
              <a:t>int</a:t>
            </a:r>
            <a:r>
              <a:rPr lang="en-US" sz="3200" b="1" dirty="0">
                <a:effectLst/>
                <a:latin typeface="Courier New" pitchFamily="49" charset="0"/>
              </a:rPr>
              <a:t> *p, *q;					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p = &amp;x;							q = &amp;y;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*p = 2;							y = *p;</a:t>
            </a:r>
          </a:p>
          <a:p>
            <a:pPr>
              <a:spcBef>
                <a:spcPct val="50000"/>
              </a:spcBef>
            </a:pPr>
            <a:r>
              <a:rPr lang="en-US" sz="3200" b="1" dirty="0">
                <a:effectLst/>
                <a:latin typeface="Courier New" pitchFamily="49" charset="0"/>
              </a:rPr>
              <a:t>	</a:t>
            </a:r>
            <a:r>
              <a:rPr lang="en-US" sz="3200" b="1" dirty="0">
                <a:solidFill>
                  <a:srgbClr val="000099"/>
                </a:solidFill>
                <a:effectLst/>
                <a:latin typeface="Courier New" pitchFamily="49" charset="0"/>
              </a:rPr>
              <a:t>*q = *p;</a:t>
            </a:r>
            <a:r>
              <a:rPr lang="en-US" sz="3200" b="1" dirty="0">
                <a:effectLst/>
                <a:latin typeface="Courier New" pitchFamily="49" charset="0"/>
              </a:rPr>
              <a:t>						</a:t>
            </a:r>
            <a:r>
              <a:rPr lang="en-US" sz="3200" b="1" dirty="0">
                <a:solidFill>
                  <a:srgbClr val="000099"/>
                </a:solidFill>
                <a:effectLst/>
                <a:latin typeface="Courier New" pitchFamily="49" charset="0"/>
              </a:rPr>
              <a:t>p = q;</a:t>
            </a:r>
          </a:p>
          <a:p>
            <a:pPr>
              <a:spcBef>
                <a:spcPct val="50000"/>
              </a:spcBef>
            </a:pPr>
            <a:endParaRPr lang="en-US" sz="3200" b="1" dirty="0">
              <a:latin typeface="Courier New" pitchFamily="49" charset="0"/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943600" y="3048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800" b="1" dirty="0" smtClean="0">
                <a:effectLst/>
                <a:latin typeface="Courier New" pitchFamily="49" charset="0"/>
              </a:rPr>
              <a:t>2</a:t>
            </a:r>
            <a:endParaRPr lang="en-US" sz="2000" b="1" dirty="0">
              <a:effectLst/>
              <a:latin typeface="Courier New" pitchFamily="49" charset="0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5943600" y="3810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5943600" y="46482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5943600" y="2286000"/>
            <a:ext cx="990600" cy="6096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800" b="1" dirty="0" smtClean="0">
                <a:effectLst/>
                <a:latin typeface="Courier New" pitchFamily="49" charset="0"/>
              </a:rPr>
              <a:t>2</a:t>
            </a:r>
            <a:endParaRPr lang="en-US" sz="2000" b="1" dirty="0">
              <a:effectLst/>
              <a:latin typeface="Courier New" pitchFamily="49" charset="0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334000" y="2286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x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69" name="Text Box 9"/>
          <p:cNvSpPr txBox="1">
            <a:spLocks noChangeArrowheads="1"/>
          </p:cNvSpPr>
          <p:nvPr/>
        </p:nvSpPr>
        <p:spPr bwMode="auto">
          <a:xfrm>
            <a:off x="5334000" y="3048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y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0" name="Text Box 10"/>
          <p:cNvSpPr txBox="1">
            <a:spLocks noChangeArrowheads="1"/>
          </p:cNvSpPr>
          <p:nvPr/>
        </p:nvSpPr>
        <p:spPr bwMode="auto">
          <a:xfrm>
            <a:off x="5334000" y="37338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>
                <a:solidFill>
                  <a:srgbClr val="CC0000"/>
                </a:solidFill>
                <a:effectLst/>
                <a:latin typeface="Courier" pitchFamily="49" charset="0"/>
              </a:rPr>
              <a:t>p</a:t>
            </a:r>
            <a:endParaRPr lang="en-US" sz="3200">
              <a:effectLst/>
              <a:latin typeface="Times" pitchFamily="18" charset="0"/>
            </a:endParaRPr>
          </a:p>
        </p:txBody>
      </p:sp>
      <p:sp>
        <p:nvSpPr>
          <p:cNvPr id="15371" name="Text Box 11"/>
          <p:cNvSpPr txBox="1">
            <a:spLocks noChangeArrowheads="1"/>
          </p:cNvSpPr>
          <p:nvPr/>
        </p:nvSpPr>
        <p:spPr bwMode="auto">
          <a:xfrm>
            <a:off x="5283472" y="4572000"/>
            <a:ext cx="431528" cy="5847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3200" dirty="0">
                <a:solidFill>
                  <a:srgbClr val="CC0000"/>
                </a:solidFill>
                <a:effectLst/>
                <a:latin typeface="Courier" pitchFamily="49" charset="0"/>
              </a:rPr>
              <a:t>q</a:t>
            </a:r>
            <a:endParaRPr lang="en-US" sz="3200" dirty="0">
              <a:effectLst/>
              <a:latin typeface="Times" pitchFamily="18" charset="0"/>
            </a:endParaRP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6019800" y="47244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6019800" y="3886200"/>
            <a:ext cx="838200" cy="4572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2000" b="1">
              <a:latin typeface="Courier New" pitchFamily="49" charset="0"/>
            </a:endParaRPr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Example (cont..)</a:t>
            </a:r>
            <a:endParaRPr lang="en-US" dirty="0"/>
          </a:p>
        </p:txBody>
      </p:sp>
      <p:sp>
        <p:nvSpPr>
          <p:cNvPr id="17" name="Line 14"/>
          <p:cNvSpPr>
            <a:spLocks noChangeShapeType="1"/>
          </p:cNvSpPr>
          <p:nvPr/>
        </p:nvSpPr>
        <p:spPr bwMode="auto">
          <a:xfrm>
            <a:off x="6477000" y="41148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Line 15"/>
          <p:cNvSpPr>
            <a:spLocks noChangeShapeType="1"/>
          </p:cNvSpPr>
          <p:nvPr/>
        </p:nvSpPr>
        <p:spPr bwMode="auto">
          <a:xfrm flipV="1">
            <a:off x="7239000" y="25146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" name="Line 16"/>
          <p:cNvSpPr>
            <a:spLocks noChangeShapeType="1"/>
          </p:cNvSpPr>
          <p:nvPr/>
        </p:nvSpPr>
        <p:spPr bwMode="auto">
          <a:xfrm flipH="1">
            <a:off x="6934200" y="2514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17"/>
          <p:cNvSpPr>
            <a:spLocks noChangeShapeType="1"/>
          </p:cNvSpPr>
          <p:nvPr/>
        </p:nvSpPr>
        <p:spPr bwMode="auto">
          <a:xfrm>
            <a:off x="6477000" y="4953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 flipV="1">
            <a:off x="7391400" y="2667000"/>
            <a:ext cx="0" cy="2286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19"/>
          <p:cNvSpPr>
            <a:spLocks noChangeShapeType="1"/>
          </p:cNvSpPr>
          <p:nvPr/>
        </p:nvSpPr>
        <p:spPr bwMode="auto">
          <a:xfrm flipH="1">
            <a:off x="6934200" y="2667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Declaration Examples</a:t>
            </a:r>
            <a:endParaRPr lang="en-US" dirty="0"/>
          </a:p>
        </p:txBody>
      </p:sp>
      <p:sp>
        <p:nvSpPr>
          <p:cNvPr id="2048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double * p1; double* p2;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// think p2 is of type "double*“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double *p3; 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// think *p3 is a double</a:t>
            </a:r>
            <a:r>
              <a:rPr lang="en-US" sz="2400" dirty="0" smtClean="0">
                <a:solidFill>
                  <a:schemeClr val="hlink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double x = 4.5;   p1 = &amp;x; 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// p1 holds the memory address of x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err="1" smtClean="0"/>
              <a:t>int</a:t>
            </a:r>
            <a:r>
              <a:rPr lang="en-US" sz="2800" b="1" dirty="0" smtClean="0"/>
              <a:t> * q1;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 // q1 can hold the memory address of </a:t>
            </a:r>
            <a:r>
              <a:rPr lang="en-US" sz="2400" b="1" dirty="0" err="1" smtClean="0">
                <a:solidFill>
                  <a:srgbClr val="000099"/>
                </a:solidFill>
              </a:rPr>
              <a:t>ints</a:t>
            </a:r>
            <a:r>
              <a:rPr lang="en-US" sz="2400" b="1" dirty="0" smtClean="0">
                <a:solidFill>
                  <a:srgbClr val="000099"/>
                </a:solidFill>
              </a:rPr>
              <a:t> only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q1 = &amp;x; 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// </a:t>
            </a:r>
            <a:r>
              <a:rPr lang="en-US" sz="2400" b="1" dirty="0" smtClean="0">
                <a:solidFill>
                  <a:srgbClr val="FF0000"/>
                </a:solidFill>
              </a:rPr>
              <a:t>error</a:t>
            </a:r>
            <a:r>
              <a:rPr lang="en-US" sz="2400" b="1" dirty="0" smtClean="0">
                <a:solidFill>
                  <a:srgbClr val="000099"/>
                </a:solidFill>
              </a:rPr>
              <a:t> - x is a double, q1 only works with </a:t>
            </a:r>
            <a:r>
              <a:rPr lang="en-US" sz="2400" b="1" dirty="0" err="1" smtClean="0">
                <a:solidFill>
                  <a:srgbClr val="000099"/>
                </a:solidFill>
              </a:rPr>
              <a:t>int</a:t>
            </a:r>
            <a:endParaRPr lang="en-US" sz="2400" b="1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b="1" dirty="0" err="1" smtClean="0"/>
              <a:t>int</a:t>
            </a:r>
            <a:r>
              <a:rPr lang="en-US" sz="2800" b="1" dirty="0" smtClean="0"/>
              <a:t> m = 4;    q1 = &amp;m; </a:t>
            </a:r>
          </a:p>
          <a:p>
            <a:pPr lvl="1">
              <a:lnSpc>
                <a:spcPct val="90000"/>
              </a:lnSpc>
            </a:pPr>
            <a:r>
              <a:rPr lang="en-US" sz="2400" b="1" dirty="0" smtClean="0">
                <a:solidFill>
                  <a:srgbClr val="000099"/>
                </a:solidFill>
              </a:rPr>
              <a:t>// legal - types match</a:t>
            </a:r>
            <a:r>
              <a:rPr lang="en-US" sz="2400" dirty="0" smtClean="0">
                <a:solidFill>
                  <a:srgbClr val="000099"/>
                </a:solidFill>
              </a:rPr>
              <a:t> </a:t>
            </a:r>
            <a:endParaRPr lang="en-US" sz="2200" dirty="0" smtClean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Example</a:t>
            </a:r>
            <a:endParaRPr lang="en-US" dirty="0"/>
          </a:p>
        </p:txBody>
      </p:sp>
      <p:sp>
        <p:nvSpPr>
          <p:cNvPr id="21506" name="Rectangle 1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sz="2000" dirty="0" err="1" smtClean="0"/>
              <a:t>int</a:t>
            </a:r>
            <a:r>
              <a:rPr lang="en-US" sz="2000" dirty="0" smtClean="0"/>
              <a:t> x=3,y=4,z=5,*</a:t>
            </a:r>
            <a:r>
              <a:rPr lang="en-US" sz="2000" dirty="0" err="1" smtClean="0"/>
              <a:t>xp</a:t>
            </a:r>
            <a:r>
              <a:rPr lang="en-US" sz="2000" dirty="0" smtClean="0"/>
              <a:t>,*</a:t>
            </a:r>
            <a:r>
              <a:rPr lang="en-US" sz="2000" dirty="0" err="1" smtClean="0"/>
              <a:t>yp</a:t>
            </a:r>
            <a:r>
              <a:rPr lang="en-US" sz="2000" dirty="0" smtClean="0"/>
              <a:t>,*</a:t>
            </a:r>
            <a:r>
              <a:rPr lang="en-US" sz="2000" dirty="0" err="1" smtClean="0"/>
              <a:t>zp</a:t>
            </a:r>
            <a:r>
              <a:rPr lang="en-US" sz="2000" dirty="0" smtClean="0"/>
              <a:t>;</a:t>
            </a:r>
          </a:p>
          <a:p>
            <a:pPr eaLnBrk="1" hangingPunct="1">
              <a:buNone/>
            </a:pPr>
            <a:r>
              <a:rPr lang="en-US" sz="2000" dirty="0" err="1" smtClean="0"/>
              <a:t>xp</a:t>
            </a:r>
            <a:r>
              <a:rPr lang="en-US" sz="2000" dirty="0" smtClean="0"/>
              <a:t>=&amp;z;     </a:t>
            </a:r>
            <a:r>
              <a:rPr lang="en-US" sz="2000" dirty="0" smtClean="0">
                <a:solidFill>
                  <a:schemeClr val="hlink"/>
                </a:solidFill>
              </a:rPr>
              <a:t> </a:t>
            </a:r>
            <a:r>
              <a:rPr lang="en-US" sz="2000" dirty="0" smtClean="0">
                <a:solidFill>
                  <a:srgbClr val="000099"/>
                </a:solidFill>
              </a:rPr>
              <a:t>// </a:t>
            </a:r>
            <a:r>
              <a:rPr lang="en-US" sz="2000" dirty="0" err="1" smtClean="0">
                <a:solidFill>
                  <a:srgbClr val="000099"/>
                </a:solidFill>
              </a:rPr>
              <a:t>xp</a:t>
            </a:r>
            <a:r>
              <a:rPr lang="en-US" sz="2000" dirty="0" smtClean="0">
                <a:solidFill>
                  <a:srgbClr val="000099"/>
                </a:solidFill>
              </a:rPr>
              <a:t> holds the address of z</a:t>
            </a:r>
          </a:p>
          <a:p>
            <a:pPr eaLnBrk="1" hangingPunct="1">
              <a:buNone/>
            </a:pPr>
            <a:r>
              <a:rPr lang="en-US" sz="2000" dirty="0" err="1" smtClean="0"/>
              <a:t>yp</a:t>
            </a:r>
            <a:r>
              <a:rPr lang="en-US" sz="2000" dirty="0" smtClean="0"/>
              <a:t>=&amp;(*</a:t>
            </a:r>
            <a:r>
              <a:rPr lang="en-US" sz="2000" dirty="0" err="1" smtClean="0"/>
              <a:t>xp</a:t>
            </a:r>
            <a:r>
              <a:rPr lang="en-US" sz="2000" dirty="0" smtClean="0"/>
              <a:t>);  </a:t>
            </a:r>
            <a:r>
              <a:rPr lang="en-US" sz="2000" dirty="0" smtClean="0">
                <a:solidFill>
                  <a:schemeClr val="hlink"/>
                </a:solidFill>
              </a:rPr>
              <a:t>  </a:t>
            </a:r>
            <a:r>
              <a:rPr lang="en-US" sz="2000" dirty="0" smtClean="0">
                <a:solidFill>
                  <a:srgbClr val="000099"/>
                </a:solidFill>
              </a:rPr>
              <a:t>// </a:t>
            </a:r>
            <a:r>
              <a:rPr lang="en-US" sz="2000" dirty="0" err="1" smtClean="0">
                <a:solidFill>
                  <a:srgbClr val="000099"/>
                </a:solidFill>
              </a:rPr>
              <a:t>yp</a:t>
            </a:r>
            <a:r>
              <a:rPr lang="en-US" sz="2000" dirty="0" smtClean="0">
                <a:solidFill>
                  <a:srgbClr val="000099"/>
                </a:solidFill>
              </a:rPr>
              <a:t> points the pointer variable </a:t>
            </a:r>
            <a:r>
              <a:rPr lang="en-US" sz="2000" dirty="0" err="1" smtClean="0">
                <a:solidFill>
                  <a:srgbClr val="000099"/>
                </a:solidFill>
              </a:rPr>
              <a:t>xp</a:t>
            </a:r>
            <a:r>
              <a:rPr lang="en-US" sz="2000" dirty="0" smtClean="0">
                <a:solidFill>
                  <a:schemeClr val="hlink"/>
                </a:solidFill>
              </a:rPr>
              <a:t>	 </a:t>
            </a:r>
          </a:p>
          <a:p>
            <a:pPr eaLnBrk="1" hangingPunct="1">
              <a:buNone/>
            </a:pPr>
            <a:r>
              <a:rPr lang="en-US" sz="2000" dirty="0" err="1" smtClean="0"/>
              <a:t>zp</a:t>
            </a:r>
            <a:r>
              <a:rPr lang="en-US" sz="2000" dirty="0" smtClean="0"/>
              <a:t>=&amp;(*</a:t>
            </a:r>
            <a:r>
              <a:rPr lang="en-US" sz="2000" dirty="0" err="1" smtClean="0"/>
              <a:t>yp</a:t>
            </a:r>
            <a:r>
              <a:rPr lang="en-US" sz="2000" dirty="0" smtClean="0"/>
              <a:t>);    </a:t>
            </a:r>
            <a:r>
              <a:rPr lang="en-US" sz="2000" dirty="0" smtClean="0">
                <a:solidFill>
                  <a:schemeClr val="hlink"/>
                </a:solidFill>
              </a:rPr>
              <a:t> </a:t>
            </a:r>
            <a:r>
              <a:rPr lang="en-US" sz="1800" dirty="0" smtClean="0">
                <a:solidFill>
                  <a:srgbClr val="000099"/>
                </a:solidFill>
              </a:rPr>
              <a:t>// </a:t>
            </a:r>
            <a:r>
              <a:rPr lang="en-US" sz="1800" dirty="0" err="1" smtClean="0">
                <a:solidFill>
                  <a:srgbClr val="000099"/>
                </a:solidFill>
              </a:rPr>
              <a:t>zp</a:t>
            </a:r>
            <a:r>
              <a:rPr lang="en-US" sz="1800" dirty="0" smtClean="0">
                <a:solidFill>
                  <a:srgbClr val="000099"/>
                </a:solidFill>
              </a:rPr>
              <a:t> points the pointer variable </a:t>
            </a:r>
            <a:r>
              <a:rPr lang="en-US" sz="1800" dirty="0" err="1" smtClean="0">
                <a:solidFill>
                  <a:srgbClr val="000099"/>
                </a:solidFill>
              </a:rPr>
              <a:t>yp</a:t>
            </a:r>
            <a:r>
              <a:rPr lang="en-US" sz="1800" dirty="0" smtClean="0">
                <a:solidFill>
                  <a:srgbClr val="000099"/>
                </a:solidFill>
              </a:rPr>
              <a:t>  so all the pointers </a:t>
            </a:r>
            <a:r>
              <a:rPr lang="en-US" sz="1800" dirty="0" err="1" smtClean="0">
                <a:solidFill>
                  <a:srgbClr val="000099"/>
                </a:solidFill>
              </a:rPr>
              <a:t>xp</a:t>
            </a:r>
            <a:r>
              <a:rPr lang="en-US" sz="1800" dirty="0" smtClean="0">
                <a:solidFill>
                  <a:srgbClr val="000099"/>
                </a:solidFill>
              </a:rPr>
              <a:t>, </a:t>
            </a:r>
            <a:r>
              <a:rPr lang="en-US" sz="1800" dirty="0" err="1" smtClean="0">
                <a:solidFill>
                  <a:srgbClr val="000099"/>
                </a:solidFill>
              </a:rPr>
              <a:t>yp</a:t>
            </a:r>
            <a:r>
              <a:rPr lang="en-US" sz="1800" dirty="0" smtClean="0">
                <a:solidFill>
                  <a:srgbClr val="000099"/>
                </a:solidFill>
              </a:rPr>
              <a:t> and </a:t>
            </a:r>
            <a:r>
              <a:rPr lang="en-US" sz="1800" dirty="0" err="1" smtClean="0">
                <a:solidFill>
                  <a:srgbClr val="000099"/>
                </a:solidFill>
              </a:rPr>
              <a:t>zp</a:t>
            </a:r>
            <a:r>
              <a:rPr lang="en-US" sz="1800" dirty="0" smtClean="0">
                <a:solidFill>
                  <a:srgbClr val="000099"/>
                </a:solidFill>
              </a:rPr>
              <a:t> point to z</a:t>
            </a:r>
            <a:endParaRPr lang="en-US" sz="2000" dirty="0" smtClean="0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en-US" sz="2000" dirty="0" err="1" smtClean="0"/>
              <a:t>cout</a:t>
            </a:r>
            <a:r>
              <a:rPr lang="en-US" sz="2000" dirty="0" smtClean="0"/>
              <a:t>&lt;&lt;"value in z...."&lt;&lt;z;		</a:t>
            </a:r>
            <a:r>
              <a:rPr lang="en-US" sz="2000" dirty="0" err="1" smtClean="0"/>
              <a:t>cout</a:t>
            </a:r>
            <a:r>
              <a:rPr lang="en-US" sz="2000" dirty="0" smtClean="0"/>
              <a:t>&lt;&lt;"\n value in *</a:t>
            </a:r>
            <a:r>
              <a:rPr lang="en-US" sz="2000" dirty="0" err="1" smtClean="0"/>
              <a:t>yp</a:t>
            </a:r>
            <a:r>
              <a:rPr lang="en-US" sz="2000" dirty="0" smtClean="0"/>
              <a:t>......"&lt;&lt;*</a:t>
            </a:r>
            <a:r>
              <a:rPr lang="en-US" sz="2000" dirty="0" err="1" smtClean="0"/>
              <a:t>yp</a:t>
            </a:r>
            <a:r>
              <a:rPr lang="en-US" sz="2000" dirty="0" smtClean="0"/>
              <a:t>;</a:t>
            </a:r>
          </a:p>
          <a:p>
            <a:pPr eaLnBrk="1" hangingPunct="1">
              <a:buNone/>
            </a:pPr>
            <a:r>
              <a:rPr lang="en-US" sz="2000" dirty="0" err="1" smtClean="0"/>
              <a:t>cout</a:t>
            </a:r>
            <a:r>
              <a:rPr lang="en-US" sz="2000" dirty="0" smtClean="0"/>
              <a:t>&lt;&lt;"\n value in *</a:t>
            </a:r>
            <a:r>
              <a:rPr lang="en-US" sz="2000" dirty="0" err="1" smtClean="0"/>
              <a:t>xp</a:t>
            </a:r>
            <a:r>
              <a:rPr lang="en-US" sz="2000" dirty="0" smtClean="0"/>
              <a:t>......"&lt;&lt;*</a:t>
            </a:r>
            <a:r>
              <a:rPr lang="en-US" sz="2000" dirty="0" err="1" smtClean="0"/>
              <a:t>xp</a:t>
            </a:r>
            <a:r>
              <a:rPr lang="en-US" sz="2000" dirty="0" smtClean="0"/>
              <a:t>;	</a:t>
            </a:r>
            <a:r>
              <a:rPr lang="en-US" sz="2000" dirty="0" err="1" smtClean="0"/>
              <a:t>cout</a:t>
            </a:r>
            <a:r>
              <a:rPr lang="en-US" sz="2000" dirty="0" smtClean="0"/>
              <a:t>&lt;&lt;"\n </a:t>
            </a:r>
            <a:r>
              <a:rPr lang="en-US" sz="2000" dirty="0" err="1" smtClean="0"/>
              <a:t>valuein</a:t>
            </a:r>
            <a:r>
              <a:rPr lang="en-US" sz="2000" dirty="0" smtClean="0"/>
              <a:t> *</a:t>
            </a:r>
            <a:r>
              <a:rPr lang="en-US" sz="2000" dirty="0" err="1" smtClean="0"/>
              <a:t>zp</a:t>
            </a:r>
            <a:r>
              <a:rPr lang="en-US" sz="2000" dirty="0" smtClean="0"/>
              <a:t>...."&lt;&lt;*</a:t>
            </a:r>
            <a:r>
              <a:rPr lang="en-US" sz="2000" dirty="0" err="1" smtClean="0"/>
              <a:t>zp</a:t>
            </a:r>
            <a:r>
              <a:rPr lang="en-US" sz="2000" dirty="0" smtClean="0"/>
              <a:t>;</a:t>
            </a:r>
          </a:p>
          <a:p>
            <a:pPr eaLnBrk="1" hangingPunct="1">
              <a:buNone/>
            </a:pPr>
            <a:r>
              <a:rPr lang="en-US" sz="2000" dirty="0" smtClean="0"/>
              <a:t>*</a:t>
            </a:r>
            <a:r>
              <a:rPr lang="en-US" sz="2000" dirty="0" err="1" smtClean="0"/>
              <a:t>yp</a:t>
            </a:r>
            <a:r>
              <a:rPr lang="en-US" sz="2000" dirty="0" smtClean="0"/>
              <a:t>=x</a:t>
            </a:r>
            <a:r>
              <a:rPr lang="en-US" sz="1800" dirty="0" smtClean="0"/>
              <a:t>;   </a:t>
            </a:r>
            <a:r>
              <a:rPr lang="en-US" sz="1800" dirty="0" smtClean="0">
                <a:solidFill>
                  <a:srgbClr val="000099"/>
                </a:solidFill>
              </a:rPr>
              <a:t>//now when we change pointer variable </a:t>
            </a:r>
            <a:r>
              <a:rPr lang="en-US" sz="1800" dirty="0" err="1" smtClean="0">
                <a:solidFill>
                  <a:srgbClr val="000099"/>
                </a:solidFill>
              </a:rPr>
              <a:t>yp</a:t>
            </a:r>
            <a:r>
              <a:rPr lang="en-US" sz="1800" dirty="0" smtClean="0">
                <a:solidFill>
                  <a:srgbClr val="000099"/>
                </a:solidFill>
              </a:rPr>
              <a:t> it will change the value of z;</a:t>
            </a:r>
            <a:endParaRPr lang="en-US" sz="2000" dirty="0" smtClean="0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en-US" sz="2000" dirty="0" err="1" smtClean="0"/>
              <a:t>cout</a:t>
            </a:r>
            <a:r>
              <a:rPr lang="en-US" sz="2000" dirty="0" smtClean="0"/>
              <a:t>&lt;&lt;"\n\n value in z...."&lt;&lt;z;	</a:t>
            </a:r>
            <a:r>
              <a:rPr lang="en-US" sz="2000" dirty="0" err="1" smtClean="0"/>
              <a:t>cout</a:t>
            </a:r>
            <a:r>
              <a:rPr lang="en-US" sz="2000" dirty="0" smtClean="0"/>
              <a:t>&lt;&lt;"\n value in *</a:t>
            </a:r>
            <a:r>
              <a:rPr lang="en-US" sz="2000" dirty="0" err="1" smtClean="0"/>
              <a:t>yp</a:t>
            </a:r>
            <a:r>
              <a:rPr lang="en-US" sz="2000" dirty="0" smtClean="0"/>
              <a:t>......"&lt;&lt;*</a:t>
            </a:r>
            <a:r>
              <a:rPr lang="en-US" sz="2000" dirty="0" err="1" smtClean="0"/>
              <a:t>yp</a:t>
            </a:r>
            <a:r>
              <a:rPr lang="en-US" sz="2000" dirty="0" smtClean="0"/>
              <a:t>;</a:t>
            </a:r>
          </a:p>
          <a:p>
            <a:pPr eaLnBrk="1" hangingPunct="1">
              <a:buNone/>
            </a:pPr>
            <a:r>
              <a:rPr lang="en-US" sz="2000" dirty="0" err="1" smtClean="0"/>
              <a:t>cout</a:t>
            </a:r>
            <a:r>
              <a:rPr lang="en-US" sz="2000" dirty="0" smtClean="0"/>
              <a:t>&lt;&lt;"\n value in *</a:t>
            </a:r>
            <a:r>
              <a:rPr lang="en-US" sz="2000" dirty="0" err="1" smtClean="0"/>
              <a:t>xp</a:t>
            </a:r>
            <a:r>
              <a:rPr lang="en-US" sz="2000" dirty="0" smtClean="0"/>
              <a:t>......"&lt;&lt;*</a:t>
            </a:r>
            <a:r>
              <a:rPr lang="en-US" sz="2000" dirty="0" err="1" smtClean="0"/>
              <a:t>xp</a:t>
            </a:r>
            <a:r>
              <a:rPr lang="en-US" sz="2000" dirty="0" smtClean="0"/>
              <a:t>;	</a:t>
            </a:r>
            <a:r>
              <a:rPr lang="en-US" sz="2000" dirty="0" err="1" smtClean="0"/>
              <a:t>cout</a:t>
            </a:r>
            <a:r>
              <a:rPr lang="en-US" sz="2000" dirty="0" smtClean="0"/>
              <a:t>&lt;&lt;"\n </a:t>
            </a:r>
            <a:r>
              <a:rPr lang="en-US" sz="2000" dirty="0" err="1" smtClean="0"/>
              <a:t>valuein</a:t>
            </a:r>
            <a:r>
              <a:rPr lang="en-US" sz="2000" dirty="0" smtClean="0"/>
              <a:t> *</a:t>
            </a:r>
            <a:r>
              <a:rPr lang="en-US" sz="2000" dirty="0" err="1" smtClean="0"/>
              <a:t>zp</a:t>
            </a:r>
            <a:r>
              <a:rPr lang="en-US" sz="2000" dirty="0" smtClean="0"/>
              <a:t>...."&lt;&lt;*</a:t>
            </a:r>
            <a:r>
              <a:rPr lang="en-US" sz="2000" dirty="0" err="1" smtClean="0"/>
              <a:t>zp</a:t>
            </a:r>
            <a:r>
              <a:rPr lang="en-US" sz="2000" dirty="0" smtClean="0"/>
              <a:t>;</a:t>
            </a:r>
          </a:p>
          <a:p>
            <a:pPr eaLnBrk="1" hangingPunct="1">
              <a:buNone/>
            </a:pPr>
            <a:r>
              <a:rPr lang="en-US" sz="2000" dirty="0" smtClean="0"/>
              <a:t>*</a:t>
            </a:r>
            <a:r>
              <a:rPr lang="en-US" sz="2000" dirty="0" err="1" smtClean="0"/>
              <a:t>zp</a:t>
            </a:r>
            <a:r>
              <a:rPr lang="en-US" sz="2000" dirty="0" smtClean="0"/>
              <a:t>=1;  </a:t>
            </a:r>
            <a:r>
              <a:rPr lang="en-US" sz="1800" dirty="0" smtClean="0">
                <a:solidFill>
                  <a:srgbClr val="000099"/>
                </a:solidFill>
              </a:rPr>
              <a:t>//</a:t>
            </a:r>
            <a:r>
              <a:rPr lang="en-US" sz="1800" dirty="0" err="1" smtClean="0">
                <a:solidFill>
                  <a:srgbClr val="000099"/>
                </a:solidFill>
              </a:rPr>
              <a:t>zp</a:t>
            </a:r>
            <a:r>
              <a:rPr lang="en-US" sz="1800" dirty="0" smtClean="0">
                <a:solidFill>
                  <a:srgbClr val="000099"/>
                </a:solidFill>
              </a:rPr>
              <a:t> also points z directly or indirectly so it will //also change value of z’</a:t>
            </a:r>
            <a:endParaRPr lang="en-US" sz="2000" dirty="0" smtClean="0">
              <a:solidFill>
                <a:srgbClr val="000099"/>
              </a:solidFill>
            </a:endParaRPr>
          </a:p>
          <a:p>
            <a:pPr eaLnBrk="1" hangingPunct="1">
              <a:buNone/>
            </a:pPr>
            <a:r>
              <a:rPr lang="en-US" sz="2000" dirty="0" err="1" smtClean="0"/>
              <a:t>cout</a:t>
            </a:r>
            <a:r>
              <a:rPr lang="en-US" sz="2000" dirty="0" smtClean="0"/>
              <a:t>&lt;&lt;"\n \n value in z...."&lt;&lt;z;	  </a:t>
            </a:r>
            <a:r>
              <a:rPr lang="en-US" sz="2000" dirty="0" err="1" smtClean="0"/>
              <a:t>cout</a:t>
            </a:r>
            <a:r>
              <a:rPr lang="en-US" sz="2000" dirty="0" smtClean="0"/>
              <a:t>&lt;&lt;"\n value in *</a:t>
            </a:r>
            <a:r>
              <a:rPr lang="en-US" sz="2000" dirty="0" err="1" smtClean="0"/>
              <a:t>yp</a:t>
            </a:r>
            <a:r>
              <a:rPr lang="en-US" sz="2000" dirty="0" smtClean="0"/>
              <a:t>......"&lt;&lt;*</a:t>
            </a:r>
            <a:r>
              <a:rPr lang="en-US" sz="2000" dirty="0" err="1" smtClean="0"/>
              <a:t>yp</a:t>
            </a:r>
            <a:r>
              <a:rPr lang="en-US" sz="2000" dirty="0" smtClean="0"/>
              <a:t>;</a:t>
            </a:r>
          </a:p>
          <a:p>
            <a:pPr eaLnBrk="1" hangingPunct="1">
              <a:buNone/>
            </a:pPr>
            <a:r>
              <a:rPr lang="en-US" sz="2000" dirty="0" err="1" smtClean="0"/>
              <a:t>cout</a:t>
            </a:r>
            <a:r>
              <a:rPr lang="en-US" sz="2000" dirty="0" smtClean="0"/>
              <a:t>&lt;&lt;"\n value in *</a:t>
            </a:r>
            <a:r>
              <a:rPr lang="en-US" sz="2000" dirty="0" err="1" smtClean="0"/>
              <a:t>xp</a:t>
            </a:r>
            <a:r>
              <a:rPr lang="en-US" sz="2000" dirty="0" smtClean="0"/>
              <a:t>......"&lt;&lt;*</a:t>
            </a:r>
            <a:r>
              <a:rPr lang="en-US" sz="2000" dirty="0" err="1" smtClean="0"/>
              <a:t>xp</a:t>
            </a:r>
            <a:r>
              <a:rPr lang="en-US" sz="2000" dirty="0" smtClean="0"/>
              <a:t>;  </a:t>
            </a:r>
            <a:r>
              <a:rPr lang="en-US" sz="2000" dirty="0" err="1" smtClean="0"/>
              <a:t>cout</a:t>
            </a:r>
            <a:r>
              <a:rPr lang="en-US" sz="2000" dirty="0" smtClean="0"/>
              <a:t>&lt;&lt;"\n </a:t>
            </a:r>
            <a:r>
              <a:rPr lang="en-US" sz="2000" dirty="0" err="1" smtClean="0"/>
              <a:t>valuein</a:t>
            </a:r>
            <a:r>
              <a:rPr lang="en-US" sz="2000" dirty="0" smtClean="0"/>
              <a:t> *</a:t>
            </a:r>
            <a:r>
              <a:rPr lang="en-US" sz="2000" dirty="0" err="1" smtClean="0"/>
              <a:t>zp</a:t>
            </a:r>
            <a:r>
              <a:rPr lang="en-US" sz="2000" dirty="0" smtClean="0"/>
              <a:t>...."&lt;&lt;*</a:t>
            </a:r>
            <a:r>
              <a:rPr lang="en-US" sz="2000" dirty="0" err="1" smtClean="0"/>
              <a:t>zp</a:t>
            </a:r>
            <a:r>
              <a:rPr lang="en-US" sz="2000" dirty="0" smtClean="0"/>
              <a:t>;                      </a:t>
            </a:r>
          </a:p>
          <a:p>
            <a:pPr eaLnBrk="1" hangingPunct="1">
              <a:buNone/>
            </a:pPr>
            <a:r>
              <a:rPr lang="en-US" sz="2000" b="1" u="sng" dirty="0" smtClean="0">
                <a:solidFill>
                  <a:srgbClr val="000099"/>
                </a:solidFill>
              </a:rPr>
              <a:t>Output</a:t>
            </a:r>
          </a:p>
          <a:p>
            <a:pPr eaLnBrk="1" hangingPunct="1">
              <a:buNone/>
            </a:pPr>
            <a:r>
              <a:rPr lang="en-US" sz="2000" dirty="0" smtClean="0">
                <a:solidFill>
                  <a:srgbClr val="660066"/>
                </a:solidFill>
              </a:rPr>
              <a:t>(5,3,1)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 dirty="0">
                <a:cs typeface="Times New Roman" pitchFamily="18" charset="0"/>
              </a:rPr>
              <a:t>1.  Declare variables</a:t>
            </a: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2  Initialize variables</a:t>
            </a: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3.  Print</a:t>
            </a: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/>
              <a:t>Program Output</a:t>
            </a:r>
          </a:p>
          <a:p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-24448"/>
            <a:ext cx="6781800" cy="4979091"/>
            <a:chOff x="0" y="-38"/>
            <a:chExt cx="3072" cy="909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-38"/>
              <a:ext cx="3072" cy="478"/>
              <a:chOff x="0" y="-38"/>
              <a:chExt cx="3072" cy="478"/>
            </a:xfrm>
          </p:grpSpPr>
          <p:sp>
            <p:nvSpPr>
              <p:cNvPr id="57349" name="Rectangle 5"/>
              <p:cNvSpPr>
                <a:spLocks noChangeArrowheads="1"/>
              </p:cNvSpPr>
              <p:nvPr/>
            </p:nvSpPr>
            <p:spPr bwMode="auto">
              <a:xfrm>
                <a:off x="0" y="-38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5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403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	</a:t>
                </a:r>
                <a:r>
                  <a:rPr lang="en-US" sz="1050" b="1">
                    <a:solidFill>
                      <a:srgbClr val="33CC33"/>
                    </a:solidFill>
                    <a:latin typeface="Courier New" pitchFamily="49" charset="0"/>
                  </a:rPr>
                  <a:t>/* Fig. 7.4: fig07_04.c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51"/>
              <a:ext cx="3072" cy="478"/>
              <a:chOff x="0" y="351"/>
              <a:chExt cx="3072" cy="478"/>
            </a:xfrm>
          </p:grpSpPr>
          <p:sp>
            <p:nvSpPr>
              <p:cNvPr id="57352" name="Rectangle 8"/>
              <p:cNvSpPr>
                <a:spLocks noChangeArrowheads="1"/>
              </p:cNvSpPr>
              <p:nvPr/>
            </p:nvSpPr>
            <p:spPr bwMode="auto">
              <a:xfrm>
                <a:off x="0" y="351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53" name="Rectangle 9"/>
              <p:cNvSpPr>
                <a:spLocks noChangeArrowheads="1"/>
              </p:cNvSpPr>
              <p:nvPr/>
            </p:nvSpPr>
            <p:spPr bwMode="auto">
              <a:xfrm>
                <a:off x="0" y="40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 dirty="0">
                    <a:solidFill>
                      <a:srgbClr val="4D8DFF"/>
                    </a:solidFill>
                    <a:latin typeface="Courier New" pitchFamily="49" charset="0"/>
                  </a:rPr>
                  <a:t>	2	</a:t>
                </a:r>
                <a:r>
                  <a:rPr lang="en-US" sz="1050" b="1" dirty="0">
                    <a:latin typeface="Courier New" pitchFamily="49" charset="0"/>
                  </a:rPr>
                  <a:t>   </a:t>
                </a:r>
                <a:r>
                  <a:rPr lang="en-US" sz="1050" b="1" dirty="0">
                    <a:solidFill>
                      <a:srgbClr val="33CC33"/>
                    </a:solidFill>
                    <a:latin typeface="Courier New" pitchFamily="49" charset="0"/>
                  </a:rPr>
                  <a:t>Using the &amp; and * operators */</a:t>
                </a:r>
                <a:endParaRPr lang="en-US" sz="1050" b="1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25"/>
              <a:ext cx="3072" cy="478"/>
              <a:chOff x="0" y="725"/>
              <a:chExt cx="3072" cy="478"/>
            </a:xfrm>
          </p:grpSpPr>
          <p:sp>
            <p:nvSpPr>
              <p:cNvPr id="57355" name="Rectangle 11"/>
              <p:cNvSpPr>
                <a:spLocks noChangeArrowheads="1"/>
              </p:cNvSpPr>
              <p:nvPr/>
            </p:nvSpPr>
            <p:spPr bwMode="auto">
              <a:xfrm>
                <a:off x="0" y="725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56" name="Rectangle 12"/>
              <p:cNvSpPr>
                <a:spLocks noChangeArrowheads="1"/>
              </p:cNvSpPr>
              <p:nvPr/>
            </p:nvSpPr>
            <p:spPr bwMode="auto">
              <a:xfrm>
                <a:off x="0" y="77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3	</a:t>
                </a:r>
                <a:r>
                  <a:rPr lang="en-US" sz="1050" b="1">
                    <a:solidFill>
                      <a:srgbClr val="275AFF"/>
                    </a:solidFill>
                    <a:latin typeface="Courier New" pitchFamily="49" charset="0"/>
                  </a:rPr>
                  <a:t>#include</a:t>
                </a:r>
                <a:r>
                  <a:rPr lang="en-US" sz="1050" b="1">
                    <a:latin typeface="Courier New" pitchFamily="49" charset="0"/>
                  </a:rPr>
                  <a:t> &lt;stdio.h&gt;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099"/>
              <a:ext cx="3072" cy="478"/>
              <a:chOff x="0" y="1099"/>
              <a:chExt cx="3072" cy="478"/>
            </a:xfrm>
          </p:grpSpPr>
          <p:sp>
            <p:nvSpPr>
              <p:cNvPr id="57358" name="Rectangle 14"/>
              <p:cNvSpPr>
                <a:spLocks noChangeArrowheads="1"/>
              </p:cNvSpPr>
              <p:nvPr/>
            </p:nvSpPr>
            <p:spPr bwMode="auto">
              <a:xfrm>
                <a:off x="0" y="1099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59" name="Rectangle 15"/>
              <p:cNvSpPr>
                <a:spLocks noChangeArrowheads="1"/>
              </p:cNvSpPr>
              <p:nvPr/>
            </p:nvSpPr>
            <p:spPr bwMode="auto">
              <a:xfrm>
                <a:off x="0" y="115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4	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73"/>
              <a:ext cx="3072" cy="478"/>
              <a:chOff x="0" y="1473"/>
              <a:chExt cx="3072" cy="478"/>
            </a:xfrm>
          </p:grpSpPr>
          <p:sp>
            <p:nvSpPr>
              <p:cNvPr id="57361" name="Rectangle 17"/>
              <p:cNvSpPr>
                <a:spLocks noChangeArrowheads="1"/>
              </p:cNvSpPr>
              <p:nvPr/>
            </p:nvSpPr>
            <p:spPr bwMode="auto">
              <a:xfrm>
                <a:off x="0" y="1473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62" name="Rectangle 18"/>
              <p:cNvSpPr>
                <a:spLocks noChangeArrowheads="1"/>
              </p:cNvSpPr>
              <p:nvPr/>
            </p:nvSpPr>
            <p:spPr bwMode="auto">
              <a:xfrm>
                <a:off x="0" y="152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5	</a:t>
                </a:r>
                <a:r>
                  <a:rPr lang="en-US" sz="105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050" b="1">
                    <a:latin typeface="Courier New" pitchFamily="49" charset="0"/>
                  </a:rPr>
                  <a:t> main()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47"/>
              <a:ext cx="3072" cy="478"/>
              <a:chOff x="0" y="1847"/>
              <a:chExt cx="3072" cy="478"/>
            </a:xfrm>
          </p:grpSpPr>
          <p:sp>
            <p:nvSpPr>
              <p:cNvPr id="57364" name="Rectangle 20"/>
              <p:cNvSpPr>
                <a:spLocks noChangeArrowheads="1"/>
              </p:cNvSpPr>
              <p:nvPr/>
            </p:nvSpPr>
            <p:spPr bwMode="auto">
              <a:xfrm>
                <a:off x="0" y="1847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65" name="Rectangle 21"/>
              <p:cNvSpPr>
                <a:spLocks noChangeArrowheads="1"/>
              </p:cNvSpPr>
              <p:nvPr/>
            </p:nvSpPr>
            <p:spPr bwMode="auto">
              <a:xfrm>
                <a:off x="0" y="189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6	</a:t>
                </a:r>
                <a:r>
                  <a:rPr lang="en-US" sz="1050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21"/>
              <a:ext cx="3072" cy="478"/>
              <a:chOff x="0" y="2221"/>
              <a:chExt cx="3072" cy="478"/>
            </a:xfrm>
          </p:grpSpPr>
          <p:sp>
            <p:nvSpPr>
              <p:cNvPr id="57367" name="Rectangle 23"/>
              <p:cNvSpPr>
                <a:spLocks noChangeArrowheads="1"/>
              </p:cNvSpPr>
              <p:nvPr/>
            </p:nvSpPr>
            <p:spPr bwMode="auto">
              <a:xfrm>
                <a:off x="0" y="2221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68" name="Rectangle 24"/>
              <p:cNvSpPr>
                <a:spLocks noChangeArrowheads="1"/>
              </p:cNvSpPr>
              <p:nvPr/>
            </p:nvSpPr>
            <p:spPr bwMode="auto">
              <a:xfrm>
                <a:off x="0" y="227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7	</a:t>
                </a:r>
                <a:r>
                  <a:rPr lang="en-US" sz="1050" b="1"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050" b="1">
                    <a:latin typeface="Courier New" pitchFamily="49" charset="0"/>
                  </a:rPr>
                  <a:t> a;        </a:t>
                </a:r>
                <a:r>
                  <a:rPr lang="en-US" sz="1050" b="1">
                    <a:solidFill>
                      <a:srgbClr val="33CC33"/>
                    </a:solidFill>
                    <a:latin typeface="Courier New" pitchFamily="49" charset="0"/>
                  </a:rPr>
                  <a:t>/* a is an integer */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595"/>
              <a:ext cx="3072" cy="478"/>
              <a:chOff x="0" y="2595"/>
              <a:chExt cx="3072" cy="478"/>
            </a:xfrm>
          </p:grpSpPr>
          <p:sp>
            <p:nvSpPr>
              <p:cNvPr id="57370" name="Rectangle 26"/>
              <p:cNvSpPr>
                <a:spLocks noChangeArrowheads="1"/>
              </p:cNvSpPr>
              <p:nvPr/>
            </p:nvSpPr>
            <p:spPr bwMode="auto">
              <a:xfrm>
                <a:off x="0" y="2595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71" name="Rectangle 27"/>
              <p:cNvSpPr>
                <a:spLocks noChangeArrowheads="1"/>
              </p:cNvSpPr>
              <p:nvPr/>
            </p:nvSpPr>
            <p:spPr bwMode="auto">
              <a:xfrm>
                <a:off x="0" y="264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8	</a:t>
                </a:r>
                <a:r>
                  <a:rPr lang="en-US" sz="1050" b="1"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050" b="1">
                    <a:latin typeface="Courier New" pitchFamily="49" charset="0"/>
                  </a:rPr>
                  <a:t> *aPtr;    </a:t>
                </a:r>
                <a:r>
                  <a:rPr lang="en-US" sz="1050" b="1">
                    <a:solidFill>
                      <a:srgbClr val="33CC33"/>
                    </a:solidFill>
                    <a:latin typeface="Courier New" pitchFamily="49" charset="0"/>
                  </a:rPr>
                  <a:t>/* aPtr is a pointer to an integer */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69"/>
              <a:ext cx="3072" cy="478"/>
              <a:chOff x="0" y="2969"/>
              <a:chExt cx="3072" cy="478"/>
            </a:xfrm>
          </p:grpSpPr>
          <p:sp>
            <p:nvSpPr>
              <p:cNvPr id="57373" name="Rectangle 29"/>
              <p:cNvSpPr>
                <a:spLocks noChangeArrowheads="1"/>
              </p:cNvSpPr>
              <p:nvPr/>
            </p:nvSpPr>
            <p:spPr bwMode="auto">
              <a:xfrm>
                <a:off x="0" y="2969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74" name="Rectangle 30"/>
              <p:cNvSpPr>
                <a:spLocks noChangeArrowheads="1"/>
              </p:cNvSpPr>
              <p:nvPr/>
            </p:nvSpPr>
            <p:spPr bwMode="auto">
              <a:xfrm>
                <a:off x="0" y="302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9	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43"/>
              <a:ext cx="3072" cy="478"/>
              <a:chOff x="0" y="3343"/>
              <a:chExt cx="3072" cy="478"/>
            </a:xfrm>
          </p:grpSpPr>
          <p:sp>
            <p:nvSpPr>
              <p:cNvPr id="57376" name="Rectangle 32"/>
              <p:cNvSpPr>
                <a:spLocks noChangeArrowheads="1"/>
              </p:cNvSpPr>
              <p:nvPr/>
            </p:nvSpPr>
            <p:spPr bwMode="auto">
              <a:xfrm>
                <a:off x="0" y="3343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77" name="Rectangle 33"/>
              <p:cNvSpPr>
                <a:spLocks noChangeArrowheads="1"/>
              </p:cNvSpPr>
              <p:nvPr/>
            </p:nvSpPr>
            <p:spPr bwMode="auto">
              <a:xfrm>
                <a:off x="0" y="339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10	</a:t>
                </a:r>
                <a:r>
                  <a:rPr lang="en-US" sz="1050" b="1">
                    <a:latin typeface="Courier New" pitchFamily="49" charset="0"/>
                  </a:rPr>
                  <a:t>   a = 7;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17"/>
              <a:ext cx="3072" cy="478"/>
              <a:chOff x="0" y="3717"/>
              <a:chExt cx="3072" cy="478"/>
            </a:xfrm>
          </p:grpSpPr>
          <p:sp>
            <p:nvSpPr>
              <p:cNvPr id="57379" name="Rectangle 35"/>
              <p:cNvSpPr>
                <a:spLocks noChangeArrowheads="1"/>
              </p:cNvSpPr>
              <p:nvPr/>
            </p:nvSpPr>
            <p:spPr bwMode="auto">
              <a:xfrm>
                <a:off x="0" y="3717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80" name="Rectangle 36"/>
              <p:cNvSpPr>
                <a:spLocks noChangeArrowheads="1"/>
              </p:cNvSpPr>
              <p:nvPr/>
            </p:nvSpPr>
            <p:spPr bwMode="auto">
              <a:xfrm>
                <a:off x="0" y="376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11	</a:t>
                </a:r>
                <a:r>
                  <a:rPr lang="en-US" sz="1050" b="1">
                    <a:latin typeface="Courier New" pitchFamily="49" charset="0"/>
                  </a:rPr>
                  <a:t>   aPtr = &amp;a;    </a:t>
                </a:r>
                <a:r>
                  <a:rPr lang="en-US" sz="1050" b="1">
                    <a:solidFill>
                      <a:srgbClr val="33CC33"/>
                    </a:solidFill>
                    <a:latin typeface="Courier New" pitchFamily="49" charset="0"/>
                  </a:rPr>
                  <a:t>/* aPtr set to address of a */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091"/>
              <a:ext cx="3072" cy="478"/>
              <a:chOff x="0" y="4091"/>
              <a:chExt cx="3072" cy="478"/>
            </a:xfrm>
          </p:grpSpPr>
          <p:sp>
            <p:nvSpPr>
              <p:cNvPr id="57382" name="Rectangle 38"/>
              <p:cNvSpPr>
                <a:spLocks noChangeArrowheads="1"/>
              </p:cNvSpPr>
              <p:nvPr/>
            </p:nvSpPr>
            <p:spPr bwMode="auto">
              <a:xfrm>
                <a:off x="0" y="4091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83" name="Rectangle 39"/>
              <p:cNvSpPr>
                <a:spLocks noChangeArrowheads="1"/>
              </p:cNvSpPr>
              <p:nvPr/>
            </p:nvSpPr>
            <p:spPr bwMode="auto">
              <a:xfrm>
                <a:off x="0" y="414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12	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65"/>
              <a:ext cx="3072" cy="478"/>
              <a:chOff x="0" y="4465"/>
              <a:chExt cx="3072" cy="478"/>
            </a:xfrm>
          </p:grpSpPr>
          <p:sp>
            <p:nvSpPr>
              <p:cNvPr id="57385" name="Rectangle 41"/>
              <p:cNvSpPr>
                <a:spLocks noChangeArrowheads="1"/>
              </p:cNvSpPr>
              <p:nvPr/>
            </p:nvSpPr>
            <p:spPr bwMode="auto">
              <a:xfrm>
                <a:off x="0" y="4465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86" name="Rectangle 42"/>
              <p:cNvSpPr>
                <a:spLocks noChangeArrowheads="1"/>
              </p:cNvSpPr>
              <p:nvPr/>
            </p:nvSpPr>
            <p:spPr bwMode="auto">
              <a:xfrm>
                <a:off x="0" y="451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13	</a:t>
                </a:r>
                <a:r>
                  <a:rPr lang="en-US" sz="1050" b="1">
                    <a:latin typeface="Courier New" pitchFamily="49" charset="0"/>
                  </a:rPr>
                  <a:t>   printf( "The address of a is %p" 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39"/>
              <a:ext cx="3072" cy="478"/>
              <a:chOff x="0" y="4839"/>
              <a:chExt cx="3072" cy="478"/>
            </a:xfrm>
          </p:grpSpPr>
          <p:sp>
            <p:nvSpPr>
              <p:cNvPr id="57388" name="Rectangle 44"/>
              <p:cNvSpPr>
                <a:spLocks noChangeArrowheads="1"/>
              </p:cNvSpPr>
              <p:nvPr/>
            </p:nvSpPr>
            <p:spPr bwMode="auto">
              <a:xfrm>
                <a:off x="0" y="4839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89" name="Rectangle 45"/>
              <p:cNvSpPr>
                <a:spLocks noChangeArrowheads="1"/>
              </p:cNvSpPr>
              <p:nvPr/>
            </p:nvSpPr>
            <p:spPr bwMode="auto">
              <a:xfrm>
                <a:off x="0" y="489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14	</a:t>
                </a:r>
                <a:r>
                  <a:rPr lang="en-US" sz="1050" b="1">
                    <a:latin typeface="Courier New" pitchFamily="49" charset="0"/>
                  </a:rPr>
                  <a:t>           "\nThe value of aPtr is %p", &amp;a, aPtr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13"/>
              <a:ext cx="3072" cy="478"/>
              <a:chOff x="0" y="5213"/>
              <a:chExt cx="3072" cy="478"/>
            </a:xfrm>
          </p:grpSpPr>
          <p:sp>
            <p:nvSpPr>
              <p:cNvPr id="57391" name="Rectangle 47"/>
              <p:cNvSpPr>
                <a:spLocks noChangeArrowheads="1"/>
              </p:cNvSpPr>
              <p:nvPr/>
            </p:nvSpPr>
            <p:spPr bwMode="auto">
              <a:xfrm>
                <a:off x="0" y="5213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92" name="Rectangle 48"/>
              <p:cNvSpPr>
                <a:spLocks noChangeArrowheads="1"/>
              </p:cNvSpPr>
              <p:nvPr/>
            </p:nvSpPr>
            <p:spPr bwMode="auto">
              <a:xfrm>
                <a:off x="0" y="526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15	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587"/>
              <a:ext cx="3072" cy="478"/>
              <a:chOff x="0" y="5587"/>
              <a:chExt cx="3072" cy="478"/>
            </a:xfrm>
          </p:grpSpPr>
          <p:sp>
            <p:nvSpPr>
              <p:cNvPr id="57394" name="Rectangle 50"/>
              <p:cNvSpPr>
                <a:spLocks noChangeArrowheads="1"/>
              </p:cNvSpPr>
              <p:nvPr/>
            </p:nvSpPr>
            <p:spPr bwMode="auto">
              <a:xfrm>
                <a:off x="0" y="5587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95" name="Rectangle 51"/>
              <p:cNvSpPr>
                <a:spLocks noChangeArrowheads="1"/>
              </p:cNvSpPr>
              <p:nvPr/>
            </p:nvSpPr>
            <p:spPr bwMode="auto">
              <a:xfrm>
                <a:off x="0" y="563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 dirty="0">
                    <a:solidFill>
                      <a:srgbClr val="4D8DFF"/>
                    </a:solidFill>
                    <a:latin typeface="Courier New" pitchFamily="49" charset="0"/>
                  </a:rPr>
                  <a:t>	16	</a:t>
                </a:r>
                <a:r>
                  <a:rPr lang="en-US" sz="1050" b="1" dirty="0">
                    <a:latin typeface="Courier New" pitchFamily="49" charset="0"/>
                  </a:rPr>
                  <a:t>   </a:t>
                </a:r>
                <a:r>
                  <a:rPr lang="en-US" sz="1050" b="1" dirty="0" err="1">
                    <a:latin typeface="Courier New" pitchFamily="49" charset="0"/>
                  </a:rPr>
                  <a:t>printf</a:t>
                </a:r>
                <a:r>
                  <a:rPr lang="en-US" sz="1050" b="1" dirty="0">
                    <a:latin typeface="Courier New" pitchFamily="49" charset="0"/>
                  </a:rPr>
                  <a:t>( "\n\</a:t>
                </a:r>
                <a:r>
                  <a:rPr lang="en-US" sz="1050" b="1" dirty="0" err="1">
                    <a:latin typeface="Courier New" pitchFamily="49" charset="0"/>
                  </a:rPr>
                  <a:t>nThe</a:t>
                </a:r>
                <a:r>
                  <a:rPr lang="en-US" sz="1050" b="1" dirty="0">
                    <a:latin typeface="Courier New" pitchFamily="49" charset="0"/>
                  </a:rPr>
                  <a:t> value of a is %d" 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61"/>
              <a:ext cx="3072" cy="478"/>
              <a:chOff x="0" y="5961"/>
              <a:chExt cx="3072" cy="478"/>
            </a:xfrm>
          </p:grpSpPr>
          <p:sp>
            <p:nvSpPr>
              <p:cNvPr id="57397" name="Rectangle 53"/>
              <p:cNvSpPr>
                <a:spLocks noChangeArrowheads="1"/>
              </p:cNvSpPr>
              <p:nvPr/>
            </p:nvSpPr>
            <p:spPr bwMode="auto">
              <a:xfrm>
                <a:off x="0" y="5961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398" name="Rectangle 54"/>
              <p:cNvSpPr>
                <a:spLocks noChangeArrowheads="1"/>
              </p:cNvSpPr>
              <p:nvPr/>
            </p:nvSpPr>
            <p:spPr bwMode="auto">
              <a:xfrm>
                <a:off x="0" y="601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17	</a:t>
                </a:r>
                <a:r>
                  <a:rPr lang="en-US" sz="1050" b="1">
                    <a:latin typeface="Courier New" pitchFamily="49" charset="0"/>
                  </a:rPr>
                  <a:t>           "\nThe value of *aPtr is %d", a, *aPtr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35"/>
              <a:ext cx="3072" cy="478"/>
              <a:chOff x="0" y="6335"/>
              <a:chExt cx="3072" cy="478"/>
            </a:xfrm>
          </p:grpSpPr>
          <p:sp>
            <p:nvSpPr>
              <p:cNvPr id="57400" name="Rectangle 56"/>
              <p:cNvSpPr>
                <a:spLocks noChangeArrowheads="1"/>
              </p:cNvSpPr>
              <p:nvPr/>
            </p:nvSpPr>
            <p:spPr bwMode="auto">
              <a:xfrm>
                <a:off x="0" y="6335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01" name="Rectangle 57"/>
              <p:cNvSpPr>
                <a:spLocks noChangeArrowheads="1"/>
              </p:cNvSpPr>
              <p:nvPr/>
            </p:nvSpPr>
            <p:spPr bwMode="auto">
              <a:xfrm>
                <a:off x="0" y="638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18	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09"/>
              <a:ext cx="3072" cy="478"/>
              <a:chOff x="0" y="6709"/>
              <a:chExt cx="3072" cy="478"/>
            </a:xfrm>
          </p:grpSpPr>
          <p:sp>
            <p:nvSpPr>
              <p:cNvPr id="57403" name="Rectangle 59"/>
              <p:cNvSpPr>
                <a:spLocks noChangeArrowheads="1"/>
              </p:cNvSpPr>
              <p:nvPr/>
            </p:nvSpPr>
            <p:spPr bwMode="auto">
              <a:xfrm>
                <a:off x="0" y="6709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04" name="Rectangle 60"/>
              <p:cNvSpPr>
                <a:spLocks noChangeArrowheads="1"/>
              </p:cNvSpPr>
              <p:nvPr/>
            </p:nvSpPr>
            <p:spPr bwMode="auto">
              <a:xfrm>
                <a:off x="0" y="676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 dirty="0">
                    <a:solidFill>
                      <a:srgbClr val="4D8DFF"/>
                    </a:solidFill>
                    <a:latin typeface="Courier New" pitchFamily="49" charset="0"/>
                  </a:rPr>
                  <a:t>	19	</a:t>
                </a:r>
                <a:r>
                  <a:rPr lang="en-US" sz="1050" b="1" dirty="0">
                    <a:latin typeface="Courier New" pitchFamily="49" charset="0"/>
                  </a:rPr>
                  <a:t>   </a:t>
                </a:r>
                <a:r>
                  <a:rPr lang="en-US" sz="1050" b="1" dirty="0" err="1">
                    <a:latin typeface="Courier New" pitchFamily="49" charset="0"/>
                  </a:rPr>
                  <a:t>printf</a:t>
                </a:r>
                <a:r>
                  <a:rPr lang="en-US" sz="1050" b="1" dirty="0">
                    <a:latin typeface="Courier New" pitchFamily="49" charset="0"/>
                  </a:rPr>
                  <a:t>( "\n\</a:t>
                </a:r>
                <a:r>
                  <a:rPr lang="en-US" sz="1050" b="1" dirty="0" err="1">
                    <a:latin typeface="Courier New" pitchFamily="49" charset="0"/>
                  </a:rPr>
                  <a:t>nShowing</a:t>
                </a:r>
                <a:r>
                  <a:rPr lang="en-US" sz="1050" b="1" dirty="0">
                    <a:latin typeface="Courier New" pitchFamily="49" charset="0"/>
                  </a:rPr>
                  <a:t> that * and &amp; are inverses of "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083"/>
              <a:ext cx="3072" cy="478"/>
              <a:chOff x="0" y="7083"/>
              <a:chExt cx="3072" cy="478"/>
            </a:xfrm>
          </p:grpSpPr>
          <p:sp>
            <p:nvSpPr>
              <p:cNvPr id="57406" name="Rectangle 62"/>
              <p:cNvSpPr>
                <a:spLocks noChangeArrowheads="1"/>
              </p:cNvSpPr>
              <p:nvPr/>
            </p:nvSpPr>
            <p:spPr bwMode="auto">
              <a:xfrm>
                <a:off x="0" y="7083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07" name="Rectangle 63"/>
              <p:cNvSpPr>
                <a:spLocks noChangeArrowheads="1"/>
              </p:cNvSpPr>
              <p:nvPr/>
            </p:nvSpPr>
            <p:spPr bwMode="auto">
              <a:xfrm>
                <a:off x="0" y="7135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20	</a:t>
                </a:r>
                <a:r>
                  <a:rPr lang="en-US" sz="1050" b="1">
                    <a:latin typeface="Courier New" pitchFamily="49" charset="0"/>
                  </a:rPr>
                  <a:t>           "each other.\n&amp;*aPtr = %p" 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57"/>
              <a:ext cx="3072" cy="478"/>
              <a:chOff x="0" y="7457"/>
              <a:chExt cx="3072" cy="478"/>
            </a:xfrm>
          </p:grpSpPr>
          <p:sp>
            <p:nvSpPr>
              <p:cNvPr id="57409" name="Rectangle 65"/>
              <p:cNvSpPr>
                <a:spLocks noChangeArrowheads="1"/>
              </p:cNvSpPr>
              <p:nvPr/>
            </p:nvSpPr>
            <p:spPr bwMode="auto">
              <a:xfrm>
                <a:off x="0" y="7457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10" name="Rectangle 66"/>
              <p:cNvSpPr>
                <a:spLocks noChangeArrowheads="1"/>
              </p:cNvSpPr>
              <p:nvPr/>
            </p:nvSpPr>
            <p:spPr bwMode="auto">
              <a:xfrm>
                <a:off x="0" y="7509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21	</a:t>
                </a:r>
                <a:r>
                  <a:rPr lang="en-US" sz="1050" b="1">
                    <a:latin typeface="Courier New" pitchFamily="49" charset="0"/>
                  </a:rPr>
                  <a:t>           "\n*&amp;aPtr = %p\n", &amp;*aPtr, *&amp;aPtr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31"/>
              <a:ext cx="3072" cy="478"/>
              <a:chOff x="0" y="7831"/>
              <a:chExt cx="3072" cy="478"/>
            </a:xfrm>
          </p:grpSpPr>
          <p:sp>
            <p:nvSpPr>
              <p:cNvPr id="57412" name="Rectangle 68"/>
              <p:cNvSpPr>
                <a:spLocks noChangeArrowheads="1"/>
              </p:cNvSpPr>
              <p:nvPr/>
            </p:nvSpPr>
            <p:spPr bwMode="auto">
              <a:xfrm>
                <a:off x="0" y="7831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13" name="Rectangle 69"/>
              <p:cNvSpPr>
                <a:spLocks noChangeArrowheads="1"/>
              </p:cNvSpPr>
              <p:nvPr/>
            </p:nvSpPr>
            <p:spPr bwMode="auto">
              <a:xfrm>
                <a:off x="0" y="7883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22	</a:t>
                </a:r>
                <a:endParaRPr lang="en-US" sz="105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205"/>
              <a:ext cx="3072" cy="478"/>
              <a:chOff x="0" y="8205"/>
              <a:chExt cx="3072" cy="478"/>
            </a:xfrm>
          </p:grpSpPr>
          <p:sp>
            <p:nvSpPr>
              <p:cNvPr id="57415" name="Rectangle 71"/>
              <p:cNvSpPr>
                <a:spLocks noChangeArrowheads="1"/>
              </p:cNvSpPr>
              <p:nvPr/>
            </p:nvSpPr>
            <p:spPr bwMode="auto">
              <a:xfrm>
                <a:off x="0" y="8205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16" name="Rectangle 72"/>
              <p:cNvSpPr>
                <a:spLocks noChangeArrowheads="1"/>
              </p:cNvSpPr>
              <p:nvPr/>
            </p:nvSpPr>
            <p:spPr bwMode="auto">
              <a:xfrm>
                <a:off x="0" y="8257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23	</a:t>
                </a:r>
                <a:r>
                  <a:rPr lang="en-US" sz="1050" b="1"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latin typeface="Courier New" pitchFamily="49" charset="0"/>
                  </a:rPr>
                  <a:t>return</a:t>
                </a:r>
                <a:r>
                  <a:rPr lang="en-US" sz="1050" b="1">
                    <a:latin typeface="Courier New" pitchFamily="49" charset="0"/>
                  </a:rPr>
                  <a:t> 0;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579"/>
              <a:ext cx="3072" cy="478"/>
              <a:chOff x="0" y="8579"/>
              <a:chExt cx="3072" cy="478"/>
            </a:xfrm>
          </p:grpSpPr>
          <p:sp>
            <p:nvSpPr>
              <p:cNvPr id="57418" name="Rectangle 74"/>
              <p:cNvSpPr>
                <a:spLocks noChangeArrowheads="1"/>
              </p:cNvSpPr>
              <p:nvPr/>
            </p:nvSpPr>
            <p:spPr bwMode="auto">
              <a:xfrm>
                <a:off x="0" y="8579"/>
                <a:ext cx="3072" cy="478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/>
              </a:p>
            </p:txBody>
          </p:sp>
          <p:sp>
            <p:nvSpPr>
              <p:cNvPr id="57419" name="Rectangle 75"/>
              <p:cNvSpPr>
                <a:spLocks noChangeArrowheads="1"/>
              </p:cNvSpPr>
              <p:nvPr/>
            </p:nvSpPr>
            <p:spPr bwMode="auto">
              <a:xfrm>
                <a:off x="0" y="8631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latin typeface="Courier New" pitchFamily="49" charset="0"/>
                  </a:rPr>
                  <a:t>	24	</a:t>
                </a:r>
                <a:r>
                  <a:rPr lang="en-US" sz="1050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</p:grpSp>
      <p:sp>
        <p:nvSpPr>
          <p:cNvPr id="57420" name="Rectangle 76"/>
          <p:cNvSpPr>
            <a:spLocks noChangeArrowheads="1"/>
          </p:cNvSpPr>
          <p:nvPr/>
        </p:nvSpPr>
        <p:spPr bwMode="auto">
          <a:xfrm>
            <a:off x="0" y="5029200"/>
            <a:ext cx="6781800" cy="1600438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latin typeface="Courier New" pitchFamily="49" charset="0"/>
              </a:rPr>
              <a:t>The address of a is 0012FF88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latin typeface="Courier New" pitchFamily="49" charset="0"/>
              </a:rPr>
              <a:t>The value of </a:t>
            </a:r>
            <a:r>
              <a:rPr lang="en-US" sz="1400" b="1" dirty="0" err="1">
                <a:latin typeface="Courier New" pitchFamily="49" charset="0"/>
              </a:rPr>
              <a:t>aPtr</a:t>
            </a:r>
            <a:r>
              <a:rPr lang="en-US" sz="1400" b="1" dirty="0">
                <a:latin typeface="Courier New" pitchFamily="49" charset="0"/>
              </a:rPr>
              <a:t> is 0012FF88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 smtClean="0">
                <a:latin typeface="Courier New" pitchFamily="49" charset="0"/>
              </a:rPr>
              <a:t>The </a:t>
            </a:r>
            <a:r>
              <a:rPr lang="en-US" sz="1400" b="1" dirty="0">
                <a:latin typeface="Courier New" pitchFamily="49" charset="0"/>
              </a:rPr>
              <a:t>value of a is 7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latin typeface="Courier New" pitchFamily="49" charset="0"/>
              </a:rPr>
              <a:t>The value of *</a:t>
            </a:r>
            <a:r>
              <a:rPr lang="en-US" sz="1400" b="1" dirty="0" err="1">
                <a:latin typeface="Courier New" pitchFamily="49" charset="0"/>
              </a:rPr>
              <a:t>aPtr</a:t>
            </a:r>
            <a:r>
              <a:rPr lang="en-US" sz="1400" b="1" dirty="0">
                <a:latin typeface="Courier New" pitchFamily="49" charset="0"/>
              </a:rPr>
              <a:t> is 7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latin typeface="Courier New" pitchFamily="49" charset="0"/>
              </a:rPr>
              <a:t>Proving that * and &amp; are complements of each other.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latin typeface="Courier New" pitchFamily="49" charset="0"/>
              </a:rPr>
              <a:t>&amp;*</a:t>
            </a:r>
            <a:r>
              <a:rPr lang="en-US" sz="1400" b="1" dirty="0" err="1">
                <a:latin typeface="Courier New" pitchFamily="49" charset="0"/>
              </a:rPr>
              <a:t>aPtr</a:t>
            </a:r>
            <a:r>
              <a:rPr lang="en-US" sz="1400" b="1" dirty="0">
                <a:latin typeface="Courier New" pitchFamily="49" charset="0"/>
              </a:rPr>
              <a:t> = 0012FF88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latin typeface="Courier New" pitchFamily="49" charset="0"/>
              </a:rPr>
              <a:t>*&amp;</a:t>
            </a:r>
            <a:r>
              <a:rPr lang="en-US" sz="1400" b="1" dirty="0" err="1">
                <a:latin typeface="Courier New" pitchFamily="49" charset="0"/>
              </a:rPr>
              <a:t>aPtr</a:t>
            </a:r>
            <a:r>
              <a:rPr lang="en-US" sz="1400" b="1" dirty="0">
                <a:latin typeface="Courier New" pitchFamily="49" charset="0"/>
              </a:rPr>
              <a:t> = 0012FF88</a:t>
            </a:r>
            <a:endParaRPr lang="en-US" sz="1400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grpSp>
        <p:nvGrpSpPr>
          <p:cNvPr id="27" name="Group 77"/>
          <p:cNvGrpSpPr>
            <a:grpSpLocks/>
          </p:cNvGrpSpPr>
          <p:nvPr/>
        </p:nvGrpSpPr>
        <p:grpSpPr bwMode="auto">
          <a:xfrm>
            <a:off x="4038600" y="990600"/>
            <a:ext cx="3200400" cy="1676400"/>
            <a:chOff x="1920" y="336"/>
            <a:chExt cx="2016" cy="1056"/>
          </a:xfrm>
        </p:grpSpPr>
        <p:sp>
          <p:nvSpPr>
            <p:cNvPr id="57422" name="Rectangle 78"/>
            <p:cNvSpPr>
              <a:spLocks noChangeArrowheads="1"/>
            </p:cNvSpPr>
            <p:nvPr/>
          </p:nvSpPr>
          <p:spPr bwMode="auto">
            <a:xfrm>
              <a:off x="2256" y="336"/>
              <a:ext cx="1680" cy="44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 dirty="0">
                  <a:solidFill>
                    <a:schemeClr val="tx1"/>
                  </a:solidFill>
                  <a:effectLst/>
                </a:rPr>
                <a:t>The address of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a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is the value of </a:t>
              </a:r>
              <a:r>
                <a:rPr lang="en-US" sz="1600" b="1" dirty="0" err="1">
                  <a:solidFill>
                    <a:schemeClr val="tx1"/>
                  </a:solidFill>
                  <a:effectLst/>
                  <a:latin typeface="Courier New" pitchFamily="49" charset="0"/>
                </a:rPr>
                <a:t>aPtr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.</a:t>
              </a:r>
              <a:r>
                <a:rPr lang="en-US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 </a:t>
              </a:r>
              <a:endParaRPr lang="en-US" sz="2400" dirty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57423" name="Line 79"/>
            <p:cNvSpPr>
              <a:spLocks noChangeShapeType="1"/>
            </p:cNvSpPr>
            <p:nvPr/>
          </p:nvSpPr>
          <p:spPr bwMode="auto">
            <a:xfrm flipH="1">
              <a:off x="1920" y="528"/>
              <a:ext cx="336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8" name="Group 80"/>
          <p:cNvGrpSpPr>
            <a:grpSpLocks/>
          </p:cNvGrpSpPr>
          <p:nvPr/>
        </p:nvGrpSpPr>
        <p:grpSpPr bwMode="auto">
          <a:xfrm>
            <a:off x="4191000" y="1828800"/>
            <a:ext cx="3733800" cy="1447800"/>
            <a:chOff x="2256" y="1326"/>
            <a:chExt cx="2352" cy="912"/>
          </a:xfrm>
        </p:grpSpPr>
        <p:sp>
          <p:nvSpPr>
            <p:cNvPr id="57425" name="Rectangle 81"/>
            <p:cNvSpPr>
              <a:spLocks noChangeArrowheads="1"/>
            </p:cNvSpPr>
            <p:nvPr/>
          </p:nvSpPr>
          <p:spPr bwMode="auto">
            <a:xfrm>
              <a:off x="2976" y="1326"/>
              <a:ext cx="1632" cy="68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 dirty="0">
                  <a:solidFill>
                    <a:schemeClr val="tx1"/>
                  </a:solidFill>
                  <a:effectLst/>
                </a:rPr>
                <a:t>The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*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operator returns an alias to what its operand points to.  </a:t>
              </a:r>
              <a:r>
                <a:rPr lang="en-US" sz="1600" b="1" dirty="0" err="1">
                  <a:solidFill>
                    <a:schemeClr val="tx1"/>
                  </a:solidFill>
                  <a:effectLst/>
                  <a:latin typeface="Courier New" pitchFamily="49" charset="0"/>
                </a:rPr>
                <a:t>aPtr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points to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a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, so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*</a:t>
              </a:r>
              <a:r>
                <a:rPr lang="en-US" sz="1600" b="1" dirty="0" err="1">
                  <a:solidFill>
                    <a:schemeClr val="tx1"/>
                  </a:solidFill>
                  <a:effectLst/>
                  <a:latin typeface="Courier New" pitchFamily="49" charset="0"/>
                </a:rPr>
                <a:t>aPtr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returns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a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.</a:t>
              </a:r>
            </a:p>
          </p:txBody>
        </p:sp>
        <p:sp>
          <p:nvSpPr>
            <p:cNvPr id="57426" name="Line 82"/>
            <p:cNvSpPr>
              <a:spLocks noChangeShapeType="1"/>
            </p:cNvSpPr>
            <p:nvPr/>
          </p:nvSpPr>
          <p:spPr bwMode="auto">
            <a:xfrm flipH="1">
              <a:off x="2256" y="1728"/>
              <a:ext cx="720" cy="51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29" name="Group 83"/>
          <p:cNvGrpSpPr>
            <a:grpSpLocks/>
          </p:cNvGrpSpPr>
          <p:nvPr/>
        </p:nvGrpSpPr>
        <p:grpSpPr bwMode="auto">
          <a:xfrm>
            <a:off x="4191000" y="3657600"/>
            <a:ext cx="3657600" cy="584200"/>
            <a:chOff x="1920" y="2160"/>
            <a:chExt cx="2304" cy="368"/>
          </a:xfrm>
        </p:grpSpPr>
        <p:sp>
          <p:nvSpPr>
            <p:cNvPr id="57428" name="Rectangle 84"/>
            <p:cNvSpPr>
              <a:spLocks noChangeArrowheads="1"/>
            </p:cNvSpPr>
            <p:nvPr/>
          </p:nvSpPr>
          <p:spPr bwMode="auto">
            <a:xfrm>
              <a:off x="2976" y="2160"/>
              <a:ext cx="1248" cy="368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 dirty="0">
                  <a:solidFill>
                    <a:schemeClr val="tx1"/>
                  </a:solidFill>
                  <a:effectLst/>
                </a:rPr>
                <a:t>Notice how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*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and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&amp;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are inverses </a:t>
              </a:r>
            </a:p>
          </p:txBody>
        </p:sp>
        <p:sp>
          <p:nvSpPr>
            <p:cNvPr id="57429" name="Line 85"/>
            <p:cNvSpPr>
              <a:spLocks noChangeShapeType="1"/>
            </p:cNvSpPr>
            <p:nvPr/>
          </p:nvSpPr>
          <p:spPr bwMode="auto">
            <a:xfrm flipH="1">
              <a:off x="1920" y="2304"/>
              <a:ext cx="1248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pointers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pointer is just a memory location.</a:t>
            </a:r>
          </a:p>
          <a:p>
            <a:r>
              <a:rPr lang="en-US" dirty="0" smtClean="0"/>
              <a:t>A memory location is simply an integer value, that we interpret as an address in memory.</a:t>
            </a:r>
          </a:p>
          <a:p>
            <a:r>
              <a:rPr lang="en-US" dirty="0" smtClean="0"/>
              <a:t>The contents at a particular memory location are just a collection of bits – there’s nothing special about them that makes them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, </a:t>
            </a:r>
            <a:r>
              <a:rPr lang="en-US" sz="2000" dirty="0" smtClean="0">
                <a:latin typeface="Lucida Console" pitchFamily="49" charset="0"/>
              </a:rPr>
              <a:t>char</a:t>
            </a:r>
            <a:r>
              <a:rPr lang="en-US" dirty="0" smtClean="0"/>
              <a:t>s, etc.</a:t>
            </a:r>
          </a:p>
          <a:p>
            <a:pPr lvl="1"/>
            <a:r>
              <a:rPr lang="en-US" dirty="0" smtClean="0"/>
              <a:t>How you want to interpret the bits is up to you.</a:t>
            </a:r>
          </a:p>
          <a:p>
            <a:pPr lvl="1"/>
            <a:r>
              <a:rPr lang="en-US" dirty="0" smtClean="0"/>
              <a:t>Is this... an </a:t>
            </a:r>
            <a:r>
              <a:rPr lang="en-US" sz="2400" dirty="0" err="1" smtClean="0">
                <a:solidFill>
                  <a:srgbClr val="0000CC"/>
                </a:solidFill>
                <a:latin typeface="Lucida Console" pitchFamily="49" charset="0"/>
              </a:rPr>
              <a:t>int</a:t>
            </a:r>
            <a:r>
              <a:rPr lang="en-US" dirty="0" smtClean="0"/>
              <a:t> value?</a:t>
            </a:r>
          </a:p>
          <a:p>
            <a:pPr lvl="1">
              <a:buNone/>
            </a:pPr>
            <a:r>
              <a:rPr lang="en-US" dirty="0" smtClean="0"/>
              <a:t>	... a pointer to a memory address?</a:t>
            </a:r>
          </a:p>
          <a:p>
            <a:pPr lvl="1">
              <a:buNone/>
            </a:pPr>
            <a:r>
              <a:rPr lang="en-US" dirty="0" smtClean="0"/>
              <a:t>	... a series of </a:t>
            </a:r>
            <a:r>
              <a:rPr lang="en-US" sz="2400" dirty="0" smtClean="0">
                <a:solidFill>
                  <a:srgbClr val="0000CC"/>
                </a:solidFill>
                <a:latin typeface="Lucida Console" pitchFamily="49" charset="0"/>
              </a:rPr>
              <a:t>char</a:t>
            </a:r>
            <a:r>
              <a:rPr lang="en-US" dirty="0" smtClean="0"/>
              <a:t> values?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6705600" y="5029200"/>
            <a:ext cx="1676400" cy="990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latin typeface="Lucida Console" pitchFamily="49" charset="0"/>
            </a:endParaRPr>
          </a:p>
          <a:p>
            <a:pPr algn="ctr"/>
            <a:r>
              <a:rPr lang="en-US" sz="1600" dirty="0" smtClean="0">
                <a:effectLst/>
                <a:latin typeface="Lucida Console" pitchFamily="49" charset="0"/>
              </a:rPr>
              <a:t>0xfe4a10c5</a:t>
            </a:r>
          </a:p>
          <a:p>
            <a:pPr algn="ctr"/>
            <a:endParaRPr lang="en-US" sz="12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pointer variables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pointer variable is just a variable, that contains a value that we interpret as a memory address.</a:t>
            </a:r>
          </a:p>
          <a:p>
            <a:r>
              <a:rPr lang="en-US" dirty="0" smtClean="0"/>
              <a:t>Just like an uninitialized </a:t>
            </a:r>
            <a:r>
              <a:rPr lang="en-US" dirty="0" err="1" smtClean="0"/>
              <a:t>int</a:t>
            </a:r>
            <a:r>
              <a:rPr lang="en-US" dirty="0" smtClean="0"/>
              <a:t> variable holds some arbitrary “garbage” value,</a:t>
            </a:r>
          </a:p>
          <a:p>
            <a:pPr>
              <a:buNone/>
            </a:pPr>
            <a:r>
              <a:rPr lang="en-US" dirty="0" smtClean="0"/>
              <a:t>	an uninitialized pointer variable points to some arbitrary “garbage address”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   </a:t>
            </a:r>
            <a:r>
              <a:rPr lang="en-US" sz="2400" dirty="0" smtClean="0">
                <a:latin typeface="Lucida Console" pitchFamily="49" charset="0"/>
              </a:rPr>
              <a:t>char *m;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514600" y="5467290"/>
            <a:ext cx="1447800" cy="85731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600" dirty="0" smtClean="0">
                <a:latin typeface="Lucida Console" pitchFamily="49" charset="0"/>
              </a:rPr>
              <a:t>(char *)</a:t>
            </a:r>
            <a:endParaRPr lang="en-US" sz="1600" dirty="0">
              <a:latin typeface="Lucida Console" pitchFamily="49" charset="0"/>
            </a:endParaRPr>
          </a:p>
        </p:txBody>
      </p:sp>
      <p:cxnSp>
        <p:nvCxnSpPr>
          <p:cNvPr id="7" name="Curved Connector 6"/>
          <p:cNvCxnSpPr>
            <a:stCxn id="6" idx="0"/>
          </p:cNvCxnSpPr>
          <p:nvPr/>
        </p:nvCxnSpPr>
        <p:spPr>
          <a:xfrm rot="5400000" flipH="1" flipV="1">
            <a:off x="3028950" y="4914840"/>
            <a:ext cx="762000" cy="342900"/>
          </a:xfrm>
          <a:prstGeom prst="curved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166646" y="622929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</a:t>
            </a:r>
            <a:endParaRPr lang="en-US" sz="20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Following a “garbage” pointer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What will happen?  Depends on what the arbitrary memory address is:</a:t>
            </a:r>
          </a:p>
          <a:p>
            <a:pPr lvl="1"/>
            <a:r>
              <a:rPr lang="en-US" dirty="0" smtClean="0"/>
              <a:t>If it’s an address to memory that the OS has not allocated to our program, we get a </a:t>
            </a:r>
            <a:r>
              <a:rPr lang="en-US" dirty="0" smtClean="0">
                <a:solidFill>
                  <a:srgbClr val="0000CC"/>
                </a:solidFill>
              </a:rPr>
              <a:t>segmentation fault</a:t>
            </a:r>
          </a:p>
          <a:p>
            <a:pPr lvl="1"/>
            <a:r>
              <a:rPr lang="en-US" dirty="0" smtClean="0"/>
              <a:t>If it’s a nonexistent address, we get a </a:t>
            </a:r>
            <a:r>
              <a:rPr lang="en-US" dirty="0" smtClean="0">
                <a:solidFill>
                  <a:srgbClr val="0000CC"/>
                </a:solidFill>
              </a:rPr>
              <a:t>bus error</a:t>
            </a:r>
          </a:p>
          <a:p>
            <a:pPr lvl="1"/>
            <a:r>
              <a:rPr lang="en-US" dirty="0" smtClean="0"/>
              <a:t>Some systems require </a:t>
            </a:r>
            <a:r>
              <a:rPr lang="en-US" dirty="0" err="1" smtClean="0"/>
              <a:t>multibyte</a:t>
            </a:r>
            <a:r>
              <a:rPr lang="en-US" dirty="0" smtClean="0"/>
              <a:t> data items, like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dirty="0" err="1" smtClean="0"/>
              <a:t>s</a:t>
            </a:r>
            <a:r>
              <a:rPr lang="en-US" dirty="0" smtClean="0"/>
              <a:t>, to be </a:t>
            </a:r>
            <a:r>
              <a:rPr lang="en-US" dirty="0" smtClean="0">
                <a:solidFill>
                  <a:srgbClr val="0000CC"/>
                </a:solidFill>
              </a:rPr>
              <a:t>aligned:</a:t>
            </a:r>
            <a:r>
              <a:rPr lang="en-US" dirty="0" smtClean="0"/>
              <a:t> for instance, an </a:t>
            </a: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dirty="0" smtClean="0"/>
              <a:t> may have to start at an even-numbered address, or an address that’s a multiple of 4. If our access violates a restriction like this, we get a </a:t>
            </a:r>
            <a:r>
              <a:rPr lang="en-US" dirty="0" smtClean="0">
                <a:solidFill>
                  <a:srgbClr val="0000CC"/>
                </a:solidFill>
              </a:rPr>
              <a:t>bus error</a:t>
            </a:r>
          </a:p>
          <a:p>
            <a:pPr lvl="1"/>
            <a:r>
              <a:rPr lang="en-US" dirty="0" smtClean="0"/>
              <a:t>If we’re </a:t>
            </a:r>
            <a:r>
              <a:rPr lang="en-US" i="1" dirty="0" smtClean="0"/>
              <a:t>really</a:t>
            </a:r>
            <a:r>
              <a:rPr lang="en-US" dirty="0" smtClean="0"/>
              <a:t> unlucky, we’ll access memory that is allocated for our program –</a:t>
            </a:r>
          </a:p>
          <a:p>
            <a:pPr lvl="1">
              <a:buNone/>
            </a:pPr>
            <a:r>
              <a:rPr lang="en-US" dirty="0" smtClean="0"/>
              <a:t>	We can then proceed to destroy our own data!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700" dirty="0" smtClean="0"/>
              <a:t>Testing whether a pointer points to something meaningful?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is a special pointer value </a:t>
            </a:r>
            <a:r>
              <a:rPr lang="en-US" sz="2000" dirty="0" smtClean="0">
                <a:latin typeface="Lucida Console" pitchFamily="49" charset="0"/>
              </a:rPr>
              <a:t>NULL</a:t>
            </a:r>
            <a:r>
              <a:rPr lang="en-US" dirty="0" smtClean="0"/>
              <a:t>, that signifies “pointing to nothing”. You can also use the value </a:t>
            </a:r>
            <a:r>
              <a:rPr lang="en-US" sz="2000" dirty="0" smtClean="0">
                <a:latin typeface="Lucida Console" pitchFamily="49" charset="0"/>
              </a:rPr>
              <a:t>0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*m = NULL;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...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if (m) { ... safe to follow the pointer ... }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Here,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dirty="0" smtClean="0"/>
              <a:t> is used as a Boolean value</a:t>
            </a:r>
          </a:p>
          <a:p>
            <a:pPr lvl="1"/>
            <a:r>
              <a:rPr lang="en-US" dirty="0" smtClean="0"/>
              <a:t>If </a:t>
            </a:r>
            <a:r>
              <a:rPr lang="en-US" sz="2000" dirty="0" smtClean="0">
                <a:solidFill>
                  <a:srgbClr val="0000CC"/>
                </a:solidFill>
                <a:latin typeface="Lucida Console" pitchFamily="49" charset="0"/>
              </a:rPr>
              <a:t>m</a:t>
            </a:r>
            <a:r>
              <a:rPr lang="en-US" dirty="0" smtClean="0"/>
              <a:t> is “false”, aka </a:t>
            </a:r>
            <a:r>
              <a:rPr lang="en-US" sz="2000" dirty="0" smtClean="0">
                <a:solidFill>
                  <a:srgbClr val="0000CC"/>
                </a:solidFill>
                <a:latin typeface="Lucida Console" pitchFamily="49" charset="0"/>
              </a:rPr>
              <a:t>0</a:t>
            </a:r>
            <a:r>
              <a:rPr lang="en-US" dirty="0" smtClean="0"/>
              <a:t>, aka </a:t>
            </a:r>
            <a:r>
              <a:rPr lang="en-US" sz="2000" dirty="0" smtClean="0">
                <a:solidFill>
                  <a:srgbClr val="0000CC"/>
                </a:solidFill>
                <a:latin typeface="Lucida Console" pitchFamily="49" charset="0"/>
              </a:rPr>
              <a:t>NULL</a:t>
            </a:r>
            <a:r>
              <a:rPr lang="en-US" dirty="0" smtClean="0"/>
              <a:t>, it is not pointing to anything</a:t>
            </a:r>
          </a:p>
          <a:p>
            <a:pPr lvl="1"/>
            <a:r>
              <a:rPr lang="en-US" dirty="0" smtClean="0"/>
              <a:t>Otherwise, it is (presumably) pointing to something good</a:t>
            </a:r>
          </a:p>
          <a:p>
            <a:pPr lvl="1"/>
            <a:r>
              <a:rPr lang="en-US" dirty="0" smtClean="0"/>
              <a:t>Note: It is up to the </a:t>
            </a:r>
            <a:r>
              <a:rPr lang="en-US" i="1" dirty="0" smtClean="0"/>
              <a:t>programmer</a:t>
            </a:r>
            <a:r>
              <a:rPr lang="en-US" dirty="0" smtClean="0"/>
              <a:t> to assign </a:t>
            </a:r>
            <a:r>
              <a:rPr lang="en-US" sz="1700" dirty="0" smtClean="0">
                <a:latin typeface="Lucida Console" pitchFamily="49" charset="0"/>
              </a:rPr>
              <a:t>NULL</a:t>
            </a:r>
            <a:r>
              <a:rPr lang="en-US" dirty="0" smtClean="0"/>
              <a:t> values when necessary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Indirection operator </a:t>
            </a:r>
            <a:r>
              <a:rPr lang="en-US" dirty="0" smtClean="0">
                <a:latin typeface="Lucida Console" pitchFamily="49" charset="0"/>
              </a:rPr>
              <a:t>*</a:t>
            </a:r>
            <a:endParaRPr lang="en-US" dirty="0">
              <a:latin typeface="Lucida Console" pitchFamily="49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Moves from address to contents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	*m = ″dog″;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result = *m;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sz="2000" dirty="0" smtClean="0"/>
              <a:t> gives an address of a </a:t>
            </a:r>
            <a:r>
              <a:rPr lang="en-US" sz="2000" dirty="0" smtClean="0">
                <a:latin typeface="Lucida Console" pitchFamily="49" charset="0"/>
              </a:rPr>
              <a:t>char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99"/>
                </a:solidFill>
                <a:latin typeface="Lucida Console" pitchFamily="49" charset="0"/>
              </a:rPr>
              <a:t>*m</a:t>
            </a:r>
            <a:r>
              <a:rPr lang="en-US" sz="2000" dirty="0" smtClean="0">
                <a:solidFill>
                  <a:srgbClr val="000099"/>
                </a:solidFill>
              </a:rPr>
              <a:t> </a:t>
            </a:r>
            <a:r>
              <a:rPr lang="en-US" sz="2000" dirty="0" smtClean="0"/>
              <a:t>instructs us to take the contents of that address</a:t>
            </a:r>
          </a:p>
          <a:p>
            <a:pPr>
              <a:buNone/>
            </a:pPr>
            <a:r>
              <a:rPr lang="en-US" sz="2000" dirty="0" smtClean="0">
                <a:solidFill>
                  <a:srgbClr val="000099"/>
                </a:solidFill>
                <a:latin typeface="Lucida Console" pitchFamily="49" charset="0"/>
              </a:rPr>
              <a:t>result</a:t>
            </a:r>
            <a:r>
              <a:rPr lang="en-US" sz="2000" dirty="0" smtClean="0">
                <a:solidFill>
                  <a:srgbClr val="000099"/>
                </a:solidFill>
              </a:rPr>
              <a:t> gets the value </a:t>
            </a:r>
            <a:r>
              <a:rPr lang="en-US" sz="2000" dirty="0" smtClean="0">
                <a:solidFill>
                  <a:srgbClr val="000099"/>
                </a:solidFill>
                <a:latin typeface="Lucida Console" pitchFamily="49" charset="0"/>
              </a:rPr>
              <a:t>′d′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62600" y="38862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8" name="Curved Connector 7"/>
          <p:cNvCxnSpPr>
            <a:stCxn id="6" idx="0"/>
            <a:endCxn id="12" idx="2"/>
          </p:cNvCxnSpPr>
          <p:nvPr/>
        </p:nvCxnSpPr>
        <p:spPr>
          <a:xfrm rot="16200000" flipV="1">
            <a:off x="5334000" y="3162300"/>
            <a:ext cx="762000" cy="6858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19800" y="44196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530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818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962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15200" y="3886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086600" y="441960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result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15200" y="3886200"/>
            <a:ext cx="8382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  <a:latin typeface="Lucida Console" pitchFamily="49" charset="0"/>
              </a:rPr>
              <a:t>(char)</a:t>
            </a:r>
            <a:endParaRPr lang="en-US" sz="1200" dirty="0">
              <a:solidFill>
                <a:srgbClr val="FF0000"/>
              </a:solidFill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Address operator </a:t>
            </a:r>
            <a:r>
              <a:rPr lang="en-US" dirty="0" smtClean="0">
                <a:latin typeface="Lucida Console" pitchFamily="49" charset="0"/>
              </a:rPr>
              <a:t>&amp;</a:t>
            </a:r>
            <a:endParaRPr lang="en-US" dirty="0">
              <a:latin typeface="Lucida Console" pitchFamily="49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Instead of contents, returns the address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	*m = ″dog″,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	**pm = &amp;m;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pm</a:t>
            </a:r>
            <a:r>
              <a:rPr lang="en-US" sz="2000" dirty="0" smtClean="0"/>
              <a:t> needs a value of type </a:t>
            </a:r>
            <a:r>
              <a:rPr lang="en-US" sz="2000" dirty="0" smtClean="0">
                <a:latin typeface="Lucida Console" pitchFamily="49" charset="0"/>
              </a:rPr>
              <a:t>char **</a:t>
            </a:r>
          </a:p>
          <a:p>
            <a:r>
              <a:rPr lang="en-US" sz="2000" dirty="0" smtClean="0"/>
              <a:t>Can we give it </a:t>
            </a:r>
            <a:r>
              <a:rPr lang="en-US" sz="2000" dirty="0" smtClean="0">
                <a:latin typeface="Lucida Console" pitchFamily="49" charset="0"/>
              </a:rPr>
              <a:t>*m</a:t>
            </a:r>
            <a:r>
              <a:rPr lang="en-US" sz="2000" dirty="0" smtClean="0"/>
              <a:t>?  </a:t>
            </a:r>
            <a:r>
              <a:rPr lang="en-US" sz="2000" dirty="0" smtClean="0">
                <a:solidFill>
                  <a:srgbClr val="FF0000"/>
                </a:solidFill>
              </a:rPr>
              <a:t>No –</a:t>
            </a:r>
            <a:r>
              <a:rPr lang="en-US" sz="2000" dirty="0" smtClean="0"/>
              <a:t> type is </a:t>
            </a:r>
            <a:r>
              <a:rPr lang="en-US" sz="2000" dirty="0" smtClean="0">
                <a:latin typeface="Lucida Console" pitchFamily="49" charset="0"/>
              </a:rPr>
              <a:t>char</a:t>
            </a:r>
          </a:p>
          <a:p>
            <a:r>
              <a:rPr lang="en-US" sz="2000" dirty="0" smtClean="0"/>
              <a:t>Can we give it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sz="2000" dirty="0" smtClean="0"/>
              <a:t>? </a:t>
            </a:r>
            <a:r>
              <a:rPr lang="en-US" sz="2000" dirty="0" smtClean="0">
                <a:solidFill>
                  <a:srgbClr val="FF0000"/>
                </a:solidFill>
              </a:rPr>
              <a:t>No –</a:t>
            </a:r>
            <a:r>
              <a:rPr lang="en-US" sz="2000" dirty="0" smtClean="0"/>
              <a:t> type is </a:t>
            </a:r>
            <a:r>
              <a:rPr lang="en-US" sz="2000" dirty="0" smtClean="0">
                <a:latin typeface="Lucida Console" pitchFamily="49" charset="0"/>
              </a:rPr>
              <a:t>char *</a:t>
            </a:r>
          </a:p>
          <a:p>
            <a:r>
              <a:rPr lang="en-US" sz="2000" dirty="0" smtClean="0">
                <a:solidFill>
                  <a:srgbClr val="000099"/>
                </a:solidFill>
                <a:latin typeface="Lucida Console" pitchFamily="49" charset="0"/>
              </a:rPr>
              <a:t>&amp;m</a:t>
            </a:r>
            <a:r>
              <a:rPr lang="en-US" sz="2000" dirty="0" smtClean="0">
                <a:solidFill>
                  <a:srgbClr val="000099"/>
                </a:solidFill>
              </a:rPr>
              <a:t> </a:t>
            </a:r>
            <a:r>
              <a:rPr lang="en-US" sz="2000" dirty="0" smtClean="0"/>
              <a:t>gives it the right value – the </a:t>
            </a:r>
            <a:r>
              <a:rPr lang="en-US" sz="2000" i="1" dirty="0" smtClean="0">
                <a:solidFill>
                  <a:srgbClr val="000099"/>
                </a:solidFill>
              </a:rPr>
              <a:t>address</a:t>
            </a:r>
            <a:r>
              <a:rPr lang="en-US" sz="2000" dirty="0" smtClean="0"/>
              <a:t> of a </a:t>
            </a:r>
            <a:r>
              <a:rPr lang="en-US" sz="2000" dirty="0" smtClean="0">
                <a:latin typeface="Lucida Console" pitchFamily="49" charset="0"/>
              </a:rPr>
              <a:t>char *</a:t>
            </a:r>
            <a:r>
              <a:rPr lang="en-US" sz="2000" dirty="0" smtClean="0"/>
              <a:t> value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62600" y="38862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239000" y="4876800"/>
            <a:ext cx="1143000" cy="609600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8" name="Curved Connector 7"/>
          <p:cNvCxnSpPr>
            <a:stCxn id="6" idx="0"/>
            <a:endCxn id="12" idx="2"/>
          </p:cNvCxnSpPr>
          <p:nvPr/>
        </p:nvCxnSpPr>
        <p:spPr>
          <a:xfrm rot="16200000" flipV="1">
            <a:off x="5334000" y="3162300"/>
            <a:ext cx="762000" cy="6858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4"/>
          <p:cNvCxnSpPr>
            <a:stCxn id="7" idx="0"/>
            <a:endCxn id="6" idx="3"/>
          </p:cNvCxnSpPr>
          <p:nvPr/>
        </p:nvCxnSpPr>
        <p:spPr>
          <a:xfrm rot="16200000" flipV="1">
            <a:off x="6838950" y="3905250"/>
            <a:ext cx="685800" cy="1257300"/>
          </a:xfrm>
          <a:prstGeom prst="curvedConnector2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14646" y="44196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5757" y="5410200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pm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530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818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962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7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Pointer arithmetic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 allows pointer values to be incremented by integer values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	*m = ″dog″;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result = *(m + 1);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m</a:t>
            </a:r>
            <a:r>
              <a:rPr lang="en-US" sz="2000" dirty="0" smtClean="0"/>
              <a:t> gives an address of a </a:t>
            </a:r>
            <a:r>
              <a:rPr lang="en-US" sz="2000" dirty="0" smtClean="0">
                <a:latin typeface="Lucida Console" pitchFamily="49" charset="0"/>
              </a:rPr>
              <a:t>char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(m + 1)</a:t>
            </a:r>
            <a:r>
              <a:rPr lang="en-US" sz="2000" b="1" dirty="0" smtClean="0">
                <a:solidFill>
                  <a:srgbClr val="000099"/>
                </a:solidFill>
              </a:rPr>
              <a:t> </a:t>
            </a:r>
            <a:r>
              <a:rPr lang="en-US" sz="2000" dirty="0" smtClean="0"/>
              <a:t>gives the </a:t>
            </a:r>
            <a:r>
              <a:rPr lang="en-US" sz="2000" dirty="0" smtClean="0">
                <a:latin typeface="Lucida Console" pitchFamily="49" charset="0"/>
              </a:rPr>
              <a:t>char</a:t>
            </a:r>
            <a:r>
              <a:rPr lang="en-US" sz="2000" dirty="0" smtClean="0"/>
              <a:t> one byte higher </a:t>
            </a: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*(m + 1)</a:t>
            </a:r>
            <a:r>
              <a:rPr lang="en-US" sz="2000" b="1" dirty="0" smtClean="0">
                <a:solidFill>
                  <a:srgbClr val="000099"/>
                </a:solidFill>
              </a:rPr>
              <a:t> </a:t>
            </a:r>
            <a:r>
              <a:rPr lang="en-US" sz="2000" dirty="0" smtClean="0"/>
              <a:t>instructs us to take the contents of that address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result</a:t>
            </a:r>
            <a:r>
              <a:rPr lang="en-US" sz="2000" dirty="0" smtClean="0"/>
              <a:t> gets the value </a:t>
            </a:r>
            <a:r>
              <a:rPr lang="en-US" sz="2000" dirty="0" smtClean="0">
                <a:latin typeface="Lucida Console" pitchFamily="49" charset="0"/>
              </a:rPr>
              <a:t>′o′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62600" y="38862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8" name="Curved Connector 7"/>
          <p:cNvCxnSpPr>
            <a:stCxn id="6" idx="0"/>
            <a:endCxn id="12" idx="2"/>
          </p:cNvCxnSpPr>
          <p:nvPr/>
        </p:nvCxnSpPr>
        <p:spPr>
          <a:xfrm rot="16200000" flipV="1">
            <a:off x="5334000" y="3162300"/>
            <a:ext cx="762000" cy="6858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33646" y="447669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530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818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962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15200" y="3886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7804" y="455289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result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15200" y="3886200"/>
            <a:ext cx="8382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  <a:latin typeface="Lucida Console" pitchFamily="49" charset="0"/>
              </a:rPr>
              <a:t>(char)</a:t>
            </a:r>
            <a:endParaRPr lang="en-US" sz="1200" dirty="0">
              <a:solidFill>
                <a:srgbClr val="FF0000"/>
              </a:solidFill>
              <a:latin typeface="Lucida Console" pitchFamily="49" charset="0"/>
            </a:endParaRPr>
          </a:p>
        </p:txBody>
      </p:sp>
      <p:cxnSp>
        <p:nvCxnSpPr>
          <p:cNvPr id="19" name="Curved Connector 18"/>
          <p:cNvCxnSpPr>
            <a:stCxn id="12" idx="2"/>
            <a:endCxn id="13" idx="2"/>
          </p:cNvCxnSpPr>
          <p:nvPr/>
        </p:nvCxnSpPr>
        <p:spPr>
          <a:xfrm rot="16200000" flipH="1">
            <a:off x="5829300" y="2667000"/>
            <a:ext cx="1588" cy="914400"/>
          </a:xfrm>
          <a:prstGeom prst="curvedConnector3">
            <a:avLst>
              <a:gd name="adj1" fmla="val 14395466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1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Pointer arithmetic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slightly more complex example: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	*m = ″dog″;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result = *++m;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sz="2000" dirty="0" smtClean="0"/>
              <a:t> gives an address of a </a:t>
            </a:r>
            <a:r>
              <a:rPr lang="en-US" sz="2000" dirty="0" smtClean="0">
                <a:latin typeface="Lucida Console" pitchFamily="49" charset="0"/>
              </a:rPr>
              <a:t>char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++m</a:t>
            </a:r>
            <a:r>
              <a:rPr lang="en-US" sz="2000" b="1" dirty="0" smtClean="0"/>
              <a:t> </a:t>
            </a:r>
            <a:r>
              <a:rPr lang="en-US" sz="2000" dirty="0" smtClean="0"/>
              <a:t>changes m, to the address one byte higher,</a:t>
            </a:r>
          </a:p>
          <a:p>
            <a:pPr>
              <a:buNone/>
            </a:pPr>
            <a:r>
              <a:rPr lang="en-US" sz="2000" dirty="0" smtClean="0"/>
              <a:t>	and returns the new address</a:t>
            </a: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*++m</a:t>
            </a:r>
            <a:r>
              <a:rPr lang="en-US" sz="2000" dirty="0" smtClean="0"/>
              <a:t> instructs us to take the contents of that location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0099"/>
                </a:solidFill>
                <a:latin typeface="Lucida Console" pitchFamily="49" charset="0"/>
              </a:rPr>
              <a:t>result</a:t>
            </a:r>
            <a:r>
              <a:rPr lang="en-US" sz="2000" b="1" dirty="0" smtClean="0">
                <a:solidFill>
                  <a:srgbClr val="000099"/>
                </a:solidFill>
              </a:rPr>
              <a:t> </a:t>
            </a:r>
            <a:r>
              <a:rPr lang="en-US" sz="2000" dirty="0" smtClean="0"/>
              <a:t>gets the value </a:t>
            </a:r>
            <a:r>
              <a:rPr lang="en-US" sz="2000" dirty="0" smtClean="0">
                <a:latin typeface="Lucida Console" pitchFamily="49" charset="0"/>
              </a:rPr>
              <a:t>′o′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562600" y="38862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8" name="Curved Connector 7"/>
          <p:cNvCxnSpPr>
            <a:stCxn id="6" idx="0"/>
            <a:endCxn id="12" idx="2"/>
          </p:cNvCxnSpPr>
          <p:nvPr/>
        </p:nvCxnSpPr>
        <p:spPr>
          <a:xfrm rot="16200000" flipV="1">
            <a:off x="5334000" y="3162300"/>
            <a:ext cx="762000" cy="6858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67400" y="447669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effectLst/>
                <a:latin typeface="Lucida Console" pitchFamily="49" charset="0"/>
              </a:rPr>
              <a:t>m</a:t>
            </a:r>
            <a:endParaRPr lang="en-US" sz="2000" dirty="0">
              <a:effectLst/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530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818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96200" y="2514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15200" y="3886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7804" y="455289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effectLst/>
                <a:latin typeface="Lucida Console" pitchFamily="49" charset="0"/>
              </a:rPr>
              <a:t>result</a:t>
            </a:r>
            <a:endParaRPr lang="en-US" sz="2000" dirty="0">
              <a:effectLst/>
              <a:latin typeface="Lucida Console" pitchFamily="49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15200" y="3886200"/>
            <a:ext cx="8382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  <a:latin typeface="Lucida Console" pitchFamily="49" charset="0"/>
              </a:rPr>
              <a:t>(char)</a:t>
            </a:r>
            <a:endParaRPr lang="en-US" sz="1200" dirty="0">
              <a:solidFill>
                <a:srgbClr val="FF0000"/>
              </a:solidFill>
              <a:latin typeface="Lucida Console" pitchFamily="49" charset="0"/>
            </a:endParaRPr>
          </a:p>
        </p:txBody>
      </p:sp>
      <p:cxnSp>
        <p:nvCxnSpPr>
          <p:cNvPr id="19" name="Curved Connector 18"/>
          <p:cNvCxnSpPr>
            <a:stCxn id="6" idx="0"/>
            <a:endCxn id="13" idx="2"/>
          </p:cNvCxnSpPr>
          <p:nvPr/>
        </p:nvCxnSpPr>
        <p:spPr>
          <a:xfrm rot="5400000" flipH="1" flipV="1">
            <a:off x="5791200" y="3390900"/>
            <a:ext cx="762000" cy="2286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4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42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+mn-lt"/>
              </a:rPr>
              <a:t>Pointer arithmetic</a:t>
            </a:r>
            <a:endParaRPr lang="en-US" dirty="0">
              <a:latin typeface="+mn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How about </a:t>
            </a:r>
            <a:r>
              <a:rPr lang="en-US" dirty="0" err="1" smtClean="0"/>
              <a:t>multibyte</a:t>
            </a:r>
            <a:r>
              <a:rPr lang="en-US" dirty="0" smtClean="0"/>
              <a:t> values?</a:t>
            </a:r>
          </a:p>
          <a:p>
            <a:pPr lvl="1"/>
            <a:r>
              <a:rPr lang="en-US" b="1" dirty="0" smtClean="0"/>
              <a:t>Q:</a:t>
            </a:r>
            <a:r>
              <a:rPr lang="en-US" dirty="0" smtClean="0"/>
              <a:t> Each </a:t>
            </a:r>
            <a:r>
              <a:rPr lang="en-US" sz="2600" dirty="0" smtClean="0">
                <a:latin typeface="Lucida Console" pitchFamily="49" charset="0"/>
              </a:rPr>
              <a:t>char</a:t>
            </a:r>
            <a:r>
              <a:rPr lang="en-US" dirty="0" smtClean="0"/>
              <a:t> value occupies exactly one byte, so obviously incrementing the pointer by one takes you to a new </a:t>
            </a:r>
            <a:r>
              <a:rPr lang="en-US" sz="2600" dirty="0" smtClean="0">
                <a:latin typeface="Lucida Console" pitchFamily="49" charset="0"/>
              </a:rPr>
              <a:t>char</a:t>
            </a:r>
            <a:r>
              <a:rPr lang="en-US" dirty="0" smtClean="0"/>
              <a:t> value...</a:t>
            </a:r>
          </a:p>
          <a:p>
            <a:pPr lvl="1">
              <a:buNone/>
            </a:pPr>
            <a:r>
              <a:rPr lang="en-US" dirty="0" smtClean="0"/>
              <a:t>	But what about types like </a:t>
            </a:r>
            <a:r>
              <a:rPr lang="en-US" sz="2600" dirty="0" err="1" smtClean="0">
                <a:latin typeface="Lucida Console" pitchFamily="49" charset="0"/>
              </a:rPr>
              <a:t>int</a:t>
            </a:r>
            <a:r>
              <a:rPr lang="en-US" dirty="0" smtClean="0"/>
              <a:t> that span more than one byte?</a:t>
            </a:r>
          </a:p>
          <a:p>
            <a:pPr lvl="1"/>
            <a:r>
              <a:rPr lang="en-US" b="1" dirty="0" smtClean="0"/>
              <a:t>A:</a:t>
            </a:r>
            <a:r>
              <a:rPr lang="en-US" dirty="0" smtClean="0"/>
              <a:t> C </a:t>
            </a:r>
            <a:r>
              <a:rPr lang="en-US" b="1" dirty="0" smtClean="0">
                <a:solidFill>
                  <a:srgbClr val="000099"/>
                </a:solidFill>
              </a:rPr>
              <a:t>“does the right thing”: </a:t>
            </a:r>
            <a:r>
              <a:rPr lang="en-US" dirty="0" smtClean="0"/>
              <a:t>increments the pointer by</a:t>
            </a:r>
          </a:p>
          <a:p>
            <a:pPr lvl="1">
              <a:buNone/>
            </a:pPr>
            <a:r>
              <a:rPr lang="en-US" dirty="0" smtClean="0"/>
              <a:t>	the size of one </a:t>
            </a:r>
            <a:r>
              <a:rPr lang="en-US" sz="2600" dirty="0" err="1" smtClean="0">
                <a:latin typeface="Lucida Console" pitchFamily="49" charset="0"/>
              </a:rPr>
              <a:t>int</a:t>
            </a:r>
            <a:r>
              <a:rPr lang="en-US" dirty="0" smtClean="0"/>
              <a:t> value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	a[2] = {17, 42};</a:t>
            </a:r>
          </a:p>
          <a:p>
            <a:pPr>
              <a:buNone/>
            </a:pP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*m = a;</a:t>
            </a:r>
          </a:p>
          <a:p>
            <a:pPr>
              <a:buNone/>
            </a:pPr>
            <a:r>
              <a:rPr lang="en-US" dirty="0" err="1" smtClean="0">
                <a:latin typeface="Lucida Console" pitchFamily="49" charset="0"/>
              </a:rPr>
              <a:t>int</a:t>
            </a:r>
            <a:r>
              <a:rPr lang="en-US" dirty="0" smtClean="0">
                <a:latin typeface="Lucida Console" pitchFamily="49" charset="0"/>
              </a:rPr>
              <a:t> result = *++m;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562600" y="455289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</a:t>
            </a:r>
            <a:r>
              <a:rPr lang="en-US" sz="1200" dirty="0" err="1" smtClean="0">
                <a:latin typeface="Lucida Console" pitchFamily="49" charset="0"/>
              </a:rPr>
              <a:t>int</a:t>
            </a:r>
            <a:r>
              <a:rPr lang="en-US" sz="1200" dirty="0" smtClean="0">
                <a:latin typeface="Lucida Console" pitchFamily="49" charset="0"/>
              </a:rPr>
              <a:t>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8" name="Curved Connector 7"/>
          <p:cNvCxnSpPr>
            <a:stCxn id="6" idx="0"/>
            <a:endCxn id="12" idx="2"/>
          </p:cNvCxnSpPr>
          <p:nvPr/>
        </p:nvCxnSpPr>
        <p:spPr>
          <a:xfrm rot="16200000" flipV="1">
            <a:off x="3581400" y="2076390"/>
            <a:ext cx="762000" cy="41910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867400" y="516249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4478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3622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2766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41910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315200" y="45528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7804" y="523869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result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7315200" y="4552890"/>
            <a:ext cx="8382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Lucida Console" pitchFamily="49" charset="0"/>
              </a:rPr>
              <a:t>42</a:t>
            </a:r>
          </a:p>
          <a:p>
            <a:pPr algn="ctr"/>
            <a:r>
              <a:rPr lang="en-US" sz="1200" dirty="0" smtClean="0">
                <a:solidFill>
                  <a:srgbClr val="FF0000"/>
                </a:solidFill>
                <a:latin typeface="Lucida Console" pitchFamily="49" charset="0"/>
              </a:rPr>
              <a:t>(</a:t>
            </a:r>
            <a:r>
              <a:rPr lang="en-US" sz="1200" dirty="0" err="1" smtClean="0">
                <a:solidFill>
                  <a:srgbClr val="FF0000"/>
                </a:solidFill>
                <a:latin typeface="Lucida Console" pitchFamily="49" charset="0"/>
              </a:rPr>
              <a:t>int</a:t>
            </a:r>
            <a:r>
              <a:rPr lang="en-US" sz="1200" dirty="0" smtClean="0">
                <a:solidFill>
                  <a:srgbClr val="FF0000"/>
                </a:solidFill>
                <a:latin typeface="Lucida Console" pitchFamily="49" charset="0"/>
              </a:rPr>
              <a:t>)</a:t>
            </a:r>
            <a:endParaRPr lang="en-US" sz="1200" dirty="0">
              <a:solidFill>
                <a:srgbClr val="FF0000"/>
              </a:solidFill>
              <a:latin typeface="Lucida Console" pitchFamily="49" charset="0"/>
            </a:endParaRPr>
          </a:p>
        </p:txBody>
      </p:sp>
      <p:cxnSp>
        <p:nvCxnSpPr>
          <p:cNvPr id="19" name="Curved Connector 18"/>
          <p:cNvCxnSpPr>
            <a:stCxn id="6" idx="0"/>
            <a:endCxn id="20" idx="2"/>
          </p:cNvCxnSpPr>
          <p:nvPr/>
        </p:nvCxnSpPr>
        <p:spPr>
          <a:xfrm rot="16200000" flipV="1">
            <a:off x="5410200" y="3905190"/>
            <a:ext cx="762000" cy="5334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51054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0198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69342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848600" y="318129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447800" y="3185652"/>
            <a:ext cx="3581400" cy="609600"/>
          </a:xfrm>
          <a:prstGeom prst="roundRect">
            <a:avLst/>
          </a:prstGeom>
          <a:solidFill>
            <a:srgbClr val="0000CC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17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</a:t>
            </a:r>
            <a:r>
              <a:rPr lang="en-US" sz="1200" dirty="0" err="1" smtClean="0">
                <a:latin typeface="Lucida Console" pitchFamily="49" charset="0"/>
              </a:rPr>
              <a:t>int</a:t>
            </a:r>
            <a:r>
              <a:rPr lang="en-US" sz="1200" dirty="0" smtClean="0">
                <a:latin typeface="Lucida Console" pitchFamily="49" charset="0"/>
              </a:rPr>
              <a:t>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105400" y="3185652"/>
            <a:ext cx="3581400" cy="609600"/>
          </a:xfrm>
          <a:prstGeom prst="roundRect">
            <a:avLst/>
          </a:prstGeom>
          <a:solidFill>
            <a:srgbClr val="0000CC">
              <a:alpha val="7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42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</a:t>
            </a:r>
            <a:r>
              <a:rPr lang="en-US" sz="1200" dirty="0" err="1" smtClean="0">
                <a:latin typeface="Lucida Console" pitchFamily="49" charset="0"/>
              </a:rPr>
              <a:t>int</a:t>
            </a:r>
            <a:r>
              <a:rPr lang="en-US" sz="1200" dirty="0" smtClean="0">
                <a:latin typeface="Lucida Console" pitchFamily="49" charset="0"/>
              </a:rPr>
              <a:t>)</a:t>
            </a:r>
            <a:endParaRPr lang="en-US" sz="1200" dirty="0">
              <a:latin typeface="Lucida Console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7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1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mph" presetSubtype="1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3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bg1"/>
                                        </p:clrVal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6" grpId="0" animBg="1"/>
      <p:bldP spid="26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1" name="Rectangle 4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Pointer </a:t>
            </a:r>
            <a:r>
              <a:rPr lang="en-US" sz="3600" dirty="0"/>
              <a:t>Expressions and Pointer Arithmetic</a:t>
            </a:r>
          </a:p>
        </p:txBody>
      </p:sp>
      <p:sp>
        <p:nvSpPr>
          <p:cNvPr id="13362" name="Rectangle 5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Arithmetic operations can be performed on pointers</a:t>
            </a:r>
          </a:p>
          <a:p>
            <a:pPr lvl="1"/>
            <a:r>
              <a:rPr lang="en-US" dirty="0"/>
              <a:t>Increment/decrement pointer  (</a:t>
            </a:r>
            <a:r>
              <a:rPr lang="en-US" b="1" dirty="0">
                <a:latin typeface="Courier New" pitchFamily="49" charset="0"/>
              </a:rPr>
              <a:t>++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</a:rPr>
              <a:t>--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Add an integer to a pointer( </a:t>
            </a:r>
            <a:r>
              <a:rPr lang="en-US" b="1" dirty="0">
                <a:latin typeface="Courier New" pitchFamily="49" charset="0"/>
              </a:rPr>
              <a:t>+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</a:rPr>
              <a:t>+=</a:t>
            </a:r>
            <a:r>
              <a:rPr lang="en-US" dirty="0"/>
              <a:t> , </a:t>
            </a:r>
            <a:r>
              <a:rPr lang="en-US" b="1" dirty="0">
                <a:latin typeface="Courier New" pitchFamily="49" charset="0"/>
              </a:rPr>
              <a:t>-</a:t>
            </a:r>
            <a:r>
              <a:rPr lang="en-US" dirty="0"/>
              <a:t> or </a:t>
            </a:r>
            <a:r>
              <a:rPr lang="en-US" b="1" dirty="0">
                <a:latin typeface="Courier New" pitchFamily="49" charset="0"/>
              </a:rPr>
              <a:t>-=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Pointers may be subtracted from each other</a:t>
            </a:r>
          </a:p>
          <a:p>
            <a:pPr lvl="1"/>
            <a:r>
              <a:rPr lang="en-US" dirty="0"/>
              <a:t>Operations meaningless unless performed on an array</a:t>
            </a:r>
          </a:p>
          <a:p>
            <a:endParaRPr lang="en-US" dirty="0"/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1828800" y="1989138"/>
            <a:ext cx="548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13359" name="Rectangle 47"/>
          <p:cNvSpPr>
            <a:spLocks noChangeArrowheads="1"/>
          </p:cNvSpPr>
          <p:nvPr/>
        </p:nvSpPr>
        <p:spPr bwMode="auto">
          <a:xfrm>
            <a:off x="1828800" y="3433763"/>
            <a:ext cx="54864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01" name="Rectangle 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Pointer </a:t>
            </a:r>
            <a:r>
              <a:rPr lang="en-US" sz="3600" dirty="0"/>
              <a:t>Expressions and Pointer Arithmetic</a:t>
            </a:r>
          </a:p>
        </p:txBody>
      </p:sp>
      <p:sp>
        <p:nvSpPr>
          <p:cNvPr id="62502" name="Rectangle 3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element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dirty="0"/>
              <a:t> array on machine with 4 byte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dirty="0" err="1"/>
              <a:t>s</a:t>
            </a:r>
            <a:endParaRPr lang="en-US" dirty="0"/>
          </a:p>
          <a:p>
            <a:pPr lvl="1"/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vPtr</a:t>
            </a:r>
            <a:r>
              <a:rPr lang="en-US" dirty="0"/>
              <a:t> points to first element </a:t>
            </a:r>
            <a:r>
              <a:rPr lang="en-US" b="1" dirty="0">
                <a:latin typeface="Courier New" pitchFamily="49" charset="0"/>
              </a:rPr>
              <a:t>v[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0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</a:p>
          <a:p>
            <a:pPr lvl="2"/>
            <a:r>
              <a:rPr lang="en-US" dirty="0"/>
              <a:t>at location </a:t>
            </a:r>
            <a:r>
              <a:rPr lang="en-US" b="1" dirty="0">
                <a:latin typeface="Courier New" pitchFamily="49" charset="0"/>
              </a:rPr>
              <a:t>3000</a:t>
            </a:r>
            <a:r>
              <a:rPr lang="en-US" dirty="0"/>
              <a:t> (</a:t>
            </a:r>
            <a:r>
              <a:rPr lang="en-US" b="1" dirty="0" err="1">
                <a:latin typeface="Courier New" pitchFamily="49" charset="0"/>
              </a:rPr>
              <a:t>vPtr</a:t>
            </a:r>
            <a:r>
              <a:rPr lang="en-US" b="1" dirty="0">
                <a:latin typeface="Courier New" pitchFamily="49" charset="0"/>
              </a:rPr>
              <a:t> = 3000</a:t>
            </a:r>
            <a:r>
              <a:rPr lang="en-US" dirty="0"/>
              <a:t>)</a:t>
            </a:r>
          </a:p>
          <a:p>
            <a:pPr lvl="1"/>
            <a:r>
              <a:rPr lang="en-US" b="1" dirty="0" err="1">
                <a:solidFill>
                  <a:srgbClr val="000099"/>
                </a:solidFill>
                <a:latin typeface="Courier New" pitchFamily="49" charset="0"/>
              </a:rPr>
              <a:t>vPtr</a:t>
            </a:r>
            <a:r>
              <a:rPr lang="en-US" b="1" dirty="0">
                <a:latin typeface="Courier New" pitchFamily="49" charset="0"/>
              </a:rPr>
              <a:t> += 2;</a:t>
            </a:r>
            <a:r>
              <a:rPr lang="en-US" dirty="0"/>
              <a:t> sets </a:t>
            </a:r>
            <a:r>
              <a:rPr lang="en-US" b="1" dirty="0" err="1">
                <a:latin typeface="Courier New" pitchFamily="49" charset="0"/>
              </a:rPr>
              <a:t>vPtr</a:t>
            </a:r>
            <a:r>
              <a:rPr lang="en-US" dirty="0"/>
              <a:t> to </a:t>
            </a:r>
            <a:r>
              <a:rPr lang="en-US" b="1" dirty="0">
                <a:latin typeface="Courier New" pitchFamily="49" charset="0"/>
              </a:rPr>
              <a:t>3008</a:t>
            </a:r>
          </a:p>
          <a:p>
            <a:pPr lvl="2"/>
            <a:r>
              <a:rPr lang="en-US" b="1" dirty="0" err="1">
                <a:latin typeface="Courier New" pitchFamily="49" charset="0"/>
              </a:rPr>
              <a:t>vPtr</a:t>
            </a:r>
            <a:r>
              <a:rPr lang="en-US" dirty="0"/>
              <a:t> points to </a:t>
            </a:r>
            <a:r>
              <a:rPr lang="en-US" b="1" dirty="0">
                <a:latin typeface="Courier New" pitchFamily="49" charset="0"/>
              </a:rPr>
              <a:t>v[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2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  <a:r>
              <a:rPr lang="en-US" dirty="0"/>
              <a:t> (incremented by 2), but the machine has 4 byte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dirty="0" err="1"/>
              <a:t>s</a:t>
            </a:r>
            <a:r>
              <a:rPr lang="en-US" dirty="0"/>
              <a:t>, so it points to address </a:t>
            </a:r>
            <a:r>
              <a:rPr lang="en-US" b="1" dirty="0">
                <a:latin typeface="Courier New" pitchFamily="49" charset="0"/>
              </a:rPr>
              <a:t>3008</a:t>
            </a:r>
          </a:p>
          <a:p>
            <a:pPr lvl="1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4267200"/>
            <a:ext cx="5486400" cy="2057400"/>
            <a:chOff x="1773" y="2334"/>
            <a:chExt cx="1593" cy="733"/>
          </a:xfrm>
        </p:grpSpPr>
        <p:sp>
          <p:nvSpPr>
            <p:cNvPr id="62469" name="Rectangle 5"/>
            <p:cNvSpPr>
              <a:spLocks noChangeArrowheads="1"/>
            </p:cNvSpPr>
            <p:nvPr/>
          </p:nvSpPr>
          <p:spPr bwMode="auto">
            <a:xfrm>
              <a:off x="1773" y="2963"/>
              <a:ext cx="842" cy="10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 dirty="0">
                  <a:latin typeface="Courier New" pitchFamily="49" charset="0"/>
                </a:rPr>
                <a:t>pointer variable </a:t>
              </a:r>
              <a:r>
                <a:rPr lang="en-US" sz="1400" b="1" dirty="0" err="1">
                  <a:latin typeface="Courier New" pitchFamily="49" charset="0"/>
                  <a:ea typeface="Mincho" charset="-128"/>
                </a:rPr>
                <a:t>vPtr</a:t>
              </a:r>
              <a:endParaRPr lang="en-US" sz="1400" dirty="0"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400" dirty="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70" name="Freeform 6"/>
            <p:cNvSpPr>
              <a:spLocks/>
            </p:cNvSpPr>
            <p:nvPr/>
          </p:nvSpPr>
          <p:spPr bwMode="auto">
            <a:xfrm>
              <a:off x="1782" y="2830"/>
              <a:ext cx="144" cy="144"/>
            </a:xfrm>
            <a:custGeom>
              <a:avLst/>
              <a:gdLst/>
              <a:ahLst/>
              <a:cxnLst>
                <a:cxn ang="0">
                  <a:pos x="19944" y="0"/>
                </a:cxn>
                <a:cxn ang="0">
                  <a:pos x="19944" y="19944"/>
                </a:cxn>
                <a:cxn ang="0">
                  <a:pos x="0" y="19944"/>
                </a:cxn>
                <a:cxn ang="0">
                  <a:pos x="0" y="0"/>
                </a:cxn>
                <a:cxn ang="0">
                  <a:pos x="19944" y="0"/>
                </a:cxn>
              </a:cxnLst>
              <a:rect l="0" t="0" r="r" b="b"/>
              <a:pathLst>
                <a:path w="20000" h="20000">
                  <a:moveTo>
                    <a:pt x="19944" y="0"/>
                  </a:moveTo>
                  <a:lnTo>
                    <a:pt x="19944" y="19944"/>
                  </a:lnTo>
                  <a:lnTo>
                    <a:pt x="0" y="19944"/>
                  </a:lnTo>
                  <a:lnTo>
                    <a:pt x="0" y="0"/>
                  </a:lnTo>
                  <a:lnTo>
                    <a:pt x="19944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71" name="Oval 7"/>
            <p:cNvSpPr>
              <a:spLocks noChangeArrowheads="1"/>
            </p:cNvSpPr>
            <p:nvPr/>
          </p:nvSpPr>
          <p:spPr bwMode="auto">
            <a:xfrm>
              <a:off x="1830" y="2878"/>
              <a:ext cx="48" cy="48"/>
            </a:xfrm>
            <a:prstGeom prst="ellipse">
              <a:avLst/>
            </a:prstGeom>
            <a:solidFill>
              <a:srgbClr val="000000"/>
            </a:solidFill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2166" y="2604"/>
              <a:ext cx="240" cy="144"/>
              <a:chOff x="0" y="0"/>
              <a:chExt cx="20000" cy="20000"/>
            </a:xfrm>
          </p:grpSpPr>
          <p:sp>
            <p:nvSpPr>
              <p:cNvPr id="62473" name="Freeform 9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19967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67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19967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4" name="Rectangle 10"/>
              <p:cNvSpPr>
                <a:spLocks noChangeArrowheads="1"/>
              </p:cNvSpPr>
              <p:nvPr/>
            </p:nvSpPr>
            <p:spPr bwMode="auto">
              <a:xfrm>
                <a:off x="2100" y="4000"/>
                <a:ext cx="15767" cy="145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400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v[0]</a:t>
                </a: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2406" y="2604"/>
              <a:ext cx="240" cy="144"/>
              <a:chOff x="0" y="0"/>
              <a:chExt cx="20000" cy="20000"/>
            </a:xfrm>
          </p:grpSpPr>
          <p:sp>
            <p:nvSpPr>
              <p:cNvPr id="62476" name="Freeform 12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19967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67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19967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77" name="Rectangle 13"/>
              <p:cNvSpPr>
                <a:spLocks noChangeArrowheads="1"/>
              </p:cNvSpPr>
              <p:nvPr/>
            </p:nvSpPr>
            <p:spPr bwMode="auto">
              <a:xfrm>
                <a:off x="2100" y="4000"/>
                <a:ext cx="15767" cy="145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400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v[1]</a:t>
                </a: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2646" y="2604"/>
              <a:ext cx="240" cy="144"/>
              <a:chOff x="0" y="0"/>
              <a:chExt cx="20000" cy="20000"/>
            </a:xfrm>
          </p:grpSpPr>
          <p:sp>
            <p:nvSpPr>
              <p:cNvPr id="62479" name="Freeform 15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19967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67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19967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0" name="Rectangle 16"/>
              <p:cNvSpPr>
                <a:spLocks noChangeArrowheads="1"/>
              </p:cNvSpPr>
              <p:nvPr/>
            </p:nvSpPr>
            <p:spPr bwMode="auto">
              <a:xfrm>
                <a:off x="2100" y="4000"/>
                <a:ext cx="15767" cy="145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400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v[2]</a:t>
                </a: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7"/>
            <p:cNvGrpSpPr>
              <a:grpSpLocks/>
            </p:cNvGrpSpPr>
            <p:nvPr/>
          </p:nvGrpSpPr>
          <p:grpSpPr bwMode="auto">
            <a:xfrm>
              <a:off x="3126" y="2604"/>
              <a:ext cx="240" cy="144"/>
              <a:chOff x="0" y="0"/>
              <a:chExt cx="20000" cy="20000"/>
            </a:xfrm>
          </p:grpSpPr>
          <p:sp>
            <p:nvSpPr>
              <p:cNvPr id="62482" name="Freeform 18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19967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67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19967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3" name="Rectangle 19"/>
              <p:cNvSpPr>
                <a:spLocks noChangeArrowheads="1"/>
              </p:cNvSpPr>
              <p:nvPr/>
            </p:nvSpPr>
            <p:spPr bwMode="auto">
              <a:xfrm>
                <a:off x="2100" y="4000"/>
                <a:ext cx="15767" cy="145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400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v[4]</a:t>
                </a: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2886" y="2604"/>
              <a:ext cx="240" cy="144"/>
              <a:chOff x="0" y="0"/>
              <a:chExt cx="20000" cy="20000"/>
            </a:xfrm>
          </p:grpSpPr>
          <p:sp>
            <p:nvSpPr>
              <p:cNvPr id="62485" name="Freeform 21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19967" y="19944"/>
                  </a:cxn>
                  <a:cxn ang="0">
                    <a:pos x="0" y="19944"/>
                  </a:cxn>
                  <a:cxn ang="0">
                    <a:pos x="0" y="0"/>
                  </a:cxn>
                  <a:cxn ang="0">
                    <a:pos x="19967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19967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67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486" name="Rectangle 22"/>
              <p:cNvSpPr>
                <a:spLocks noChangeArrowheads="1"/>
              </p:cNvSpPr>
              <p:nvPr/>
            </p:nvSpPr>
            <p:spPr bwMode="auto">
              <a:xfrm>
                <a:off x="2100" y="4000"/>
                <a:ext cx="15767" cy="145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400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v[3]</a:t>
                </a: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sz="140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sp>
          <p:nvSpPr>
            <p:cNvPr id="62487" name="Freeform 23"/>
            <p:cNvSpPr>
              <a:spLocks/>
            </p:cNvSpPr>
            <p:nvPr/>
          </p:nvSpPr>
          <p:spPr bwMode="auto">
            <a:xfrm>
              <a:off x="2166" y="2508"/>
              <a:ext cx="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91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1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88" name="Freeform 24"/>
            <p:cNvSpPr>
              <a:spLocks/>
            </p:cNvSpPr>
            <p:nvPr/>
          </p:nvSpPr>
          <p:spPr bwMode="auto">
            <a:xfrm>
              <a:off x="2406" y="2508"/>
              <a:ext cx="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91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1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89" name="Freeform 25"/>
            <p:cNvSpPr>
              <a:spLocks/>
            </p:cNvSpPr>
            <p:nvPr/>
          </p:nvSpPr>
          <p:spPr bwMode="auto">
            <a:xfrm>
              <a:off x="2646" y="2508"/>
              <a:ext cx="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91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1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0" name="Freeform 26"/>
            <p:cNvSpPr>
              <a:spLocks/>
            </p:cNvSpPr>
            <p:nvPr/>
          </p:nvSpPr>
          <p:spPr bwMode="auto">
            <a:xfrm>
              <a:off x="2886" y="2508"/>
              <a:ext cx="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91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1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1" name="Freeform 27"/>
            <p:cNvSpPr>
              <a:spLocks/>
            </p:cNvSpPr>
            <p:nvPr/>
          </p:nvSpPr>
          <p:spPr bwMode="auto">
            <a:xfrm>
              <a:off x="3126" y="2508"/>
              <a:ext cx="0" cy="9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917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17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492" name="Rectangle 28"/>
            <p:cNvSpPr>
              <a:spLocks noChangeArrowheads="1"/>
            </p:cNvSpPr>
            <p:nvPr/>
          </p:nvSpPr>
          <p:spPr bwMode="auto">
            <a:xfrm>
              <a:off x="2081" y="2418"/>
              <a:ext cx="189" cy="10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 b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3000</a:t>
              </a: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93" name="Rectangle 29"/>
            <p:cNvSpPr>
              <a:spLocks noChangeArrowheads="1"/>
            </p:cNvSpPr>
            <p:nvPr/>
          </p:nvSpPr>
          <p:spPr bwMode="auto">
            <a:xfrm>
              <a:off x="2321" y="2418"/>
              <a:ext cx="189" cy="10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 b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3004</a:t>
              </a: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94" name="Rectangle 30"/>
            <p:cNvSpPr>
              <a:spLocks noChangeArrowheads="1"/>
            </p:cNvSpPr>
            <p:nvPr/>
          </p:nvSpPr>
          <p:spPr bwMode="auto">
            <a:xfrm>
              <a:off x="2561" y="2418"/>
              <a:ext cx="189" cy="10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 b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3008</a:t>
              </a: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95" name="Rectangle 31"/>
            <p:cNvSpPr>
              <a:spLocks noChangeArrowheads="1"/>
            </p:cNvSpPr>
            <p:nvPr/>
          </p:nvSpPr>
          <p:spPr bwMode="auto">
            <a:xfrm>
              <a:off x="2801" y="2418"/>
              <a:ext cx="189" cy="10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 b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3012</a:t>
              </a: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96" name="Rectangle 32"/>
            <p:cNvSpPr>
              <a:spLocks noChangeArrowheads="1"/>
            </p:cNvSpPr>
            <p:nvPr/>
          </p:nvSpPr>
          <p:spPr bwMode="auto">
            <a:xfrm>
              <a:off x="3041" y="2418"/>
              <a:ext cx="189" cy="104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 b="1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3016</a:t>
              </a: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  <a:p>
              <a:pPr>
                <a:spcBef>
                  <a:spcPct val="0"/>
                </a:spcBef>
              </a:pP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97" name="Rectangle 33"/>
            <p:cNvSpPr>
              <a:spLocks noChangeArrowheads="1"/>
            </p:cNvSpPr>
            <p:nvPr/>
          </p:nvSpPr>
          <p:spPr bwMode="auto">
            <a:xfrm>
              <a:off x="2055" y="2334"/>
              <a:ext cx="324" cy="96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sz="1400">
                  <a:latin typeface="Courier New" pitchFamily="49" charset="0"/>
                </a:rPr>
                <a:t>location</a:t>
              </a:r>
            </a:p>
            <a:p>
              <a:pPr>
                <a:spcBef>
                  <a:spcPct val="0"/>
                </a:spcBef>
              </a:pPr>
              <a:endParaRPr lang="en-US" sz="140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sp>
          <p:nvSpPr>
            <p:cNvPr id="62498" name="Freeform 34"/>
            <p:cNvSpPr>
              <a:spLocks/>
            </p:cNvSpPr>
            <p:nvPr/>
          </p:nvSpPr>
          <p:spPr bwMode="auto">
            <a:xfrm>
              <a:off x="1852" y="2667"/>
              <a:ext cx="315" cy="214"/>
            </a:xfrm>
            <a:custGeom>
              <a:avLst/>
              <a:gdLst/>
              <a:ahLst/>
              <a:cxnLst>
                <a:cxn ang="0">
                  <a:pos x="19975" y="0"/>
                </a:cxn>
                <a:cxn ang="0">
                  <a:pos x="0" y="0"/>
                </a:cxn>
                <a:cxn ang="0">
                  <a:pos x="0" y="19963"/>
                </a:cxn>
              </a:cxnLst>
              <a:rect l="0" t="0" r="r" b="b"/>
              <a:pathLst>
                <a:path w="20000" h="20000">
                  <a:moveTo>
                    <a:pt x="19975" y="0"/>
                  </a:moveTo>
                  <a:lnTo>
                    <a:pt x="0" y="0"/>
                  </a:lnTo>
                  <a:lnTo>
                    <a:pt x="0" y="19963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2499" name="Rectangle 35"/>
          <p:cNvSpPr>
            <a:spLocks noChangeArrowheads="1"/>
          </p:cNvSpPr>
          <p:nvPr/>
        </p:nvSpPr>
        <p:spPr bwMode="auto">
          <a:xfrm>
            <a:off x="1828800" y="1989138"/>
            <a:ext cx="5486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62500" name="Rectangle 36"/>
          <p:cNvSpPr>
            <a:spLocks noChangeArrowheads="1"/>
          </p:cNvSpPr>
          <p:nvPr/>
        </p:nvSpPr>
        <p:spPr bwMode="auto">
          <a:xfrm>
            <a:off x="1828800" y="3433763"/>
            <a:ext cx="54864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Pointer </a:t>
            </a:r>
            <a:r>
              <a:rPr lang="en-US" sz="3600" dirty="0"/>
              <a:t>Expressions and Pointer Arithmetic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Subtracting pointers</a:t>
            </a:r>
          </a:p>
          <a:p>
            <a:pPr lvl="1"/>
            <a:r>
              <a:rPr lang="en-US" dirty="0"/>
              <a:t>Returns number of elements from one to the other.  If</a:t>
            </a:r>
          </a:p>
          <a:p>
            <a:pPr lvl="2">
              <a:buFontTx/>
              <a:buNone/>
            </a:pPr>
            <a:r>
              <a:rPr lang="en-US" b="1" dirty="0">
                <a:latin typeface="Courier New" pitchFamily="49" charset="0"/>
              </a:rPr>
              <a:t>vPtr2 = v[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2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];</a:t>
            </a:r>
          </a:p>
          <a:p>
            <a:pPr lvl="2">
              <a:buFontTx/>
              <a:buNone/>
            </a:pPr>
            <a:r>
              <a:rPr lang="en-US" b="1" dirty="0" err="1">
                <a:latin typeface="Courier New" pitchFamily="49" charset="0"/>
              </a:rPr>
              <a:t>vPtr</a:t>
            </a:r>
            <a:r>
              <a:rPr lang="en-US" b="1" dirty="0">
                <a:latin typeface="Courier New" pitchFamily="49" charset="0"/>
              </a:rPr>
              <a:t> = v[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0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];</a:t>
            </a:r>
          </a:p>
          <a:p>
            <a:pPr lvl="1"/>
            <a:r>
              <a:rPr lang="en-US" b="1" dirty="0">
                <a:latin typeface="Courier New" pitchFamily="49" charset="0"/>
              </a:rPr>
              <a:t>vPtr2 - </a:t>
            </a:r>
            <a:r>
              <a:rPr lang="en-US" b="1" dirty="0" err="1">
                <a:latin typeface="Courier New" pitchFamily="49" charset="0"/>
              </a:rPr>
              <a:t>vPtr</a:t>
            </a:r>
            <a:r>
              <a:rPr lang="en-US" dirty="0"/>
              <a:t> would produce 2</a:t>
            </a:r>
          </a:p>
          <a:p>
            <a:r>
              <a:rPr lang="en-US" dirty="0"/>
              <a:t>Pointer comparison ( </a:t>
            </a:r>
            <a:r>
              <a:rPr lang="en-US" b="1" dirty="0">
                <a:latin typeface="Courier New" pitchFamily="49" charset="0"/>
              </a:rPr>
              <a:t>&lt;</a:t>
            </a:r>
            <a:r>
              <a:rPr lang="en-US" dirty="0"/>
              <a:t>, </a:t>
            </a:r>
            <a:r>
              <a:rPr lang="en-US" b="1" dirty="0">
                <a:latin typeface="Courier New" pitchFamily="49" charset="0"/>
              </a:rPr>
              <a:t>==</a:t>
            </a:r>
            <a:r>
              <a:rPr lang="en-US" dirty="0"/>
              <a:t> , </a:t>
            </a:r>
            <a:r>
              <a:rPr lang="en-US" b="1" dirty="0">
                <a:latin typeface="Courier New" pitchFamily="49" charset="0"/>
              </a:rPr>
              <a:t>&gt;</a:t>
            </a:r>
            <a:r>
              <a:rPr lang="en-US" dirty="0"/>
              <a:t> )</a:t>
            </a:r>
          </a:p>
          <a:p>
            <a:pPr lvl="1"/>
            <a:r>
              <a:rPr lang="en-US" dirty="0"/>
              <a:t>See which pointer points to the higher numbered array element</a:t>
            </a:r>
          </a:p>
          <a:p>
            <a:pPr lvl="1"/>
            <a:r>
              <a:rPr lang="en-US" dirty="0"/>
              <a:t>Also, see if a pointer points to </a:t>
            </a:r>
            <a:r>
              <a:rPr lang="en-US" b="1" dirty="0">
                <a:latin typeface="Courier New" pitchFamily="49" charset="0"/>
              </a:rPr>
              <a:t>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Pointer </a:t>
            </a:r>
            <a:r>
              <a:rPr lang="en-US" sz="3600" dirty="0"/>
              <a:t>Expressions and Pointer Arithmetic</a:t>
            </a:r>
          </a:p>
        </p:txBody>
      </p:sp>
      <p:sp>
        <p:nvSpPr>
          <p:cNvPr id="6349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Pointers of the same type can be assigned to each other</a:t>
            </a:r>
          </a:p>
          <a:p>
            <a:pPr lvl="1"/>
            <a:r>
              <a:rPr lang="en-US" dirty="0"/>
              <a:t>If not the same type, a cast operator must be used</a:t>
            </a:r>
          </a:p>
          <a:p>
            <a:pPr lvl="1"/>
            <a:r>
              <a:rPr lang="en-US" dirty="0"/>
              <a:t>Exception:  pointer to </a:t>
            </a:r>
            <a:r>
              <a:rPr lang="en-US" b="1" dirty="0">
                <a:latin typeface="Courier New" pitchFamily="49" charset="0"/>
              </a:rPr>
              <a:t>void</a:t>
            </a:r>
            <a:r>
              <a:rPr lang="en-US" dirty="0"/>
              <a:t> (type </a:t>
            </a:r>
            <a:r>
              <a:rPr lang="en-US" b="1" dirty="0">
                <a:latin typeface="Courier New" pitchFamily="49" charset="0"/>
              </a:rPr>
              <a:t>void *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Generic pointer, represents any type</a:t>
            </a:r>
          </a:p>
          <a:p>
            <a:pPr lvl="2"/>
            <a:r>
              <a:rPr lang="en-US" dirty="0"/>
              <a:t>No casting needed to convert a pointer to </a:t>
            </a:r>
            <a:r>
              <a:rPr lang="en-US" b="1" dirty="0">
                <a:latin typeface="Courier New" pitchFamily="49" charset="0"/>
              </a:rPr>
              <a:t>void</a:t>
            </a:r>
            <a:r>
              <a:rPr lang="en-US" dirty="0"/>
              <a:t> pointer</a:t>
            </a:r>
          </a:p>
          <a:p>
            <a:pPr lvl="2"/>
            <a:r>
              <a:rPr lang="en-US" b="1" dirty="0">
                <a:latin typeface="Courier New" pitchFamily="49" charset="0"/>
              </a:rPr>
              <a:t>void</a:t>
            </a:r>
            <a:r>
              <a:rPr lang="en-US" dirty="0"/>
              <a:t> pointers cannot be </a:t>
            </a:r>
            <a:r>
              <a:rPr lang="en-US" dirty="0" err="1"/>
              <a:t>dereferenced</a:t>
            </a:r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 </a:t>
            </a:r>
            <a:r>
              <a:rPr lang="en-US" dirty="0"/>
              <a:t>to Functions</a:t>
            </a:r>
          </a:p>
        </p:txBody>
      </p:sp>
      <p:sp>
        <p:nvSpPr>
          <p:cNvPr id="17413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Pointer to function</a:t>
            </a:r>
          </a:p>
          <a:p>
            <a:pPr lvl="1"/>
            <a:r>
              <a:rPr lang="en-US" dirty="0"/>
              <a:t>Contains address of function</a:t>
            </a:r>
          </a:p>
          <a:p>
            <a:pPr lvl="1"/>
            <a:r>
              <a:rPr lang="en-US" dirty="0"/>
              <a:t>Similar to how array name is address of first element</a:t>
            </a:r>
          </a:p>
          <a:p>
            <a:pPr lvl="1"/>
            <a:r>
              <a:rPr lang="en-US" dirty="0"/>
              <a:t>Function name is starting address of code that defines function</a:t>
            </a:r>
          </a:p>
          <a:p>
            <a:r>
              <a:rPr lang="en-US" dirty="0"/>
              <a:t>Function pointers can be </a:t>
            </a:r>
          </a:p>
          <a:p>
            <a:pPr lvl="1"/>
            <a:r>
              <a:rPr lang="en-US" dirty="0"/>
              <a:t>Passed to functions</a:t>
            </a:r>
          </a:p>
          <a:p>
            <a:pPr lvl="1"/>
            <a:r>
              <a:rPr lang="en-US" dirty="0"/>
              <a:t>Stored in arrays</a:t>
            </a:r>
          </a:p>
          <a:p>
            <a:pPr lvl="1"/>
            <a:r>
              <a:rPr lang="en-US" dirty="0"/>
              <a:t>Assigned to other function pointers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Pointers to Functions</a:t>
            </a:r>
          </a:p>
        </p:txBody>
      </p:sp>
      <p:sp>
        <p:nvSpPr>
          <p:cNvPr id="2048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Example: bubblesort</a:t>
            </a:r>
          </a:p>
          <a:p>
            <a:pPr lvl="1"/>
            <a:r>
              <a:rPr lang="en-US"/>
              <a:t>Function </a:t>
            </a:r>
            <a:r>
              <a:rPr lang="en-US" b="1">
                <a:latin typeface="Courier New" pitchFamily="49" charset="0"/>
              </a:rPr>
              <a:t>bubble</a:t>
            </a:r>
            <a:r>
              <a:rPr lang="en-US"/>
              <a:t> takes a function pointer</a:t>
            </a:r>
          </a:p>
          <a:p>
            <a:pPr lvl="2"/>
            <a:r>
              <a:rPr lang="en-US" b="1">
                <a:latin typeface="Courier New" pitchFamily="49" charset="0"/>
              </a:rPr>
              <a:t>bubble</a:t>
            </a:r>
            <a:r>
              <a:rPr lang="en-US"/>
              <a:t> calls this helper function</a:t>
            </a:r>
          </a:p>
          <a:p>
            <a:pPr lvl="2"/>
            <a:r>
              <a:rPr lang="en-US"/>
              <a:t>this determines ascending or descending sorting</a:t>
            </a:r>
          </a:p>
          <a:p>
            <a:pPr lvl="1"/>
            <a:r>
              <a:rPr lang="en-US"/>
              <a:t>The argument in </a:t>
            </a:r>
            <a:r>
              <a:rPr lang="en-US" b="1">
                <a:latin typeface="Courier New" pitchFamily="49" charset="0"/>
              </a:rPr>
              <a:t>bubblesort</a:t>
            </a:r>
            <a:r>
              <a:rPr lang="en-US"/>
              <a:t> for the function pointer:</a:t>
            </a:r>
          </a:p>
          <a:p>
            <a:pPr lvl="3">
              <a:buFontTx/>
              <a:buNone/>
            </a:pPr>
            <a:r>
              <a:rPr lang="en-US" b="1">
                <a:latin typeface="Courier New" pitchFamily="49" charset="0"/>
              </a:rPr>
              <a:t>bool ( *compare )( int, int )</a:t>
            </a:r>
          </a:p>
          <a:p>
            <a:pPr lvl="2">
              <a:buFontTx/>
              <a:buNone/>
            </a:pPr>
            <a:r>
              <a:rPr lang="en-US"/>
              <a:t>tells bubblesort to expect a pointer to a function that takes two </a:t>
            </a:r>
            <a:r>
              <a:rPr lang="en-US" b="1">
                <a:latin typeface="Courier New" pitchFamily="49" charset="0"/>
              </a:rPr>
              <a:t>ints</a:t>
            </a:r>
            <a:r>
              <a:rPr lang="en-US"/>
              <a:t> and returns a </a:t>
            </a:r>
            <a:r>
              <a:rPr lang="en-US" b="1">
                <a:latin typeface="Courier New" pitchFamily="49" charset="0"/>
              </a:rPr>
              <a:t>bool</a:t>
            </a:r>
          </a:p>
          <a:p>
            <a:pPr lvl="1"/>
            <a:r>
              <a:rPr lang="en-US"/>
              <a:t>If the parentheses were left out:</a:t>
            </a:r>
          </a:p>
          <a:p>
            <a:pPr lvl="3">
              <a:buFontTx/>
              <a:buNone/>
            </a:pPr>
            <a:r>
              <a:rPr lang="en-US" b="1">
                <a:latin typeface="Courier New" pitchFamily="49" charset="0"/>
              </a:rPr>
              <a:t>bool *compare( int, int )</a:t>
            </a:r>
          </a:p>
          <a:p>
            <a:pPr lvl="2"/>
            <a:r>
              <a:rPr lang="en-US"/>
              <a:t>Declares a function that receives two integers and returns a pointer to a </a:t>
            </a:r>
            <a:r>
              <a:rPr lang="en-US" b="1">
                <a:latin typeface="Courier New" pitchFamily="49" charset="0"/>
              </a:rPr>
              <a:t>bool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>
                <a:cs typeface="Times New Roman" pitchFamily="18" charset="0"/>
              </a:rPr>
              <a:t>1. Initialize array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2.  Prompt for ascending or descending sorting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2.1  Put appropriate function pointer into bubblesort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2.2  Call </a:t>
            </a:r>
            <a:r>
              <a:rPr lang="en-US">
                <a:latin typeface="Courier New" pitchFamily="49" charset="0"/>
                <a:cs typeface="Times New Roman" pitchFamily="18" charset="0"/>
              </a:rPr>
              <a:t>bubble</a:t>
            </a:r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3.  Print results</a:t>
            </a:r>
          </a:p>
          <a:p>
            <a:endParaRPr lang="en-US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-23494"/>
            <a:ext cx="6781800" cy="6905561"/>
            <a:chOff x="0" y="-41"/>
            <a:chExt cx="3072" cy="12051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-41"/>
              <a:ext cx="3072" cy="457"/>
              <a:chOff x="0" y="-41"/>
              <a:chExt cx="3072" cy="457"/>
            </a:xfrm>
          </p:grpSpPr>
          <p:sp>
            <p:nvSpPr>
              <p:cNvPr id="67589" name="Rectangle 5"/>
              <p:cNvSpPr>
                <a:spLocks noChangeArrowheads="1"/>
              </p:cNvSpPr>
              <p:nvPr/>
            </p:nvSpPr>
            <p:spPr bwMode="auto">
              <a:xfrm>
                <a:off x="0" y="-4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59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	</a:t>
                </a:r>
                <a:r>
                  <a:rPr lang="en-US" sz="1100" b="1">
                    <a:solidFill>
                      <a:srgbClr val="33CC33"/>
                    </a:solidFill>
                    <a:effectLst/>
                    <a:latin typeface="Courier New" pitchFamily="49" charset="0"/>
                  </a:rPr>
                  <a:t>/* Fig. 7.26: fig07_26.c</a:t>
                </a:r>
                <a:endParaRPr lang="en-US" sz="11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33"/>
              <a:ext cx="3072" cy="457"/>
              <a:chOff x="0" y="333"/>
              <a:chExt cx="3072" cy="457"/>
            </a:xfrm>
          </p:grpSpPr>
          <p:sp>
            <p:nvSpPr>
              <p:cNvPr id="67592" name="Rectangle 8"/>
              <p:cNvSpPr>
                <a:spLocks noChangeArrowheads="1"/>
              </p:cNvSpPr>
              <p:nvPr/>
            </p:nvSpPr>
            <p:spPr bwMode="auto">
              <a:xfrm>
                <a:off x="0" y="33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593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33CC33"/>
                    </a:solidFill>
                    <a:effectLst/>
                    <a:latin typeface="Courier New" pitchFamily="49" charset="0"/>
                  </a:rPr>
                  <a:t>Multipurpose sorting program using function pointers */</a:t>
                </a:r>
                <a:endParaRPr lang="en-US" sz="11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07"/>
              <a:ext cx="3072" cy="457"/>
              <a:chOff x="0" y="707"/>
              <a:chExt cx="3072" cy="457"/>
            </a:xfrm>
          </p:grpSpPr>
          <p:sp>
            <p:nvSpPr>
              <p:cNvPr id="67595" name="Rectangle 11"/>
              <p:cNvSpPr>
                <a:spLocks noChangeArrowheads="1"/>
              </p:cNvSpPr>
              <p:nvPr/>
            </p:nvSpPr>
            <p:spPr bwMode="auto">
              <a:xfrm>
                <a:off x="0" y="70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596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	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#include</a:t>
                </a:r>
                <a:r>
                  <a:rPr lang="en-US" sz="1100" b="1">
                    <a:effectLst/>
                    <a:latin typeface="Courier New" pitchFamily="49" charset="0"/>
                  </a:rPr>
                  <a:t> &lt;stdio.h&gt;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081"/>
              <a:ext cx="3072" cy="457"/>
              <a:chOff x="0" y="1081"/>
              <a:chExt cx="3072" cy="457"/>
            </a:xfrm>
          </p:grpSpPr>
          <p:sp>
            <p:nvSpPr>
              <p:cNvPr id="67598" name="Rectangle 14"/>
              <p:cNvSpPr>
                <a:spLocks noChangeArrowheads="1"/>
              </p:cNvSpPr>
              <p:nvPr/>
            </p:nvSpPr>
            <p:spPr bwMode="auto">
              <a:xfrm>
                <a:off x="0" y="108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599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	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#define</a:t>
                </a:r>
                <a:r>
                  <a:rPr lang="en-US" sz="1100" b="1">
                    <a:effectLst/>
                    <a:latin typeface="Courier New" pitchFamily="49" charset="0"/>
                  </a:rPr>
                  <a:t> SIZE 10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55"/>
              <a:ext cx="3072" cy="457"/>
              <a:chOff x="0" y="1455"/>
              <a:chExt cx="3072" cy="457"/>
            </a:xfrm>
          </p:grpSpPr>
          <p:sp>
            <p:nvSpPr>
              <p:cNvPr id="67601" name="Rectangle 17"/>
              <p:cNvSpPr>
                <a:spLocks noChangeArrowheads="1"/>
              </p:cNvSpPr>
              <p:nvPr/>
            </p:nvSpPr>
            <p:spPr bwMode="auto">
              <a:xfrm>
                <a:off x="0" y="145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02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	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void</a:t>
                </a:r>
                <a:r>
                  <a:rPr lang="en-US" sz="1100" b="1">
                    <a:effectLst/>
                    <a:latin typeface="Courier New" pitchFamily="49" charset="0"/>
                  </a:rPr>
                  <a:t> bubble(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[],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100" b="1">
                    <a:effectLst/>
                    <a:latin typeface="Courier New" pitchFamily="49" charset="0"/>
                  </a:rPr>
                  <a:t>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,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(*)(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,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)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29"/>
              <a:ext cx="3072" cy="457"/>
              <a:chOff x="0" y="1829"/>
              <a:chExt cx="3072" cy="457"/>
            </a:xfrm>
          </p:grpSpPr>
          <p:sp>
            <p:nvSpPr>
              <p:cNvPr id="67604" name="Rectangle 20"/>
              <p:cNvSpPr>
                <a:spLocks noChangeArrowheads="1"/>
              </p:cNvSpPr>
              <p:nvPr/>
            </p:nvSpPr>
            <p:spPr bwMode="auto">
              <a:xfrm>
                <a:off x="0" y="182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05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6	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ascending(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,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03"/>
              <a:ext cx="3072" cy="457"/>
              <a:chOff x="0" y="2203"/>
              <a:chExt cx="3072" cy="457"/>
            </a:xfrm>
          </p:grpSpPr>
          <p:sp>
            <p:nvSpPr>
              <p:cNvPr id="67607" name="Rectangle 23"/>
              <p:cNvSpPr>
                <a:spLocks noChangeArrowheads="1"/>
              </p:cNvSpPr>
              <p:nvPr/>
            </p:nvSpPr>
            <p:spPr bwMode="auto">
              <a:xfrm>
                <a:off x="0" y="220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08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7	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descending(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,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577"/>
              <a:ext cx="3072" cy="457"/>
              <a:chOff x="0" y="2577"/>
              <a:chExt cx="3072" cy="457"/>
            </a:xfrm>
          </p:grpSpPr>
          <p:sp>
            <p:nvSpPr>
              <p:cNvPr id="67610" name="Rectangle 26"/>
              <p:cNvSpPr>
                <a:spLocks noChangeArrowheads="1"/>
              </p:cNvSpPr>
              <p:nvPr/>
            </p:nvSpPr>
            <p:spPr bwMode="auto">
              <a:xfrm>
                <a:off x="0" y="257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11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8	</a:t>
                </a:r>
                <a:endParaRPr lang="en-US" sz="11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51"/>
              <a:ext cx="3072" cy="457"/>
              <a:chOff x="0" y="2951"/>
              <a:chExt cx="3072" cy="457"/>
            </a:xfrm>
          </p:grpSpPr>
          <p:sp>
            <p:nvSpPr>
              <p:cNvPr id="67613" name="Rectangle 29"/>
              <p:cNvSpPr>
                <a:spLocks noChangeArrowheads="1"/>
              </p:cNvSpPr>
              <p:nvPr/>
            </p:nvSpPr>
            <p:spPr bwMode="auto">
              <a:xfrm>
                <a:off x="0" y="295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14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9	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main()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25"/>
              <a:ext cx="3072" cy="457"/>
              <a:chOff x="0" y="3325"/>
              <a:chExt cx="3072" cy="457"/>
            </a:xfrm>
          </p:grpSpPr>
          <p:sp>
            <p:nvSpPr>
              <p:cNvPr id="67616" name="Rectangle 32"/>
              <p:cNvSpPr>
                <a:spLocks noChangeArrowheads="1"/>
              </p:cNvSpPr>
              <p:nvPr/>
            </p:nvSpPr>
            <p:spPr bwMode="auto">
              <a:xfrm>
                <a:off x="0" y="332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17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10	</a:t>
                </a:r>
                <a:r>
                  <a:rPr lang="en-US" sz="1100" b="1">
                    <a:effectLst/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699"/>
              <a:ext cx="3072" cy="457"/>
              <a:chOff x="0" y="3699"/>
              <a:chExt cx="3072" cy="457"/>
            </a:xfrm>
          </p:grpSpPr>
          <p:sp>
            <p:nvSpPr>
              <p:cNvPr id="67619" name="Rectangle 35"/>
              <p:cNvSpPr>
                <a:spLocks noChangeArrowheads="1"/>
              </p:cNvSpPr>
              <p:nvPr/>
            </p:nvSpPr>
            <p:spPr bwMode="auto">
              <a:xfrm>
                <a:off x="0" y="369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20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11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073"/>
              <a:ext cx="3072" cy="457"/>
              <a:chOff x="0" y="4073"/>
              <a:chExt cx="3072" cy="457"/>
            </a:xfrm>
          </p:grpSpPr>
          <p:sp>
            <p:nvSpPr>
              <p:cNvPr id="67622" name="Rectangle 38"/>
              <p:cNvSpPr>
                <a:spLocks noChangeArrowheads="1"/>
              </p:cNvSpPr>
              <p:nvPr/>
            </p:nvSpPr>
            <p:spPr bwMode="auto">
              <a:xfrm>
                <a:off x="0" y="407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23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12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100" b="1">
                    <a:effectLst/>
                    <a:latin typeface="Courier New" pitchFamily="49" charset="0"/>
                  </a:rPr>
                  <a:t> order,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47"/>
              <a:ext cx="3072" cy="457"/>
              <a:chOff x="0" y="4447"/>
              <a:chExt cx="3072" cy="457"/>
            </a:xfrm>
          </p:grpSpPr>
          <p:sp>
            <p:nvSpPr>
              <p:cNvPr id="67625" name="Rectangle 41"/>
              <p:cNvSpPr>
                <a:spLocks noChangeArrowheads="1"/>
              </p:cNvSpPr>
              <p:nvPr/>
            </p:nvSpPr>
            <p:spPr bwMode="auto">
              <a:xfrm>
                <a:off x="0" y="444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26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13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 counter,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21"/>
              <a:ext cx="3072" cy="457"/>
              <a:chOff x="0" y="4821"/>
              <a:chExt cx="3072" cy="457"/>
            </a:xfrm>
          </p:grpSpPr>
          <p:sp>
            <p:nvSpPr>
              <p:cNvPr id="67628" name="Rectangle 44"/>
              <p:cNvSpPr>
                <a:spLocks noChangeArrowheads="1"/>
              </p:cNvSpPr>
              <p:nvPr/>
            </p:nvSpPr>
            <p:spPr bwMode="auto">
              <a:xfrm>
                <a:off x="0" y="482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29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14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 a[ SIZE ] = { 2, 6, 4, 8, 10, 12, 89, 68, 45, 37 };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195"/>
              <a:ext cx="3072" cy="457"/>
              <a:chOff x="0" y="5195"/>
              <a:chExt cx="3072" cy="457"/>
            </a:xfrm>
          </p:grpSpPr>
          <p:sp>
            <p:nvSpPr>
              <p:cNvPr id="67631" name="Rectangle 47"/>
              <p:cNvSpPr>
                <a:spLocks noChangeArrowheads="1"/>
              </p:cNvSpPr>
              <p:nvPr/>
            </p:nvSpPr>
            <p:spPr bwMode="auto">
              <a:xfrm>
                <a:off x="0" y="519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32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15	</a:t>
                </a:r>
                <a:endParaRPr lang="en-US" sz="11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569"/>
              <a:ext cx="3072" cy="457"/>
              <a:chOff x="0" y="5569"/>
              <a:chExt cx="3072" cy="457"/>
            </a:xfrm>
          </p:grpSpPr>
          <p:sp>
            <p:nvSpPr>
              <p:cNvPr id="67634" name="Rectangle 50"/>
              <p:cNvSpPr>
                <a:spLocks noChangeArrowheads="1"/>
              </p:cNvSpPr>
              <p:nvPr/>
            </p:nvSpPr>
            <p:spPr bwMode="auto">
              <a:xfrm>
                <a:off x="0" y="556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35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16	</a:t>
                </a:r>
                <a:r>
                  <a:rPr lang="en-US" sz="1100" b="1">
                    <a:effectLst/>
                    <a:latin typeface="Courier New" pitchFamily="49" charset="0"/>
                  </a:rPr>
                  <a:t>   printf( "Enter 1 to sort in ascending order,\n"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43"/>
              <a:ext cx="3072" cy="457"/>
              <a:chOff x="0" y="5943"/>
              <a:chExt cx="3072" cy="457"/>
            </a:xfrm>
          </p:grpSpPr>
          <p:sp>
            <p:nvSpPr>
              <p:cNvPr id="67637" name="Rectangle 53"/>
              <p:cNvSpPr>
                <a:spLocks noChangeArrowheads="1"/>
              </p:cNvSpPr>
              <p:nvPr/>
            </p:nvSpPr>
            <p:spPr bwMode="auto">
              <a:xfrm>
                <a:off x="0" y="594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38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 dirty="0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17	</a:t>
                </a:r>
                <a:r>
                  <a:rPr lang="en-US" sz="1100" b="1" dirty="0">
                    <a:effectLst/>
                    <a:latin typeface="Courier New" pitchFamily="49" charset="0"/>
                  </a:rPr>
                  <a:t>           "Enter 2 to sort in descending order: "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 dirty="0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17"/>
              <a:ext cx="3072" cy="457"/>
              <a:chOff x="0" y="6317"/>
              <a:chExt cx="3072" cy="457"/>
            </a:xfrm>
          </p:grpSpPr>
          <p:sp>
            <p:nvSpPr>
              <p:cNvPr id="67640" name="Rectangle 56"/>
              <p:cNvSpPr>
                <a:spLocks noChangeArrowheads="1"/>
              </p:cNvSpPr>
              <p:nvPr/>
            </p:nvSpPr>
            <p:spPr bwMode="auto">
              <a:xfrm>
                <a:off x="0" y="631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41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18	</a:t>
                </a:r>
                <a:r>
                  <a:rPr lang="en-US" sz="1100" b="1">
                    <a:effectLst/>
                    <a:latin typeface="Courier New" pitchFamily="49" charset="0"/>
                  </a:rPr>
                  <a:t>   scanf( "%d",  &amp;order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691"/>
              <a:ext cx="3072" cy="457"/>
              <a:chOff x="0" y="6691"/>
              <a:chExt cx="3072" cy="457"/>
            </a:xfrm>
          </p:grpSpPr>
          <p:sp>
            <p:nvSpPr>
              <p:cNvPr id="67643" name="Rectangle 59"/>
              <p:cNvSpPr>
                <a:spLocks noChangeArrowheads="1"/>
              </p:cNvSpPr>
              <p:nvPr/>
            </p:nvSpPr>
            <p:spPr bwMode="auto">
              <a:xfrm>
                <a:off x="0" y="669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44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19	</a:t>
                </a:r>
                <a:r>
                  <a:rPr lang="en-US" sz="1100" b="1">
                    <a:effectLst/>
                    <a:latin typeface="Courier New" pitchFamily="49" charset="0"/>
                  </a:rPr>
                  <a:t>   printf( "\nData items in original order\n"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065"/>
              <a:ext cx="3072" cy="457"/>
              <a:chOff x="0" y="7065"/>
              <a:chExt cx="3072" cy="457"/>
            </a:xfrm>
          </p:grpSpPr>
          <p:sp>
            <p:nvSpPr>
              <p:cNvPr id="67646" name="Rectangle 62"/>
              <p:cNvSpPr>
                <a:spLocks noChangeArrowheads="1"/>
              </p:cNvSpPr>
              <p:nvPr/>
            </p:nvSpPr>
            <p:spPr bwMode="auto">
              <a:xfrm>
                <a:off x="0" y="706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47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20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39"/>
              <a:ext cx="3072" cy="457"/>
              <a:chOff x="0" y="7439"/>
              <a:chExt cx="3072" cy="457"/>
            </a:xfrm>
          </p:grpSpPr>
          <p:sp>
            <p:nvSpPr>
              <p:cNvPr id="67649" name="Rectangle 65"/>
              <p:cNvSpPr>
                <a:spLocks noChangeArrowheads="1"/>
              </p:cNvSpPr>
              <p:nvPr/>
            </p:nvSpPr>
            <p:spPr bwMode="auto">
              <a:xfrm>
                <a:off x="0" y="743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50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21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for</a:t>
                </a:r>
                <a:r>
                  <a:rPr lang="en-US" sz="1100" b="1">
                    <a:effectLst/>
                    <a:latin typeface="Courier New" pitchFamily="49" charset="0"/>
                  </a:rPr>
                  <a:t> ( counter = 0; counter &lt; SIZE; counter++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13"/>
              <a:ext cx="3072" cy="457"/>
              <a:chOff x="0" y="7813"/>
              <a:chExt cx="3072" cy="457"/>
            </a:xfrm>
          </p:grpSpPr>
          <p:sp>
            <p:nvSpPr>
              <p:cNvPr id="67652" name="Rectangle 68"/>
              <p:cNvSpPr>
                <a:spLocks noChangeArrowheads="1"/>
              </p:cNvSpPr>
              <p:nvPr/>
            </p:nvSpPr>
            <p:spPr bwMode="auto">
              <a:xfrm>
                <a:off x="0" y="781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53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22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printf( "%5d", a[ counter ]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187"/>
              <a:ext cx="3072" cy="457"/>
              <a:chOff x="0" y="8187"/>
              <a:chExt cx="3072" cy="457"/>
            </a:xfrm>
          </p:grpSpPr>
          <p:sp>
            <p:nvSpPr>
              <p:cNvPr id="67655" name="Rectangle 71"/>
              <p:cNvSpPr>
                <a:spLocks noChangeArrowheads="1"/>
              </p:cNvSpPr>
              <p:nvPr/>
            </p:nvSpPr>
            <p:spPr bwMode="auto">
              <a:xfrm>
                <a:off x="0" y="818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56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23	</a:t>
                </a:r>
                <a:endParaRPr lang="en-US" sz="11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561"/>
              <a:ext cx="3072" cy="457"/>
              <a:chOff x="0" y="8561"/>
              <a:chExt cx="3072" cy="457"/>
            </a:xfrm>
          </p:grpSpPr>
          <p:sp>
            <p:nvSpPr>
              <p:cNvPr id="67658" name="Rectangle 74"/>
              <p:cNvSpPr>
                <a:spLocks noChangeArrowheads="1"/>
              </p:cNvSpPr>
              <p:nvPr/>
            </p:nvSpPr>
            <p:spPr bwMode="auto">
              <a:xfrm>
                <a:off x="0" y="856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59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24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if</a:t>
                </a:r>
                <a:r>
                  <a:rPr lang="en-US" sz="1100" b="1">
                    <a:effectLst/>
                    <a:latin typeface="Courier New" pitchFamily="49" charset="0"/>
                  </a:rPr>
                  <a:t> ( order == 1 ) 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35"/>
              <a:ext cx="3072" cy="457"/>
              <a:chOff x="0" y="8935"/>
              <a:chExt cx="3072" cy="457"/>
            </a:xfrm>
          </p:grpSpPr>
          <p:sp>
            <p:nvSpPr>
              <p:cNvPr id="67661" name="Rectangle 77"/>
              <p:cNvSpPr>
                <a:spLocks noChangeArrowheads="1"/>
              </p:cNvSpPr>
              <p:nvPr/>
            </p:nvSpPr>
            <p:spPr bwMode="auto">
              <a:xfrm>
                <a:off x="0" y="893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62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25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bubble( a, SIZE, ascending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09"/>
              <a:ext cx="3072" cy="457"/>
              <a:chOff x="0" y="9309"/>
              <a:chExt cx="3072" cy="457"/>
            </a:xfrm>
          </p:grpSpPr>
          <p:sp>
            <p:nvSpPr>
              <p:cNvPr id="67664" name="Rectangle 80"/>
              <p:cNvSpPr>
                <a:spLocks noChangeArrowheads="1"/>
              </p:cNvSpPr>
              <p:nvPr/>
            </p:nvSpPr>
            <p:spPr bwMode="auto">
              <a:xfrm>
                <a:off x="0" y="930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65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26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printf( "\nData items in ascending order\n"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683"/>
              <a:ext cx="3072" cy="457"/>
              <a:chOff x="0" y="9683"/>
              <a:chExt cx="3072" cy="457"/>
            </a:xfrm>
          </p:grpSpPr>
          <p:sp>
            <p:nvSpPr>
              <p:cNvPr id="67667" name="Rectangle 83"/>
              <p:cNvSpPr>
                <a:spLocks noChangeArrowheads="1"/>
              </p:cNvSpPr>
              <p:nvPr/>
            </p:nvSpPr>
            <p:spPr bwMode="auto">
              <a:xfrm>
                <a:off x="0" y="968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68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27	</a:t>
                </a:r>
                <a:r>
                  <a:rPr lang="en-US" sz="1100" b="1">
                    <a:effectLst/>
                    <a:latin typeface="Courier New" pitchFamily="49" charset="0"/>
                  </a:rPr>
                  <a:t>   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57"/>
              <a:ext cx="3072" cy="457"/>
              <a:chOff x="0" y="10057"/>
              <a:chExt cx="3072" cy="457"/>
            </a:xfrm>
          </p:grpSpPr>
          <p:sp>
            <p:nvSpPr>
              <p:cNvPr id="67670" name="Rectangle 86"/>
              <p:cNvSpPr>
                <a:spLocks noChangeArrowheads="1"/>
              </p:cNvSpPr>
              <p:nvPr/>
            </p:nvSpPr>
            <p:spPr bwMode="auto">
              <a:xfrm>
                <a:off x="0" y="1005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71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28	</a:t>
                </a:r>
                <a:r>
                  <a:rPr lang="en-US" sz="1100" b="1">
                    <a:effectLst/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else</a:t>
                </a:r>
                <a:r>
                  <a:rPr lang="en-US" sz="1100" b="1">
                    <a:effectLst/>
                    <a:latin typeface="Courier New" pitchFamily="49" charset="0"/>
                  </a:rPr>
                  <a:t> 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31"/>
              <a:ext cx="3072" cy="457"/>
              <a:chOff x="0" y="10431"/>
              <a:chExt cx="3072" cy="457"/>
            </a:xfrm>
          </p:grpSpPr>
          <p:sp>
            <p:nvSpPr>
              <p:cNvPr id="67673" name="Rectangle 89"/>
              <p:cNvSpPr>
                <a:spLocks noChangeArrowheads="1"/>
              </p:cNvSpPr>
              <p:nvPr/>
            </p:nvSpPr>
            <p:spPr bwMode="auto">
              <a:xfrm>
                <a:off x="0" y="1043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74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29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bubble( a, SIZE, descending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7648" name="Group 91"/>
            <p:cNvGrpSpPr>
              <a:grpSpLocks/>
            </p:cNvGrpSpPr>
            <p:nvPr/>
          </p:nvGrpSpPr>
          <p:grpSpPr bwMode="auto">
            <a:xfrm>
              <a:off x="0" y="10805"/>
              <a:ext cx="3072" cy="457"/>
              <a:chOff x="0" y="10805"/>
              <a:chExt cx="3072" cy="457"/>
            </a:xfrm>
          </p:grpSpPr>
          <p:sp>
            <p:nvSpPr>
              <p:cNvPr id="67676" name="Rectangle 92"/>
              <p:cNvSpPr>
                <a:spLocks noChangeArrowheads="1"/>
              </p:cNvSpPr>
              <p:nvPr/>
            </p:nvSpPr>
            <p:spPr bwMode="auto">
              <a:xfrm>
                <a:off x="0" y="1080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77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30	</a:t>
                </a:r>
                <a:r>
                  <a:rPr lang="en-US" sz="1100" b="1">
                    <a:effectLst/>
                    <a:latin typeface="Courier New" pitchFamily="49" charset="0"/>
                  </a:rPr>
                  <a:t>      printf( "\nData items in descending order\n"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7651" name="Group 94"/>
            <p:cNvGrpSpPr>
              <a:grpSpLocks/>
            </p:cNvGrpSpPr>
            <p:nvPr/>
          </p:nvGrpSpPr>
          <p:grpSpPr bwMode="auto">
            <a:xfrm>
              <a:off x="0" y="11179"/>
              <a:ext cx="3072" cy="457"/>
              <a:chOff x="0" y="11179"/>
              <a:chExt cx="3072" cy="457"/>
            </a:xfrm>
          </p:grpSpPr>
          <p:sp>
            <p:nvSpPr>
              <p:cNvPr id="67679" name="Rectangle 95"/>
              <p:cNvSpPr>
                <a:spLocks noChangeArrowheads="1"/>
              </p:cNvSpPr>
              <p:nvPr/>
            </p:nvSpPr>
            <p:spPr bwMode="auto">
              <a:xfrm>
                <a:off x="0" y="1117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80" name="Rectangle 96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31	</a:t>
                </a:r>
                <a:r>
                  <a:rPr lang="en-US" sz="1100" b="1">
                    <a:effectLst/>
                    <a:latin typeface="Courier New" pitchFamily="49" charset="0"/>
                  </a:rPr>
                  <a:t>   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7654" name="Group 97"/>
            <p:cNvGrpSpPr>
              <a:grpSpLocks/>
            </p:cNvGrpSpPr>
            <p:nvPr/>
          </p:nvGrpSpPr>
          <p:grpSpPr bwMode="auto">
            <a:xfrm>
              <a:off x="0" y="11553"/>
              <a:ext cx="3072" cy="457"/>
              <a:chOff x="0" y="11553"/>
              <a:chExt cx="3072" cy="457"/>
            </a:xfrm>
          </p:grpSpPr>
          <p:sp>
            <p:nvSpPr>
              <p:cNvPr id="67682" name="Rectangle 98"/>
              <p:cNvSpPr>
                <a:spLocks noChangeArrowheads="1"/>
              </p:cNvSpPr>
              <p:nvPr/>
            </p:nvSpPr>
            <p:spPr bwMode="auto">
              <a:xfrm>
                <a:off x="0" y="1155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>
                  <a:effectLst/>
                </a:endParaRPr>
              </a:p>
            </p:txBody>
          </p:sp>
          <p:sp>
            <p:nvSpPr>
              <p:cNvPr id="67683" name="Rectangle 99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32	</a:t>
                </a:r>
                <a:endParaRPr lang="en-US" sz="11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</p:grpSp>
      <p:grpSp>
        <p:nvGrpSpPr>
          <p:cNvPr id="67657" name="Group 103"/>
          <p:cNvGrpSpPr>
            <a:grpSpLocks/>
          </p:cNvGrpSpPr>
          <p:nvPr/>
        </p:nvGrpSpPr>
        <p:grpSpPr bwMode="auto">
          <a:xfrm>
            <a:off x="3886200" y="1143000"/>
            <a:ext cx="3657600" cy="895350"/>
            <a:chOff x="2448" y="720"/>
            <a:chExt cx="2304" cy="564"/>
          </a:xfrm>
        </p:grpSpPr>
        <p:sp>
          <p:nvSpPr>
            <p:cNvPr id="67685" name="Line 101"/>
            <p:cNvSpPr>
              <a:spLocks noChangeShapeType="1"/>
            </p:cNvSpPr>
            <p:nvPr/>
          </p:nvSpPr>
          <p:spPr bwMode="auto">
            <a:xfrm flipH="1" flipV="1">
              <a:off x="2448" y="720"/>
              <a:ext cx="864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67686" name="Rectangle 102"/>
            <p:cNvSpPr>
              <a:spLocks noChangeArrowheads="1"/>
            </p:cNvSpPr>
            <p:nvPr/>
          </p:nvSpPr>
          <p:spPr bwMode="auto">
            <a:xfrm>
              <a:off x="3216" y="912"/>
              <a:ext cx="1536" cy="3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>
                  <a:solidFill>
                    <a:schemeClr val="tx1"/>
                  </a:solidFill>
                </a:rPr>
                <a:t>Notice the function pointer parameter. 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>
                <a:cs typeface="Times New Roman" pitchFamily="18" charset="0"/>
              </a:rPr>
              <a:t>3.1  Define functions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128906"/>
            <a:ext cx="6781800" cy="6500494"/>
            <a:chOff x="0" y="-41"/>
            <a:chExt cx="3072" cy="12051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-41"/>
              <a:ext cx="3072" cy="457"/>
              <a:chOff x="0" y="-41"/>
              <a:chExt cx="3072" cy="457"/>
            </a:xfrm>
          </p:grpSpPr>
          <p:sp>
            <p:nvSpPr>
              <p:cNvPr id="68613" name="Rectangle 5"/>
              <p:cNvSpPr>
                <a:spLocks noChangeArrowheads="1"/>
              </p:cNvSpPr>
              <p:nvPr/>
            </p:nvSpPr>
            <p:spPr bwMode="auto">
              <a:xfrm>
                <a:off x="0" y="-4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1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33	</a:t>
                </a:r>
                <a:r>
                  <a:rPr lang="en-US" sz="1100" b="1"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for</a:t>
                </a:r>
                <a:r>
                  <a:rPr lang="en-US" sz="1100" b="1">
                    <a:latin typeface="Courier New" pitchFamily="49" charset="0"/>
                  </a:rPr>
                  <a:t> ( counter = 0; counter &lt; SIZE; counter++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33"/>
              <a:ext cx="3072" cy="457"/>
              <a:chOff x="0" y="333"/>
              <a:chExt cx="3072" cy="457"/>
            </a:xfrm>
          </p:grpSpPr>
          <p:sp>
            <p:nvSpPr>
              <p:cNvPr id="68616" name="Rectangle 8"/>
              <p:cNvSpPr>
                <a:spLocks noChangeArrowheads="1"/>
              </p:cNvSpPr>
              <p:nvPr/>
            </p:nvSpPr>
            <p:spPr bwMode="auto">
              <a:xfrm>
                <a:off x="0" y="33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17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34	</a:t>
                </a:r>
                <a:r>
                  <a:rPr lang="en-US" sz="1100" b="1">
                    <a:latin typeface="Courier New" pitchFamily="49" charset="0"/>
                  </a:rPr>
                  <a:t>      printf( "%5d", a[ counter ] ); 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07"/>
              <a:ext cx="3072" cy="457"/>
              <a:chOff x="0" y="707"/>
              <a:chExt cx="3072" cy="457"/>
            </a:xfrm>
          </p:grpSpPr>
          <p:sp>
            <p:nvSpPr>
              <p:cNvPr id="68619" name="Rectangle 11"/>
              <p:cNvSpPr>
                <a:spLocks noChangeArrowheads="1"/>
              </p:cNvSpPr>
              <p:nvPr/>
            </p:nvSpPr>
            <p:spPr bwMode="auto">
              <a:xfrm>
                <a:off x="0" y="70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20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35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081"/>
              <a:ext cx="3072" cy="457"/>
              <a:chOff x="0" y="1081"/>
              <a:chExt cx="3072" cy="457"/>
            </a:xfrm>
          </p:grpSpPr>
          <p:sp>
            <p:nvSpPr>
              <p:cNvPr id="68622" name="Rectangle 14"/>
              <p:cNvSpPr>
                <a:spLocks noChangeArrowheads="1"/>
              </p:cNvSpPr>
              <p:nvPr/>
            </p:nvSpPr>
            <p:spPr bwMode="auto">
              <a:xfrm>
                <a:off x="0" y="108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23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36	</a:t>
                </a:r>
                <a:r>
                  <a:rPr lang="en-US" sz="1100" b="1">
                    <a:latin typeface="Courier New" pitchFamily="49" charset="0"/>
                  </a:rPr>
                  <a:t>   printf( "\n"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55"/>
              <a:ext cx="3072" cy="457"/>
              <a:chOff x="0" y="1455"/>
              <a:chExt cx="3072" cy="457"/>
            </a:xfrm>
          </p:grpSpPr>
          <p:sp>
            <p:nvSpPr>
              <p:cNvPr id="68625" name="Rectangle 17"/>
              <p:cNvSpPr>
                <a:spLocks noChangeArrowheads="1"/>
              </p:cNvSpPr>
              <p:nvPr/>
            </p:nvSpPr>
            <p:spPr bwMode="auto">
              <a:xfrm>
                <a:off x="0" y="145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26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37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29"/>
              <a:ext cx="3072" cy="457"/>
              <a:chOff x="0" y="1829"/>
              <a:chExt cx="3072" cy="457"/>
            </a:xfrm>
          </p:grpSpPr>
          <p:sp>
            <p:nvSpPr>
              <p:cNvPr id="68628" name="Rectangle 20"/>
              <p:cNvSpPr>
                <a:spLocks noChangeArrowheads="1"/>
              </p:cNvSpPr>
              <p:nvPr/>
            </p:nvSpPr>
            <p:spPr bwMode="auto">
              <a:xfrm>
                <a:off x="0" y="182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29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38	</a:t>
                </a:r>
                <a:r>
                  <a:rPr lang="en-US" sz="1100" b="1"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return</a:t>
                </a:r>
                <a:r>
                  <a:rPr lang="en-US" sz="1100" b="1">
                    <a:latin typeface="Courier New" pitchFamily="49" charset="0"/>
                  </a:rPr>
                  <a:t> 0;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03"/>
              <a:ext cx="3072" cy="457"/>
              <a:chOff x="0" y="2203"/>
              <a:chExt cx="3072" cy="457"/>
            </a:xfrm>
          </p:grpSpPr>
          <p:sp>
            <p:nvSpPr>
              <p:cNvPr id="68631" name="Rectangle 23"/>
              <p:cNvSpPr>
                <a:spLocks noChangeArrowheads="1"/>
              </p:cNvSpPr>
              <p:nvPr/>
            </p:nvSpPr>
            <p:spPr bwMode="auto">
              <a:xfrm>
                <a:off x="0" y="220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32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39	</a:t>
                </a:r>
                <a:r>
                  <a:rPr lang="en-US" sz="1100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577"/>
              <a:ext cx="3072" cy="457"/>
              <a:chOff x="0" y="2577"/>
              <a:chExt cx="3072" cy="457"/>
            </a:xfrm>
          </p:grpSpPr>
          <p:sp>
            <p:nvSpPr>
              <p:cNvPr id="68634" name="Rectangle 26"/>
              <p:cNvSpPr>
                <a:spLocks noChangeArrowheads="1"/>
              </p:cNvSpPr>
              <p:nvPr/>
            </p:nvSpPr>
            <p:spPr bwMode="auto">
              <a:xfrm>
                <a:off x="0" y="257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35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40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51"/>
              <a:ext cx="3072" cy="457"/>
              <a:chOff x="0" y="2951"/>
              <a:chExt cx="3072" cy="457"/>
            </a:xfrm>
          </p:grpSpPr>
          <p:sp>
            <p:nvSpPr>
              <p:cNvPr id="68637" name="Rectangle 29"/>
              <p:cNvSpPr>
                <a:spLocks noChangeArrowheads="1"/>
              </p:cNvSpPr>
              <p:nvPr/>
            </p:nvSpPr>
            <p:spPr bwMode="auto">
              <a:xfrm>
                <a:off x="0" y="295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38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41	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void</a:t>
                </a:r>
                <a:r>
                  <a:rPr lang="en-US" sz="1100" b="1">
                    <a:latin typeface="Courier New" pitchFamily="49" charset="0"/>
                  </a:rPr>
                  <a:t> bubble(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work[],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const</a:t>
                </a:r>
                <a:r>
                  <a:rPr lang="en-US" sz="1100" b="1">
                    <a:latin typeface="Courier New" pitchFamily="49" charset="0"/>
                  </a:rPr>
                  <a:t>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size,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25"/>
              <a:ext cx="3072" cy="457"/>
              <a:chOff x="0" y="3325"/>
              <a:chExt cx="3072" cy="457"/>
            </a:xfrm>
          </p:grpSpPr>
          <p:sp>
            <p:nvSpPr>
              <p:cNvPr id="68640" name="Rectangle 32"/>
              <p:cNvSpPr>
                <a:spLocks noChangeArrowheads="1"/>
              </p:cNvSpPr>
              <p:nvPr/>
            </p:nvSpPr>
            <p:spPr bwMode="auto">
              <a:xfrm>
                <a:off x="0" y="332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41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42	</a:t>
                </a:r>
                <a:r>
                  <a:rPr lang="en-US" sz="1100" b="1">
                    <a:latin typeface="Courier New" pitchFamily="49" charset="0"/>
                  </a:rPr>
                  <a:t>          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(*compare)(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,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)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699"/>
              <a:ext cx="3072" cy="457"/>
              <a:chOff x="0" y="3699"/>
              <a:chExt cx="3072" cy="457"/>
            </a:xfrm>
          </p:grpSpPr>
          <p:sp>
            <p:nvSpPr>
              <p:cNvPr id="68643" name="Rectangle 35"/>
              <p:cNvSpPr>
                <a:spLocks noChangeArrowheads="1"/>
              </p:cNvSpPr>
              <p:nvPr/>
            </p:nvSpPr>
            <p:spPr bwMode="auto">
              <a:xfrm>
                <a:off x="0" y="369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44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 dirty="0">
                    <a:solidFill>
                      <a:srgbClr val="4D8DFF"/>
                    </a:solidFill>
                    <a:latin typeface="Courier New" pitchFamily="49" charset="0"/>
                  </a:rPr>
                  <a:t>	43	</a:t>
                </a:r>
                <a:r>
                  <a:rPr lang="en-US" sz="1100" b="1" dirty="0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073"/>
              <a:ext cx="3072" cy="457"/>
              <a:chOff x="0" y="4073"/>
              <a:chExt cx="3072" cy="457"/>
            </a:xfrm>
          </p:grpSpPr>
          <p:sp>
            <p:nvSpPr>
              <p:cNvPr id="68646" name="Rectangle 38"/>
              <p:cNvSpPr>
                <a:spLocks noChangeArrowheads="1"/>
              </p:cNvSpPr>
              <p:nvPr/>
            </p:nvSpPr>
            <p:spPr bwMode="auto">
              <a:xfrm>
                <a:off x="0" y="407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47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 dirty="0">
                    <a:solidFill>
                      <a:srgbClr val="4D8DFF"/>
                    </a:solidFill>
                    <a:latin typeface="Courier New" pitchFamily="49" charset="0"/>
                  </a:rPr>
                  <a:t>	44	</a:t>
                </a:r>
                <a:r>
                  <a:rPr lang="en-US" sz="1100" b="1" dirty="0">
                    <a:latin typeface="Courier New" pitchFamily="49" charset="0"/>
                  </a:rPr>
                  <a:t>   </a:t>
                </a:r>
                <a:r>
                  <a:rPr lang="en-US" sz="1100" b="1" dirty="0" err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 dirty="0">
                    <a:latin typeface="Courier New" pitchFamily="49" charset="0"/>
                  </a:rPr>
                  <a:t> pass, count;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47"/>
              <a:ext cx="3072" cy="457"/>
              <a:chOff x="0" y="4447"/>
              <a:chExt cx="3072" cy="457"/>
            </a:xfrm>
          </p:grpSpPr>
          <p:sp>
            <p:nvSpPr>
              <p:cNvPr id="68649" name="Rectangle 41"/>
              <p:cNvSpPr>
                <a:spLocks noChangeArrowheads="1"/>
              </p:cNvSpPr>
              <p:nvPr/>
            </p:nvSpPr>
            <p:spPr bwMode="auto">
              <a:xfrm>
                <a:off x="0" y="444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50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45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21"/>
              <a:ext cx="3072" cy="457"/>
              <a:chOff x="0" y="4821"/>
              <a:chExt cx="3072" cy="457"/>
            </a:xfrm>
          </p:grpSpPr>
          <p:sp>
            <p:nvSpPr>
              <p:cNvPr id="68652" name="Rectangle 44"/>
              <p:cNvSpPr>
                <a:spLocks noChangeArrowheads="1"/>
              </p:cNvSpPr>
              <p:nvPr/>
            </p:nvSpPr>
            <p:spPr bwMode="auto">
              <a:xfrm>
                <a:off x="0" y="482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53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46	</a:t>
                </a:r>
                <a:r>
                  <a:rPr lang="en-US" sz="1100" b="1"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void</a:t>
                </a:r>
                <a:r>
                  <a:rPr lang="en-US" sz="1100" b="1">
                    <a:latin typeface="Courier New" pitchFamily="49" charset="0"/>
                  </a:rPr>
                  <a:t> swap(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*,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*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195"/>
              <a:ext cx="3072" cy="457"/>
              <a:chOff x="0" y="5195"/>
              <a:chExt cx="3072" cy="457"/>
            </a:xfrm>
          </p:grpSpPr>
          <p:sp>
            <p:nvSpPr>
              <p:cNvPr id="68655" name="Rectangle 47"/>
              <p:cNvSpPr>
                <a:spLocks noChangeArrowheads="1"/>
              </p:cNvSpPr>
              <p:nvPr/>
            </p:nvSpPr>
            <p:spPr bwMode="auto">
              <a:xfrm>
                <a:off x="0" y="519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56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47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569"/>
              <a:ext cx="3072" cy="457"/>
              <a:chOff x="0" y="5569"/>
              <a:chExt cx="3072" cy="457"/>
            </a:xfrm>
          </p:grpSpPr>
          <p:sp>
            <p:nvSpPr>
              <p:cNvPr id="68658" name="Rectangle 50"/>
              <p:cNvSpPr>
                <a:spLocks noChangeArrowheads="1"/>
              </p:cNvSpPr>
              <p:nvPr/>
            </p:nvSpPr>
            <p:spPr bwMode="auto">
              <a:xfrm>
                <a:off x="0" y="556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59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48	</a:t>
                </a:r>
                <a:r>
                  <a:rPr lang="en-US" sz="1100" b="1"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for</a:t>
                </a:r>
                <a:r>
                  <a:rPr lang="en-US" sz="1100" b="1">
                    <a:latin typeface="Courier New" pitchFamily="49" charset="0"/>
                  </a:rPr>
                  <a:t> ( pass = 1; pass &lt; size; pass++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43"/>
              <a:ext cx="3072" cy="457"/>
              <a:chOff x="0" y="5943"/>
              <a:chExt cx="3072" cy="457"/>
            </a:xfrm>
          </p:grpSpPr>
          <p:sp>
            <p:nvSpPr>
              <p:cNvPr id="68661" name="Rectangle 53"/>
              <p:cNvSpPr>
                <a:spLocks noChangeArrowheads="1"/>
              </p:cNvSpPr>
              <p:nvPr/>
            </p:nvSpPr>
            <p:spPr bwMode="auto">
              <a:xfrm>
                <a:off x="0" y="594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62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49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17"/>
              <a:ext cx="3072" cy="457"/>
              <a:chOff x="0" y="6317"/>
              <a:chExt cx="3072" cy="457"/>
            </a:xfrm>
          </p:grpSpPr>
          <p:sp>
            <p:nvSpPr>
              <p:cNvPr id="68664" name="Rectangle 56"/>
              <p:cNvSpPr>
                <a:spLocks noChangeArrowheads="1"/>
              </p:cNvSpPr>
              <p:nvPr/>
            </p:nvSpPr>
            <p:spPr bwMode="auto">
              <a:xfrm>
                <a:off x="0" y="631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65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50	</a:t>
                </a:r>
                <a:r>
                  <a:rPr lang="en-US" sz="1100" b="1">
                    <a:latin typeface="Courier New" pitchFamily="49" charset="0"/>
                  </a:rPr>
                  <a:t>   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for</a:t>
                </a:r>
                <a:r>
                  <a:rPr lang="en-US" sz="1100" b="1">
                    <a:latin typeface="Courier New" pitchFamily="49" charset="0"/>
                  </a:rPr>
                  <a:t> ( count = 0; count &lt; size - 1; count++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691"/>
              <a:ext cx="3072" cy="457"/>
              <a:chOff x="0" y="6691"/>
              <a:chExt cx="3072" cy="457"/>
            </a:xfrm>
          </p:grpSpPr>
          <p:sp>
            <p:nvSpPr>
              <p:cNvPr id="68667" name="Rectangle 59"/>
              <p:cNvSpPr>
                <a:spLocks noChangeArrowheads="1"/>
              </p:cNvSpPr>
              <p:nvPr/>
            </p:nvSpPr>
            <p:spPr bwMode="auto">
              <a:xfrm>
                <a:off x="0" y="669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68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51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065"/>
              <a:ext cx="3072" cy="457"/>
              <a:chOff x="0" y="7065"/>
              <a:chExt cx="3072" cy="457"/>
            </a:xfrm>
          </p:grpSpPr>
          <p:sp>
            <p:nvSpPr>
              <p:cNvPr id="68670" name="Rectangle 62"/>
              <p:cNvSpPr>
                <a:spLocks noChangeArrowheads="1"/>
              </p:cNvSpPr>
              <p:nvPr/>
            </p:nvSpPr>
            <p:spPr bwMode="auto">
              <a:xfrm>
                <a:off x="0" y="706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71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52	</a:t>
                </a:r>
                <a:r>
                  <a:rPr lang="en-US" sz="1100" b="1">
                    <a:latin typeface="Courier New" pitchFamily="49" charset="0"/>
                  </a:rPr>
                  <a:t>      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if</a:t>
                </a:r>
                <a:r>
                  <a:rPr lang="en-US" sz="1100" b="1">
                    <a:latin typeface="Courier New" pitchFamily="49" charset="0"/>
                  </a:rPr>
                  <a:t> ( (*compare)( work[ count ], work[ count + 1 ] )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39"/>
              <a:ext cx="3072" cy="457"/>
              <a:chOff x="0" y="7439"/>
              <a:chExt cx="3072" cy="457"/>
            </a:xfrm>
          </p:grpSpPr>
          <p:sp>
            <p:nvSpPr>
              <p:cNvPr id="68673" name="Rectangle 65"/>
              <p:cNvSpPr>
                <a:spLocks noChangeArrowheads="1"/>
              </p:cNvSpPr>
              <p:nvPr/>
            </p:nvSpPr>
            <p:spPr bwMode="auto">
              <a:xfrm>
                <a:off x="0" y="743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74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53	</a:t>
                </a:r>
                <a:r>
                  <a:rPr lang="en-US" sz="1100" b="1">
                    <a:latin typeface="Courier New" pitchFamily="49" charset="0"/>
                  </a:rPr>
                  <a:t>            swap( &amp;work[ count ], &amp;work[ count + 1 ]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13"/>
              <a:ext cx="3072" cy="457"/>
              <a:chOff x="0" y="7813"/>
              <a:chExt cx="3072" cy="457"/>
            </a:xfrm>
          </p:grpSpPr>
          <p:sp>
            <p:nvSpPr>
              <p:cNvPr id="68676" name="Rectangle 68"/>
              <p:cNvSpPr>
                <a:spLocks noChangeArrowheads="1"/>
              </p:cNvSpPr>
              <p:nvPr/>
            </p:nvSpPr>
            <p:spPr bwMode="auto">
              <a:xfrm>
                <a:off x="0" y="781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77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54	</a:t>
                </a:r>
                <a:r>
                  <a:rPr lang="en-US" sz="1100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187"/>
              <a:ext cx="3072" cy="457"/>
              <a:chOff x="0" y="8187"/>
              <a:chExt cx="3072" cy="457"/>
            </a:xfrm>
          </p:grpSpPr>
          <p:sp>
            <p:nvSpPr>
              <p:cNvPr id="68679" name="Rectangle 71"/>
              <p:cNvSpPr>
                <a:spLocks noChangeArrowheads="1"/>
              </p:cNvSpPr>
              <p:nvPr/>
            </p:nvSpPr>
            <p:spPr bwMode="auto">
              <a:xfrm>
                <a:off x="0" y="818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80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55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561"/>
              <a:ext cx="3072" cy="457"/>
              <a:chOff x="0" y="8561"/>
              <a:chExt cx="3072" cy="457"/>
            </a:xfrm>
          </p:grpSpPr>
          <p:sp>
            <p:nvSpPr>
              <p:cNvPr id="68682" name="Rectangle 74"/>
              <p:cNvSpPr>
                <a:spLocks noChangeArrowheads="1"/>
              </p:cNvSpPr>
              <p:nvPr/>
            </p:nvSpPr>
            <p:spPr bwMode="auto">
              <a:xfrm>
                <a:off x="0" y="856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83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56	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void</a:t>
                </a:r>
                <a:r>
                  <a:rPr lang="en-US" sz="1100" b="1">
                    <a:latin typeface="Courier New" pitchFamily="49" charset="0"/>
                  </a:rPr>
                  <a:t> swap(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*element1Ptr,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*element2Ptr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35"/>
              <a:ext cx="3072" cy="457"/>
              <a:chOff x="0" y="8935"/>
              <a:chExt cx="3072" cy="457"/>
            </a:xfrm>
          </p:grpSpPr>
          <p:sp>
            <p:nvSpPr>
              <p:cNvPr id="68685" name="Rectangle 77"/>
              <p:cNvSpPr>
                <a:spLocks noChangeArrowheads="1"/>
              </p:cNvSpPr>
              <p:nvPr/>
            </p:nvSpPr>
            <p:spPr bwMode="auto">
              <a:xfrm>
                <a:off x="0" y="893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86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57	</a:t>
                </a:r>
                <a:r>
                  <a:rPr lang="en-US" sz="1100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09"/>
              <a:ext cx="3072" cy="457"/>
              <a:chOff x="0" y="9309"/>
              <a:chExt cx="3072" cy="457"/>
            </a:xfrm>
          </p:grpSpPr>
          <p:sp>
            <p:nvSpPr>
              <p:cNvPr id="68688" name="Rectangle 80"/>
              <p:cNvSpPr>
                <a:spLocks noChangeArrowheads="1"/>
              </p:cNvSpPr>
              <p:nvPr/>
            </p:nvSpPr>
            <p:spPr bwMode="auto">
              <a:xfrm>
                <a:off x="0" y="930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89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58	</a:t>
                </a:r>
                <a:r>
                  <a:rPr lang="en-US" sz="1100" b="1">
                    <a:latin typeface="Courier New" pitchFamily="49" charset="0"/>
                  </a:rPr>
                  <a:t>   </a:t>
                </a:r>
                <a:r>
                  <a:rPr lang="en-US" sz="11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100" b="1">
                    <a:latin typeface="Courier New" pitchFamily="49" charset="0"/>
                  </a:rPr>
                  <a:t> temp;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683"/>
              <a:ext cx="3072" cy="457"/>
              <a:chOff x="0" y="9683"/>
              <a:chExt cx="3072" cy="457"/>
            </a:xfrm>
          </p:grpSpPr>
          <p:sp>
            <p:nvSpPr>
              <p:cNvPr id="68691" name="Rectangle 83"/>
              <p:cNvSpPr>
                <a:spLocks noChangeArrowheads="1"/>
              </p:cNvSpPr>
              <p:nvPr/>
            </p:nvSpPr>
            <p:spPr bwMode="auto">
              <a:xfrm>
                <a:off x="0" y="968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92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59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57"/>
              <a:ext cx="3072" cy="457"/>
              <a:chOff x="0" y="10057"/>
              <a:chExt cx="3072" cy="457"/>
            </a:xfrm>
          </p:grpSpPr>
          <p:sp>
            <p:nvSpPr>
              <p:cNvPr id="68694" name="Rectangle 86"/>
              <p:cNvSpPr>
                <a:spLocks noChangeArrowheads="1"/>
              </p:cNvSpPr>
              <p:nvPr/>
            </p:nvSpPr>
            <p:spPr bwMode="auto">
              <a:xfrm>
                <a:off x="0" y="10057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95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60	</a:t>
                </a:r>
                <a:r>
                  <a:rPr lang="en-US" sz="1100" b="1">
                    <a:latin typeface="Courier New" pitchFamily="49" charset="0"/>
                  </a:rPr>
                  <a:t>   temp = *element1Ptr;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31"/>
              <a:ext cx="3072" cy="457"/>
              <a:chOff x="0" y="10431"/>
              <a:chExt cx="3072" cy="457"/>
            </a:xfrm>
          </p:grpSpPr>
          <p:sp>
            <p:nvSpPr>
              <p:cNvPr id="68697" name="Rectangle 89"/>
              <p:cNvSpPr>
                <a:spLocks noChangeArrowheads="1"/>
              </p:cNvSpPr>
              <p:nvPr/>
            </p:nvSpPr>
            <p:spPr bwMode="auto">
              <a:xfrm>
                <a:off x="0" y="10431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698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61	</a:t>
                </a:r>
                <a:r>
                  <a:rPr lang="en-US" sz="1100" b="1">
                    <a:latin typeface="Courier New" pitchFamily="49" charset="0"/>
                  </a:rPr>
                  <a:t>   *element1Ptr = *element2Ptr;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8608" name="Group 91"/>
            <p:cNvGrpSpPr>
              <a:grpSpLocks/>
            </p:cNvGrpSpPr>
            <p:nvPr/>
          </p:nvGrpSpPr>
          <p:grpSpPr bwMode="auto">
            <a:xfrm>
              <a:off x="0" y="10805"/>
              <a:ext cx="3072" cy="457"/>
              <a:chOff x="0" y="10805"/>
              <a:chExt cx="3072" cy="457"/>
            </a:xfrm>
          </p:grpSpPr>
          <p:sp>
            <p:nvSpPr>
              <p:cNvPr id="68700" name="Rectangle 92"/>
              <p:cNvSpPr>
                <a:spLocks noChangeArrowheads="1"/>
              </p:cNvSpPr>
              <p:nvPr/>
            </p:nvSpPr>
            <p:spPr bwMode="auto">
              <a:xfrm>
                <a:off x="0" y="10805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701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62	</a:t>
                </a:r>
                <a:r>
                  <a:rPr lang="en-US" sz="1100" b="1">
                    <a:latin typeface="Courier New" pitchFamily="49" charset="0"/>
                  </a:rPr>
                  <a:t>   *element2Ptr = temp;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8609" name="Group 94"/>
            <p:cNvGrpSpPr>
              <a:grpSpLocks/>
            </p:cNvGrpSpPr>
            <p:nvPr/>
          </p:nvGrpSpPr>
          <p:grpSpPr bwMode="auto">
            <a:xfrm>
              <a:off x="0" y="11179"/>
              <a:ext cx="3072" cy="457"/>
              <a:chOff x="0" y="11179"/>
              <a:chExt cx="3072" cy="457"/>
            </a:xfrm>
          </p:grpSpPr>
          <p:sp>
            <p:nvSpPr>
              <p:cNvPr id="68703" name="Rectangle 95"/>
              <p:cNvSpPr>
                <a:spLocks noChangeArrowheads="1"/>
              </p:cNvSpPr>
              <p:nvPr/>
            </p:nvSpPr>
            <p:spPr bwMode="auto">
              <a:xfrm>
                <a:off x="0" y="11179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704" name="Rectangle 96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63	</a:t>
                </a:r>
                <a:r>
                  <a:rPr lang="en-US" sz="1100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8611" name="Group 97"/>
            <p:cNvGrpSpPr>
              <a:grpSpLocks/>
            </p:cNvGrpSpPr>
            <p:nvPr/>
          </p:nvGrpSpPr>
          <p:grpSpPr bwMode="auto">
            <a:xfrm>
              <a:off x="0" y="11553"/>
              <a:ext cx="3072" cy="457"/>
              <a:chOff x="0" y="11553"/>
              <a:chExt cx="3072" cy="457"/>
            </a:xfrm>
          </p:grpSpPr>
          <p:sp>
            <p:nvSpPr>
              <p:cNvPr id="68706" name="Rectangle 98"/>
              <p:cNvSpPr>
                <a:spLocks noChangeArrowheads="1"/>
              </p:cNvSpPr>
              <p:nvPr/>
            </p:nvSpPr>
            <p:spPr bwMode="auto">
              <a:xfrm>
                <a:off x="0" y="11553"/>
                <a:ext cx="3072" cy="457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100"/>
              </a:p>
            </p:txBody>
          </p:sp>
          <p:sp>
            <p:nvSpPr>
              <p:cNvPr id="68707" name="Rectangle 99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100" b="1">
                    <a:solidFill>
                      <a:srgbClr val="4D8DFF"/>
                    </a:solidFill>
                    <a:latin typeface="Courier New" pitchFamily="49" charset="0"/>
                  </a:rPr>
                  <a:t>	64	</a:t>
                </a:r>
                <a:endParaRPr lang="en-US" sz="11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1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</p:grpSp>
      <p:grpSp>
        <p:nvGrpSpPr>
          <p:cNvPr id="68612" name="Group 100"/>
          <p:cNvGrpSpPr>
            <a:grpSpLocks/>
          </p:cNvGrpSpPr>
          <p:nvPr/>
        </p:nvGrpSpPr>
        <p:grpSpPr bwMode="auto">
          <a:xfrm>
            <a:off x="2133600" y="1600200"/>
            <a:ext cx="6477000" cy="2514600"/>
            <a:chOff x="1296" y="1200"/>
            <a:chExt cx="4080" cy="1584"/>
          </a:xfrm>
        </p:grpSpPr>
        <p:sp>
          <p:nvSpPr>
            <p:cNvPr id="68709" name="Rectangle 101"/>
            <p:cNvSpPr>
              <a:spLocks noChangeArrowheads="1"/>
            </p:cNvSpPr>
            <p:nvPr/>
          </p:nvSpPr>
          <p:spPr bwMode="auto">
            <a:xfrm>
              <a:off x="3552" y="1200"/>
              <a:ext cx="1824" cy="68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ascending</a:t>
              </a:r>
              <a:r>
                <a:rPr lang="en-US" sz="1600">
                  <a:solidFill>
                    <a:schemeClr val="tx1"/>
                  </a:solidFill>
                </a:rPr>
                <a:t> and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descending</a:t>
              </a:r>
              <a:r>
                <a:rPr lang="en-US" sz="1600">
                  <a:solidFill>
                    <a:schemeClr val="tx1"/>
                  </a:solidFill>
                </a:rPr>
                <a:t> return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true</a:t>
              </a:r>
              <a:r>
                <a:rPr lang="en-US" sz="1600">
                  <a:solidFill>
                    <a:schemeClr val="tx1"/>
                  </a:solidFill>
                </a:rPr>
                <a:t> or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false</a:t>
              </a:r>
              <a:r>
                <a:rPr lang="en-US" sz="1600">
                  <a:solidFill>
                    <a:schemeClr val="tx1"/>
                  </a:solidFill>
                </a:rPr>
                <a:t>. 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bubble</a:t>
              </a:r>
              <a:r>
                <a:rPr lang="en-US" sz="1600">
                  <a:solidFill>
                    <a:schemeClr val="tx1"/>
                  </a:solidFill>
                </a:rPr>
                <a:t> calls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swap</a:t>
              </a:r>
              <a:r>
                <a:rPr lang="en-US" sz="1600">
                  <a:solidFill>
                    <a:schemeClr val="tx1"/>
                  </a:solidFill>
                </a:rPr>
                <a:t> if the function call returns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true</a:t>
              </a:r>
              <a:r>
                <a:rPr lang="en-US" sz="1600">
                  <a:solidFill>
                    <a:schemeClr val="tx1"/>
                  </a:solidFill>
                </a:rPr>
                <a:t>. </a:t>
              </a:r>
            </a:p>
          </p:txBody>
        </p:sp>
        <p:sp>
          <p:nvSpPr>
            <p:cNvPr id="68710" name="Line 102"/>
            <p:cNvSpPr>
              <a:spLocks noChangeShapeType="1"/>
            </p:cNvSpPr>
            <p:nvPr/>
          </p:nvSpPr>
          <p:spPr bwMode="auto">
            <a:xfrm flipH="1">
              <a:off x="1296" y="1440"/>
              <a:ext cx="2256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8615" name="Group 106"/>
          <p:cNvGrpSpPr>
            <a:grpSpLocks/>
          </p:cNvGrpSpPr>
          <p:nvPr/>
        </p:nvGrpSpPr>
        <p:grpSpPr bwMode="auto">
          <a:xfrm>
            <a:off x="2438400" y="4343400"/>
            <a:ext cx="6400800" cy="1828800"/>
            <a:chOff x="1536" y="2736"/>
            <a:chExt cx="4032" cy="1152"/>
          </a:xfrm>
        </p:grpSpPr>
        <p:sp>
          <p:nvSpPr>
            <p:cNvPr id="68712" name="Rectangle 104"/>
            <p:cNvSpPr>
              <a:spLocks noChangeArrowheads="1"/>
            </p:cNvSpPr>
            <p:nvPr/>
          </p:nvSpPr>
          <p:spPr bwMode="auto">
            <a:xfrm>
              <a:off x="3840" y="2746"/>
              <a:ext cx="1728" cy="114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>
                  <a:solidFill>
                    <a:schemeClr val="tx1"/>
                  </a:solidFill>
                </a:rPr>
                <a:t>Notice how function pointers are called using the dereferencing operator.  The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*</a:t>
              </a:r>
              <a:r>
                <a:rPr lang="en-US" sz="1600">
                  <a:solidFill>
                    <a:schemeClr val="tx1"/>
                  </a:solidFill>
                </a:rPr>
                <a:t> is not required, but emphasizes that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compare</a:t>
              </a:r>
              <a:r>
                <a:rPr lang="en-US" sz="1600">
                  <a:solidFill>
                    <a:schemeClr val="tx1"/>
                  </a:solidFill>
                </a:rPr>
                <a:t> is a function pointer and not a function.</a:t>
              </a:r>
            </a:p>
            <a:p>
              <a:pPr>
                <a:spcBef>
                  <a:spcPct val="0"/>
                </a:spcBef>
              </a:pPr>
              <a:endParaRPr lang="en-US" sz="1600">
                <a:solidFill>
                  <a:schemeClr val="tx1"/>
                </a:solidFill>
              </a:endParaRPr>
            </a:p>
          </p:txBody>
        </p:sp>
        <p:sp>
          <p:nvSpPr>
            <p:cNvPr id="68713" name="Line 105"/>
            <p:cNvSpPr>
              <a:spLocks noChangeShapeType="1"/>
            </p:cNvSpPr>
            <p:nvPr/>
          </p:nvSpPr>
          <p:spPr bwMode="auto">
            <a:xfrm flipH="1" flipV="1">
              <a:off x="1536" y="2736"/>
              <a:ext cx="2304" cy="2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>
                <a:cs typeface="Times New Roman" pitchFamily="18" charset="0"/>
              </a:rPr>
              <a:t>3.1  Define functions</a:t>
            </a: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Program Output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2895600"/>
            <a:chOff x="0" y="0"/>
            <a:chExt cx="3072" cy="336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6963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38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65	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ascending(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a,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b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69640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41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66	</a:t>
                </a:r>
                <a:r>
                  <a:rPr lang="en-US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69643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44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67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return</a:t>
                </a:r>
                <a:r>
                  <a:rPr lang="en-US" b="1">
                    <a:latin typeface="Courier New" pitchFamily="49" charset="0"/>
                  </a:rPr>
                  <a:t> b &lt; a;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/* swap if b is less than a */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69646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47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68	</a:t>
                </a:r>
                <a:r>
                  <a:rPr lang="en-US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69649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50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69	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69652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53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70	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descending(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a,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b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69655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56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71	</a:t>
                </a:r>
                <a:r>
                  <a:rPr lang="en-US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69658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659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72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return</a:t>
                </a:r>
                <a:r>
                  <a:rPr lang="en-US" b="1">
                    <a:latin typeface="Courier New" pitchFamily="49" charset="0"/>
                  </a:rPr>
                  <a:t> b &gt; a;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/* swap if b is greater than a */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69661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12" name="Group 30"/>
              <p:cNvGrpSpPr>
                <a:grpSpLocks/>
              </p:cNvGrpSpPr>
              <p:nvPr/>
            </p:nvGrpSpPr>
            <p:grpSpPr bwMode="auto">
              <a:xfrm>
                <a:off x="0" y="2992"/>
                <a:ext cx="3072" cy="374"/>
                <a:chOff x="0" y="2992"/>
                <a:chExt cx="3072" cy="374"/>
              </a:xfrm>
            </p:grpSpPr>
            <p:sp>
              <p:nvSpPr>
                <p:cNvPr id="69663" name="Rectangle 31"/>
                <p:cNvSpPr>
                  <a:spLocks noChangeArrowheads="1"/>
                </p:cNvSpPr>
                <p:nvPr/>
              </p:nvSpPr>
              <p:spPr bwMode="auto">
                <a:xfrm>
                  <a:off x="0" y="2992"/>
                  <a:ext cx="3072" cy="374"/>
                </a:xfrm>
                <a:prstGeom prst="rect">
                  <a:avLst/>
                </a:prstGeom>
                <a:solidFill>
                  <a:srgbClr val="FFE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>
                    <a:spcBef>
                      <a:spcPct val="0"/>
                    </a:spcBef>
                    <a:tabLst>
                      <a:tab pos="139700" algn="r"/>
                      <a:tab pos="292100" algn="l"/>
                    </a:tabLst>
                  </a:pPr>
                  <a:r>
                    <a:rPr lang="en-US" b="1">
                      <a:solidFill>
                        <a:srgbClr val="4D8DFF"/>
                      </a:solidFill>
                      <a:latin typeface="Courier New" pitchFamily="49" charset="0"/>
                    </a:rPr>
                    <a:t>	73	</a:t>
                  </a:r>
                  <a:r>
                    <a:rPr lang="en-US" b="1">
                      <a:latin typeface="Courier New" pitchFamily="49" charset="0"/>
                    </a:rPr>
                    <a:t>}</a:t>
                  </a:r>
                </a:p>
                <a:p>
                  <a:pPr>
                    <a:spcBef>
                      <a:spcPct val="0"/>
                    </a:spcBef>
                    <a:tabLst>
                      <a:tab pos="139700" algn="r"/>
                      <a:tab pos="292100" algn="l"/>
                    </a:tabLst>
                  </a:pP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</p:txBody>
            </p:sp>
            <p:sp>
              <p:nvSpPr>
                <p:cNvPr id="69664" name="Rectangle 32"/>
                <p:cNvSpPr>
                  <a:spLocks noChangeArrowheads="1"/>
                </p:cNvSpPr>
                <p:nvPr/>
              </p:nvSpPr>
              <p:spPr bwMode="auto">
                <a:xfrm>
                  <a:off x="0" y="2992"/>
                  <a:ext cx="3072" cy="374"/>
                </a:xfrm>
                <a:prstGeom prst="rect">
                  <a:avLst/>
                </a:prstGeom>
                <a:noFill/>
                <a:ln w="7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69665" name="Rectangle 33"/>
          <p:cNvSpPr>
            <a:spLocks noChangeArrowheads="1"/>
          </p:cNvSpPr>
          <p:nvPr/>
        </p:nvSpPr>
        <p:spPr bwMode="auto">
          <a:xfrm>
            <a:off x="0" y="3048000"/>
            <a:ext cx="6858000" cy="2308324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Enter 1 to sort in ascending order,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Enter 2 to sort in descending order: 1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Courier New" pitchFamily="49" charset="0"/>
              </a:rPr>
              <a:t> </a:t>
            </a:r>
            <a:endParaRPr lang="en-US" b="1" dirty="0">
              <a:effectLst/>
              <a:latin typeface="Courier New" pitchFamily="49" charset="0"/>
            </a:endParaRP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Data items in original order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   2   6   4   8  10  12  89  68  45  37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Data items in ascending order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   2   4   6   8  10  12  37  45  68  89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  <p:sp>
        <p:nvSpPr>
          <p:cNvPr id="69666" name="Rectangle 34"/>
          <p:cNvSpPr>
            <a:spLocks noChangeArrowheads="1"/>
          </p:cNvSpPr>
          <p:nvPr/>
        </p:nvSpPr>
        <p:spPr bwMode="auto">
          <a:xfrm>
            <a:off x="0" y="4724400"/>
            <a:ext cx="6858000" cy="2308324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Enter 1 to sort in ascending order,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Enter 2 to sort in descending order: 2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solidFill>
                  <a:schemeClr val="tx1"/>
                </a:solidFill>
                <a:effectLst/>
                <a:latin typeface="Courier New" pitchFamily="49" charset="0"/>
              </a:rPr>
              <a:t> </a:t>
            </a:r>
            <a:endParaRPr lang="en-US" b="1" dirty="0">
              <a:effectLst/>
              <a:latin typeface="Courier New" pitchFamily="49" charset="0"/>
            </a:endParaRP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Data items in original order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   2   6   4   8  10  12  89  68  45  37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Data items in descending order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effectLst/>
                <a:latin typeface="Courier New" pitchFamily="49" charset="0"/>
              </a:rPr>
              <a:t>  89  68  45  37  12  10   8   6   4   2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Reference Semantics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Pass/call by reference</a:t>
            </a:r>
          </a:p>
          <a:p>
            <a:pPr lvl="1" eaLnBrk="1" hangingPunct="1"/>
            <a:r>
              <a:rPr lang="en-US" altLang="zh-CN" smtClean="0">
                <a:ea typeface="宋体" pitchFamily="2" charset="-122"/>
              </a:rPr>
              <a:t>When a function parameter is passed as a pointer</a:t>
            </a:r>
          </a:p>
          <a:p>
            <a:pPr lvl="1" eaLnBrk="1" hangingPunct="1"/>
            <a:r>
              <a:rPr lang="en-US" altLang="zh-CN" smtClean="0">
                <a:ea typeface="宋体" pitchFamily="2" charset="-122"/>
              </a:rPr>
              <a:t>Changing the parameter changes the original argument</a:t>
            </a:r>
          </a:p>
          <a:p>
            <a:pPr lvl="1" eaLnBrk="1" hangingPunct="1"/>
            <a:r>
              <a:rPr lang="en-US" altLang="zh-CN" smtClean="0">
                <a:ea typeface="宋体" pitchFamily="2" charset="-122"/>
              </a:rPr>
              <a:t>Arrays are pointers  </a:t>
            </a:r>
            <a:r>
              <a:rPr lang="en-US" altLang="zh-CN" smtClean="0">
                <a:ea typeface="宋体" pitchFamily="2" charset="-122"/>
                <a:hlinkClick r:id="rId3" action="ppaction://hlinksldjump"/>
              </a:rPr>
              <a:t>Arrays as Arguments</a:t>
            </a:r>
            <a:endParaRPr lang="en-US" altLang="zh-CN" smtClean="0">
              <a:ea typeface="宋体" pitchFamily="2" charset="-122"/>
            </a:endParaRPr>
          </a:p>
          <a:p>
            <a:pPr lvl="1" eaLnBrk="1" hangingPunct="1"/>
            <a:r>
              <a:rPr lang="en-US" altLang="zh-CN" smtClean="0">
                <a:ea typeface="宋体" pitchFamily="2" charset="-122"/>
              </a:rPr>
              <a:t>structs are usually passed as pointers</a:t>
            </a:r>
          </a:p>
          <a:p>
            <a:pPr eaLnBrk="1" hangingPunct="1">
              <a:buFont typeface="Symbol" pitchFamily="18" charset="2"/>
              <a:buNone/>
            </a:pPr>
            <a:endParaRPr lang="en-US" altLang="zh-CN" smtClean="0">
              <a:ea typeface="宋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68580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Pass by value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990600"/>
            <a:ext cx="8305800" cy="5486400"/>
          </a:xfrm>
        </p:spPr>
        <p:txBody>
          <a:bodyPr/>
          <a:lstStyle/>
          <a:p>
            <a:pPr eaLnBrk="1" hangingPunct="1"/>
            <a:r>
              <a:rPr lang="en-US" altLang="zh-CN" smtClean="0">
                <a:ea typeface="宋体" pitchFamily="2" charset="-122"/>
              </a:rPr>
              <a:t> </a:t>
            </a:r>
            <a:r>
              <a:rPr lang="en-US" altLang="zh-CN" sz="2400" smtClean="0">
                <a:ea typeface="宋体" pitchFamily="2" charset="-122"/>
              </a:rPr>
              <a:t>void by_value(int a, int b, int c);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void main() {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int x = 2, y = 4, z = 6;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cout&lt;&lt;"\nBefore calling by_value(), x  y  z  "&lt;&lt;x&lt;&lt;y&lt;&lt;z;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by_value(x, y, z);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cout&lt;&lt;"\nAfter calling by_value(), x , y , z  "&lt;&lt;x&lt;&lt;y&lt;&lt;z; }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void by_value(int a, int b, int c)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{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   a = 0;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   b = 0;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   c = 0;</a:t>
            </a:r>
          </a:p>
          <a:p>
            <a:pPr eaLnBrk="1" hangingPunct="1">
              <a:buFont typeface="Symbol" pitchFamily="18" charset="2"/>
              <a:buNone/>
            </a:pPr>
            <a:r>
              <a:rPr lang="en-US" altLang="zh-CN" sz="2400" smtClean="0">
                <a:ea typeface="宋体" pitchFamily="2" charset="-122"/>
              </a:rPr>
              <a:t>        }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458200" cy="5486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void </a:t>
            </a:r>
            <a:r>
              <a:rPr lang="en-US" sz="2400" dirty="0" err="1" smtClean="0"/>
              <a:t>by_ref</a:t>
            </a:r>
            <a:r>
              <a:rPr lang="en-US" sz="2400" dirty="0" smtClean="0"/>
              <a:t>(</a:t>
            </a:r>
            <a:r>
              <a:rPr lang="en-US" sz="2400" dirty="0" err="1" smtClean="0"/>
              <a:t>int</a:t>
            </a:r>
            <a:r>
              <a:rPr lang="en-US" sz="2400" dirty="0" smtClean="0"/>
              <a:t> *a, </a:t>
            </a:r>
            <a:r>
              <a:rPr lang="en-US" sz="2400" dirty="0" err="1" smtClean="0"/>
              <a:t>int</a:t>
            </a:r>
            <a:r>
              <a:rPr lang="en-US" sz="2400" dirty="0" smtClean="0"/>
              <a:t> *b, </a:t>
            </a:r>
            <a:r>
              <a:rPr lang="en-US" sz="2400" dirty="0" err="1" smtClean="0"/>
              <a:t>int</a:t>
            </a:r>
            <a:r>
              <a:rPr lang="en-US" sz="2400" dirty="0" smtClean="0"/>
              <a:t> *c);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void main(){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x = 2, y = 4, z = 6;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</a:t>
            </a:r>
            <a:r>
              <a:rPr lang="en-US" sz="2400" dirty="0" err="1" smtClean="0"/>
              <a:t>by_ref</a:t>
            </a:r>
            <a:r>
              <a:rPr lang="en-US" sz="2400" dirty="0" smtClean="0"/>
              <a:t>(&amp;x, &amp;y, &amp;z);  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//Passing address of </a:t>
            </a:r>
            <a:r>
              <a:rPr lang="en-US" sz="2400" dirty="0" err="1" smtClean="0"/>
              <a:t>x,y</a:t>
            </a:r>
            <a:r>
              <a:rPr lang="en-US" sz="2400" dirty="0" smtClean="0"/>
              <a:t> and z;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  </a:t>
            </a:r>
            <a:r>
              <a:rPr lang="en-US" sz="2400" dirty="0" err="1" smtClean="0"/>
              <a:t>cout</a:t>
            </a:r>
            <a:r>
              <a:rPr lang="en-US" sz="2400" dirty="0" smtClean="0"/>
              <a:t>&lt;&lt;"\</a:t>
            </a:r>
            <a:r>
              <a:rPr lang="en-US" sz="2400" dirty="0" err="1" smtClean="0"/>
              <a:t>nAfter</a:t>
            </a:r>
            <a:r>
              <a:rPr lang="en-US" sz="2400" dirty="0" smtClean="0"/>
              <a:t> calling </a:t>
            </a:r>
            <a:r>
              <a:rPr lang="en-US" sz="2400" dirty="0" err="1" smtClean="0"/>
              <a:t>by_ref</a:t>
            </a:r>
            <a:r>
              <a:rPr lang="en-US" sz="2400" dirty="0" smtClean="0"/>
              <a:t>(), x , y , z = "&lt;&lt;x&lt;&lt;y&lt;&lt;z;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}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   void </a:t>
            </a:r>
            <a:r>
              <a:rPr lang="en-US" sz="2400" dirty="0" err="1" smtClean="0"/>
              <a:t>by_ref</a:t>
            </a:r>
            <a:r>
              <a:rPr lang="en-US" sz="2400" dirty="0" smtClean="0"/>
              <a:t>(</a:t>
            </a:r>
            <a:r>
              <a:rPr lang="en-US" sz="2400" dirty="0" err="1" smtClean="0"/>
              <a:t>int</a:t>
            </a:r>
            <a:r>
              <a:rPr lang="en-US" sz="2400" dirty="0" smtClean="0"/>
              <a:t> *a, </a:t>
            </a:r>
            <a:r>
              <a:rPr lang="en-US" sz="2400" dirty="0" err="1" smtClean="0"/>
              <a:t>int</a:t>
            </a:r>
            <a:r>
              <a:rPr lang="en-US" sz="2400" dirty="0" smtClean="0"/>
              <a:t> *b, </a:t>
            </a:r>
            <a:r>
              <a:rPr lang="en-US" sz="2400" dirty="0" err="1" smtClean="0"/>
              <a:t>int</a:t>
            </a:r>
            <a:r>
              <a:rPr lang="en-US" sz="2400" dirty="0" smtClean="0"/>
              <a:t> *c)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//*a holds the value at address &amp;x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{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*a = 0;  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   //will change the value at the address of x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   *b = 0;	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//will change the value at the address of y	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    *c = 0;    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//will change the value at the address of z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/>
              <a:t> 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initializing an array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#define N_VALUES 5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float values[N_VALUES];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float *</a:t>
            </a:r>
            <a:r>
              <a:rPr lang="en-US" sz="2000" dirty="0" err="1" smtClean="0">
                <a:latin typeface="Lucida Console" pitchFamily="49" charset="0"/>
              </a:rPr>
              <a:t>vp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for ( </a:t>
            </a:r>
            <a:r>
              <a:rPr lang="en-US" sz="2000" dirty="0" err="1" smtClean="0">
                <a:latin typeface="Lucida Console" pitchFamily="49" charset="0"/>
              </a:rPr>
              <a:t>vp</a:t>
            </a:r>
            <a:r>
              <a:rPr lang="en-US" sz="2000" dirty="0" smtClean="0">
                <a:latin typeface="Lucida Console" pitchFamily="49" charset="0"/>
              </a:rPr>
              <a:t> = &amp;values[0]; </a:t>
            </a:r>
            <a:r>
              <a:rPr lang="en-US" sz="2000" dirty="0" err="1" smtClean="0">
                <a:latin typeface="Lucida Console" pitchFamily="49" charset="0"/>
              </a:rPr>
              <a:t>vp</a:t>
            </a:r>
            <a:r>
              <a:rPr lang="en-US" sz="2000" dirty="0" smtClean="0">
                <a:latin typeface="Lucida Console" pitchFamily="49" charset="0"/>
              </a:rPr>
              <a:t> &lt; &amp;values[N_VALUES]; )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*</a:t>
            </a:r>
            <a:r>
              <a:rPr lang="en-US" sz="2000" dirty="0" err="1" smtClean="0">
                <a:latin typeface="Lucida Console" pitchFamily="49" charset="0"/>
              </a:rPr>
              <a:t>vp</a:t>
            </a:r>
            <a:r>
              <a:rPr lang="en-US" sz="2000" dirty="0" smtClean="0">
                <a:latin typeface="Lucida Console" pitchFamily="49" charset="0"/>
              </a:rPr>
              <a:t>++ = 0;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91000" y="4019490"/>
            <a:ext cx="11430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7" name="Curved Connector 6"/>
          <p:cNvCxnSpPr>
            <a:stCxn id="6" idx="0"/>
            <a:endCxn id="9" idx="2"/>
          </p:cNvCxnSpPr>
          <p:nvPr/>
        </p:nvCxnSpPr>
        <p:spPr>
          <a:xfrm rot="16200000" flipV="1">
            <a:off x="3638550" y="2895540"/>
            <a:ext cx="762000" cy="14859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495800" y="4552890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Lucida Console" pitchFamily="49" charset="0"/>
              </a:rPr>
              <a:t>vp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19400" y="26478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810000" y="26478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4800600" y="26478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791200" y="26478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781800" y="26478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667000" y="2343090"/>
            <a:ext cx="11144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Lucida Console" pitchFamily="49" charset="0"/>
              </a:rPr>
              <a:t>&amp;values[0]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657992" y="2190690"/>
            <a:ext cx="1114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Lucida Console" pitchFamily="49" charset="0"/>
              </a:rPr>
              <a:t>&amp;values</a:t>
            </a:r>
          </a:p>
          <a:p>
            <a:r>
              <a:rPr lang="en-US" sz="1200" dirty="0" smtClean="0">
                <a:latin typeface="Lucida Console" pitchFamily="49" charset="0"/>
              </a:rPr>
              <a:t>[N_VALUES]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26" name="Curved Connector 25"/>
          <p:cNvCxnSpPr>
            <a:stCxn id="6" idx="0"/>
            <a:endCxn id="20" idx="2"/>
          </p:cNvCxnSpPr>
          <p:nvPr/>
        </p:nvCxnSpPr>
        <p:spPr>
          <a:xfrm rot="16200000" flipV="1">
            <a:off x="4133850" y="3390840"/>
            <a:ext cx="762000" cy="4953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urved Connector 28"/>
          <p:cNvCxnSpPr>
            <a:stCxn id="6" idx="0"/>
            <a:endCxn id="21" idx="2"/>
          </p:cNvCxnSpPr>
          <p:nvPr/>
        </p:nvCxnSpPr>
        <p:spPr>
          <a:xfrm rot="5400000" flipH="1" flipV="1">
            <a:off x="4629150" y="3390840"/>
            <a:ext cx="762000" cy="4953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urved Connector 31"/>
          <p:cNvCxnSpPr>
            <a:stCxn id="6" idx="0"/>
            <a:endCxn id="22" idx="2"/>
          </p:cNvCxnSpPr>
          <p:nvPr/>
        </p:nvCxnSpPr>
        <p:spPr>
          <a:xfrm rot="5400000" flipH="1" flipV="1">
            <a:off x="5124450" y="2895540"/>
            <a:ext cx="762000" cy="14859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>
            <a:stCxn id="6" idx="0"/>
            <a:endCxn id="23" idx="2"/>
          </p:cNvCxnSpPr>
          <p:nvPr/>
        </p:nvCxnSpPr>
        <p:spPr>
          <a:xfrm rot="5400000" flipH="1" flipV="1">
            <a:off x="5619750" y="2400240"/>
            <a:ext cx="762000" cy="24765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09600" y="3276600"/>
            <a:ext cx="11079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values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49" name="Rounded Rectangle 48"/>
          <p:cNvSpPr/>
          <p:nvPr/>
        </p:nvSpPr>
        <p:spPr>
          <a:xfrm>
            <a:off x="533400" y="2652252"/>
            <a:ext cx="12192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 [])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50" name="Curved Connector 49"/>
          <p:cNvCxnSpPr>
            <a:stCxn id="49" idx="3"/>
            <a:endCxn id="9" idx="1"/>
          </p:cNvCxnSpPr>
          <p:nvPr/>
        </p:nvCxnSpPr>
        <p:spPr>
          <a:xfrm flipV="1">
            <a:off x="1752600" y="2952690"/>
            <a:ext cx="1066800" cy="4362"/>
          </a:xfrm>
          <a:prstGeom prst="curvedConnector3">
            <a:avLst>
              <a:gd name="adj1" fmla="val 50000"/>
            </a:avLst>
          </a:prstGeom>
          <a:ln w="254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ounded Rectangle 52"/>
          <p:cNvSpPr/>
          <p:nvPr/>
        </p:nvSpPr>
        <p:spPr>
          <a:xfrm>
            <a:off x="2819400" y="26670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0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3810000" y="26670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0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4800600" y="26670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0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791200" y="26670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0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57" name="Curved Connector 56"/>
          <p:cNvCxnSpPr>
            <a:stCxn id="6" idx="0"/>
            <a:endCxn id="64" idx="2"/>
          </p:cNvCxnSpPr>
          <p:nvPr/>
        </p:nvCxnSpPr>
        <p:spPr>
          <a:xfrm rot="5400000" flipH="1" flipV="1">
            <a:off x="6195280" y="1832152"/>
            <a:ext cx="754558" cy="3620118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6781800" y="26670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0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924800" y="2895600"/>
            <a:ext cx="91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(done!)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6" grpId="0" animBg="1"/>
      <p:bldP spid="63" grpId="0" animBg="1"/>
      <p:bldP spid="63" grpId="1" animBg="1"/>
      <p:bldP spid="6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note on assignment: </a:t>
            </a:r>
            <a:r>
              <a:rPr lang="en-US" dirty="0" err="1" smtClean="0"/>
              <a:t>Rvalues</a:t>
            </a:r>
            <a:r>
              <a:rPr lang="en-US" dirty="0" smtClean="0"/>
              <a:t> vs. </a:t>
            </a:r>
            <a:r>
              <a:rPr lang="en-US" dirty="0" err="1" smtClean="0"/>
              <a:t>Lvalues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What’s really going on in an assignment?</a:t>
            </a:r>
          </a:p>
          <a:p>
            <a:pPr lvl="1"/>
            <a:r>
              <a:rPr lang="en-US" dirty="0" smtClean="0"/>
              <a:t>Different things happen on either side of the </a:t>
            </a:r>
            <a:r>
              <a:rPr lang="en-US" sz="2000" dirty="0" smtClean="0">
                <a:latin typeface="Lucida Console" pitchFamily="49" charset="0"/>
              </a:rPr>
              <a:t>=</a:t>
            </a:r>
          </a:p>
          <a:p>
            <a:pPr>
              <a:buNone/>
            </a:pPr>
            <a:r>
              <a:rPr lang="en-US" sz="2000" dirty="0" err="1" smtClean="0">
                <a:latin typeface="Lucida Console" pitchFamily="49" charset="0"/>
              </a:rPr>
              <a:t>int</a:t>
            </a:r>
            <a:r>
              <a:rPr lang="en-US" sz="2000" dirty="0" smtClean="0">
                <a:latin typeface="Lucida Console" pitchFamily="49" charset="0"/>
              </a:rPr>
              <a:t> a = 17, b = 42;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b    =    a;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24600" y="2133600"/>
            <a:ext cx="838200" cy="6096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17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</a:t>
            </a:r>
            <a:r>
              <a:rPr lang="en-US" sz="1200" dirty="0" err="1" smtClean="0">
                <a:latin typeface="Lucida Console" pitchFamily="49" charset="0"/>
              </a:rPr>
              <a:t>int</a:t>
            </a:r>
            <a:r>
              <a:rPr lang="en-US" sz="1200" dirty="0" smtClean="0">
                <a:latin typeface="Lucida Console" pitchFamily="49" charset="0"/>
              </a:rPr>
              <a:t>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00446" y="27432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a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772400" y="2133600"/>
            <a:ext cx="838200" cy="60960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42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</a:t>
            </a:r>
            <a:r>
              <a:rPr lang="en-US" sz="1200" dirty="0" err="1" smtClean="0">
                <a:latin typeface="Lucida Console" pitchFamily="49" charset="0"/>
              </a:rPr>
              <a:t>int</a:t>
            </a:r>
            <a:r>
              <a:rPr lang="en-US" sz="1200" dirty="0" smtClean="0">
                <a:latin typeface="Lucida Console" pitchFamily="49" charset="0"/>
              </a:rPr>
              <a:t>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48246" y="27432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b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38400" y="3048000"/>
            <a:ext cx="3886200" cy="14478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a</a:t>
            </a:r>
            <a:r>
              <a:rPr lang="en-US" dirty="0" smtClean="0"/>
              <a:t> is the </a:t>
            </a:r>
            <a:r>
              <a:rPr lang="en-US" dirty="0" smtClean="0">
                <a:solidFill>
                  <a:srgbClr val="FFFF00"/>
                </a:solidFill>
              </a:rPr>
              <a:t>“</a:t>
            </a:r>
            <a:r>
              <a:rPr lang="en-US" dirty="0" err="1" smtClean="0">
                <a:solidFill>
                  <a:srgbClr val="FFFF00"/>
                </a:solidFill>
              </a:rPr>
              <a:t>rvalue</a:t>
            </a:r>
            <a:r>
              <a:rPr lang="en-US" dirty="0" smtClean="0"/>
              <a:t>” (right value) </a:t>
            </a:r>
          </a:p>
          <a:p>
            <a:pPr algn="ctr"/>
            <a:r>
              <a:rPr lang="en-US" dirty="0" smtClean="0"/>
              <a:t>We go to the address given by </a:t>
            </a:r>
            <a:r>
              <a:rPr lang="en-US" sz="2000" dirty="0" smtClean="0">
                <a:latin typeface="Lucida Console" pitchFamily="49" charset="0"/>
              </a:rPr>
              <a:t>a</a:t>
            </a:r>
            <a:r>
              <a:rPr lang="en-US" dirty="0" smtClean="0"/>
              <a:t>...</a:t>
            </a:r>
          </a:p>
          <a:p>
            <a:pPr algn="ctr"/>
            <a:r>
              <a:rPr lang="en-US" dirty="0" smtClean="0"/>
              <a:t>and get the </a:t>
            </a:r>
            <a:r>
              <a:rPr lang="en-US" dirty="0" smtClean="0">
                <a:solidFill>
                  <a:srgbClr val="FFFF00"/>
                </a:solidFill>
              </a:rPr>
              <a:t>contents</a:t>
            </a:r>
            <a:r>
              <a:rPr lang="en-US" dirty="0" smtClean="0"/>
              <a:t> (</a:t>
            </a:r>
            <a:r>
              <a:rPr lang="en-US" sz="2000" dirty="0" smtClean="0">
                <a:latin typeface="Lucida Console" pitchFamily="49" charset="0"/>
              </a:rPr>
              <a:t>17</a:t>
            </a:r>
            <a:r>
              <a:rPr lang="en-US" dirty="0" smtClean="0"/>
              <a:t>)</a:t>
            </a:r>
          </a:p>
        </p:txBody>
      </p:sp>
      <p:cxnSp>
        <p:nvCxnSpPr>
          <p:cNvPr id="12" name="Shape 11"/>
          <p:cNvCxnSpPr>
            <a:endCxn id="10" idx="1"/>
          </p:cNvCxnSpPr>
          <p:nvPr/>
        </p:nvCxnSpPr>
        <p:spPr>
          <a:xfrm rot="16200000" flipH="1">
            <a:off x="2038350" y="3371850"/>
            <a:ext cx="495300" cy="304800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hape 14"/>
          <p:cNvCxnSpPr>
            <a:stCxn id="10" idx="3"/>
            <a:endCxn id="6" idx="2"/>
          </p:cNvCxnSpPr>
          <p:nvPr/>
        </p:nvCxnSpPr>
        <p:spPr>
          <a:xfrm flipV="1">
            <a:off x="6324600" y="2743200"/>
            <a:ext cx="419100" cy="1028700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143000" y="4648200"/>
            <a:ext cx="6553200" cy="15240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b</a:t>
            </a:r>
            <a:r>
              <a:rPr lang="en-US" dirty="0" smtClean="0"/>
              <a:t> is the “</a:t>
            </a:r>
            <a:r>
              <a:rPr lang="en-US" dirty="0" err="1" smtClean="0">
                <a:solidFill>
                  <a:srgbClr val="FFFF00"/>
                </a:solidFill>
              </a:rPr>
              <a:t>lvalue</a:t>
            </a:r>
            <a:r>
              <a:rPr lang="en-US" dirty="0" smtClean="0"/>
              <a:t>” (left value) </a:t>
            </a:r>
          </a:p>
          <a:p>
            <a:pPr algn="ctr"/>
            <a:r>
              <a:rPr lang="en-US" dirty="0" smtClean="0"/>
              <a:t>We go to the address given by </a:t>
            </a:r>
            <a:r>
              <a:rPr lang="en-US" sz="2000" dirty="0" smtClean="0">
                <a:latin typeface="Lucida Console" pitchFamily="49" charset="0"/>
              </a:rPr>
              <a:t>b</a:t>
            </a:r>
            <a:r>
              <a:rPr lang="en-US" dirty="0" smtClean="0"/>
              <a:t>...and get the contents?</a:t>
            </a:r>
          </a:p>
          <a:p>
            <a:pPr algn="ctr"/>
            <a:r>
              <a:rPr lang="en-US" dirty="0" smtClean="0"/>
              <a:t>No!  We don’t care about 42!</a:t>
            </a:r>
          </a:p>
          <a:p>
            <a:pPr algn="ctr"/>
            <a:r>
              <a:rPr lang="en-US" dirty="0" smtClean="0"/>
              <a:t>We just want the </a:t>
            </a:r>
            <a:r>
              <a:rPr lang="en-US" dirty="0" smtClean="0">
                <a:solidFill>
                  <a:srgbClr val="FFFF00"/>
                </a:solidFill>
              </a:rPr>
              <a:t>address</a:t>
            </a:r>
            <a:r>
              <a:rPr lang="en-US" dirty="0" smtClean="0"/>
              <a:t> of b – to store 17 into</a:t>
            </a:r>
          </a:p>
        </p:txBody>
      </p:sp>
      <p:cxnSp>
        <p:nvCxnSpPr>
          <p:cNvPr id="22" name="Shape 21"/>
          <p:cNvCxnSpPr>
            <a:endCxn id="18" idx="1"/>
          </p:cNvCxnSpPr>
          <p:nvPr/>
        </p:nvCxnSpPr>
        <p:spPr>
          <a:xfrm rot="16200000" flipH="1">
            <a:off x="-190500" y="4076700"/>
            <a:ext cx="2133600" cy="533400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24"/>
          <p:cNvCxnSpPr>
            <a:stCxn id="18" idx="3"/>
            <a:endCxn id="8" idx="2"/>
          </p:cNvCxnSpPr>
          <p:nvPr/>
        </p:nvCxnSpPr>
        <p:spPr>
          <a:xfrm flipV="1">
            <a:off x="7696200" y="2743200"/>
            <a:ext cx="495300" cy="2667000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note on assignment: </a:t>
            </a:r>
            <a:r>
              <a:rPr lang="en-US" dirty="0" err="1" smtClean="0"/>
              <a:t>Rvalues</a:t>
            </a:r>
            <a:r>
              <a:rPr lang="en-US" dirty="0" smtClean="0"/>
              <a:t> vs. </a:t>
            </a:r>
            <a:r>
              <a:rPr lang="en-US" dirty="0" err="1" smtClean="0"/>
              <a:t>Lvalues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400" dirty="0" smtClean="0"/>
              <a:t>This explains a certain “asymmetry” in assignments involving pointers: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*m = NULL, **pm = NULL;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m = “dog”;</a:t>
            </a:r>
          </a:p>
          <a:p>
            <a:pPr>
              <a:buNone/>
            </a:pPr>
            <a:endParaRPr lang="en-US" sz="2000" dirty="0" smtClean="0">
              <a:latin typeface="Lucida Console" pitchFamily="49" charset="0"/>
            </a:endParaRP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pm = &amp;m;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562600" y="31242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239000" y="4114800"/>
            <a:ext cx="1143000" cy="609600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8" name="Curved Connector 7"/>
          <p:cNvCxnSpPr>
            <a:stCxn id="6" idx="0"/>
            <a:endCxn id="12" idx="2"/>
          </p:cNvCxnSpPr>
          <p:nvPr/>
        </p:nvCxnSpPr>
        <p:spPr>
          <a:xfrm rot="16200000" flipV="1">
            <a:off x="5334000" y="2400300"/>
            <a:ext cx="762000" cy="6858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urved Connector 14"/>
          <p:cNvCxnSpPr>
            <a:stCxn id="7" idx="0"/>
            <a:endCxn id="6" idx="3"/>
          </p:cNvCxnSpPr>
          <p:nvPr/>
        </p:nvCxnSpPr>
        <p:spPr>
          <a:xfrm rot="16200000" flipV="1">
            <a:off x="6838950" y="3143250"/>
            <a:ext cx="685800" cy="1257300"/>
          </a:xfrm>
          <a:prstGeom prst="curvedConnector2">
            <a:avLst/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214646" y="36576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965757" y="4648200"/>
            <a:ext cx="4924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pm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953000" y="1752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867400" y="1752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81800" y="1752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96200" y="17526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6" name="Line Callout 1 15"/>
          <p:cNvSpPr/>
          <p:nvPr/>
        </p:nvSpPr>
        <p:spPr>
          <a:xfrm>
            <a:off x="2514600" y="4191000"/>
            <a:ext cx="4267200" cy="838200"/>
          </a:xfrm>
          <a:prstGeom prst="borderCallout1">
            <a:avLst>
              <a:gd name="adj1" fmla="val 71536"/>
              <a:gd name="adj2" fmla="val -384"/>
              <a:gd name="adj3" fmla="val 26283"/>
              <a:gd name="adj4" fmla="val -41789"/>
            </a:avLst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Here,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dirty="0" smtClean="0"/>
              <a:t> is an </a:t>
            </a:r>
            <a:r>
              <a:rPr lang="en-US" i="1" dirty="0" err="1" smtClean="0"/>
              <a:t>lvalue</a:t>
            </a:r>
            <a:r>
              <a:rPr lang="en-US" dirty="0" smtClean="0"/>
              <a:t> – It’s understood that the </a:t>
            </a:r>
            <a:r>
              <a:rPr lang="en-US" i="1" dirty="0" smtClean="0"/>
              <a:t>address</a:t>
            </a:r>
            <a:r>
              <a:rPr lang="en-US" dirty="0" smtClean="0"/>
              <a:t> of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dirty="0" smtClean="0"/>
              <a:t> is what’s needed</a:t>
            </a:r>
          </a:p>
        </p:txBody>
      </p:sp>
      <p:sp>
        <p:nvSpPr>
          <p:cNvPr id="17" name="Line Callout 1 16"/>
          <p:cNvSpPr/>
          <p:nvPr/>
        </p:nvSpPr>
        <p:spPr>
          <a:xfrm>
            <a:off x="2438400" y="5257800"/>
            <a:ext cx="6477000" cy="990600"/>
          </a:xfrm>
          <a:prstGeom prst="borderCallout1">
            <a:avLst>
              <a:gd name="adj1" fmla="val 50422"/>
              <a:gd name="adj2" fmla="val -384"/>
              <a:gd name="adj3" fmla="val -9448"/>
              <a:gd name="adj4" fmla="val -13993"/>
            </a:avLst>
          </a:prstGeom>
          <a:solidFill>
            <a:srgbClr val="0000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Once again, we need the </a:t>
            </a:r>
            <a:r>
              <a:rPr lang="en-US" i="1" dirty="0" smtClean="0"/>
              <a:t>address</a:t>
            </a:r>
            <a:r>
              <a:rPr lang="en-US" dirty="0" smtClean="0"/>
              <a:t> of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dirty="0" smtClean="0"/>
              <a:t>  –</a:t>
            </a:r>
          </a:p>
          <a:p>
            <a:pPr algn="ctr"/>
            <a:r>
              <a:rPr lang="en-US" dirty="0" smtClean="0"/>
              <a:t>but  since it’s an </a:t>
            </a:r>
            <a:r>
              <a:rPr lang="en-US" i="1" dirty="0" err="1" smtClean="0"/>
              <a:t>rvalue</a:t>
            </a:r>
            <a:r>
              <a:rPr lang="en-US" dirty="0" smtClean="0"/>
              <a:t>, just plain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dirty="0" smtClean="0"/>
              <a:t> will give the </a:t>
            </a:r>
            <a:r>
              <a:rPr lang="en-US" i="1" dirty="0" smtClean="0"/>
              <a:t>contents</a:t>
            </a:r>
            <a:r>
              <a:rPr lang="en-US" dirty="0" smtClean="0"/>
              <a:t> of </a:t>
            </a:r>
            <a:r>
              <a:rPr lang="en-US" sz="2000" dirty="0" smtClean="0">
                <a:latin typeface="Lucida Console" pitchFamily="49" charset="0"/>
              </a:rPr>
              <a:t>m</a:t>
            </a:r>
            <a:r>
              <a:rPr lang="en-US" dirty="0" smtClean="0"/>
              <a:t> – use </a:t>
            </a:r>
            <a:r>
              <a:rPr lang="en-US" sz="2000" dirty="0" smtClean="0">
                <a:latin typeface="Lucida Console" pitchFamily="49" charset="0"/>
              </a:rPr>
              <a:t>&amp;</a:t>
            </a:r>
            <a:r>
              <a:rPr lang="en-US" dirty="0" smtClean="0"/>
              <a:t> to get the address instead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>
                <a:latin typeface="Lucida Console" pitchFamily="49" charset="0"/>
              </a:rPr>
              <a:t>strcpy</a:t>
            </a:r>
            <a:r>
              <a:rPr lang="en-US" dirty="0" smtClean="0"/>
              <a:t> “string copy”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304800" y="1295400"/>
            <a:ext cx="8534400" cy="5257800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*</a:t>
            </a:r>
            <a:r>
              <a:rPr lang="en-US" sz="2000" dirty="0" err="1" smtClean="0">
                <a:latin typeface="Lucida Console" pitchFamily="49" charset="0"/>
              </a:rPr>
              <a:t>strcpy</a:t>
            </a:r>
            <a:r>
              <a:rPr lang="en-US" sz="2000" dirty="0" smtClean="0">
                <a:latin typeface="Lucida Console" pitchFamily="49" charset="0"/>
              </a:rPr>
              <a:t>(char *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r>
              <a:rPr lang="en-US" sz="2000" dirty="0" smtClean="0">
                <a:latin typeface="Lucida Console" pitchFamily="49" charset="0"/>
              </a:rPr>
              <a:t>, const char *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sz="2000" dirty="0" smtClean="0">
                <a:latin typeface="Lucida Console" pitchFamily="49" charset="0"/>
              </a:rPr>
              <a:t>)</a:t>
            </a:r>
          </a:p>
          <a:p>
            <a:r>
              <a:rPr lang="en-US" dirty="0" smtClean="0"/>
              <a:t>(assume that) 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dirty="0" smtClean="0"/>
              <a:t> points to a sequence of </a:t>
            </a:r>
            <a:r>
              <a:rPr lang="en-US" sz="2000" dirty="0" smtClean="0">
                <a:latin typeface="Lucida Console" pitchFamily="49" charset="0"/>
              </a:rPr>
              <a:t>char</a:t>
            </a:r>
            <a:r>
              <a:rPr lang="en-US" dirty="0" smtClean="0"/>
              <a:t> values that we wish to copy, terminated by NUL</a:t>
            </a:r>
          </a:p>
          <a:p>
            <a:r>
              <a:rPr lang="en-US" dirty="0" smtClean="0"/>
              <a:t>(assume that) 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r>
              <a:rPr lang="en-US" dirty="0" smtClean="0"/>
              <a:t> points to an accessible portion of memory large enough to hold the copied chars</a:t>
            </a:r>
          </a:p>
          <a:p>
            <a:r>
              <a:rPr lang="en-US" sz="2000" dirty="0" err="1" smtClean="0">
                <a:latin typeface="Lucida Console" pitchFamily="49" charset="0"/>
              </a:rPr>
              <a:t>strcpy</a:t>
            </a:r>
            <a:r>
              <a:rPr lang="en-US" dirty="0" smtClean="0"/>
              <a:t> copies the char values of 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dirty="0" smtClean="0"/>
              <a:t> to the memory pointed to by 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endParaRPr lang="en-US" sz="2000" dirty="0" smtClean="0">
              <a:latin typeface="Lucida Console" pitchFamily="49" charset="0"/>
            </a:endParaRPr>
          </a:p>
          <a:p>
            <a:r>
              <a:rPr lang="en-US" sz="2000" dirty="0" err="1" smtClean="0">
                <a:latin typeface="Lucida Console" pitchFamily="49" charset="0"/>
              </a:rPr>
              <a:t>strcpy</a:t>
            </a:r>
            <a:r>
              <a:rPr lang="en-US" dirty="0" smtClean="0"/>
              <a:t> also gives 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r>
              <a:rPr lang="en-US" dirty="0" smtClean="0"/>
              <a:t> as a return value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</a:t>
            </a:r>
            <a:r>
              <a:rPr lang="en-US" dirty="0" err="1" smtClean="0">
                <a:latin typeface="Lucida Console" pitchFamily="49" charset="0"/>
              </a:rPr>
              <a:t>strcpy</a:t>
            </a:r>
            <a:r>
              <a:rPr lang="en-US" dirty="0" smtClean="0"/>
              <a:t> “string copy”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char *</a:t>
            </a:r>
            <a:r>
              <a:rPr lang="en-US" sz="2000" dirty="0" err="1" smtClean="0">
                <a:latin typeface="Lucida Console" pitchFamily="49" charset="0"/>
              </a:rPr>
              <a:t>strcpy</a:t>
            </a:r>
            <a:r>
              <a:rPr lang="en-US" sz="2000" dirty="0" smtClean="0">
                <a:latin typeface="Lucida Console" pitchFamily="49" charset="0"/>
              </a:rPr>
              <a:t>(char *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r>
              <a:rPr lang="en-US" sz="2000" dirty="0" smtClean="0">
                <a:latin typeface="Lucida Console" pitchFamily="49" charset="0"/>
              </a:rPr>
              <a:t>, const char *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sz="2000" dirty="0" smtClean="0">
                <a:latin typeface="Lucida Console" pitchFamily="49" charset="0"/>
              </a:rPr>
              <a:t>) {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const char *p;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char *q;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for(p = </a:t>
            </a:r>
            <a:r>
              <a:rPr lang="en-US" sz="2000" dirty="0" err="1" smtClean="0">
                <a:latin typeface="Lucida Console" pitchFamily="49" charset="0"/>
              </a:rPr>
              <a:t>src</a:t>
            </a:r>
            <a:r>
              <a:rPr lang="en-US" sz="2000" dirty="0" smtClean="0">
                <a:latin typeface="Lucida Console" pitchFamily="49" charset="0"/>
              </a:rPr>
              <a:t>, q = 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r>
              <a:rPr lang="en-US" sz="2000" dirty="0" smtClean="0">
                <a:latin typeface="Lucida Console" pitchFamily="49" charset="0"/>
              </a:rPr>
              <a:t>; *p != '\0'; p++, q++)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	*q = *p;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*q = '\0';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	return </a:t>
            </a:r>
            <a:r>
              <a:rPr lang="en-US" sz="2000" dirty="0" err="1" smtClean="0">
                <a:latin typeface="Lucida Console" pitchFamily="49" charset="0"/>
              </a:rPr>
              <a:t>dest</a:t>
            </a:r>
            <a:r>
              <a:rPr lang="en-US" sz="2000" dirty="0" smtClean="0">
                <a:latin typeface="Lucida Console" pitchFamily="49" charset="0"/>
              </a:rPr>
              <a:t>;</a:t>
            </a:r>
          </a:p>
          <a:p>
            <a:pPr>
              <a:buNone/>
            </a:pPr>
            <a:r>
              <a:rPr lang="en-US" sz="2000" dirty="0" smtClean="0">
                <a:latin typeface="Lucida Console" pitchFamily="49" charset="0"/>
              </a:rPr>
              <a:t>}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953000" y="30480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867400" y="30480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781800" y="30480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96200" y="30480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953000" y="5410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67400" y="5410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781800" y="5410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696200" y="5410200"/>
            <a:ext cx="838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124200" y="30480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15" name="Curved Connector 14"/>
          <p:cNvCxnSpPr>
            <a:stCxn id="14" idx="3"/>
            <a:endCxn id="6" idx="1"/>
          </p:cNvCxnSpPr>
          <p:nvPr/>
        </p:nvCxnSpPr>
        <p:spPr>
          <a:xfrm>
            <a:off x="4114800" y="3352800"/>
            <a:ext cx="838200" cy="1588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657600" y="3581400"/>
            <a:ext cx="603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Lucida Console" pitchFamily="49" charset="0"/>
              </a:rPr>
              <a:t>src</a:t>
            </a:r>
            <a:endParaRPr lang="en-US" dirty="0">
              <a:latin typeface="Lucida Console" pitchFamily="49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124200" y="5421868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cxnSp>
        <p:nvCxnSpPr>
          <p:cNvPr id="20" name="Curved Connector 19"/>
          <p:cNvCxnSpPr>
            <a:stCxn id="19" idx="3"/>
            <a:endCxn id="10" idx="1"/>
          </p:cNvCxnSpPr>
          <p:nvPr/>
        </p:nvCxnSpPr>
        <p:spPr>
          <a:xfrm flipV="1">
            <a:off x="4114800" y="5715000"/>
            <a:ext cx="838200" cy="11668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81400" y="5955268"/>
            <a:ext cx="7425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Lucida Console" pitchFamily="49" charset="0"/>
              </a:rPr>
              <a:t>dest</a:t>
            </a:r>
            <a:endParaRPr lang="en-US" dirty="0">
              <a:latin typeface="Lucida Console" pitchFamily="49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410200" y="41910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010400" y="4191000"/>
            <a:ext cx="9906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 *)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097294" y="44196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Lucida Console" pitchFamily="49" charset="0"/>
              </a:rPr>
              <a:t>p</a:t>
            </a:r>
            <a:endParaRPr lang="en-US" dirty="0">
              <a:latin typeface="Lucida Console" pitchFamily="49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001000" y="44196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Lucida Console" pitchFamily="49" charset="0"/>
              </a:rPr>
              <a:t>q</a:t>
            </a:r>
            <a:endParaRPr lang="en-US" dirty="0">
              <a:latin typeface="Lucida Console" pitchFamily="49" charset="0"/>
            </a:endParaRPr>
          </a:p>
        </p:txBody>
      </p:sp>
      <p:cxnSp>
        <p:nvCxnSpPr>
          <p:cNvPr id="28" name="Curved Connector 27"/>
          <p:cNvCxnSpPr>
            <a:stCxn id="23" idx="0"/>
            <a:endCxn id="6" idx="2"/>
          </p:cNvCxnSpPr>
          <p:nvPr/>
        </p:nvCxnSpPr>
        <p:spPr>
          <a:xfrm rot="16200000" flipV="1">
            <a:off x="5372100" y="3657600"/>
            <a:ext cx="533400" cy="5334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urved Connector 30"/>
          <p:cNvCxnSpPr>
            <a:stCxn id="23" idx="0"/>
            <a:endCxn id="7" idx="2"/>
          </p:cNvCxnSpPr>
          <p:nvPr/>
        </p:nvCxnSpPr>
        <p:spPr>
          <a:xfrm rot="5400000" flipH="1" flipV="1">
            <a:off x="5829300" y="3733800"/>
            <a:ext cx="533400" cy="3810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23" idx="0"/>
            <a:endCxn id="8" idx="2"/>
          </p:cNvCxnSpPr>
          <p:nvPr/>
        </p:nvCxnSpPr>
        <p:spPr>
          <a:xfrm rot="5400000" flipH="1" flipV="1">
            <a:off x="6286500" y="3276600"/>
            <a:ext cx="533400" cy="12954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23" idx="0"/>
            <a:endCxn id="9" idx="2"/>
          </p:cNvCxnSpPr>
          <p:nvPr/>
        </p:nvCxnSpPr>
        <p:spPr>
          <a:xfrm rot="5400000" flipH="1" flipV="1">
            <a:off x="6743700" y="2819400"/>
            <a:ext cx="533400" cy="22098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stCxn id="24" idx="2"/>
            <a:endCxn id="10" idx="0"/>
          </p:cNvCxnSpPr>
          <p:nvPr/>
        </p:nvCxnSpPr>
        <p:spPr>
          <a:xfrm rot="5400000">
            <a:off x="6134100" y="4038600"/>
            <a:ext cx="609600" cy="21336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24" idx="2"/>
            <a:endCxn id="11" idx="0"/>
          </p:cNvCxnSpPr>
          <p:nvPr/>
        </p:nvCxnSpPr>
        <p:spPr>
          <a:xfrm rot="5400000">
            <a:off x="6591300" y="4495800"/>
            <a:ext cx="609600" cy="12192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urved Connector 45"/>
          <p:cNvCxnSpPr>
            <a:stCxn id="24" idx="2"/>
            <a:endCxn id="12" idx="0"/>
          </p:cNvCxnSpPr>
          <p:nvPr/>
        </p:nvCxnSpPr>
        <p:spPr>
          <a:xfrm rot="5400000">
            <a:off x="7048500" y="4953000"/>
            <a:ext cx="609600" cy="3048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urved Connector 48"/>
          <p:cNvCxnSpPr>
            <a:stCxn id="24" idx="2"/>
            <a:endCxn id="13" idx="0"/>
          </p:cNvCxnSpPr>
          <p:nvPr/>
        </p:nvCxnSpPr>
        <p:spPr>
          <a:xfrm rot="16200000" flipH="1">
            <a:off x="7505700" y="4800600"/>
            <a:ext cx="609600" cy="60960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1295400" y="2133600"/>
            <a:ext cx="2743200" cy="457200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53" name="Rectangle 52"/>
          <p:cNvSpPr/>
          <p:nvPr/>
        </p:nvSpPr>
        <p:spPr>
          <a:xfrm>
            <a:off x="6019800" y="2133600"/>
            <a:ext cx="1371600" cy="457200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54" name="Rectangle 53"/>
          <p:cNvSpPr/>
          <p:nvPr/>
        </p:nvSpPr>
        <p:spPr>
          <a:xfrm>
            <a:off x="1295400" y="2514600"/>
            <a:ext cx="1371600" cy="457200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  <p:sp>
        <p:nvSpPr>
          <p:cNvPr id="55" name="Rounded Rectangle 54"/>
          <p:cNvSpPr/>
          <p:nvPr/>
        </p:nvSpPr>
        <p:spPr>
          <a:xfrm>
            <a:off x="4953000" y="54102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d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5867400" y="54102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o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781800" y="54102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g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7696200" y="5410200"/>
            <a:ext cx="8382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Lucida Console" pitchFamily="49" charset="0"/>
              </a:rPr>
              <a:t>NUL</a:t>
            </a:r>
          </a:p>
          <a:p>
            <a:pPr algn="ctr"/>
            <a:r>
              <a:rPr lang="en-US" sz="1200" dirty="0" smtClean="0">
                <a:latin typeface="Lucida Console" pitchFamily="49" charset="0"/>
              </a:rPr>
              <a:t>(char)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62000" y="2895600"/>
            <a:ext cx="1371600" cy="457200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2" grpId="1" animBg="1"/>
      <p:bldP spid="53" grpId="0" animBg="1"/>
      <p:bldP spid="53" grpId="1" animBg="1"/>
      <p:bldP spid="53" grpId="2" animBg="1"/>
      <p:bldP spid="53" grpId="3" animBg="1"/>
      <p:bldP spid="53" grpId="4" animBg="1"/>
      <p:bldP spid="53" grpId="5" animBg="1"/>
      <p:bldP spid="54" grpId="0" animBg="1"/>
      <p:bldP spid="54" grpId="1" animBg="1"/>
      <p:bldP spid="54" grpId="2" animBg="1"/>
      <p:bldP spid="54" grpId="3" animBg="1"/>
      <p:bldP spid="54" grpId="4" animBg="1"/>
      <p:bldP spid="54" grpId="5" animBg="1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Pointer subtraction and relational operations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z="2800" dirty="0" smtClean="0"/>
              <a:t>Only meaningful in special context: where you have two pointers referencing different elements of the same array</a:t>
            </a:r>
          </a:p>
          <a:p>
            <a:pPr lvl="1"/>
            <a:r>
              <a:rPr lang="en-US" sz="1800" dirty="0" smtClean="0">
                <a:latin typeface="Lucida Console" pitchFamily="49" charset="0"/>
              </a:rPr>
              <a:t>q – p</a:t>
            </a:r>
            <a:r>
              <a:rPr lang="en-US" sz="2400" dirty="0" smtClean="0"/>
              <a:t> gives the difference (in number of array elements, not number of bytes between </a:t>
            </a:r>
            <a:r>
              <a:rPr lang="en-US" sz="1800" dirty="0" smtClean="0">
                <a:latin typeface="Lucida Console" pitchFamily="49" charset="0"/>
              </a:rPr>
              <a:t>p</a:t>
            </a:r>
            <a:r>
              <a:rPr lang="en-US" sz="2400" dirty="0" smtClean="0"/>
              <a:t> and </a:t>
            </a:r>
            <a:r>
              <a:rPr lang="en-US" sz="1800" dirty="0" smtClean="0">
                <a:latin typeface="Lucida Console" pitchFamily="49" charset="0"/>
              </a:rPr>
              <a:t>q</a:t>
            </a:r>
            <a:r>
              <a:rPr lang="en-US" sz="2400" dirty="0" smtClean="0"/>
              <a:t> (in this example, </a:t>
            </a:r>
            <a:r>
              <a:rPr lang="en-US" sz="1800" dirty="0" smtClean="0">
                <a:latin typeface="Lucida Console" pitchFamily="49" charset="0"/>
              </a:rPr>
              <a:t>2</a:t>
            </a:r>
            <a:r>
              <a:rPr lang="en-US" sz="2400" dirty="0" smtClean="0"/>
              <a:t>)</a:t>
            </a:r>
          </a:p>
          <a:p>
            <a:pPr lvl="1"/>
            <a:r>
              <a:rPr lang="en-US" sz="1800" dirty="0" smtClean="0">
                <a:latin typeface="Lucida Console" pitchFamily="49" charset="0"/>
              </a:rPr>
              <a:t>p &lt; q</a:t>
            </a:r>
            <a:r>
              <a:rPr lang="en-US" sz="2400" dirty="0" smtClean="0"/>
              <a:t> returns </a:t>
            </a:r>
            <a:r>
              <a:rPr lang="en-US" sz="1800" dirty="0" smtClean="0">
                <a:latin typeface="Lucida Console" pitchFamily="49" charset="0"/>
              </a:rPr>
              <a:t>1</a:t>
            </a:r>
            <a:r>
              <a:rPr lang="en-US" sz="2400" dirty="0" smtClean="0"/>
              <a:t> if </a:t>
            </a:r>
            <a:r>
              <a:rPr lang="en-US" sz="1800" dirty="0" smtClean="0">
                <a:latin typeface="Lucida Console" pitchFamily="49" charset="0"/>
              </a:rPr>
              <a:t>p</a:t>
            </a:r>
            <a:r>
              <a:rPr lang="en-US" sz="2400" dirty="0" smtClean="0"/>
              <a:t> has a lower address than </a:t>
            </a:r>
            <a:r>
              <a:rPr lang="en-US" sz="1800" dirty="0" smtClean="0">
                <a:latin typeface="Lucida Console" pitchFamily="49" charset="0"/>
              </a:rPr>
              <a:t>q</a:t>
            </a:r>
            <a:r>
              <a:rPr lang="en-US" sz="2400" dirty="0" smtClean="0"/>
              <a:t>; else </a:t>
            </a:r>
            <a:r>
              <a:rPr lang="en-US" sz="1800" dirty="0" smtClean="0">
                <a:latin typeface="Lucida Console" pitchFamily="49" charset="0"/>
              </a:rPr>
              <a:t>0</a:t>
            </a:r>
            <a:r>
              <a:rPr lang="en-US" sz="2400" dirty="0" smtClean="0"/>
              <a:t> </a:t>
            </a:r>
          </a:p>
          <a:p>
            <a:pPr lvl="1">
              <a:buNone/>
            </a:pPr>
            <a:r>
              <a:rPr lang="en-US" sz="2400" dirty="0" smtClean="0"/>
              <a:t>	(in this example, it returns 1)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3733800" y="56196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24400" y="56196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715000" y="56196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705600" y="56196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96200" y="5619690"/>
            <a:ext cx="9144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733800" y="56388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4724400" y="56388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15000" y="56388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05600" y="56388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96200" y="5638800"/>
            <a:ext cx="914400" cy="609600"/>
          </a:xfrm>
          <a:prstGeom prst="roundRect">
            <a:avLst/>
          </a:prstGeom>
          <a:solidFill>
            <a:srgbClr val="0000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114800" y="4191000"/>
            <a:ext cx="11430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 *)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995446" y="47244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p</a:t>
            </a:r>
            <a:endParaRPr lang="en-US" sz="2000" dirty="0">
              <a:latin typeface="Lucida Console" pitchFamily="49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010400" y="4191000"/>
            <a:ext cx="1143000" cy="609600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 smtClean="0">
              <a:latin typeface="Lucida Console" pitchFamily="49" charset="0"/>
            </a:endParaRPr>
          </a:p>
          <a:p>
            <a:pPr algn="ctr"/>
            <a:r>
              <a:rPr lang="en-US" sz="1200" dirty="0" smtClean="0">
                <a:latin typeface="Lucida Console" pitchFamily="49" charset="0"/>
              </a:rPr>
              <a:t>(float *)</a:t>
            </a:r>
            <a:endParaRPr lang="en-US" sz="1200" dirty="0">
              <a:latin typeface="Lucida Console" pitchFamily="49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891046" y="4724400"/>
            <a:ext cx="338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Lucida Console" pitchFamily="49" charset="0"/>
              </a:rPr>
              <a:t>q</a:t>
            </a:r>
            <a:endParaRPr lang="en-US" sz="2000" dirty="0">
              <a:latin typeface="Lucida Console" pitchFamily="49" charset="0"/>
            </a:endParaRPr>
          </a:p>
        </p:txBody>
      </p:sp>
      <p:cxnSp>
        <p:nvCxnSpPr>
          <p:cNvPr id="21" name="Curved Connector 20"/>
          <p:cNvCxnSpPr>
            <a:stCxn id="17" idx="2"/>
            <a:endCxn id="12" idx="0"/>
          </p:cNvCxnSpPr>
          <p:nvPr/>
        </p:nvCxnSpPr>
        <p:spPr>
          <a:xfrm rot="16200000" flipH="1">
            <a:off x="4514850" y="4972050"/>
            <a:ext cx="838200" cy="4953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urved Connector 23"/>
          <p:cNvCxnSpPr>
            <a:stCxn id="19" idx="2"/>
            <a:endCxn id="14" idx="0"/>
          </p:cNvCxnSpPr>
          <p:nvPr/>
        </p:nvCxnSpPr>
        <p:spPr>
          <a:xfrm rot="5400000">
            <a:off x="6953250" y="5010150"/>
            <a:ext cx="838200" cy="419100"/>
          </a:xfrm>
          <a:prstGeom prst="curvedConnector3">
            <a:avLst>
              <a:gd name="adj1" fmla="val 50000"/>
            </a:avLst>
          </a:prstGeom>
          <a:ln w="25400"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5" grpId="1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Calling </a:t>
            </a:r>
            <a:r>
              <a:rPr lang="en-US" dirty="0"/>
              <a:t>Functions by Reference	</a:t>
            </a:r>
          </a:p>
        </p:txBody>
      </p:sp>
      <p:sp>
        <p:nvSpPr>
          <p:cNvPr id="9221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Call by reference with pointer arguments</a:t>
            </a:r>
          </a:p>
          <a:p>
            <a:pPr lvl="1"/>
            <a:r>
              <a:rPr lang="en-US" dirty="0"/>
              <a:t>Pass address of argument using </a:t>
            </a:r>
            <a:r>
              <a:rPr lang="en-US" b="1" dirty="0">
                <a:latin typeface="Courier New" pitchFamily="49" charset="0"/>
              </a:rPr>
              <a:t>&amp;</a:t>
            </a:r>
            <a:r>
              <a:rPr lang="en-US" dirty="0"/>
              <a:t> operator</a:t>
            </a:r>
          </a:p>
          <a:p>
            <a:pPr lvl="1"/>
            <a:r>
              <a:rPr lang="en-US" dirty="0"/>
              <a:t>Allows you to change actual location in memory</a:t>
            </a:r>
          </a:p>
          <a:p>
            <a:pPr lvl="1"/>
            <a:r>
              <a:rPr lang="en-US" dirty="0"/>
              <a:t>Arrays are not passed with </a:t>
            </a:r>
            <a:r>
              <a:rPr lang="en-US" b="1" dirty="0">
                <a:latin typeface="Courier New" pitchFamily="49" charset="0"/>
              </a:rPr>
              <a:t>&amp;</a:t>
            </a:r>
            <a:r>
              <a:rPr lang="en-US" dirty="0"/>
              <a:t> because the array name is already a pointer</a:t>
            </a:r>
          </a:p>
          <a:p>
            <a:r>
              <a:rPr lang="en-US" b="1" dirty="0">
                <a:latin typeface="Courier New" pitchFamily="49" charset="0"/>
              </a:rPr>
              <a:t>*</a:t>
            </a:r>
            <a:r>
              <a:rPr lang="en-US" dirty="0"/>
              <a:t> operator </a:t>
            </a:r>
          </a:p>
          <a:p>
            <a:pPr lvl="1"/>
            <a:r>
              <a:rPr lang="en-US" dirty="0"/>
              <a:t>Used as alias/nickname for variable inside of function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void double(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*number )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 {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	*number = 2 * ( *number );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 }</a:t>
            </a:r>
          </a:p>
          <a:p>
            <a:pPr lvl="1"/>
            <a:r>
              <a:rPr lang="en-US" dirty="0"/>
              <a:t>	</a:t>
            </a:r>
            <a:r>
              <a:rPr lang="en-US" b="1" dirty="0">
                <a:latin typeface="Courier New" pitchFamily="49" charset="0"/>
              </a:rPr>
              <a:t>*number</a:t>
            </a:r>
            <a:r>
              <a:rPr lang="en-US" dirty="0"/>
              <a:t> used as nickname for the variable passed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pPr marL="304800" indent="-304800">
              <a:buFontTx/>
              <a:buAutoNum type="arabicPeriod"/>
            </a:pPr>
            <a:r>
              <a:rPr lang="en-US" dirty="0">
                <a:cs typeface="Times New Roman" pitchFamily="18" charset="0"/>
              </a:rPr>
              <a:t>Function prototype</a:t>
            </a:r>
          </a:p>
          <a:p>
            <a:pPr marL="304800" indent="-304800">
              <a:buFontTx/>
              <a:buAutoNum type="arabicPeriod"/>
            </a:pPr>
            <a:endParaRPr lang="en-US" dirty="0">
              <a:cs typeface="Times New Roman" pitchFamily="18" charset="0"/>
            </a:endParaRPr>
          </a:p>
          <a:p>
            <a:pPr marL="304800" indent="-304800"/>
            <a:r>
              <a:rPr lang="en-US" dirty="0">
                <a:cs typeface="Times New Roman" pitchFamily="18" charset="0"/>
              </a:rPr>
              <a:t>1.1  Initialize variables</a:t>
            </a: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r>
              <a:rPr lang="en-US" dirty="0">
                <a:cs typeface="Times New Roman" pitchFamily="18" charset="0"/>
              </a:rPr>
              <a:t>2.  Call function</a:t>
            </a: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r>
              <a:rPr lang="en-US" dirty="0">
                <a:cs typeface="Times New Roman" pitchFamily="18" charset="0"/>
              </a:rPr>
              <a:t>3.  Define function</a:t>
            </a: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endParaRPr lang="en-US" dirty="0" smtClean="0">
              <a:cs typeface="Times New Roman" pitchFamily="18" charset="0"/>
            </a:endParaRPr>
          </a:p>
          <a:p>
            <a:pPr marL="304800" indent="-304800"/>
            <a:endParaRPr lang="en-US" dirty="0">
              <a:cs typeface="Times New Roman" pitchFamily="18" charset="0"/>
            </a:endParaRPr>
          </a:p>
          <a:p>
            <a:pPr marL="304800" indent="-304800"/>
            <a:r>
              <a:rPr lang="en-US" dirty="0"/>
              <a:t>Program Output</a:t>
            </a:r>
          </a:p>
          <a:p>
            <a:pPr marL="304800" indent="-304800"/>
            <a:endParaRPr lang="en-US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-24874"/>
            <a:ext cx="6781800" cy="6120874"/>
            <a:chOff x="0" y="-36"/>
            <a:chExt cx="3072" cy="867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-36"/>
              <a:ext cx="3072" cy="445"/>
              <a:chOff x="0" y="-36"/>
              <a:chExt cx="3072" cy="445"/>
            </a:xfrm>
          </p:grpSpPr>
          <p:sp>
            <p:nvSpPr>
              <p:cNvPr id="58373" name="Rectangle 5"/>
              <p:cNvSpPr>
                <a:spLocks noChangeArrowheads="1"/>
              </p:cNvSpPr>
              <p:nvPr/>
            </p:nvSpPr>
            <p:spPr bwMode="auto">
              <a:xfrm>
                <a:off x="0" y="-36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74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	</a:t>
                </a:r>
                <a:r>
                  <a:rPr lang="en-US" sz="1400" b="1">
                    <a:solidFill>
                      <a:srgbClr val="33CC33"/>
                    </a:solidFill>
                    <a:latin typeface="Courier New" pitchFamily="49" charset="0"/>
                  </a:rPr>
                  <a:t>/* Fig. 7.7: fig07_07.c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38"/>
              <a:ext cx="3072" cy="445"/>
              <a:chOff x="0" y="338"/>
              <a:chExt cx="3072" cy="445"/>
            </a:xfrm>
          </p:grpSpPr>
          <p:sp>
            <p:nvSpPr>
              <p:cNvPr id="58376" name="Rectangle 8"/>
              <p:cNvSpPr>
                <a:spLocks noChangeArrowheads="1"/>
              </p:cNvSpPr>
              <p:nvPr/>
            </p:nvSpPr>
            <p:spPr bwMode="auto">
              <a:xfrm>
                <a:off x="0" y="338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77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2	</a:t>
                </a:r>
                <a:r>
                  <a:rPr lang="en-US" sz="1400" b="1">
                    <a:latin typeface="Courier New" pitchFamily="49" charset="0"/>
                  </a:rPr>
                  <a:t>   </a:t>
                </a:r>
                <a:r>
                  <a:rPr lang="en-US" sz="1400" b="1">
                    <a:solidFill>
                      <a:srgbClr val="33CC33"/>
                    </a:solidFill>
                    <a:latin typeface="Courier New" pitchFamily="49" charset="0"/>
                  </a:rPr>
                  <a:t>Cube a variable using call-by-reference</a:t>
                </a:r>
                <a:r>
                  <a:rPr lang="en-US" sz="1400" b="1">
                    <a:latin typeface="Courier New" pitchFamily="49" charset="0"/>
                  </a:rPr>
                  <a:t>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12"/>
              <a:ext cx="3072" cy="445"/>
              <a:chOff x="0" y="712"/>
              <a:chExt cx="3072" cy="445"/>
            </a:xfrm>
          </p:grpSpPr>
          <p:sp>
            <p:nvSpPr>
              <p:cNvPr id="58379" name="Rectangle 11"/>
              <p:cNvSpPr>
                <a:spLocks noChangeArrowheads="1"/>
              </p:cNvSpPr>
              <p:nvPr/>
            </p:nvSpPr>
            <p:spPr bwMode="auto">
              <a:xfrm>
                <a:off x="0" y="712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80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3	</a:t>
                </a:r>
                <a:r>
                  <a:rPr lang="en-US" sz="1400" b="1">
                    <a:latin typeface="Courier New" pitchFamily="49" charset="0"/>
                  </a:rPr>
                  <a:t>   </a:t>
                </a:r>
                <a:r>
                  <a:rPr lang="en-US" sz="1400" b="1">
                    <a:solidFill>
                      <a:srgbClr val="33CC33"/>
                    </a:solidFill>
                    <a:latin typeface="Courier New" pitchFamily="49" charset="0"/>
                  </a:rPr>
                  <a:t>with a pointer argument */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086"/>
              <a:ext cx="3072" cy="445"/>
              <a:chOff x="0" y="1086"/>
              <a:chExt cx="3072" cy="445"/>
            </a:xfrm>
          </p:grpSpPr>
          <p:sp>
            <p:nvSpPr>
              <p:cNvPr id="58382" name="Rectangle 14"/>
              <p:cNvSpPr>
                <a:spLocks noChangeArrowheads="1"/>
              </p:cNvSpPr>
              <p:nvPr/>
            </p:nvSpPr>
            <p:spPr bwMode="auto">
              <a:xfrm>
                <a:off x="0" y="1086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83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4	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60"/>
              <a:ext cx="3072" cy="445"/>
              <a:chOff x="0" y="1460"/>
              <a:chExt cx="3072" cy="445"/>
            </a:xfrm>
          </p:grpSpPr>
          <p:sp>
            <p:nvSpPr>
              <p:cNvPr id="58385" name="Rectangle 17"/>
              <p:cNvSpPr>
                <a:spLocks noChangeArrowheads="1"/>
              </p:cNvSpPr>
              <p:nvPr/>
            </p:nvSpPr>
            <p:spPr bwMode="auto">
              <a:xfrm>
                <a:off x="0" y="1460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86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5	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#include</a:t>
                </a:r>
                <a:r>
                  <a:rPr lang="en-US" sz="1400" b="1">
                    <a:latin typeface="Courier New" pitchFamily="49" charset="0"/>
                  </a:rPr>
                  <a:t> &lt;stdio.h&gt;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34"/>
              <a:ext cx="3072" cy="445"/>
              <a:chOff x="0" y="1834"/>
              <a:chExt cx="3072" cy="445"/>
            </a:xfrm>
          </p:grpSpPr>
          <p:sp>
            <p:nvSpPr>
              <p:cNvPr id="58388" name="Rectangle 20"/>
              <p:cNvSpPr>
                <a:spLocks noChangeArrowheads="1"/>
              </p:cNvSpPr>
              <p:nvPr/>
            </p:nvSpPr>
            <p:spPr bwMode="auto">
              <a:xfrm>
                <a:off x="0" y="1834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89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6	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08"/>
              <a:ext cx="3072" cy="445"/>
              <a:chOff x="0" y="2208"/>
              <a:chExt cx="3072" cy="445"/>
            </a:xfrm>
          </p:grpSpPr>
          <p:sp>
            <p:nvSpPr>
              <p:cNvPr id="58391" name="Rectangle 23"/>
              <p:cNvSpPr>
                <a:spLocks noChangeArrowheads="1"/>
              </p:cNvSpPr>
              <p:nvPr/>
            </p:nvSpPr>
            <p:spPr bwMode="auto">
              <a:xfrm>
                <a:off x="0" y="2208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92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7	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void</a:t>
                </a:r>
                <a:r>
                  <a:rPr lang="en-US" sz="1400" b="1">
                    <a:latin typeface="Courier New" pitchFamily="49" charset="0"/>
                  </a:rPr>
                  <a:t> cubeByReference( 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400" b="1">
                    <a:latin typeface="Courier New" pitchFamily="49" charset="0"/>
                  </a:rPr>
                  <a:t> * );   </a:t>
                </a:r>
                <a:r>
                  <a:rPr lang="en-US" sz="1400" b="1">
                    <a:solidFill>
                      <a:srgbClr val="33CC33"/>
                    </a:solidFill>
                    <a:latin typeface="Courier New" pitchFamily="49" charset="0"/>
                  </a:rPr>
                  <a:t>/* prototype */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582"/>
              <a:ext cx="3072" cy="445"/>
              <a:chOff x="0" y="2582"/>
              <a:chExt cx="3072" cy="445"/>
            </a:xfrm>
          </p:grpSpPr>
          <p:sp>
            <p:nvSpPr>
              <p:cNvPr id="58394" name="Rectangle 26"/>
              <p:cNvSpPr>
                <a:spLocks noChangeArrowheads="1"/>
              </p:cNvSpPr>
              <p:nvPr/>
            </p:nvSpPr>
            <p:spPr bwMode="auto">
              <a:xfrm>
                <a:off x="0" y="2582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95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8	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56"/>
              <a:ext cx="3072" cy="445"/>
              <a:chOff x="0" y="2956"/>
              <a:chExt cx="3072" cy="445"/>
            </a:xfrm>
          </p:grpSpPr>
          <p:sp>
            <p:nvSpPr>
              <p:cNvPr id="58397" name="Rectangle 29"/>
              <p:cNvSpPr>
                <a:spLocks noChangeArrowheads="1"/>
              </p:cNvSpPr>
              <p:nvPr/>
            </p:nvSpPr>
            <p:spPr bwMode="auto">
              <a:xfrm>
                <a:off x="0" y="2956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398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9	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400" b="1">
                    <a:latin typeface="Courier New" pitchFamily="49" charset="0"/>
                  </a:rPr>
                  <a:t> main()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30"/>
              <a:ext cx="3072" cy="445"/>
              <a:chOff x="0" y="3330"/>
              <a:chExt cx="3072" cy="445"/>
            </a:xfrm>
          </p:grpSpPr>
          <p:sp>
            <p:nvSpPr>
              <p:cNvPr id="58400" name="Rectangle 32"/>
              <p:cNvSpPr>
                <a:spLocks noChangeArrowheads="1"/>
              </p:cNvSpPr>
              <p:nvPr/>
            </p:nvSpPr>
            <p:spPr bwMode="auto">
              <a:xfrm>
                <a:off x="0" y="3330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01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10	</a:t>
                </a:r>
                <a:r>
                  <a:rPr lang="en-US" sz="1400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04"/>
              <a:ext cx="3072" cy="445"/>
              <a:chOff x="0" y="3704"/>
              <a:chExt cx="3072" cy="445"/>
            </a:xfrm>
          </p:grpSpPr>
          <p:sp>
            <p:nvSpPr>
              <p:cNvPr id="58403" name="Rectangle 35"/>
              <p:cNvSpPr>
                <a:spLocks noChangeArrowheads="1"/>
              </p:cNvSpPr>
              <p:nvPr/>
            </p:nvSpPr>
            <p:spPr bwMode="auto">
              <a:xfrm>
                <a:off x="0" y="3704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04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11	</a:t>
                </a:r>
                <a:r>
                  <a:rPr lang="en-US" sz="1400" b="1">
                    <a:latin typeface="Courier New" pitchFamily="49" charset="0"/>
                  </a:rPr>
                  <a:t>   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400" b="1">
                    <a:latin typeface="Courier New" pitchFamily="49" charset="0"/>
                  </a:rPr>
                  <a:t> number = 5;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078"/>
              <a:ext cx="3072" cy="445"/>
              <a:chOff x="0" y="4078"/>
              <a:chExt cx="3072" cy="445"/>
            </a:xfrm>
          </p:grpSpPr>
          <p:sp>
            <p:nvSpPr>
              <p:cNvPr id="58406" name="Rectangle 38"/>
              <p:cNvSpPr>
                <a:spLocks noChangeArrowheads="1"/>
              </p:cNvSpPr>
              <p:nvPr/>
            </p:nvSpPr>
            <p:spPr bwMode="auto">
              <a:xfrm>
                <a:off x="0" y="4078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07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12	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52"/>
              <a:ext cx="3072" cy="445"/>
              <a:chOff x="0" y="4452"/>
              <a:chExt cx="3072" cy="445"/>
            </a:xfrm>
          </p:grpSpPr>
          <p:sp>
            <p:nvSpPr>
              <p:cNvPr id="58409" name="Rectangle 41"/>
              <p:cNvSpPr>
                <a:spLocks noChangeArrowheads="1"/>
              </p:cNvSpPr>
              <p:nvPr/>
            </p:nvSpPr>
            <p:spPr bwMode="auto">
              <a:xfrm>
                <a:off x="0" y="4452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10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13	</a:t>
                </a:r>
                <a:r>
                  <a:rPr lang="en-US" sz="1400" b="1">
                    <a:latin typeface="Courier New" pitchFamily="49" charset="0"/>
                  </a:rPr>
                  <a:t>   printf( "The original value of number is %d", number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26"/>
              <a:ext cx="3072" cy="445"/>
              <a:chOff x="0" y="4826"/>
              <a:chExt cx="3072" cy="445"/>
            </a:xfrm>
          </p:grpSpPr>
          <p:sp>
            <p:nvSpPr>
              <p:cNvPr id="58412" name="Rectangle 44"/>
              <p:cNvSpPr>
                <a:spLocks noChangeArrowheads="1"/>
              </p:cNvSpPr>
              <p:nvPr/>
            </p:nvSpPr>
            <p:spPr bwMode="auto">
              <a:xfrm>
                <a:off x="0" y="4826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13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14	</a:t>
                </a:r>
                <a:r>
                  <a:rPr lang="en-US" sz="1400" b="1">
                    <a:latin typeface="Courier New" pitchFamily="49" charset="0"/>
                  </a:rPr>
                  <a:t>   cubeByReference( &amp;number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00"/>
              <a:ext cx="3072" cy="445"/>
              <a:chOff x="0" y="5200"/>
              <a:chExt cx="3072" cy="445"/>
            </a:xfrm>
          </p:grpSpPr>
          <p:sp>
            <p:nvSpPr>
              <p:cNvPr id="58415" name="Rectangle 47"/>
              <p:cNvSpPr>
                <a:spLocks noChangeArrowheads="1"/>
              </p:cNvSpPr>
              <p:nvPr/>
            </p:nvSpPr>
            <p:spPr bwMode="auto">
              <a:xfrm>
                <a:off x="0" y="5200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16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15	</a:t>
                </a:r>
                <a:r>
                  <a:rPr lang="en-US" sz="1400" b="1">
                    <a:latin typeface="Courier New" pitchFamily="49" charset="0"/>
                  </a:rPr>
                  <a:t>   printf( "\nThe new value of number is %d\n", number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574"/>
              <a:ext cx="3072" cy="445"/>
              <a:chOff x="0" y="5574"/>
              <a:chExt cx="3072" cy="445"/>
            </a:xfrm>
          </p:grpSpPr>
          <p:sp>
            <p:nvSpPr>
              <p:cNvPr id="58418" name="Rectangle 50"/>
              <p:cNvSpPr>
                <a:spLocks noChangeArrowheads="1"/>
              </p:cNvSpPr>
              <p:nvPr/>
            </p:nvSpPr>
            <p:spPr bwMode="auto">
              <a:xfrm>
                <a:off x="0" y="5574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19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16	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48"/>
              <a:ext cx="3072" cy="445"/>
              <a:chOff x="0" y="5948"/>
              <a:chExt cx="3072" cy="445"/>
            </a:xfrm>
          </p:grpSpPr>
          <p:sp>
            <p:nvSpPr>
              <p:cNvPr id="58421" name="Rectangle 53"/>
              <p:cNvSpPr>
                <a:spLocks noChangeArrowheads="1"/>
              </p:cNvSpPr>
              <p:nvPr/>
            </p:nvSpPr>
            <p:spPr bwMode="auto">
              <a:xfrm>
                <a:off x="0" y="5948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22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17	</a:t>
                </a:r>
                <a:r>
                  <a:rPr lang="en-US" sz="1400" b="1">
                    <a:latin typeface="Courier New" pitchFamily="49" charset="0"/>
                  </a:rPr>
                  <a:t>   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return</a:t>
                </a:r>
                <a:r>
                  <a:rPr lang="en-US" sz="1400" b="1">
                    <a:latin typeface="Courier New" pitchFamily="49" charset="0"/>
                  </a:rPr>
                  <a:t> 0;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22"/>
              <a:ext cx="3072" cy="445"/>
              <a:chOff x="0" y="6322"/>
              <a:chExt cx="3072" cy="445"/>
            </a:xfrm>
          </p:grpSpPr>
          <p:sp>
            <p:nvSpPr>
              <p:cNvPr id="58424" name="Rectangle 56"/>
              <p:cNvSpPr>
                <a:spLocks noChangeArrowheads="1"/>
              </p:cNvSpPr>
              <p:nvPr/>
            </p:nvSpPr>
            <p:spPr bwMode="auto">
              <a:xfrm>
                <a:off x="0" y="6322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25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18	</a:t>
                </a:r>
                <a:r>
                  <a:rPr lang="en-US" sz="1400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696"/>
              <a:ext cx="3072" cy="445"/>
              <a:chOff x="0" y="6696"/>
              <a:chExt cx="3072" cy="445"/>
            </a:xfrm>
          </p:grpSpPr>
          <p:sp>
            <p:nvSpPr>
              <p:cNvPr id="58427" name="Rectangle 59"/>
              <p:cNvSpPr>
                <a:spLocks noChangeArrowheads="1"/>
              </p:cNvSpPr>
              <p:nvPr/>
            </p:nvSpPr>
            <p:spPr bwMode="auto">
              <a:xfrm>
                <a:off x="0" y="6696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28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19	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070"/>
              <a:ext cx="3072" cy="445"/>
              <a:chOff x="0" y="7070"/>
              <a:chExt cx="3072" cy="445"/>
            </a:xfrm>
          </p:grpSpPr>
          <p:sp>
            <p:nvSpPr>
              <p:cNvPr id="58430" name="Rectangle 62"/>
              <p:cNvSpPr>
                <a:spLocks noChangeArrowheads="1"/>
              </p:cNvSpPr>
              <p:nvPr/>
            </p:nvSpPr>
            <p:spPr bwMode="auto">
              <a:xfrm>
                <a:off x="0" y="7070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31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20	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void</a:t>
                </a:r>
                <a:r>
                  <a:rPr lang="en-US" sz="1400" b="1">
                    <a:latin typeface="Courier New" pitchFamily="49" charset="0"/>
                  </a:rPr>
                  <a:t> cubeByReference( </a:t>
                </a:r>
                <a:r>
                  <a:rPr lang="en-US" sz="1400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sz="1400" b="1">
                    <a:latin typeface="Courier New" pitchFamily="49" charset="0"/>
                  </a:rPr>
                  <a:t> *nPtr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44"/>
              <a:ext cx="3072" cy="445"/>
              <a:chOff x="0" y="7444"/>
              <a:chExt cx="3072" cy="445"/>
            </a:xfrm>
          </p:grpSpPr>
          <p:sp>
            <p:nvSpPr>
              <p:cNvPr id="58433" name="Rectangle 65"/>
              <p:cNvSpPr>
                <a:spLocks noChangeArrowheads="1"/>
              </p:cNvSpPr>
              <p:nvPr/>
            </p:nvSpPr>
            <p:spPr bwMode="auto">
              <a:xfrm>
                <a:off x="0" y="7444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34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21	</a:t>
                </a:r>
                <a:r>
                  <a:rPr lang="en-US" sz="1400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18"/>
              <a:ext cx="3072" cy="445"/>
              <a:chOff x="0" y="7818"/>
              <a:chExt cx="3072" cy="445"/>
            </a:xfrm>
          </p:grpSpPr>
          <p:sp>
            <p:nvSpPr>
              <p:cNvPr id="58436" name="Rectangle 68"/>
              <p:cNvSpPr>
                <a:spLocks noChangeArrowheads="1"/>
              </p:cNvSpPr>
              <p:nvPr/>
            </p:nvSpPr>
            <p:spPr bwMode="auto">
              <a:xfrm>
                <a:off x="0" y="7818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37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22	</a:t>
                </a:r>
                <a:r>
                  <a:rPr lang="en-US" sz="1400" b="1">
                    <a:latin typeface="Courier New" pitchFamily="49" charset="0"/>
                  </a:rPr>
                  <a:t>   *nPtr = *nPtr * *nPtr * *nPtr;  </a:t>
                </a:r>
                <a:r>
                  <a:rPr lang="en-US" sz="1400" b="1">
                    <a:solidFill>
                      <a:srgbClr val="33CC33"/>
                    </a:solidFill>
                    <a:latin typeface="Courier New" pitchFamily="49" charset="0"/>
                  </a:rPr>
                  <a:t>/* cube number in main */</a:t>
                </a:r>
                <a:endParaRPr lang="en-US" sz="1400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192"/>
              <a:ext cx="3072" cy="445"/>
              <a:chOff x="0" y="8192"/>
              <a:chExt cx="3072" cy="445"/>
            </a:xfrm>
          </p:grpSpPr>
          <p:sp>
            <p:nvSpPr>
              <p:cNvPr id="58439" name="Rectangle 71"/>
              <p:cNvSpPr>
                <a:spLocks noChangeArrowheads="1"/>
              </p:cNvSpPr>
              <p:nvPr/>
            </p:nvSpPr>
            <p:spPr bwMode="auto">
              <a:xfrm>
                <a:off x="0" y="8192"/>
                <a:ext cx="3072" cy="445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/>
              </a:p>
            </p:txBody>
          </p:sp>
          <p:sp>
            <p:nvSpPr>
              <p:cNvPr id="58440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latin typeface="Courier New" pitchFamily="49" charset="0"/>
                  </a:rPr>
                  <a:t>	23	</a:t>
                </a:r>
                <a:r>
                  <a:rPr lang="en-US" sz="1400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</p:grpSp>
      <p:sp>
        <p:nvSpPr>
          <p:cNvPr id="58441" name="Rectangle 73"/>
          <p:cNvSpPr>
            <a:spLocks noChangeArrowheads="1"/>
          </p:cNvSpPr>
          <p:nvPr/>
        </p:nvSpPr>
        <p:spPr bwMode="auto">
          <a:xfrm>
            <a:off x="0" y="6096000"/>
            <a:ext cx="6781800" cy="646331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original value of number is 5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The new value of number is 125</a:t>
            </a: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grpSp>
        <p:nvGrpSpPr>
          <p:cNvPr id="26" name="Group 74"/>
          <p:cNvGrpSpPr>
            <a:grpSpLocks/>
          </p:cNvGrpSpPr>
          <p:nvPr/>
        </p:nvGrpSpPr>
        <p:grpSpPr bwMode="auto">
          <a:xfrm>
            <a:off x="2667000" y="1143000"/>
            <a:ext cx="4038600" cy="1981200"/>
            <a:chOff x="1728" y="624"/>
            <a:chExt cx="2544" cy="1248"/>
          </a:xfrm>
        </p:grpSpPr>
        <p:sp>
          <p:nvSpPr>
            <p:cNvPr id="58443" name="Line 75"/>
            <p:cNvSpPr>
              <a:spLocks noChangeShapeType="1"/>
            </p:cNvSpPr>
            <p:nvPr/>
          </p:nvSpPr>
          <p:spPr bwMode="auto">
            <a:xfrm flipH="1">
              <a:off x="1728" y="1296"/>
              <a:ext cx="1056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8444" name="Rectangle 76"/>
            <p:cNvSpPr>
              <a:spLocks noChangeArrowheads="1"/>
            </p:cNvSpPr>
            <p:nvPr/>
          </p:nvSpPr>
          <p:spPr bwMode="auto">
            <a:xfrm>
              <a:off x="2400" y="624"/>
              <a:ext cx="1872" cy="680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>
                  <a:solidFill>
                    <a:schemeClr val="tx1"/>
                  </a:solidFill>
                </a:rPr>
                <a:t>Notice how the address of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number</a:t>
              </a:r>
              <a:r>
                <a:rPr lang="en-US" sz="1600">
                  <a:solidFill>
                    <a:schemeClr val="tx1"/>
                  </a:solidFill>
                </a:rPr>
                <a:t> is given -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cubeByReference</a:t>
              </a:r>
              <a:r>
                <a:rPr lang="en-US" sz="1600">
                  <a:solidFill>
                    <a:schemeClr val="tx1"/>
                  </a:solidFill>
                </a:rPr>
                <a:t> expects a pointer (an address of a variable). </a:t>
              </a:r>
            </a:p>
          </p:txBody>
        </p:sp>
      </p:grpSp>
      <p:grpSp>
        <p:nvGrpSpPr>
          <p:cNvPr id="27" name="Group 77"/>
          <p:cNvGrpSpPr>
            <a:grpSpLocks/>
          </p:cNvGrpSpPr>
          <p:nvPr/>
        </p:nvGrpSpPr>
        <p:grpSpPr bwMode="auto">
          <a:xfrm>
            <a:off x="3048000" y="3505200"/>
            <a:ext cx="4648200" cy="990600"/>
            <a:chOff x="2064" y="2112"/>
            <a:chExt cx="2784" cy="624"/>
          </a:xfrm>
        </p:grpSpPr>
        <p:sp>
          <p:nvSpPr>
            <p:cNvPr id="58446" name="Rectangle 78"/>
            <p:cNvSpPr>
              <a:spLocks noChangeArrowheads="1"/>
            </p:cNvSpPr>
            <p:nvPr/>
          </p:nvSpPr>
          <p:spPr bwMode="auto">
            <a:xfrm>
              <a:off x="2880" y="2112"/>
              <a:ext cx="1968" cy="3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>
                  <a:solidFill>
                    <a:schemeClr val="tx1"/>
                  </a:solidFill>
                </a:rPr>
                <a:t>Inside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cubeByReference</a:t>
              </a:r>
              <a:r>
                <a:rPr lang="en-US" sz="1600">
                  <a:solidFill>
                    <a:schemeClr val="tx1"/>
                  </a:solidFill>
                </a:rPr>
                <a:t>,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*nPtr</a:t>
              </a:r>
              <a:r>
                <a:rPr lang="en-US" sz="1600">
                  <a:solidFill>
                    <a:schemeClr val="tx1"/>
                  </a:solidFill>
                </a:rPr>
                <a:t> is used (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*nPtr</a:t>
              </a:r>
              <a:r>
                <a:rPr lang="en-US" sz="1600">
                  <a:solidFill>
                    <a:schemeClr val="tx1"/>
                  </a:solidFill>
                </a:rPr>
                <a:t> is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number</a:t>
              </a:r>
              <a:r>
                <a:rPr lang="en-US" sz="1600">
                  <a:solidFill>
                    <a:schemeClr val="tx1"/>
                  </a:solidFill>
                </a:rPr>
                <a:t>). </a:t>
              </a:r>
            </a:p>
          </p:txBody>
        </p:sp>
        <p:sp>
          <p:nvSpPr>
            <p:cNvPr id="58447" name="Line 79"/>
            <p:cNvSpPr>
              <a:spLocks noChangeShapeType="1"/>
            </p:cNvSpPr>
            <p:nvPr/>
          </p:nvSpPr>
          <p:spPr bwMode="auto">
            <a:xfrm flipH="1">
              <a:off x="2064" y="2304"/>
              <a:ext cx="81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58448" name="Text Box 80"/>
          <p:cNvSpPr txBox="1">
            <a:spLocks noChangeArrowheads="1"/>
          </p:cNvSpPr>
          <p:nvPr/>
        </p:nvSpPr>
        <p:spPr bwMode="auto">
          <a:xfrm>
            <a:off x="3048000" y="152400"/>
            <a:ext cx="3352800" cy="5905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/>
              <a:t>Notice that the function prototype takes a pointer to an integer (</a:t>
            </a:r>
            <a:r>
              <a:rPr lang="en-US" sz="1600" b="1">
                <a:latin typeface="Courier New" pitchFamily="49" charset="0"/>
              </a:rPr>
              <a:t>int *</a:t>
            </a:r>
            <a:r>
              <a:rPr lang="en-US" sz="1600"/>
              <a:t>).</a:t>
            </a:r>
          </a:p>
        </p:txBody>
      </p:sp>
      <p:sp>
        <p:nvSpPr>
          <p:cNvPr id="58449" name="Line 81"/>
          <p:cNvSpPr>
            <a:spLocks noChangeShapeType="1"/>
          </p:cNvSpPr>
          <p:nvPr/>
        </p:nvSpPr>
        <p:spPr bwMode="auto">
          <a:xfrm flipH="1">
            <a:off x="2819400" y="762000"/>
            <a:ext cx="9906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Using </a:t>
            </a:r>
            <a:r>
              <a:rPr lang="en-US" sz="3800" dirty="0"/>
              <a:t>the </a:t>
            </a:r>
            <a:r>
              <a:rPr lang="en-US" sz="3800" dirty="0">
                <a:latin typeface="Courier New" pitchFamily="49" charset="0"/>
              </a:rPr>
              <a:t>const</a:t>
            </a:r>
            <a:r>
              <a:rPr lang="en-US" sz="3800" dirty="0"/>
              <a:t> Qualifier with Pointers</a:t>
            </a:r>
          </a:p>
        </p:txBody>
      </p:sp>
      <p:sp>
        <p:nvSpPr>
          <p:cNvPr id="10245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const</a:t>
            </a:r>
            <a:r>
              <a:rPr lang="en-US" dirty="0"/>
              <a:t> qualifier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Variable cannot be changed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Use </a:t>
            </a:r>
            <a:r>
              <a:rPr lang="en-US" b="1" dirty="0">
                <a:latin typeface="Courier New" pitchFamily="49" charset="0"/>
              </a:rPr>
              <a:t>const</a:t>
            </a:r>
            <a:r>
              <a:rPr lang="en-US" dirty="0"/>
              <a:t> if function does not need to change a variable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Attempting to change a </a:t>
            </a:r>
            <a:r>
              <a:rPr lang="en-US" b="1" dirty="0">
                <a:latin typeface="Courier New" pitchFamily="49" charset="0"/>
              </a:rPr>
              <a:t>const</a:t>
            </a:r>
            <a:r>
              <a:rPr lang="en-US" dirty="0"/>
              <a:t> variable produces an error</a:t>
            </a:r>
          </a:p>
          <a:p>
            <a:pPr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const</a:t>
            </a:r>
            <a:r>
              <a:rPr lang="en-US" dirty="0"/>
              <a:t> pointers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Point to a constant memory location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Must be initialized when declared</a:t>
            </a:r>
          </a:p>
          <a:p>
            <a:pPr lvl="1">
              <a:lnSpc>
                <a:spcPct val="90000"/>
              </a:lnSpc>
            </a:pP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*const </a:t>
            </a:r>
            <a:r>
              <a:rPr lang="en-US" b="1" dirty="0" err="1">
                <a:latin typeface="Courier New" pitchFamily="49" charset="0"/>
              </a:rPr>
              <a:t>myPtr</a:t>
            </a:r>
            <a:r>
              <a:rPr lang="en-US" b="1" dirty="0">
                <a:latin typeface="Courier New" pitchFamily="49" charset="0"/>
              </a:rPr>
              <a:t> = &amp;x;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Type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*const</a:t>
            </a:r>
            <a:r>
              <a:rPr lang="en-US" dirty="0"/>
              <a:t> </a:t>
            </a:r>
            <a:r>
              <a:rPr lang="en-US" dirty="0">
                <a:cs typeface="Times New Roman" pitchFamily="18" charset="0"/>
              </a:rPr>
              <a:t>–</a:t>
            </a:r>
            <a:r>
              <a:rPr lang="en-US" dirty="0"/>
              <a:t> constant pointer to an </a:t>
            </a:r>
            <a:r>
              <a:rPr lang="en-US" b="1" dirty="0" err="1">
                <a:latin typeface="Courier New" pitchFamily="49" charset="0"/>
              </a:rPr>
              <a:t>int</a:t>
            </a:r>
            <a:endParaRPr lang="en-US" b="1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const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</a:t>
            </a:r>
            <a:r>
              <a:rPr lang="en-US" b="1" dirty="0" err="1">
                <a:latin typeface="Courier New" pitchFamily="49" charset="0"/>
              </a:rPr>
              <a:t>myPtr</a:t>
            </a:r>
            <a:r>
              <a:rPr lang="en-US" b="1" dirty="0">
                <a:latin typeface="Courier New" pitchFamily="49" charset="0"/>
              </a:rPr>
              <a:t> = &amp;x;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Regular pointer to a </a:t>
            </a:r>
            <a:r>
              <a:rPr lang="en-US" b="1" dirty="0">
                <a:latin typeface="Courier New" pitchFamily="49" charset="0"/>
              </a:rPr>
              <a:t>const </a:t>
            </a:r>
            <a:r>
              <a:rPr lang="en-US" b="1" dirty="0" err="1">
                <a:latin typeface="Courier New" pitchFamily="49" charset="0"/>
              </a:rPr>
              <a:t>int</a:t>
            </a:r>
            <a:endParaRPr lang="en-US" b="1" dirty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const </a:t>
            </a:r>
            <a:r>
              <a:rPr lang="en-US" b="1" dirty="0" err="1">
                <a:latin typeface="Courier New" pitchFamily="49" charset="0"/>
              </a:rPr>
              <a:t>int</a:t>
            </a:r>
            <a:r>
              <a:rPr lang="en-US" b="1" dirty="0">
                <a:latin typeface="Courier New" pitchFamily="49" charset="0"/>
              </a:rPr>
              <a:t> *const </a:t>
            </a:r>
            <a:r>
              <a:rPr lang="en-US" b="1" dirty="0" err="1">
                <a:latin typeface="Courier New" pitchFamily="49" charset="0"/>
              </a:rPr>
              <a:t>Ptr</a:t>
            </a:r>
            <a:r>
              <a:rPr lang="en-US" b="1" dirty="0">
                <a:latin typeface="Courier New" pitchFamily="49" charset="0"/>
              </a:rPr>
              <a:t> = &amp;x;</a:t>
            </a:r>
          </a:p>
          <a:p>
            <a:pPr lvl="2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const</a:t>
            </a:r>
            <a:r>
              <a:rPr lang="en-US" dirty="0"/>
              <a:t> pointer to a </a:t>
            </a:r>
            <a:r>
              <a:rPr lang="en-US" b="1" dirty="0">
                <a:latin typeface="Courier New" pitchFamily="49" charset="0"/>
              </a:rPr>
              <a:t>const </a:t>
            </a:r>
            <a:r>
              <a:rPr lang="en-US" b="1" dirty="0" err="1">
                <a:latin typeface="Courier New" pitchFamily="49" charset="0"/>
              </a:rPr>
              <a:t>int</a:t>
            </a:r>
            <a:endParaRPr lang="en-US" b="1" dirty="0">
              <a:latin typeface="Courier New" pitchFamily="49" charset="0"/>
            </a:endParaRPr>
          </a:p>
          <a:p>
            <a:pPr lvl="2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x</a:t>
            </a:r>
            <a:r>
              <a:rPr lang="en-US" dirty="0"/>
              <a:t> can be changed, but not </a:t>
            </a:r>
            <a:r>
              <a:rPr lang="en-US" b="1" dirty="0">
                <a:latin typeface="Courier New" pitchFamily="49" charset="0"/>
              </a:rPr>
              <a:t>*</a:t>
            </a:r>
            <a:r>
              <a:rPr lang="en-US" b="1" dirty="0" err="1">
                <a:latin typeface="Courier New" pitchFamily="49" charset="0"/>
              </a:rPr>
              <a:t>Ptr</a:t>
            </a:r>
            <a:endParaRPr lang="en-US" b="1" dirty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>
                <a:cs typeface="Times New Roman" pitchFamily="18" charset="0"/>
              </a:rPr>
              <a:t>1.  Declare variables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1.1  Declare </a:t>
            </a:r>
            <a:r>
              <a:rPr lang="en-US">
                <a:latin typeface="Courier New" pitchFamily="49" charset="0"/>
                <a:cs typeface="Times New Roman" pitchFamily="18" charset="0"/>
              </a:rPr>
              <a:t>const</a:t>
            </a:r>
            <a:r>
              <a:rPr lang="en-US">
                <a:cs typeface="Times New Roman" pitchFamily="18" charset="0"/>
              </a:rPr>
              <a:t> pointer to an </a:t>
            </a:r>
            <a:r>
              <a:rPr lang="en-US">
                <a:latin typeface="Courier New" pitchFamily="49" charset="0"/>
                <a:cs typeface="Times New Roman" pitchFamily="18" charset="0"/>
              </a:rPr>
              <a:t>int</a:t>
            </a:r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2.  Change </a:t>
            </a:r>
            <a:r>
              <a:rPr lang="en-US">
                <a:latin typeface="Courier New" pitchFamily="49" charset="0"/>
                <a:cs typeface="Times New Roman" pitchFamily="18" charset="0"/>
              </a:rPr>
              <a:t>*ptr</a:t>
            </a:r>
            <a:r>
              <a:rPr lang="en-US">
                <a:cs typeface="Times New Roman" pitchFamily="18" charset="0"/>
              </a:rPr>
              <a:t> (which is </a:t>
            </a:r>
            <a:r>
              <a:rPr lang="en-US">
                <a:latin typeface="Courier New" pitchFamily="49" charset="0"/>
                <a:cs typeface="Times New Roman" pitchFamily="18" charset="0"/>
              </a:rPr>
              <a:t>x</a:t>
            </a:r>
            <a:r>
              <a:rPr lang="en-US">
                <a:cs typeface="Times New Roman" pitchFamily="18" charset="0"/>
              </a:rPr>
              <a:t>)</a:t>
            </a:r>
          </a:p>
          <a:p>
            <a:endParaRPr lang="en-US"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2.1  Attempt to change </a:t>
            </a:r>
            <a:r>
              <a:rPr lang="en-US">
                <a:latin typeface="Courier New" pitchFamily="49" charset="0"/>
                <a:cs typeface="Times New Roman" pitchFamily="18" charset="0"/>
              </a:rPr>
              <a:t>ptr</a:t>
            </a:r>
          </a:p>
          <a:p>
            <a:endParaRPr lang="en-US">
              <a:latin typeface="Courier New" pitchFamily="49" charset="0"/>
              <a:cs typeface="Times New Roman" pitchFamily="18" charset="0"/>
            </a:endParaRPr>
          </a:p>
          <a:p>
            <a:r>
              <a:rPr lang="en-US">
                <a:cs typeface="Times New Roman" pitchFamily="18" charset="0"/>
              </a:rPr>
              <a:t>3. Output</a:t>
            </a: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r>
              <a:rPr lang="en-US"/>
              <a:t>Program Output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6781800" cy="5029200"/>
            <a:chOff x="0" y="0"/>
            <a:chExt cx="3072" cy="7106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59397" name="Rectangle 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398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	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/* Fig. 7.13: fig07_13.c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59400" name="Rectangle 8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1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2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Attempting to modify a constant pointer to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59403" name="Rectangle 11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4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3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non-constant data */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59406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07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4	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59409" name="Rectangle 1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0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5	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#include</a:t>
                </a:r>
                <a:r>
                  <a:rPr lang="en-US" b="1">
                    <a:latin typeface="Courier New" pitchFamily="49" charset="0"/>
                  </a:rPr>
                  <a:t> &lt;stdio.h&gt;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59412" name="Rectangle 20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3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6	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59415" name="Rectangle 23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6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7	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main()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59418" name="Rectangle 2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19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8	</a:t>
                </a:r>
                <a:r>
                  <a:rPr lang="en-US" b="1"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59421" name="Rectangle 2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22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9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x, y;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59424" name="Rectangle 3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25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10	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59427" name="Rectangle 35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28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11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int</a:t>
                </a:r>
                <a:r>
                  <a:rPr lang="en-US" b="1">
                    <a:latin typeface="Courier New" pitchFamily="49" charset="0"/>
                  </a:rPr>
                  <a:t> *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const</a:t>
                </a:r>
                <a:r>
                  <a:rPr lang="en-US" b="1">
                    <a:latin typeface="Courier New" pitchFamily="49" charset="0"/>
                  </a:rPr>
                  <a:t> ptr = &amp;x;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/* ptr is a constant pointer to an</a:t>
                </a:r>
                <a:r>
                  <a:rPr lang="en-US" b="1">
                    <a:latin typeface="Courier New" pitchFamily="49" charset="0"/>
                  </a:rPr>
                  <a:t>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59430" name="Rectangle 38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31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12	</a:t>
                </a:r>
                <a:r>
                  <a:rPr lang="en-US" b="1">
                    <a:latin typeface="Courier New" pitchFamily="49" charset="0"/>
                  </a:rPr>
                  <a:t>                         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integer. An integer can be modified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59433" name="Rectangle 41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34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13	</a:t>
                </a:r>
                <a:r>
                  <a:rPr lang="en-US" b="1">
                    <a:latin typeface="Courier New" pitchFamily="49" charset="0"/>
                  </a:rPr>
                  <a:t>                         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through ptr, but ptr always points 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59436" name="Rectangle 4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37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14	</a:t>
                </a:r>
                <a:r>
                  <a:rPr lang="en-US" b="1">
                    <a:latin typeface="Courier New" pitchFamily="49" charset="0"/>
                  </a:rPr>
                  <a:t>                            </a:t>
                </a:r>
                <a:r>
                  <a:rPr lang="en-US" b="1">
                    <a:solidFill>
                      <a:srgbClr val="33CC33"/>
                    </a:solidFill>
                    <a:latin typeface="Courier New" pitchFamily="49" charset="0"/>
                  </a:rPr>
                  <a:t>to the same memory location. */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59439" name="Rectangle 4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40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15	</a:t>
                </a:r>
                <a:r>
                  <a:rPr lang="en-US" b="1">
                    <a:latin typeface="Courier New" pitchFamily="49" charset="0"/>
                  </a:rPr>
                  <a:t>   *ptr = 7;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59442" name="Rectangle 50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43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16	</a:t>
                </a:r>
                <a:r>
                  <a:rPr lang="en-US" b="1">
                    <a:latin typeface="Courier New" pitchFamily="49" charset="0"/>
                  </a:rPr>
                  <a:t>   ptr = &amp;y;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59445" name="Rectangle 53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46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17	</a:t>
                </a:r>
                <a:endParaRPr lang="en-US" b="1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59448" name="Rectangle 5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49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18	</a:t>
                </a:r>
                <a:r>
                  <a:rPr lang="en-US" b="1">
                    <a:latin typeface="Courier New" pitchFamily="49" charset="0"/>
                  </a:rPr>
                  <a:t>   </a:t>
                </a:r>
                <a:r>
                  <a:rPr lang="en-US" b="1">
                    <a:solidFill>
                      <a:srgbClr val="275AFF"/>
                    </a:solidFill>
                    <a:latin typeface="Courier New" pitchFamily="49" charset="0"/>
                  </a:rPr>
                  <a:t>return</a:t>
                </a:r>
                <a:r>
                  <a:rPr lang="en-US" b="1">
                    <a:latin typeface="Courier New" pitchFamily="49" charset="0"/>
                  </a:rPr>
                  <a:t> 0;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59451" name="Rectangle 5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52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b="1">
                    <a:solidFill>
                      <a:srgbClr val="4D8DFF"/>
                    </a:solidFill>
                    <a:latin typeface="Courier New" pitchFamily="49" charset="0"/>
                  </a:rPr>
                  <a:t>	19	</a:t>
                </a:r>
                <a:r>
                  <a:rPr lang="en-US" b="1"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</p:grpSp>
      <p:sp>
        <p:nvSpPr>
          <p:cNvPr id="59453" name="Rectangle 61"/>
          <p:cNvSpPr>
            <a:spLocks noChangeArrowheads="1"/>
          </p:cNvSpPr>
          <p:nvPr/>
        </p:nvSpPr>
        <p:spPr bwMode="auto">
          <a:xfrm>
            <a:off x="0" y="5029200"/>
            <a:ext cx="6781800" cy="1754326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FIG07_13.c: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Error E2024 FIG07_13.c 16: Cannot modify a const object in 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function main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b="1" dirty="0">
                <a:latin typeface="Courier New" pitchFamily="49" charset="0"/>
              </a:rPr>
              <a:t>*** 1 errors in Compile ***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b="1" dirty="0">
              <a:solidFill>
                <a:schemeClr val="tx1"/>
              </a:solidFill>
              <a:latin typeface="Courier New" pitchFamily="49" charset="0"/>
            </a:endParaRPr>
          </a:p>
        </p:txBody>
      </p:sp>
      <p:grpSp>
        <p:nvGrpSpPr>
          <p:cNvPr id="22" name="Group 62"/>
          <p:cNvGrpSpPr>
            <a:grpSpLocks/>
          </p:cNvGrpSpPr>
          <p:nvPr/>
        </p:nvGrpSpPr>
        <p:grpSpPr bwMode="auto">
          <a:xfrm>
            <a:off x="1447800" y="1924050"/>
            <a:ext cx="4724400" cy="1809750"/>
            <a:chOff x="720" y="972"/>
            <a:chExt cx="2976" cy="1140"/>
          </a:xfrm>
        </p:grpSpPr>
        <p:sp>
          <p:nvSpPr>
            <p:cNvPr id="59455" name="Line 63"/>
            <p:cNvSpPr>
              <a:spLocks noChangeShapeType="1"/>
            </p:cNvSpPr>
            <p:nvPr/>
          </p:nvSpPr>
          <p:spPr bwMode="auto">
            <a:xfrm flipH="1">
              <a:off x="720" y="1200"/>
              <a:ext cx="1392" cy="9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59456" name="Rectangle 64"/>
            <p:cNvSpPr>
              <a:spLocks noChangeArrowheads="1"/>
            </p:cNvSpPr>
            <p:nvPr/>
          </p:nvSpPr>
          <p:spPr bwMode="auto">
            <a:xfrm>
              <a:off x="1824" y="972"/>
              <a:ext cx="1872" cy="372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>
                  <a:solidFill>
                    <a:schemeClr val="tx1"/>
                  </a:solidFill>
                </a:rPr>
                <a:t>Changing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*ptr</a:t>
              </a:r>
              <a:r>
                <a:rPr lang="en-US" sz="1600">
                  <a:solidFill>
                    <a:schemeClr val="tx1"/>
                  </a:solidFill>
                </a:rPr>
                <a:t> is allowed – </a:t>
              </a:r>
              <a:r>
                <a:rPr lang="en-US" sz="1600" b="1">
                  <a:solidFill>
                    <a:schemeClr val="tx1"/>
                  </a:solidFill>
                  <a:latin typeface="Courier New" pitchFamily="49" charset="0"/>
                </a:rPr>
                <a:t>x</a:t>
              </a:r>
              <a:r>
                <a:rPr lang="en-US" sz="1600">
                  <a:solidFill>
                    <a:schemeClr val="tx1"/>
                  </a:solidFill>
                </a:rPr>
                <a:t> is not a constant.</a:t>
              </a:r>
            </a:p>
          </p:txBody>
        </p:sp>
      </p:grpSp>
      <p:grpSp>
        <p:nvGrpSpPr>
          <p:cNvPr id="23" name="Group 65"/>
          <p:cNvGrpSpPr>
            <a:grpSpLocks/>
          </p:cNvGrpSpPr>
          <p:nvPr/>
        </p:nvGrpSpPr>
        <p:grpSpPr bwMode="auto">
          <a:xfrm>
            <a:off x="1600200" y="3810000"/>
            <a:ext cx="5029200" cy="1676400"/>
            <a:chOff x="960" y="2160"/>
            <a:chExt cx="3168" cy="1056"/>
          </a:xfrm>
        </p:grpSpPr>
        <p:grpSp>
          <p:nvGrpSpPr>
            <p:cNvPr id="24" name="Group 66"/>
            <p:cNvGrpSpPr>
              <a:grpSpLocks/>
            </p:cNvGrpSpPr>
            <p:nvPr/>
          </p:nvGrpSpPr>
          <p:grpSpPr bwMode="auto">
            <a:xfrm>
              <a:off x="960" y="2160"/>
              <a:ext cx="3168" cy="372"/>
              <a:chOff x="960" y="2160"/>
              <a:chExt cx="3168" cy="372"/>
            </a:xfrm>
          </p:grpSpPr>
          <p:sp>
            <p:nvSpPr>
              <p:cNvPr id="59459" name="Line 67"/>
              <p:cNvSpPr>
                <a:spLocks noChangeShapeType="1"/>
              </p:cNvSpPr>
              <p:nvPr/>
            </p:nvSpPr>
            <p:spPr bwMode="auto">
              <a:xfrm flipH="1">
                <a:off x="960" y="2304"/>
                <a:ext cx="1584" cy="4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59460" name="Rectangle 68"/>
              <p:cNvSpPr>
                <a:spLocks noChangeArrowheads="1"/>
              </p:cNvSpPr>
              <p:nvPr/>
            </p:nvSpPr>
            <p:spPr bwMode="auto">
              <a:xfrm>
                <a:off x="2400" y="2160"/>
                <a:ext cx="1728" cy="372"/>
              </a:xfrm>
              <a:prstGeom prst="rect">
                <a:avLst/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sz="1600">
                    <a:solidFill>
                      <a:schemeClr val="tx1"/>
                    </a:solidFill>
                  </a:rPr>
                  <a:t>Changing </a:t>
                </a:r>
                <a:r>
                  <a:rPr lang="en-US" sz="1600" b="1">
                    <a:solidFill>
                      <a:schemeClr val="tx1"/>
                    </a:solidFill>
                    <a:latin typeface="Courier New" pitchFamily="49" charset="0"/>
                  </a:rPr>
                  <a:t>ptr</a:t>
                </a:r>
                <a:r>
                  <a:rPr lang="en-US" sz="1600">
                    <a:solidFill>
                      <a:schemeClr val="tx1"/>
                    </a:solidFill>
                  </a:rPr>
                  <a:t> is an error – </a:t>
                </a:r>
                <a:r>
                  <a:rPr lang="en-US" sz="1600" b="1">
                    <a:solidFill>
                      <a:schemeClr val="tx1"/>
                    </a:solidFill>
                    <a:latin typeface="Courier New" pitchFamily="49" charset="0"/>
                  </a:rPr>
                  <a:t>ptr</a:t>
                </a:r>
                <a:r>
                  <a:rPr lang="en-US" sz="1600">
                    <a:solidFill>
                      <a:schemeClr val="tx1"/>
                    </a:solidFill>
                  </a:rPr>
                  <a:t> is a constant pointer.</a:t>
                </a:r>
              </a:p>
            </p:txBody>
          </p:sp>
        </p:grpSp>
        <p:sp>
          <p:nvSpPr>
            <p:cNvPr id="59461" name="Line 69"/>
            <p:cNvSpPr>
              <a:spLocks noChangeShapeType="1"/>
            </p:cNvSpPr>
            <p:nvPr/>
          </p:nvSpPr>
          <p:spPr bwMode="auto">
            <a:xfrm flipH="1">
              <a:off x="2736" y="2544"/>
              <a:ext cx="48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The </a:t>
            </a:r>
            <a:r>
              <a:rPr lang="en-US" sz="3200" dirty="0"/>
              <a:t>Relationship Between Pointers and Arrays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Arrays and pointers closely related</a:t>
            </a:r>
          </a:p>
          <a:p>
            <a:pPr lvl="1"/>
            <a:r>
              <a:rPr lang="en-US" dirty="0"/>
              <a:t>Array name like a constant pointer</a:t>
            </a:r>
          </a:p>
          <a:p>
            <a:pPr lvl="1"/>
            <a:r>
              <a:rPr lang="en-US" dirty="0"/>
              <a:t>Pointers can do array subscripting operations</a:t>
            </a:r>
          </a:p>
          <a:p>
            <a:r>
              <a:rPr lang="en-US" dirty="0"/>
              <a:t>Declare an array </a:t>
            </a:r>
            <a:r>
              <a:rPr lang="en-US" b="1" dirty="0">
                <a:latin typeface="Courier New" pitchFamily="49" charset="0"/>
              </a:rPr>
              <a:t>b[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5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  <a:r>
              <a:rPr lang="en-US" dirty="0"/>
              <a:t> and a pointer </a:t>
            </a:r>
            <a:r>
              <a:rPr lang="en-US" b="1" dirty="0" err="1">
                <a:latin typeface="Courier New" pitchFamily="49" charset="0"/>
              </a:rPr>
              <a:t>bPtr</a:t>
            </a:r>
            <a:endParaRPr lang="en-US" b="1" dirty="0">
              <a:latin typeface="Courier New" pitchFamily="49" charset="0"/>
            </a:endParaRPr>
          </a:p>
          <a:p>
            <a:pPr lvl="1"/>
            <a:r>
              <a:rPr lang="en-US" dirty="0"/>
              <a:t>To set them equal to one another use:</a:t>
            </a:r>
          </a:p>
          <a:p>
            <a:pPr lvl="3">
              <a:buFontTx/>
              <a:buNone/>
            </a:pPr>
            <a:r>
              <a:rPr lang="en-US" b="1" dirty="0" err="1">
                <a:latin typeface="Courier New" pitchFamily="49" charset="0"/>
              </a:rPr>
              <a:t>bPtr</a:t>
            </a:r>
            <a:r>
              <a:rPr lang="en-US" b="1" dirty="0">
                <a:latin typeface="Courier New" pitchFamily="49" charset="0"/>
              </a:rPr>
              <a:t> = b; </a:t>
            </a:r>
          </a:p>
          <a:p>
            <a:pPr lvl="2"/>
            <a:r>
              <a:rPr lang="en-US" dirty="0"/>
              <a:t>The array name (</a:t>
            </a:r>
            <a:r>
              <a:rPr lang="en-US" b="1" dirty="0">
                <a:latin typeface="Courier New" pitchFamily="49" charset="0"/>
              </a:rPr>
              <a:t>b</a:t>
            </a:r>
            <a:r>
              <a:rPr lang="en-US" dirty="0"/>
              <a:t>) is actually the address of first element of the array </a:t>
            </a:r>
            <a:r>
              <a:rPr lang="en-US" b="1" dirty="0">
                <a:latin typeface="Courier New" pitchFamily="49" charset="0"/>
              </a:rPr>
              <a:t>b[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5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</a:p>
          <a:p>
            <a:pPr lvl="3">
              <a:buFontTx/>
              <a:buNone/>
            </a:pPr>
            <a:r>
              <a:rPr lang="en-US" b="1" dirty="0" err="1">
                <a:latin typeface="Courier New" pitchFamily="49" charset="0"/>
              </a:rPr>
              <a:t>bPtr</a:t>
            </a:r>
            <a:r>
              <a:rPr lang="en-US" b="1" dirty="0">
                <a:latin typeface="Courier New" pitchFamily="49" charset="0"/>
              </a:rPr>
              <a:t> = &amp;b[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0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  </a:t>
            </a:r>
          </a:p>
          <a:p>
            <a:pPr lvl="2"/>
            <a:r>
              <a:rPr lang="en-US" dirty="0"/>
              <a:t>Explicitly assigns </a:t>
            </a:r>
            <a:r>
              <a:rPr lang="en-US" b="1" dirty="0" err="1">
                <a:latin typeface="Courier New" pitchFamily="49" charset="0"/>
              </a:rPr>
              <a:t>bPtr</a:t>
            </a:r>
            <a:r>
              <a:rPr lang="en-US" dirty="0"/>
              <a:t> to address of first element of </a:t>
            </a:r>
            <a:r>
              <a:rPr lang="en-US" b="1" dirty="0">
                <a:latin typeface="Courier New" pitchFamily="49" charset="0"/>
              </a:rPr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The </a:t>
            </a:r>
            <a:r>
              <a:rPr lang="en-US" sz="3500" dirty="0"/>
              <a:t>Relationship Between Pointers and Arrays</a:t>
            </a:r>
          </a:p>
        </p:txBody>
      </p:sp>
      <p:sp>
        <p:nvSpPr>
          <p:cNvPr id="5427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Element </a:t>
            </a:r>
            <a:r>
              <a:rPr lang="en-US" b="1" dirty="0">
                <a:latin typeface="Courier New" pitchFamily="49" charset="0"/>
              </a:rPr>
              <a:t>b[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 </a:t>
            </a:r>
          </a:p>
          <a:p>
            <a:pPr lvl="2"/>
            <a:r>
              <a:rPr lang="en-US" dirty="0"/>
              <a:t>Can be accessed by </a:t>
            </a:r>
            <a:r>
              <a:rPr lang="en-US" b="1" dirty="0">
                <a:latin typeface="Courier New" pitchFamily="49" charset="0"/>
              </a:rPr>
              <a:t>*(</a:t>
            </a:r>
            <a:r>
              <a:rPr lang="en-US" b="1" dirty="0"/>
              <a:t> </a:t>
            </a:r>
            <a:r>
              <a:rPr lang="en-US" b="1" dirty="0" err="1">
                <a:latin typeface="Courier New" pitchFamily="49" charset="0"/>
              </a:rPr>
              <a:t>bPtr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+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)</a:t>
            </a:r>
          </a:p>
          <a:p>
            <a:pPr lvl="3"/>
            <a:r>
              <a:rPr lang="en-US" dirty="0"/>
              <a:t>Where </a:t>
            </a:r>
            <a:r>
              <a:rPr lang="en-US" b="1" dirty="0">
                <a:latin typeface="Courier New" pitchFamily="49" charset="0"/>
              </a:rPr>
              <a:t>n</a:t>
            </a:r>
            <a:r>
              <a:rPr lang="en-US" dirty="0"/>
              <a:t> is the offset. Called pointer/offset notation</a:t>
            </a:r>
          </a:p>
          <a:p>
            <a:pPr lvl="2"/>
            <a:r>
              <a:rPr lang="en-US" dirty="0"/>
              <a:t>Can be accessed by </a:t>
            </a:r>
            <a:r>
              <a:rPr lang="en-US" b="1" dirty="0" err="1">
                <a:latin typeface="Courier New" pitchFamily="49" charset="0"/>
              </a:rPr>
              <a:t>bptr</a:t>
            </a:r>
            <a:r>
              <a:rPr lang="en-US" b="1" dirty="0">
                <a:latin typeface="Courier New" pitchFamily="49" charset="0"/>
              </a:rPr>
              <a:t>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</a:p>
          <a:p>
            <a:pPr lvl="3"/>
            <a:r>
              <a:rPr lang="en-US" dirty="0"/>
              <a:t>Called pointer/subscript notation</a:t>
            </a:r>
          </a:p>
          <a:p>
            <a:pPr lvl="3"/>
            <a:r>
              <a:rPr lang="en-US" b="1" dirty="0" err="1">
                <a:latin typeface="Courier New" pitchFamily="49" charset="0"/>
              </a:rPr>
              <a:t>bPtr</a:t>
            </a:r>
            <a:r>
              <a:rPr lang="en-US" b="1" dirty="0">
                <a:latin typeface="Courier New" pitchFamily="49" charset="0"/>
              </a:rPr>
              <a:t>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  <a:r>
              <a:rPr lang="en-US" dirty="0"/>
              <a:t> same as </a:t>
            </a:r>
            <a:r>
              <a:rPr lang="en-US" b="1" dirty="0">
                <a:latin typeface="Courier New" pitchFamily="49" charset="0"/>
              </a:rPr>
              <a:t>b[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]</a:t>
            </a:r>
          </a:p>
          <a:p>
            <a:pPr lvl="2"/>
            <a:r>
              <a:rPr lang="en-US" dirty="0"/>
              <a:t>Can be accessed by performing pointer arithmetic on the array itself</a:t>
            </a:r>
          </a:p>
          <a:p>
            <a:pPr lvl="3">
              <a:buFontTx/>
              <a:buNone/>
            </a:pPr>
            <a:r>
              <a:rPr lang="en-US" b="1" dirty="0">
                <a:latin typeface="Courier New" pitchFamily="49" charset="0"/>
              </a:rPr>
              <a:t>*(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b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+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3</a:t>
            </a:r>
            <a:r>
              <a:rPr lang="en-US" b="1" dirty="0"/>
              <a:t> </a:t>
            </a:r>
            <a:r>
              <a:rPr lang="en-US" b="1" dirty="0">
                <a:latin typeface="Courier New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0" name="Rectangle 15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Arrays </a:t>
            </a:r>
            <a:r>
              <a:rPr lang="en-US" dirty="0"/>
              <a:t>of Pointers</a:t>
            </a:r>
          </a:p>
        </p:txBody>
      </p:sp>
      <p:sp>
        <p:nvSpPr>
          <p:cNvPr id="16541" name="Rectangle 157"/>
          <p:cNvSpPr>
            <a:spLocks noGrp="1" noChangeArrowheads="1"/>
          </p:cNvSpPr>
          <p:nvPr>
            <p:ph idx="1"/>
          </p:nvPr>
        </p:nvSpPr>
        <p:spPr>
          <a:xfrm>
            <a:off x="533400" y="1066800"/>
            <a:ext cx="8153400" cy="541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Arrays can contain pointers</a:t>
            </a:r>
          </a:p>
          <a:p>
            <a:pPr>
              <a:lnSpc>
                <a:spcPct val="90000"/>
              </a:lnSpc>
            </a:pPr>
            <a:r>
              <a:rPr lang="en-US" dirty="0"/>
              <a:t>For example: an array of strings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b="1" dirty="0">
                <a:latin typeface="Courier New" pitchFamily="49" charset="0"/>
              </a:rPr>
              <a:t>char *suit[ 4 ] = { "Hearts", "Diamonds",</a:t>
            </a:r>
            <a:br>
              <a:rPr lang="en-US" b="1" dirty="0">
                <a:latin typeface="Courier New" pitchFamily="49" charset="0"/>
              </a:rPr>
            </a:br>
            <a:r>
              <a:rPr lang="en-US" b="1" dirty="0">
                <a:latin typeface="Courier New" pitchFamily="49" charset="0"/>
              </a:rPr>
              <a:t> "Clubs", "Spades" };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Strings are pointers to the first character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latin typeface="Courier New" pitchFamily="49" charset="0"/>
              </a:rPr>
              <a:t>char *</a:t>
            </a:r>
            <a:r>
              <a:rPr lang="en-US" dirty="0"/>
              <a:t> </a:t>
            </a:r>
            <a:r>
              <a:rPr lang="en-US" dirty="0">
                <a:cs typeface="Times New Roman" pitchFamily="18" charset="0"/>
              </a:rPr>
              <a:t>–</a:t>
            </a:r>
            <a:r>
              <a:rPr lang="en-US" dirty="0"/>
              <a:t> each element of </a:t>
            </a:r>
            <a:r>
              <a:rPr lang="en-US" b="1" dirty="0">
                <a:latin typeface="Courier New" pitchFamily="49" charset="0"/>
              </a:rPr>
              <a:t>suit</a:t>
            </a:r>
            <a:r>
              <a:rPr lang="en-US" dirty="0"/>
              <a:t> is a pointer to a </a:t>
            </a:r>
            <a:r>
              <a:rPr lang="en-US" b="1" dirty="0">
                <a:latin typeface="Courier New" pitchFamily="49" charset="0"/>
              </a:rPr>
              <a:t>char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The strings are not actually stored in the array </a:t>
            </a:r>
            <a:r>
              <a:rPr lang="en-US" b="1" dirty="0">
                <a:latin typeface="Courier New" pitchFamily="49" charset="0"/>
              </a:rPr>
              <a:t>suit</a:t>
            </a:r>
            <a:r>
              <a:rPr lang="en-US" dirty="0"/>
              <a:t>, only pointers to the strings are stored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endParaRPr lang="en-US" b="1" dirty="0" smtClean="0">
              <a:latin typeface="Courier New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suit</a:t>
            </a:r>
            <a:r>
              <a:rPr lang="en-US" dirty="0" smtClean="0"/>
              <a:t> </a:t>
            </a:r>
            <a:r>
              <a:rPr lang="en-US" dirty="0"/>
              <a:t>array has a fixed size, but strings can be of any size</a:t>
            </a:r>
          </a:p>
        </p:txBody>
      </p:sp>
      <p:sp>
        <p:nvSpPr>
          <p:cNvPr id="16504" name="Rectangle 120"/>
          <p:cNvSpPr>
            <a:spLocks noChangeArrowheads="1"/>
          </p:cNvSpPr>
          <p:nvPr/>
        </p:nvSpPr>
        <p:spPr bwMode="auto">
          <a:xfrm>
            <a:off x="0" y="2297113"/>
            <a:ext cx="5486400" cy="113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38200" y="4191000"/>
            <a:ext cx="7848600" cy="1447800"/>
            <a:chOff x="0" y="0"/>
            <a:chExt cx="20005" cy="20000"/>
          </a:xfrm>
        </p:grpSpPr>
        <p:grpSp>
          <p:nvGrpSpPr>
            <p:cNvPr id="3" name="Group 113"/>
            <p:cNvGrpSpPr>
              <a:grpSpLocks/>
            </p:cNvGrpSpPr>
            <p:nvPr/>
          </p:nvGrpSpPr>
          <p:grpSpPr bwMode="auto">
            <a:xfrm>
              <a:off x="0" y="15000"/>
              <a:ext cx="5585" cy="5000"/>
              <a:chOff x="-1" y="0"/>
              <a:chExt cx="20005" cy="20000"/>
            </a:xfrm>
          </p:grpSpPr>
          <p:grpSp>
            <p:nvGrpSpPr>
              <p:cNvPr id="4" name="Group 115"/>
              <p:cNvGrpSpPr>
                <a:grpSpLocks/>
              </p:cNvGrpSpPr>
              <p:nvPr/>
            </p:nvGrpSpPr>
            <p:grpSpPr bwMode="auto">
              <a:xfrm>
                <a:off x="-1" y="0"/>
                <a:ext cx="14292" cy="20000"/>
                <a:chOff x="0" y="0"/>
                <a:chExt cx="20000" cy="20000"/>
              </a:xfrm>
            </p:grpSpPr>
            <p:grpSp>
              <p:nvGrpSpPr>
                <p:cNvPr id="5" name="Group 117"/>
                <p:cNvGrpSpPr>
                  <a:grpSpLocks/>
                </p:cNvGrpSpPr>
                <p:nvPr/>
              </p:nvGrpSpPr>
              <p:grpSpPr bwMode="auto">
                <a:xfrm>
                  <a:off x="14005" y="0"/>
                  <a:ext cx="5995" cy="20000"/>
                  <a:chOff x="0" y="0"/>
                  <a:chExt cx="20000" cy="20000"/>
                </a:xfrm>
              </p:grpSpPr>
              <p:sp>
                <p:nvSpPr>
                  <p:cNvPr id="16503" name="Freeform 119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20000" cy="20000"/>
                  </a:xfrm>
                  <a:custGeom>
                    <a:avLst/>
                    <a:gdLst/>
                    <a:ahLst/>
                    <a:cxnLst>
                      <a:cxn ang="0">
                        <a:pos x="19944" y="0"/>
                      </a:cxn>
                      <a:cxn ang="0">
                        <a:pos x="19944" y="19944"/>
                      </a:cxn>
                      <a:cxn ang="0">
                        <a:pos x="0" y="19944"/>
                      </a:cxn>
                      <a:cxn ang="0">
                        <a:pos x="0" y="0"/>
                      </a:cxn>
                      <a:cxn ang="0">
                        <a:pos x="19944" y="0"/>
                      </a:cxn>
                    </a:cxnLst>
                    <a:rect l="0" t="0" r="r" b="b"/>
                    <a:pathLst>
                      <a:path w="20000" h="20000">
                        <a:moveTo>
                          <a:pt x="19944" y="0"/>
                        </a:moveTo>
                        <a:lnTo>
                          <a:pt x="19944" y="19944"/>
                        </a:lnTo>
                        <a:lnTo>
                          <a:pt x="0" y="19944"/>
                        </a:lnTo>
                        <a:lnTo>
                          <a:pt x="0" y="0"/>
                        </a:lnTo>
                        <a:lnTo>
                          <a:pt x="19944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502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6606" y="6668"/>
                    <a:ext cx="6722" cy="672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500" name="Rectangle 116"/>
                <p:cNvSpPr>
                  <a:spLocks noChangeArrowheads="1"/>
                </p:cNvSpPr>
                <p:nvPr/>
              </p:nvSpPr>
              <p:spPr bwMode="auto">
                <a:xfrm>
                  <a:off x="0" y="3332"/>
                  <a:ext cx="14671" cy="15612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eaLnBrk="1" hangingPunct="1">
                    <a:spcBef>
                      <a:spcPct val="0"/>
                    </a:spcBef>
                  </a:pPr>
                  <a:r>
                    <a:rPr lang="en-US" b="1">
                      <a:solidFill>
                        <a:schemeClr val="tx1"/>
                      </a:solidFill>
                      <a:latin typeface="Courier New" pitchFamily="49" charset="0"/>
                      <a:cs typeface="Courier New" pitchFamily="49" charset="0"/>
                    </a:rPr>
                    <a:t>suit[3]</a:t>
                  </a: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  <a:p>
                  <a:pPr>
                    <a:spcBef>
                      <a:spcPct val="0"/>
                    </a:spcBef>
                  </a:pP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</p:txBody>
            </p:sp>
          </p:grpSp>
          <p:sp>
            <p:nvSpPr>
              <p:cNvPr id="16498" name="Freeform 114"/>
              <p:cNvSpPr>
                <a:spLocks/>
              </p:cNvSpPr>
              <p:nvPr/>
            </p:nvSpPr>
            <p:spPr bwMode="auto">
              <a:xfrm>
                <a:off x="12862" y="10000"/>
                <a:ext cx="7142" cy="56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0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6" name="Group 106"/>
            <p:cNvGrpSpPr>
              <a:grpSpLocks/>
            </p:cNvGrpSpPr>
            <p:nvPr/>
          </p:nvGrpSpPr>
          <p:grpSpPr bwMode="auto">
            <a:xfrm>
              <a:off x="0" y="10000"/>
              <a:ext cx="5585" cy="5000"/>
              <a:chOff x="-1" y="0"/>
              <a:chExt cx="20001" cy="20000"/>
            </a:xfrm>
          </p:grpSpPr>
          <p:grpSp>
            <p:nvGrpSpPr>
              <p:cNvPr id="7" name="Group 108"/>
              <p:cNvGrpSpPr>
                <a:grpSpLocks/>
              </p:cNvGrpSpPr>
              <p:nvPr/>
            </p:nvGrpSpPr>
            <p:grpSpPr bwMode="auto">
              <a:xfrm>
                <a:off x="-1" y="0"/>
                <a:ext cx="14289" cy="20000"/>
                <a:chOff x="-1" y="0"/>
                <a:chExt cx="20001" cy="20000"/>
              </a:xfrm>
            </p:grpSpPr>
            <p:grpSp>
              <p:nvGrpSpPr>
                <p:cNvPr id="8" name="Group 110"/>
                <p:cNvGrpSpPr>
                  <a:grpSpLocks/>
                </p:cNvGrpSpPr>
                <p:nvPr/>
              </p:nvGrpSpPr>
              <p:grpSpPr bwMode="auto">
                <a:xfrm>
                  <a:off x="14005" y="0"/>
                  <a:ext cx="5995" cy="20000"/>
                  <a:chOff x="0" y="0"/>
                  <a:chExt cx="20000" cy="20000"/>
                </a:xfrm>
              </p:grpSpPr>
              <p:sp>
                <p:nvSpPr>
                  <p:cNvPr id="16496" name="Freeform 112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20000" cy="20000"/>
                  </a:xfrm>
                  <a:custGeom>
                    <a:avLst/>
                    <a:gdLst/>
                    <a:ahLst/>
                    <a:cxnLst>
                      <a:cxn ang="0">
                        <a:pos x="19944" y="0"/>
                      </a:cxn>
                      <a:cxn ang="0">
                        <a:pos x="19944" y="19944"/>
                      </a:cxn>
                      <a:cxn ang="0">
                        <a:pos x="0" y="19944"/>
                      </a:cxn>
                      <a:cxn ang="0">
                        <a:pos x="0" y="0"/>
                      </a:cxn>
                      <a:cxn ang="0">
                        <a:pos x="19944" y="0"/>
                      </a:cxn>
                    </a:cxnLst>
                    <a:rect l="0" t="0" r="r" b="b"/>
                    <a:pathLst>
                      <a:path w="20000" h="20000">
                        <a:moveTo>
                          <a:pt x="19944" y="0"/>
                        </a:moveTo>
                        <a:lnTo>
                          <a:pt x="19944" y="19944"/>
                        </a:lnTo>
                        <a:lnTo>
                          <a:pt x="0" y="19944"/>
                        </a:lnTo>
                        <a:lnTo>
                          <a:pt x="0" y="0"/>
                        </a:lnTo>
                        <a:lnTo>
                          <a:pt x="19944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95" name="Oval 111"/>
                  <p:cNvSpPr>
                    <a:spLocks noChangeArrowheads="1"/>
                  </p:cNvSpPr>
                  <p:nvPr/>
                </p:nvSpPr>
                <p:spPr bwMode="auto">
                  <a:xfrm>
                    <a:off x="6622" y="6668"/>
                    <a:ext cx="6722" cy="672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93" name="Rectangle 109"/>
                <p:cNvSpPr>
                  <a:spLocks noChangeArrowheads="1"/>
                </p:cNvSpPr>
                <p:nvPr/>
              </p:nvSpPr>
              <p:spPr bwMode="auto">
                <a:xfrm>
                  <a:off x="-1" y="3332"/>
                  <a:ext cx="14672" cy="15612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eaLnBrk="1" hangingPunct="1">
                    <a:spcBef>
                      <a:spcPct val="0"/>
                    </a:spcBef>
                  </a:pPr>
                  <a:r>
                    <a:rPr lang="en-US" b="1">
                      <a:solidFill>
                        <a:schemeClr val="tx1"/>
                      </a:solidFill>
                      <a:latin typeface="Courier New" pitchFamily="49" charset="0"/>
                      <a:cs typeface="Courier New" pitchFamily="49" charset="0"/>
                    </a:rPr>
                    <a:t>suit[2]</a:t>
                  </a: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  <a:p>
                  <a:pPr>
                    <a:spcBef>
                      <a:spcPct val="0"/>
                    </a:spcBef>
                  </a:pP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</p:txBody>
            </p:sp>
          </p:grpSp>
          <p:sp>
            <p:nvSpPr>
              <p:cNvPr id="16491" name="Freeform 107"/>
              <p:cNvSpPr>
                <a:spLocks/>
              </p:cNvSpPr>
              <p:nvPr/>
            </p:nvSpPr>
            <p:spPr bwMode="auto">
              <a:xfrm>
                <a:off x="12863" y="10000"/>
                <a:ext cx="7137" cy="56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0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oup 99"/>
            <p:cNvGrpSpPr>
              <a:grpSpLocks/>
            </p:cNvGrpSpPr>
            <p:nvPr/>
          </p:nvGrpSpPr>
          <p:grpSpPr bwMode="auto">
            <a:xfrm>
              <a:off x="0" y="5000"/>
              <a:ext cx="5585" cy="5000"/>
              <a:chOff x="-1" y="0"/>
              <a:chExt cx="20001" cy="20000"/>
            </a:xfrm>
          </p:grpSpPr>
          <p:grpSp>
            <p:nvGrpSpPr>
              <p:cNvPr id="10" name="Group 101"/>
              <p:cNvGrpSpPr>
                <a:grpSpLocks/>
              </p:cNvGrpSpPr>
              <p:nvPr/>
            </p:nvGrpSpPr>
            <p:grpSpPr bwMode="auto">
              <a:xfrm>
                <a:off x="-1" y="0"/>
                <a:ext cx="14289" cy="20000"/>
                <a:chOff x="-1" y="0"/>
                <a:chExt cx="20001" cy="20000"/>
              </a:xfrm>
            </p:grpSpPr>
            <p:grpSp>
              <p:nvGrpSpPr>
                <p:cNvPr id="11" name="Group 103"/>
                <p:cNvGrpSpPr>
                  <a:grpSpLocks/>
                </p:cNvGrpSpPr>
                <p:nvPr/>
              </p:nvGrpSpPr>
              <p:grpSpPr bwMode="auto">
                <a:xfrm>
                  <a:off x="14005" y="0"/>
                  <a:ext cx="5995" cy="20000"/>
                  <a:chOff x="0" y="0"/>
                  <a:chExt cx="20000" cy="20000"/>
                </a:xfrm>
              </p:grpSpPr>
              <p:sp>
                <p:nvSpPr>
                  <p:cNvPr id="16489" name="Freeform 105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20000" cy="20000"/>
                  </a:xfrm>
                  <a:custGeom>
                    <a:avLst/>
                    <a:gdLst/>
                    <a:ahLst/>
                    <a:cxnLst>
                      <a:cxn ang="0">
                        <a:pos x="19944" y="0"/>
                      </a:cxn>
                      <a:cxn ang="0">
                        <a:pos x="19944" y="19944"/>
                      </a:cxn>
                      <a:cxn ang="0">
                        <a:pos x="0" y="19944"/>
                      </a:cxn>
                      <a:cxn ang="0">
                        <a:pos x="0" y="0"/>
                      </a:cxn>
                      <a:cxn ang="0">
                        <a:pos x="19944" y="0"/>
                      </a:cxn>
                    </a:cxnLst>
                    <a:rect l="0" t="0" r="r" b="b"/>
                    <a:pathLst>
                      <a:path w="20000" h="20000">
                        <a:moveTo>
                          <a:pt x="19944" y="0"/>
                        </a:moveTo>
                        <a:lnTo>
                          <a:pt x="19944" y="19944"/>
                        </a:lnTo>
                        <a:lnTo>
                          <a:pt x="0" y="19944"/>
                        </a:lnTo>
                        <a:lnTo>
                          <a:pt x="0" y="0"/>
                        </a:lnTo>
                        <a:lnTo>
                          <a:pt x="19944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8" name="Oval 104"/>
                  <p:cNvSpPr>
                    <a:spLocks noChangeArrowheads="1"/>
                  </p:cNvSpPr>
                  <p:nvPr/>
                </p:nvSpPr>
                <p:spPr bwMode="auto">
                  <a:xfrm>
                    <a:off x="6622" y="6668"/>
                    <a:ext cx="6722" cy="672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86" name="Rectangle 102"/>
                <p:cNvSpPr>
                  <a:spLocks noChangeArrowheads="1"/>
                </p:cNvSpPr>
                <p:nvPr/>
              </p:nvSpPr>
              <p:spPr bwMode="auto">
                <a:xfrm>
                  <a:off x="-1" y="3332"/>
                  <a:ext cx="14672" cy="15612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eaLnBrk="1" hangingPunct="1">
                    <a:spcBef>
                      <a:spcPct val="0"/>
                    </a:spcBef>
                  </a:pPr>
                  <a:r>
                    <a:rPr lang="en-US" b="1">
                      <a:solidFill>
                        <a:schemeClr val="tx1"/>
                      </a:solidFill>
                      <a:latin typeface="Courier New" pitchFamily="49" charset="0"/>
                      <a:cs typeface="Courier New" pitchFamily="49" charset="0"/>
                    </a:rPr>
                    <a:t>suit[1]</a:t>
                  </a: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  <a:p>
                  <a:pPr>
                    <a:spcBef>
                      <a:spcPct val="0"/>
                    </a:spcBef>
                  </a:pP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</p:txBody>
            </p:sp>
          </p:grpSp>
          <p:sp>
            <p:nvSpPr>
              <p:cNvPr id="16484" name="Freeform 100"/>
              <p:cNvSpPr>
                <a:spLocks/>
              </p:cNvSpPr>
              <p:nvPr/>
            </p:nvSpPr>
            <p:spPr bwMode="auto">
              <a:xfrm>
                <a:off x="12863" y="10000"/>
                <a:ext cx="7137" cy="56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0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" name="Group 92"/>
            <p:cNvGrpSpPr>
              <a:grpSpLocks/>
            </p:cNvGrpSpPr>
            <p:nvPr/>
          </p:nvGrpSpPr>
          <p:grpSpPr bwMode="auto">
            <a:xfrm>
              <a:off x="0" y="0"/>
              <a:ext cx="5585" cy="5000"/>
              <a:chOff x="-1" y="0"/>
              <a:chExt cx="20001" cy="20000"/>
            </a:xfrm>
          </p:grpSpPr>
          <p:grpSp>
            <p:nvGrpSpPr>
              <p:cNvPr id="13" name="Group 94"/>
              <p:cNvGrpSpPr>
                <a:grpSpLocks/>
              </p:cNvGrpSpPr>
              <p:nvPr/>
            </p:nvGrpSpPr>
            <p:grpSpPr bwMode="auto">
              <a:xfrm>
                <a:off x="-1" y="0"/>
                <a:ext cx="14289" cy="20000"/>
                <a:chOff x="-1" y="0"/>
                <a:chExt cx="20001" cy="20000"/>
              </a:xfrm>
            </p:grpSpPr>
            <p:grpSp>
              <p:nvGrpSpPr>
                <p:cNvPr id="14" name="Group 96"/>
                <p:cNvGrpSpPr>
                  <a:grpSpLocks/>
                </p:cNvGrpSpPr>
                <p:nvPr/>
              </p:nvGrpSpPr>
              <p:grpSpPr bwMode="auto">
                <a:xfrm>
                  <a:off x="14005" y="0"/>
                  <a:ext cx="5995" cy="20000"/>
                  <a:chOff x="0" y="0"/>
                  <a:chExt cx="20000" cy="20000"/>
                </a:xfrm>
              </p:grpSpPr>
              <p:sp>
                <p:nvSpPr>
                  <p:cNvPr id="16482" name="Freeform 98"/>
                  <p:cNvSpPr>
                    <a:spLocks/>
                  </p:cNvSpPr>
                  <p:nvPr/>
                </p:nvSpPr>
                <p:spPr bwMode="auto">
                  <a:xfrm>
                    <a:off x="0" y="0"/>
                    <a:ext cx="20000" cy="20000"/>
                  </a:xfrm>
                  <a:custGeom>
                    <a:avLst/>
                    <a:gdLst/>
                    <a:ahLst/>
                    <a:cxnLst>
                      <a:cxn ang="0">
                        <a:pos x="19944" y="0"/>
                      </a:cxn>
                      <a:cxn ang="0">
                        <a:pos x="19944" y="19944"/>
                      </a:cxn>
                      <a:cxn ang="0">
                        <a:pos x="0" y="19944"/>
                      </a:cxn>
                      <a:cxn ang="0">
                        <a:pos x="0" y="0"/>
                      </a:cxn>
                      <a:cxn ang="0">
                        <a:pos x="19944" y="0"/>
                      </a:cxn>
                    </a:cxnLst>
                    <a:rect l="0" t="0" r="r" b="b"/>
                    <a:pathLst>
                      <a:path w="20000" h="20000">
                        <a:moveTo>
                          <a:pt x="19944" y="0"/>
                        </a:moveTo>
                        <a:lnTo>
                          <a:pt x="19944" y="19944"/>
                        </a:lnTo>
                        <a:lnTo>
                          <a:pt x="0" y="19944"/>
                        </a:lnTo>
                        <a:lnTo>
                          <a:pt x="0" y="0"/>
                        </a:lnTo>
                        <a:lnTo>
                          <a:pt x="19944" y="0"/>
                        </a:lnTo>
                        <a:close/>
                      </a:path>
                    </a:pathLst>
                  </a:custGeom>
                  <a:noFill/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6481" name="Oval 97"/>
                  <p:cNvSpPr>
                    <a:spLocks noChangeArrowheads="1"/>
                  </p:cNvSpPr>
                  <p:nvPr/>
                </p:nvSpPr>
                <p:spPr bwMode="auto">
                  <a:xfrm>
                    <a:off x="6622" y="6668"/>
                    <a:ext cx="6722" cy="6720"/>
                  </a:xfrm>
                  <a:prstGeom prst="ellipse">
                    <a:avLst/>
                  </a:prstGeom>
                  <a:solidFill>
                    <a:srgbClr val="000000"/>
                  </a:solidFill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6479" name="Rectangle 95"/>
                <p:cNvSpPr>
                  <a:spLocks noChangeArrowheads="1"/>
                </p:cNvSpPr>
                <p:nvPr/>
              </p:nvSpPr>
              <p:spPr bwMode="auto">
                <a:xfrm>
                  <a:off x="-1" y="3332"/>
                  <a:ext cx="14672" cy="15612"/>
                </a:xfrm>
                <a:prstGeom prst="rect">
                  <a:avLst/>
                </a:prstGeom>
                <a:noFill/>
                <a:ln w="0">
                  <a:noFill/>
                  <a:miter lim="800000"/>
                  <a:headEnd/>
                  <a:tailEnd/>
                </a:ln>
              </p:spPr>
              <p:txBody>
                <a:bodyPr lIns="0" tIns="0" rIns="0" bIns="0"/>
                <a:lstStyle/>
                <a:p>
                  <a:pPr eaLnBrk="1" hangingPunct="1">
                    <a:spcBef>
                      <a:spcPct val="0"/>
                    </a:spcBef>
                  </a:pPr>
                  <a:r>
                    <a:rPr lang="en-US" b="1">
                      <a:solidFill>
                        <a:schemeClr val="tx1"/>
                      </a:solidFill>
                      <a:latin typeface="Courier New" pitchFamily="49" charset="0"/>
                      <a:cs typeface="Courier New" pitchFamily="49" charset="0"/>
                    </a:rPr>
                    <a:t>suit[0]</a:t>
                  </a: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  <a:p>
                  <a:pPr>
                    <a:spcBef>
                      <a:spcPct val="0"/>
                    </a:spcBef>
                  </a:pPr>
                  <a:endParaRPr lang="en-US" b="1">
                    <a:solidFill>
                      <a:schemeClr val="tx1"/>
                    </a:solidFill>
                    <a:latin typeface="Courier New" pitchFamily="49" charset="0"/>
                  </a:endParaRPr>
                </a:p>
              </p:txBody>
            </p:sp>
          </p:grpSp>
          <p:sp>
            <p:nvSpPr>
              <p:cNvPr id="16477" name="Freeform 93"/>
              <p:cNvSpPr>
                <a:spLocks/>
              </p:cNvSpPr>
              <p:nvPr/>
            </p:nvSpPr>
            <p:spPr bwMode="auto">
              <a:xfrm>
                <a:off x="12863" y="10000"/>
                <a:ext cx="7137" cy="56"/>
              </a:xfrm>
              <a:custGeom>
                <a:avLst/>
                <a:gdLst/>
                <a:ahLst/>
                <a:cxnLst>
                  <a:cxn ang="0">
                    <a:pos x="19967" y="0"/>
                  </a:cxn>
                  <a:cxn ang="0">
                    <a:pos x="0" y="0"/>
                  </a:cxn>
                </a:cxnLst>
                <a:rect l="0" t="0" r="r" b="b"/>
                <a:pathLst>
                  <a:path w="20000" h="20000">
                    <a:moveTo>
                      <a:pt x="19967" y="0"/>
                    </a:move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oup 89"/>
            <p:cNvGrpSpPr>
              <a:grpSpLocks/>
            </p:cNvGrpSpPr>
            <p:nvPr/>
          </p:nvGrpSpPr>
          <p:grpSpPr bwMode="auto">
            <a:xfrm>
              <a:off x="5585" y="833"/>
              <a:ext cx="1595" cy="3903"/>
              <a:chOff x="0" y="0"/>
              <a:chExt cx="20000" cy="20000"/>
            </a:xfrm>
          </p:grpSpPr>
          <p:sp>
            <p:nvSpPr>
              <p:cNvPr id="16475" name="Freeform 91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74" name="Rectangle 90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’H’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86"/>
            <p:cNvGrpSpPr>
              <a:grpSpLocks/>
            </p:cNvGrpSpPr>
            <p:nvPr/>
          </p:nvGrpSpPr>
          <p:grpSpPr bwMode="auto">
            <a:xfrm>
              <a:off x="7180" y="833"/>
              <a:ext cx="1595" cy="3903"/>
              <a:chOff x="0" y="0"/>
              <a:chExt cx="20000" cy="20000"/>
            </a:xfrm>
          </p:grpSpPr>
          <p:sp>
            <p:nvSpPr>
              <p:cNvPr id="16472" name="Freeform 88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71" name="Rectangle 87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’e’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83"/>
            <p:cNvGrpSpPr>
              <a:grpSpLocks/>
            </p:cNvGrpSpPr>
            <p:nvPr/>
          </p:nvGrpSpPr>
          <p:grpSpPr bwMode="auto">
            <a:xfrm>
              <a:off x="8775" y="833"/>
              <a:ext cx="1595" cy="3903"/>
              <a:chOff x="0" y="0"/>
              <a:chExt cx="20000" cy="20000"/>
            </a:xfrm>
          </p:grpSpPr>
          <p:sp>
            <p:nvSpPr>
              <p:cNvPr id="16469" name="Freeform 85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68" name="Rectangle 84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’a’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80"/>
            <p:cNvGrpSpPr>
              <a:grpSpLocks/>
            </p:cNvGrpSpPr>
            <p:nvPr/>
          </p:nvGrpSpPr>
          <p:grpSpPr bwMode="auto">
            <a:xfrm>
              <a:off x="10370" y="833"/>
              <a:ext cx="1595" cy="3903"/>
              <a:chOff x="0" y="0"/>
              <a:chExt cx="20000" cy="20000"/>
            </a:xfrm>
          </p:grpSpPr>
          <p:sp>
            <p:nvSpPr>
              <p:cNvPr id="16466" name="Freeform 82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65" name="Rectangle 81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’r’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77"/>
            <p:cNvGrpSpPr>
              <a:grpSpLocks/>
            </p:cNvGrpSpPr>
            <p:nvPr/>
          </p:nvGrpSpPr>
          <p:grpSpPr bwMode="auto">
            <a:xfrm>
              <a:off x="11965" y="833"/>
              <a:ext cx="1595" cy="3903"/>
              <a:chOff x="0" y="0"/>
              <a:chExt cx="20000" cy="20000"/>
            </a:xfrm>
          </p:grpSpPr>
          <p:sp>
            <p:nvSpPr>
              <p:cNvPr id="16463" name="Freeform 79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62" name="Rectangle 78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’t’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74"/>
            <p:cNvGrpSpPr>
              <a:grpSpLocks/>
            </p:cNvGrpSpPr>
            <p:nvPr/>
          </p:nvGrpSpPr>
          <p:grpSpPr bwMode="auto">
            <a:xfrm>
              <a:off x="13560" y="833"/>
              <a:ext cx="1595" cy="3903"/>
              <a:chOff x="0" y="0"/>
              <a:chExt cx="20000" cy="20000"/>
            </a:xfrm>
          </p:grpSpPr>
          <p:sp>
            <p:nvSpPr>
              <p:cNvPr id="16460" name="Freeform 76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59" name="Rectangle 75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’s’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71"/>
            <p:cNvGrpSpPr>
              <a:grpSpLocks/>
            </p:cNvGrpSpPr>
            <p:nvPr/>
          </p:nvGrpSpPr>
          <p:grpSpPr bwMode="auto">
            <a:xfrm>
              <a:off x="15085" y="833"/>
              <a:ext cx="1731" cy="3903"/>
              <a:chOff x="0" y="0"/>
              <a:chExt cx="20000" cy="20000"/>
            </a:xfrm>
          </p:grpSpPr>
          <p:sp>
            <p:nvSpPr>
              <p:cNvPr id="16457" name="Freeform 73"/>
              <p:cNvSpPr>
                <a:spLocks/>
              </p:cNvSpPr>
              <p:nvPr/>
            </p:nvSpPr>
            <p:spPr bwMode="auto">
              <a:xfrm>
                <a:off x="809" y="0"/>
                <a:ext cx="18428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56" name="Rectangle 7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000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 ’\0’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8"/>
            <p:cNvGrpSpPr>
              <a:grpSpLocks/>
            </p:cNvGrpSpPr>
            <p:nvPr/>
          </p:nvGrpSpPr>
          <p:grpSpPr bwMode="auto">
            <a:xfrm>
              <a:off x="5585" y="5694"/>
              <a:ext cx="1595" cy="3903"/>
              <a:chOff x="0" y="0"/>
              <a:chExt cx="20000" cy="20000"/>
            </a:xfrm>
          </p:grpSpPr>
          <p:sp>
            <p:nvSpPr>
              <p:cNvPr id="16454" name="Freeform 70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53" name="Rectangle 69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’D’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5"/>
            <p:cNvGrpSpPr>
              <a:grpSpLocks/>
            </p:cNvGrpSpPr>
            <p:nvPr/>
          </p:nvGrpSpPr>
          <p:grpSpPr bwMode="auto">
            <a:xfrm>
              <a:off x="7180" y="5694"/>
              <a:ext cx="1595" cy="3903"/>
              <a:chOff x="0" y="0"/>
              <a:chExt cx="20000" cy="20000"/>
            </a:xfrm>
          </p:grpSpPr>
          <p:sp>
            <p:nvSpPr>
              <p:cNvPr id="16451" name="Freeform 67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50" name="Rectangle 66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’i’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2"/>
            <p:cNvGrpSpPr>
              <a:grpSpLocks/>
            </p:cNvGrpSpPr>
            <p:nvPr/>
          </p:nvGrpSpPr>
          <p:grpSpPr bwMode="auto">
            <a:xfrm>
              <a:off x="8775" y="5694"/>
              <a:ext cx="1595" cy="3903"/>
              <a:chOff x="0" y="0"/>
              <a:chExt cx="20000" cy="20000"/>
            </a:xfrm>
          </p:grpSpPr>
          <p:sp>
            <p:nvSpPr>
              <p:cNvPr id="16448" name="Freeform 64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47" name="Rectangle 63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’a’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59"/>
            <p:cNvGrpSpPr>
              <a:grpSpLocks/>
            </p:cNvGrpSpPr>
            <p:nvPr/>
          </p:nvGrpSpPr>
          <p:grpSpPr bwMode="auto">
            <a:xfrm>
              <a:off x="10370" y="5694"/>
              <a:ext cx="1595" cy="3903"/>
              <a:chOff x="0" y="0"/>
              <a:chExt cx="20000" cy="20000"/>
            </a:xfrm>
          </p:grpSpPr>
          <p:sp>
            <p:nvSpPr>
              <p:cNvPr id="16445" name="Freeform 61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44" name="Rectangle 60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’m’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6" name="Group 56"/>
            <p:cNvGrpSpPr>
              <a:grpSpLocks/>
            </p:cNvGrpSpPr>
            <p:nvPr/>
          </p:nvGrpSpPr>
          <p:grpSpPr bwMode="auto">
            <a:xfrm>
              <a:off x="11965" y="5694"/>
              <a:ext cx="1595" cy="3903"/>
              <a:chOff x="0" y="0"/>
              <a:chExt cx="20000" cy="20000"/>
            </a:xfrm>
          </p:grpSpPr>
          <p:sp>
            <p:nvSpPr>
              <p:cNvPr id="16442" name="Freeform 58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41" name="Rectangle 57"/>
              <p:cNvSpPr>
                <a:spLocks noChangeArrowheads="1"/>
              </p:cNvSpPr>
              <p:nvPr/>
            </p:nvSpPr>
            <p:spPr bwMode="auto">
              <a:xfrm>
                <a:off x="1618" y="0"/>
                <a:ext cx="16714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’o’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7" name="Group 53"/>
            <p:cNvGrpSpPr>
              <a:grpSpLocks/>
            </p:cNvGrpSpPr>
            <p:nvPr/>
          </p:nvGrpSpPr>
          <p:grpSpPr bwMode="auto">
            <a:xfrm>
              <a:off x="13560" y="5694"/>
              <a:ext cx="1595" cy="3903"/>
              <a:chOff x="0" y="0"/>
              <a:chExt cx="20000" cy="20000"/>
            </a:xfrm>
          </p:grpSpPr>
          <p:sp>
            <p:nvSpPr>
              <p:cNvPr id="16439" name="Freeform 55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8" name="Rectangle 54"/>
              <p:cNvSpPr>
                <a:spLocks noChangeArrowheads="1"/>
              </p:cNvSpPr>
              <p:nvPr/>
            </p:nvSpPr>
            <p:spPr bwMode="auto">
              <a:xfrm>
                <a:off x="1618" y="0"/>
                <a:ext cx="16714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’n’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50"/>
            <p:cNvGrpSpPr>
              <a:grpSpLocks/>
            </p:cNvGrpSpPr>
            <p:nvPr/>
          </p:nvGrpSpPr>
          <p:grpSpPr bwMode="auto">
            <a:xfrm>
              <a:off x="15155" y="5694"/>
              <a:ext cx="1595" cy="3903"/>
              <a:chOff x="0" y="0"/>
              <a:chExt cx="20000" cy="20000"/>
            </a:xfrm>
          </p:grpSpPr>
          <p:sp>
            <p:nvSpPr>
              <p:cNvPr id="16436" name="Freeform 52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5" name="Rectangle 51"/>
              <p:cNvSpPr>
                <a:spLocks noChangeArrowheads="1"/>
              </p:cNvSpPr>
              <p:nvPr/>
            </p:nvSpPr>
            <p:spPr bwMode="auto">
              <a:xfrm>
                <a:off x="1618" y="0"/>
                <a:ext cx="16714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’d’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29" name="Group 47"/>
            <p:cNvGrpSpPr>
              <a:grpSpLocks/>
            </p:cNvGrpSpPr>
            <p:nvPr/>
          </p:nvGrpSpPr>
          <p:grpSpPr bwMode="auto">
            <a:xfrm>
              <a:off x="16749" y="5694"/>
              <a:ext cx="1595" cy="3903"/>
              <a:chOff x="-13" y="0"/>
              <a:chExt cx="20013" cy="20000"/>
            </a:xfrm>
          </p:grpSpPr>
          <p:sp>
            <p:nvSpPr>
              <p:cNvPr id="16433" name="Freeform 49"/>
              <p:cNvSpPr>
                <a:spLocks/>
              </p:cNvSpPr>
              <p:nvPr/>
            </p:nvSpPr>
            <p:spPr bwMode="auto">
              <a:xfrm>
                <a:off x="-13" y="0"/>
                <a:ext cx="20013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32" name="Rectangle 48"/>
              <p:cNvSpPr>
                <a:spLocks noChangeArrowheads="1"/>
              </p:cNvSpPr>
              <p:nvPr/>
            </p:nvSpPr>
            <p:spPr bwMode="auto">
              <a:xfrm>
                <a:off x="1618" y="0"/>
                <a:ext cx="16713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’s’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30" name="Group 44"/>
            <p:cNvGrpSpPr>
              <a:grpSpLocks/>
            </p:cNvGrpSpPr>
            <p:nvPr/>
          </p:nvGrpSpPr>
          <p:grpSpPr bwMode="auto">
            <a:xfrm>
              <a:off x="18274" y="5694"/>
              <a:ext cx="1731" cy="3903"/>
              <a:chOff x="0" y="0"/>
              <a:chExt cx="20000" cy="20000"/>
            </a:xfrm>
          </p:grpSpPr>
          <p:sp>
            <p:nvSpPr>
              <p:cNvPr id="16430" name="Freeform 46"/>
              <p:cNvSpPr>
                <a:spLocks/>
              </p:cNvSpPr>
              <p:nvPr/>
            </p:nvSpPr>
            <p:spPr bwMode="auto">
              <a:xfrm>
                <a:off x="809" y="0"/>
                <a:ext cx="18428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9" name="Rectangle 4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000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 ’\0’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31" name="Group 41"/>
            <p:cNvGrpSpPr>
              <a:grpSpLocks/>
            </p:cNvGrpSpPr>
            <p:nvPr/>
          </p:nvGrpSpPr>
          <p:grpSpPr bwMode="auto">
            <a:xfrm>
              <a:off x="5585" y="10694"/>
              <a:ext cx="1595" cy="3903"/>
              <a:chOff x="0" y="0"/>
              <a:chExt cx="20000" cy="20000"/>
            </a:xfrm>
          </p:grpSpPr>
          <p:sp>
            <p:nvSpPr>
              <p:cNvPr id="16427" name="Freeform 43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6" name="Rectangle 42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’C’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84" name="Group 38"/>
            <p:cNvGrpSpPr>
              <a:grpSpLocks/>
            </p:cNvGrpSpPr>
            <p:nvPr/>
          </p:nvGrpSpPr>
          <p:grpSpPr bwMode="auto">
            <a:xfrm>
              <a:off x="7180" y="10694"/>
              <a:ext cx="1595" cy="3903"/>
              <a:chOff x="0" y="0"/>
              <a:chExt cx="20000" cy="20000"/>
            </a:xfrm>
          </p:grpSpPr>
          <p:sp>
            <p:nvSpPr>
              <p:cNvPr id="16424" name="Freeform 40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3" name="Rectangle 39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’l’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85" name="Group 35"/>
            <p:cNvGrpSpPr>
              <a:grpSpLocks/>
            </p:cNvGrpSpPr>
            <p:nvPr/>
          </p:nvGrpSpPr>
          <p:grpSpPr bwMode="auto">
            <a:xfrm>
              <a:off x="8775" y="10694"/>
              <a:ext cx="1595" cy="3903"/>
              <a:chOff x="0" y="0"/>
              <a:chExt cx="20000" cy="20000"/>
            </a:xfrm>
          </p:grpSpPr>
          <p:sp>
            <p:nvSpPr>
              <p:cNvPr id="16421" name="Freeform 37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20" name="Rectangle 36"/>
              <p:cNvSpPr>
                <a:spLocks noChangeArrowheads="1"/>
              </p:cNvSpPr>
              <p:nvPr/>
            </p:nvSpPr>
            <p:spPr bwMode="auto">
              <a:xfrm>
                <a:off x="1618" y="0"/>
                <a:ext cx="16714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’u’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86" name="Group 32"/>
            <p:cNvGrpSpPr>
              <a:grpSpLocks/>
            </p:cNvGrpSpPr>
            <p:nvPr/>
          </p:nvGrpSpPr>
          <p:grpSpPr bwMode="auto">
            <a:xfrm>
              <a:off x="10370" y="10694"/>
              <a:ext cx="1594" cy="3903"/>
              <a:chOff x="0" y="0"/>
              <a:chExt cx="20000" cy="20000"/>
            </a:xfrm>
          </p:grpSpPr>
          <p:sp>
            <p:nvSpPr>
              <p:cNvPr id="16418" name="Freeform 34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7" name="Rectangle 33"/>
              <p:cNvSpPr>
                <a:spLocks noChangeArrowheads="1"/>
              </p:cNvSpPr>
              <p:nvPr/>
            </p:nvSpPr>
            <p:spPr bwMode="auto">
              <a:xfrm>
                <a:off x="1619" y="0"/>
                <a:ext cx="16725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’b’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87" name="Group 29"/>
            <p:cNvGrpSpPr>
              <a:grpSpLocks/>
            </p:cNvGrpSpPr>
            <p:nvPr/>
          </p:nvGrpSpPr>
          <p:grpSpPr bwMode="auto">
            <a:xfrm>
              <a:off x="11964" y="10694"/>
              <a:ext cx="1595" cy="3903"/>
              <a:chOff x="0" y="0"/>
              <a:chExt cx="20000" cy="20000"/>
            </a:xfrm>
          </p:grpSpPr>
          <p:sp>
            <p:nvSpPr>
              <p:cNvPr id="16415" name="Freeform 31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4" name="Rectangle 30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’s’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88" name="Group 26"/>
            <p:cNvGrpSpPr>
              <a:grpSpLocks/>
            </p:cNvGrpSpPr>
            <p:nvPr/>
          </p:nvGrpSpPr>
          <p:grpSpPr bwMode="auto">
            <a:xfrm>
              <a:off x="13490" y="10694"/>
              <a:ext cx="1731" cy="3903"/>
              <a:chOff x="0" y="0"/>
              <a:chExt cx="20000" cy="20000"/>
            </a:xfrm>
          </p:grpSpPr>
          <p:sp>
            <p:nvSpPr>
              <p:cNvPr id="16412" name="Freeform 28"/>
              <p:cNvSpPr>
                <a:spLocks/>
              </p:cNvSpPr>
              <p:nvPr/>
            </p:nvSpPr>
            <p:spPr bwMode="auto">
              <a:xfrm>
                <a:off x="797" y="0"/>
                <a:ext cx="18429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1" name="Rectangle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000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 ’\0’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89" name="Group 23"/>
            <p:cNvGrpSpPr>
              <a:grpSpLocks/>
            </p:cNvGrpSpPr>
            <p:nvPr/>
          </p:nvGrpSpPr>
          <p:grpSpPr bwMode="auto">
            <a:xfrm>
              <a:off x="5585" y="15694"/>
              <a:ext cx="1595" cy="3903"/>
              <a:chOff x="0" y="0"/>
              <a:chExt cx="20000" cy="20000"/>
            </a:xfrm>
          </p:grpSpPr>
          <p:sp>
            <p:nvSpPr>
              <p:cNvPr id="16409" name="Freeform 25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8" name="Rectangle 24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’S’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92" name="Group 20"/>
            <p:cNvGrpSpPr>
              <a:grpSpLocks/>
            </p:cNvGrpSpPr>
            <p:nvPr/>
          </p:nvGrpSpPr>
          <p:grpSpPr bwMode="auto">
            <a:xfrm>
              <a:off x="7180" y="15694"/>
              <a:ext cx="1595" cy="3903"/>
              <a:chOff x="0" y="0"/>
              <a:chExt cx="20000" cy="20000"/>
            </a:xfrm>
          </p:grpSpPr>
          <p:sp>
            <p:nvSpPr>
              <p:cNvPr id="16406" name="Freeform 22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5" name="Rectangle 21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’p’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95" name="Group 17"/>
            <p:cNvGrpSpPr>
              <a:grpSpLocks/>
            </p:cNvGrpSpPr>
            <p:nvPr/>
          </p:nvGrpSpPr>
          <p:grpSpPr bwMode="auto">
            <a:xfrm>
              <a:off x="8775" y="15694"/>
              <a:ext cx="1595" cy="3903"/>
              <a:chOff x="0" y="0"/>
              <a:chExt cx="20000" cy="20000"/>
            </a:xfrm>
          </p:grpSpPr>
          <p:sp>
            <p:nvSpPr>
              <p:cNvPr id="16403" name="Freeform 19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02" name="Rectangle 18"/>
              <p:cNvSpPr>
                <a:spLocks noChangeArrowheads="1"/>
              </p:cNvSpPr>
              <p:nvPr/>
            </p:nvSpPr>
            <p:spPr bwMode="auto">
              <a:xfrm>
                <a:off x="1618" y="0"/>
                <a:ext cx="16714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’a’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398" name="Group 14"/>
            <p:cNvGrpSpPr>
              <a:grpSpLocks/>
            </p:cNvGrpSpPr>
            <p:nvPr/>
          </p:nvGrpSpPr>
          <p:grpSpPr bwMode="auto">
            <a:xfrm>
              <a:off x="10370" y="15694"/>
              <a:ext cx="1594" cy="3903"/>
              <a:chOff x="0" y="0"/>
              <a:chExt cx="20000" cy="20000"/>
            </a:xfrm>
          </p:grpSpPr>
          <p:sp>
            <p:nvSpPr>
              <p:cNvPr id="16400" name="Freeform 16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9" name="Rectangle 15"/>
              <p:cNvSpPr>
                <a:spLocks noChangeArrowheads="1"/>
              </p:cNvSpPr>
              <p:nvPr/>
            </p:nvSpPr>
            <p:spPr bwMode="auto">
              <a:xfrm>
                <a:off x="1619" y="0"/>
                <a:ext cx="16725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’d’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401" name="Group 11"/>
            <p:cNvGrpSpPr>
              <a:grpSpLocks/>
            </p:cNvGrpSpPr>
            <p:nvPr/>
          </p:nvGrpSpPr>
          <p:grpSpPr bwMode="auto">
            <a:xfrm>
              <a:off x="11964" y="15694"/>
              <a:ext cx="1595" cy="3903"/>
              <a:chOff x="0" y="0"/>
              <a:chExt cx="20000" cy="20000"/>
            </a:xfrm>
          </p:grpSpPr>
          <p:sp>
            <p:nvSpPr>
              <p:cNvPr id="16397" name="Freeform 13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6" name="Rectangle 12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’e’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404" name="Group 8"/>
            <p:cNvGrpSpPr>
              <a:grpSpLocks/>
            </p:cNvGrpSpPr>
            <p:nvPr/>
          </p:nvGrpSpPr>
          <p:grpSpPr bwMode="auto">
            <a:xfrm>
              <a:off x="13559" y="15694"/>
              <a:ext cx="1595" cy="3903"/>
              <a:chOff x="0" y="0"/>
              <a:chExt cx="20000" cy="20000"/>
            </a:xfrm>
          </p:grpSpPr>
          <p:sp>
            <p:nvSpPr>
              <p:cNvPr id="16394" name="Freeform 10"/>
              <p:cNvSpPr>
                <a:spLocks/>
              </p:cNvSpPr>
              <p:nvPr/>
            </p:nvSpPr>
            <p:spPr bwMode="auto">
              <a:xfrm>
                <a:off x="0" y="0"/>
                <a:ext cx="20000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3" name="Rectangle 9"/>
              <p:cNvSpPr>
                <a:spLocks noChangeArrowheads="1"/>
              </p:cNvSpPr>
              <p:nvPr/>
            </p:nvSpPr>
            <p:spPr bwMode="auto">
              <a:xfrm>
                <a:off x="1630" y="0"/>
                <a:ext cx="16702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’s’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  <p:grpSp>
          <p:nvGrpSpPr>
            <p:cNvPr id="16407" name="Group 5"/>
            <p:cNvGrpSpPr>
              <a:grpSpLocks/>
            </p:cNvGrpSpPr>
            <p:nvPr/>
          </p:nvGrpSpPr>
          <p:grpSpPr bwMode="auto">
            <a:xfrm>
              <a:off x="15084" y="15694"/>
              <a:ext cx="1731" cy="3903"/>
              <a:chOff x="0" y="0"/>
              <a:chExt cx="20000" cy="20000"/>
            </a:xfrm>
          </p:grpSpPr>
          <p:sp>
            <p:nvSpPr>
              <p:cNvPr id="16391" name="Freeform 7"/>
              <p:cNvSpPr>
                <a:spLocks/>
              </p:cNvSpPr>
              <p:nvPr/>
            </p:nvSpPr>
            <p:spPr bwMode="auto">
              <a:xfrm>
                <a:off x="809" y="0"/>
                <a:ext cx="18428" cy="17084"/>
              </a:xfrm>
              <a:custGeom>
                <a:avLst/>
                <a:gdLst/>
                <a:ahLst/>
                <a:cxnLst>
                  <a:cxn ang="0">
                    <a:pos x="19958" y="0"/>
                  </a:cxn>
                  <a:cxn ang="0">
                    <a:pos x="19958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58" y="0"/>
                  </a:cxn>
                </a:cxnLst>
                <a:rect l="0" t="0" r="r" b="b"/>
                <a:pathLst>
                  <a:path w="20000" h="20000">
                    <a:moveTo>
                      <a:pt x="19958" y="0"/>
                    </a:moveTo>
                    <a:lnTo>
                      <a:pt x="19958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5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90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0000" cy="2000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 ’\0’</a:t>
                </a: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b="1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</p:grpSp>
      </p:grpSp>
      <p:sp>
        <p:nvSpPr>
          <p:cNvPr id="16538" name="Rectangle 154"/>
          <p:cNvSpPr>
            <a:spLocks noChangeArrowheads="1"/>
          </p:cNvSpPr>
          <p:nvPr/>
        </p:nvSpPr>
        <p:spPr bwMode="auto">
          <a:xfrm>
            <a:off x="0" y="3373438"/>
            <a:ext cx="54864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</a:rPr>
              <a:t> </a:t>
            </a:r>
          </a:p>
          <a:p>
            <a:pPr>
              <a:spcBef>
                <a:spcPct val="0"/>
              </a:spcBef>
            </a:pPr>
            <a:endParaRPr lang="en-US" sz="2400">
              <a:solidFill>
                <a:schemeClr val="tx1"/>
              </a:solidFill>
            </a:endParaRPr>
          </a:p>
        </p:txBody>
      </p:sp>
      <p:sp>
        <p:nvSpPr>
          <p:cNvPr id="16539" name="Rectangle 155"/>
          <p:cNvSpPr>
            <a:spLocks noChangeArrowheads="1"/>
          </p:cNvSpPr>
          <p:nvPr/>
        </p:nvSpPr>
        <p:spPr bwMode="auto">
          <a:xfrm>
            <a:off x="0" y="3429000"/>
            <a:ext cx="914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chemeClr val="tx1"/>
                </a:solidFill>
              </a:rPr>
              <a:t/>
            </a:r>
            <a:br>
              <a:rPr lang="en-US" sz="1400">
                <a:solidFill>
                  <a:schemeClr val="tx1"/>
                </a:solidFill>
              </a:rPr>
            </a:b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mtClean="0"/>
              <a:t>Arrays to functions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7772400" cy="548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#include &lt;</a:t>
            </a:r>
            <a:r>
              <a:rPr lang="en-US" sz="1600" dirty="0" err="1" smtClean="0"/>
              <a:t>stdio.h</a:t>
            </a:r>
            <a:r>
              <a:rPr lang="en-US" sz="1600" dirty="0" smtClean="0"/>
              <a:t>&gt;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#include &lt;</a:t>
            </a:r>
            <a:r>
              <a:rPr lang="en-US" sz="1600" dirty="0" err="1" smtClean="0"/>
              <a:t>iostream.h</a:t>
            </a:r>
            <a:r>
              <a:rPr lang="en-US" sz="1600" dirty="0" smtClean="0"/>
              <a:t>&gt;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#include&lt;</a:t>
            </a:r>
            <a:r>
              <a:rPr lang="en-US" sz="1600" dirty="0" err="1" smtClean="0"/>
              <a:t>conio.h</a:t>
            </a:r>
            <a:r>
              <a:rPr lang="en-US" sz="1600" dirty="0" smtClean="0"/>
              <a:t>&gt;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addNumbers</a:t>
            </a:r>
            <a:r>
              <a:rPr lang="en-US" sz="1600" dirty="0" smtClean="0"/>
              <a:t>(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fiveNumbers</a:t>
            </a:r>
            <a:r>
              <a:rPr lang="en-US" sz="1600" dirty="0" smtClean="0"/>
              <a:t>[]); </a:t>
            </a:r>
            <a:r>
              <a:rPr lang="en-US" sz="1600" i="1" dirty="0" smtClean="0">
                <a:solidFill>
                  <a:srgbClr val="000099"/>
                </a:solidFill>
              </a:rPr>
              <a:t>/* declare function */</a:t>
            </a:r>
            <a:endParaRPr lang="en-US" sz="1600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void main() {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</a:t>
            </a:r>
            <a:r>
              <a:rPr lang="en-US" sz="1600" dirty="0" err="1" smtClean="0"/>
              <a:t>int</a:t>
            </a:r>
            <a:r>
              <a:rPr lang="en-US" sz="1600" dirty="0" smtClean="0"/>
              <a:t> array[5];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</a:t>
            </a:r>
            <a:r>
              <a:rPr lang="en-US" sz="1600" dirty="0" err="1" smtClean="0"/>
              <a:t>cout</a:t>
            </a:r>
            <a:r>
              <a:rPr lang="en-US" sz="1600" dirty="0" smtClean="0"/>
              <a:t>&lt;&lt;"Enter 5 integers separated by spaces: ";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for(</a:t>
            </a:r>
            <a:r>
              <a:rPr lang="en-US" sz="1600" dirty="0" err="1" smtClean="0"/>
              <a:t>i</a:t>
            </a:r>
            <a:r>
              <a:rPr lang="en-US" sz="1600" dirty="0" smtClean="0"/>
              <a:t>=0 ; </a:t>
            </a:r>
            <a:r>
              <a:rPr lang="en-US" sz="1600" dirty="0" err="1" smtClean="0"/>
              <a:t>i</a:t>
            </a:r>
            <a:r>
              <a:rPr lang="en-US" sz="1600" dirty="0" smtClean="0"/>
              <a:t>&lt;5 ; </a:t>
            </a:r>
            <a:r>
              <a:rPr lang="en-US" sz="1600" dirty="0" err="1" smtClean="0"/>
              <a:t>i</a:t>
            </a:r>
            <a:r>
              <a:rPr lang="en-US" sz="1600" dirty="0" smtClean="0"/>
              <a:t>++) {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  </a:t>
            </a:r>
            <a:r>
              <a:rPr lang="en-US" sz="1600" dirty="0" err="1" smtClean="0"/>
              <a:t>cin</a:t>
            </a:r>
            <a:r>
              <a:rPr lang="en-US" sz="1600" dirty="0" smtClean="0"/>
              <a:t>&gt;&gt;array[</a:t>
            </a:r>
            <a:r>
              <a:rPr lang="en-US" sz="1600" dirty="0" err="1" smtClean="0"/>
              <a:t>i</a:t>
            </a:r>
            <a:r>
              <a:rPr lang="en-US" sz="1600" dirty="0" smtClean="0"/>
              <a:t>];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}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</a:t>
            </a:r>
            <a:r>
              <a:rPr lang="en-US" sz="1600" dirty="0" err="1" smtClean="0"/>
              <a:t>cout</a:t>
            </a:r>
            <a:r>
              <a:rPr lang="en-US" sz="1600" dirty="0" smtClean="0"/>
              <a:t>&lt;&lt;”\</a:t>
            </a:r>
            <a:r>
              <a:rPr lang="en-US" sz="1600" dirty="0" err="1" smtClean="0"/>
              <a:t>nTheir</a:t>
            </a:r>
            <a:r>
              <a:rPr lang="en-US" sz="1600" dirty="0" smtClean="0"/>
              <a:t> sum is: "&lt;&lt;</a:t>
            </a:r>
            <a:r>
              <a:rPr lang="en-US" sz="1600" dirty="0" err="1" smtClean="0"/>
              <a:t>addNumbers</a:t>
            </a:r>
            <a:r>
              <a:rPr lang="en-US" sz="1600" dirty="0" smtClean="0"/>
              <a:t>(array);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err="1" smtClean="0"/>
              <a:t>Getche</a:t>
            </a:r>
            <a:r>
              <a:rPr lang="en-US" sz="1600" dirty="0" smtClean="0"/>
              <a:t>();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}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addNumbers</a:t>
            </a:r>
            <a:r>
              <a:rPr lang="en-US" sz="1600" dirty="0" smtClean="0"/>
              <a:t>(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fiveNumbers</a:t>
            </a:r>
            <a:r>
              <a:rPr lang="en-US" sz="1600" dirty="0" smtClean="0"/>
              <a:t>[]) { </a:t>
            </a:r>
            <a:r>
              <a:rPr lang="en-US" sz="1600" i="1" dirty="0" smtClean="0">
                <a:solidFill>
                  <a:srgbClr val="000099"/>
                </a:solidFill>
              </a:rPr>
              <a:t>/* define function */</a:t>
            </a:r>
            <a:endParaRPr lang="en-US" sz="1600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</a:t>
            </a:r>
            <a:r>
              <a:rPr lang="en-US" sz="1600" dirty="0" err="1" smtClean="0"/>
              <a:t>int</a:t>
            </a:r>
            <a:r>
              <a:rPr lang="en-US" sz="1600" dirty="0" smtClean="0"/>
              <a:t> sum = 0;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</a:t>
            </a:r>
            <a:r>
              <a:rPr lang="en-US" sz="1600" dirty="0" err="1" smtClean="0"/>
              <a:t>int</a:t>
            </a:r>
            <a:r>
              <a:rPr lang="en-US" sz="1600" dirty="0" smtClean="0"/>
              <a:t> </a:t>
            </a:r>
            <a:r>
              <a:rPr lang="en-US" sz="1600" dirty="0" err="1" smtClean="0"/>
              <a:t>i</a:t>
            </a:r>
            <a:r>
              <a:rPr lang="en-US" sz="1600" dirty="0" smtClean="0"/>
              <a:t>;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for(</a:t>
            </a:r>
            <a:r>
              <a:rPr lang="en-US" sz="1600" dirty="0" err="1" smtClean="0"/>
              <a:t>i</a:t>
            </a:r>
            <a:r>
              <a:rPr lang="en-US" sz="1600" dirty="0" smtClean="0"/>
              <a:t>=0 ; </a:t>
            </a:r>
            <a:r>
              <a:rPr lang="en-US" sz="1600" dirty="0" err="1" smtClean="0"/>
              <a:t>i</a:t>
            </a:r>
            <a:r>
              <a:rPr lang="en-US" sz="1600" dirty="0" smtClean="0"/>
              <a:t>&lt;5 ; </a:t>
            </a:r>
            <a:r>
              <a:rPr lang="en-US" sz="1600" dirty="0" err="1" smtClean="0"/>
              <a:t>i</a:t>
            </a:r>
            <a:r>
              <a:rPr lang="en-US" sz="1600" dirty="0" smtClean="0"/>
              <a:t>++) {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  sum+=</a:t>
            </a:r>
            <a:r>
              <a:rPr lang="en-US" sz="1600" dirty="0" err="1" smtClean="0"/>
              <a:t>fiveNumbers</a:t>
            </a:r>
            <a:r>
              <a:rPr lang="en-US" sz="1600" dirty="0" smtClean="0"/>
              <a:t>[</a:t>
            </a:r>
            <a:r>
              <a:rPr lang="en-US" sz="1600" dirty="0" err="1" smtClean="0"/>
              <a:t>i</a:t>
            </a:r>
            <a:r>
              <a:rPr lang="en-US" sz="1600" dirty="0" smtClean="0"/>
              <a:t>];            </a:t>
            </a:r>
            <a:r>
              <a:rPr lang="en-US" sz="1600" i="1" dirty="0" smtClean="0">
                <a:solidFill>
                  <a:srgbClr val="000099"/>
                </a:solidFill>
              </a:rPr>
              <a:t>/* work out the total */</a:t>
            </a:r>
            <a:endParaRPr lang="en-US" sz="1600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}</a:t>
            </a: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  return sum</a:t>
            </a:r>
            <a:r>
              <a:rPr lang="en-US" sz="1600" dirty="0" smtClean="0">
                <a:solidFill>
                  <a:srgbClr val="000099"/>
                </a:solidFill>
              </a:rPr>
              <a:t>;                       </a:t>
            </a:r>
            <a:r>
              <a:rPr lang="en-US" sz="1600" i="1" dirty="0" smtClean="0">
                <a:solidFill>
                  <a:srgbClr val="000099"/>
                </a:solidFill>
              </a:rPr>
              <a:t>/* return the total   */</a:t>
            </a:r>
            <a:endParaRPr lang="en-US" sz="1600" dirty="0" smtClean="0">
              <a:solidFill>
                <a:srgbClr val="000099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en-US" sz="1600" dirty="0" smtClean="0"/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69" name="Rectangle 13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Case </a:t>
            </a:r>
            <a:r>
              <a:rPr lang="en-US" sz="3000" dirty="0"/>
              <a:t>Study: A Card Shuffling and Dealing Simulation</a:t>
            </a:r>
          </a:p>
        </p:txBody>
      </p:sp>
      <p:sp>
        <p:nvSpPr>
          <p:cNvPr id="18570" name="Rectangle 138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99"/>
                </a:solidFill>
              </a:rPr>
              <a:t>Card shuffling program</a:t>
            </a:r>
          </a:p>
          <a:p>
            <a:pPr lvl="1"/>
            <a:r>
              <a:rPr lang="en-US" dirty="0"/>
              <a:t>Use array of pointers to strings</a:t>
            </a:r>
          </a:p>
          <a:p>
            <a:pPr lvl="1"/>
            <a:r>
              <a:rPr lang="en-US" dirty="0"/>
              <a:t>Use double scripted array (suit, face)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smtClean="0"/>
              <a:t>The </a:t>
            </a:r>
            <a:r>
              <a:rPr lang="en-US" dirty="0"/>
              <a:t>numbers 1-52 go into the array</a:t>
            </a:r>
          </a:p>
          <a:p>
            <a:pPr lvl="2"/>
            <a:r>
              <a:rPr lang="en-US" dirty="0"/>
              <a:t>Representing the order in which the cards are dealt</a:t>
            </a:r>
          </a:p>
        </p:txBody>
      </p:sp>
      <p:sp>
        <p:nvSpPr>
          <p:cNvPr id="18528" name="Rectangle 96"/>
          <p:cNvSpPr>
            <a:spLocks noChangeArrowheads="1"/>
          </p:cNvSpPr>
          <p:nvPr/>
        </p:nvSpPr>
        <p:spPr bwMode="auto">
          <a:xfrm>
            <a:off x="0" y="2054225"/>
            <a:ext cx="5486400" cy="207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grpSp>
        <p:nvGrpSpPr>
          <p:cNvPr id="2" name="Group 140"/>
          <p:cNvGrpSpPr>
            <a:grpSpLocks/>
          </p:cNvGrpSpPr>
          <p:nvPr/>
        </p:nvGrpSpPr>
        <p:grpSpPr bwMode="auto">
          <a:xfrm>
            <a:off x="381000" y="2514600"/>
            <a:ext cx="8535988" cy="2508250"/>
            <a:chOff x="300" y="1584"/>
            <a:chExt cx="5317" cy="1580"/>
          </a:xfrm>
        </p:grpSpPr>
        <p:sp>
          <p:nvSpPr>
            <p:cNvPr id="18445" name="Rectangle 13"/>
            <p:cNvSpPr>
              <a:spLocks noChangeArrowheads="1"/>
            </p:cNvSpPr>
            <p:nvPr/>
          </p:nvSpPr>
          <p:spPr bwMode="auto">
            <a:xfrm>
              <a:off x="1872" y="2640"/>
              <a:ext cx="3745" cy="167"/>
            </a:xfrm>
            <a:prstGeom prst="rect">
              <a:avLst/>
            </a:prstGeom>
            <a:noFill/>
            <a:ln w="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ct val="0"/>
                </a:spcBef>
              </a:pPr>
              <a:r>
                <a:rPr lang="en-US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deck[</a:t>
              </a:r>
              <a:r>
                <a:rPr lang="en-US" b="1" dirty="0">
                  <a:solidFill>
                    <a:schemeClr val="tx1"/>
                  </a:solidFill>
                  <a:cs typeface="Courier New" pitchFamily="49" charset="0"/>
                </a:rPr>
                <a:t> </a:t>
              </a:r>
              <a:r>
                <a:rPr lang="en-US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2</a:t>
              </a:r>
              <a:r>
                <a:rPr lang="en-US" b="1" dirty="0">
                  <a:solidFill>
                    <a:schemeClr val="tx1"/>
                  </a:solidFill>
                  <a:cs typeface="Courier New" pitchFamily="49" charset="0"/>
                </a:rPr>
                <a:t> </a:t>
              </a:r>
              <a:r>
                <a:rPr lang="en-US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][</a:t>
              </a:r>
              <a:r>
                <a:rPr lang="en-US" b="1" dirty="0">
                  <a:solidFill>
                    <a:schemeClr val="tx1"/>
                  </a:solidFill>
                  <a:cs typeface="Courier New" pitchFamily="49" charset="0"/>
                </a:rPr>
                <a:t> </a:t>
              </a:r>
              <a:r>
                <a:rPr lang="en-US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12</a:t>
              </a:r>
              <a:r>
                <a:rPr lang="en-US" b="1" dirty="0">
                  <a:solidFill>
                    <a:schemeClr val="tx1"/>
                  </a:solidFill>
                  <a:cs typeface="Courier New" pitchFamily="49" charset="0"/>
                </a:rPr>
                <a:t> </a:t>
              </a:r>
              <a:r>
                <a:rPr lang="en-US" b="1" dirty="0">
                  <a:solidFill>
                    <a:schemeClr val="tx1"/>
                  </a:solidFill>
                  <a:latin typeface="Courier New" pitchFamily="49" charset="0"/>
                  <a:cs typeface="Courier New" pitchFamily="49" charset="0"/>
                </a:rPr>
                <a:t>]</a:t>
              </a:r>
              <a:r>
                <a:rPr lang="en-US" dirty="0">
                  <a:latin typeface="Courier New" pitchFamily="49" charset="0"/>
                  <a:ea typeface="Mincho" charset="-128"/>
                </a:rPr>
                <a:t> represents the King of Clubs</a:t>
              </a:r>
              <a:endParaRPr lang="en-US" dirty="0">
                <a:solidFill>
                  <a:schemeClr val="tx1"/>
                </a:solidFill>
                <a:latin typeface="Courier New" pitchFamily="49" charset="0"/>
              </a:endParaRPr>
            </a:p>
          </p:txBody>
        </p:sp>
        <p:grpSp>
          <p:nvGrpSpPr>
            <p:cNvPr id="3" name="Group 139"/>
            <p:cNvGrpSpPr>
              <a:grpSpLocks/>
            </p:cNvGrpSpPr>
            <p:nvPr/>
          </p:nvGrpSpPr>
          <p:grpSpPr bwMode="auto">
            <a:xfrm>
              <a:off x="300" y="1584"/>
              <a:ext cx="5248" cy="1580"/>
              <a:chOff x="316" y="1492"/>
              <a:chExt cx="5248" cy="1580"/>
            </a:xfrm>
          </p:grpSpPr>
          <p:sp>
            <p:nvSpPr>
              <p:cNvPr id="18527" name="Rectangle 95"/>
              <p:cNvSpPr>
                <a:spLocks noChangeArrowheads="1"/>
              </p:cNvSpPr>
              <p:nvPr/>
            </p:nvSpPr>
            <p:spPr bwMode="auto">
              <a:xfrm>
                <a:off x="316" y="1876"/>
                <a:ext cx="576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Hearts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526" name="Rectangle 94"/>
              <p:cNvSpPr>
                <a:spLocks noChangeArrowheads="1"/>
              </p:cNvSpPr>
              <p:nvPr/>
            </p:nvSpPr>
            <p:spPr bwMode="auto">
              <a:xfrm>
                <a:off x="316" y="2030"/>
                <a:ext cx="756" cy="155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Diamonds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525" name="Rectangle 93"/>
              <p:cNvSpPr>
                <a:spLocks noChangeArrowheads="1"/>
              </p:cNvSpPr>
              <p:nvPr/>
            </p:nvSpPr>
            <p:spPr bwMode="auto">
              <a:xfrm>
                <a:off x="316" y="2185"/>
                <a:ext cx="485" cy="155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Clubs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524" name="Rectangle 92"/>
              <p:cNvSpPr>
                <a:spLocks noChangeArrowheads="1"/>
              </p:cNvSpPr>
              <p:nvPr/>
            </p:nvSpPr>
            <p:spPr bwMode="auto">
              <a:xfrm>
                <a:off x="316" y="2340"/>
                <a:ext cx="576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Spades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523" name="Freeform 91"/>
              <p:cNvSpPr>
                <a:spLocks/>
              </p:cNvSpPr>
              <p:nvPr/>
            </p:nvSpPr>
            <p:spPr bwMode="auto">
              <a:xfrm>
                <a:off x="1196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22" name="Freeform 90"/>
              <p:cNvSpPr>
                <a:spLocks/>
              </p:cNvSpPr>
              <p:nvPr/>
            </p:nvSpPr>
            <p:spPr bwMode="auto">
              <a:xfrm>
                <a:off x="1868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21" name="Freeform 89"/>
              <p:cNvSpPr>
                <a:spLocks/>
              </p:cNvSpPr>
              <p:nvPr/>
            </p:nvSpPr>
            <p:spPr bwMode="auto">
              <a:xfrm>
                <a:off x="2540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20" name="Freeform 88"/>
              <p:cNvSpPr>
                <a:spLocks/>
              </p:cNvSpPr>
              <p:nvPr/>
            </p:nvSpPr>
            <p:spPr bwMode="auto">
              <a:xfrm>
                <a:off x="2204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9" name="Freeform 87"/>
              <p:cNvSpPr>
                <a:spLocks/>
              </p:cNvSpPr>
              <p:nvPr/>
            </p:nvSpPr>
            <p:spPr bwMode="auto">
              <a:xfrm>
                <a:off x="3212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8" name="Freeform 86"/>
              <p:cNvSpPr>
                <a:spLocks/>
              </p:cNvSpPr>
              <p:nvPr/>
            </p:nvSpPr>
            <p:spPr bwMode="auto">
              <a:xfrm>
                <a:off x="2876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7" name="Freeform 85"/>
              <p:cNvSpPr>
                <a:spLocks/>
              </p:cNvSpPr>
              <p:nvPr/>
            </p:nvSpPr>
            <p:spPr bwMode="auto">
              <a:xfrm>
                <a:off x="3548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6" name="Freeform 84"/>
              <p:cNvSpPr>
                <a:spLocks/>
              </p:cNvSpPr>
              <p:nvPr/>
            </p:nvSpPr>
            <p:spPr bwMode="auto">
              <a:xfrm>
                <a:off x="3884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5" name="Freeform 83"/>
              <p:cNvSpPr>
                <a:spLocks/>
              </p:cNvSpPr>
              <p:nvPr/>
            </p:nvSpPr>
            <p:spPr bwMode="auto">
              <a:xfrm>
                <a:off x="4220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4" name="Freeform 82"/>
              <p:cNvSpPr>
                <a:spLocks/>
              </p:cNvSpPr>
              <p:nvPr/>
            </p:nvSpPr>
            <p:spPr bwMode="auto">
              <a:xfrm>
                <a:off x="4556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3" name="Freeform 81"/>
              <p:cNvSpPr>
                <a:spLocks/>
              </p:cNvSpPr>
              <p:nvPr/>
            </p:nvSpPr>
            <p:spPr bwMode="auto">
              <a:xfrm>
                <a:off x="1532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2" name="Freeform 80"/>
              <p:cNvSpPr>
                <a:spLocks/>
              </p:cNvSpPr>
              <p:nvPr/>
            </p:nvSpPr>
            <p:spPr bwMode="auto">
              <a:xfrm>
                <a:off x="4892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1" name="Freeform 79"/>
              <p:cNvSpPr>
                <a:spLocks/>
              </p:cNvSpPr>
              <p:nvPr/>
            </p:nvSpPr>
            <p:spPr bwMode="auto">
              <a:xfrm>
                <a:off x="5228" y="1889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10" name="Freeform 78"/>
              <p:cNvSpPr>
                <a:spLocks/>
              </p:cNvSpPr>
              <p:nvPr/>
            </p:nvSpPr>
            <p:spPr bwMode="auto">
              <a:xfrm>
                <a:off x="1196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9" name="Freeform 77"/>
              <p:cNvSpPr>
                <a:spLocks/>
              </p:cNvSpPr>
              <p:nvPr/>
            </p:nvSpPr>
            <p:spPr bwMode="auto">
              <a:xfrm>
                <a:off x="1868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8" name="Freeform 76"/>
              <p:cNvSpPr>
                <a:spLocks/>
              </p:cNvSpPr>
              <p:nvPr/>
            </p:nvSpPr>
            <p:spPr bwMode="auto">
              <a:xfrm>
                <a:off x="2540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7" name="Freeform 75"/>
              <p:cNvSpPr>
                <a:spLocks/>
              </p:cNvSpPr>
              <p:nvPr/>
            </p:nvSpPr>
            <p:spPr bwMode="auto">
              <a:xfrm>
                <a:off x="2204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6" name="Freeform 74"/>
              <p:cNvSpPr>
                <a:spLocks/>
              </p:cNvSpPr>
              <p:nvPr/>
            </p:nvSpPr>
            <p:spPr bwMode="auto">
              <a:xfrm>
                <a:off x="3212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5" name="Freeform 73"/>
              <p:cNvSpPr>
                <a:spLocks/>
              </p:cNvSpPr>
              <p:nvPr/>
            </p:nvSpPr>
            <p:spPr bwMode="auto">
              <a:xfrm>
                <a:off x="2876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4" name="Freeform 72"/>
              <p:cNvSpPr>
                <a:spLocks/>
              </p:cNvSpPr>
              <p:nvPr/>
            </p:nvSpPr>
            <p:spPr bwMode="auto">
              <a:xfrm>
                <a:off x="3548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3" name="Freeform 71"/>
              <p:cNvSpPr>
                <a:spLocks/>
              </p:cNvSpPr>
              <p:nvPr/>
            </p:nvSpPr>
            <p:spPr bwMode="auto">
              <a:xfrm>
                <a:off x="3884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2" name="Freeform 70"/>
              <p:cNvSpPr>
                <a:spLocks/>
              </p:cNvSpPr>
              <p:nvPr/>
            </p:nvSpPr>
            <p:spPr bwMode="auto">
              <a:xfrm>
                <a:off x="4220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1" name="Freeform 69"/>
              <p:cNvSpPr>
                <a:spLocks/>
              </p:cNvSpPr>
              <p:nvPr/>
            </p:nvSpPr>
            <p:spPr bwMode="auto">
              <a:xfrm>
                <a:off x="4556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00" name="Freeform 68"/>
              <p:cNvSpPr>
                <a:spLocks/>
              </p:cNvSpPr>
              <p:nvPr/>
            </p:nvSpPr>
            <p:spPr bwMode="auto">
              <a:xfrm>
                <a:off x="1532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9" name="Freeform 67"/>
              <p:cNvSpPr>
                <a:spLocks/>
              </p:cNvSpPr>
              <p:nvPr/>
            </p:nvSpPr>
            <p:spPr bwMode="auto">
              <a:xfrm>
                <a:off x="4892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8" name="Freeform 66"/>
              <p:cNvSpPr>
                <a:spLocks/>
              </p:cNvSpPr>
              <p:nvPr/>
            </p:nvSpPr>
            <p:spPr bwMode="auto">
              <a:xfrm>
                <a:off x="5228" y="2044"/>
                <a:ext cx="336" cy="154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7" name="Freeform 65"/>
              <p:cNvSpPr>
                <a:spLocks/>
              </p:cNvSpPr>
              <p:nvPr/>
            </p:nvSpPr>
            <p:spPr bwMode="auto">
              <a:xfrm>
                <a:off x="1196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6" name="Freeform 64"/>
              <p:cNvSpPr>
                <a:spLocks/>
              </p:cNvSpPr>
              <p:nvPr/>
            </p:nvSpPr>
            <p:spPr bwMode="auto">
              <a:xfrm>
                <a:off x="1868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5" name="Freeform 63"/>
              <p:cNvSpPr>
                <a:spLocks/>
              </p:cNvSpPr>
              <p:nvPr/>
            </p:nvSpPr>
            <p:spPr bwMode="auto">
              <a:xfrm>
                <a:off x="2540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4" name="Freeform 62"/>
              <p:cNvSpPr>
                <a:spLocks/>
              </p:cNvSpPr>
              <p:nvPr/>
            </p:nvSpPr>
            <p:spPr bwMode="auto">
              <a:xfrm>
                <a:off x="2204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3" name="Freeform 61"/>
              <p:cNvSpPr>
                <a:spLocks/>
              </p:cNvSpPr>
              <p:nvPr/>
            </p:nvSpPr>
            <p:spPr bwMode="auto">
              <a:xfrm>
                <a:off x="3212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2" name="Freeform 60"/>
              <p:cNvSpPr>
                <a:spLocks/>
              </p:cNvSpPr>
              <p:nvPr/>
            </p:nvSpPr>
            <p:spPr bwMode="auto">
              <a:xfrm>
                <a:off x="2876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1" name="Freeform 59"/>
              <p:cNvSpPr>
                <a:spLocks/>
              </p:cNvSpPr>
              <p:nvPr/>
            </p:nvSpPr>
            <p:spPr bwMode="auto">
              <a:xfrm>
                <a:off x="3548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90" name="Freeform 58"/>
              <p:cNvSpPr>
                <a:spLocks/>
              </p:cNvSpPr>
              <p:nvPr/>
            </p:nvSpPr>
            <p:spPr bwMode="auto">
              <a:xfrm>
                <a:off x="3884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9" name="Freeform 57"/>
              <p:cNvSpPr>
                <a:spLocks/>
              </p:cNvSpPr>
              <p:nvPr/>
            </p:nvSpPr>
            <p:spPr bwMode="auto">
              <a:xfrm>
                <a:off x="4220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8" name="Freeform 56"/>
              <p:cNvSpPr>
                <a:spLocks/>
              </p:cNvSpPr>
              <p:nvPr/>
            </p:nvSpPr>
            <p:spPr bwMode="auto">
              <a:xfrm>
                <a:off x="4556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7" name="Freeform 55"/>
              <p:cNvSpPr>
                <a:spLocks/>
              </p:cNvSpPr>
              <p:nvPr/>
            </p:nvSpPr>
            <p:spPr bwMode="auto">
              <a:xfrm>
                <a:off x="1532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6" name="Freeform 54"/>
              <p:cNvSpPr>
                <a:spLocks/>
              </p:cNvSpPr>
              <p:nvPr/>
            </p:nvSpPr>
            <p:spPr bwMode="auto">
              <a:xfrm>
                <a:off x="4892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5" name="Freeform 53"/>
              <p:cNvSpPr>
                <a:spLocks/>
              </p:cNvSpPr>
              <p:nvPr/>
            </p:nvSpPr>
            <p:spPr bwMode="auto">
              <a:xfrm>
                <a:off x="1196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4" name="Freeform 52"/>
              <p:cNvSpPr>
                <a:spLocks/>
              </p:cNvSpPr>
              <p:nvPr/>
            </p:nvSpPr>
            <p:spPr bwMode="auto">
              <a:xfrm>
                <a:off x="1868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3" name="Freeform 51"/>
              <p:cNvSpPr>
                <a:spLocks/>
              </p:cNvSpPr>
              <p:nvPr/>
            </p:nvSpPr>
            <p:spPr bwMode="auto">
              <a:xfrm>
                <a:off x="2540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2" name="Freeform 50"/>
              <p:cNvSpPr>
                <a:spLocks/>
              </p:cNvSpPr>
              <p:nvPr/>
            </p:nvSpPr>
            <p:spPr bwMode="auto">
              <a:xfrm>
                <a:off x="2204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1" name="Freeform 49"/>
              <p:cNvSpPr>
                <a:spLocks/>
              </p:cNvSpPr>
              <p:nvPr/>
            </p:nvSpPr>
            <p:spPr bwMode="auto">
              <a:xfrm>
                <a:off x="3212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80" name="Freeform 48"/>
              <p:cNvSpPr>
                <a:spLocks/>
              </p:cNvSpPr>
              <p:nvPr/>
            </p:nvSpPr>
            <p:spPr bwMode="auto">
              <a:xfrm>
                <a:off x="2876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9" name="Freeform 47"/>
              <p:cNvSpPr>
                <a:spLocks/>
              </p:cNvSpPr>
              <p:nvPr/>
            </p:nvSpPr>
            <p:spPr bwMode="auto">
              <a:xfrm>
                <a:off x="3548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8" name="Freeform 46"/>
              <p:cNvSpPr>
                <a:spLocks/>
              </p:cNvSpPr>
              <p:nvPr/>
            </p:nvSpPr>
            <p:spPr bwMode="auto">
              <a:xfrm>
                <a:off x="3884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7" name="Freeform 45"/>
              <p:cNvSpPr>
                <a:spLocks/>
              </p:cNvSpPr>
              <p:nvPr/>
            </p:nvSpPr>
            <p:spPr bwMode="auto">
              <a:xfrm>
                <a:off x="4220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6" name="Freeform 44"/>
              <p:cNvSpPr>
                <a:spLocks/>
              </p:cNvSpPr>
              <p:nvPr/>
            </p:nvSpPr>
            <p:spPr bwMode="auto">
              <a:xfrm>
                <a:off x="4556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5" name="Freeform 43"/>
              <p:cNvSpPr>
                <a:spLocks/>
              </p:cNvSpPr>
              <p:nvPr/>
            </p:nvSpPr>
            <p:spPr bwMode="auto">
              <a:xfrm>
                <a:off x="1532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4" name="Freeform 42"/>
              <p:cNvSpPr>
                <a:spLocks/>
              </p:cNvSpPr>
              <p:nvPr/>
            </p:nvSpPr>
            <p:spPr bwMode="auto">
              <a:xfrm>
                <a:off x="4892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3" name="Freeform 41"/>
              <p:cNvSpPr>
                <a:spLocks/>
              </p:cNvSpPr>
              <p:nvPr/>
            </p:nvSpPr>
            <p:spPr bwMode="auto">
              <a:xfrm>
                <a:off x="5228" y="2353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39" name="Rectangle 7"/>
              <p:cNvSpPr>
                <a:spLocks noChangeArrowheads="1"/>
              </p:cNvSpPr>
              <p:nvPr/>
            </p:nvSpPr>
            <p:spPr bwMode="auto">
              <a:xfrm>
                <a:off x="983" y="1878"/>
                <a:ext cx="150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0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38" name="Rectangle 6"/>
              <p:cNvSpPr>
                <a:spLocks noChangeArrowheads="1"/>
              </p:cNvSpPr>
              <p:nvPr/>
            </p:nvSpPr>
            <p:spPr bwMode="auto">
              <a:xfrm>
                <a:off x="983" y="2032"/>
                <a:ext cx="150" cy="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1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37" name="Rectangle 5"/>
              <p:cNvSpPr>
                <a:spLocks noChangeArrowheads="1"/>
              </p:cNvSpPr>
              <p:nvPr/>
            </p:nvSpPr>
            <p:spPr bwMode="auto">
              <a:xfrm>
                <a:off x="983" y="2187"/>
                <a:ext cx="150" cy="181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2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36" name="Rectangle 4"/>
              <p:cNvSpPr>
                <a:spLocks noChangeArrowheads="1"/>
              </p:cNvSpPr>
              <p:nvPr/>
            </p:nvSpPr>
            <p:spPr bwMode="auto">
              <a:xfrm>
                <a:off x="983" y="2342"/>
                <a:ext cx="150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3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72" name="Freeform 40"/>
              <p:cNvSpPr>
                <a:spLocks/>
              </p:cNvSpPr>
              <p:nvPr/>
            </p:nvSpPr>
            <p:spPr bwMode="auto">
              <a:xfrm>
                <a:off x="5228" y="2198"/>
                <a:ext cx="336" cy="155"/>
              </a:xfrm>
              <a:custGeom>
                <a:avLst/>
                <a:gdLst/>
                <a:ahLst/>
                <a:cxnLst>
                  <a:cxn ang="0">
                    <a:pos x="19944" y="0"/>
                  </a:cxn>
                  <a:cxn ang="0">
                    <a:pos x="19944" y="19917"/>
                  </a:cxn>
                  <a:cxn ang="0">
                    <a:pos x="0" y="19917"/>
                  </a:cxn>
                  <a:cxn ang="0">
                    <a:pos x="0" y="0"/>
                  </a:cxn>
                  <a:cxn ang="0">
                    <a:pos x="19944" y="0"/>
                  </a:cxn>
                </a:cxnLst>
                <a:rect l="0" t="0" r="r" b="b"/>
                <a:pathLst>
                  <a:path w="20000" h="20000">
                    <a:moveTo>
                      <a:pt x="19944" y="0"/>
                    </a:moveTo>
                    <a:lnTo>
                      <a:pt x="19944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44" y="0"/>
                    </a:lnTo>
                    <a:close/>
                  </a:path>
                </a:pathLst>
              </a:cu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71" name="Rectangle 39"/>
              <p:cNvSpPr>
                <a:spLocks noChangeArrowheads="1"/>
              </p:cNvSpPr>
              <p:nvPr/>
            </p:nvSpPr>
            <p:spPr bwMode="auto">
              <a:xfrm>
                <a:off x="1120" y="1492"/>
                <a:ext cx="308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effectLst/>
                    <a:latin typeface="Courier New" pitchFamily="49" charset="0"/>
                    <a:ea typeface="Mincho" charset="-128"/>
                  </a:rPr>
                  <a:t>Ace</a:t>
                </a:r>
                <a:endParaRPr lang="en-US" dirty="0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  <p:sp>
            <p:nvSpPr>
              <p:cNvPr id="18470" name="Rectangle 38"/>
              <p:cNvSpPr>
                <a:spLocks noChangeArrowheads="1"/>
              </p:cNvSpPr>
              <p:nvPr/>
            </p:nvSpPr>
            <p:spPr bwMode="auto">
              <a:xfrm>
                <a:off x="1456" y="1492"/>
                <a:ext cx="308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effectLst/>
                    <a:latin typeface="Courier New" pitchFamily="49" charset="0"/>
                    <a:ea typeface="Mincho" charset="-128"/>
                  </a:rPr>
                  <a:t>Two</a:t>
                </a:r>
                <a:endParaRPr lang="en-US" dirty="0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9" name="Rectangle 37"/>
              <p:cNvSpPr>
                <a:spLocks noChangeArrowheads="1"/>
              </p:cNvSpPr>
              <p:nvPr/>
            </p:nvSpPr>
            <p:spPr bwMode="auto">
              <a:xfrm>
                <a:off x="1744" y="1492"/>
                <a:ext cx="486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effectLst/>
                    <a:latin typeface="Courier New" pitchFamily="49" charset="0"/>
                    <a:ea typeface="Mincho" charset="-128"/>
                  </a:rPr>
                  <a:t>Three</a:t>
                </a:r>
                <a:endParaRPr lang="en-US" dirty="0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8" name="Rectangle 36"/>
              <p:cNvSpPr>
                <a:spLocks noChangeArrowheads="1"/>
              </p:cNvSpPr>
              <p:nvPr/>
            </p:nvSpPr>
            <p:spPr bwMode="auto">
              <a:xfrm>
                <a:off x="2128" y="1578"/>
                <a:ext cx="397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Four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7" name="Rectangle 35"/>
              <p:cNvSpPr>
                <a:spLocks noChangeArrowheads="1"/>
              </p:cNvSpPr>
              <p:nvPr/>
            </p:nvSpPr>
            <p:spPr bwMode="auto">
              <a:xfrm>
                <a:off x="2464" y="1492"/>
                <a:ext cx="397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Five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6" name="Rectangle 34"/>
              <p:cNvSpPr>
                <a:spLocks noChangeArrowheads="1"/>
              </p:cNvSpPr>
              <p:nvPr/>
            </p:nvSpPr>
            <p:spPr bwMode="auto">
              <a:xfrm>
                <a:off x="2800" y="1540"/>
                <a:ext cx="308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Six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5" name="Rectangle 33"/>
              <p:cNvSpPr>
                <a:spLocks noChangeArrowheads="1"/>
              </p:cNvSpPr>
              <p:nvPr/>
            </p:nvSpPr>
            <p:spPr bwMode="auto">
              <a:xfrm>
                <a:off x="3136" y="1492"/>
                <a:ext cx="486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Seven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4" name="Rectangle 32"/>
              <p:cNvSpPr>
                <a:spLocks noChangeArrowheads="1"/>
              </p:cNvSpPr>
              <p:nvPr/>
            </p:nvSpPr>
            <p:spPr bwMode="auto">
              <a:xfrm>
                <a:off x="3472" y="1588"/>
                <a:ext cx="486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Eight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3" name="Rectangle 31"/>
              <p:cNvSpPr>
                <a:spLocks noChangeArrowheads="1"/>
              </p:cNvSpPr>
              <p:nvPr/>
            </p:nvSpPr>
            <p:spPr bwMode="auto">
              <a:xfrm>
                <a:off x="3808" y="1492"/>
                <a:ext cx="397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Nine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2" name="Rectangle 30"/>
              <p:cNvSpPr>
                <a:spLocks noChangeArrowheads="1"/>
              </p:cNvSpPr>
              <p:nvPr/>
            </p:nvSpPr>
            <p:spPr bwMode="auto">
              <a:xfrm>
                <a:off x="4172" y="1492"/>
                <a:ext cx="308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Ten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1" name="Rectangle 29"/>
              <p:cNvSpPr>
                <a:spLocks noChangeArrowheads="1"/>
              </p:cNvSpPr>
              <p:nvPr/>
            </p:nvSpPr>
            <p:spPr bwMode="auto">
              <a:xfrm>
                <a:off x="4480" y="1492"/>
                <a:ext cx="397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Jack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60" name="Rectangle 28"/>
              <p:cNvSpPr>
                <a:spLocks noChangeArrowheads="1"/>
              </p:cNvSpPr>
              <p:nvPr/>
            </p:nvSpPr>
            <p:spPr bwMode="auto">
              <a:xfrm>
                <a:off x="4816" y="1578"/>
                <a:ext cx="486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dirty="0">
                    <a:latin typeface="Courier New" pitchFamily="49" charset="0"/>
                    <a:ea typeface="Mincho" charset="-128"/>
                  </a:rPr>
                  <a:t>Queen</a:t>
                </a:r>
                <a:endParaRPr lang="en-US" dirty="0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9" name="Rectangle 27"/>
              <p:cNvSpPr>
                <a:spLocks noChangeArrowheads="1"/>
              </p:cNvSpPr>
              <p:nvPr/>
            </p:nvSpPr>
            <p:spPr bwMode="auto">
              <a:xfrm>
                <a:off x="5152" y="1492"/>
                <a:ext cx="397" cy="154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King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8" name="Rectangle 26"/>
              <p:cNvSpPr>
                <a:spLocks noChangeArrowheads="1"/>
              </p:cNvSpPr>
              <p:nvPr/>
            </p:nvSpPr>
            <p:spPr bwMode="auto">
              <a:xfrm>
                <a:off x="1289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 dirty="0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0</a:t>
                </a: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 dirty="0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7" name="Rectangle 25"/>
              <p:cNvSpPr>
                <a:spLocks noChangeArrowheads="1"/>
              </p:cNvSpPr>
              <p:nvPr/>
            </p:nvSpPr>
            <p:spPr bwMode="auto">
              <a:xfrm>
                <a:off x="1625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1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6" name="Rectangle 24"/>
              <p:cNvSpPr>
                <a:spLocks noChangeArrowheads="1"/>
              </p:cNvSpPr>
              <p:nvPr/>
            </p:nvSpPr>
            <p:spPr bwMode="auto">
              <a:xfrm>
                <a:off x="1961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2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5" name="Rectangle 23"/>
              <p:cNvSpPr>
                <a:spLocks noChangeArrowheads="1"/>
              </p:cNvSpPr>
              <p:nvPr/>
            </p:nvSpPr>
            <p:spPr bwMode="auto">
              <a:xfrm>
                <a:off x="2297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3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4" name="Rectangle 22"/>
              <p:cNvSpPr>
                <a:spLocks noChangeArrowheads="1"/>
              </p:cNvSpPr>
              <p:nvPr/>
            </p:nvSpPr>
            <p:spPr bwMode="auto">
              <a:xfrm>
                <a:off x="2633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4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3" name="Rectangle 21"/>
              <p:cNvSpPr>
                <a:spLocks noChangeArrowheads="1"/>
              </p:cNvSpPr>
              <p:nvPr/>
            </p:nvSpPr>
            <p:spPr bwMode="auto">
              <a:xfrm>
                <a:off x="2969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5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2" name="Rectangle 20"/>
              <p:cNvSpPr>
                <a:spLocks noChangeArrowheads="1"/>
              </p:cNvSpPr>
              <p:nvPr/>
            </p:nvSpPr>
            <p:spPr bwMode="auto">
              <a:xfrm>
                <a:off x="3305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6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1" name="Rectangle 19"/>
              <p:cNvSpPr>
                <a:spLocks noChangeArrowheads="1"/>
              </p:cNvSpPr>
              <p:nvPr/>
            </p:nvSpPr>
            <p:spPr bwMode="auto">
              <a:xfrm>
                <a:off x="3641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7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50" name="Rectangle 18"/>
              <p:cNvSpPr>
                <a:spLocks noChangeArrowheads="1"/>
              </p:cNvSpPr>
              <p:nvPr/>
            </p:nvSpPr>
            <p:spPr bwMode="auto">
              <a:xfrm>
                <a:off x="3977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8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9" name="Rectangle 17"/>
              <p:cNvSpPr>
                <a:spLocks noChangeArrowheads="1"/>
              </p:cNvSpPr>
              <p:nvPr/>
            </p:nvSpPr>
            <p:spPr bwMode="auto">
              <a:xfrm>
                <a:off x="4313" y="1688"/>
                <a:ext cx="149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9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8" name="Rectangle 16"/>
              <p:cNvSpPr>
                <a:spLocks noChangeArrowheads="1"/>
              </p:cNvSpPr>
              <p:nvPr/>
            </p:nvSpPr>
            <p:spPr bwMode="auto">
              <a:xfrm>
                <a:off x="4593" y="1688"/>
                <a:ext cx="261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10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7" name="Rectangle 15"/>
              <p:cNvSpPr>
                <a:spLocks noChangeArrowheads="1"/>
              </p:cNvSpPr>
              <p:nvPr/>
            </p:nvSpPr>
            <p:spPr bwMode="auto">
              <a:xfrm>
                <a:off x="4929" y="1688"/>
                <a:ext cx="261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11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6" name="Rectangle 14"/>
              <p:cNvSpPr>
                <a:spLocks noChangeArrowheads="1"/>
              </p:cNvSpPr>
              <p:nvPr/>
            </p:nvSpPr>
            <p:spPr bwMode="auto">
              <a:xfrm>
                <a:off x="5265" y="1688"/>
                <a:ext cx="261" cy="180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 b="1">
                    <a:solidFill>
                      <a:schemeClr val="tx1"/>
                    </a:solidFill>
                    <a:latin typeface="Courier New" pitchFamily="49" charset="0"/>
                    <a:cs typeface="Courier New" pitchFamily="49" charset="0"/>
                  </a:rPr>
                  <a:t>12</a:t>
                </a: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4" name="Freeform 12"/>
              <p:cNvSpPr>
                <a:spLocks/>
              </p:cNvSpPr>
              <p:nvPr/>
            </p:nvSpPr>
            <p:spPr bwMode="auto">
              <a:xfrm flipH="1">
                <a:off x="4272" y="2286"/>
                <a:ext cx="1008" cy="33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968" y="19970"/>
                  </a:cxn>
                </a:cxnLst>
                <a:rect l="0" t="0" r="r" b="b"/>
                <a:pathLst>
                  <a:path w="20000" h="20000">
                    <a:moveTo>
                      <a:pt x="0" y="0"/>
                    </a:moveTo>
                    <a:lnTo>
                      <a:pt x="19968" y="1997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3" name="Freeform 11"/>
              <p:cNvSpPr>
                <a:spLocks/>
              </p:cNvSpPr>
              <p:nvPr/>
            </p:nvSpPr>
            <p:spPr bwMode="auto">
              <a:xfrm flipV="1">
                <a:off x="2256" y="2718"/>
                <a:ext cx="624" cy="1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9916" y="19912"/>
                  </a:cxn>
                </a:cxnLst>
                <a:rect l="0" t="0" r="r" b="b"/>
                <a:pathLst>
                  <a:path w="20000" h="20000">
                    <a:moveTo>
                      <a:pt x="0" y="0"/>
                    </a:moveTo>
                    <a:lnTo>
                      <a:pt x="19916" y="19912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42" name="Rectangle 10"/>
              <p:cNvSpPr>
                <a:spLocks noChangeArrowheads="1"/>
              </p:cNvSpPr>
              <p:nvPr/>
            </p:nvSpPr>
            <p:spPr bwMode="auto">
              <a:xfrm>
                <a:off x="2015" y="2917"/>
                <a:ext cx="485" cy="155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Clubs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1" name="Rectangle 9"/>
              <p:cNvSpPr>
                <a:spLocks noChangeArrowheads="1"/>
              </p:cNvSpPr>
              <p:nvPr/>
            </p:nvSpPr>
            <p:spPr bwMode="auto">
              <a:xfrm>
                <a:off x="3408" y="2910"/>
                <a:ext cx="396" cy="162"/>
              </a:xfrm>
              <a:prstGeom prst="rect">
                <a:avLst/>
              </a:prstGeom>
              <a:noFill/>
              <a:ln w="0">
                <a:noFill/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en-US">
                    <a:latin typeface="Courier New" pitchFamily="49" charset="0"/>
                    <a:ea typeface="Mincho" charset="-128"/>
                  </a:rPr>
                  <a:t>King</a:t>
                </a:r>
                <a:endParaRPr lang="en-US"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</a:pPr>
                <a:endParaRPr lang="en-US">
                  <a:solidFill>
                    <a:schemeClr val="tx1"/>
                  </a:solidFill>
                  <a:latin typeface="Courier New" pitchFamily="49" charset="0"/>
                </a:endParaRPr>
              </a:p>
            </p:txBody>
          </p:sp>
          <p:sp>
            <p:nvSpPr>
              <p:cNvPr id="18440" name="Freeform 8"/>
              <p:cNvSpPr>
                <a:spLocks/>
              </p:cNvSpPr>
              <p:nvPr/>
            </p:nvSpPr>
            <p:spPr bwMode="auto">
              <a:xfrm flipH="1">
                <a:off x="3168" y="2766"/>
                <a:ext cx="288" cy="144"/>
              </a:xfrm>
              <a:custGeom>
                <a:avLst/>
                <a:gdLst/>
                <a:ahLst/>
                <a:cxnLst>
                  <a:cxn ang="0">
                    <a:pos x="0" y="19912"/>
                  </a:cxn>
                  <a:cxn ang="0">
                    <a:pos x="19916" y="0"/>
                  </a:cxn>
                </a:cxnLst>
                <a:rect l="0" t="0" r="r" b="b"/>
                <a:pathLst>
                  <a:path w="20000" h="20000">
                    <a:moveTo>
                      <a:pt x="0" y="19912"/>
                    </a:moveTo>
                    <a:lnTo>
                      <a:pt x="19916" y="0"/>
                    </a:lnTo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 type="triangle" w="med" len="sm"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8566" name="Rectangle 134"/>
          <p:cNvSpPr>
            <a:spLocks noChangeArrowheads="1"/>
          </p:cNvSpPr>
          <p:nvPr/>
        </p:nvSpPr>
        <p:spPr bwMode="auto">
          <a:xfrm>
            <a:off x="-609600" y="1447800"/>
            <a:ext cx="1280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>
                <a:solidFill>
                  <a:schemeClr val="tx1"/>
                </a:solidFill>
                <a:latin typeface="Courier New" pitchFamily="49" charset="0"/>
              </a:rPr>
              <a:t> </a:t>
            </a:r>
          </a:p>
          <a:p>
            <a:pPr>
              <a:spcBef>
                <a:spcPct val="0"/>
              </a:spcBef>
            </a:pPr>
            <a:endParaRPr lang="en-US">
              <a:solidFill>
                <a:schemeClr val="tx1"/>
              </a:solidFill>
              <a:latin typeface="Courier New" pitchFamily="49" charset="0"/>
            </a:endParaRPr>
          </a:p>
        </p:txBody>
      </p:sp>
      <p:sp>
        <p:nvSpPr>
          <p:cNvPr id="18567" name="Rectangle 135"/>
          <p:cNvSpPr>
            <a:spLocks noChangeArrowheads="1"/>
          </p:cNvSpPr>
          <p:nvPr/>
        </p:nvSpPr>
        <p:spPr bwMode="auto">
          <a:xfrm>
            <a:off x="0" y="4133850"/>
            <a:ext cx="914400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>
                <a:solidFill>
                  <a:schemeClr val="tx1"/>
                </a:solidFill>
              </a:rPr>
              <a:t/>
            </a:r>
            <a:br>
              <a:rPr lang="en-US" sz="1400">
                <a:solidFill>
                  <a:schemeClr val="tx1"/>
                </a:solidFill>
              </a:rPr>
            </a:br>
            <a:endParaRPr lang="en-US" sz="240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Case Study: A Card Shuffling and Dealing Simulation</a:t>
            </a:r>
            <a:endParaRPr lang="en-US" sz="28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err="1"/>
              <a:t>Pseudocode</a:t>
            </a:r>
            <a:r>
              <a:rPr lang="en-US" sz="2400" dirty="0"/>
              <a:t> - Top level: 	 </a:t>
            </a:r>
            <a:r>
              <a:rPr lang="en-US" sz="2400" i="1" dirty="0">
                <a:solidFill>
                  <a:schemeClr val="accent2"/>
                </a:solidFill>
              </a:rPr>
              <a:t>Shuffle and deal 52 cards</a:t>
            </a:r>
          </a:p>
          <a:p>
            <a:pPr lvl="1">
              <a:buFontTx/>
              <a:buNone/>
            </a:pPr>
            <a:endParaRPr lang="en-US" sz="18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buFontTx/>
              <a:buNone/>
            </a:pPr>
            <a:endParaRPr lang="en-US" sz="16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buFontTx/>
              <a:buNone/>
            </a:pPr>
            <a:r>
              <a:rPr lang="en-US" sz="1600" i="1" dirty="0">
                <a:solidFill>
                  <a:schemeClr val="accent2"/>
                </a:solidFill>
                <a:cs typeface="Times New Roman" pitchFamily="18" charset="0"/>
              </a:rPr>
              <a:t>Initialize the suit array</a:t>
            </a:r>
          </a:p>
          <a:p>
            <a:pPr lvl="1">
              <a:buFontTx/>
              <a:buNone/>
            </a:pPr>
            <a:r>
              <a:rPr lang="en-US" sz="1600" i="1" dirty="0">
                <a:solidFill>
                  <a:schemeClr val="accent2"/>
                </a:solidFill>
                <a:cs typeface="Times New Roman" pitchFamily="18" charset="0"/>
              </a:rPr>
              <a:t>Initialize the face array</a:t>
            </a:r>
          </a:p>
          <a:p>
            <a:pPr lvl="1">
              <a:buFontTx/>
              <a:buNone/>
            </a:pPr>
            <a:r>
              <a:rPr lang="en-US" sz="1600" i="1" dirty="0">
                <a:solidFill>
                  <a:schemeClr val="accent2"/>
                </a:solidFill>
                <a:cs typeface="Times New Roman" pitchFamily="18" charset="0"/>
              </a:rPr>
              <a:t>Initialize the deck array</a:t>
            </a:r>
          </a:p>
          <a:p>
            <a:pPr lvl="1">
              <a:buFontTx/>
              <a:buNone/>
            </a:pPr>
            <a:endParaRPr lang="en-US" sz="16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buFontTx/>
              <a:buNone/>
            </a:pPr>
            <a:endParaRPr lang="en-US" sz="16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buFontTx/>
              <a:buNone/>
            </a:pPr>
            <a:r>
              <a:rPr lang="en-US" sz="1600" i="1" dirty="0">
                <a:solidFill>
                  <a:schemeClr val="accent2"/>
                </a:solidFill>
                <a:cs typeface="Times New Roman" pitchFamily="18" charset="0"/>
              </a:rPr>
              <a:t>Shuffle the deck</a:t>
            </a:r>
          </a:p>
          <a:p>
            <a:pPr lvl="1">
              <a:buFontTx/>
              <a:buNone/>
            </a:pPr>
            <a:endParaRPr lang="en-US" sz="16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buFontTx/>
              <a:buNone/>
            </a:pPr>
            <a:endParaRPr lang="en-US" sz="16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lvl="1">
              <a:buFontTx/>
              <a:buNone/>
            </a:pPr>
            <a:r>
              <a:rPr lang="en-US" sz="1600" i="1" dirty="0">
                <a:solidFill>
                  <a:schemeClr val="accent2"/>
                </a:solidFill>
                <a:cs typeface="Times New Roman" pitchFamily="18" charset="0"/>
              </a:rPr>
              <a:t>Deal 52 cards</a:t>
            </a:r>
            <a:r>
              <a:rPr lang="en-US" sz="1800" i="1" dirty="0">
                <a:solidFill>
                  <a:schemeClr val="accent2"/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3429000" y="3054350"/>
            <a:ext cx="2514600" cy="11695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lIns="0" rIns="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For each of the 52 cards</a:t>
            </a:r>
            <a:br>
              <a:rPr lang="en-US" sz="1400" i="1" dirty="0">
                <a:solidFill>
                  <a:schemeClr val="accent2"/>
                </a:solidFill>
                <a:effectLst/>
              </a:rPr>
            </a:br>
            <a:endParaRPr lang="en-US" sz="1400" i="1" dirty="0">
              <a:solidFill>
                <a:schemeClr val="accent2"/>
              </a:solidFill>
              <a:effectLst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Place card number in randomly selected unoccupied slot of deck 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609600" y="2057400"/>
            <a:ext cx="2286000" cy="4267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429000" y="4495800"/>
            <a:ext cx="2514600" cy="1323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600" i="1" dirty="0">
                <a:solidFill>
                  <a:schemeClr val="accent2"/>
                </a:solidFill>
                <a:effectLst/>
              </a:rPr>
              <a:t>For each of the 52 cards</a:t>
            </a:r>
            <a:br>
              <a:rPr lang="en-US" sz="1600" i="1" dirty="0">
                <a:solidFill>
                  <a:schemeClr val="accent2"/>
                </a:solidFill>
                <a:effectLst/>
              </a:rPr>
            </a:br>
            <a:endParaRPr lang="en-US" sz="1600" i="1" dirty="0">
              <a:solidFill>
                <a:schemeClr val="accent2"/>
              </a:solidFill>
              <a:effectLst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600" i="1" dirty="0">
                <a:solidFill>
                  <a:schemeClr val="accent2"/>
                </a:solidFill>
                <a:effectLst/>
              </a:rPr>
              <a:t>Find card number in deck array and print face and suit of card</a:t>
            </a:r>
            <a:r>
              <a:rPr lang="en-US" sz="1200" i="1" dirty="0">
                <a:solidFill>
                  <a:schemeClr val="accent2"/>
                </a:solidFill>
                <a:effectLst/>
              </a:rPr>
              <a:t> </a:t>
            </a:r>
            <a:endParaRPr lang="en-US" sz="2000" i="1" dirty="0">
              <a:solidFill>
                <a:schemeClr val="accent2"/>
              </a:solidFill>
              <a:effectLst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172200" y="2743200"/>
            <a:ext cx="2743200" cy="181588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0" rIns="0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</a:tabLst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Choose slot of deck randomly</a:t>
            </a:r>
          </a:p>
          <a:p>
            <a:pPr eaLnBrk="1" hangingPunct="1">
              <a:spcBef>
                <a:spcPct val="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</a:tabLst>
            </a:pPr>
            <a:endParaRPr lang="en-US" sz="1400" i="1" dirty="0">
              <a:solidFill>
                <a:schemeClr val="accent2"/>
              </a:solidFill>
              <a:effectLst/>
            </a:endParaRPr>
          </a:p>
          <a:p>
            <a:pPr lvl="1">
              <a:spcBef>
                <a:spcPct val="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</a:tabLst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While chosen slot of deck has been previously chosen</a:t>
            </a:r>
            <a:br>
              <a:rPr lang="en-US" sz="1400" i="1" dirty="0">
                <a:solidFill>
                  <a:schemeClr val="accent2"/>
                </a:solidFill>
                <a:effectLst/>
              </a:rPr>
            </a:br>
            <a:r>
              <a:rPr lang="en-US" sz="1400" i="1" dirty="0">
                <a:solidFill>
                  <a:schemeClr val="accent2"/>
                </a:solidFill>
                <a:effectLst/>
              </a:rPr>
              <a:t>	Choose slot of deck randomly</a:t>
            </a:r>
          </a:p>
          <a:p>
            <a:pPr lvl="1">
              <a:spcBef>
                <a:spcPct val="0"/>
              </a:spcBef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</a:tabLst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Place card number in chosen slot of deck 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6248400" y="4495800"/>
            <a:ext cx="2667000" cy="138499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For each slot of the deck array</a:t>
            </a:r>
            <a:br>
              <a:rPr lang="en-US" sz="1400" i="1" dirty="0">
                <a:solidFill>
                  <a:schemeClr val="accent2"/>
                </a:solidFill>
                <a:effectLst/>
              </a:rPr>
            </a:br>
            <a:endParaRPr lang="en-US" sz="1400" i="1" dirty="0">
              <a:solidFill>
                <a:schemeClr val="accent2"/>
              </a:solidFill>
              <a:effectLst/>
            </a:endParaRPr>
          </a:p>
          <a:p>
            <a:pPr lvl="1" eaLnBrk="1" hangingPunct="1">
              <a:spcBef>
                <a:spcPct val="0"/>
              </a:spcBef>
            </a:pPr>
            <a:r>
              <a:rPr lang="en-US" sz="1400" i="1" dirty="0">
                <a:solidFill>
                  <a:schemeClr val="accent2"/>
                </a:solidFill>
                <a:effectLst/>
              </a:rPr>
              <a:t>If slot contains card number</a:t>
            </a:r>
            <a:br>
              <a:rPr lang="en-US" sz="1400" i="1" dirty="0">
                <a:solidFill>
                  <a:schemeClr val="accent2"/>
                </a:solidFill>
                <a:effectLst/>
              </a:rPr>
            </a:br>
            <a:r>
              <a:rPr lang="en-US" sz="1400" i="1" dirty="0">
                <a:solidFill>
                  <a:schemeClr val="accent2"/>
                </a:solidFill>
                <a:effectLst/>
              </a:rPr>
              <a:t>   Print the face and suit of the card </a:t>
            </a:r>
          </a:p>
        </p:txBody>
      </p:sp>
      <p:sp>
        <p:nvSpPr>
          <p:cNvPr id="19467" name="Line 11"/>
          <p:cNvSpPr>
            <a:spLocks noChangeShapeType="1"/>
          </p:cNvSpPr>
          <p:nvPr/>
        </p:nvSpPr>
        <p:spPr bwMode="auto">
          <a:xfrm>
            <a:off x="2590800" y="4648200"/>
            <a:ext cx="8382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5943600" y="4876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469" name="Line 13"/>
          <p:cNvSpPr>
            <a:spLocks noChangeShapeType="1"/>
          </p:cNvSpPr>
          <p:nvPr/>
        </p:nvSpPr>
        <p:spPr bwMode="auto">
          <a:xfrm flipV="1">
            <a:off x="2667000" y="3505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5943600" y="3429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19472" name="Text Box 16"/>
          <p:cNvSpPr txBox="1">
            <a:spLocks noChangeArrowheads="1"/>
          </p:cNvSpPr>
          <p:nvPr/>
        </p:nvSpPr>
        <p:spPr bwMode="auto">
          <a:xfrm>
            <a:off x="3352800" y="2362200"/>
            <a:ext cx="2362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dirty="0"/>
              <a:t>Second refinement</a:t>
            </a:r>
          </a:p>
        </p:txBody>
      </p:sp>
      <p:sp>
        <p:nvSpPr>
          <p:cNvPr id="19473" name="Text Box 17"/>
          <p:cNvSpPr txBox="1">
            <a:spLocks noChangeArrowheads="1"/>
          </p:cNvSpPr>
          <p:nvPr/>
        </p:nvSpPr>
        <p:spPr bwMode="auto">
          <a:xfrm>
            <a:off x="6477000" y="2209800"/>
            <a:ext cx="1905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Third refinement</a:t>
            </a:r>
          </a:p>
        </p:txBody>
      </p:sp>
      <p:sp>
        <p:nvSpPr>
          <p:cNvPr id="19474" name="Text Box 18"/>
          <p:cNvSpPr txBox="1">
            <a:spLocks noChangeArrowheads="1"/>
          </p:cNvSpPr>
          <p:nvPr/>
        </p:nvSpPr>
        <p:spPr bwMode="auto">
          <a:xfrm>
            <a:off x="762000" y="1676400"/>
            <a:ext cx="1905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/>
              <a:t>First refinement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5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Case </a:t>
            </a:r>
            <a:r>
              <a:rPr lang="en-US" sz="3000" dirty="0"/>
              <a:t>Study: A Card Shuffling and Dealing Simulation</a:t>
            </a:r>
          </a:p>
        </p:txBody>
      </p:sp>
      <p:sp>
        <p:nvSpPr>
          <p:cNvPr id="19476" name="Rectangle 20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Pseudocode</a:t>
            </a:r>
            <a:endParaRPr lang="en-US" dirty="0"/>
          </a:p>
          <a:p>
            <a:pPr lvl="1"/>
            <a:r>
              <a:rPr lang="en-US" dirty="0"/>
              <a:t>Top level:</a:t>
            </a:r>
          </a:p>
          <a:p>
            <a:pPr lvl="2">
              <a:buFontTx/>
              <a:buNone/>
            </a:pPr>
            <a:r>
              <a:rPr lang="en-US" dirty="0"/>
              <a:t> </a:t>
            </a:r>
            <a:r>
              <a:rPr lang="en-US" i="1" dirty="0">
                <a:solidFill>
                  <a:srgbClr val="000099"/>
                </a:solidFill>
              </a:rPr>
              <a:t>Shuffle and deal 52 cards</a:t>
            </a:r>
          </a:p>
          <a:p>
            <a:pPr lvl="1"/>
            <a:r>
              <a:rPr lang="en-US" dirty="0"/>
              <a:t>First refinement:</a:t>
            </a:r>
          </a:p>
          <a:p>
            <a:pPr lvl="2">
              <a:buFontTx/>
              <a:buNone/>
            </a:pPr>
            <a:r>
              <a:rPr lang="en-US" i="1" dirty="0">
                <a:solidFill>
                  <a:srgbClr val="000099"/>
                </a:solidFill>
              </a:rPr>
              <a:t>Initialize the suit array</a:t>
            </a:r>
          </a:p>
          <a:p>
            <a:pPr lvl="2">
              <a:buFontTx/>
              <a:buNone/>
            </a:pPr>
            <a:r>
              <a:rPr lang="en-US" i="1" dirty="0">
                <a:solidFill>
                  <a:srgbClr val="000099"/>
                </a:solidFill>
              </a:rPr>
              <a:t>Initialize the face array</a:t>
            </a:r>
          </a:p>
          <a:p>
            <a:pPr lvl="2">
              <a:buFontTx/>
              <a:buNone/>
            </a:pPr>
            <a:r>
              <a:rPr lang="en-US" i="1" dirty="0">
                <a:solidFill>
                  <a:srgbClr val="000099"/>
                </a:solidFill>
              </a:rPr>
              <a:t>Initialize the deck array</a:t>
            </a:r>
          </a:p>
          <a:p>
            <a:pPr lvl="2">
              <a:buFontTx/>
              <a:buNone/>
            </a:pPr>
            <a:r>
              <a:rPr lang="en-US" i="1" dirty="0">
                <a:solidFill>
                  <a:srgbClr val="000099"/>
                </a:solidFill>
              </a:rPr>
              <a:t>Shuffle the deck</a:t>
            </a:r>
          </a:p>
          <a:p>
            <a:pPr lvl="2">
              <a:buFontTx/>
              <a:buNone/>
            </a:pPr>
            <a:r>
              <a:rPr lang="en-US" i="1" dirty="0">
                <a:solidFill>
                  <a:srgbClr val="000099"/>
                </a:solidFill>
              </a:rPr>
              <a:t>Deal 52 cards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Case </a:t>
            </a:r>
            <a:r>
              <a:rPr lang="en-US" sz="3000" dirty="0"/>
              <a:t>Study: A Card Shuffling and Dealing Simulation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</a:t>
            </a:r>
            <a:r>
              <a:rPr lang="en-US" dirty="0" smtClean="0"/>
              <a:t>refinement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Convert </a:t>
            </a:r>
            <a:r>
              <a:rPr lang="en-US" i="1" dirty="0">
                <a:solidFill>
                  <a:srgbClr val="FF3300"/>
                </a:solidFill>
              </a:rPr>
              <a:t>shuffle the deck</a:t>
            </a:r>
            <a:r>
              <a:rPr lang="en-US" dirty="0"/>
              <a:t> to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en-US" i="1" dirty="0" smtClean="0">
                <a:solidFill>
                  <a:srgbClr val="000099"/>
                </a:solidFill>
                <a:cs typeface="Times New Roman" pitchFamily="18" charset="0"/>
              </a:rPr>
              <a:t>For </a:t>
            </a:r>
            <a:r>
              <a:rPr lang="en-US" i="1" dirty="0">
                <a:solidFill>
                  <a:srgbClr val="000099"/>
                </a:solidFill>
                <a:cs typeface="Times New Roman" pitchFamily="18" charset="0"/>
              </a:rPr>
              <a:t>each of the 52 cards</a:t>
            </a:r>
            <a:br>
              <a:rPr lang="en-US" i="1" dirty="0">
                <a:solidFill>
                  <a:srgbClr val="000099"/>
                </a:solidFill>
                <a:cs typeface="Times New Roman" pitchFamily="18" charset="0"/>
              </a:rPr>
            </a:br>
            <a:r>
              <a:rPr lang="en-US" i="1" dirty="0">
                <a:solidFill>
                  <a:srgbClr val="000099"/>
                </a:solidFill>
                <a:cs typeface="Times New Roman" pitchFamily="18" charset="0"/>
              </a:rPr>
              <a:t>Place card number in randomly selected unoccupied slot of </a:t>
            </a:r>
            <a:r>
              <a:rPr lang="en-US" i="1" dirty="0" smtClean="0">
                <a:solidFill>
                  <a:srgbClr val="000099"/>
                </a:solidFill>
                <a:cs typeface="Times New Roman" pitchFamily="18" charset="0"/>
              </a:rPr>
              <a:t>deck</a:t>
            </a:r>
          </a:p>
          <a:p>
            <a:pPr lvl="3">
              <a:spcBef>
                <a:spcPct val="0"/>
              </a:spcBef>
              <a:buFontTx/>
              <a:buNone/>
            </a:pPr>
            <a:endParaRPr lang="en-US" i="1" dirty="0">
              <a:solidFill>
                <a:srgbClr val="000099"/>
              </a:solidFill>
              <a:cs typeface="Times New Roman" pitchFamily="18" charset="0"/>
            </a:endParaRPr>
          </a:p>
          <a:p>
            <a:pPr lvl="1"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Convert </a:t>
            </a:r>
            <a:r>
              <a:rPr lang="en-US" i="1" dirty="0">
                <a:solidFill>
                  <a:srgbClr val="FF3300"/>
                </a:solidFill>
                <a:cs typeface="Times New Roman" pitchFamily="18" charset="0"/>
              </a:rPr>
              <a:t>deal 52 cards</a:t>
            </a:r>
            <a:r>
              <a:rPr lang="en-US" dirty="0">
                <a:cs typeface="Times New Roman" pitchFamily="18" charset="0"/>
              </a:rPr>
              <a:t> to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en-US" i="1" dirty="0">
                <a:solidFill>
                  <a:srgbClr val="000099"/>
                </a:solidFill>
                <a:cs typeface="Times New Roman" pitchFamily="18" charset="0"/>
              </a:rPr>
              <a:t>For each of the 52 cards</a:t>
            </a:r>
            <a:br>
              <a:rPr lang="en-US" i="1" dirty="0">
                <a:solidFill>
                  <a:srgbClr val="000099"/>
                </a:solidFill>
                <a:cs typeface="Times New Roman" pitchFamily="18" charset="0"/>
              </a:rPr>
            </a:br>
            <a:r>
              <a:rPr lang="en-US" i="1" dirty="0">
                <a:solidFill>
                  <a:srgbClr val="000099"/>
                </a:solidFill>
                <a:cs typeface="Times New Roman" pitchFamily="18" charset="0"/>
              </a:rPr>
              <a:t>Find card number in deck array and print face and suit of card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 smtClean="0"/>
              <a:t>Case </a:t>
            </a:r>
            <a:r>
              <a:rPr lang="en-US" sz="3000" dirty="0"/>
              <a:t>Study: A Card Shuffling and Dealing Simulation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Third </a:t>
            </a:r>
            <a:r>
              <a:rPr lang="en-US" dirty="0" smtClean="0">
                <a:cs typeface="Times New Roman" pitchFamily="18" charset="0"/>
              </a:rPr>
              <a:t>refinement</a:t>
            </a:r>
          </a:p>
          <a:p>
            <a:pPr>
              <a:spcBef>
                <a:spcPct val="0"/>
              </a:spcBef>
            </a:pPr>
            <a:endParaRPr lang="en-US" dirty="0">
              <a:cs typeface="Times New Roman" pitchFamily="18" charset="0"/>
            </a:endParaRPr>
          </a:p>
          <a:p>
            <a:pPr lvl="1">
              <a:spcBef>
                <a:spcPct val="0"/>
              </a:spcBef>
            </a:pPr>
            <a:r>
              <a:rPr lang="en-US" dirty="0">
                <a:cs typeface="Times New Roman" pitchFamily="18" charset="0"/>
              </a:rPr>
              <a:t>Convert </a:t>
            </a:r>
            <a:r>
              <a:rPr lang="en-US" i="1" dirty="0">
                <a:solidFill>
                  <a:srgbClr val="000099"/>
                </a:solidFill>
                <a:cs typeface="Times New Roman" pitchFamily="18" charset="0"/>
              </a:rPr>
              <a:t>shuffle the deck</a:t>
            </a:r>
            <a:r>
              <a:rPr lang="en-US" dirty="0">
                <a:solidFill>
                  <a:srgbClr val="000099"/>
                </a:solidFill>
                <a:cs typeface="Times New Roman" pitchFamily="18" charset="0"/>
              </a:rPr>
              <a:t> </a:t>
            </a:r>
            <a:r>
              <a:rPr lang="en-US" dirty="0">
                <a:cs typeface="Times New Roman" pitchFamily="18" charset="0"/>
              </a:rPr>
              <a:t>to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Choose slot of deck randomly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    While chosen slot of deck has been previously chosen</a:t>
            </a:r>
            <a:br>
              <a:rPr lang="en-US" i="1" dirty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	Choose slot of deck randomly</a:t>
            </a:r>
          </a:p>
          <a:p>
            <a:pPr lvl="4" eaLnBrk="0" hangingPunct="0">
              <a:spcBef>
                <a:spcPct val="0"/>
              </a:spcBef>
              <a:buFontTx/>
              <a:buNone/>
            </a:pP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Place card number in chosen slot of deck</a:t>
            </a:r>
          </a:p>
          <a:p>
            <a:pPr lvl="1"/>
            <a:r>
              <a:rPr lang="en-US" dirty="0"/>
              <a:t>Convert </a:t>
            </a:r>
            <a:r>
              <a:rPr lang="en-US" i="1" dirty="0">
                <a:solidFill>
                  <a:srgbClr val="000099"/>
                </a:solidFill>
              </a:rPr>
              <a:t>deal 52 cards</a:t>
            </a:r>
            <a:r>
              <a:rPr lang="en-US" dirty="0">
                <a:solidFill>
                  <a:srgbClr val="000099"/>
                </a:solidFill>
              </a:rPr>
              <a:t> </a:t>
            </a:r>
            <a:r>
              <a:rPr lang="en-US" dirty="0"/>
              <a:t>to</a:t>
            </a:r>
          </a:p>
          <a:p>
            <a:pPr lvl="3">
              <a:spcBef>
                <a:spcPct val="0"/>
              </a:spcBef>
              <a:buFontTx/>
              <a:buNone/>
            </a:pP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For each slot of the deck array</a:t>
            </a:r>
            <a:br>
              <a:rPr lang="en-US" i="1" dirty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If slot contains card number</a:t>
            </a:r>
            <a:br>
              <a:rPr lang="en-US" i="1" dirty="0">
                <a:solidFill>
                  <a:schemeClr val="accent2"/>
                </a:solidFill>
                <a:cs typeface="Times New Roman" pitchFamily="18" charset="0"/>
              </a:rPr>
            </a:br>
            <a:r>
              <a:rPr lang="en-US" i="1" dirty="0">
                <a:solidFill>
                  <a:schemeClr val="accent2"/>
                </a:solidFill>
                <a:cs typeface="Times New Roman" pitchFamily="18" charset="0"/>
              </a:rPr>
              <a:t>   Print the face and suit of the card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 dirty="0">
                <a:cs typeface="Times New Roman" pitchFamily="18" charset="0"/>
              </a:rPr>
              <a:t>1.  Initialize </a:t>
            </a:r>
            <a:r>
              <a:rPr lang="en-US" dirty="0">
                <a:latin typeface="Courier New" pitchFamily="49" charset="0"/>
                <a:cs typeface="Times New Roman" pitchFamily="18" charset="0"/>
              </a:rPr>
              <a:t>suit</a:t>
            </a:r>
            <a:r>
              <a:rPr lang="en-US" dirty="0">
                <a:cs typeface="Times New Roman" pitchFamily="18" charset="0"/>
              </a:rPr>
              <a:t> and </a:t>
            </a:r>
            <a:r>
              <a:rPr lang="en-US" dirty="0">
                <a:latin typeface="Courier New" pitchFamily="49" charset="0"/>
                <a:cs typeface="Times New Roman" pitchFamily="18" charset="0"/>
              </a:rPr>
              <a:t>face</a:t>
            </a:r>
            <a:r>
              <a:rPr lang="en-US" dirty="0">
                <a:cs typeface="Times New Roman" pitchFamily="18" charset="0"/>
              </a:rPr>
              <a:t> arrays</a:t>
            </a: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1.1  Initialize </a:t>
            </a:r>
            <a:r>
              <a:rPr lang="en-US" dirty="0">
                <a:latin typeface="Courier New" pitchFamily="49" charset="0"/>
                <a:cs typeface="Times New Roman" pitchFamily="18" charset="0"/>
              </a:rPr>
              <a:t>deck</a:t>
            </a:r>
            <a:r>
              <a:rPr lang="en-US" dirty="0">
                <a:cs typeface="Times New Roman" pitchFamily="18" charset="0"/>
              </a:rPr>
              <a:t> array</a:t>
            </a: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2.  Call function </a:t>
            </a:r>
            <a:r>
              <a:rPr lang="en-US" dirty="0">
                <a:latin typeface="Courier New" pitchFamily="49" charset="0"/>
                <a:cs typeface="Times New Roman" pitchFamily="18" charset="0"/>
              </a:rPr>
              <a:t>shuffle</a:t>
            </a:r>
            <a:endParaRPr lang="en-US" dirty="0">
              <a:cs typeface="Times New Roman" pitchFamily="18" charset="0"/>
            </a:endParaRPr>
          </a:p>
          <a:p>
            <a:endParaRPr lang="en-US" dirty="0"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2.1  Call function </a:t>
            </a:r>
            <a:r>
              <a:rPr lang="en-US" dirty="0">
                <a:latin typeface="Courier New" pitchFamily="49" charset="0"/>
                <a:cs typeface="Times New Roman" pitchFamily="18" charset="0"/>
              </a:rPr>
              <a:t>deal</a:t>
            </a:r>
          </a:p>
          <a:p>
            <a:endParaRPr lang="en-US" dirty="0">
              <a:latin typeface="Courier New" pitchFamily="49" charset="0"/>
              <a:cs typeface="Times New Roman" pitchFamily="18" charset="0"/>
            </a:endParaRPr>
          </a:p>
          <a:p>
            <a:r>
              <a:rPr lang="en-US" dirty="0">
                <a:cs typeface="Times New Roman" pitchFamily="18" charset="0"/>
              </a:rPr>
              <a:t>3.  Define functions</a:t>
            </a:r>
            <a:r>
              <a:rPr lang="en-US" dirty="0"/>
              <a:t> </a:t>
            </a:r>
          </a:p>
          <a:p>
            <a:endParaRPr lang="en-US" dirty="0">
              <a:latin typeface="Courier New" pitchFamily="49" charset="0"/>
              <a:cs typeface="Times New Roman" pitchFamily="18" charset="0"/>
            </a:endParaRPr>
          </a:p>
          <a:p>
            <a:endParaRPr lang="en-US" dirty="0">
              <a:latin typeface="Courier New" pitchFamily="49" charset="0"/>
              <a:cs typeface="Times New Roman" pitchFamily="18" charset="0"/>
            </a:endParaRPr>
          </a:p>
          <a:p>
            <a:endParaRPr lang="en-US" dirty="0">
              <a:latin typeface="Courier New" pitchFamily="49" charset="0"/>
              <a:cs typeface="Times New Roman" pitchFamily="18" charset="0"/>
            </a:endParaRPr>
          </a:p>
          <a:p>
            <a:endParaRPr lang="en-US" dirty="0">
              <a:latin typeface="Courier New" pitchFamily="49" charset="0"/>
              <a:cs typeface="Times New Roman" pitchFamily="18" charset="0"/>
            </a:endParaRPr>
          </a:p>
          <a:p>
            <a:endParaRPr lang="en-US" dirty="0">
              <a:latin typeface="Courier New" pitchFamily="49" charset="0"/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-27910"/>
            <a:ext cx="6781800" cy="6662278"/>
            <a:chOff x="0" y="-49"/>
            <a:chExt cx="3072" cy="12068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-49"/>
              <a:ext cx="3072" cy="474"/>
              <a:chOff x="0" y="-49"/>
              <a:chExt cx="3072" cy="474"/>
            </a:xfrm>
          </p:grpSpPr>
          <p:sp>
            <p:nvSpPr>
              <p:cNvPr id="64517" name="Rectangle 5"/>
              <p:cNvSpPr>
                <a:spLocks noChangeArrowheads="1"/>
              </p:cNvSpPr>
              <p:nvPr/>
            </p:nvSpPr>
            <p:spPr bwMode="auto">
              <a:xfrm>
                <a:off x="0" y="-4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18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	</a:t>
                </a:r>
                <a:r>
                  <a:rPr lang="en-US" sz="1050" b="1">
                    <a:solidFill>
                      <a:srgbClr val="33CC33"/>
                    </a:solidFill>
                    <a:effectLst/>
                    <a:latin typeface="Courier New" pitchFamily="49" charset="0"/>
                  </a:rPr>
                  <a:t>/* Fig. 7.24: fig07_24.c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25"/>
              <a:ext cx="3072" cy="474"/>
              <a:chOff x="0" y="325"/>
              <a:chExt cx="3072" cy="474"/>
            </a:xfrm>
          </p:grpSpPr>
          <p:sp>
            <p:nvSpPr>
              <p:cNvPr id="64520" name="Rectangle 8"/>
              <p:cNvSpPr>
                <a:spLocks noChangeArrowheads="1"/>
              </p:cNvSpPr>
              <p:nvPr/>
            </p:nvSpPr>
            <p:spPr bwMode="auto">
              <a:xfrm>
                <a:off x="0" y="32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21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	</a:t>
                </a:r>
                <a:r>
                  <a:rPr lang="en-US" sz="1050" b="1">
                    <a:effectLst/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33CC33"/>
                    </a:solidFill>
                    <a:effectLst/>
                    <a:latin typeface="Courier New" pitchFamily="49" charset="0"/>
                  </a:rPr>
                  <a:t>Card shuffling dealing program */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699"/>
              <a:ext cx="3072" cy="474"/>
              <a:chOff x="0" y="699"/>
              <a:chExt cx="3072" cy="474"/>
            </a:xfrm>
          </p:grpSpPr>
          <p:sp>
            <p:nvSpPr>
              <p:cNvPr id="64523" name="Rectangle 11"/>
              <p:cNvSpPr>
                <a:spLocks noChangeArrowheads="1"/>
              </p:cNvSpPr>
              <p:nvPr/>
            </p:nvSpPr>
            <p:spPr bwMode="auto">
              <a:xfrm>
                <a:off x="0" y="69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24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#include</a:t>
                </a:r>
                <a:r>
                  <a:rPr lang="en-US" sz="1050" b="1">
                    <a:effectLst/>
                    <a:latin typeface="Courier New" pitchFamily="49" charset="0"/>
                  </a:rPr>
                  <a:t> &lt;stdio.h&gt;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073"/>
              <a:ext cx="3072" cy="474"/>
              <a:chOff x="0" y="1073"/>
              <a:chExt cx="3072" cy="474"/>
            </a:xfrm>
          </p:grpSpPr>
          <p:sp>
            <p:nvSpPr>
              <p:cNvPr id="64526" name="Rectangle 14"/>
              <p:cNvSpPr>
                <a:spLocks noChangeArrowheads="1"/>
              </p:cNvSpPr>
              <p:nvPr/>
            </p:nvSpPr>
            <p:spPr bwMode="auto">
              <a:xfrm>
                <a:off x="0" y="1073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27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#include</a:t>
                </a:r>
                <a:r>
                  <a:rPr lang="en-US" sz="1050" b="1">
                    <a:effectLst/>
                    <a:latin typeface="Courier New" pitchFamily="49" charset="0"/>
                  </a:rPr>
                  <a:t> &lt;stdlib.h&gt;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47"/>
              <a:ext cx="3072" cy="474"/>
              <a:chOff x="0" y="1447"/>
              <a:chExt cx="3072" cy="474"/>
            </a:xfrm>
          </p:grpSpPr>
          <p:sp>
            <p:nvSpPr>
              <p:cNvPr id="64529" name="Rectangle 17"/>
              <p:cNvSpPr>
                <a:spLocks noChangeArrowheads="1"/>
              </p:cNvSpPr>
              <p:nvPr/>
            </p:nvSpPr>
            <p:spPr bwMode="auto">
              <a:xfrm>
                <a:off x="0" y="1447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30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#include</a:t>
                </a:r>
                <a:r>
                  <a:rPr lang="en-US" sz="1050" b="1">
                    <a:effectLst/>
                    <a:latin typeface="Courier New" pitchFamily="49" charset="0"/>
                  </a:rPr>
                  <a:t> &lt;time.h&gt;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21"/>
              <a:ext cx="3072" cy="474"/>
              <a:chOff x="0" y="1821"/>
              <a:chExt cx="3072" cy="474"/>
            </a:xfrm>
          </p:grpSpPr>
          <p:sp>
            <p:nvSpPr>
              <p:cNvPr id="64532" name="Rectangle 20"/>
              <p:cNvSpPr>
                <a:spLocks noChangeArrowheads="1"/>
              </p:cNvSpPr>
              <p:nvPr/>
            </p:nvSpPr>
            <p:spPr bwMode="auto">
              <a:xfrm>
                <a:off x="0" y="1821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33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6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195"/>
              <a:ext cx="3072" cy="474"/>
              <a:chOff x="0" y="2195"/>
              <a:chExt cx="3072" cy="474"/>
            </a:xfrm>
          </p:grpSpPr>
          <p:sp>
            <p:nvSpPr>
              <p:cNvPr id="64535" name="Rectangle 23"/>
              <p:cNvSpPr>
                <a:spLocks noChangeArrowheads="1"/>
              </p:cNvSpPr>
              <p:nvPr/>
            </p:nvSpPr>
            <p:spPr bwMode="auto">
              <a:xfrm>
                <a:off x="0" y="219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36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7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void</a:t>
                </a:r>
                <a:r>
                  <a:rPr lang="en-US" sz="1050" b="1">
                    <a:effectLst/>
                    <a:latin typeface="Courier New" pitchFamily="49" charset="0"/>
                  </a:rPr>
                  <a:t> shuffle(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050" b="1">
                    <a:effectLst/>
                    <a:latin typeface="Courier New" pitchFamily="49" charset="0"/>
                  </a:rPr>
                  <a:t> [][ 13 ]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569"/>
              <a:ext cx="3072" cy="474"/>
              <a:chOff x="0" y="2569"/>
              <a:chExt cx="3072" cy="474"/>
            </a:xfrm>
          </p:grpSpPr>
          <p:sp>
            <p:nvSpPr>
              <p:cNvPr id="64538" name="Rectangle 26"/>
              <p:cNvSpPr>
                <a:spLocks noChangeArrowheads="1"/>
              </p:cNvSpPr>
              <p:nvPr/>
            </p:nvSpPr>
            <p:spPr bwMode="auto">
              <a:xfrm>
                <a:off x="0" y="256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39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8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void</a:t>
                </a:r>
                <a:r>
                  <a:rPr lang="en-US" sz="1050" b="1">
                    <a:effectLst/>
                    <a:latin typeface="Courier New" pitchFamily="49" charset="0"/>
                  </a:rPr>
                  <a:t> deal(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050" b="1">
                    <a:effectLst/>
                    <a:latin typeface="Courier New" pitchFamily="49" charset="0"/>
                  </a:rPr>
                  <a:t>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050" b="1">
                    <a:effectLst/>
                    <a:latin typeface="Courier New" pitchFamily="49" charset="0"/>
                  </a:rPr>
                  <a:t> [][ 13 ],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050" b="1">
                    <a:effectLst/>
                    <a:latin typeface="Courier New" pitchFamily="49" charset="0"/>
                  </a:rPr>
                  <a:t>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char</a:t>
                </a:r>
                <a:r>
                  <a:rPr lang="en-US" sz="1050" b="1">
                    <a:effectLst/>
                    <a:latin typeface="Courier New" pitchFamily="49" charset="0"/>
                  </a:rPr>
                  <a:t> *[],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050" b="1">
                    <a:effectLst/>
                    <a:latin typeface="Courier New" pitchFamily="49" charset="0"/>
                  </a:rPr>
                  <a:t>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char</a:t>
                </a:r>
                <a:r>
                  <a:rPr lang="en-US" sz="1050" b="1">
                    <a:effectLst/>
                    <a:latin typeface="Courier New" pitchFamily="49" charset="0"/>
                  </a:rPr>
                  <a:t> *[]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43"/>
              <a:ext cx="3072" cy="474"/>
              <a:chOff x="0" y="2943"/>
              <a:chExt cx="3072" cy="474"/>
            </a:xfrm>
          </p:grpSpPr>
          <p:sp>
            <p:nvSpPr>
              <p:cNvPr id="64541" name="Rectangle 29"/>
              <p:cNvSpPr>
                <a:spLocks noChangeArrowheads="1"/>
              </p:cNvSpPr>
              <p:nvPr/>
            </p:nvSpPr>
            <p:spPr bwMode="auto">
              <a:xfrm>
                <a:off x="0" y="2943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42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9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17"/>
              <a:ext cx="3072" cy="474"/>
              <a:chOff x="0" y="3317"/>
              <a:chExt cx="3072" cy="474"/>
            </a:xfrm>
          </p:grpSpPr>
          <p:sp>
            <p:nvSpPr>
              <p:cNvPr id="64544" name="Rectangle 32"/>
              <p:cNvSpPr>
                <a:spLocks noChangeArrowheads="1"/>
              </p:cNvSpPr>
              <p:nvPr/>
            </p:nvSpPr>
            <p:spPr bwMode="auto">
              <a:xfrm>
                <a:off x="0" y="3317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45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10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050" b="1">
                    <a:effectLst/>
                    <a:latin typeface="Courier New" pitchFamily="49" charset="0"/>
                  </a:rPr>
                  <a:t> main()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691"/>
              <a:ext cx="3072" cy="474"/>
              <a:chOff x="0" y="3691"/>
              <a:chExt cx="3072" cy="474"/>
            </a:xfrm>
          </p:grpSpPr>
          <p:sp>
            <p:nvSpPr>
              <p:cNvPr id="64547" name="Rectangle 35"/>
              <p:cNvSpPr>
                <a:spLocks noChangeArrowheads="1"/>
              </p:cNvSpPr>
              <p:nvPr/>
            </p:nvSpPr>
            <p:spPr bwMode="auto">
              <a:xfrm>
                <a:off x="0" y="3691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48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11	</a:t>
                </a:r>
                <a:r>
                  <a:rPr lang="en-US" sz="1050" b="1">
                    <a:effectLst/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065"/>
              <a:ext cx="3072" cy="474"/>
              <a:chOff x="0" y="4065"/>
              <a:chExt cx="3072" cy="474"/>
            </a:xfrm>
          </p:grpSpPr>
          <p:sp>
            <p:nvSpPr>
              <p:cNvPr id="64550" name="Rectangle 38"/>
              <p:cNvSpPr>
                <a:spLocks noChangeArrowheads="1"/>
              </p:cNvSpPr>
              <p:nvPr/>
            </p:nvSpPr>
            <p:spPr bwMode="auto">
              <a:xfrm>
                <a:off x="0" y="406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51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12	</a:t>
                </a:r>
                <a:r>
                  <a:rPr lang="en-US" sz="1050" b="1">
                    <a:effectLst/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050" b="1">
                    <a:effectLst/>
                    <a:latin typeface="Courier New" pitchFamily="49" charset="0"/>
                  </a:rPr>
                  <a:t>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char</a:t>
                </a:r>
                <a:r>
                  <a:rPr lang="en-US" sz="1050" b="1">
                    <a:effectLst/>
                    <a:latin typeface="Courier New" pitchFamily="49" charset="0"/>
                  </a:rPr>
                  <a:t> *suit[ 4 ] = 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39"/>
              <a:ext cx="3072" cy="474"/>
              <a:chOff x="0" y="4439"/>
              <a:chExt cx="3072" cy="474"/>
            </a:xfrm>
          </p:grpSpPr>
          <p:sp>
            <p:nvSpPr>
              <p:cNvPr id="64553" name="Rectangle 41"/>
              <p:cNvSpPr>
                <a:spLocks noChangeArrowheads="1"/>
              </p:cNvSpPr>
              <p:nvPr/>
            </p:nvSpPr>
            <p:spPr bwMode="auto">
              <a:xfrm>
                <a:off x="0" y="443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54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13	</a:t>
                </a:r>
                <a:r>
                  <a:rPr lang="en-US" sz="1050" b="1">
                    <a:effectLst/>
                    <a:latin typeface="Courier New" pitchFamily="49" charset="0"/>
                  </a:rPr>
                  <a:t>      { "Hearts", "Diamonds", "Clubs", "Spades" };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13"/>
              <a:ext cx="3072" cy="474"/>
              <a:chOff x="0" y="4813"/>
              <a:chExt cx="3072" cy="474"/>
            </a:xfrm>
          </p:grpSpPr>
          <p:sp>
            <p:nvSpPr>
              <p:cNvPr id="64556" name="Rectangle 44"/>
              <p:cNvSpPr>
                <a:spLocks noChangeArrowheads="1"/>
              </p:cNvSpPr>
              <p:nvPr/>
            </p:nvSpPr>
            <p:spPr bwMode="auto">
              <a:xfrm>
                <a:off x="0" y="4813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57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14	</a:t>
                </a:r>
                <a:r>
                  <a:rPr lang="en-US" sz="1050" b="1">
                    <a:effectLst/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050" b="1">
                    <a:effectLst/>
                    <a:latin typeface="Courier New" pitchFamily="49" charset="0"/>
                  </a:rPr>
                  <a:t>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char</a:t>
                </a:r>
                <a:r>
                  <a:rPr lang="en-US" sz="1050" b="1">
                    <a:effectLst/>
                    <a:latin typeface="Courier New" pitchFamily="49" charset="0"/>
                  </a:rPr>
                  <a:t> *face[ 13 ] = 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187"/>
              <a:ext cx="3072" cy="474"/>
              <a:chOff x="0" y="5187"/>
              <a:chExt cx="3072" cy="474"/>
            </a:xfrm>
          </p:grpSpPr>
          <p:sp>
            <p:nvSpPr>
              <p:cNvPr id="64559" name="Rectangle 47"/>
              <p:cNvSpPr>
                <a:spLocks noChangeArrowheads="1"/>
              </p:cNvSpPr>
              <p:nvPr/>
            </p:nvSpPr>
            <p:spPr bwMode="auto">
              <a:xfrm>
                <a:off x="0" y="5187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60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15	</a:t>
                </a:r>
                <a:r>
                  <a:rPr lang="en-US" sz="1050" b="1">
                    <a:effectLst/>
                    <a:latin typeface="Courier New" pitchFamily="49" charset="0"/>
                  </a:rPr>
                  <a:t>      { "Ace", "Deuce", "Three", "Four",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561"/>
              <a:ext cx="3072" cy="474"/>
              <a:chOff x="0" y="5561"/>
              <a:chExt cx="3072" cy="474"/>
            </a:xfrm>
          </p:grpSpPr>
          <p:sp>
            <p:nvSpPr>
              <p:cNvPr id="64562" name="Rectangle 50"/>
              <p:cNvSpPr>
                <a:spLocks noChangeArrowheads="1"/>
              </p:cNvSpPr>
              <p:nvPr/>
            </p:nvSpPr>
            <p:spPr bwMode="auto">
              <a:xfrm>
                <a:off x="0" y="5561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63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16	</a:t>
                </a:r>
                <a:r>
                  <a:rPr lang="en-US" sz="1050" b="1">
                    <a:effectLst/>
                    <a:latin typeface="Courier New" pitchFamily="49" charset="0"/>
                  </a:rPr>
                  <a:t>        "Five", "Six", "Seven", "Eight",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35"/>
              <a:ext cx="3072" cy="474"/>
              <a:chOff x="0" y="5935"/>
              <a:chExt cx="3072" cy="474"/>
            </a:xfrm>
          </p:grpSpPr>
          <p:sp>
            <p:nvSpPr>
              <p:cNvPr id="64565" name="Rectangle 53"/>
              <p:cNvSpPr>
                <a:spLocks noChangeArrowheads="1"/>
              </p:cNvSpPr>
              <p:nvPr/>
            </p:nvSpPr>
            <p:spPr bwMode="auto">
              <a:xfrm>
                <a:off x="0" y="593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66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17	</a:t>
                </a:r>
                <a:r>
                  <a:rPr lang="en-US" sz="1050" b="1">
                    <a:effectLst/>
                    <a:latin typeface="Courier New" pitchFamily="49" charset="0"/>
                  </a:rPr>
                  <a:t>        "Nine", "Ten", "Jack", "Queen", "King" };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09"/>
              <a:ext cx="3072" cy="474"/>
              <a:chOff x="0" y="6309"/>
              <a:chExt cx="3072" cy="474"/>
            </a:xfrm>
          </p:grpSpPr>
          <p:sp>
            <p:nvSpPr>
              <p:cNvPr id="64568" name="Rectangle 56"/>
              <p:cNvSpPr>
                <a:spLocks noChangeArrowheads="1"/>
              </p:cNvSpPr>
              <p:nvPr/>
            </p:nvSpPr>
            <p:spPr bwMode="auto">
              <a:xfrm>
                <a:off x="0" y="630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69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 dirty="0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18	</a:t>
                </a:r>
                <a:r>
                  <a:rPr lang="en-US" sz="1050" b="1" dirty="0">
                    <a:effectLst/>
                    <a:latin typeface="Courier New" pitchFamily="49" charset="0"/>
                  </a:rPr>
                  <a:t>   </a:t>
                </a:r>
                <a:r>
                  <a:rPr lang="en-US" sz="1050" b="1" dirty="0" err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050" b="1" dirty="0">
                    <a:effectLst/>
                    <a:latin typeface="Courier New" pitchFamily="49" charset="0"/>
                  </a:rPr>
                  <a:t> deck[ 4 ][ 13 ] = { 0 };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 dirty="0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683"/>
              <a:ext cx="3072" cy="474"/>
              <a:chOff x="0" y="6683"/>
              <a:chExt cx="3072" cy="474"/>
            </a:xfrm>
          </p:grpSpPr>
          <p:sp>
            <p:nvSpPr>
              <p:cNvPr id="64571" name="Rectangle 59"/>
              <p:cNvSpPr>
                <a:spLocks noChangeArrowheads="1"/>
              </p:cNvSpPr>
              <p:nvPr/>
            </p:nvSpPr>
            <p:spPr bwMode="auto">
              <a:xfrm>
                <a:off x="0" y="6683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72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19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057"/>
              <a:ext cx="3072" cy="474"/>
              <a:chOff x="0" y="7057"/>
              <a:chExt cx="3072" cy="474"/>
            </a:xfrm>
          </p:grpSpPr>
          <p:sp>
            <p:nvSpPr>
              <p:cNvPr id="64574" name="Rectangle 62"/>
              <p:cNvSpPr>
                <a:spLocks noChangeArrowheads="1"/>
              </p:cNvSpPr>
              <p:nvPr/>
            </p:nvSpPr>
            <p:spPr bwMode="auto">
              <a:xfrm>
                <a:off x="0" y="7057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75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20	</a:t>
                </a:r>
                <a:r>
                  <a:rPr lang="en-US" sz="1050" b="1">
                    <a:effectLst/>
                    <a:latin typeface="Courier New" pitchFamily="49" charset="0"/>
                  </a:rPr>
                  <a:t>   srand( time( 0 )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31"/>
              <a:ext cx="3072" cy="474"/>
              <a:chOff x="0" y="7431"/>
              <a:chExt cx="3072" cy="474"/>
            </a:xfrm>
          </p:grpSpPr>
          <p:sp>
            <p:nvSpPr>
              <p:cNvPr id="64577" name="Rectangle 65"/>
              <p:cNvSpPr>
                <a:spLocks noChangeArrowheads="1"/>
              </p:cNvSpPr>
              <p:nvPr/>
            </p:nvSpPr>
            <p:spPr bwMode="auto">
              <a:xfrm>
                <a:off x="0" y="7431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78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21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05"/>
              <a:ext cx="3072" cy="474"/>
              <a:chOff x="0" y="7805"/>
              <a:chExt cx="3072" cy="474"/>
            </a:xfrm>
          </p:grpSpPr>
          <p:sp>
            <p:nvSpPr>
              <p:cNvPr id="64580" name="Rectangle 68"/>
              <p:cNvSpPr>
                <a:spLocks noChangeArrowheads="1"/>
              </p:cNvSpPr>
              <p:nvPr/>
            </p:nvSpPr>
            <p:spPr bwMode="auto">
              <a:xfrm>
                <a:off x="0" y="780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81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22	</a:t>
                </a:r>
                <a:r>
                  <a:rPr lang="en-US" sz="1050" b="1">
                    <a:effectLst/>
                    <a:latin typeface="Courier New" pitchFamily="49" charset="0"/>
                  </a:rPr>
                  <a:t>   shuffle( deck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179"/>
              <a:ext cx="3072" cy="474"/>
              <a:chOff x="0" y="8179"/>
              <a:chExt cx="3072" cy="474"/>
            </a:xfrm>
          </p:grpSpPr>
          <p:sp>
            <p:nvSpPr>
              <p:cNvPr id="64583" name="Rectangle 71"/>
              <p:cNvSpPr>
                <a:spLocks noChangeArrowheads="1"/>
              </p:cNvSpPr>
              <p:nvPr/>
            </p:nvSpPr>
            <p:spPr bwMode="auto">
              <a:xfrm>
                <a:off x="0" y="817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84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23	</a:t>
                </a:r>
                <a:r>
                  <a:rPr lang="en-US" sz="1050" b="1">
                    <a:effectLst/>
                    <a:latin typeface="Courier New" pitchFamily="49" charset="0"/>
                  </a:rPr>
                  <a:t>   deal( deck, face, suit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553"/>
              <a:ext cx="3072" cy="474"/>
              <a:chOff x="0" y="8553"/>
              <a:chExt cx="3072" cy="474"/>
            </a:xfrm>
          </p:grpSpPr>
          <p:sp>
            <p:nvSpPr>
              <p:cNvPr id="64586" name="Rectangle 74"/>
              <p:cNvSpPr>
                <a:spLocks noChangeArrowheads="1"/>
              </p:cNvSpPr>
              <p:nvPr/>
            </p:nvSpPr>
            <p:spPr bwMode="auto">
              <a:xfrm>
                <a:off x="0" y="8553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87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24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27"/>
              <a:ext cx="3072" cy="474"/>
              <a:chOff x="0" y="8927"/>
              <a:chExt cx="3072" cy="474"/>
            </a:xfrm>
          </p:grpSpPr>
          <p:sp>
            <p:nvSpPr>
              <p:cNvPr id="64589" name="Rectangle 77"/>
              <p:cNvSpPr>
                <a:spLocks noChangeArrowheads="1"/>
              </p:cNvSpPr>
              <p:nvPr/>
            </p:nvSpPr>
            <p:spPr bwMode="auto">
              <a:xfrm>
                <a:off x="0" y="8927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90" name="Rectangle 7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25	</a:t>
                </a:r>
                <a:r>
                  <a:rPr lang="en-US" sz="1050" b="1">
                    <a:effectLst/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return</a:t>
                </a:r>
                <a:r>
                  <a:rPr lang="en-US" sz="1050" b="1">
                    <a:effectLst/>
                    <a:latin typeface="Courier New" pitchFamily="49" charset="0"/>
                  </a:rPr>
                  <a:t> 0;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8" name="Group 79"/>
            <p:cNvGrpSpPr>
              <a:grpSpLocks/>
            </p:cNvGrpSpPr>
            <p:nvPr/>
          </p:nvGrpSpPr>
          <p:grpSpPr bwMode="auto">
            <a:xfrm>
              <a:off x="0" y="9301"/>
              <a:ext cx="3072" cy="474"/>
              <a:chOff x="0" y="9301"/>
              <a:chExt cx="3072" cy="474"/>
            </a:xfrm>
          </p:grpSpPr>
          <p:sp>
            <p:nvSpPr>
              <p:cNvPr id="64592" name="Rectangle 80"/>
              <p:cNvSpPr>
                <a:spLocks noChangeArrowheads="1"/>
              </p:cNvSpPr>
              <p:nvPr/>
            </p:nvSpPr>
            <p:spPr bwMode="auto">
              <a:xfrm>
                <a:off x="0" y="9301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93" name="Rectangle 81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 dirty="0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26	</a:t>
                </a:r>
                <a:r>
                  <a:rPr lang="en-US" sz="1050" b="1" dirty="0">
                    <a:effectLst/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 dirty="0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9" name="Group 82"/>
            <p:cNvGrpSpPr>
              <a:grpSpLocks/>
            </p:cNvGrpSpPr>
            <p:nvPr/>
          </p:nvGrpSpPr>
          <p:grpSpPr bwMode="auto">
            <a:xfrm>
              <a:off x="0" y="9675"/>
              <a:ext cx="3072" cy="474"/>
              <a:chOff x="0" y="9675"/>
              <a:chExt cx="3072" cy="474"/>
            </a:xfrm>
          </p:grpSpPr>
          <p:sp>
            <p:nvSpPr>
              <p:cNvPr id="64595" name="Rectangle 83"/>
              <p:cNvSpPr>
                <a:spLocks noChangeArrowheads="1"/>
              </p:cNvSpPr>
              <p:nvPr/>
            </p:nvSpPr>
            <p:spPr bwMode="auto">
              <a:xfrm>
                <a:off x="0" y="967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96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27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30" name="Group 85"/>
            <p:cNvGrpSpPr>
              <a:grpSpLocks/>
            </p:cNvGrpSpPr>
            <p:nvPr/>
          </p:nvGrpSpPr>
          <p:grpSpPr bwMode="auto">
            <a:xfrm>
              <a:off x="0" y="10049"/>
              <a:ext cx="3072" cy="474"/>
              <a:chOff x="0" y="10049"/>
              <a:chExt cx="3072" cy="474"/>
            </a:xfrm>
          </p:grpSpPr>
          <p:sp>
            <p:nvSpPr>
              <p:cNvPr id="64598" name="Rectangle 86"/>
              <p:cNvSpPr>
                <a:spLocks noChangeArrowheads="1"/>
              </p:cNvSpPr>
              <p:nvPr/>
            </p:nvSpPr>
            <p:spPr bwMode="auto">
              <a:xfrm>
                <a:off x="0" y="10049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599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28	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void</a:t>
                </a:r>
                <a:r>
                  <a:rPr lang="en-US" sz="1050" b="1">
                    <a:effectLst/>
                    <a:latin typeface="Courier New" pitchFamily="49" charset="0"/>
                  </a:rPr>
                  <a:t> shuffle(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050" b="1">
                    <a:effectLst/>
                    <a:latin typeface="Courier New" pitchFamily="49" charset="0"/>
                  </a:rPr>
                  <a:t> wDeck[][ 13 ]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0" y="10423"/>
              <a:ext cx="3072" cy="474"/>
              <a:chOff x="0" y="10423"/>
              <a:chExt cx="3072" cy="474"/>
            </a:xfrm>
          </p:grpSpPr>
          <p:sp>
            <p:nvSpPr>
              <p:cNvPr id="64601" name="Rectangle 89"/>
              <p:cNvSpPr>
                <a:spLocks noChangeArrowheads="1"/>
              </p:cNvSpPr>
              <p:nvPr/>
            </p:nvSpPr>
            <p:spPr bwMode="auto">
              <a:xfrm>
                <a:off x="0" y="10423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602" name="Rectangle 90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29	</a:t>
                </a:r>
                <a:r>
                  <a:rPr lang="en-US" sz="1050" b="1">
                    <a:effectLst/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4512" name="Group 91"/>
            <p:cNvGrpSpPr>
              <a:grpSpLocks/>
            </p:cNvGrpSpPr>
            <p:nvPr/>
          </p:nvGrpSpPr>
          <p:grpSpPr bwMode="auto">
            <a:xfrm>
              <a:off x="0" y="10797"/>
              <a:ext cx="3072" cy="474"/>
              <a:chOff x="0" y="10797"/>
              <a:chExt cx="3072" cy="474"/>
            </a:xfrm>
          </p:grpSpPr>
          <p:sp>
            <p:nvSpPr>
              <p:cNvPr id="64604" name="Rectangle 92"/>
              <p:cNvSpPr>
                <a:spLocks noChangeArrowheads="1"/>
              </p:cNvSpPr>
              <p:nvPr/>
            </p:nvSpPr>
            <p:spPr bwMode="auto">
              <a:xfrm>
                <a:off x="0" y="10797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605" name="Rectangle 93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30	</a:t>
                </a:r>
                <a:r>
                  <a:rPr lang="en-US" sz="1050" b="1">
                    <a:effectLst/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050" b="1">
                    <a:effectLst/>
                    <a:latin typeface="Courier New" pitchFamily="49" charset="0"/>
                  </a:rPr>
                  <a:t> row, column, card;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4513" name="Group 94"/>
            <p:cNvGrpSpPr>
              <a:grpSpLocks/>
            </p:cNvGrpSpPr>
            <p:nvPr/>
          </p:nvGrpSpPr>
          <p:grpSpPr bwMode="auto">
            <a:xfrm>
              <a:off x="0" y="11171"/>
              <a:ext cx="3072" cy="474"/>
              <a:chOff x="0" y="11171"/>
              <a:chExt cx="3072" cy="474"/>
            </a:xfrm>
          </p:grpSpPr>
          <p:sp>
            <p:nvSpPr>
              <p:cNvPr id="64607" name="Rectangle 95"/>
              <p:cNvSpPr>
                <a:spLocks noChangeArrowheads="1"/>
              </p:cNvSpPr>
              <p:nvPr/>
            </p:nvSpPr>
            <p:spPr bwMode="auto">
              <a:xfrm>
                <a:off x="0" y="11171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608" name="Rectangle 96"/>
              <p:cNvSpPr>
                <a:spLocks noChangeArrowheads="1"/>
              </p:cNvSpPr>
              <p:nvPr/>
            </p:nvSpPr>
            <p:spPr bwMode="auto">
              <a:xfrm>
                <a:off x="0" y="1122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31	</a:t>
                </a:r>
                <a:endParaRPr lang="en-US" sz="105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4515" name="Group 97"/>
            <p:cNvGrpSpPr>
              <a:grpSpLocks/>
            </p:cNvGrpSpPr>
            <p:nvPr/>
          </p:nvGrpSpPr>
          <p:grpSpPr bwMode="auto">
            <a:xfrm>
              <a:off x="0" y="11545"/>
              <a:ext cx="3072" cy="474"/>
              <a:chOff x="0" y="11545"/>
              <a:chExt cx="3072" cy="474"/>
            </a:xfrm>
          </p:grpSpPr>
          <p:sp>
            <p:nvSpPr>
              <p:cNvPr id="64610" name="Rectangle 98"/>
              <p:cNvSpPr>
                <a:spLocks noChangeArrowheads="1"/>
              </p:cNvSpPr>
              <p:nvPr/>
            </p:nvSpPr>
            <p:spPr bwMode="auto">
              <a:xfrm>
                <a:off x="0" y="11545"/>
                <a:ext cx="3072" cy="4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050">
                  <a:effectLst/>
                </a:endParaRPr>
              </a:p>
            </p:txBody>
          </p:sp>
          <p:sp>
            <p:nvSpPr>
              <p:cNvPr id="64611" name="Rectangle 99"/>
              <p:cNvSpPr>
                <a:spLocks noChangeArrowheads="1"/>
              </p:cNvSpPr>
              <p:nvPr/>
            </p:nvSpPr>
            <p:spPr bwMode="auto">
              <a:xfrm>
                <a:off x="0" y="1159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05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32	</a:t>
                </a:r>
                <a:r>
                  <a:rPr lang="en-US" sz="1050" b="1">
                    <a:effectLst/>
                    <a:latin typeface="Courier New" pitchFamily="49" charset="0"/>
                  </a:rPr>
                  <a:t>   </a:t>
                </a:r>
                <a:r>
                  <a:rPr lang="en-US" sz="105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for</a:t>
                </a:r>
                <a:r>
                  <a:rPr lang="en-US" sz="1050" b="1">
                    <a:effectLst/>
                    <a:latin typeface="Courier New" pitchFamily="49" charset="0"/>
                  </a:rPr>
                  <a:t> ( card = 1; card &lt;= 52; card++ ) 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05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>
                <a:cs typeface="Times New Roman" pitchFamily="18" charset="0"/>
              </a:rPr>
              <a:t>3.  Define functions</a:t>
            </a: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  <a:p>
            <a:endParaRPr lang="en-US">
              <a:cs typeface="Times New Roman" pitchFamily="18" charset="0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-23129"/>
            <a:ext cx="6781800" cy="6598757"/>
            <a:chOff x="0" y="-33"/>
            <a:chExt cx="3072" cy="941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0" y="-33"/>
              <a:ext cx="3072" cy="439"/>
              <a:chOff x="0" y="-33"/>
              <a:chExt cx="3072" cy="439"/>
            </a:xfrm>
          </p:grpSpPr>
          <p:sp>
            <p:nvSpPr>
              <p:cNvPr id="65541" name="Rectangle 5"/>
              <p:cNvSpPr>
                <a:spLocks noChangeArrowheads="1"/>
              </p:cNvSpPr>
              <p:nvPr/>
            </p:nvSpPr>
            <p:spPr bwMode="auto">
              <a:xfrm>
                <a:off x="0" y="-33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42" name="Rectangle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33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do</a:t>
                </a:r>
                <a:r>
                  <a:rPr lang="en-US" sz="1400" b="1">
                    <a:effectLst/>
                    <a:latin typeface="Courier New" pitchFamily="49" charset="0"/>
                  </a:rPr>
                  <a:t> 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0" y="341"/>
              <a:ext cx="3072" cy="439"/>
              <a:chOff x="0" y="341"/>
              <a:chExt cx="3072" cy="439"/>
            </a:xfrm>
          </p:grpSpPr>
          <p:sp>
            <p:nvSpPr>
              <p:cNvPr id="65544" name="Rectangle 8"/>
              <p:cNvSpPr>
                <a:spLocks noChangeArrowheads="1"/>
              </p:cNvSpPr>
              <p:nvPr/>
            </p:nvSpPr>
            <p:spPr bwMode="auto">
              <a:xfrm>
                <a:off x="0" y="341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45" name="Rectangle 9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34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row = rand() % 4;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0" y="715"/>
              <a:ext cx="3072" cy="439"/>
              <a:chOff x="0" y="715"/>
              <a:chExt cx="3072" cy="439"/>
            </a:xfrm>
          </p:grpSpPr>
          <p:sp>
            <p:nvSpPr>
              <p:cNvPr id="65547" name="Rectangle 11"/>
              <p:cNvSpPr>
                <a:spLocks noChangeArrowheads="1"/>
              </p:cNvSpPr>
              <p:nvPr/>
            </p:nvSpPr>
            <p:spPr bwMode="auto">
              <a:xfrm>
                <a:off x="0" y="715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48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35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column = rand() % 13;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6" name="Group 13"/>
            <p:cNvGrpSpPr>
              <a:grpSpLocks/>
            </p:cNvGrpSpPr>
            <p:nvPr/>
          </p:nvGrpSpPr>
          <p:grpSpPr bwMode="auto">
            <a:xfrm>
              <a:off x="0" y="1089"/>
              <a:ext cx="3072" cy="439"/>
              <a:chOff x="0" y="1089"/>
              <a:chExt cx="3072" cy="439"/>
            </a:xfrm>
          </p:grpSpPr>
          <p:sp>
            <p:nvSpPr>
              <p:cNvPr id="65550" name="Rectangle 14"/>
              <p:cNvSpPr>
                <a:spLocks noChangeArrowheads="1"/>
              </p:cNvSpPr>
              <p:nvPr/>
            </p:nvSpPr>
            <p:spPr bwMode="auto">
              <a:xfrm>
                <a:off x="0" y="1089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51" name="Rectangle 15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36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}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while</a:t>
                </a:r>
                <a:r>
                  <a:rPr lang="en-US" sz="1400" b="1">
                    <a:effectLst/>
                    <a:latin typeface="Courier New" pitchFamily="49" charset="0"/>
                  </a:rPr>
                  <a:t>( wDeck[ row ][ column ] != 0 );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/>
          </p:nvGrpSpPr>
          <p:grpSpPr bwMode="auto">
            <a:xfrm>
              <a:off x="0" y="1463"/>
              <a:ext cx="3072" cy="439"/>
              <a:chOff x="0" y="1463"/>
              <a:chExt cx="3072" cy="439"/>
            </a:xfrm>
          </p:grpSpPr>
          <p:sp>
            <p:nvSpPr>
              <p:cNvPr id="65553" name="Rectangle 17"/>
              <p:cNvSpPr>
                <a:spLocks noChangeArrowheads="1"/>
              </p:cNvSpPr>
              <p:nvPr/>
            </p:nvSpPr>
            <p:spPr bwMode="auto">
              <a:xfrm>
                <a:off x="0" y="1463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54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37	</a:t>
                </a:r>
                <a:endParaRPr lang="en-US" sz="14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1837"/>
              <a:ext cx="3072" cy="439"/>
              <a:chOff x="0" y="1837"/>
              <a:chExt cx="3072" cy="439"/>
            </a:xfrm>
          </p:grpSpPr>
          <p:sp>
            <p:nvSpPr>
              <p:cNvPr id="65556" name="Rectangle 20"/>
              <p:cNvSpPr>
                <a:spLocks noChangeArrowheads="1"/>
              </p:cNvSpPr>
              <p:nvPr/>
            </p:nvSpPr>
            <p:spPr bwMode="auto">
              <a:xfrm>
                <a:off x="0" y="1837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57" name="Rectangle 21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38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wDeck[ row ][ column ] = card;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9" name="Group 22"/>
            <p:cNvGrpSpPr>
              <a:grpSpLocks/>
            </p:cNvGrpSpPr>
            <p:nvPr/>
          </p:nvGrpSpPr>
          <p:grpSpPr bwMode="auto">
            <a:xfrm>
              <a:off x="0" y="2211"/>
              <a:ext cx="3072" cy="439"/>
              <a:chOff x="0" y="2211"/>
              <a:chExt cx="3072" cy="439"/>
            </a:xfrm>
          </p:grpSpPr>
          <p:sp>
            <p:nvSpPr>
              <p:cNvPr id="65559" name="Rectangle 23"/>
              <p:cNvSpPr>
                <a:spLocks noChangeArrowheads="1"/>
              </p:cNvSpPr>
              <p:nvPr/>
            </p:nvSpPr>
            <p:spPr bwMode="auto">
              <a:xfrm>
                <a:off x="0" y="2211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60" name="Rectangle 2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39	</a:t>
                </a:r>
                <a:r>
                  <a:rPr lang="en-US" sz="1400" b="1">
                    <a:effectLst/>
                    <a:latin typeface="Courier New" pitchFamily="49" charset="0"/>
                  </a:rPr>
                  <a:t>   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0" name="Group 25"/>
            <p:cNvGrpSpPr>
              <a:grpSpLocks/>
            </p:cNvGrpSpPr>
            <p:nvPr/>
          </p:nvGrpSpPr>
          <p:grpSpPr bwMode="auto">
            <a:xfrm>
              <a:off x="0" y="2585"/>
              <a:ext cx="3072" cy="439"/>
              <a:chOff x="0" y="2585"/>
              <a:chExt cx="3072" cy="439"/>
            </a:xfrm>
          </p:grpSpPr>
          <p:sp>
            <p:nvSpPr>
              <p:cNvPr id="65562" name="Rectangle 26"/>
              <p:cNvSpPr>
                <a:spLocks noChangeArrowheads="1"/>
              </p:cNvSpPr>
              <p:nvPr/>
            </p:nvSpPr>
            <p:spPr bwMode="auto">
              <a:xfrm>
                <a:off x="0" y="2585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63" name="Rectangle 2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40	</a:t>
                </a:r>
                <a:r>
                  <a:rPr lang="en-US" sz="1400" b="1">
                    <a:effectLst/>
                    <a:latin typeface="Courier New" pitchFamily="49" charset="0"/>
                  </a:rPr>
                  <a:t>}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1" name="Group 28"/>
            <p:cNvGrpSpPr>
              <a:grpSpLocks/>
            </p:cNvGrpSpPr>
            <p:nvPr/>
          </p:nvGrpSpPr>
          <p:grpSpPr bwMode="auto">
            <a:xfrm>
              <a:off x="0" y="2959"/>
              <a:ext cx="3072" cy="439"/>
              <a:chOff x="0" y="2959"/>
              <a:chExt cx="3072" cy="439"/>
            </a:xfrm>
          </p:grpSpPr>
          <p:sp>
            <p:nvSpPr>
              <p:cNvPr id="65565" name="Rectangle 29"/>
              <p:cNvSpPr>
                <a:spLocks noChangeArrowheads="1"/>
              </p:cNvSpPr>
              <p:nvPr/>
            </p:nvSpPr>
            <p:spPr bwMode="auto">
              <a:xfrm>
                <a:off x="0" y="2959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66" name="Rectangle 30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41	</a:t>
                </a:r>
                <a:endParaRPr lang="en-US" sz="14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2" name="Group 31"/>
            <p:cNvGrpSpPr>
              <a:grpSpLocks/>
            </p:cNvGrpSpPr>
            <p:nvPr/>
          </p:nvGrpSpPr>
          <p:grpSpPr bwMode="auto">
            <a:xfrm>
              <a:off x="0" y="3333"/>
              <a:ext cx="3072" cy="439"/>
              <a:chOff x="0" y="3333"/>
              <a:chExt cx="3072" cy="439"/>
            </a:xfrm>
          </p:grpSpPr>
          <p:sp>
            <p:nvSpPr>
              <p:cNvPr id="65568" name="Rectangle 32"/>
              <p:cNvSpPr>
                <a:spLocks noChangeArrowheads="1"/>
              </p:cNvSpPr>
              <p:nvPr/>
            </p:nvSpPr>
            <p:spPr bwMode="auto">
              <a:xfrm>
                <a:off x="0" y="3333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69" name="Rectangle 3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42	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void</a:t>
                </a:r>
                <a:r>
                  <a:rPr lang="en-US" sz="1400" b="1">
                    <a:effectLst/>
                    <a:latin typeface="Courier New" pitchFamily="49" charset="0"/>
                  </a:rPr>
                  <a:t> deal(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400" b="1">
                    <a:effectLst/>
                    <a:latin typeface="Courier New" pitchFamily="49" charset="0"/>
                  </a:rPr>
                  <a:t>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400" b="1">
                    <a:effectLst/>
                    <a:latin typeface="Courier New" pitchFamily="49" charset="0"/>
                  </a:rPr>
                  <a:t> wDeck[][ 13 ],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400" b="1">
                    <a:effectLst/>
                    <a:latin typeface="Courier New" pitchFamily="49" charset="0"/>
                  </a:rPr>
                  <a:t>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char</a:t>
                </a:r>
                <a:r>
                  <a:rPr lang="en-US" sz="1400" b="1">
                    <a:effectLst/>
                    <a:latin typeface="Courier New" pitchFamily="49" charset="0"/>
                  </a:rPr>
                  <a:t> *wFace[],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3" name="Group 34"/>
            <p:cNvGrpSpPr>
              <a:grpSpLocks/>
            </p:cNvGrpSpPr>
            <p:nvPr/>
          </p:nvGrpSpPr>
          <p:grpSpPr bwMode="auto">
            <a:xfrm>
              <a:off x="0" y="3707"/>
              <a:ext cx="3072" cy="439"/>
              <a:chOff x="0" y="3707"/>
              <a:chExt cx="3072" cy="439"/>
            </a:xfrm>
          </p:grpSpPr>
          <p:sp>
            <p:nvSpPr>
              <p:cNvPr id="65571" name="Rectangle 35"/>
              <p:cNvSpPr>
                <a:spLocks noChangeArrowheads="1"/>
              </p:cNvSpPr>
              <p:nvPr/>
            </p:nvSpPr>
            <p:spPr bwMode="auto">
              <a:xfrm>
                <a:off x="0" y="3707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72" name="Rectangle 36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43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const</a:t>
                </a:r>
                <a:r>
                  <a:rPr lang="en-US" sz="1400" b="1">
                    <a:effectLst/>
                    <a:latin typeface="Courier New" pitchFamily="49" charset="0"/>
                  </a:rPr>
                  <a:t>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char</a:t>
                </a:r>
                <a:r>
                  <a:rPr lang="en-US" sz="1400" b="1">
                    <a:effectLst/>
                    <a:latin typeface="Courier New" pitchFamily="49" charset="0"/>
                  </a:rPr>
                  <a:t> *wSuit[]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4" name="Group 37"/>
            <p:cNvGrpSpPr>
              <a:grpSpLocks/>
            </p:cNvGrpSpPr>
            <p:nvPr/>
          </p:nvGrpSpPr>
          <p:grpSpPr bwMode="auto">
            <a:xfrm>
              <a:off x="0" y="4081"/>
              <a:ext cx="3072" cy="439"/>
              <a:chOff x="0" y="4081"/>
              <a:chExt cx="3072" cy="439"/>
            </a:xfrm>
          </p:grpSpPr>
          <p:sp>
            <p:nvSpPr>
              <p:cNvPr id="65574" name="Rectangle 38"/>
              <p:cNvSpPr>
                <a:spLocks noChangeArrowheads="1"/>
              </p:cNvSpPr>
              <p:nvPr/>
            </p:nvSpPr>
            <p:spPr bwMode="auto">
              <a:xfrm>
                <a:off x="0" y="4081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75" name="Rectangle 39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44	</a:t>
                </a:r>
                <a:r>
                  <a:rPr lang="en-US" sz="1400" b="1">
                    <a:effectLst/>
                    <a:latin typeface="Courier New" pitchFamily="49" charset="0"/>
                  </a:rPr>
                  <a:t>{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5" name="Group 40"/>
            <p:cNvGrpSpPr>
              <a:grpSpLocks/>
            </p:cNvGrpSpPr>
            <p:nvPr/>
          </p:nvGrpSpPr>
          <p:grpSpPr bwMode="auto">
            <a:xfrm>
              <a:off x="0" y="4455"/>
              <a:ext cx="3072" cy="439"/>
              <a:chOff x="0" y="4455"/>
              <a:chExt cx="3072" cy="439"/>
            </a:xfrm>
          </p:grpSpPr>
          <p:sp>
            <p:nvSpPr>
              <p:cNvPr id="65577" name="Rectangle 41"/>
              <p:cNvSpPr>
                <a:spLocks noChangeArrowheads="1"/>
              </p:cNvSpPr>
              <p:nvPr/>
            </p:nvSpPr>
            <p:spPr bwMode="auto">
              <a:xfrm>
                <a:off x="0" y="4455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78" name="Rectangle 4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45	</a:t>
                </a:r>
                <a:r>
                  <a:rPr lang="en-US" sz="1400" b="1">
                    <a:effectLst/>
                    <a:latin typeface="Courier New" pitchFamily="49" charset="0"/>
                  </a:rPr>
                  <a:t>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int</a:t>
                </a:r>
                <a:r>
                  <a:rPr lang="en-US" sz="1400" b="1">
                    <a:effectLst/>
                    <a:latin typeface="Courier New" pitchFamily="49" charset="0"/>
                  </a:rPr>
                  <a:t> card, row, column;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6" name="Group 43"/>
            <p:cNvGrpSpPr>
              <a:grpSpLocks/>
            </p:cNvGrpSpPr>
            <p:nvPr/>
          </p:nvGrpSpPr>
          <p:grpSpPr bwMode="auto">
            <a:xfrm>
              <a:off x="0" y="4829"/>
              <a:ext cx="3072" cy="439"/>
              <a:chOff x="0" y="4829"/>
              <a:chExt cx="3072" cy="439"/>
            </a:xfrm>
          </p:grpSpPr>
          <p:sp>
            <p:nvSpPr>
              <p:cNvPr id="65580" name="Rectangle 44"/>
              <p:cNvSpPr>
                <a:spLocks noChangeArrowheads="1"/>
              </p:cNvSpPr>
              <p:nvPr/>
            </p:nvSpPr>
            <p:spPr bwMode="auto">
              <a:xfrm>
                <a:off x="0" y="4829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81" name="Rectangle 45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46	</a:t>
                </a:r>
                <a:endParaRPr lang="en-US" sz="14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7" name="Group 46"/>
            <p:cNvGrpSpPr>
              <a:grpSpLocks/>
            </p:cNvGrpSpPr>
            <p:nvPr/>
          </p:nvGrpSpPr>
          <p:grpSpPr bwMode="auto">
            <a:xfrm>
              <a:off x="0" y="5203"/>
              <a:ext cx="3072" cy="439"/>
              <a:chOff x="0" y="5203"/>
              <a:chExt cx="3072" cy="439"/>
            </a:xfrm>
          </p:grpSpPr>
          <p:sp>
            <p:nvSpPr>
              <p:cNvPr id="65583" name="Rectangle 47"/>
              <p:cNvSpPr>
                <a:spLocks noChangeArrowheads="1"/>
              </p:cNvSpPr>
              <p:nvPr/>
            </p:nvSpPr>
            <p:spPr bwMode="auto">
              <a:xfrm>
                <a:off x="0" y="5203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84" name="Rectangle 4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47	</a:t>
                </a:r>
                <a:r>
                  <a:rPr lang="en-US" sz="1400" b="1">
                    <a:effectLst/>
                    <a:latin typeface="Courier New" pitchFamily="49" charset="0"/>
                  </a:rPr>
                  <a:t>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for</a:t>
                </a:r>
                <a:r>
                  <a:rPr lang="en-US" sz="1400" b="1">
                    <a:effectLst/>
                    <a:latin typeface="Courier New" pitchFamily="49" charset="0"/>
                  </a:rPr>
                  <a:t> ( card = 1; card &lt;= 52; card++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8" name="Group 49"/>
            <p:cNvGrpSpPr>
              <a:grpSpLocks/>
            </p:cNvGrpSpPr>
            <p:nvPr/>
          </p:nvGrpSpPr>
          <p:grpSpPr bwMode="auto">
            <a:xfrm>
              <a:off x="0" y="5577"/>
              <a:ext cx="3072" cy="439"/>
              <a:chOff x="0" y="5577"/>
              <a:chExt cx="3072" cy="439"/>
            </a:xfrm>
          </p:grpSpPr>
          <p:sp>
            <p:nvSpPr>
              <p:cNvPr id="65586" name="Rectangle 50"/>
              <p:cNvSpPr>
                <a:spLocks noChangeArrowheads="1"/>
              </p:cNvSpPr>
              <p:nvPr/>
            </p:nvSpPr>
            <p:spPr bwMode="auto">
              <a:xfrm>
                <a:off x="0" y="5577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87" name="Rectangle 51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48	</a:t>
                </a:r>
                <a:endParaRPr lang="en-US" sz="14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19" name="Group 52"/>
            <p:cNvGrpSpPr>
              <a:grpSpLocks/>
            </p:cNvGrpSpPr>
            <p:nvPr/>
          </p:nvGrpSpPr>
          <p:grpSpPr bwMode="auto">
            <a:xfrm>
              <a:off x="0" y="5951"/>
              <a:ext cx="3072" cy="439"/>
              <a:chOff x="0" y="5951"/>
              <a:chExt cx="3072" cy="439"/>
            </a:xfrm>
          </p:grpSpPr>
          <p:sp>
            <p:nvSpPr>
              <p:cNvPr id="65589" name="Rectangle 53"/>
              <p:cNvSpPr>
                <a:spLocks noChangeArrowheads="1"/>
              </p:cNvSpPr>
              <p:nvPr/>
            </p:nvSpPr>
            <p:spPr bwMode="auto">
              <a:xfrm>
                <a:off x="0" y="5951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90" name="Rectangle 5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49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for</a:t>
                </a:r>
                <a:r>
                  <a:rPr lang="en-US" sz="1400" b="1">
                    <a:effectLst/>
                    <a:latin typeface="Courier New" pitchFamily="49" charset="0"/>
                  </a:rPr>
                  <a:t> ( row = 0; row &lt;= 3; row++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0" name="Group 55"/>
            <p:cNvGrpSpPr>
              <a:grpSpLocks/>
            </p:cNvGrpSpPr>
            <p:nvPr/>
          </p:nvGrpSpPr>
          <p:grpSpPr bwMode="auto">
            <a:xfrm>
              <a:off x="0" y="6325"/>
              <a:ext cx="3072" cy="439"/>
              <a:chOff x="0" y="6325"/>
              <a:chExt cx="3072" cy="439"/>
            </a:xfrm>
          </p:grpSpPr>
          <p:sp>
            <p:nvSpPr>
              <p:cNvPr id="65592" name="Rectangle 56"/>
              <p:cNvSpPr>
                <a:spLocks noChangeArrowheads="1"/>
              </p:cNvSpPr>
              <p:nvPr/>
            </p:nvSpPr>
            <p:spPr bwMode="auto">
              <a:xfrm>
                <a:off x="0" y="6325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93" name="Rectangle 5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50	</a:t>
                </a:r>
                <a:endParaRPr lang="en-US" sz="14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1" name="Group 58"/>
            <p:cNvGrpSpPr>
              <a:grpSpLocks/>
            </p:cNvGrpSpPr>
            <p:nvPr/>
          </p:nvGrpSpPr>
          <p:grpSpPr bwMode="auto">
            <a:xfrm>
              <a:off x="0" y="6699"/>
              <a:ext cx="3072" cy="439"/>
              <a:chOff x="0" y="6699"/>
              <a:chExt cx="3072" cy="439"/>
            </a:xfrm>
          </p:grpSpPr>
          <p:sp>
            <p:nvSpPr>
              <p:cNvPr id="65595" name="Rectangle 59"/>
              <p:cNvSpPr>
                <a:spLocks noChangeArrowheads="1"/>
              </p:cNvSpPr>
              <p:nvPr/>
            </p:nvSpPr>
            <p:spPr bwMode="auto">
              <a:xfrm>
                <a:off x="0" y="6699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96" name="Rectangle 60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51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for</a:t>
                </a:r>
                <a:r>
                  <a:rPr lang="en-US" sz="1400" b="1">
                    <a:effectLst/>
                    <a:latin typeface="Courier New" pitchFamily="49" charset="0"/>
                  </a:rPr>
                  <a:t> ( column = 0; column &lt;= 12; column++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2" name="Group 61"/>
            <p:cNvGrpSpPr>
              <a:grpSpLocks/>
            </p:cNvGrpSpPr>
            <p:nvPr/>
          </p:nvGrpSpPr>
          <p:grpSpPr bwMode="auto">
            <a:xfrm>
              <a:off x="0" y="7073"/>
              <a:ext cx="3072" cy="439"/>
              <a:chOff x="0" y="7073"/>
              <a:chExt cx="3072" cy="439"/>
            </a:xfrm>
          </p:grpSpPr>
          <p:sp>
            <p:nvSpPr>
              <p:cNvPr id="65598" name="Rectangle 62"/>
              <p:cNvSpPr>
                <a:spLocks noChangeArrowheads="1"/>
              </p:cNvSpPr>
              <p:nvPr/>
            </p:nvSpPr>
            <p:spPr bwMode="auto">
              <a:xfrm>
                <a:off x="0" y="7073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599" name="Rectangle 6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52	</a:t>
                </a:r>
                <a:endParaRPr lang="en-US" sz="1400" b="1">
                  <a:effectLst/>
                  <a:latin typeface="Courier New" pitchFamily="49" charset="0"/>
                </a:endParaRP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3" name="Group 64"/>
            <p:cNvGrpSpPr>
              <a:grpSpLocks/>
            </p:cNvGrpSpPr>
            <p:nvPr/>
          </p:nvGrpSpPr>
          <p:grpSpPr bwMode="auto">
            <a:xfrm>
              <a:off x="0" y="7447"/>
              <a:ext cx="3072" cy="439"/>
              <a:chOff x="0" y="7447"/>
              <a:chExt cx="3072" cy="439"/>
            </a:xfrm>
          </p:grpSpPr>
          <p:sp>
            <p:nvSpPr>
              <p:cNvPr id="65601" name="Rectangle 65"/>
              <p:cNvSpPr>
                <a:spLocks noChangeArrowheads="1"/>
              </p:cNvSpPr>
              <p:nvPr/>
            </p:nvSpPr>
            <p:spPr bwMode="auto">
              <a:xfrm>
                <a:off x="0" y="7447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602" name="Rectangle 66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53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   </a:t>
                </a:r>
                <a:r>
                  <a:rPr lang="en-US" sz="1400" b="1">
                    <a:solidFill>
                      <a:srgbClr val="275AFF"/>
                    </a:solidFill>
                    <a:effectLst/>
                    <a:latin typeface="Courier New" pitchFamily="49" charset="0"/>
                  </a:rPr>
                  <a:t>if</a:t>
                </a:r>
                <a:r>
                  <a:rPr lang="en-US" sz="1400" b="1">
                    <a:effectLst/>
                    <a:latin typeface="Courier New" pitchFamily="49" charset="0"/>
                  </a:rPr>
                  <a:t> ( wDeck[ row ][ column ] == card )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4" name="Group 67"/>
            <p:cNvGrpSpPr>
              <a:grpSpLocks/>
            </p:cNvGrpSpPr>
            <p:nvPr/>
          </p:nvGrpSpPr>
          <p:grpSpPr bwMode="auto">
            <a:xfrm>
              <a:off x="0" y="7821"/>
              <a:ext cx="3072" cy="439"/>
              <a:chOff x="0" y="7821"/>
              <a:chExt cx="3072" cy="439"/>
            </a:xfrm>
          </p:grpSpPr>
          <p:sp>
            <p:nvSpPr>
              <p:cNvPr id="65604" name="Rectangle 68"/>
              <p:cNvSpPr>
                <a:spLocks noChangeArrowheads="1"/>
              </p:cNvSpPr>
              <p:nvPr/>
            </p:nvSpPr>
            <p:spPr bwMode="auto">
              <a:xfrm>
                <a:off x="0" y="7821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605" name="Rectangle 69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54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      printf( "%5s of %-8s%c",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5" name="Group 70"/>
            <p:cNvGrpSpPr>
              <a:grpSpLocks/>
            </p:cNvGrpSpPr>
            <p:nvPr/>
          </p:nvGrpSpPr>
          <p:grpSpPr bwMode="auto">
            <a:xfrm>
              <a:off x="0" y="8195"/>
              <a:ext cx="3072" cy="439"/>
              <a:chOff x="0" y="8195"/>
              <a:chExt cx="3072" cy="439"/>
            </a:xfrm>
          </p:grpSpPr>
          <p:sp>
            <p:nvSpPr>
              <p:cNvPr id="65607" name="Rectangle 71"/>
              <p:cNvSpPr>
                <a:spLocks noChangeArrowheads="1"/>
              </p:cNvSpPr>
              <p:nvPr/>
            </p:nvSpPr>
            <p:spPr bwMode="auto">
              <a:xfrm>
                <a:off x="0" y="8195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608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 dirty="0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55	</a:t>
                </a:r>
                <a:r>
                  <a:rPr lang="en-US" sz="1400" b="1" dirty="0">
                    <a:effectLst/>
                    <a:latin typeface="Courier New" pitchFamily="49" charset="0"/>
                  </a:rPr>
                  <a:t>               </a:t>
                </a:r>
                <a:r>
                  <a:rPr lang="en-US" sz="1400" b="1" dirty="0" err="1">
                    <a:effectLst/>
                    <a:latin typeface="Courier New" pitchFamily="49" charset="0"/>
                  </a:rPr>
                  <a:t>wFace</a:t>
                </a:r>
                <a:r>
                  <a:rPr lang="en-US" sz="1400" b="1" dirty="0">
                    <a:effectLst/>
                    <a:latin typeface="Courier New" pitchFamily="49" charset="0"/>
                  </a:rPr>
                  <a:t>[ column ], </a:t>
                </a:r>
                <a:r>
                  <a:rPr lang="en-US" sz="1400" b="1" dirty="0" err="1">
                    <a:effectLst/>
                    <a:latin typeface="Courier New" pitchFamily="49" charset="0"/>
                  </a:rPr>
                  <a:t>wSuit</a:t>
                </a:r>
                <a:r>
                  <a:rPr lang="en-US" sz="1400" b="1" dirty="0">
                    <a:effectLst/>
                    <a:latin typeface="Courier New" pitchFamily="49" charset="0"/>
                  </a:rPr>
                  <a:t>[ row ],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 dirty="0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6" name="Group 73"/>
            <p:cNvGrpSpPr>
              <a:grpSpLocks/>
            </p:cNvGrpSpPr>
            <p:nvPr/>
          </p:nvGrpSpPr>
          <p:grpSpPr bwMode="auto">
            <a:xfrm>
              <a:off x="0" y="8569"/>
              <a:ext cx="3072" cy="439"/>
              <a:chOff x="0" y="8569"/>
              <a:chExt cx="3072" cy="439"/>
            </a:xfrm>
          </p:grpSpPr>
          <p:sp>
            <p:nvSpPr>
              <p:cNvPr id="65610" name="Rectangle 74"/>
              <p:cNvSpPr>
                <a:spLocks noChangeArrowheads="1"/>
              </p:cNvSpPr>
              <p:nvPr/>
            </p:nvSpPr>
            <p:spPr bwMode="auto">
              <a:xfrm>
                <a:off x="0" y="8569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sp>
            <p:nvSpPr>
              <p:cNvPr id="65611" name="Rectangle 75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 eaLnBrk="1" hangingPunct="1"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r>
                  <a:rPr lang="en-US" sz="1400" b="1">
                    <a:solidFill>
                      <a:srgbClr val="4D8DFF"/>
                    </a:solidFill>
                    <a:effectLst/>
                    <a:latin typeface="Courier New" pitchFamily="49" charset="0"/>
                  </a:rPr>
                  <a:t>	56	</a:t>
                </a:r>
                <a:r>
                  <a:rPr lang="en-US" sz="1400" b="1">
                    <a:effectLst/>
                    <a:latin typeface="Courier New" pitchFamily="49" charset="0"/>
                  </a:rPr>
                  <a:t>               card % 2 == 0 ? '\n' : '\t' );</a:t>
                </a:r>
              </a:p>
              <a:p>
                <a:pPr>
                  <a:spcBef>
                    <a:spcPct val="0"/>
                  </a:spcBef>
                  <a:tabLst>
                    <a:tab pos="139700" algn="r"/>
                    <a:tab pos="292100" algn="l"/>
                  </a:tabLst>
                </a:pPr>
                <a:endParaRPr lang="en-US" sz="1400" b="1">
                  <a:solidFill>
                    <a:schemeClr val="tx1"/>
                  </a:solidFill>
                  <a:effectLst/>
                  <a:latin typeface="Courier New" pitchFamily="49" charset="0"/>
                </a:endParaRPr>
              </a:p>
            </p:txBody>
          </p:sp>
        </p:grpSp>
        <p:grpSp>
          <p:nvGrpSpPr>
            <p:cNvPr id="27" name="Group 76"/>
            <p:cNvGrpSpPr>
              <a:grpSpLocks/>
            </p:cNvGrpSpPr>
            <p:nvPr/>
          </p:nvGrpSpPr>
          <p:grpSpPr bwMode="auto">
            <a:xfrm>
              <a:off x="0" y="8943"/>
              <a:ext cx="3072" cy="439"/>
              <a:chOff x="0" y="8943"/>
              <a:chExt cx="3072" cy="439"/>
            </a:xfrm>
          </p:grpSpPr>
          <p:sp>
            <p:nvSpPr>
              <p:cNvPr id="65613" name="Rectangle 77"/>
              <p:cNvSpPr>
                <a:spLocks noChangeArrowheads="1"/>
              </p:cNvSpPr>
              <p:nvPr/>
            </p:nvSpPr>
            <p:spPr bwMode="auto">
              <a:xfrm>
                <a:off x="0" y="8943"/>
                <a:ext cx="3072" cy="439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en-US" sz="1400">
                  <a:effectLst/>
                </a:endParaRPr>
              </a:p>
            </p:txBody>
          </p:sp>
          <p:grpSp>
            <p:nvGrpSpPr>
              <p:cNvPr id="28" name="Group 78"/>
              <p:cNvGrpSpPr>
                <a:grpSpLocks/>
              </p:cNvGrpSpPr>
              <p:nvPr/>
            </p:nvGrpSpPr>
            <p:grpSpPr bwMode="auto">
              <a:xfrm>
                <a:off x="0" y="8943"/>
                <a:ext cx="3072" cy="439"/>
                <a:chOff x="0" y="8943"/>
                <a:chExt cx="3072" cy="439"/>
              </a:xfrm>
            </p:grpSpPr>
            <p:sp>
              <p:nvSpPr>
                <p:cNvPr id="65615" name="Rectangle 79"/>
                <p:cNvSpPr>
                  <a:spLocks noChangeArrowheads="1"/>
                </p:cNvSpPr>
                <p:nvPr/>
              </p:nvSpPr>
              <p:spPr bwMode="auto">
                <a:xfrm>
                  <a:off x="0" y="8976"/>
                  <a:ext cx="3072" cy="374"/>
                </a:xfrm>
                <a:prstGeom prst="rect">
                  <a:avLst/>
                </a:prstGeom>
                <a:solidFill>
                  <a:srgbClr val="FFE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 eaLnBrk="1" hangingPunct="1">
                    <a:spcBef>
                      <a:spcPct val="0"/>
                    </a:spcBef>
                    <a:tabLst>
                      <a:tab pos="139700" algn="r"/>
                      <a:tab pos="292100" algn="l"/>
                    </a:tabLst>
                  </a:pPr>
                  <a:r>
                    <a:rPr lang="en-US" sz="1400" b="1">
                      <a:solidFill>
                        <a:srgbClr val="4D8DFF"/>
                      </a:solidFill>
                      <a:effectLst/>
                      <a:latin typeface="Courier New" pitchFamily="49" charset="0"/>
                    </a:rPr>
                    <a:t>	57	</a:t>
                  </a:r>
                  <a:r>
                    <a:rPr lang="en-US" sz="1400" b="1">
                      <a:effectLst/>
                      <a:latin typeface="Courier New" pitchFamily="49" charset="0"/>
                    </a:rPr>
                    <a:t>}</a:t>
                  </a:r>
                </a:p>
                <a:p>
                  <a:pPr>
                    <a:spcBef>
                      <a:spcPct val="0"/>
                    </a:spcBef>
                    <a:tabLst>
                      <a:tab pos="139700" algn="r"/>
                      <a:tab pos="292100" algn="l"/>
                    </a:tabLst>
                  </a:pPr>
                  <a:endParaRPr lang="en-US" sz="1400" b="1">
                    <a:solidFill>
                      <a:schemeClr val="tx1"/>
                    </a:solidFill>
                    <a:effectLst/>
                    <a:latin typeface="Courier New" pitchFamily="49" charset="0"/>
                  </a:endParaRPr>
                </a:p>
              </p:txBody>
            </p:sp>
            <p:sp>
              <p:nvSpPr>
                <p:cNvPr id="65616" name="Rectangle 80"/>
                <p:cNvSpPr>
                  <a:spLocks noChangeArrowheads="1"/>
                </p:cNvSpPr>
                <p:nvPr/>
              </p:nvSpPr>
              <p:spPr bwMode="auto">
                <a:xfrm>
                  <a:off x="0" y="8943"/>
                  <a:ext cx="3072" cy="439"/>
                </a:xfrm>
                <a:prstGeom prst="rect">
                  <a:avLst/>
                </a:prstGeom>
                <a:noFill/>
                <a:ln w="7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en-US" sz="1400">
                    <a:effectLst/>
                  </a:endParaRPr>
                </a:p>
              </p:txBody>
            </p:sp>
          </p:grpSp>
        </p:grpSp>
      </p:grpSp>
      <p:grpSp>
        <p:nvGrpSpPr>
          <p:cNvPr id="29" name="Group 81"/>
          <p:cNvGrpSpPr>
            <a:grpSpLocks/>
          </p:cNvGrpSpPr>
          <p:nvPr/>
        </p:nvGrpSpPr>
        <p:grpSpPr bwMode="auto">
          <a:xfrm>
            <a:off x="3733800" y="228600"/>
            <a:ext cx="4343400" cy="1066800"/>
            <a:chOff x="1344" y="192"/>
            <a:chExt cx="2736" cy="672"/>
          </a:xfrm>
        </p:grpSpPr>
        <p:sp>
          <p:nvSpPr>
            <p:cNvPr id="65618" name="Rectangle 82"/>
            <p:cNvSpPr>
              <a:spLocks noChangeArrowheads="1"/>
            </p:cNvSpPr>
            <p:nvPr/>
          </p:nvSpPr>
          <p:spPr bwMode="auto">
            <a:xfrm>
              <a:off x="2400" y="192"/>
              <a:ext cx="1680" cy="526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 dirty="0">
                  <a:solidFill>
                    <a:schemeClr val="tx1"/>
                  </a:solidFill>
                  <a:effectLst/>
                </a:rPr>
                <a:t>The numbers 1-52 are randomly placed into the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deck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array.</a:t>
              </a:r>
            </a:p>
          </p:txBody>
        </p:sp>
        <p:sp>
          <p:nvSpPr>
            <p:cNvPr id="65619" name="Line 83"/>
            <p:cNvSpPr>
              <a:spLocks noChangeShapeType="1"/>
            </p:cNvSpPr>
            <p:nvPr/>
          </p:nvSpPr>
          <p:spPr bwMode="auto">
            <a:xfrm flipH="1">
              <a:off x="1344" y="432"/>
              <a:ext cx="1056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30" name="Group 84"/>
          <p:cNvGrpSpPr>
            <a:grpSpLocks/>
          </p:cNvGrpSpPr>
          <p:nvPr/>
        </p:nvGrpSpPr>
        <p:grpSpPr bwMode="auto">
          <a:xfrm>
            <a:off x="3657600" y="3733800"/>
            <a:ext cx="4419600" cy="1676400"/>
            <a:chOff x="1200" y="720"/>
            <a:chExt cx="2784" cy="1056"/>
          </a:xfrm>
        </p:grpSpPr>
        <p:sp>
          <p:nvSpPr>
            <p:cNvPr id="65621" name="Rectangle 85"/>
            <p:cNvSpPr>
              <a:spLocks noChangeArrowheads="1"/>
            </p:cNvSpPr>
            <p:nvPr/>
          </p:nvSpPr>
          <p:spPr bwMode="auto">
            <a:xfrm>
              <a:off x="2496" y="720"/>
              <a:ext cx="1488" cy="679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1" hangingPunct="1">
                <a:spcBef>
                  <a:spcPct val="0"/>
                </a:spcBef>
              </a:pPr>
              <a:r>
                <a:rPr lang="en-US" sz="1600" dirty="0">
                  <a:solidFill>
                    <a:schemeClr val="tx1"/>
                  </a:solidFill>
                  <a:effectLst/>
                </a:rPr>
                <a:t>Searches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deck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for the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card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number, then prints the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face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 and </a:t>
              </a:r>
              <a:r>
                <a:rPr lang="en-US" sz="1600" b="1" dirty="0">
                  <a:solidFill>
                    <a:schemeClr val="tx1"/>
                  </a:solidFill>
                  <a:effectLst/>
                  <a:latin typeface="Courier New" pitchFamily="49" charset="0"/>
                </a:rPr>
                <a:t>suit</a:t>
              </a:r>
              <a:r>
                <a:rPr lang="en-US" sz="1600" dirty="0">
                  <a:solidFill>
                    <a:schemeClr val="tx1"/>
                  </a:solidFill>
                  <a:effectLst/>
                </a:rPr>
                <a:t>. </a:t>
              </a:r>
            </a:p>
          </p:txBody>
        </p:sp>
        <p:sp>
          <p:nvSpPr>
            <p:cNvPr id="65622" name="Line 86"/>
            <p:cNvSpPr>
              <a:spLocks noChangeShapeType="1"/>
            </p:cNvSpPr>
            <p:nvPr/>
          </p:nvSpPr>
          <p:spPr bwMode="auto">
            <a:xfrm flipH="1">
              <a:off x="1200" y="1152"/>
              <a:ext cx="1248" cy="6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Program Output</a:t>
            </a: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76200" y="136803"/>
            <a:ext cx="6400800" cy="6340197"/>
          </a:xfrm>
          <a:prstGeom prst="rect">
            <a:avLst/>
          </a:prstGeom>
          <a:solidFill>
            <a:srgbClr val="66CCFF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400" b="1" dirty="0">
              <a:effectLst/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400" b="1" dirty="0">
              <a:effectLst/>
              <a:latin typeface="Courier New" pitchFamily="49" charset="0"/>
            </a:endParaRPr>
          </a:p>
          <a:p>
            <a:pPr eaLnBrk="1" hangingPunct="1"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Six of Clubs          Seven of Diamonds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Ace of Spades           Ace of Diamonds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Ace of Hearts         Queen of Diamonds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Queen of Clubs          Seven of Hearts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Ten of Hearts         Deuce of Clubs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Ten of Spades         Three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Ten of Diamonds        Four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Four of Diamonds         Ten of Clubs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Six of Diamonds         Six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Eight of Hearts         Three of Diamonds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Nine of Hearts         Three of Hearts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Deuce of Spades           Six of Hearts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Five of Clubs          Eight of Clubs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Deuce of Diamonds       Eight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Five of Spades          King of Clubs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King of Diamonds        Jack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Deuce of Hearts         Queen of Hearts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 Ace of Clubs           King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Three of Clubs           King of Hearts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Nine of Clubs           Nine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Four of Hearts         Queen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Eight of Diamonds        Nine of Diamonds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Jack of Diamonds       Seven of Clubs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Five of Hearts          Five of Diamonds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Four of Clubs           Jack of Hearts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 b="1" dirty="0">
                <a:effectLst/>
                <a:latin typeface="Courier New" pitchFamily="49" charset="0"/>
              </a:rPr>
              <a:t> Jack of Clubs          Seven of Spades</a:t>
            </a:r>
          </a:p>
          <a:p>
            <a:pPr>
              <a:spcBef>
                <a:spcPct val="0"/>
              </a:spcBef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400" b="1" dirty="0">
              <a:solidFill>
                <a:schemeClr val="tx1"/>
              </a:solidFill>
              <a:effectLst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5181600"/>
          </a:xfrm>
        </p:spPr>
        <p:txBody>
          <a:bodyPr/>
          <a:lstStyle/>
          <a:p>
            <a:r>
              <a:rPr lang="en-US" dirty="0" smtClean="0"/>
              <a:t>Concept of Pointer</a:t>
            </a:r>
          </a:p>
          <a:p>
            <a:r>
              <a:rPr lang="en-US" dirty="0" smtClean="0"/>
              <a:t>Pointer operators</a:t>
            </a:r>
          </a:p>
          <a:p>
            <a:pPr lvl="1"/>
            <a:r>
              <a:rPr lang="en-US" dirty="0" smtClean="0"/>
              <a:t>Address and Indirection</a:t>
            </a:r>
          </a:p>
          <a:p>
            <a:r>
              <a:rPr lang="en-US" dirty="0" smtClean="0"/>
              <a:t>Pointer Arithmetic</a:t>
            </a:r>
          </a:p>
          <a:p>
            <a:r>
              <a:rPr lang="en-US" dirty="0" smtClean="0"/>
              <a:t>Pointer and functions</a:t>
            </a:r>
          </a:p>
          <a:p>
            <a:pPr lvl="1"/>
            <a:r>
              <a:rPr lang="en-US" dirty="0" smtClean="0"/>
              <a:t>Pass by Value</a:t>
            </a:r>
          </a:p>
          <a:p>
            <a:pPr lvl="1"/>
            <a:r>
              <a:rPr lang="en-US" dirty="0" smtClean="0"/>
              <a:t>Pass by Reference</a:t>
            </a:r>
          </a:p>
          <a:p>
            <a:r>
              <a:rPr lang="en-US" dirty="0" smtClean="0"/>
              <a:t>Pointer and Arrays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5887</TotalTime>
  <Words>3791</Words>
  <Application>Microsoft Office PowerPoint</Application>
  <PresentationFormat>On-screen Show (4:3)</PresentationFormat>
  <Paragraphs>1221</Paragraphs>
  <Slides>62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Edge</vt:lpstr>
      <vt:lpstr>Visio</vt:lpstr>
      <vt:lpstr>CSC 211 Data Structures  Lecture 5 </vt:lpstr>
      <vt:lpstr>Last Lecture Summary</vt:lpstr>
      <vt:lpstr>Objectives Overview</vt:lpstr>
      <vt:lpstr>Pointers</vt:lpstr>
      <vt:lpstr>Pointer Indirection</vt:lpstr>
      <vt:lpstr>Pointer Diagram</vt:lpstr>
      <vt:lpstr>Pointer Variable Declarations and Initialization</vt:lpstr>
      <vt:lpstr>Pointer Variable Declarations and Initialization</vt:lpstr>
      <vt:lpstr>Pointer Operators </vt:lpstr>
      <vt:lpstr>Pointer Operators</vt:lpstr>
      <vt:lpstr>Pointer Example</vt:lpstr>
      <vt:lpstr>Pointer Example (cont..)</vt:lpstr>
      <vt:lpstr>Pointer Example (cont..)</vt:lpstr>
      <vt:lpstr>Pointer Example (cont..)</vt:lpstr>
      <vt:lpstr>Pointer Example (cont..)</vt:lpstr>
      <vt:lpstr>Pointer Declaration Examples</vt:lpstr>
      <vt:lpstr>Pointer Example</vt:lpstr>
      <vt:lpstr>Slide 18</vt:lpstr>
      <vt:lpstr>Review of pointers</vt:lpstr>
      <vt:lpstr>Review of pointer variables</vt:lpstr>
      <vt:lpstr>Following a “garbage” pointer</vt:lpstr>
      <vt:lpstr>Testing whether a pointer points to something meaningful?</vt:lpstr>
      <vt:lpstr>Indirection operator *</vt:lpstr>
      <vt:lpstr>Address operator &amp;</vt:lpstr>
      <vt:lpstr>Pointer arithmetic</vt:lpstr>
      <vt:lpstr>Pointer arithmetic</vt:lpstr>
      <vt:lpstr>Pointer arithmetic</vt:lpstr>
      <vt:lpstr>Pointer Expressions and Pointer Arithmetic</vt:lpstr>
      <vt:lpstr>Pointer Expressions and Pointer Arithmetic</vt:lpstr>
      <vt:lpstr>Pointer Expressions and Pointer Arithmetic</vt:lpstr>
      <vt:lpstr>Pointer Expressions and Pointer Arithmetic</vt:lpstr>
      <vt:lpstr>Pointers to Functions</vt:lpstr>
      <vt:lpstr> Pointers to Functions</vt:lpstr>
      <vt:lpstr>Slide 34</vt:lpstr>
      <vt:lpstr>Slide 35</vt:lpstr>
      <vt:lpstr>Slide 36</vt:lpstr>
      <vt:lpstr>Reference Semantics</vt:lpstr>
      <vt:lpstr>Pass by value</vt:lpstr>
      <vt:lpstr>Slide 39</vt:lpstr>
      <vt:lpstr>Example: initializing an array</vt:lpstr>
      <vt:lpstr>A note on assignment: Rvalues vs. Lvalues</vt:lpstr>
      <vt:lpstr>A note on assignment: Rvalues vs. Lvalues</vt:lpstr>
      <vt:lpstr>Example: strcpy “string copy”</vt:lpstr>
      <vt:lpstr>Example: strcpy “string copy”</vt:lpstr>
      <vt:lpstr>Pointer subtraction and relational operations</vt:lpstr>
      <vt:lpstr>Calling Functions by Reference </vt:lpstr>
      <vt:lpstr>Slide 47</vt:lpstr>
      <vt:lpstr>Using the const Qualifier with Pointers</vt:lpstr>
      <vt:lpstr>Slide 49</vt:lpstr>
      <vt:lpstr>The Relationship Between Pointers and Arrays</vt:lpstr>
      <vt:lpstr>The Relationship Between Pointers and Arrays</vt:lpstr>
      <vt:lpstr>Arrays of Pointers</vt:lpstr>
      <vt:lpstr>Arrays to functions</vt:lpstr>
      <vt:lpstr>Case Study: A Card Shuffling and Dealing Simulation</vt:lpstr>
      <vt:lpstr>Case Study: A Card Shuffling and Dealing Simulation</vt:lpstr>
      <vt:lpstr>Case Study: A Card Shuffling and Dealing Simulation</vt:lpstr>
      <vt:lpstr>Case Study: A Card Shuffling and Dealing Simulation</vt:lpstr>
      <vt:lpstr>Case Study: A Card Shuffling and Dealing Simulation</vt:lpstr>
      <vt:lpstr>Slide 59</vt:lpstr>
      <vt:lpstr>Slide 60</vt:lpstr>
      <vt:lpstr>Slide 61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05</dc:title>
  <dc:subject>CSC211 Data Structures</dc:subject>
  <dc:creator>Dr. Iftikhar Azim Niaz</dc:creator>
  <cp:lastModifiedBy>NTS</cp:lastModifiedBy>
  <cp:revision>486</cp:revision>
  <dcterms:created xsi:type="dcterms:W3CDTF">2004-10-06T00:41:44Z</dcterms:created>
  <dcterms:modified xsi:type="dcterms:W3CDTF">2012-10-02T09:27:18Z</dcterms:modified>
</cp:coreProperties>
</file>