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 id="2147483723" r:id="rId2"/>
    <p:sldMasterId id="2147483735" r:id="rId3"/>
  </p:sldMasterIdLst>
  <p:notesMasterIdLst>
    <p:notesMasterId r:id="rId88"/>
  </p:notesMasterIdLst>
  <p:sldIdLst>
    <p:sldId id="306" r:id="rId4"/>
    <p:sldId id="547" r:id="rId5"/>
    <p:sldId id="638" r:id="rId6"/>
    <p:sldId id="508" r:id="rId7"/>
    <p:sldId id="578" r:id="rId8"/>
    <p:sldId id="639" r:id="rId9"/>
    <p:sldId id="640" r:id="rId10"/>
    <p:sldId id="641" r:id="rId11"/>
    <p:sldId id="642" r:id="rId12"/>
    <p:sldId id="643" r:id="rId13"/>
    <p:sldId id="651" r:id="rId14"/>
    <p:sldId id="661" r:id="rId15"/>
    <p:sldId id="646" r:id="rId16"/>
    <p:sldId id="647" r:id="rId17"/>
    <p:sldId id="648" r:id="rId18"/>
    <p:sldId id="655" r:id="rId19"/>
    <p:sldId id="657" r:id="rId20"/>
    <p:sldId id="662" r:id="rId21"/>
    <p:sldId id="644" r:id="rId22"/>
    <p:sldId id="645" r:id="rId23"/>
    <p:sldId id="663" r:id="rId24"/>
    <p:sldId id="664" r:id="rId25"/>
    <p:sldId id="665" r:id="rId26"/>
    <p:sldId id="656" r:id="rId27"/>
    <p:sldId id="649" r:id="rId28"/>
    <p:sldId id="636" r:id="rId29"/>
    <p:sldId id="666" r:id="rId30"/>
    <p:sldId id="667" r:id="rId31"/>
    <p:sldId id="668" r:id="rId32"/>
    <p:sldId id="637" r:id="rId33"/>
    <p:sldId id="650" r:id="rId34"/>
    <p:sldId id="658" r:id="rId35"/>
    <p:sldId id="669" r:id="rId36"/>
    <p:sldId id="670" r:id="rId37"/>
    <p:sldId id="671" r:id="rId38"/>
    <p:sldId id="672" r:id="rId39"/>
    <p:sldId id="673" r:id="rId40"/>
    <p:sldId id="674" r:id="rId41"/>
    <p:sldId id="675" r:id="rId42"/>
    <p:sldId id="700" r:id="rId43"/>
    <p:sldId id="701" r:id="rId44"/>
    <p:sldId id="702" r:id="rId45"/>
    <p:sldId id="703" r:id="rId46"/>
    <p:sldId id="704" r:id="rId47"/>
    <p:sldId id="705" r:id="rId48"/>
    <p:sldId id="706" r:id="rId49"/>
    <p:sldId id="707" r:id="rId50"/>
    <p:sldId id="708" r:id="rId51"/>
    <p:sldId id="709" r:id="rId52"/>
    <p:sldId id="710" r:id="rId53"/>
    <p:sldId id="711" r:id="rId54"/>
    <p:sldId id="712" r:id="rId55"/>
    <p:sldId id="713" r:id="rId56"/>
    <p:sldId id="714" r:id="rId57"/>
    <p:sldId id="659" r:id="rId58"/>
    <p:sldId id="660" r:id="rId59"/>
    <p:sldId id="652" r:id="rId60"/>
    <p:sldId id="676" r:id="rId61"/>
    <p:sldId id="677" r:id="rId62"/>
    <p:sldId id="678" r:id="rId63"/>
    <p:sldId id="679" r:id="rId64"/>
    <p:sldId id="680" r:id="rId65"/>
    <p:sldId id="692" r:id="rId66"/>
    <p:sldId id="693" r:id="rId67"/>
    <p:sldId id="694" r:id="rId68"/>
    <p:sldId id="695" r:id="rId69"/>
    <p:sldId id="681" r:id="rId70"/>
    <p:sldId id="682" r:id="rId71"/>
    <p:sldId id="683" r:id="rId72"/>
    <p:sldId id="696" r:id="rId73"/>
    <p:sldId id="697" r:id="rId74"/>
    <p:sldId id="698" r:id="rId75"/>
    <p:sldId id="699" r:id="rId76"/>
    <p:sldId id="684" r:id="rId77"/>
    <p:sldId id="685" r:id="rId78"/>
    <p:sldId id="686" r:id="rId79"/>
    <p:sldId id="687" r:id="rId80"/>
    <p:sldId id="688" r:id="rId81"/>
    <p:sldId id="689" r:id="rId82"/>
    <p:sldId id="690" r:id="rId83"/>
    <p:sldId id="691" r:id="rId84"/>
    <p:sldId id="653" r:id="rId85"/>
    <p:sldId id="654" r:id="rId86"/>
    <p:sldId id="635" r:id="rId8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CCFF99"/>
    <a:srgbClr val="0000CC"/>
    <a:srgbClr val="000099"/>
    <a:srgbClr val="990000"/>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798" autoAdjust="0"/>
  </p:normalViewPr>
  <p:slideViewPr>
    <p:cSldViewPr>
      <p:cViewPr varScale="1">
        <p:scale>
          <a:sx n="74" d="100"/>
          <a:sy n="74" d="100"/>
        </p:scale>
        <p:origin x="-1152" y="-102"/>
      </p:cViewPr>
      <p:guideLst>
        <p:guide orient="horz" pos="2160"/>
        <p:guide pos="2880"/>
      </p:guideLst>
    </p:cSldViewPr>
  </p:slideViewPr>
  <p:outlineViewPr>
    <p:cViewPr>
      <p:scale>
        <a:sx n="33" d="100"/>
        <a:sy n="33" d="100"/>
      </p:scale>
      <p:origin x="0" y="1134"/>
    </p:cViewPr>
    <p:sldLst>
      <p:sld r:id="rId1" collapse="1"/>
      <p:sld r:id="rId2" collapse="1"/>
      <p:sld r:id="rId3"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84" Type="http://schemas.openxmlformats.org/officeDocument/2006/relationships/slide" Target="slides/slide81.xml"/><Relationship Id="rId89"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4" Type="http://schemas.openxmlformats.org/officeDocument/2006/relationships/slide" Target="slides/slide1.xml"/><Relationship Id="rId9" Type="http://schemas.openxmlformats.org/officeDocument/2006/relationships/slide" Target="slides/slide6.xml"/></Relationships>
</file>

<file path=ppt/_rels/viewProps.xml.rels><?xml version="1.0" encoding="UTF-8" standalone="yes"?>
<Relationships xmlns="http://schemas.openxmlformats.org/package/2006/relationships"><Relationship Id="rId3" Type="http://schemas.openxmlformats.org/officeDocument/2006/relationships/slide" Target="slides/slide66.xml"/><Relationship Id="rId2" Type="http://schemas.openxmlformats.org/officeDocument/2006/relationships/slide" Target="slides/slide65.xml"/><Relationship Id="rId1"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50938" y="692150"/>
            <a:ext cx="4556125" cy="3416300"/>
          </a:xfrm>
          <a:ln/>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xfrm>
            <a:off x="1150938" y="692150"/>
            <a:ext cx="4556125" cy="3416300"/>
          </a:xfrm>
          <a:ln/>
        </p:spPr>
      </p:sp>
      <p:sp>
        <p:nvSpPr>
          <p:cNvPr id="21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50938" y="692150"/>
            <a:ext cx="4556125" cy="3416300"/>
          </a:xfrm>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ED69FA-ECD1-4D00-AFD9-FF4754AE533C}" type="slidenum">
              <a:rPr lang="en-US"/>
              <a:pPr/>
              <a:t>58</a:t>
            </a:fld>
            <a:endParaRPr lang="en-US"/>
          </a:p>
        </p:txBody>
      </p:sp>
      <p:sp>
        <p:nvSpPr>
          <p:cNvPr id="422914" name="Rectangle 2"/>
          <p:cNvSpPr>
            <a:spLocks noGrp="1" noRot="1" noChangeAspect="1" noChangeArrowheads="1" noTextEdit="1"/>
          </p:cNvSpPr>
          <p:nvPr>
            <p:ph type="sldImg"/>
          </p:nvPr>
        </p:nvSpPr>
        <p:spPr>
          <a:ln/>
        </p:spPr>
      </p:sp>
      <p:sp>
        <p:nvSpPr>
          <p:cNvPr id="422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42BC3D-285C-4D75-B69F-F0FA1DBB4609}" type="slidenum">
              <a:rPr lang="en-US"/>
              <a:pPr/>
              <a:t>59</a:t>
            </a:fld>
            <a:endParaRPr lang="en-US"/>
          </a:p>
        </p:txBody>
      </p:sp>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F86913-50DC-483F-A8D6-769AB97D02AB}" type="slidenum">
              <a:rPr lang="en-US"/>
              <a:pPr/>
              <a:t>60</a:t>
            </a:fld>
            <a:endParaRPr lang="en-US"/>
          </a:p>
        </p:txBody>
      </p:sp>
      <p:sp>
        <p:nvSpPr>
          <p:cNvPr id="427010" name="Rectangle 2"/>
          <p:cNvSpPr>
            <a:spLocks noGrp="1" noRot="1" noChangeAspect="1" noChangeArrowheads="1" noTextEdit="1"/>
          </p:cNvSpPr>
          <p:nvPr>
            <p:ph type="sldImg"/>
          </p:nvPr>
        </p:nvSpPr>
        <p:spPr>
          <a:ln/>
        </p:spPr>
      </p:sp>
      <p:sp>
        <p:nvSpPr>
          <p:cNvPr id="427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E1CCE8-BABC-4260-8E9F-FD5BF371DF7E}" type="slidenum">
              <a:rPr lang="en-US"/>
              <a:pPr/>
              <a:t>61</a:t>
            </a:fld>
            <a:endParaRPr lang="en-US"/>
          </a:p>
        </p:txBody>
      </p:sp>
      <p:sp>
        <p:nvSpPr>
          <p:cNvPr id="429058" name="Rectangle 2"/>
          <p:cNvSpPr>
            <a:spLocks noGrp="1" noRot="1" noChangeAspect="1" noChangeArrowheads="1" noTextEdit="1"/>
          </p:cNvSpPr>
          <p:nvPr>
            <p:ph type="sldImg"/>
          </p:nvPr>
        </p:nvSpPr>
        <p:spPr>
          <a:ln/>
        </p:spPr>
      </p:sp>
      <p:sp>
        <p:nvSpPr>
          <p:cNvPr id="429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0FD765-1811-4F9C-A073-AF1C117D28C0}" type="slidenum">
              <a:rPr lang="en-US"/>
              <a:pPr/>
              <a:t>62</a:t>
            </a:fld>
            <a:endParaRPr lang="en-US"/>
          </a:p>
        </p:txBody>
      </p:sp>
      <p:sp>
        <p:nvSpPr>
          <p:cNvPr id="431106" name="Rectangle 2"/>
          <p:cNvSpPr>
            <a:spLocks noGrp="1" noRot="1" noChangeAspect="1" noChangeArrowheads="1" noTextEdit="1"/>
          </p:cNvSpPr>
          <p:nvPr>
            <p:ph type="sldImg"/>
          </p:nvPr>
        </p:nvSpPr>
        <p:spPr>
          <a:ln/>
        </p:spPr>
      </p:sp>
      <p:sp>
        <p:nvSpPr>
          <p:cNvPr id="431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53A1A5-527E-462A-B0DC-5C68B977F19A}" type="slidenum">
              <a:rPr lang="en-US"/>
              <a:pPr/>
              <a:t>67</a:t>
            </a:fld>
            <a:endParaRPr lang="en-US"/>
          </a:p>
        </p:txBody>
      </p:sp>
      <p:sp>
        <p:nvSpPr>
          <p:cNvPr id="433154" name="Rectangle 2"/>
          <p:cNvSpPr>
            <a:spLocks noGrp="1" noRot="1" noChangeAspect="1" noChangeArrowheads="1" noTextEdit="1"/>
          </p:cNvSpPr>
          <p:nvPr>
            <p:ph type="sldImg"/>
          </p:nvPr>
        </p:nvSpPr>
        <p:spPr>
          <a:ln/>
        </p:spPr>
      </p:sp>
      <p:sp>
        <p:nvSpPr>
          <p:cNvPr id="4331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C7E9C3-BE83-4935-AF99-12279537D406}" type="slidenum">
              <a:rPr lang="en-US"/>
              <a:pPr/>
              <a:t>68</a:t>
            </a:fld>
            <a:endParaRPr lang="en-US"/>
          </a:p>
        </p:txBody>
      </p:sp>
      <p:sp>
        <p:nvSpPr>
          <p:cNvPr id="435202" name="Rectangle 2"/>
          <p:cNvSpPr>
            <a:spLocks noGrp="1" noRot="1" noChangeAspect="1" noChangeArrowheads="1" noTextEdit="1"/>
          </p:cNvSpPr>
          <p:nvPr>
            <p:ph type="sldImg"/>
          </p:nvPr>
        </p:nvSpPr>
        <p:spPr>
          <a:ln/>
        </p:spPr>
      </p:sp>
      <p:sp>
        <p:nvSpPr>
          <p:cNvPr id="435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ED38DB-688B-47F9-8083-D3C5704B1283}" type="slidenum">
              <a:rPr lang="en-US"/>
              <a:pPr/>
              <a:t>69</a:t>
            </a:fld>
            <a:endParaRPr lang="en-US"/>
          </a:p>
        </p:txBody>
      </p:sp>
      <p:sp>
        <p:nvSpPr>
          <p:cNvPr id="437250" name="Rectangle 2"/>
          <p:cNvSpPr>
            <a:spLocks noGrp="1" noRot="1" noChangeAspect="1" noChangeArrowheads="1" noTextEdit="1"/>
          </p:cNvSpPr>
          <p:nvPr>
            <p:ph type="sldImg"/>
          </p:nvPr>
        </p:nvSpPr>
        <p:spPr>
          <a:ln/>
        </p:spPr>
      </p:sp>
      <p:sp>
        <p:nvSpPr>
          <p:cNvPr id="437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730525-5BE2-4724-8D07-8545CFD9A381}" type="slidenum">
              <a:rPr lang="en-US"/>
              <a:pPr/>
              <a:t>74</a:t>
            </a:fld>
            <a:endParaRPr lang="en-US"/>
          </a:p>
        </p:txBody>
      </p:sp>
      <p:sp>
        <p:nvSpPr>
          <p:cNvPr id="439298" name="Rectangle 2"/>
          <p:cNvSpPr>
            <a:spLocks noGrp="1" noRot="1" noChangeAspect="1" noChangeArrowheads="1" noTextEdit="1"/>
          </p:cNvSpPr>
          <p:nvPr>
            <p:ph type="sldImg"/>
          </p:nvPr>
        </p:nvSpPr>
        <p:spPr>
          <a:ln/>
        </p:spPr>
      </p:sp>
      <p:sp>
        <p:nvSpPr>
          <p:cNvPr id="439299"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5E0478-2C18-4898-92D8-63BD8ACCC16A}" type="slidenum">
              <a:rPr lang="en-US"/>
              <a:pPr/>
              <a:t>75</a:t>
            </a:fld>
            <a:endParaRPr lang="en-US"/>
          </a:p>
        </p:txBody>
      </p:sp>
      <p:sp>
        <p:nvSpPr>
          <p:cNvPr id="441346" name="Rectangle 2"/>
          <p:cNvSpPr>
            <a:spLocks noGrp="1" noRot="1" noChangeAspect="1" noChangeArrowheads="1" noTextEdit="1"/>
          </p:cNvSpPr>
          <p:nvPr>
            <p:ph type="sldImg"/>
          </p:nvPr>
        </p:nvSpPr>
        <p:spPr>
          <a:ln/>
        </p:spPr>
      </p:sp>
      <p:sp>
        <p:nvSpPr>
          <p:cNvPr id="441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AC07BA-ACFA-440B-9480-859465A4D49D}" type="slidenum">
              <a:rPr lang="en-US"/>
              <a:pPr/>
              <a:t>76</a:t>
            </a:fld>
            <a:endParaRPr lang="en-US"/>
          </a:p>
        </p:txBody>
      </p:sp>
      <p:sp>
        <p:nvSpPr>
          <p:cNvPr id="443394" name="Rectangle 2"/>
          <p:cNvSpPr>
            <a:spLocks noGrp="1" noRot="1" noChangeAspect="1" noChangeArrowheads="1" noTextEdit="1"/>
          </p:cNvSpPr>
          <p:nvPr>
            <p:ph type="sldImg"/>
          </p:nvPr>
        </p:nvSpPr>
        <p:spPr>
          <a:ln/>
        </p:spPr>
      </p:sp>
      <p:sp>
        <p:nvSpPr>
          <p:cNvPr id="443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D64EFC-D85F-46A6-8A66-B20152DF5F1C}" type="slidenum">
              <a:rPr lang="en-US"/>
              <a:pPr/>
              <a:t>77</a:t>
            </a:fld>
            <a:endParaRPr lang="en-US"/>
          </a:p>
        </p:txBody>
      </p:sp>
      <p:sp>
        <p:nvSpPr>
          <p:cNvPr id="445442" name="Rectangle 2"/>
          <p:cNvSpPr>
            <a:spLocks noGrp="1" noRot="1" noChangeAspect="1" noChangeArrowheads="1" noTextEdit="1"/>
          </p:cNvSpPr>
          <p:nvPr>
            <p:ph type="sldImg"/>
          </p:nvPr>
        </p:nvSpPr>
        <p:spPr>
          <a:ln/>
        </p:spPr>
      </p:sp>
      <p:sp>
        <p:nvSpPr>
          <p:cNvPr id="445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B71A19-80FB-4264-A767-CFCA9EC8C480}" type="slidenum">
              <a:rPr lang="en-US"/>
              <a:pPr/>
              <a:t>78</a:t>
            </a:fld>
            <a:endParaRPr lang="en-US"/>
          </a:p>
        </p:txBody>
      </p:sp>
      <p:sp>
        <p:nvSpPr>
          <p:cNvPr id="447490" name="Rectangle 2"/>
          <p:cNvSpPr>
            <a:spLocks noGrp="1" noRot="1" noChangeAspect="1" noChangeArrowheads="1" noTextEdit="1"/>
          </p:cNvSpPr>
          <p:nvPr>
            <p:ph type="sldImg"/>
          </p:nvPr>
        </p:nvSpPr>
        <p:spPr>
          <a:ln/>
        </p:spPr>
      </p:sp>
      <p:sp>
        <p:nvSpPr>
          <p:cNvPr id="4474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42A91D-12FE-4423-B718-8C003F9F9866}" type="slidenum">
              <a:rPr lang="en-US"/>
              <a:pPr/>
              <a:t>79</a:t>
            </a:fld>
            <a:endParaRPr lang="en-US"/>
          </a:p>
        </p:txBody>
      </p:sp>
      <p:sp>
        <p:nvSpPr>
          <p:cNvPr id="449538" name="Rectangle 2"/>
          <p:cNvSpPr>
            <a:spLocks noGrp="1" noRot="1" noChangeAspect="1" noChangeArrowheads="1" noTextEdit="1"/>
          </p:cNvSpPr>
          <p:nvPr>
            <p:ph type="sldImg"/>
          </p:nvPr>
        </p:nvSpPr>
        <p:spPr>
          <a:ln/>
        </p:spPr>
      </p:sp>
      <p:sp>
        <p:nvSpPr>
          <p:cNvPr id="449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5DED94E-48D5-4836-98CB-8E9968E218C8}" type="slidenum">
              <a:rPr lang="en-US"/>
              <a:pPr/>
              <a:t>80</a:t>
            </a:fld>
            <a:endParaRPr lang="en-US"/>
          </a:p>
        </p:txBody>
      </p:sp>
      <p:sp>
        <p:nvSpPr>
          <p:cNvPr id="451586" name="Rectangle 2"/>
          <p:cNvSpPr>
            <a:spLocks noGrp="1" noRot="1" noChangeAspect="1" noChangeArrowheads="1" noTextEdit="1"/>
          </p:cNvSpPr>
          <p:nvPr>
            <p:ph type="sldImg"/>
          </p:nvPr>
        </p:nvSpPr>
        <p:spPr>
          <a:ln/>
        </p:spPr>
      </p:sp>
      <p:sp>
        <p:nvSpPr>
          <p:cNvPr id="451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2D0118B-0339-4B20-B8EA-95F50143C91D}" type="slidenum">
              <a:rPr lang="en-US"/>
              <a:pPr/>
              <a:t>81</a:t>
            </a:fld>
            <a:endParaRPr lang="en-US"/>
          </a:p>
        </p:txBody>
      </p:sp>
      <p:sp>
        <p:nvSpPr>
          <p:cNvPr id="453634" name="Rectangle 2"/>
          <p:cNvSpPr>
            <a:spLocks noGrp="1" noRot="1" noChangeAspect="1" noChangeArrowheads="1" noTextEdit="1"/>
          </p:cNvSpPr>
          <p:nvPr>
            <p:ph type="sldImg"/>
          </p:nvPr>
        </p:nvSpPr>
        <p:spPr>
          <a:ln/>
        </p:spPr>
      </p:sp>
      <p:sp>
        <p:nvSpPr>
          <p:cNvPr id="45363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295400"/>
            <a:ext cx="4038600"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038600" cy="4830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xfrm>
            <a:off x="6553200" y="6245225"/>
            <a:ext cx="2133600" cy="476250"/>
          </a:xfrm>
          <a:prstGeom prst="rect">
            <a:avLst/>
          </a:prstGeom>
          <a:ln/>
        </p:spPr>
        <p:txBody>
          <a:bodyPr/>
          <a:lstStyle>
            <a:lvl1pPr>
              <a:defRPr/>
            </a:lvl1pPr>
          </a:lstStyle>
          <a:p>
            <a:pPr>
              <a:defRPr/>
            </a:pPr>
            <a:fld id="{48A94FBD-B824-4E49-BFFD-6938139419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219200"/>
            <a:ext cx="4229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219200"/>
            <a:ext cx="42291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524000"/>
            <a:ext cx="7772400" cy="2247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85800" y="3924300"/>
            <a:ext cx="7772400" cy="2247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3505200" y="6172200"/>
            <a:ext cx="1752600" cy="457200"/>
          </a:xfrm>
          <a:prstGeom prst="rect">
            <a:avLst/>
          </a:prstGeom>
        </p:spPr>
        <p:txBody>
          <a:bodyPr/>
          <a:lstStyle>
            <a:lvl1pPr>
              <a:defRPr/>
            </a:lvl1pPr>
          </a:lstStyle>
          <a:p>
            <a:r>
              <a:rPr lang="en-US"/>
              <a:t>Arrays in C</a:t>
            </a:r>
          </a:p>
        </p:txBody>
      </p:sp>
      <p:sp>
        <p:nvSpPr>
          <p:cNvPr id="6" name="Date Placeholder 5"/>
          <p:cNvSpPr>
            <a:spLocks noGrp="1"/>
          </p:cNvSpPr>
          <p:nvPr>
            <p:ph type="dt" sz="half" idx="11"/>
          </p:nvPr>
        </p:nvSpPr>
        <p:spPr>
          <a:xfrm>
            <a:off x="685800" y="6172200"/>
            <a:ext cx="1828800" cy="476250"/>
          </a:xfrm>
          <a:prstGeom prst="rect">
            <a:avLst/>
          </a:prstGeom>
        </p:spPr>
        <p:txBody>
          <a:bodyPr/>
          <a:lstStyle>
            <a:lvl1pPr>
              <a:defRPr/>
            </a:lvl1pPr>
          </a:lstStyle>
          <a:p>
            <a:r>
              <a:rPr lang="en-US"/>
              <a:t>CS-2301, B-Term 2009</a:t>
            </a:r>
          </a:p>
        </p:txBody>
      </p:sp>
      <p:sp>
        <p:nvSpPr>
          <p:cNvPr id="7" name="Slide Number Placeholder 6"/>
          <p:cNvSpPr>
            <a:spLocks noGrp="1"/>
          </p:cNvSpPr>
          <p:nvPr>
            <p:ph type="sldNum" sz="quarter" idx="12"/>
          </p:nvPr>
        </p:nvSpPr>
        <p:spPr>
          <a:xfrm>
            <a:off x="6096000" y="6172200"/>
            <a:ext cx="762000" cy="384175"/>
          </a:xfrm>
          <a:prstGeom prst="rect">
            <a:avLst/>
          </a:prstGeom>
        </p:spPr>
        <p:txBody>
          <a:bodyPr/>
          <a:lstStyle>
            <a:lvl1pPr>
              <a:defRPr/>
            </a:lvl1pPr>
          </a:lstStyle>
          <a:p>
            <a:fld id="{95BE2FFB-66CE-45F7-8F6F-E0224E2D02A6}"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6781800" y="152400"/>
            <a:ext cx="2362200" cy="396875"/>
          </a:xfrm>
          <a:prstGeom prst="rect">
            <a:avLst/>
          </a:prstGeom>
          <a:noFill/>
          <a:ln w="9525">
            <a:noFill/>
            <a:miter lim="800000"/>
            <a:headEnd/>
            <a:tailEnd/>
          </a:ln>
          <a:effectLst/>
        </p:spPr>
        <p:txBody>
          <a:bodyPr>
            <a:spAutoFit/>
          </a:bodyPr>
          <a:lstStyle/>
          <a:p>
            <a:pPr algn="ctr" eaLnBrk="0" hangingPunct="0">
              <a:spcBef>
                <a:spcPct val="50000"/>
              </a:spcBef>
              <a:defRPr/>
            </a:pPr>
            <a:r>
              <a:rPr lang="en-US" sz="2000" u="sng">
                <a:solidFill>
                  <a:srgbClr val="000000"/>
                </a:solidFill>
                <a:effectLst/>
                <a:latin typeface="AvantGarde" pitchFamily="34" charset="0"/>
                <a:cs typeface="Times New Roman" pitchFamily="18" charset="0"/>
              </a:rPr>
              <a:t>Outline</a:t>
            </a:r>
          </a:p>
        </p:txBody>
      </p:sp>
      <p:sp>
        <p:nvSpPr>
          <p:cNvPr id="4" name="Rectangle 7"/>
          <p:cNvSpPr>
            <a:spLocks noChangeArrowheads="1"/>
          </p:cNvSpPr>
          <p:nvPr/>
        </p:nvSpPr>
        <p:spPr bwMode="auto">
          <a:xfrm>
            <a:off x="6705600" y="838200"/>
            <a:ext cx="2438400" cy="6019800"/>
          </a:xfrm>
          <a:prstGeom prst="rect">
            <a:avLst/>
          </a:prstGeom>
          <a:noFill/>
          <a:ln w="9525">
            <a:noFill/>
            <a:miter lim="800000"/>
            <a:headEnd/>
            <a:tailEnd/>
          </a:ln>
          <a:effectLst/>
        </p:spPr>
        <p:txBody>
          <a:bodyPr/>
          <a:lstStyle/>
          <a:p>
            <a:pPr>
              <a:defRPr/>
            </a:pPr>
            <a:endParaRPr lang="en-US" sz="1400" b="1">
              <a:solidFill>
                <a:srgbClr val="000000"/>
              </a:solidFill>
              <a:effectLst/>
              <a:latin typeface="AvantGarde" pitchFamily="34" charset="0"/>
              <a:cs typeface="Times New Roman" pitchFamily="18" charset="0"/>
            </a:endParaRPr>
          </a:p>
        </p:txBody>
      </p:sp>
      <p:sp>
        <p:nvSpPr>
          <p:cNvPr id="5" name="Text Box 10"/>
          <p:cNvSpPr txBox="1">
            <a:spLocks noChangeArrowheads="1"/>
          </p:cNvSpPr>
          <p:nvPr/>
        </p:nvSpPr>
        <p:spPr bwMode="auto">
          <a:xfrm>
            <a:off x="6781800" y="152400"/>
            <a:ext cx="2362200" cy="396875"/>
          </a:xfrm>
          <a:prstGeom prst="rect">
            <a:avLst/>
          </a:prstGeom>
          <a:noFill/>
          <a:ln w="9525">
            <a:noFill/>
            <a:miter lim="800000"/>
            <a:headEnd/>
            <a:tailEnd/>
          </a:ln>
          <a:effectLst/>
        </p:spPr>
        <p:txBody>
          <a:bodyPr>
            <a:spAutoFit/>
          </a:bodyPr>
          <a:lstStyle/>
          <a:p>
            <a:pPr algn="ctr" eaLnBrk="0" hangingPunct="0">
              <a:spcBef>
                <a:spcPct val="50000"/>
              </a:spcBef>
              <a:defRPr/>
            </a:pPr>
            <a:r>
              <a:rPr lang="en-US" sz="2000" u="sng">
                <a:solidFill>
                  <a:srgbClr val="000000"/>
                </a:solidFill>
                <a:effectLst/>
                <a:latin typeface="AvantGarde" pitchFamily="34" charset="0"/>
                <a:cs typeface="Times New Roman" pitchFamily="18" charset="0"/>
              </a:rPr>
              <a:t>Outline</a:t>
            </a:r>
          </a:p>
        </p:txBody>
      </p:sp>
      <p:sp>
        <p:nvSpPr>
          <p:cNvPr id="6" name="Rectangle 14"/>
          <p:cNvSpPr>
            <a:spLocks noChangeArrowheads="1"/>
          </p:cNvSpPr>
          <p:nvPr/>
        </p:nvSpPr>
        <p:spPr bwMode="auto">
          <a:xfrm>
            <a:off x="6629400" y="838200"/>
            <a:ext cx="2438400" cy="6019800"/>
          </a:xfrm>
          <a:prstGeom prst="rect">
            <a:avLst/>
          </a:prstGeom>
          <a:noFill/>
          <a:ln w="9525">
            <a:noFill/>
            <a:miter lim="800000"/>
            <a:headEnd/>
            <a:tailEnd/>
          </a:ln>
          <a:effectLst/>
        </p:spPr>
        <p:txBody>
          <a:bodyPr/>
          <a:lstStyle/>
          <a:p>
            <a:pPr>
              <a:defRPr/>
            </a:pPr>
            <a:endParaRPr lang="en-US" sz="1400" b="1">
              <a:solidFill>
                <a:srgbClr val="000000"/>
              </a:solidFill>
              <a:effectLst/>
              <a:latin typeface="AvantGarde" pitchFamily="34" charset="0"/>
              <a:cs typeface="Times New Roman" pitchFamily="18" charset="0"/>
            </a:endParaRPr>
          </a:p>
        </p:txBody>
      </p:sp>
      <p:sp>
        <p:nvSpPr>
          <p:cNvPr id="39944" name="Rectangle 8"/>
          <p:cNvSpPr>
            <a:spLocks noGrp="1" noChangeArrowheads="1"/>
          </p:cNvSpPr>
          <p:nvPr>
            <p:ph type="subTitle" sz="quarter" idx="1"/>
          </p:nvPr>
        </p:nvSpPr>
        <p:spPr>
          <a:xfrm>
            <a:off x="6629400" y="762000"/>
            <a:ext cx="2438400" cy="6096000"/>
          </a:xfrm>
        </p:spPr>
        <p:txBody>
          <a:bodyPr/>
          <a:lstStyle>
            <a:lvl1pPr marL="0" indent="0">
              <a:buFontTx/>
              <a:buNone/>
              <a:defRPr sz="1600" b="1">
                <a:latin typeface="AvantGarde" pitchFamily="34" charset="0"/>
              </a:defRPr>
            </a:lvl1pPr>
          </a:lstStyle>
          <a:p>
            <a:r>
              <a:rPr lang="en-US"/>
              <a:t>Click to edit Master subtitle style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066800"/>
            <a:ext cx="38100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66800"/>
            <a:ext cx="38100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Text Box 3"/>
          <p:cNvSpPr txBox="1">
            <a:spLocks noChangeArrowheads="1"/>
          </p:cNvSpPr>
          <p:nvPr/>
        </p:nvSpPr>
        <p:spPr bwMode="auto">
          <a:xfrm>
            <a:off x="6781800" y="152400"/>
            <a:ext cx="2362200" cy="396875"/>
          </a:xfrm>
          <a:prstGeom prst="rect">
            <a:avLst/>
          </a:prstGeom>
          <a:noFill/>
          <a:ln w="9525">
            <a:noFill/>
            <a:miter lim="800000"/>
            <a:headEnd/>
            <a:tailEnd/>
          </a:ln>
          <a:effectLst/>
        </p:spPr>
        <p:txBody>
          <a:bodyPr>
            <a:spAutoFit/>
          </a:bodyPr>
          <a:lstStyle/>
          <a:p>
            <a:pPr algn="ctr" eaLnBrk="0" hangingPunct="0">
              <a:spcBef>
                <a:spcPct val="50000"/>
              </a:spcBef>
              <a:defRPr/>
            </a:pPr>
            <a:r>
              <a:rPr lang="en-US" sz="2000" u="sng">
                <a:solidFill>
                  <a:srgbClr val="000000"/>
                </a:solidFill>
                <a:effectLst/>
                <a:latin typeface="AvantGarde" pitchFamily="34" charset="0"/>
                <a:cs typeface="Times New Roman" pitchFamily="18" charset="0"/>
              </a:rPr>
              <a:t>Outline</a:t>
            </a:r>
          </a:p>
        </p:txBody>
      </p:sp>
      <p:sp>
        <p:nvSpPr>
          <p:cNvPr id="4" name="Rectangle 7"/>
          <p:cNvSpPr>
            <a:spLocks noChangeArrowheads="1"/>
          </p:cNvSpPr>
          <p:nvPr/>
        </p:nvSpPr>
        <p:spPr bwMode="auto">
          <a:xfrm>
            <a:off x="6705600" y="838200"/>
            <a:ext cx="2438400" cy="6019800"/>
          </a:xfrm>
          <a:prstGeom prst="rect">
            <a:avLst/>
          </a:prstGeom>
          <a:noFill/>
          <a:ln w="9525">
            <a:noFill/>
            <a:miter lim="800000"/>
            <a:headEnd/>
            <a:tailEnd/>
          </a:ln>
          <a:effectLst/>
        </p:spPr>
        <p:txBody>
          <a:bodyPr/>
          <a:lstStyle/>
          <a:p>
            <a:pPr>
              <a:defRPr/>
            </a:pPr>
            <a:endParaRPr lang="en-US" sz="1400" b="1">
              <a:solidFill>
                <a:srgbClr val="000000"/>
              </a:solidFill>
              <a:effectLst/>
              <a:latin typeface="AvantGarde" pitchFamily="34" charset="0"/>
              <a:cs typeface="Times New Roman" pitchFamily="18" charset="0"/>
            </a:endParaRPr>
          </a:p>
        </p:txBody>
      </p:sp>
      <p:sp>
        <p:nvSpPr>
          <p:cNvPr id="5" name="Text Box 10"/>
          <p:cNvSpPr txBox="1">
            <a:spLocks noChangeArrowheads="1"/>
          </p:cNvSpPr>
          <p:nvPr/>
        </p:nvSpPr>
        <p:spPr bwMode="auto">
          <a:xfrm>
            <a:off x="6781800" y="152400"/>
            <a:ext cx="2362200" cy="396875"/>
          </a:xfrm>
          <a:prstGeom prst="rect">
            <a:avLst/>
          </a:prstGeom>
          <a:noFill/>
          <a:ln w="9525">
            <a:noFill/>
            <a:miter lim="800000"/>
            <a:headEnd/>
            <a:tailEnd/>
          </a:ln>
          <a:effectLst/>
        </p:spPr>
        <p:txBody>
          <a:bodyPr>
            <a:spAutoFit/>
          </a:bodyPr>
          <a:lstStyle/>
          <a:p>
            <a:pPr algn="ctr" eaLnBrk="0" hangingPunct="0">
              <a:spcBef>
                <a:spcPct val="50000"/>
              </a:spcBef>
              <a:defRPr/>
            </a:pPr>
            <a:r>
              <a:rPr lang="en-US" sz="2000" u="sng">
                <a:solidFill>
                  <a:srgbClr val="000000"/>
                </a:solidFill>
                <a:effectLst/>
                <a:latin typeface="AvantGarde" pitchFamily="34" charset="0"/>
                <a:cs typeface="Times New Roman" pitchFamily="18" charset="0"/>
              </a:rPr>
              <a:t>Outline</a:t>
            </a:r>
          </a:p>
        </p:txBody>
      </p:sp>
      <p:sp>
        <p:nvSpPr>
          <p:cNvPr id="6" name="Rectangle 14"/>
          <p:cNvSpPr>
            <a:spLocks noChangeArrowheads="1"/>
          </p:cNvSpPr>
          <p:nvPr/>
        </p:nvSpPr>
        <p:spPr bwMode="auto">
          <a:xfrm>
            <a:off x="6629400" y="838200"/>
            <a:ext cx="2438400" cy="6019800"/>
          </a:xfrm>
          <a:prstGeom prst="rect">
            <a:avLst/>
          </a:prstGeom>
          <a:noFill/>
          <a:ln w="9525">
            <a:noFill/>
            <a:miter lim="800000"/>
            <a:headEnd/>
            <a:tailEnd/>
          </a:ln>
          <a:effectLst/>
        </p:spPr>
        <p:txBody>
          <a:bodyPr/>
          <a:lstStyle/>
          <a:p>
            <a:pPr>
              <a:defRPr/>
            </a:pPr>
            <a:endParaRPr lang="en-US" sz="1400" b="1">
              <a:solidFill>
                <a:srgbClr val="000000"/>
              </a:solidFill>
              <a:effectLst/>
              <a:latin typeface="AvantGarde" pitchFamily="34" charset="0"/>
              <a:cs typeface="Times New Roman" pitchFamily="18" charset="0"/>
            </a:endParaRPr>
          </a:p>
        </p:txBody>
      </p:sp>
      <p:sp>
        <p:nvSpPr>
          <p:cNvPr id="39944" name="Rectangle 8"/>
          <p:cNvSpPr>
            <a:spLocks noGrp="1" noChangeArrowheads="1"/>
          </p:cNvSpPr>
          <p:nvPr>
            <p:ph type="subTitle" sz="quarter" idx="1"/>
          </p:nvPr>
        </p:nvSpPr>
        <p:spPr>
          <a:xfrm>
            <a:off x="6629400" y="762000"/>
            <a:ext cx="2438400" cy="6096000"/>
          </a:xfrm>
        </p:spPr>
        <p:txBody>
          <a:bodyPr/>
          <a:lstStyle>
            <a:lvl1pPr marL="0" indent="0">
              <a:buFontTx/>
              <a:buNone/>
              <a:defRPr sz="1600" b="1">
                <a:latin typeface="AvantGarde" pitchFamily="34" charset="0"/>
              </a:defRPr>
            </a:lvl1pPr>
          </a:lstStyle>
          <a:p>
            <a:r>
              <a:rPr lang="en-US"/>
              <a:t>Click to edit Master subtitle 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066800"/>
            <a:ext cx="38100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066800"/>
            <a:ext cx="38100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4008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76200"/>
            <a:ext cx="5676900" cy="6400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47" r:id="rId7"/>
    <p:sldLayoutId id="2147483748" r:id="rId8"/>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Title</a:t>
            </a:r>
          </a:p>
        </p:txBody>
      </p:sp>
      <p:sp>
        <p:nvSpPr>
          <p:cNvPr id="1027" name="Rectangle 3"/>
          <p:cNvSpPr>
            <a:spLocks noGrp="1" noChangeArrowheads="1"/>
          </p:cNvSpPr>
          <p:nvPr>
            <p:ph type="body" idx="1"/>
          </p:nvPr>
        </p:nvSpPr>
        <p:spPr bwMode="auto">
          <a:xfrm>
            <a:off x="685800" y="1066800"/>
            <a:ext cx="77724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18" name="AutoShape 6">
            <a:hlinkClick r:id="" action="ppaction://hlinkshowjump?jump=nextslide" highlightClick="1"/>
          </p:cNvPr>
          <p:cNvSpPr>
            <a:spLocks noChangeArrowheads="1"/>
          </p:cNvSpPr>
          <p:nvPr/>
        </p:nvSpPr>
        <p:spPr bwMode="auto">
          <a:xfrm>
            <a:off x="3886200" y="6553200"/>
            <a:ext cx="304800" cy="228600"/>
          </a:xfrm>
          <a:prstGeom prst="actionButtonForwardNext">
            <a:avLst/>
          </a:prstGeom>
          <a:solidFill>
            <a:srgbClr val="FF0000"/>
          </a:solidFill>
          <a:ln w="9525">
            <a:noFill/>
            <a:miter lim="800000"/>
            <a:headEnd/>
            <a:tailEnd/>
          </a:ln>
          <a:effectLst/>
        </p:spPr>
        <p:txBody>
          <a:bodyPr anchor="ctr">
            <a:spAutoFit/>
          </a:bodyPr>
          <a:lstStyle/>
          <a:p>
            <a:pPr eaLnBrk="0" hangingPunct="0">
              <a:spcBef>
                <a:spcPct val="50000"/>
              </a:spcBef>
              <a:defRPr/>
            </a:pPr>
            <a:endParaRPr lang="en-US" sz="1200">
              <a:solidFill>
                <a:srgbClr val="000000"/>
              </a:solidFill>
              <a:effectLst/>
              <a:latin typeface="Times New Roman" pitchFamily="18" charset="0"/>
              <a:cs typeface="Times New Roman" pitchFamily="18" charset="0"/>
            </a:endParaRPr>
          </a:p>
        </p:txBody>
      </p:sp>
      <p:sp>
        <p:nvSpPr>
          <p:cNvPr id="38919" name="AutoShape 7">
            <a:hlinkClick r:id="" action="ppaction://hlinkshowjump?jump=previousslide" highlightClick="1"/>
          </p:cNvPr>
          <p:cNvSpPr>
            <a:spLocks noChangeArrowheads="1"/>
          </p:cNvSpPr>
          <p:nvPr/>
        </p:nvSpPr>
        <p:spPr bwMode="auto">
          <a:xfrm rot="10800000">
            <a:off x="3505200" y="6553200"/>
            <a:ext cx="304800" cy="228600"/>
          </a:xfrm>
          <a:prstGeom prst="actionButtonForwardNext">
            <a:avLst/>
          </a:prstGeom>
          <a:solidFill>
            <a:srgbClr val="FF0000"/>
          </a:solidFill>
          <a:ln w="9525">
            <a:noFill/>
            <a:miter lim="800000"/>
            <a:headEnd/>
            <a:tailEnd/>
          </a:ln>
          <a:effectLst/>
        </p:spPr>
        <p:txBody>
          <a:bodyPr anchor="ctr">
            <a:spAutoFit/>
          </a:bodyPr>
          <a:lstStyle/>
          <a:p>
            <a:pPr eaLnBrk="0" hangingPunct="0">
              <a:spcBef>
                <a:spcPct val="50000"/>
              </a:spcBef>
              <a:defRPr/>
            </a:pPr>
            <a:endParaRPr lang="en-US" sz="1200">
              <a:solidFill>
                <a:srgbClr val="000000"/>
              </a:solidFill>
              <a:effectLst/>
              <a:latin typeface="Times New Roman" pitchFamily="18" charset="0"/>
              <a:cs typeface="Times New Roman" pitchFamily="18" charset="0"/>
            </a:endParaRPr>
          </a:p>
        </p:txBody>
      </p:sp>
      <p:sp>
        <p:nvSpPr>
          <p:cNvPr id="38920" name="AutoShape 8">
            <a:hlinkClick r:id="" action="ppaction://hlinkshowjump?jump=nextslide" highlightClick="1"/>
          </p:cNvPr>
          <p:cNvSpPr>
            <a:spLocks noChangeArrowheads="1"/>
          </p:cNvSpPr>
          <p:nvPr/>
        </p:nvSpPr>
        <p:spPr bwMode="auto">
          <a:xfrm>
            <a:off x="3886200" y="6553200"/>
            <a:ext cx="304800" cy="228600"/>
          </a:xfrm>
          <a:prstGeom prst="actionButtonForwardNext">
            <a:avLst/>
          </a:prstGeom>
          <a:solidFill>
            <a:srgbClr val="FF0000"/>
          </a:solidFill>
          <a:ln w="9525">
            <a:noFill/>
            <a:miter lim="800000"/>
            <a:headEnd/>
            <a:tailEnd/>
          </a:ln>
          <a:effectLst/>
        </p:spPr>
        <p:txBody>
          <a:bodyPr anchor="ctr">
            <a:spAutoFit/>
          </a:bodyPr>
          <a:lstStyle/>
          <a:p>
            <a:pPr eaLnBrk="0" hangingPunct="0">
              <a:spcBef>
                <a:spcPct val="50000"/>
              </a:spcBef>
              <a:defRPr/>
            </a:pPr>
            <a:endParaRPr lang="en-US" sz="1200">
              <a:solidFill>
                <a:srgbClr val="000000"/>
              </a:solidFill>
              <a:effectLst/>
              <a:latin typeface="Times New Roman" pitchFamily="18" charset="0"/>
              <a:cs typeface="Times New Roman" pitchFamily="18" charset="0"/>
            </a:endParaRPr>
          </a:p>
        </p:txBody>
      </p:sp>
      <p:sp>
        <p:nvSpPr>
          <p:cNvPr id="38921" name="AutoShape 9">
            <a:hlinkClick r:id="" action="ppaction://hlinkshowjump?jump=previousslide" highlightClick="1"/>
          </p:cNvPr>
          <p:cNvSpPr>
            <a:spLocks noChangeArrowheads="1"/>
          </p:cNvSpPr>
          <p:nvPr/>
        </p:nvSpPr>
        <p:spPr bwMode="auto">
          <a:xfrm rot="10800000">
            <a:off x="3505200" y="6553200"/>
            <a:ext cx="304800" cy="228600"/>
          </a:xfrm>
          <a:prstGeom prst="actionButtonForwardNext">
            <a:avLst/>
          </a:prstGeom>
          <a:solidFill>
            <a:srgbClr val="FF0000"/>
          </a:solidFill>
          <a:ln w="9525">
            <a:noFill/>
            <a:miter lim="800000"/>
            <a:headEnd/>
            <a:tailEnd/>
          </a:ln>
          <a:effectLst/>
        </p:spPr>
        <p:txBody>
          <a:bodyPr anchor="ctr">
            <a:spAutoFit/>
          </a:bodyPr>
          <a:lstStyle/>
          <a:p>
            <a:pPr eaLnBrk="0" hangingPunct="0">
              <a:spcBef>
                <a:spcPct val="50000"/>
              </a:spcBef>
              <a:defRPr/>
            </a:pPr>
            <a:endParaRPr lang="en-US" sz="1200">
              <a:solidFill>
                <a:srgbClr val="000000"/>
              </a:solidFill>
              <a:effectLst/>
              <a:latin typeface="Times New Roman" pitchFamily="18" charset="0"/>
              <a:cs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hf hdr="0" ftr="0" dt="0"/>
  <p:txStyles>
    <p:titleStyle>
      <a:lvl1pPr algn="ctr" rtl="0" eaLnBrk="0" fontAlgn="base" hangingPunct="0">
        <a:spcBef>
          <a:spcPct val="0"/>
        </a:spcBef>
        <a:spcAft>
          <a:spcPct val="0"/>
        </a:spcAft>
        <a:defRPr sz="2800" b="1">
          <a:solidFill>
            <a:srgbClr val="FF3300"/>
          </a:solidFill>
          <a:latin typeface="+mj-lt"/>
          <a:ea typeface="+mj-ea"/>
          <a:cs typeface="+mj-cs"/>
        </a:defRPr>
      </a:lvl1pPr>
      <a:lvl2pPr algn="ctr" rtl="0" eaLnBrk="0" fontAlgn="base" hangingPunct="0">
        <a:spcBef>
          <a:spcPct val="0"/>
        </a:spcBef>
        <a:spcAft>
          <a:spcPct val="0"/>
        </a:spcAft>
        <a:defRPr sz="2800" b="1">
          <a:solidFill>
            <a:srgbClr val="FF3300"/>
          </a:solidFill>
          <a:latin typeface="AvantGarde" pitchFamily="34" charset="0"/>
        </a:defRPr>
      </a:lvl2pPr>
      <a:lvl3pPr algn="ctr" rtl="0" eaLnBrk="0" fontAlgn="base" hangingPunct="0">
        <a:spcBef>
          <a:spcPct val="0"/>
        </a:spcBef>
        <a:spcAft>
          <a:spcPct val="0"/>
        </a:spcAft>
        <a:defRPr sz="2800" b="1">
          <a:solidFill>
            <a:srgbClr val="FF3300"/>
          </a:solidFill>
          <a:latin typeface="AvantGarde" pitchFamily="34" charset="0"/>
        </a:defRPr>
      </a:lvl3pPr>
      <a:lvl4pPr algn="ctr" rtl="0" eaLnBrk="0" fontAlgn="base" hangingPunct="0">
        <a:spcBef>
          <a:spcPct val="0"/>
        </a:spcBef>
        <a:spcAft>
          <a:spcPct val="0"/>
        </a:spcAft>
        <a:defRPr sz="2800" b="1">
          <a:solidFill>
            <a:srgbClr val="FF3300"/>
          </a:solidFill>
          <a:latin typeface="AvantGarde" pitchFamily="34" charset="0"/>
        </a:defRPr>
      </a:lvl4pPr>
      <a:lvl5pPr algn="ctr" rtl="0" eaLnBrk="0" fontAlgn="base" hangingPunct="0">
        <a:spcBef>
          <a:spcPct val="0"/>
        </a:spcBef>
        <a:spcAft>
          <a:spcPct val="0"/>
        </a:spcAft>
        <a:defRPr sz="2800" b="1">
          <a:solidFill>
            <a:srgbClr val="FF3300"/>
          </a:solidFill>
          <a:latin typeface="AvantGarde" pitchFamily="34" charset="0"/>
        </a:defRPr>
      </a:lvl5pPr>
      <a:lvl6pPr marL="457200" algn="ctr" rtl="0" fontAlgn="base">
        <a:spcBef>
          <a:spcPct val="0"/>
        </a:spcBef>
        <a:spcAft>
          <a:spcPct val="0"/>
        </a:spcAft>
        <a:defRPr sz="2800" b="1">
          <a:solidFill>
            <a:srgbClr val="FF3300"/>
          </a:solidFill>
          <a:latin typeface="AvantGarde" pitchFamily="34" charset="0"/>
        </a:defRPr>
      </a:lvl6pPr>
      <a:lvl7pPr marL="914400" algn="ctr" rtl="0" fontAlgn="base">
        <a:spcBef>
          <a:spcPct val="0"/>
        </a:spcBef>
        <a:spcAft>
          <a:spcPct val="0"/>
        </a:spcAft>
        <a:defRPr sz="2800" b="1">
          <a:solidFill>
            <a:srgbClr val="FF3300"/>
          </a:solidFill>
          <a:latin typeface="AvantGarde" pitchFamily="34" charset="0"/>
        </a:defRPr>
      </a:lvl7pPr>
      <a:lvl8pPr marL="1371600" algn="ctr" rtl="0" fontAlgn="base">
        <a:spcBef>
          <a:spcPct val="0"/>
        </a:spcBef>
        <a:spcAft>
          <a:spcPct val="0"/>
        </a:spcAft>
        <a:defRPr sz="2800" b="1">
          <a:solidFill>
            <a:srgbClr val="FF3300"/>
          </a:solidFill>
          <a:latin typeface="AvantGarde" pitchFamily="34" charset="0"/>
        </a:defRPr>
      </a:lvl8pPr>
      <a:lvl9pPr marL="1828800" algn="ctr" rtl="0" fontAlgn="base">
        <a:spcBef>
          <a:spcPct val="0"/>
        </a:spcBef>
        <a:spcAft>
          <a:spcPct val="0"/>
        </a:spcAft>
        <a:defRPr sz="2800" b="1">
          <a:solidFill>
            <a:srgbClr val="FF3300"/>
          </a:solidFill>
          <a:latin typeface="AvantGarde"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762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Title</a:t>
            </a:r>
          </a:p>
        </p:txBody>
      </p:sp>
      <p:sp>
        <p:nvSpPr>
          <p:cNvPr id="1027" name="Rectangle 3"/>
          <p:cNvSpPr>
            <a:spLocks noGrp="1" noChangeArrowheads="1"/>
          </p:cNvSpPr>
          <p:nvPr>
            <p:ph type="body" idx="1"/>
          </p:nvPr>
        </p:nvSpPr>
        <p:spPr bwMode="auto">
          <a:xfrm>
            <a:off x="685800" y="1066800"/>
            <a:ext cx="77724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8918" name="AutoShape 6">
            <a:hlinkClick r:id="" action="ppaction://hlinkshowjump?jump=nextslide" highlightClick="1"/>
          </p:cNvPr>
          <p:cNvSpPr>
            <a:spLocks noChangeArrowheads="1"/>
          </p:cNvSpPr>
          <p:nvPr/>
        </p:nvSpPr>
        <p:spPr bwMode="auto">
          <a:xfrm>
            <a:off x="3886200" y="6553200"/>
            <a:ext cx="304800" cy="228600"/>
          </a:xfrm>
          <a:prstGeom prst="actionButtonForwardNext">
            <a:avLst/>
          </a:prstGeom>
          <a:solidFill>
            <a:srgbClr val="FF0000"/>
          </a:solidFill>
          <a:ln w="9525">
            <a:noFill/>
            <a:miter lim="800000"/>
            <a:headEnd/>
            <a:tailEnd/>
          </a:ln>
          <a:effectLst/>
        </p:spPr>
        <p:txBody>
          <a:bodyPr anchor="ctr">
            <a:spAutoFit/>
          </a:bodyPr>
          <a:lstStyle/>
          <a:p>
            <a:pPr eaLnBrk="0" hangingPunct="0">
              <a:spcBef>
                <a:spcPct val="50000"/>
              </a:spcBef>
              <a:defRPr/>
            </a:pPr>
            <a:endParaRPr lang="en-US" sz="1200">
              <a:solidFill>
                <a:srgbClr val="000000"/>
              </a:solidFill>
              <a:effectLst/>
              <a:latin typeface="Times New Roman" pitchFamily="18" charset="0"/>
              <a:cs typeface="Times New Roman" pitchFamily="18" charset="0"/>
            </a:endParaRPr>
          </a:p>
        </p:txBody>
      </p:sp>
      <p:sp>
        <p:nvSpPr>
          <p:cNvPr id="38919" name="AutoShape 7">
            <a:hlinkClick r:id="" action="ppaction://hlinkshowjump?jump=previousslide" highlightClick="1"/>
          </p:cNvPr>
          <p:cNvSpPr>
            <a:spLocks noChangeArrowheads="1"/>
          </p:cNvSpPr>
          <p:nvPr/>
        </p:nvSpPr>
        <p:spPr bwMode="auto">
          <a:xfrm rot="10800000">
            <a:off x="3505200" y="6553200"/>
            <a:ext cx="304800" cy="228600"/>
          </a:xfrm>
          <a:prstGeom prst="actionButtonForwardNext">
            <a:avLst/>
          </a:prstGeom>
          <a:solidFill>
            <a:srgbClr val="FF0000"/>
          </a:solidFill>
          <a:ln w="9525">
            <a:noFill/>
            <a:miter lim="800000"/>
            <a:headEnd/>
            <a:tailEnd/>
          </a:ln>
          <a:effectLst/>
        </p:spPr>
        <p:txBody>
          <a:bodyPr anchor="ctr">
            <a:spAutoFit/>
          </a:bodyPr>
          <a:lstStyle/>
          <a:p>
            <a:pPr eaLnBrk="0" hangingPunct="0">
              <a:spcBef>
                <a:spcPct val="50000"/>
              </a:spcBef>
              <a:defRPr/>
            </a:pPr>
            <a:endParaRPr lang="en-US" sz="1200">
              <a:solidFill>
                <a:srgbClr val="000000"/>
              </a:solidFill>
              <a:effectLst/>
              <a:latin typeface="Times New Roman" pitchFamily="18" charset="0"/>
              <a:cs typeface="Times New Roman" pitchFamily="18" charset="0"/>
            </a:endParaRPr>
          </a:p>
        </p:txBody>
      </p:sp>
      <p:sp>
        <p:nvSpPr>
          <p:cNvPr id="38920" name="AutoShape 8">
            <a:hlinkClick r:id="" action="ppaction://hlinkshowjump?jump=nextslide" highlightClick="1"/>
          </p:cNvPr>
          <p:cNvSpPr>
            <a:spLocks noChangeArrowheads="1"/>
          </p:cNvSpPr>
          <p:nvPr/>
        </p:nvSpPr>
        <p:spPr bwMode="auto">
          <a:xfrm>
            <a:off x="3886200" y="6553200"/>
            <a:ext cx="304800" cy="228600"/>
          </a:xfrm>
          <a:prstGeom prst="actionButtonForwardNext">
            <a:avLst/>
          </a:prstGeom>
          <a:solidFill>
            <a:srgbClr val="FF0000"/>
          </a:solidFill>
          <a:ln w="9525">
            <a:noFill/>
            <a:miter lim="800000"/>
            <a:headEnd/>
            <a:tailEnd/>
          </a:ln>
          <a:effectLst/>
        </p:spPr>
        <p:txBody>
          <a:bodyPr anchor="ctr">
            <a:spAutoFit/>
          </a:bodyPr>
          <a:lstStyle/>
          <a:p>
            <a:pPr eaLnBrk="0" hangingPunct="0">
              <a:spcBef>
                <a:spcPct val="50000"/>
              </a:spcBef>
              <a:defRPr/>
            </a:pPr>
            <a:endParaRPr lang="en-US" sz="1200">
              <a:solidFill>
                <a:srgbClr val="000000"/>
              </a:solidFill>
              <a:effectLst/>
              <a:latin typeface="Times New Roman" pitchFamily="18" charset="0"/>
              <a:cs typeface="Times New Roman" pitchFamily="18" charset="0"/>
            </a:endParaRPr>
          </a:p>
        </p:txBody>
      </p:sp>
      <p:sp>
        <p:nvSpPr>
          <p:cNvPr id="38921" name="AutoShape 9">
            <a:hlinkClick r:id="" action="ppaction://hlinkshowjump?jump=previousslide" highlightClick="1"/>
          </p:cNvPr>
          <p:cNvSpPr>
            <a:spLocks noChangeArrowheads="1"/>
          </p:cNvSpPr>
          <p:nvPr/>
        </p:nvSpPr>
        <p:spPr bwMode="auto">
          <a:xfrm rot="10800000">
            <a:off x="3505200" y="6553200"/>
            <a:ext cx="304800" cy="228600"/>
          </a:xfrm>
          <a:prstGeom prst="actionButtonForwardNext">
            <a:avLst/>
          </a:prstGeom>
          <a:solidFill>
            <a:srgbClr val="FF0000"/>
          </a:solidFill>
          <a:ln w="9525">
            <a:noFill/>
            <a:miter lim="800000"/>
            <a:headEnd/>
            <a:tailEnd/>
          </a:ln>
          <a:effectLst/>
        </p:spPr>
        <p:txBody>
          <a:bodyPr anchor="ctr">
            <a:spAutoFit/>
          </a:bodyPr>
          <a:lstStyle/>
          <a:p>
            <a:pPr eaLnBrk="0" hangingPunct="0">
              <a:spcBef>
                <a:spcPct val="50000"/>
              </a:spcBef>
              <a:defRPr/>
            </a:pPr>
            <a:endParaRPr lang="en-US" sz="1200">
              <a:solidFill>
                <a:srgbClr val="000000"/>
              </a:solidFill>
              <a:effectLst/>
              <a:latin typeface="Times New Roman" pitchFamily="18" charset="0"/>
              <a:cs typeface="Times New Roman" pitchFamily="18" charset="0"/>
            </a:endParaRPr>
          </a:p>
        </p:txBody>
      </p:sp>
    </p:spTree>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hf hdr="0" ftr="0" dt="0"/>
  <p:txStyles>
    <p:titleStyle>
      <a:lvl1pPr algn="ctr" rtl="0" eaLnBrk="0" fontAlgn="base" hangingPunct="0">
        <a:spcBef>
          <a:spcPct val="0"/>
        </a:spcBef>
        <a:spcAft>
          <a:spcPct val="0"/>
        </a:spcAft>
        <a:defRPr sz="2800" b="1">
          <a:solidFill>
            <a:srgbClr val="FF3300"/>
          </a:solidFill>
          <a:latin typeface="+mj-lt"/>
          <a:ea typeface="+mj-ea"/>
          <a:cs typeface="+mj-cs"/>
        </a:defRPr>
      </a:lvl1pPr>
      <a:lvl2pPr algn="ctr" rtl="0" eaLnBrk="0" fontAlgn="base" hangingPunct="0">
        <a:spcBef>
          <a:spcPct val="0"/>
        </a:spcBef>
        <a:spcAft>
          <a:spcPct val="0"/>
        </a:spcAft>
        <a:defRPr sz="2800" b="1">
          <a:solidFill>
            <a:srgbClr val="FF3300"/>
          </a:solidFill>
          <a:latin typeface="AvantGarde" pitchFamily="34" charset="0"/>
        </a:defRPr>
      </a:lvl2pPr>
      <a:lvl3pPr algn="ctr" rtl="0" eaLnBrk="0" fontAlgn="base" hangingPunct="0">
        <a:spcBef>
          <a:spcPct val="0"/>
        </a:spcBef>
        <a:spcAft>
          <a:spcPct val="0"/>
        </a:spcAft>
        <a:defRPr sz="2800" b="1">
          <a:solidFill>
            <a:srgbClr val="FF3300"/>
          </a:solidFill>
          <a:latin typeface="AvantGarde" pitchFamily="34" charset="0"/>
        </a:defRPr>
      </a:lvl3pPr>
      <a:lvl4pPr algn="ctr" rtl="0" eaLnBrk="0" fontAlgn="base" hangingPunct="0">
        <a:spcBef>
          <a:spcPct val="0"/>
        </a:spcBef>
        <a:spcAft>
          <a:spcPct val="0"/>
        </a:spcAft>
        <a:defRPr sz="2800" b="1">
          <a:solidFill>
            <a:srgbClr val="FF3300"/>
          </a:solidFill>
          <a:latin typeface="AvantGarde" pitchFamily="34" charset="0"/>
        </a:defRPr>
      </a:lvl4pPr>
      <a:lvl5pPr algn="ctr" rtl="0" eaLnBrk="0" fontAlgn="base" hangingPunct="0">
        <a:spcBef>
          <a:spcPct val="0"/>
        </a:spcBef>
        <a:spcAft>
          <a:spcPct val="0"/>
        </a:spcAft>
        <a:defRPr sz="2800" b="1">
          <a:solidFill>
            <a:srgbClr val="FF3300"/>
          </a:solidFill>
          <a:latin typeface="AvantGarde" pitchFamily="34" charset="0"/>
        </a:defRPr>
      </a:lvl5pPr>
      <a:lvl6pPr marL="457200" algn="ctr" rtl="0" fontAlgn="base">
        <a:spcBef>
          <a:spcPct val="0"/>
        </a:spcBef>
        <a:spcAft>
          <a:spcPct val="0"/>
        </a:spcAft>
        <a:defRPr sz="2800" b="1">
          <a:solidFill>
            <a:srgbClr val="FF3300"/>
          </a:solidFill>
          <a:latin typeface="AvantGarde" pitchFamily="34" charset="0"/>
        </a:defRPr>
      </a:lvl6pPr>
      <a:lvl7pPr marL="914400" algn="ctr" rtl="0" fontAlgn="base">
        <a:spcBef>
          <a:spcPct val="0"/>
        </a:spcBef>
        <a:spcAft>
          <a:spcPct val="0"/>
        </a:spcAft>
        <a:defRPr sz="2800" b="1">
          <a:solidFill>
            <a:srgbClr val="FF3300"/>
          </a:solidFill>
          <a:latin typeface="AvantGarde" pitchFamily="34" charset="0"/>
        </a:defRPr>
      </a:lvl7pPr>
      <a:lvl8pPr marL="1371600" algn="ctr" rtl="0" fontAlgn="base">
        <a:spcBef>
          <a:spcPct val="0"/>
        </a:spcBef>
        <a:spcAft>
          <a:spcPct val="0"/>
        </a:spcAft>
        <a:defRPr sz="2800" b="1">
          <a:solidFill>
            <a:srgbClr val="FF3300"/>
          </a:solidFill>
          <a:latin typeface="AvantGarde" pitchFamily="34" charset="0"/>
        </a:defRPr>
      </a:lvl8pPr>
      <a:lvl9pPr marL="1828800" algn="ctr" rtl="0" fontAlgn="base">
        <a:spcBef>
          <a:spcPct val="0"/>
        </a:spcBef>
        <a:spcAft>
          <a:spcPct val="0"/>
        </a:spcAft>
        <a:defRPr sz="2800" b="1">
          <a:solidFill>
            <a:srgbClr val="FF3300"/>
          </a:solidFill>
          <a:latin typeface="AvantGarde" pitchFamily="34"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2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211</a:t>
            </a:r>
            <a:br>
              <a:rPr lang="en-US" b="1" dirty="0" smtClean="0"/>
            </a:br>
            <a:r>
              <a:rPr lang="en-US" b="1" dirty="0" smtClean="0"/>
              <a:t>Data Structures</a:t>
            </a:r>
            <a:br>
              <a:rPr lang="en-US" b="1" dirty="0" smtClean="0"/>
            </a:br>
            <a:r>
              <a:rPr lang="en-US" b="1" dirty="0" smtClean="0"/>
              <a:t/>
            </a:r>
            <a:br>
              <a:rPr lang="en-US" b="1" dirty="0" smtClean="0"/>
            </a:br>
            <a:r>
              <a:rPr lang="en-US" b="1" smtClean="0"/>
              <a:t>Lecture 4</a:t>
            </a:r>
            <a:r>
              <a:rPr lang="en-US" b="1" dirty="0" smtClean="0"/>
              <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Last Lecture Summary I</a:t>
            </a:r>
          </a:p>
        </p:txBody>
      </p:sp>
      <p:sp>
        <p:nvSpPr>
          <p:cNvPr id="9" name="Content Placeholder 8"/>
          <p:cNvSpPr>
            <a:spLocks noGrp="1"/>
          </p:cNvSpPr>
          <p:nvPr>
            <p:ph idx="1"/>
          </p:nvPr>
        </p:nvSpPr>
        <p:spPr>
          <a:xfrm>
            <a:off x="304800" y="1066800"/>
            <a:ext cx="8610600" cy="5410200"/>
          </a:xfrm>
        </p:spPr>
        <p:txBody>
          <a:bodyPr/>
          <a:lstStyle/>
          <a:p>
            <a:r>
              <a:rPr lang="en-US" dirty="0" smtClean="0"/>
              <a:t>Generation of Programming Languages</a:t>
            </a:r>
          </a:p>
          <a:p>
            <a:pPr lvl="1"/>
            <a:r>
              <a:rPr lang="en-US" dirty="0" smtClean="0"/>
              <a:t>Machine Language</a:t>
            </a:r>
          </a:p>
          <a:p>
            <a:pPr lvl="1"/>
            <a:r>
              <a:rPr lang="en-US" dirty="0" smtClean="0"/>
              <a:t>Assembly Language</a:t>
            </a:r>
          </a:p>
          <a:p>
            <a:pPr lvl="1"/>
            <a:r>
              <a:rPr lang="en-US" dirty="0" smtClean="0"/>
              <a:t>High Level Languages</a:t>
            </a:r>
          </a:p>
          <a:p>
            <a:r>
              <a:rPr lang="en-US" dirty="0" smtClean="0"/>
              <a:t>Processing a Computer Program</a:t>
            </a:r>
          </a:p>
          <a:p>
            <a:pPr lvl="1"/>
            <a:r>
              <a:rPr lang="en-US" dirty="0" smtClean="0"/>
              <a:t>Stages of compilation, Interpreter</a:t>
            </a:r>
          </a:p>
          <a:p>
            <a:r>
              <a:rPr lang="en-US" dirty="0" smtClean="0"/>
              <a:t>Procedural and modular programming</a:t>
            </a:r>
          </a:p>
          <a:p>
            <a:r>
              <a:rPr lang="en-US" dirty="0" smtClean="0"/>
              <a:t>Structure of a C Program</a:t>
            </a:r>
          </a:p>
          <a:p>
            <a:r>
              <a:rPr lang="en-US" dirty="0" smtClean="0"/>
              <a:t>Data and Data structure</a:t>
            </a:r>
          </a:p>
          <a:p>
            <a:r>
              <a:rPr lang="en-US" dirty="0" smtClean="0"/>
              <a:t>Abstract Data Type (ADT)</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Terms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Data</a:t>
            </a:r>
          </a:p>
          <a:p>
            <a:pPr lvl="1"/>
            <a:r>
              <a:rPr lang="en-US" dirty="0" smtClean="0"/>
              <a:t>means a value or set of values</a:t>
            </a:r>
          </a:p>
          <a:p>
            <a:pPr lvl="1"/>
            <a:r>
              <a:rPr lang="en-US" dirty="0" smtClean="0"/>
              <a:t>34,   10/01/1965,  Pascal,  (21,25,28,30,35,37,38)</a:t>
            </a:r>
          </a:p>
          <a:p>
            <a:r>
              <a:rPr lang="en-US" dirty="0" smtClean="0"/>
              <a:t>Entity</a:t>
            </a:r>
          </a:p>
          <a:p>
            <a:pPr lvl="1"/>
            <a:r>
              <a:rPr lang="en-US" dirty="0" smtClean="0"/>
              <a:t>Is one that has certain attributes and which may be assigned values.</a:t>
            </a:r>
          </a:p>
          <a:p>
            <a:pPr lvl="1"/>
            <a:r>
              <a:rPr lang="en-US" dirty="0" smtClean="0"/>
              <a:t>Entity		Employee</a:t>
            </a:r>
          </a:p>
          <a:p>
            <a:pPr lvl="1"/>
            <a:r>
              <a:rPr lang="en-US" dirty="0" smtClean="0"/>
              <a:t>Attribute	Name	      DOB	Sex	Designation</a:t>
            </a:r>
          </a:p>
          <a:p>
            <a:pPr lvl="1"/>
            <a:r>
              <a:rPr lang="en-US" dirty="0" smtClean="0"/>
              <a:t>Value		Ahmed    31/12/99   M     Director</a:t>
            </a:r>
          </a:p>
          <a:p>
            <a:r>
              <a:rPr lang="en-US" dirty="0" smtClean="0"/>
              <a:t>Domain</a:t>
            </a:r>
          </a:p>
          <a:p>
            <a:pPr lvl="1"/>
            <a:r>
              <a:rPr lang="en-US" dirty="0" smtClean="0"/>
              <a:t>Set of all possible values that could be assigned to a particular attribute</a:t>
            </a:r>
          </a:p>
          <a:p>
            <a:r>
              <a:rPr lang="en-US" dirty="0" smtClean="0"/>
              <a:t>Information is processed data or meaningful data</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pPr eaLnBrk="1" hangingPunct="1"/>
            <a:r>
              <a:rPr lang="en-US" dirty="0" smtClean="0"/>
              <a:t>Data Type and Data Structure</a:t>
            </a:r>
          </a:p>
        </p:txBody>
      </p:sp>
      <p:sp>
        <p:nvSpPr>
          <p:cNvPr id="24579" name="Rectangle 3"/>
          <p:cNvSpPr>
            <a:spLocks noGrp="1" noChangeArrowheads="1"/>
          </p:cNvSpPr>
          <p:nvPr>
            <p:ph idx="1"/>
          </p:nvPr>
        </p:nvSpPr>
        <p:spPr>
          <a:xfrm>
            <a:off x="304800" y="1066800"/>
            <a:ext cx="8686800" cy="5410200"/>
          </a:xfrm>
        </p:spPr>
        <p:txBody>
          <a:bodyPr>
            <a:normAutofit fontScale="92500" lnSpcReduction="10000"/>
          </a:bodyPr>
          <a:lstStyle/>
          <a:p>
            <a:pPr eaLnBrk="1" hangingPunct="1"/>
            <a:r>
              <a:rPr lang="en-US" dirty="0" smtClean="0"/>
              <a:t>Data Type</a:t>
            </a:r>
          </a:p>
          <a:p>
            <a:pPr lvl="1"/>
            <a:r>
              <a:rPr lang="en-US" dirty="0" smtClean="0"/>
              <a:t>defines the specification of a set of data and the characteristics for that data. </a:t>
            </a:r>
          </a:p>
          <a:p>
            <a:pPr lvl="1"/>
            <a:r>
              <a:rPr lang="en-US" dirty="0" smtClean="0"/>
              <a:t>is derived from the basic nature of data that are stored for processing rather from their implementation.</a:t>
            </a:r>
          </a:p>
          <a:p>
            <a:pPr eaLnBrk="1" hangingPunct="1"/>
            <a:r>
              <a:rPr lang="en-US" dirty="0" smtClean="0"/>
              <a:t>Data Structure</a:t>
            </a:r>
          </a:p>
          <a:p>
            <a:pPr lvl="1"/>
            <a:r>
              <a:rPr lang="en-US" dirty="0" smtClean="0"/>
              <a:t>refers to the actual implementation of the data type and offers a way of storing data in an efficient manner. </a:t>
            </a:r>
          </a:p>
          <a:p>
            <a:pPr lvl="1"/>
            <a:r>
              <a:rPr lang="en-US" dirty="0" smtClean="0"/>
              <a:t>Any data structure is designed to organize data to suit a specific purpose so that it can be accessed and worked in appropriate ways both effectively and efficiently</a:t>
            </a:r>
          </a:p>
          <a:p>
            <a:pPr lvl="1"/>
            <a:r>
              <a:rPr lang="en-US" dirty="0" smtClean="0"/>
              <a:t>Are implemented using the data types, references and operations on them that are provided by a programming language.</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Structure</a:t>
            </a:r>
            <a:endParaRPr lang="en-US" dirty="0"/>
          </a:p>
        </p:txBody>
      </p:sp>
      <p:sp>
        <p:nvSpPr>
          <p:cNvPr id="3" name="Content Placeholder 2"/>
          <p:cNvSpPr>
            <a:spLocks noGrp="1"/>
          </p:cNvSpPr>
          <p:nvPr>
            <p:ph idx="1"/>
          </p:nvPr>
        </p:nvSpPr>
        <p:spPr>
          <a:xfrm>
            <a:off x="304800" y="1219200"/>
            <a:ext cx="8534400" cy="5257800"/>
          </a:xfrm>
        </p:spPr>
        <p:txBody>
          <a:bodyPr>
            <a:normAutofit fontScale="92500" lnSpcReduction="20000"/>
          </a:bodyPr>
          <a:lstStyle/>
          <a:p>
            <a:r>
              <a:rPr lang="en-US" dirty="0" smtClean="0"/>
              <a:t>Is a particular way of storing and organizing data in a computer so that it can be used efficiently</a:t>
            </a:r>
          </a:p>
          <a:p>
            <a:r>
              <a:rPr lang="en-US" dirty="0" smtClean="0"/>
              <a:t>Different kinds of data structures are suited to different kinds of applications and some are highly specialized to specific tasks</a:t>
            </a:r>
          </a:p>
          <a:p>
            <a:pPr lvl="1"/>
            <a:r>
              <a:rPr lang="en-US" dirty="0" smtClean="0"/>
              <a:t>e.g. </a:t>
            </a:r>
            <a:r>
              <a:rPr lang="en-US" b="1" dirty="0" smtClean="0"/>
              <a:t>B-trees</a:t>
            </a:r>
            <a:r>
              <a:rPr lang="en-US" dirty="0" smtClean="0"/>
              <a:t> are particularly well-suited for implementation of databases, while compiler implementations usually use </a:t>
            </a:r>
            <a:r>
              <a:rPr lang="en-US" b="1" dirty="0" smtClean="0"/>
              <a:t>hash tables </a:t>
            </a:r>
            <a:r>
              <a:rPr lang="en-US" dirty="0" smtClean="0"/>
              <a:t>to look up identifiers</a:t>
            </a:r>
          </a:p>
          <a:p>
            <a:r>
              <a:rPr lang="en-US" dirty="0" smtClean="0"/>
              <a:t>provide a means to manage huge amounts of data efficiently, such as large databases and internet indexing services</a:t>
            </a:r>
          </a:p>
          <a:p>
            <a:r>
              <a:rPr lang="en-US" dirty="0" smtClean="0"/>
              <a:t> Usually, efficient data structures are a key to designing efficient algorithms.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pPr eaLnBrk="1" hangingPunct="1"/>
            <a:r>
              <a:rPr lang="en-US" smtClean="0"/>
              <a:t>Everything is Just a Bunch of Bits</a:t>
            </a:r>
          </a:p>
        </p:txBody>
      </p:sp>
      <p:sp>
        <p:nvSpPr>
          <p:cNvPr id="11268" name="Rectangle 3"/>
          <p:cNvSpPr>
            <a:spLocks noGrp="1" noChangeArrowheads="1"/>
          </p:cNvSpPr>
          <p:nvPr>
            <p:ph type="body" idx="1"/>
          </p:nvPr>
        </p:nvSpPr>
        <p:spPr/>
        <p:txBody>
          <a:bodyPr/>
          <a:lstStyle/>
          <a:p>
            <a:pPr eaLnBrk="1" hangingPunct="1"/>
            <a:r>
              <a:rPr lang="en-US" smtClean="0"/>
              <a:t>Bits can represent many different things</a:t>
            </a:r>
          </a:p>
          <a:p>
            <a:pPr lvl="1" eaLnBrk="1" hangingPunct="1"/>
            <a:r>
              <a:rPr lang="en-US" smtClean="0"/>
              <a:t>Depends on interpretation</a:t>
            </a:r>
          </a:p>
          <a:p>
            <a:pPr eaLnBrk="1" hangingPunct="1"/>
            <a:endParaRPr lang="en-US" smtClean="0"/>
          </a:p>
          <a:p>
            <a:pPr eaLnBrk="1" hangingPunct="1"/>
            <a:r>
              <a:rPr lang="en-US" u="sng" smtClean="0"/>
              <a:t>You</a:t>
            </a:r>
            <a:r>
              <a:rPr lang="en-US" smtClean="0"/>
              <a:t> and </a:t>
            </a:r>
            <a:r>
              <a:rPr lang="en-US" u="sng" smtClean="0"/>
              <a:t>your program</a:t>
            </a:r>
            <a:r>
              <a:rPr lang="en-US" smtClean="0"/>
              <a:t> must keep track of what kind of data is at each location in the computer’s memory</a:t>
            </a:r>
          </a:p>
          <a:p>
            <a:pPr lvl="1" eaLnBrk="1" hangingPunct="1"/>
            <a:r>
              <a:rPr lang="en-US" smtClean="0"/>
              <a:t>E.g., program data types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type="title"/>
          </p:nvPr>
        </p:nvSpPr>
        <p:spPr/>
        <p:txBody>
          <a:bodyPr/>
          <a:lstStyle/>
          <a:p>
            <a:pPr eaLnBrk="1" hangingPunct="1"/>
            <a:r>
              <a:rPr lang="en-US" smtClean="0"/>
              <a:t>Big Picture</a:t>
            </a:r>
          </a:p>
        </p:txBody>
      </p:sp>
      <p:sp>
        <p:nvSpPr>
          <p:cNvPr id="12292" name="Rectangle 3"/>
          <p:cNvSpPr>
            <a:spLocks noGrp="1" noChangeArrowheads="1"/>
          </p:cNvSpPr>
          <p:nvPr>
            <p:ph type="body" idx="1"/>
          </p:nvPr>
        </p:nvSpPr>
        <p:spPr/>
        <p:txBody>
          <a:bodyPr/>
          <a:lstStyle/>
          <a:p>
            <a:pPr eaLnBrk="1" hangingPunct="1"/>
            <a:r>
              <a:rPr lang="en-US" dirty="0" smtClean="0"/>
              <a:t>Processor works with </a:t>
            </a:r>
            <a:r>
              <a:rPr lang="en-US" u="sng" dirty="0" smtClean="0"/>
              <a:t>finite-sized</a:t>
            </a:r>
            <a:r>
              <a:rPr lang="en-US" dirty="0" smtClean="0"/>
              <a:t> data</a:t>
            </a:r>
          </a:p>
          <a:p>
            <a:pPr eaLnBrk="1" hangingPunct="1"/>
            <a:r>
              <a:rPr lang="en-US" u="sng" dirty="0" smtClean="0"/>
              <a:t>All data</a:t>
            </a:r>
            <a:r>
              <a:rPr lang="en-US" dirty="0" smtClean="0"/>
              <a:t> implemented as a sequence of </a:t>
            </a:r>
            <a:r>
              <a:rPr lang="en-US" i="1" dirty="0" smtClean="0"/>
              <a:t>bits</a:t>
            </a:r>
            <a:endParaRPr lang="en-US" dirty="0" smtClean="0"/>
          </a:p>
          <a:p>
            <a:pPr lvl="1" eaLnBrk="1" hangingPunct="1"/>
            <a:r>
              <a:rPr lang="en-US" dirty="0" smtClean="0"/>
              <a:t>Bit = 0 or 1</a:t>
            </a:r>
          </a:p>
          <a:p>
            <a:pPr lvl="1" eaLnBrk="1" hangingPunct="1"/>
            <a:r>
              <a:rPr lang="en-US" dirty="0" smtClean="0"/>
              <a:t>Represents the level of an electrical charge</a:t>
            </a:r>
          </a:p>
          <a:p>
            <a:pPr eaLnBrk="1" hangingPunct="1"/>
            <a:endParaRPr lang="en-US" dirty="0" smtClean="0"/>
          </a:p>
          <a:p>
            <a:pPr eaLnBrk="1" hangingPunct="1"/>
            <a:r>
              <a:rPr lang="en-US" i="1" dirty="0" smtClean="0"/>
              <a:t>Byte</a:t>
            </a:r>
            <a:r>
              <a:rPr lang="en-US" dirty="0" smtClean="0"/>
              <a:t> = 8 bits</a:t>
            </a:r>
          </a:p>
          <a:p>
            <a:pPr lvl="1" eaLnBrk="1" hangingPunct="1"/>
            <a:endParaRPr lang="en-US" dirty="0" smtClean="0"/>
          </a:p>
          <a:p>
            <a:pPr eaLnBrk="1" hangingPunct="1"/>
            <a:r>
              <a:rPr lang="en-US" i="1" dirty="0" smtClean="0"/>
              <a:t>Word</a:t>
            </a:r>
            <a:r>
              <a:rPr lang="en-US" dirty="0" smtClean="0"/>
              <a:t> = largest data size handled by processor</a:t>
            </a:r>
          </a:p>
          <a:p>
            <a:pPr lvl="1" eaLnBrk="1" hangingPunct="1"/>
            <a:r>
              <a:rPr lang="en-US" dirty="0" smtClean="0"/>
              <a:t>32 bits on most older computers</a:t>
            </a:r>
          </a:p>
          <a:p>
            <a:pPr lvl="1" eaLnBrk="1" hangingPunct="1"/>
            <a:r>
              <a:rPr lang="en-US" dirty="0" smtClean="0"/>
              <a:t>64 bits on most new computers</a:t>
            </a:r>
          </a:p>
        </p:txBody>
      </p:sp>
      <p:pic>
        <p:nvPicPr>
          <p:cNvPr id="12293" name="Picture 6" descr="images.jpeg"/>
          <p:cNvPicPr>
            <a:picLocks noChangeAspect="1"/>
          </p:cNvPicPr>
          <p:nvPr/>
        </p:nvPicPr>
        <p:blipFill>
          <a:blip r:embed="rId2" cstate="print"/>
          <a:srcRect/>
          <a:stretch>
            <a:fillRect/>
          </a:stretch>
        </p:blipFill>
        <p:spPr bwMode="auto">
          <a:xfrm>
            <a:off x="5410200" y="3124200"/>
            <a:ext cx="2679700" cy="162265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smtClean="0"/>
              <a:t>Data types in C</a:t>
            </a:r>
          </a:p>
        </p:txBody>
      </p:sp>
      <p:sp>
        <p:nvSpPr>
          <p:cNvPr id="13316" name="Rectangle 3"/>
          <p:cNvSpPr>
            <a:spLocks noGrp="1" noChangeArrowheads="1"/>
          </p:cNvSpPr>
          <p:nvPr>
            <p:ph type="body" sz="half" idx="1"/>
          </p:nvPr>
        </p:nvSpPr>
        <p:spPr>
          <a:xfrm>
            <a:off x="457200" y="1295400"/>
            <a:ext cx="8382000" cy="4953000"/>
          </a:xfrm>
        </p:spPr>
        <p:txBody>
          <a:bodyPr/>
          <a:lstStyle/>
          <a:p>
            <a:pPr marL="0" indent="0" eaLnBrk="1" hangingPunct="1"/>
            <a:r>
              <a:rPr lang="en-US" sz="2400" dirty="0" smtClean="0"/>
              <a:t>Only really four basic types:</a:t>
            </a:r>
          </a:p>
          <a:p>
            <a:pPr lvl="1" eaLnBrk="1" hangingPunct="1"/>
            <a:r>
              <a:rPr lang="en-US" sz="2000" dirty="0" smtClean="0"/>
              <a:t>char</a:t>
            </a:r>
          </a:p>
          <a:p>
            <a:pPr lvl="1" eaLnBrk="1" hangingPunct="1"/>
            <a:r>
              <a:rPr lang="en-US" sz="2000" dirty="0" err="1" smtClean="0"/>
              <a:t>int</a:t>
            </a:r>
            <a:r>
              <a:rPr lang="en-US" sz="2000" dirty="0" smtClean="0"/>
              <a:t> (short, long, long </a:t>
            </a:r>
            <a:r>
              <a:rPr lang="en-US" sz="2000" dirty="0" err="1" smtClean="0"/>
              <a:t>long</a:t>
            </a:r>
            <a:r>
              <a:rPr lang="en-US" sz="2000" dirty="0" smtClean="0"/>
              <a:t>, unsigned)</a:t>
            </a:r>
          </a:p>
          <a:p>
            <a:pPr lvl="1" eaLnBrk="1" hangingPunct="1"/>
            <a:r>
              <a:rPr lang="en-US" sz="2000" dirty="0" smtClean="0"/>
              <a:t>float</a:t>
            </a:r>
          </a:p>
          <a:p>
            <a:pPr lvl="1" eaLnBrk="1" hangingPunct="1"/>
            <a:r>
              <a:rPr lang="en-US" sz="2000" dirty="0" smtClean="0"/>
              <a:t>double</a:t>
            </a:r>
          </a:p>
          <a:p>
            <a:pPr marL="0" indent="0" eaLnBrk="1" hangingPunct="1"/>
            <a:endParaRPr lang="en-US" sz="2400" dirty="0" smtClean="0"/>
          </a:p>
          <a:p>
            <a:pPr marL="0" indent="0" eaLnBrk="1" hangingPunct="1"/>
            <a:r>
              <a:rPr lang="en-US" sz="2400" dirty="0" smtClean="0"/>
              <a:t>Size of these types </a:t>
            </a:r>
          </a:p>
          <a:p>
            <a:pPr marL="0" indent="0" eaLnBrk="1" hangingPunct="1"/>
            <a:endParaRPr lang="en-US" sz="2400" dirty="0" smtClean="0"/>
          </a:p>
          <a:p>
            <a:pPr marL="0" indent="0" eaLnBrk="1" hangingPunct="1"/>
            <a:endParaRPr lang="en-US" sz="2400" dirty="0" smtClean="0"/>
          </a:p>
          <a:p>
            <a:pPr marL="0" indent="0" eaLnBrk="1" hangingPunct="1"/>
            <a:endParaRPr lang="en-US" sz="2400" dirty="0" smtClean="0"/>
          </a:p>
          <a:p>
            <a:pPr marL="0" indent="0" eaLnBrk="1" hangingPunct="1"/>
            <a:r>
              <a:rPr lang="en-US" sz="2400" dirty="0" smtClean="0"/>
              <a:t>Sizes of these types </a:t>
            </a:r>
            <a:r>
              <a:rPr lang="en-US" sz="2400" i="1" dirty="0" smtClean="0">
                <a:solidFill>
                  <a:srgbClr val="0000CC"/>
                </a:solidFill>
              </a:rPr>
              <a:t>vary</a:t>
            </a:r>
            <a:r>
              <a:rPr lang="en-US" sz="2400" dirty="0" smtClean="0"/>
              <a:t> from  one machine to another!</a:t>
            </a:r>
            <a:endParaRPr lang="en-US" sz="2000" dirty="0" smtClean="0"/>
          </a:p>
        </p:txBody>
      </p:sp>
      <p:graphicFrame>
        <p:nvGraphicFramePr>
          <p:cNvPr id="70777" name="Group 121"/>
          <p:cNvGraphicFramePr>
            <a:graphicFrameLocks noGrp="1"/>
          </p:cNvGraphicFramePr>
          <p:nvPr/>
        </p:nvGraphicFramePr>
        <p:xfrm>
          <a:off x="5715000" y="2667000"/>
          <a:ext cx="2971800" cy="2346960"/>
        </p:xfrm>
        <a:graphic>
          <a:graphicData uri="http://schemas.openxmlformats.org/drawingml/2006/table">
            <a:tbl>
              <a:tblPr/>
              <a:tblGrid>
                <a:gridCol w="1219200"/>
                <a:gridCol w="1752600"/>
              </a:tblGrid>
              <a:tr h="3349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Verdana" charset="0"/>
                          <a:ea typeface="Arial" charset="0"/>
                          <a:cs typeface="Arial" charset="0"/>
                        </a:rPr>
                        <a:t>Type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tx1"/>
                          </a:solidFill>
                          <a:effectLst/>
                          <a:latin typeface="Verdana" charset="0"/>
                          <a:ea typeface="Arial" charset="0"/>
                          <a:cs typeface="Arial" charset="0"/>
                        </a:rPr>
                        <a:t>Size (bytes)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accent2"/>
                          </a:solidFill>
                          <a:effectLst/>
                          <a:latin typeface="Verdana" charset="0"/>
                          <a:ea typeface="Arial" charset="0"/>
                          <a:cs typeface="Arial" charset="0"/>
                        </a:rPr>
                        <a:t>char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accent2"/>
                          </a:solidFill>
                          <a:effectLst/>
                          <a:latin typeface="Verdana" charset="0"/>
                          <a:ea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accent2"/>
                          </a:solidFill>
                          <a:effectLst/>
                          <a:latin typeface="Verdana" charset="0"/>
                          <a:ea typeface="Arial" charset="0"/>
                          <a:cs typeface="Arial" charset="0"/>
                        </a:rPr>
                        <a:t>int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accent2"/>
                          </a:solidFill>
                          <a:effectLst/>
                          <a:latin typeface="Verdana" charset="0"/>
                          <a:ea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accent2"/>
                          </a:solidFill>
                          <a:effectLst/>
                          <a:latin typeface="Verdana" charset="0"/>
                          <a:ea typeface="Arial" charset="0"/>
                          <a:cs typeface="Arial" charset="0"/>
                        </a:rPr>
                        <a:t>short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accent2"/>
                          </a:solidFill>
                          <a:effectLst/>
                          <a:latin typeface="Verdana" charset="0"/>
                          <a:ea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accent2"/>
                          </a:solidFill>
                          <a:effectLst/>
                          <a:latin typeface="Verdana" charset="0"/>
                          <a:ea typeface="Arial" charset="0"/>
                          <a:cs typeface="Arial" charset="0"/>
                        </a:rPr>
                        <a:t>long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accent2"/>
                          </a:solidFill>
                          <a:effectLst/>
                          <a:latin typeface="Verdana" charset="0"/>
                          <a:ea typeface="Arial" charset="0"/>
                          <a:cs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accent2"/>
                          </a:solidFill>
                          <a:effectLst/>
                          <a:latin typeface="Verdana" charset="0"/>
                          <a:ea typeface="Arial" charset="0"/>
                          <a:cs typeface="Arial" charset="0"/>
                        </a:rPr>
                        <a:t>float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accent2"/>
                          </a:solidFill>
                          <a:effectLst/>
                          <a:latin typeface="Verdana" charset="0"/>
                          <a:ea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a:ln>
                            <a:noFill/>
                          </a:ln>
                          <a:solidFill>
                            <a:schemeClr val="accent2"/>
                          </a:solidFill>
                          <a:effectLst/>
                          <a:latin typeface="Verdana" charset="0"/>
                          <a:ea typeface="Arial" charset="0"/>
                          <a:cs typeface="Arial" charset="0"/>
                        </a:rPr>
                        <a:t>double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a:ln>
                            <a:noFill/>
                          </a:ln>
                          <a:solidFill>
                            <a:schemeClr val="accent2"/>
                          </a:solidFill>
                          <a:effectLst/>
                          <a:latin typeface="Verdana" charset="0"/>
                          <a:ea typeface="Arial" charset="0"/>
                          <a:cs typeface="Arial" charset="0"/>
                        </a:rPr>
                        <a:t>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smtClean="0"/>
              <a:t>Characters (char)</a:t>
            </a:r>
          </a:p>
        </p:txBody>
      </p:sp>
      <p:sp>
        <p:nvSpPr>
          <p:cNvPr id="14340" name="Rectangle 3"/>
          <p:cNvSpPr>
            <a:spLocks noGrp="1" noChangeArrowheads="1"/>
          </p:cNvSpPr>
          <p:nvPr>
            <p:ph type="body" idx="1"/>
          </p:nvPr>
        </p:nvSpPr>
        <p:spPr/>
        <p:txBody>
          <a:bodyPr/>
          <a:lstStyle/>
          <a:p>
            <a:pPr eaLnBrk="1" hangingPunct="1"/>
            <a:r>
              <a:rPr lang="en-US" dirty="0" smtClean="0"/>
              <a:t>Roman alphabet, punctuation, digits, and other symbols:</a:t>
            </a:r>
          </a:p>
          <a:p>
            <a:pPr lvl="1" eaLnBrk="1" hangingPunct="1"/>
            <a:r>
              <a:rPr lang="en-US" dirty="0" smtClean="0"/>
              <a:t>Can encode within one byte (256 symbols)</a:t>
            </a:r>
          </a:p>
          <a:p>
            <a:pPr lvl="1" eaLnBrk="1" hangingPunct="1"/>
            <a:r>
              <a:rPr lang="en-US" dirty="0" smtClean="0"/>
              <a:t>ASCII encoding (</a:t>
            </a:r>
            <a:r>
              <a:rPr lang="en-US" dirty="0" smtClean="0">
                <a:latin typeface="Courier New" charset="0"/>
              </a:rPr>
              <a:t>man </a:t>
            </a:r>
            <a:r>
              <a:rPr lang="en-US" dirty="0" err="1" smtClean="0">
                <a:latin typeface="Courier New" charset="0"/>
              </a:rPr>
              <a:t>ascii</a:t>
            </a:r>
            <a:r>
              <a:rPr lang="en-US" dirty="0" smtClean="0"/>
              <a:t> for details)</a:t>
            </a:r>
          </a:p>
          <a:p>
            <a:pPr eaLnBrk="1" hangingPunct="1"/>
            <a:endParaRPr lang="en-US" dirty="0" smtClean="0"/>
          </a:p>
          <a:p>
            <a:pPr eaLnBrk="1" hangingPunct="1"/>
            <a:r>
              <a:rPr lang="en-US" dirty="0" smtClean="0"/>
              <a:t>In C:</a:t>
            </a:r>
          </a:p>
        </p:txBody>
      </p:sp>
      <p:sp>
        <p:nvSpPr>
          <p:cNvPr id="14341" name="Text Box 4"/>
          <p:cNvSpPr txBox="1">
            <a:spLocks noChangeArrowheads="1"/>
          </p:cNvSpPr>
          <p:nvPr/>
        </p:nvSpPr>
        <p:spPr bwMode="auto">
          <a:xfrm>
            <a:off x="2244725" y="4029075"/>
            <a:ext cx="6137275" cy="1791260"/>
          </a:xfrm>
          <a:prstGeom prst="rect">
            <a:avLst/>
          </a:prstGeom>
          <a:noFill/>
          <a:ln w="9525">
            <a:solidFill>
              <a:schemeClr val="tx1"/>
            </a:solidFill>
            <a:miter lim="800000"/>
            <a:headEnd/>
            <a:tailEnd/>
          </a:ln>
        </p:spPr>
        <p:txBody>
          <a:bodyPr wrap="square">
            <a:spAutoFit/>
          </a:bodyPr>
          <a:lstStyle/>
          <a:p>
            <a:pPr eaLnBrk="0" hangingPunct="0">
              <a:spcBef>
                <a:spcPct val="20000"/>
              </a:spcBef>
            </a:pPr>
            <a:r>
              <a:rPr lang="en-US" sz="2400" b="1" dirty="0">
                <a:effectLst/>
                <a:latin typeface="Courier New" charset="0"/>
              </a:rPr>
              <a:t>char  </a:t>
            </a:r>
            <a:r>
              <a:rPr lang="en-US" sz="2400" b="1" dirty="0" err="1">
                <a:effectLst/>
                <a:latin typeface="Courier New" charset="0"/>
              </a:rPr>
              <a:t>a_char</a:t>
            </a:r>
            <a:r>
              <a:rPr lang="en-US" sz="2400" b="1" dirty="0">
                <a:effectLst/>
                <a:latin typeface="Courier New" charset="0"/>
              </a:rPr>
              <a:t>         = ’a’;</a:t>
            </a:r>
          </a:p>
          <a:p>
            <a:pPr eaLnBrk="0" hangingPunct="0">
              <a:spcBef>
                <a:spcPct val="20000"/>
              </a:spcBef>
            </a:pPr>
            <a:r>
              <a:rPr lang="en-US" sz="2400" b="1" dirty="0">
                <a:effectLst/>
                <a:latin typeface="Courier New" charset="0"/>
              </a:rPr>
              <a:t>char  </a:t>
            </a:r>
            <a:r>
              <a:rPr lang="en-US" sz="2400" b="1" dirty="0" err="1">
                <a:effectLst/>
                <a:latin typeface="Courier New" charset="0"/>
              </a:rPr>
              <a:t>newline_char</a:t>
            </a:r>
            <a:r>
              <a:rPr lang="en-US" sz="2400" b="1" dirty="0">
                <a:effectLst/>
                <a:latin typeface="Courier New" charset="0"/>
              </a:rPr>
              <a:t>   = ’\n’;</a:t>
            </a:r>
          </a:p>
          <a:p>
            <a:pPr eaLnBrk="0" hangingPunct="0">
              <a:spcBef>
                <a:spcPct val="20000"/>
              </a:spcBef>
            </a:pPr>
            <a:r>
              <a:rPr lang="en-US" sz="2400" b="1" dirty="0">
                <a:effectLst/>
                <a:latin typeface="Courier New" charset="0"/>
              </a:rPr>
              <a:t>char  </a:t>
            </a:r>
            <a:r>
              <a:rPr lang="en-US" sz="2400" b="1" dirty="0" err="1">
                <a:effectLst/>
                <a:latin typeface="Courier New" charset="0"/>
              </a:rPr>
              <a:t>tab_char</a:t>
            </a:r>
            <a:r>
              <a:rPr lang="en-US" sz="2400" b="1" dirty="0">
                <a:effectLst/>
                <a:latin typeface="Courier New" charset="0"/>
              </a:rPr>
              <a:t>       = ’\t’;</a:t>
            </a:r>
          </a:p>
          <a:p>
            <a:pPr eaLnBrk="0" hangingPunct="0">
              <a:spcBef>
                <a:spcPct val="20000"/>
              </a:spcBef>
            </a:pPr>
            <a:r>
              <a:rPr lang="en-US" sz="2400" b="1" dirty="0">
                <a:effectLst/>
                <a:latin typeface="Courier New" charset="0"/>
              </a:rPr>
              <a:t>char	</a:t>
            </a:r>
            <a:r>
              <a:rPr lang="en-US" sz="2400" b="1" dirty="0" err="1">
                <a:effectLst/>
                <a:latin typeface="Courier New" charset="0"/>
              </a:rPr>
              <a:t>backslash_char</a:t>
            </a:r>
            <a:r>
              <a:rPr lang="en-US" sz="2400" b="1" dirty="0">
                <a:effectLst/>
                <a:latin typeface="Courier New" charset="0"/>
              </a:rPr>
              <a:t> </a:t>
            </a:r>
            <a:r>
              <a:rPr lang="en-US" sz="2400" b="1" dirty="0" smtClean="0">
                <a:effectLst/>
                <a:latin typeface="Courier New" charset="0"/>
              </a:rPr>
              <a:t> = </a:t>
            </a:r>
            <a:r>
              <a:rPr lang="en-US" sz="2400" b="1" dirty="0">
                <a:effectLst/>
                <a:latin typeface="Courier New" charset="0"/>
              </a:rPr>
              <a: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smtClean="0"/>
              <a:t>Characters are just numbers</a:t>
            </a:r>
          </a:p>
        </p:txBody>
      </p:sp>
      <p:sp>
        <p:nvSpPr>
          <p:cNvPr id="74755" name="Rectangle 3"/>
          <p:cNvSpPr>
            <a:spLocks noGrp="1" noChangeArrowheads="1"/>
          </p:cNvSpPr>
          <p:nvPr>
            <p:ph type="body" idx="1"/>
          </p:nvPr>
        </p:nvSpPr>
        <p:spPr>
          <a:xfrm>
            <a:off x="457200" y="1189038"/>
            <a:ext cx="8229600" cy="4830762"/>
          </a:xfrm>
        </p:spPr>
        <p:txBody>
          <a:bodyPr/>
          <a:lstStyle/>
          <a:p>
            <a:pPr eaLnBrk="1" hangingPunct="1"/>
            <a:r>
              <a:rPr lang="en-US" smtClean="0"/>
              <a:t>What does this function do?</a:t>
            </a:r>
          </a:p>
        </p:txBody>
      </p:sp>
      <p:sp>
        <p:nvSpPr>
          <p:cNvPr id="16389" name="Text Box 4"/>
          <p:cNvSpPr txBox="1">
            <a:spLocks noChangeArrowheads="1"/>
          </p:cNvSpPr>
          <p:nvPr/>
        </p:nvSpPr>
        <p:spPr bwMode="auto">
          <a:xfrm>
            <a:off x="2057400" y="1825625"/>
            <a:ext cx="5110163" cy="4462463"/>
          </a:xfrm>
          <a:prstGeom prst="rect">
            <a:avLst/>
          </a:prstGeom>
          <a:noFill/>
          <a:ln w="9525">
            <a:solidFill>
              <a:schemeClr val="tx1"/>
            </a:solidFill>
            <a:miter lim="800000"/>
            <a:headEnd/>
            <a:tailEnd/>
          </a:ln>
        </p:spPr>
        <p:txBody>
          <a:bodyPr wrap="none">
            <a:spAutoFit/>
          </a:bodyPr>
          <a:lstStyle/>
          <a:p>
            <a:pPr eaLnBrk="0" hangingPunct="0">
              <a:spcBef>
                <a:spcPct val="20000"/>
              </a:spcBef>
            </a:pPr>
            <a:r>
              <a:rPr lang="en-US" sz="2000" b="1" dirty="0">
                <a:effectLst/>
                <a:latin typeface="Courier New" charset="0"/>
              </a:rPr>
              <a:t>char</a:t>
            </a:r>
          </a:p>
          <a:p>
            <a:pPr eaLnBrk="0" hangingPunct="0">
              <a:spcBef>
                <a:spcPct val="20000"/>
              </a:spcBef>
            </a:pPr>
            <a:r>
              <a:rPr lang="en-US" sz="2000" b="1" dirty="0">
                <a:effectLst/>
                <a:latin typeface="Courier New" charset="0"/>
              </a:rPr>
              <a:t>fun(char c)</a:t>
            </a:r>
          </a:p>
          <a:p>
            <a:pPr eaLnBrk="0" hangingPunct="0">
              <a:spcBef>
                <a:spcPct val="20000"/>
              </a:spcBef>
            </a:pPr>
            <a:r>
              <a:rPr lang="en-US" sz="2000" b="1" dirty="0">
                <a:effectLst/>
                <a:latin typeface="Courier New" charset="0"/>
              </a:rPr>
              <a:t>{</a:t>
            </a:r>
          </a:p>
          <a:p>
            <a:pPr eaLnBrk="0" hangingPunct="0">
              <a:spcBef>
                <a:spcPct val="20000"/>
              </a:spcBef>
            </a:pPr>
            <a:r>
              <a:rPr lang="en-US" sz="2000" b="1" dirty="0">
                <a:effectLst/>
                <a:latin typeface="Courier New" charset="0"/>
              </a:rPr>
              <a:t>  char </a:t>
            </a:r>
            <a:r>
              <a:rPr lang="en-US" sz="2000" b="1" dirty="0" err="1">
                <a:effectLst/>
                <a:latin typeface="Courier New" charset="0"/>
              </a:rPr>
              <a:t>new_c</a:t>
            </a:r>
            <a:r>
              <a:rPr lang="en-US" sz="2000" b="1" dirty="0">
                <a:effectLst/>
                <a:latin typeface="Courier New" charset="0"/>
              </a:rPr>
              <a:t>;</a:t>
            </a:r>
          </a:p>
          <a:p>
            <a:pPr eaLnBrk="0" hangingPunct="0">
              <a:spcBef>
                <a:spcPct val="20000"/>
              </a:spcBef>
            </a:pPr>
            <a:endParaRPr lang="en-US" sz="2000" b="1" dirty="0">
              <a:effectLst/>
              <a:latin typeface="Courier New" charset="0"/>
            </a:endParaRPr>
          </a:p>
          <a:p>
            <a:pPr eaLnBrk="0" hangingPunct="0">
              <a:spcBef>
                <a:spcPct val="20000"/>
              </a:spcBef>
            </a:pPr>
            <a:r>
              <a:rPr lang="en-US" sz="2000" b="1" dirty="0">
                <a:effectLst/>
                <a:latin typeface="Courier New" charset="0"/>
              </a:rPr>
              <a:t>  if ((c &gt;= ’A’) &amp;&amp; (c &lt;= ’Z’))</a:t>
            </a:r>
          </a:p>
          <a:p>
            <a:pPr eaLnBrk="0" hangingPunct="0">
              <a:spcBef>
                <a:spcPct val="20000"/>
              </a:spcBef>
            </a:pPr>
            <a:r>
              <a:rPr lang="en-US" sz="2000" b="1" dirty="0">
                <a:effectLst/>
                <a:latin typeface="Courier New" charset="0"/>
              </a:rPr>
              <a:t>    </a:t>
            </a:r>
            <a:r>
              <a:rPr lang="en-US" sz="2000" b="1" dirty="0" err="1">
                <a:effectLst/>
                <a:latin typeface="Courier New" charset="0"/>
              </a:rPr>
              <a:t>new_c</a:t>
            </a:r>
            <a:r>
              <a:rPr lang="en-US" sz="2000" b="1" dirty="0">
                <a:effectLst/>
                <a:latin typeface="Courier New" charset="0"/>
              </a:rPr>
              <a:t> = c - ’A’ + ’a’;</a:t>
            </a:r>
          </a:p>
          <a:p>
            <a:pPr eaLnBrk="0" hangingPunct="0">
              <a:spcBef>
                <a:spcPct val="20000"/>
              </a:spcBef>
            </a:pPr>
            <a:r>
              <a:rPr lang="en-US" sz="2000" b="1" dirty="0">
                <a:effectLst/>
                <a:latin typeface="Courier New" charset="0"/>
              </a:rPr>
              <a:t>  else</a:t>
            </a:r>
          </a:p>
          <a:p>
            <a:pPr eaLnBrk="0" hangingPunct="0">
              <a:spcBef>
                <a:spcPct val="20000"/>
              </a:spcBef>
            </a:pPr>
            <a:r>
              <a:rPr lang="en-US" sz="2000" b="1" dirty="0">
                <a:effectLst/>
                <a:latin typeface="Courier New" charset="0"/>
              </a:rPr>
              <a:t>    </a:t>
            </a:r>
            <a:r>
              <a:rPr lang="en-US" sz="2000" b="1" dirty="0" err="1">
                <a:effectLst/>
                <a:latin typeface="Courier New" charset="0"/>
              </a:rPr>
              <a:t>new_c</a:t>
            </a:r>
            <a:r>
              <a:rPr lang="en-US" sz="2000" b="1" dirty="0">
                <a:effectLst/>
                <a:latin typeface="Courier New" charset="0"/>
              </a:rPr>
              <a:t> = c;</a:t>
            </a:r>
          </a:p>
          <a:p>
            <a:pPr eaLnBrk="0" hangingPunct="0">
              <a:spcBef>
                <a:spcPct val="20000"/>
              </a:spcBef>
            </a:pPr>
            <a:endParaRPr lang="en-US" sz="2000" b="1" dirty="0">
              <a:effectLst/>
              <a:latin typeface="Courier New" charset="0"/>
            </a:endParaRPr>
          </a:p>
          <a:p>
            <a:pPr eaLnBrk="0" hangingPunct="0">
              <a:spcBef>
                <a:spcPct val="20000"/>
              </a:spcBef>
            </a:pPr>
            <a:r>
              <a:rPr lang="en-US" sz="2000" b="1" dirty="0">
                <a:effectLst/>
                <a:latin typeface="Courier New" charset="0"/>
              </a:rPr>
              <a:t>  return (</a:t>
            </a:r>
            <a:r>
              <a:rPr lang="en-US" sz="2000" b="1" dirty="0" err="1">
                <a:effectLst/>
                <a:latin typeface="Courier New" charset="0"/>
              </a:rPr>
              <a:t>new_c</a:t>
            </a:r>
            <a:r>
              <a:rPr lang="en-US" sz="2000" b="1" dirty="0">
                <a:effectLst/>
                <a:latin typeface="Courier New" charset="0"/>
              </a:rPr>
              <a:t>);</a:t>
            </a:r>
          </a:p>
          <a:p>
            <a:pPr eaLnBrk="0" hangingPunct="0">
              <a:spcBef>
                <a:spcPct val="20000"/>
              </a:spcBef>
            </a:pPr>
            <a:r>
              <a:rPr lang="en-US" sz="2000" b="1" dirty="0">
                <a:effectLst/>
                <a:latin typeface="Courier New" charset="0"/>
              </a:rPr>
              <a:t>}    </a:t>
            </a:r>
          </a:p>
        </p:txBody>
      </p:sp>
      <p:sp>
        <p:nvSpPr>
          <p:cNvPr id="74757" name="Line 5"/>
          <p:cNvSpPr>
            <a:spLocks noChangeShapeType="1"/>
          </p:cNvSpPr>
          <p:nvPr/>
        </p:nvSpPr>
        <p:spPr bwMode="auto">
          <a:xfrm>
            <a:off x="1447800" y="1919288"/>
            <a:ext cx="685800" cy="61912"/>
          </a:xfrm>
          <a:prstGeom prst="line">
            <a:avLst/>
          </a:prstGeom>
          <a:noFill/>
          <a:ln w="9525">
            <a:solidFill>
              <a:schemeClr val="tx1"/>
            </a:solidFill>
            <a:round/>
            <a:headEnd/>
            <a:tailEnd type="triangle" w="med" len="med"/>
          </a:ln>
        </p:spPr>
        <p:txBody>
          <a:bodyPr/>
          <a:lstStyle/>
          <a:p>
            <a:endParaRPr lang="en-US"/>
          </a:p>
        </p:txBody>
      </p:sp>
      <p:sp>
        <p:nvSpPr>
          <p:cNvPr id="74758" name="Text Box 6"/>
          <p:cNvSpPr txBox="1">
            <a:spLocks noChangeArrowheads="1"/>
          </p:cNvSpPr>
          <p:nvPr/>
        </p:nvSpPr>
        <p:spPr bwMode="auto">
          <a:xfrm>
            <a:off x="228600" y="1690688"/>
            <a:ext cx="1276350" cy="366712"/>
          </a:xfrm>
          <a:prstGeom prst="rect">
            <a:avLst/>
          </a:prstGeom>
          <a:noFill/>
          <a:ln w="9525">
            <a:noFill/>
            <a:miter lim="800000"/>
            <a:headEnd/>
            <a:tailEnd/>
          </a:ln>
        </p:spPr>
        <p:txBody>
          <a:bodyPr wrap="none">
            <a:spAutoFit/>
          </a:bodyPr>
          <a:lstStyle/>
          <a:p>
            <a:r>
              <a:rPr lang="en-US"/>
              <a:t>return type</a:t>
            </a:r>
          </a:p>
        </p:txBody>
      </p:sp>
      <p:sp>
        <p:nvSpPr>
          <p:cNvPr id="74760" name="Line 8"/>
          <p:cNvSpPr>
            <a:spLocks noChangeShapeType="1"/>
          </p:cNvSpPr>
          <p:nvPr/>
        </p:nvSpPr>
        <p:spPr bwMode="auto">
          <a:xfrm flipV="1">
            <a:off x="1295400" y="2362200"/>
            <a:ext cx="838200" cy="152400"/>
          </a:xfrm>
          <a:prstGeom prst="line">
            <a:avLst/>
          </a:prstGeom>
          <a:noFill/>
          <a:ln w="9525">
            <a:solidFill>
              <a:schemeClr val="tx1"/>
            </a:solidFill>
            <a:round/>
            <a:headEnd/>
            <a:tailEnd type="triangle" w="med" len="med"/>
          </a:ln>
        </p:spPr>
        <p:txBody>
          <a:bodyPr/>
          <a:lstStyle/>
          <a:p>
            <a:endParaRPr lang="en-US"/>
          </a:p>
        </p:txBody>
      </p:sp>
      <p:sp>
        <p:nvSpPr>
          <p:cNvPr id="74761" name="Text Box 9"/>
          <p:cNvSpPr txBox="1">
            <a:spLocks noChangeArrowheads="1"/>
          </p:cNvSpPr>
          <p:nvPr/>
        </p:nvSpPr>
        <p:spPr bwMode="auto">
          <a:xfrm>
            <a:off x="228600" y="2209800"/>
            <a:ext cx="1276350" cy="641350"/>
          </a:xfrm>
          <a:prstGeom prst="rect">
            <a:avLst/>
          </a:prstGeom>
          <a:noFill/>
          <a:ln w="9525">
            <a:noFill/>
            <a:miter lim="800000"/>
            <a:headEnd/>
            <a:tailEnd/>
          </a:ln>
        </p:spPr>
        <p:txBody>
          <a:bodyPr wrap="none">
            <a:spAutoFit/>
          </a:bodyPr>
          <a:lstStyle/>
          <a:p>
            <a:r>
              <a:rPr lang="en-US"/>
              <a:t>procedure </a:t>
            </a:r>
          </a:p>
          <a:p>
            <a:r>
              <a:rPr lang="en-US"/>
              <a:t>name</a:t>
            </a:r>
          </a:p>
        </p:txBody>
      </p:sp>
      <p:sp>
        <p:nvSpPr>
          <p:cNvPr id="74763" name="Line 11"/>
          <p:cNvSpPr>
            <a:spLocks noChangeShapeType="1"/>
          </p:cNvSpPr>
          <p:nvPr/>
        </p:nvSpPr>
        <p:spPr bwMode="auto">
          <a:xfrm flipH="1">
            <a:off x="3733800" y="1981200"/>
            <a:ext cx="3505200" cy="304800"/>
          </a:xfrm>
          <a:prstGeom prst="line">
            <a:avLst/>
          </a:prstGeom>
          <a:noFill/>
          <a:ln w="9525">
            <a:solidFill>
              <a:schemeClr val="tx1"/>
            </a:solidFill>
            <a:round/>
            <a:headEnd/>
            <a:tailEnd type="triangle" w="med" len="med"/>
          </a:ln>
        </p:spPr>
        <p:txBody>
          <a:bodyPr/>
          <a:lstStyle/>
          <a:p>
            <a:endParaRPr lang="en-US"/>
          </a:p>
        </p:txBody>
      </p:sp>
      <p:sp>
        <p:nvSpPr>
          <p:cNvPr id="74764" name="Text Box 12"/>
          <p:cNvSpPr txBox="1">
            <a:spLocks noChangeArrowheads="1"/>
          </p:cNvSpPr>
          <p:nvPr/>
        </p:nvSpPr>
        <p:spPr bwMode="auto">
          <a:xfrm>
            <a:off x="7270750" y="1600200"/>
            <a:ext cx="1644650" cy="641350"/>
          </a:xfrm>
          <a:prstGeom prst="rect">
            <a:avLst/>
          </a:prstGeom>
          <a:noFill/>
          <a:ln w="9525">
            <a:noFill/>
            <a:miter lim="800000"/>
            <a:headEnd/>
            <a:tailEnd/>
          </a:ln>
        </p:spPr>
        <p:txBody>
          <a:bodyPr wrap="none">
            <a:spAutoFit/>
          </a:bodyPr>
          <a:lstStyle/>
          <a:p>
            <a:r>
              <a:rPr lang="en-US"/>
              <a:t>argument type</a:t>
            </a:r>
          </a:p>
          <a:p>
            <a:r>
              <a:rPr lang="en-US"/>
              <a:t>and name</a:t>
            </a:r>
          </a:p>
        </p:txBody>
      </p:sp>
      <p:sp>
        <p:nvSpPr>
          <p:cNvPr id="74765" name="Line 13"/>
          <p:cNvSpPr>
            <a:spLocks noChangeShapeType="1"/>
          </p:cNvSpPr>
          <p:nvPr/>
        </p:nvSpPr>
        <p:spPr bwMode="auto">
          <a:xfrm flipV="1">
            <a:off x="1676400" y="3105150"/>
            <a:ext cx="762000" cy="228600"/>
          </a:xfrm>
          <a:prstGeom prst="line">
            <a:avLst/>
          </a:prstGeom>
          <a:noFill/>
          <a:ln w="9525">
            <a:solidFill>
              <a:schemeClr val="tx1"/>
            </a:solidFill>
            <a:round/>
            <a:headEnd/>
            <a:tailEnd type="triangle" w="med" len="med"/>
          </a:ln>
        </p:spPr>
        <p:txBody>
          <a:bodyPr/>
          <a:lstStyle/>
          <a:p>
            <a:endParaRPr lang="en-US"/>
          </a:p>
        </p:txBody>
      </p:sp>
      <p:sp>
        <p:nvSpPr>
          <p:cNvPr id="74766" name="Text Box 14"/>
          <p:cNvSpPr txBox="1">
            <a:spLocks noChangeArrowheads="1"/>
          </p:cNvSpPr>
          <p:nvPr/>
        </p:nvSpPr>
        <p:spPr bwMode="auto">
          <a:xfrm>
            <a:off x="228600" y="3028950"/>
            <a:ext cx="1695450" cy="641350"/>
          </a:xfrm>
          <a:prstGeom prst="rect">
            <a:avLst/>
          </a:prstGeom>
          <a:noFill/>
          <a:ln w="9525">
            <a:noFill/>
            <a:miter lim="800000"/>
            <a:headEnd/>
            <a:tailEnd/>
          </a:ln>
        </p:spPr>
        <p:txBody>
          <a:bodyPr wrap="none">
            <a:spAutoFit/>
          </a:bodyPr>
          <a:lstStyle/>
          <a:p>
            <a:r>
              <a:rPr lang="en-US"/>
              <a:t>local variable</a:t>
            </a:r>
          </a:p>
          <a:p>
            <a:r>
              <a:rPr lang="en-US"/>
              <a:t>type and name</a:t>
            </a:r>
          </a:p>
        </p:txBody>
      </p:sp>
      <p:sp>
        <p:nvSpPr>
          <p:cNvPr id="74767" name="Line 15"/>
          <p:cNvSpPr>
            <a:spLocks noChangeShapeType="1"/>
          </p:cNvSpPr>
          <p:nvPr/>
        </p:nvSpPr>
        <p:spPr bwMode="auto">
          <a:xfrm flipH="1" flipV="1">
            <a:off x="6477000" y="4171950"/>
            <a:ext cx="1066800" cy="76200"/>
          </a:xfrm>
          <a:prstGeom prst="line">
            <a:avLst/>
          </a:prstGeom>
          <a:noFill/>
          <a:ln w="9525">
            <a:solidFill>
              <a:schemeClr val="tx1"/>
            </a:solidFill>
            <a:round/>
            <a:headEnd/>
            <a:tailEnd type="triangle" w="med" len="med"/>
          </a:ln>
        </p:spPr>
        <p:txBody>
          <a:bodyPr/>
          <a:lstStyle/>
          <a:p>
            <a:endParaRPr lang="en-US"/>
          </a:p>
        </p:txBody>
      </p:sp>
      <p:sp>
        <p:nvSpPr>
          <p:cNvPr id="74768" name="Text Box 16"/>
          <p:cNvSpPr txBox="1">
            <a:spLocks noChangeArrowheads="1"/>
          </p:cNvSpPr>
          <p:nvPr/>
        </p:nvSpPr>
        <p:spPr bwMode="auto">
          <a:xfrm>
            <a:off x="7467600" y="3943350"/>
            <a:ext cx="1314450" cy="641350"/>
          </a:xfrm>
          <a:prstGeom prst="rect">
            <a:avLst/>
          </a:prstGeom>
          <a:noFill/>
          <a:ln w="9525">
            <a:noFill/>
            <a:miter lim="800000"/>
            <a:headEnd/>
            <a:tailEnd/>
          </a:ln>
        </p:spPr>
        <p:txBody>
          <a:bodyPr wrap="none">
            <a:spAutoFit/>
          </a:bodyPr>
          <a:lstStyle/>
          <a:p>
            <a:r>
              <a:rPr lang="en-US"/>
              <a:t>Math on</a:t>
            </a:r>
          </a:p>
          <a:p>
            <a:r>
              <a:rPr lang="en-US"/>
              <a:t>characters!</a:t>
            </a:r>
          </a:p>
        </p:txBody>
      </p:sp>
      <p:sp>
        <p:nvSpPr>
          <p:cNvPr id="74769" name="Line 17"/>
          <p:cNvSpPr>
            <a:spLocks noChangeShapeType="1"/>
          </p:cNvSpPr>
          <p:nvPr/>
        </p:nvSpPr>
        <p:spPr bwMode="auto">
          <a:xfrm flipH="1">
            <a:off x="5715000" y="3486150"/>
            <a:ext cx="1524000" cy="152400"/>
          </a:xfrm>
          <a:prstGeom prst="line">
            <a:avLst/>
          </a:prstGeom>
          <a:noFill/>
          <a:ln w="9525">
            <a:solidFill>
              <a:schemeClr val="tx1"/>
            </a:solidFill>
            <a:round/>
            <a:headEnd/>
            <a:tailEnd type="triangle" w="med" len="med"/>
          </a:ln>
        </p:spPr>
        <p:txBody>
          <a:bodyPr/>
          <a:lstStyle/>
          <a:p>
            <a:endParaRPr lang="en-US"/>
          </a:p>
        </p:txBody>
      </p:sp>
      <p:sp>
        <p:nvSpPr>
          <p:cNvPr id="74770" name="Text Box 18"/>
          <p:cNvSpPr txBox="1">
            <a:spLocks noChangeArrowheads="1"/>
          </p:cNvSpPr>
          <p:nvPr/>
        </p:nvSpPr>
        <p:spPr bwMode="auto">
          <a:xfrm>
            <a:off x="7239000" y="3181350"/>
            <a:ext cx="1784350" cy="641350"/>
          </a:xfrm>
          <a:prstGeom prst="rect">
            <a:avLst/>
          </a:prstGeom>
          <a:noFill/>
          <a:ln w="9525">
            <a:noFill/>
            <a:miter lim="800000"/>
            <a:headEnd/>
            <a:tailEnd/>
          </a:ln>
        </p:spPr>
        <p:txBody>
          <a:bodyPr wrap="none">
            <a:spAutoFit/>
          </a:bodyPr>
          <a:lstStyle/>
          <a:p>
            <a:r>
              <a:rPr lang="en-US"/>
              <a:t>comparisons</a:t>
            </a:r>
          </a:p>
          <a:p>
            <a:r>
              <a:rPr lang="en-US"/>
              <a:t>with characters!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7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475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476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47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476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476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47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476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477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476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7476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476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475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5" grpId="0" build="p"/>
      <p:bldP spid="74757" grpId="0" animBg="1"/>
      <p:bldP spid="74758" grpId="0"/>
      <p:bldP spid="74760" grpId="0" animBg="1"/>
      <p:bldP spid="74761" grpId="0"/>
      <p:bldP spid="74763" grpId="0" animBg="1"/>
      <p:bldP spid="74764" grpId="0"/>
      <p:bldP spid="74765" grpId="0" animBg="1"/>
      <p:bldP spid="74766" grpId="0"/>
      <p:bldP spid="74767" grpId="0" animBg="1"/>
      <p:bldP spid="74768" grpId="0"/>
      <p:bldP spid="74769" grpId="0" animBg="1"/>
      <p:bldP spid="747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zh-TW" smtClean="0">
                <a:ea typeface="新細明體" pitchFamily="18" charset="-120"/>
              </a:rPr>
              <a:t>Arrays</a:t>
            </a:r>
          </a:p>
        </p:txBody>
      </p:sp>
      <p:sp>
        <p:nvSpPr>
          <p:cNvPr id="18435" name="Text Box 3"/>
          <p:cNvSpPr txBox="1">
            <a:spLocks noChangeArrowheads="1"/>
          </p:cNvSpPr>
          <p:nvPr/>
        </p:nvSpPr>
        <p:spPr bwMode="auto">
          <a:xfrm>
            <a:off x="1431925" y="1795463"/>
            <a:ext cx="184150" cy="457200"/>
          </a:xfrm>
          <a:prstGeom prst="rect">
            <a:avLst/>
          </a:prstGeom>
          <a:noFill/>
          <a:ln w="9525">
            <a:noFill/>
            <a:miter lim="800000"/>
            <a:headEnd/>
            <a:tailEnd/>
          </a:ln>
        </p:spPr>
        <p:txBody>
          <a:bodyPr wrap="none">
            <a:spAutoFit/>
          </a:bodyPr>
          <a:lstStyle/>
          <a:p>
            <a:endParaRPr kumimoji="1" lang="en-US">
              <a:ea typeface="新細明體" pitchFamily="18" charset="-120"/>
            </a:endParaRPr>
          </a:p>
        </p:txBody>
      </p:sp>
      <p:sp>
        <p:nvSpPr>
          <p:cNvPr id="18436" name="Text Box 4"/>
          <p:cNvSpPr txBox="1">
            <a:spLocks noChangeArrowheads="1"/>
          </p:cNvSpPr>
          <p:nvPr/>
        </p:nvSpPr>
        <p:spPr bwMode="auto">
          <a:xfrm>
            <a:off x="458609" y="1295400"/>
            <a:ext cx="8080032" cy="3539430"/>
          </a:xfrm>
          <a:prstGeom prst="rect">
            <a:avLst/>
          </a:prstGeom>
          <a:noFill/>
          <a:ln w="9525">
            <a:noFill/>
            <a:miter lim="800000"/>
            <a:headEnd/>
            <a:tailEnd/>
          </a:ln>
        </p:spPr>
        <p:txBody>
          <a:bodyPr wrap="none">
            <a:spAutoFit/>
          </a:bodyPr>
          <a:lstStyle/>
          <a:p>
            <a:r>
              <a:rPr kumimoji="1" lang="en-US" altLang="zh-TW" sz="2800" dirty="0">
                <a:effectLst/>
                <a:ea typeface="新細明體" pitchFamily="18" charset="-120"/>
              </a:rPr>
              <a:t>Array: a set of pairs (</a:t>
            </a:r>
            <a:r>
              <a:rPr kumimoji="1" lang="en-US" altLang="zh-TW" sz="2800" dirty="0">
                <a:solidFill>
                  <a:srgbClr val="009900"/>
                </a:solidFill>
                <a:effectLst/>
                <a:ea typeface="新細明體" pitchFamily="18" charset="-120"/>
              </a:rPr>
              <a:t>index </a:t>
            </a:r>
            <a:r>
              <a:rPr kumimoji="1" lang="en-US" altLang="zh-TW" sz="2800" dirty="0">
                <a:effectLst/>
                <a:ea typeface="新細明體" pitchFamily="18" charset="-120"/>
              </a:rPr>
              <a:t>and </a:t>
            </a:r>
            <a:r>
              <a:rPr kumimoji="1" lang="en-US" altLang="zh-TW" sz="2800" dirty="0">
                <a:solidFill>
                  <a:srgbClr val="009900"/>
                </a:solidFill>
                <a:effectLst/>
                <a:ea typeface="新細明體" pitchFamily="18" charset="-120"/>
              </a:rPr>
              <a:t>value</a:t>
            </a:r>
            <a:r>
              <a:rPr kumimoji="1" lang="en-US" altLang="zh-TW" sz="2800" dirty="0">
                <a:effectLst/>
                <a:ea typeface="新細明體" pitchFamily="18" charset="-120"/>
              </a:rPr>
              <a:t>)</a:t>
            </a:r>
            <a:endParaRPr kumimoji="1" lang="en-US" altLang="zh-TW" sz="2800" dirty="0">
              <a:solidFill>
                <a:srgbClr val="009900"/>
              </a:solidFill>
              <a:effectLst/>
              <a:ea typeface="新細明體" pitchFamily="18" charset="-120"/>
            </a:endParaRPr>
          </a:p>
          <a:p>
            <a:endParaRPr kumimoji="1" lang="en-US" altLang="zh-TW" sz="2800" dirty="0">
              <a:effectLst/>
              <a:ea typeface="新細明體" pitchFamily="18" charset="-120"/>
            </a:endParaRPr>
          </a:p>
          <a:p>
            <a:r>
              <a:rPr kumimoji="1" lang="en-US" altLang="zh-TW" sz="2800" dirty="0">
                <a:solidFill>
                  <a:srgbClr val="0000CC"/>
                </a:solidFill>
                <a:effectLst/>
                <a:ea typeface="新細明體" pitchFamily="18" charset="-120"/>
              </a:rPr>
              <a:t>data structure</a:t>
            </a:r>
          </a:p>
          <a:p>
            <a:r>
              <a:rPr kumimoji="1" lang="en-US" altLang="zh-TW" sz="2800" dirty="0" smtClean="0">
                <a:effectLst/>
                <a:ea typeface="新細明體" pitchFamily="18" charset="-120"/>
              </a:rPr>
              <a:t>For </a:t>
            </a:r>
            <a:r>
              <a:rPr kumimoji="1" lang="en-US" altLang="zh-TW" sz="2800" dirty="0">
                <a:effectLst/>
                <a:ea typeface="新細明體" pitchFamily="18" charset="-120"/>
              </a:rPr>
              <a:t>each index, there is a value associated with</a:t>
            </a:r>
          </a:p>
          <a:p>
            <a:r>
              <a:rPr kumimoji="1" lang="en-US" altLang="zh-TW" sz="2800" dirty="0">
                <a:effectLst/>
                <a:ea typeface="新細明體" pitchFamily="18" charset="-120"/>
              </a:rPr>
              <a:t>            that index.</a:t>
            </a:r>
          </a:p>
          <a:p>
            <a:endParaRPr kumimoji="1" lang="en-US" altLang="zh-TW" sz="2800" dirty="0">
              <a:effectLst/>
              <a:ea typeface="新細明體" pitchFamily="18" charset="-120"/>
            </a:endParaRPr>
          </a:p>
          <a:p>
            <a:r>
              <a:rPr kumimoji="1" lang="en-US" altLang="zh-TW" sz="2800" dirty="0">
                <a:solidFill>
                  <a:srgbClr val="0000CC"/>
                </a:solidFill>
                <a:effectLst/>
                <a:ea typeface="新細明體" pitchFamily="18" charset="-120"/>
              </a:rPr>
              <a:t>representation (possible)</a:t>
            </a:r>
          </a:p>
          <a:p>
            <a:r>
              <a:rPr kumimoji="1" lang="en-US" altLang="zh-TW" sz="2800" dirty="0">
                <a:effectLst/>
                <a:ea typeface="新細明體" pitchFamily="18" charset="-120"/>
              </a:rPr>
              <a:t>	implemented by using consecutive memory.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noFill/>
        </p:spPr>
        <p:txBody>
          <a:bodyPr/>
          <a:lstStyle/>
          <a:p>
            <a:r>
              <a:rPr lang="en-US" smtClean="0"/>
              <a:t>Arrays</a:t>
            </a:r>
          </a:p>
        </p:txBody>
      </p:sp>
      <p:sp>
        <p:nvSpPr>
          <p:cNvPr id="4099" name="Rectangle 3"/>
          <p:cNvSpPr>
            <a:spLocks noGrp="1" noChangeArrowheads="1"/>
          </p:cNvSpPr>
          <p:nvPr>
            <p:ph type="body" idx="1"/>
          </p:nvPr>
        </p:nvSpPr>
        <p:spPr>
          <a:xfrm>
            <a:off x="228600" y="1143000"/>
            <a:ext cx="8915400" cy="4800600"/>
          </a:xfrm>
          <a:noFill/>
        </p:spPr>
        <p:txBody>
          <a:bodyPr/>
          <a:lstStyle/>
          <a:p>
            <a:r>
              <a:rPr lang="en-US" sz="2800" smtClean="0"/>
              <a:t>An array is a group of </a:t>
            </a:r>
            <a:r>
              <a:rPr lang="en-US" sz="2800" u="sng" smtClean="0"/>
              <a:t>related data items</a:t>
            </a:r>
            <a:r>
              <a:rPr lang="en-US" sz="2800" smtClean="0"/>
              <a:t> that all have the </a:t>
            </a:r>
            <a:r>
              <a:rPr lang="en-US" sz="2800" u="sng" smtClean="0"/>
              <a:t>same name</a:t>
            </a:r>
            <a:r>
              <a:rPr lang="en-US" sz="2800" b="1" smtClean="0"/>
              <a:t> </a:t>
            </a:r>
            <a:r>
              <a:rPr lang="en-US" sz="2800" smtClean="0"/>
              <a:t>and the </a:t>
            </a:r>
            <a:r>
              <a:rPr lang="en-US" sz="2800" u="sng" smtClean="0"/>
              <a:t>same data type</a:t>
            </a:r>
            <a:r>
              <a:rPr lang="en-US" sz="2800" smtClean="0"/>
              <a:t>.</a:t>
            </a:r>
          </a:p>
          <a:p>
            <a:r>
              <a:rPr lang="en-US" sz="2800" smtClean="0"/>
              <a:t>Arrays can be of any data type we choose.</a:t>
            </a:r>
          </a:p>
          <a:p>
            <a:r>
              <a:rPr lang="en-US" sz="2800" smtClean="0"/>
              <a:t>Arrays are </a:t>
            </a:r>
            <a:r>
              <a:rPr lang="en-US" sz="2800" b="1" smtClean="0"/>
              <a:t>static</a:t>
            </a:r>
            <a:r>
              <a:rPr lang="en-US" sz="2800" smtClean="0"/>
              <a:t> in that they remain the same</a:t>
            </a:r>
            <a:r>
              <a:rPr lang="en-US" sz="2800" b="1" smtClean="0"/>
              <a:t> </a:t>
            </a:r>
            <a:r>
              <a:rPr lang="en-US" sz="2800" smtClean="0"/>
              <a:t>size</a:t>
            </a:r>
            <a:r>
              <a:rPr lang="en-US" sz="2800" b="1" smtClean="0"/>
              <a:t> </a:t>
            </a:r>
            <a:r>
              <a:rPr lang="en-US" sz="2800" smtClean="0"/>
              <a:t>throughout program execution.</a:t>
            </a:r>
          </a:p>
          <a:p>
            <a:r>
              <a:rPr lang="en-US" sz="2800" smtClean="0"/>
              <a:t>An array’s data items are stored contiguously in memory.</a:t>
            </a:r>
          </a:p>
          <a:p>
            <a:r>
              <a:rPr lang="en-US" sz="2800" smtClean="0"/>
              <a:t>Each of the data items is known as an </a:t>
            </a:r>
            <a:r>
              <a:rPr lang="en-US" sz="2800" b="1" smtClean="0"/>
              <a:t>element </a:t>
            </a:r>
            <a:r>
              <a:rPr lang="en-US" sz="2800" smtClean="0"/>
              <a:t>of the array.  Each element can be accessed individually.</a:t>
            </a:r>
          </a:p>
          <a:p>
            <a:endParaRPr lang="en-US" sz="280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3"/>
          <p:cNvSpPr>
            <a:spLocks noGrp="1"/>
          </p:cNvSpPr>
          <p:nvPr>
            <p:ph type="title"/>
          </p:nvPr>
        </p:nvSpPr>
        <p:spPr/>
        <p:txBody>
          <a:bodyPr/>
          <a:lstStyle/>
          <a:p>
            <a:pPr eaLnBrk="1" hangingPunct="1"/>
            <a:r>
              <a:rPr lang="en-US" altLang="zh-CN" dirty="0" smtClean="0"/>
              <a:t>Arrays</a:t>
            </a:r>
            <a:endParaRPr lang="zh-CN" altLang="en-US" dirty="0" smtClean="0"/>
          </a:p>
        </p:txBody>
      </p:sp>
      <p:sp>
        <p:nvSpPr>
          <p:cNvPr id="2051" name="TextBox 4"/>
          <p:cNvSpPr txBox="1">
            <a:spLocks noChangeArrowheads="1"/>
          </p:cNvSpPr>
          <p:nvPr/>
        </p:nvSpPr>
        <p:spPr bwMode="auto">
          <a:xfrm>
            <a:off x="457200" y="1219200"/>
            <a:ext cx="8072437" cy="4832092"/>
          </a:xfrm>
          <a:prstGeom prst="rect">
            <a:avLst/>
          </a:prstGeom>
          <a:noFill/>
          <a:ln w="9525">
            <a:noFill/>
            <a:miter lim="800000"/>
            <a:headEnd/>
            <a:tailEnd/>
          </a:ln>
        </p:spPr>
        <p:txBody>
          <a:bodyPr wrap="square">
            <a:spAutoFit/>
          </a:bodyPr>
          <a:lstStyle/>
          <a:p>
            <a:r>
              <a:rPr lang="en-US" altLang="zh-CN" sz="2800" b="1" dirty="0">
                <a:effectLst/>
                <a:latin typeface="Calibri" pitchFamily="34" charset="0"/>
              </a:rPr>
              <a:t>scalar</a:t>
            </a:r>
            <a:r>
              <a:rPr lang="en-US" altLang="zh-CN" sz="2800" dirty="0">
                <a:effectLst/>
                <a:latin typeface="Calibri" pitchFamily="34" charset="0"/>
              </a:rPr>
              <a:t>: capable of holding a single data item</a:t>
            </a:r>
          </a:p>
          <a:p>
            <a:r>
              <a:rPr lang="en-US" altLang="zh-CN" sz="2800" b="1" dirty="0">
                <a:effectLst/>
                <a:latin typeface="Calibri" pitchFamily="34" charset="0"/>
              </a:rPr>
              <a:t>aggregate</a:t>
            </a:r>
            <a:r>
              <a:rPr lang="en-US" altLang="zh-CN" sz="2800" dirty="0">
                <a:effectLst/>
                <a:latin typeface="Calibri" pitchFamily="34" charset="0"/>
              </a:rPr>
              <a:t> variables: capable of holding a collections of values.</a:t>
            </a:r>
          </a:p>
          <a:p>
            <a:endParaRPr lang="en-US" altLang="zh-CN" sz="2800" dirty="0">
              <a:effectLst/>
              <a:latin typeface="Calibri" pitchFamily="34" charset="0"/>
            </a:endParaRPr>
          </a:p>
          <a:p>
            <a:r>
              <a:rPr lang="en-US" altLang="zh-CN" sz="2800" dirty="0">
                <a:effectLst/>
                <a:latin typeface="Calibri" pitchFamily="34" charset="0"/>
              </a:rPr>
              <a:t>Two kinds of aggregates in C:</a:t>
            </a:r>
          </a:p>
          <a:p>
            <a:r>
              <a:rPr lang="en-US" altLang="zh-CN" sz="2800" dirty="0" smtClean="0">
                <a:effectLst/>
                <a:latin typeface="Calibri" pitchFamily="34" charset="0"/>
              </a:rPr>
              <a:t>Arrays		Structures</a:t>
            </a:r>
            <a:endParaRPr lang="en-US" altLang="zh-CN" sz="2800" dirty="0">
              <a:effectLst/>
              <a:latin typeface="Calibri" pitchFamily="34" charset="0"/>
            </a:endParaRPr>
          </a:p>
          <a:p>
            <a:endParaRPr lang="en-US" altLang="zh-CN" sz="2800" dirty="0">
              <a:effectLst/>
              <a:latin typeface="Calibri" pitchFamily="34" charset="0"/>
            </a:endParaRPr>
          </a:p>
          <a:p>
            <a:r>
              <a:rPr lang="en-US" altLang="zh-CN" sz="2800" dirty="0" smtClean="0">
                <a:effectLst/>
                <a:latin typeface="Calibri" pitchFamily="34" charset="0"/>
              </a:rPr>
              <a:t>An </a:t>
            </a:r>
            <a:r>
              <a:rPr lang="en-US" altLang="zh-CN" sz="2800" b="1" i="1" dirty="0">
                <a:effectLst/>
                <a:latin typeface="Calibri" pitchFamily="34" charset="0"/>
              </a:rPr>
              <a:t>array </a:t>
            </a:r>
            <a:r>
              <a:rPr lang="en-US" altLang="zh-CN" sz="2800" dirty="0">
                <a:effectLst/>
                <a:latin typeface="Calibri" pitchFamily="34" charset="0"/>
              </a:rPr>
              <a:t>is a data structure containing a number of data values, all of which have </a:t>
            </a:r>
            <a:r>
              <a:rPr lang="en-US" altLang="zh-CN" sz="2800" b="1" dirty="0">
                <a:effectLst/>
                <a:latin typeface="Calibri" pitchFamily="34" charset="0"/>
              </a:rPr>
              <a:t>the same </a:t>
            </a:r>
            <a:r>
              <a:rPr lang="en-US" altLang="zh-CN" sz="2800" b="1" dirty="0" smtClean="0">
                <a:effectLst/>
                <a:latin typeface="Calibri" pitchFamily="34" charset="0"/>
              </a:rPr>
              <a:t>type</a:t>
            </a:r>
          </a:p>
          <a:p>
            <a:r>
              <a:rPr lang="en-US" altLang="zh-CN" sz="2800" b="1" dirty="0" smtClean="0">
                <a:effectLst/>
                <a:latin typeface="Calibri" pitchFamily="34" charset="0"/>
              </a:rPr>
              <a:t>Static entity</a:t>
            </a:r>
            <a:r>
              <a:rPr lang="en-US" altLang="zh-CN" sz="2800" dirty="0" smtClean="0">
                <a:effectLst/>
                <a:latin typeface="Calibri" pitchFamily="34" charset="0"/>
              </a:rPr>
              <a:t>		same size throughout program. </a:t>
            </a:r>
            <a:endParaRPr lang="en-US" altLang="zh-CN" sz="2800" dirty="0">
              <a:effectLst/>
              <a:latin typeface="Calibri" pitchFamily="34" charset="0"/>
            </a:endParaRPr>
          </a:p>
          <a:p>
            <a:endParaRPr lang="en-US" altLang="zh-CN" sz="2800" dirty="0">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标题 1"/>
          <p:cNvSpPr>
            <a:spLocks noGrp="1"/>
          </p:cNvSpPr>
          <p:nvPr>
            <p:ph type="title"/>
          </p:nvPr>
        </p:nvSpPr>
        <p:spPr/>
        <p:txBody>
          <a:bodyPr/>
          <a:lstStyle/>
          <a:p>
            <a:pPr eaLnBrk="1" hangingPunct="1"/>
            <a:r>
              <a:rPr lang="en-US" altLang="zh-CN" smtClean="0"/>
              <a:t>Arrays</a:t>
            </a:r>
            <a:endParaRPr lang="zh-CN" altLang="en-US" smtClean="0"/>
          </a:p>
        </p:txBody>
      </p:sp>
      <p:sp>
        <p:nvSpPr>
          <p:cNvPr id="3075" name="TextBox 2"/>
          <p:cNvSpPr txBox="1">
            <a:spLocks noChangeArrowheads="1"/>
          </p:cNvSpPr>
          <p:nvPr/>
        </p:nvSpPr>
        <p:spPr bwMode="auto">
          <a:xfrm>
            <a:off x="357188" y="1219200"/>
            <a:ext cx="8572500" cy="646112"/>
          </a:xfrm>
          <a:prstGeom prst="rect">
            <a:avLst/>
          </a:prstGeom>
          <a:noFill/>
          <a:ln w="9525">
            <a:noFill/>
            <a:miter lim="800000"/>
            <a:headEnd/>
            <a:tailEnd/>
          </a:ln>
        </p:spPr>
        <p:txBody>
          <a:bodyPr>
            <a:spAutoFit/>
          </a:bodyPr>
          <a:lstStyle/>
          <a:p>
            <a:r>
              <a:rPr lang="en-US" altLang="zh-CN" sz="3600" dirty="0">
                <a:effectLst/>
                <a:latin typeface="Calibri" pitchFamily="34" charset="0"/>
              </a:rPr>
              <a:t>One-Dimensional Arrays</a:t>
            </a:r>
            <a:endParaRPr lang="zh-CN" altLang="en-US" sz="3600" dirty="0">
              <a:effectLst/>
              <a:latin typeface="Calibri" pitchFamily="34" charset="0"/>
            </a:endParaRPr>
          </a:p>
        </p:txBody>
      </p:sp>
      <p:sp>
        <p:nvSpPr>
          <p:cNvPr id="3076" name="TextBox 3"/>
          <p:cNvSpPr txBox="1">
            <a:spLocks noChangeArrowheads="1"/>
          </p:cNvSpPr>
          <p:nvPr/>
        </p:nvSpPr>
        <p:spPr bwMode="auto">
          <a:xfrm>
            <a:off x="571500" y="1981200"/>
            <a:ext cx="7429500" cy="2308225"/>
          </a:xfrm>
          <a:prstGeom prst="rect">
            <a:avLst/>
          </a:prstGeom>
          <a:noFill/>
          <a:ln w="9525">
            <a:noFill/>
            <a:miter lim="800000"/>
            <a:headEnd/>
            <a:tailEnd/>
          </a:ln>
        </p:spPr>
        <p:txBody>
          <a:bodyPr>
            <a:spAutoFit/>
          </a:bodyPr>
          <a:lstStyle/>
          <a:p>
            <a:r>
              <a:rPr lang="en-US" altLang="zh-CN" sz="2400" dirty="0">
                <a:effectLst/>
                <a:latin typeface="Calibri" pitchFamily="34" charset="0"/>
              </a:rPr>
              <a:t>The simplest kind of arrays</a:t>
            </a:r>
          </a:p>
          <a:p>
            <a:r>
              <a:rPr lang="en-US" altLang="zh-CN" sz="2400" dirty="0">
                <a:effectLst/>
                <a:latin typeface="Calibri" pitchFamily="34" charset="0"/>
              </a:rPr>
              <a:t>The elements, the values of the items, of a one-dimensional array are conceptually arranged one after another in a single row.</a:t>
            </a:r>
          </a:p>
          <a:p>
            <a:endParaRPr lang="en-US" altLang="zh-CN" sz="2400" dirty="0">
              <a:effectLst/>
              <a:latin typeface="Calibri" pitchFamily="34" charset="0"/>
            </a:endParaRPr>
          </a:p>
          <a:p>
            <a:r>
              <a:rPr lang="en-US" altLang="zh-CN" sz="2400" dirty="0" err="1">
                <a:effectLst/>
                <a:latin typeface="Calibri" pitchFamily="34" charset="0"/>
              </a:rPr>
              <a:t>int</a:t>
            </a:r>
            <a:r>
              <a:rPr lang="en-US" altLang="zh-CN" sz="2400" dirty="0">
                <a:effectLst/>
                <a:latin typeface="Calibri" pitchFamily="34" charset="0"/>
              </a:rPr>
              <a:t> a[8];</a:t>
            </a:r>
          </a:p>
        </p:txBody>
      </p:sp>
      <p:graphicFrame>
        <p:nvGraphicFramePr>
          <p:cNvPr id="5" name="表格 4"/>
          <p:cNvGraphicFramePr>
            <a:graphicFrameLocks noGrp="1"/>
          </p:cNvGraphicFramePr>
          <p:nvPr/>
        </p:nvGraphicFramePr>
        <p:xfrm>
          <a:off x="1143000" y="4467225"/>
          <a:ext cx="6096000" cy="371475"/>
        </p:xfrm>
        <a:graphic>
          <a:graphicData uri="http://schemas.openxmlformats.org/drawingml/2006/table">
            <a:tbl>
              <a:tblPr/>
              <a:tblGrid>
                <a:gridCol w="762000"/>
                <a:gridCol w="762000"/>
                <a:gridCol w="762000"/>
                <a:gridCol w="762000"/>
                <a:gridCol w="762000"/>
                <a:gridCol w="762000"/>
                <a:gridCol w="762000"/>
                <a:gridCol w="7620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r>
            </a:tbl>
          </a:graphicData>
        </a:graphic>
      </p:graphicFrame>
      <p:sp>
        <p:nvSpPr>
          <p:cNvPr id="3097" name="TextBox 5"/>
          <p:cNvSpPr txBox="1">
            <a:spLocks noChangeArrowheads="1"/>
          </p:cNvSpPr>
          <p:nvPr/>
        </p:nvSpPr>
        <p:spPr bwMode="auto">
          <a:xfrm>
            <a:off x="714375" y="4495800"/>
            <a:ext cx="357188" cy="369887"/>
          </a:xfrm>
          <a:prstGeom prst="rect">
            <a:avLst/>
          </a:prstGeom>
          <a:noFill/>
          <a:ln w="9525">
            <a:noFill/>
            <a:miter lim="800000"/>
            <a:headEnd/>
            <a:tailEnd/>
          </a:ln>
        </p:spPr>
        <p:txBody>
          <a:bodyPr>
            <a:spAutoFit/>
          </a:bodyPr>
          <a:lstStyle/>
          <a:p>
            <a:r>
              <a:rPr lang="en-US" altLang="zh-CN" dirty="0"/>
              <a:t>a</a:t>
            </a:r>
            <a:endParaRPr lang="zh-CN" altLang="en-US" dirty="0"/>
          </a:p>
        </p:txBody>
      </p:sp>
      <p:sp>
        <p:nvSpPr>
          <p:cNvPr id="3098" name="TextBox 6"/>
          <p:cNvSpPr txBox="1">
            <a:spLocks noChangeArrowheads="1"/>
          </p:cNvSpPr>
          <p:nvPr/>
        </p:nvSpPr>
        <p:spPr bwMode="auto">
          <a:xfrm>
            <a:off x="714375" y="5124450"/>
            <a:ext cx="6786563" cy="1200150"/>
          </a:xfrm>
          <a:prstGeom prst="rect">
            <a:avLst/>
          </a:prstGeom>
          <a:noFill/>
          <a:ln w="9525">
            <a:noFill/>
            <a:miter lim="800000"/>
            <a:headEnd/>
            <a:tailEnd/>
          </a:ln>
        </p:spPr>
        <p:txBody>
          <a:bodyPr>
            <a:spAutoFit/>
          </a:bodyPr>
          <a:lstStyle/>
          <a:p>
            <a:r>
              <a:rPr lang="en-US" altLang="zh-CN" sz="2400" dirty="0">
                <a:effectLst/>
                <a:latin typeface="Calibri" pitchFamily="34" charset="0"/>
              </a:rPr>
              <a:t>#define N 10</a:t>
            </a:r>
          </a:p>
          <a:p>
            <a:r>
              <a:rPr lang="en-US" altLang="zh-CN" sz="2400" dirty="0">
                <a:effectLst/>
                <a:latin typeface="Calibri" pitchFamily="34" charset="0"/>
              </a:rPr>
              <a:t>……</a:t>
            </a:r>
          </a:p>
          <a:p>
            <a:r>
              <a:rPr lang="en-US" altLang="zh-CN" sz="2400" dirty="0" err="1">
                <a:effectLst/>
                <a:latin typeface="Calibri" pitchFamily="34" charset="0"/>
              </a:rPr>
              <a:t>int</a:t>
            </a:r>
            <a:r>
              <a:rPr lang="en-US" altLang="zh-CN" sz="2400" dirty="0">
                <a:effectLst/>
                <a:latin typeface="Calibri" pitchFamily="34" charset="0"/>
              </a:rPr>
              <a:t> a[N];</a:t>
            </a:r>
            <a:endParaRPr lang="zh-CN" altLang="en-US" sz="2400" dirty="0">
              <a:effectLst/>
              <a:latin typeface="Calibri"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标题 1"/>
          <p:cNvSpPr>
            <a:spLocks noGrp="1"/>
          </p:cNvSpPr>
          <p:nvPr>
            <p:ph type="title"/>
          </p:nvPr>
        </p:nvSpPr>
        <p:spPr/>
        <p:txBody>
          <a:bodyPr/>
          <a:lstStyle/>
          <a:p>
            <a:pPr eaLnBrk="1" hangingPunct="1"/>
            <a:r>
              <a:rPr lang="en-US" altLang="zh-CN" smtClean="0"/>
              <a:t>Arrays Subscripting</a:t>
            </a:r>
            <a:endParaRPr lang="zh-CN" altLang="en-US" smtClean="0"/>
          </a:p>
        </p:txBody>
      </p:sp>
      <p:sp>
        <p:nvSpPr>
          <p:cNvPr id="4099" name="矩形 2"/>
          <p:cNvSpPr>
            <a:spLocks noChangeArrowheads="1"/>
          </p:cNvSpPr>
          <p:nvPr/>
        </p:nvSpPr>
        <p:spPr bwMode="auto">
          <a:xfrm>
            <a:off x="642938" y="1643063"/>
            <a:ext cx="7929562" cy="1570037"/>
          </a:xfrm>
          <a:prstGeom prst="rect">
            <a:avLst/>
          </a:prstGeom>
          <a:noFill/>
          <a:ln w="9525">
            <a:noFill/>
            <a:miter lim="800000"/>
            <a:headEnd/>
            <a:tailEnd/>
          </a:ln>
        </p:spPr>
        <p:txBody>
          <a:bodyPr wrap="none">
            <a:spAutoFit/>
          </a:bodyPr>
          <a:lstStyle/>
          <a:p>
            <a:r>
              <a:rPr lang="en-US" altLang="zh-CN" sz="3200" dirty="0">
                <a:effectLst/>
                <a:latin typeface="Calibri" pitchFamily="34" charset="0"/>
              </a:rPr>
              <a:t>Array elements are always numbered starting </a:t>
            </a:r>
          </a:p>
          <a:p>
            <a:r>
              <a:rPr lang="en-US" altLang="zh-CN" sz="3200" dirty="0">
                <a:effectLst/>
                <a:latin typeface="Calibri" pitchFamily="34" charset="0"/>
              </a:rPr>
              <a:t>from 0, so the elements of an array of length n</a:t>
            </a:r>
          </a:p>
          <a:p>
            <a:r>
              <a:rPr lang="en-US" altLang="zh-CN" sz="3200" dirty="0">
                <a:effectLst/>
                <a:latin typeface="Calibri" pitchFamily="34" charset="0"/>
              </a:rPr>
              <a:t>are indexed from 0 to n-1</a:t>
            </a:r>
            <a:endParaRPr lang="zh-CN" altLang="en-US" sz="3200" dirty="0">
              <a:effectLst/>
              <a:latin typeface="Calibri" pitchFamily="34" charset="0"/>
            </a:endParaRPr>
          </a:p>
        </p:txBody>
      </p:sp>
      <p:graphicFrame>
        <p:nvGraphicFramePr>
          <p:cNvPr id="10" name="表格 9"/>
          <p:cNvGraphicFramePr>
            <a:graphicFrameLocks noGrp="1"/>
          </p:cNvGraphicFramePr>
          <p:nvPr/>
        </p:nvGraphicFramePr>
        <p:xfrm>
          <a:off x="1500188" y="3429000"/>
          <a:ext cx="6096000" cy="371475"/>
        </p:xfrm>
        <a:graphic>
          <a:graphicData uri="http://schemas.openxmlformats.org/drawingml/2006/table">
            <a:tbl>
              <a:tblPr/>
              <a:tblGrid>
                <a:gridCol w="762000"/>
                <a:gridCol w="762000"/>
                <a:gridCol w="762000"/>
                <a:gridCol w="762000"/>
                <a:gridCol w="762000"/>
                <a:gridCol w="762000"/>
                <a:gridCol w="762000"/>
                <a:gridCol w="7620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800" b="1" i="0" u="none" strike="noStrike" cap="none" normalizeH="0" baseline="0" dirty="0" smtClean="0">
                        <a:ln>
                          <a:noFill/>
                        </a:ln>
                        <a:solidFill>
                          <a:srgbClr val="FFFFFF"/>
                        </a:solidFill>
                        <a:effectLst/>
                        <a:latin typeface="Calibri" pitchFamily="34" charset="0"/>
                        <a:ea typeface="宋体" charset="-122"/>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0070C0"/>
                    </a:solidFill>
                  </a:tcPr>
                </a:tc>
              </a:tr>
            </a:tbl>
          </a:graphicData>
        </a:graphic>
      </p:graphicFrame>
      <p:sp>
        <p:nvSpPr>
          <p:cNvPr id="4120" name="TextBox 10"/>
          <p:cNvSpPr txBox="1">
            <a:spLocks noChangeArrowheads="1"/>
          </p:cNvSpPr>
          <p:nvPr/>
        </p:nvSpPr>
        <p:spPr bwMode="auto">
          <a:xfrm>
            <a:off x="1643063" y="3929063"/>
            <a:ext cx="571500" cy="369887"/>
          </a:xfrm>
          <a:prstGeom prst="rect">
            <a:avLst/>
          </a:prstGeom>
          <a:noFill/>
          <a:ln w="9525">
            <a:noFill/>
            <a:miter lim="800000"/>
            <a:headEnd/>
            <a:tailEnd/>
          </a:ln>
        </p:spPr>
        <p:txBody>
          <a:bodyPr>
            <a:spAutoFit/>
          </a:bodyPr>
          <a:lstStyle/>
          <a:p>
            <a:r>
              <a:rPr lang="en-US" altLang="zh-CN"/>
              <a:t>a[0]</a:t>
            </a:r>
            <a:endParaRPr lang="zh-CN" altLang="en-US"/>
          </a:p>
        </p:txBody>
      </p:sp>
      <p:sp>
        <p:nvSpPr>
          <p:cNvPr id="4121" name="TextBox 11"/>
          <p:cNvSpPr txBox="1">
            <a:spLocks noChangeArrowheads="1"/>
          </p:cNvSpPr>
          <p:nvPr/>
        </p:nvSpPr>
        <p:spPr bwMode="auto">
          <a:xfrm>
            <a:off x="2357438" y="3929063"/>
            <a:ext cx="571500" cy="369887"/>
          </a:xfrm>
          <a:prstGeom prst="rect">
            <a:avLst/>
          </a:prstGeom>
          <a:noFill/>
          <a:ln w="9525">
            <a:noFill/>
            <a:miter lim="800000"/>
            <a:headEnd/>
            <a:tailEnd/>
          </a:ln>
        </p:spPr>
        <p:txBody>
          <a:bodyPr>
            <a:spAutoFit/>
          </a:bodyPr>
          <a:lstStyle/>
          <a:p>
            <a:r>
              <a:rPr lang="en-US" altLang="zh-CN"/>
              <a:t>a[1]</a:t>
            </a:r>
            <a:endParaRPr lang="zh-CN" altLang="en-US"/>
          </a:p>
        </p:txBody>
      </p:sp>
      <p:sp>
        <p:nvSpPr>
          <p:cNvPr id="4122" name="TextBox 12"/>
          <p:cNvSpPr txBox="1">
            <a:spLocks noChangeArrowheads="1"/>
          </p:cNvSpPr>
          <p:nvPr/>
        </p:nvSpPr>
        <p:spPr bwMode="auto">
          <a:xfrm>
            <a:off x="6888163" y="3914775"/>
            <a:ext cx="785812" cy="369888"/>
          </a:xfrm>
          <a:prstGeom prst="rect">
            <a:avLst/>
          </a:prstGeom>
          <a:noFill/>
          <a:ln w="9525">
            <a:noFill/>
            <a:miter lim="800000"/>
            <a:headEnd/>
            <a:tailEnd/>
          </a:ln>
        </p:spPr>
        <p:txBody>
          <a:bodyPr>
            <a:spAutoFit/>
          </a:bodyPr>
          <a:lstStyle/>
          <a:p>
            <a:r>
              <a:rPr lang="en-US" altLang="zh-CN"/>
              <a:t>a[8-1]</a:t>
            </a:r>
            <a:endParaRPr lang="zh-CN" altLang="en-US"/>
          </a:p>
        </p:txBody>
      </p:sp>
      <p:sp>
        <p:nvSpPr>
          <p:cNvPr id="4123" name="TextBox 13"/>
          <p:cNvSpPr txBox="1">
            <a:spLocks noChangeArrowheads="1"/>
          </p:cNvSpPr>
          <p:nvPr/>
        </p:nvSpPr>
        <p:spPr bwMode="auto">
          <a:xfrm>
            <a:off x="1000125" y="4643438"/>
            <a:ext cx="4714875" cy="1200329"/>
          </a:xfrm>
          <a:prstGeom prst="rect">
            <a:avLst/>
          </a:prstGeom>
          <a:noFill/>
          <a:ln w="9525">
            <a:noFill/>
            <a:miter lim="800000"/>
            <a:headEnd/>
            <a:tailEnd/>
          </a:ln>
        </p:spPr>
        <p:txBody>
          <a:bodyPr wrap="square">
            <a:spAutoFit/>
          </a:bodyPr>
          <a:lstStyle/>
          <a:p>
            <a:r>
              <a:rPr lang="en-US" altLang="zh-CN" sz="2400" dirty="0">
                <a:effectLst/>
              </a:rPr>
              <a:t>a[1] = 9;</a:t>
            </a:r>
          </a:p>
          <a:p>
            <a:r>
              <a:rPr lang="en-US" altLang="zh-CN" sz="2400" dirty="0" err="1">
                <a:effectLst/>
              </a:rPr>
              <a:t>printf</a:t>
            </a:r>
            <a:r>
              <a:rPr lang="en-US" altLang="zh-CN" sz="2400" dirty="0">
                <a:effectLst/>
              </a:rPr>
              <a:t>(“%d\n”, a[5]);</a:t>
            </a:r>
          </a:p>
          <a:p>
            <a:r>
              <a:rPr lang="en-US" altLang="zh-CN" sz="2400" dirty="0">
                <a:effectLst/>
              </a:rPr>
              <a:t>++a[</a:t>
            </a:r>
            <a:r>
              <a:rPr lang="en-US" altLang="zh-CN" sz="2400" dirty="0" err="1">
                <a:effectLst/>
              </a:rPr>
              <a:t>i</a:t>
            </a:r>
            <a:r>
              <a:rPr lang="en-US" altLang="zh-CN" sz="2400" dirty="0">
                <a:effectLst/>
              </a:rPr>
              <a:t>];</a:t>
            </a:r>
            <a:endParaRPr lang="zh-CN" altLang="en-US" sz="2400" dirty="0">
              <a:effectLst/>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61"/>
          <p:cNvSpPr>
            <a:spLocks noGrp="1" noChangeArrowheads="1"/>
          </p:cNvSpPr>
          <p:nvPr>
            <p:ph type="title"/>
          </p:nvPr>
        </p:nvSpPr>
        <p:spPr/>
        <p:txBody>
          <a:bodyPr/>
          <a:lstStyle/>
          <a:p>
            <a:pPr eaLnBrk="1" hangingPunct="1"/>
            <a:r>
              <a:rPr lang="en-US" dirty="0" smtClean="0"/>
              <a:t>Arrays</a:t>
            </a:r>
          </a:p>
        </p:txBody>
      </p:sp>
      <p:sp>
        <p:nvSpPr>
          <p:cNvPr id="5123" name="Rectangle 62"/>
          <p:cNvSpPr>
            <a:spLocks noGrp="1" noChangeArrowheads="1"/>
          </p:cNvSpPr>
          <p:nvPr>
            <p:ph type="body" idx="1"/>
          </p:nvPr>
        </p:nvSpPr>
        <p:spPr/>
        <p:txBody>
          <a:bodyPr/>
          <a:lstStyle/>
          <a:p>
            <a:pPr eaLnBrk="1" hangingPunct="1"/>
            <a:r>
              <a:rPr lang="en-US" dirty="0" smtClean="0"/>
              <a:t>Array</a:t>
            </a:r>
          </a:p>
          <a:p>
            <a:pPr lvl="1" eaLnBrk="1" hangingPunct="1"/>
            <a:r>
              <a:rPr lang="en-US" sz="2200" dirty="0" smtClean="0"/>
              <a:t>Group of consecutive memory locations </a:t>
            </a:r>
          </a:p>
          <a:p>
            <a:pPr lvl="1" eaLnBrk="1" hangingPunct="1"/>
            <a:r>
              <a:rPr lang="en-US" sz="2200" dirty="0" smtClean="0"/>
              <a:t>Same name and type</a:t>
            </a:r>
          </a:p>
          <a:p>
            <a:pPr eaLnBrk="1" hangingPunct="1"/>
            <a:r>
              <a:rPr lang="en-US" dirty="0" smtClean="0"/>
              <a:t>To refer to an element, specify</a:t>
            </a:r>
          </a:p>
          <a:p>
            <a:pPr lvl="1" eaLnBrk="1" hangingPunct="1"/>
            <a:r>
              <a:rPr lang="en-US" dirty="0" smtClean="0"/>
              <a:t>Array name</a:t>
            </a:r>
          </a:p>
          <a:p>
            <a:pPr lvl="1" eaLnBrk="1" hangingPunct="1"/>
            <a:r>
              <a:rPr lang="en-US" dirty="0" smtClean="0"/>
              <a:t>Position number</a:t>
            </a:r>
          </a:p>
          <a:p>
            <a:pPr eaLnBrk="1" hangingPunct="1"/>
            <a:r>
              <a:rPr lang="en-US" dirty="0" smtClean="0"/>
              <a:t>Format:</a:t>
            </a:r>
          </a:p>
          <a:p>
            <a:pPr lvl="2" eaLnBrk="1" hangingPunct="1">
              <a:buFontTx/>
              <a:buNone/>
            </a:pPr>
            <a:r>
              <a:rPr lang="en-US" i="1" dirty="0" err="1" smtClean="0"/>
              <a:t>arrayname</a:t>
            </a:r>
            <a:r>
              <a:rPr lang="en-US" b="1" dirty="0" smtClean="0">
                <a:latin typeface="Courier New" pitchFamily="49" charset="0"/>
              </a:rPr>
              <a:t>[</a:t>
            </a:r>
            <a:r>
              <a:rPr lang="en-US" dirty="0" smtClean="0"/>
              <a:t> </a:t>
            </a:r>
            <a:r>
              <a:rPr lang="en-US" i="1" dirty="0" smtClean="0"/>
              <a:t>position number</a:t>
            </a:r>
            <a:r>
              <a:rPr lang="en-US" dirty="0" smtClean="0"/>
              <a:t> </a:t>
            </a:r>
            <a:r>
              <a:rPr lang="en-US" b="1" dirty="0" smtClean="0">
                <a:latin typeface="Courier New" pitchFamily="49" charset="0"/>
              </a:rPr>
              <a:t>]</a:t>
            </a:r>
          </a:p>
          <a:p>
            <a:pPr lvl="1" eaLnBrk="1" hangingPunct="1"/>
            <a:r>
              <a:rPr lang="en-US" dirty="0" smtClean="0"/>
              <a:t>First element at position </a:t>
            </a:r>
            <a:r>
              <a:rPr lang="en-US" b="1" dirty="0" smtClean="0">
                <a:latin typeface="Courier New" pitchFamily="49" charset="0"/>
              </a:rPr>
              <a:t>0</a:t>
            </a:r>
          </a:p>
          <a:p>
            <a:pPr lvl="1" eaLnBrk="1" hangingPunct="1"/>
            <a:r>
              <a:rPr lang="en-US" b="1" dirty="0" smtClean="0">
                <a:latin typeface="Courier New" pitchFamily="49" charset="0"/>
              </a:rPr>
              <a:t>n</a:t>
            </a:r>
            <a:r>
              <a:rPr lang="en-US" dirty="0" smtClean="0"/>
              <a:t> element array named </a:t>
            </a:r>
            <a:r>
              <a:rPr lang="en-US" b="1" dirty="0" smtClean="0">
                <a:latin typeface="Courier New" pitchFamily="49" charset="0"/>
              </a:rPr>
              <a:t>c</a:t>
            </a:r>
            <a:r>
              <a:rPr lang="en-US" dirty="0" smtClean="0"/>
              <a:t>:</a:t>
            </a:r>
          </a:p>
          <a:p>
            <a:pPr lvl="2" eaLnBrk="1" hangingPunct="1"/>
            <a:r>
              <a:rPr lang="en-US" sz="2000" b="1" dirty="0" smtClean="0">
                <a:latin typeface="Courier New" pitchFamily="49" charset="0"/>
              </a:rPr>
              <a:t>c[ 0 ]</a:t>
            </a:r>
            <a:r>
              <a:rPr lang="en-US" sz="2000" dirty="0" smtClean="0"/>
              <a:t>, </a:t>
            </a:r>
            <a:r>
              <a:rPr lang="en-US" sz="2000" b="1" dirty="0" smtClean="0">
                <a:latin typeface="Courier New" pitchFamily="49" charset="0"/>
              </a:rPr>
              <a:t>c[ 1 ]</a:t>
            </a:r>
            <a:r>
              <a:rPr lang="en-US" sz="2000" dirty="0" smtClean="0"/>
              <a:t>...</a:t>
            </a:r>
            <a:r>
              <a:rPr lang="en-US" sz="2000" b="1" dirty="0" smtClean="0">
                <a:latin typeface="Courier New" pitchFamily="49" charset="0"/>
              </a:rPr>
              <a:t>c[ n – 1 ]</a:t>
            </a:r>
          </a:p>
        </p:txBody>
      </p:sp>
      <p:grpSp>
        <p:nvGrpSpPr>
          <p:cNvPr id="2" name="Group 64"/>
          <p:cNvGrpSpPr>
            <a:grpSpLocks/>
          </p:cNvGrpSpPr>
          <p:nvPr/>
        </p:nvGrpSpPr>
        <p:grpSpPr bwMode="auto">
          <a:xfrm>
            <a:off x="5486400" y="349250"/>
            <a:ext cx="3505200" cy="5975350"/>
            <a:chOff x="3936" y="220"/>
            <a:chExt cx="1728" cy="3662"/>
          </a:xfrm>
        </p:grpSpPr>
        <p:sp>
          <p:nvSpPr>
            <p:cNvPr id="5125" name="Rectangle 32"/>
            <p:cNvSpPr>
              <a:spLocks noChangeArrowheads="1"/>
            </p:cNvSpPr>
            <p:nvPr/>
          </p:nvSpPr>
          <p:spPr bwMode="auto">
            <a:xfrm>
              <a:off x="4055" y="220"/>
              <a:ext cx="1609" cy="308"/>
            </a:xfrm>
            <a:prstGeom prst="rect">
              <a:avLst/>
            </a:prstGeom>
            <a:noFill/>
            <a:ln w="0">
              <a:noFill/>
              <a:miter lim="800000"/>
              <a:headEnd/>
              <a:tailEnd/>
            </a:ln>
          </p:spPr>
          <p:txBody>
            <a:bodyPr lIns="0" tIns="0" rIns="0" bIns="0"/>
            <a:lstStyle/>
            <a:p>
              <a:pPr eaLnBrk="1" hangingPunct="1">
                <a:spcBef>
                  <a:spcPct val="0"/>
                </a:spcBef>
              </a:pPr>
              <a:r>
                <a:rPr lang="en-US" sz="1800">
                  <a:effectLst/>
                  <a:latin typeface="Courier New" pitchFamily="49" charset="0"/>
                </a:rPr>
                <a:t>Name of array (Note that all elements of this array have the same name, </a:t>
              </a:r>
              <a:r>
                <a:rPr lang="en-US" sz="1800" b="1">
                  <a:effectLst/>
                  <a:latin typeface="Courier New" pitchFamily="49" charset="0"/>
                </a:rPr>
                <a:t>c</a:t>
              </a:r>
              <a:r>
                <a:rPr lang="en-US" sz="1800">
                  <a:effectLst/>
                  <a:latin typeface="Courier New" pitchFamily="49" charset="0"/>
                </a:rPr>
                <a:t>)</a:t>
              </a:r>
            </a:p>
            <a:p>
              <a:pPr>
                <a:spcBef>
                  <a:spcPct val="0"/>
                </a:spcBef>
              </a:pPr>
              <a:endParaRPr lang="en-US" sz="1800">
                <a:solidFill>
                  <a:schemeClr val="tx1"/>
                </a:solidFill>
                <a:effectLst/>
                <a:latin typeface="Courier New" pitchFamily="49" charset="0"/>
              </a:endParaRPr>
            </a:p>
          </p:txBody>
        </p:sp>
        <p:sp>
          <p:nvSpPr>
            <p:cNvPr id="5126" name="Rectangle 45"/>
            <p:cNvSpPr>
              <a:spLocks noChangeArrowheads="1"/>
            </p:cNvSpPr>
            <p:nvPr/>
          </p:nvSpPr>
          <p:spPr bwMode="auto">
            <a:xfrm>
              <a:off x="3936" y="3675"/>
              <a:ext cx="1513" cy="207"/>
            </a:xfrm>
            <a:prstGeom prst="rect">
              <a:avLst/>
            </a:prstGeom>
            <a:noFill/>
            <a:ln w="0">
              <a:noFill/>
              <a:miter lim="800000"/>
              <a:headEnd/>
              <a:tailEnd/>
            </a:ln>
          </p:spPr>
          <p:txBody>
            <a:bodyPr lIns="0" tIns="0" rIns="0" bIns="0"/>
            <a:lstStyle/>
            <a:p>
              <a:pPr eaLnBrk="1" hangingPunct="1">
                <a:spcBef>
                  <a:spcPct val="0"/>
                </a:spcBef>
              </a:pPr>
              <a:r>
                <a:rPr lang="en-US" sz="1800" dirty="0">
                  <a:effectLst/>
                  <a:latin typeface="Courier New" pitchFamily="49" charset="0"/>
                </a:rPr>
                <a:t>Position number of the element within array </a:t>
              </a:r>
              <a:r>
                <a:rPr lang="en-US" sz="1800" b="1" dirty="0">
                  <a:effectLst/>
                  <a:latin typeface="Courier New" pitchFamily="49" charset="0"/>
                </a:rPr>
                <a:t>c</a:t>
              </a:r>
              <a:endParaRPr lang="en-US" sz="1800" dirty="0">
                <a:solidFill>
                  <a:schemeClr val="tx1"/>
                </a:solidFill>
                <a:effectLst/>
                <a:latin typeface="Courier New" pitchFamily="49" charset="0"/>
              </a:endParaRPr>
            </a:p>
          </p:txBody>
        </p:sp>
        <p:sp>
          <p:nvSpPr>
            <p:cNvPr id="5127" name="Freeform 46"/>
            <p:cNvSpPr>
              <a:spLocks/>
            </p:cNvSpPr>
            <p:nvPr/>
          </p:nvSpPr>
          <p:spPr bwMode="auto">
            <a:xfrm>
              <a:off x="4147" y="3408"/>
              <a:ext cx="0" cy="231"/>
            </a:xfrm>
            <a:custGeom>
              <a:avLst/>
              <a:gdLst>
                <a:gd name="T0" fmla="*/ 0 w 20000"/>
                <a:gd name="T1" fmla="*/ 0 h 20000"/>
                <a:gd name="T2" fmla="*/ 0 w 20000"/>
                <a:gd name="T3" fmla="*/ 19958 h 20000"/>
                <a:gd name="T4" fmla="*/ 0 60000 65536"/>
                <a:gd name="T5" fmla="*/ 0 60000 65536"/>
                <a:gd name="T6" fmla="*/ 0 w 20000"/>
                <a:gd name="T7" fmla="*/ 0 h 20000"/>
                <a:gd name="T8" fmla="*/ 0 w 20000"/>
                <a:gd name="T9" fmla="*/ 20000 h 20000"/>
              </a:gdLst>
              <a:ahLst/>
              <a:cxnLst>
                <a:cxn ang="T4">
                  <a:pos x="T0" y="T1"/>
                </a:cxn>
                <a:cxn ang="T5">
                  <a:pos x="T2" y="T3"/>
                </a:cxn>
              </a:cxnLst>
              <a:rect l="T6" t="T7" r="T8" b="T9"/>
              <a:pathLst>
                <a:path w="20000" h="20000">
                  <a:moveTo>
                    <a:pt x="0" y="0"/>
                  </a:moveTo>
                  <a:lnTo>
                    <a:pt x="0" y="19958"/>
                  </a:lnTo>
                </a:path>
              </a:pathLst>
            </a:custGeom>
            <a:noFill/>
            <a:ln w="3175">
              <a:solidFill>
                <a:srgbClr val="000000"/>
              </a:solidFill>
              <a:round/>
              <a:headEnd type="triangle" w="med" len="sm"/>
              <a:tailEnd/>
            </a:ln>
          </p:spPr>
          <p:txBody>
            <a:bodyPr/>
            <a:lstStyle/>
            <a:p>
              <a:endParaRPr lang="en-US">
                <a:effectLst/>
              </a:endParaRPr>
            </a:p>
          </p:txBody>
        </p:sp>
        <p:grpSp>
          <p:nvGrpSpPr>
            <p:cNvPr id="3" name="Group 63"/>
            <p:cNvGrpSpPr>
              <a:grpSpLocks/>
            </p:cNvGrpSpPr>
            <p:nvPr/>
          </p:nvGrpSpPr>
          <p:grpSpPr bwMode="auto">
            <a:xfrm>
              <a:off x="4032" y="1070"/>
              <a:ext cx="1308" cy="2290"/>
              <a:chOff x="4032" y="1304"/>
              <a:chExt cx="1308" cy="2290"/>
            </a:xfrm>
          </p:grpSpPr>
          <p:grpSp>
            <p:nvGrpSpPr>
              <p:cNvPr id="4" name="Group 5"/>
              <p:cNvGrpSpPr>
                <a:grpSpLocks/>
              </p:cNvGrpSpPr>
              <p:nvPr/>
            </p:nvGrpSpPr>
            <p:grpSpPr bwMode="auto">
              <a:xfrm>
                <a:off x="4528" y="1514"/>
                <a:ext cx="812" cy="2080"/>
                <a:chOff x="0" y="-2"/>
                <a:chExt cx="20000" cy="20004"/>
              </a:xfrm>
            </p:grpSpPr>
            <p:sp>
              <p:nvSpPr>
                <p:cNvPr id="5169" name="Freeform 6"/>
                <p:cNvSpPr>
                  <a:spLocks/>
                </p:cNvSpPr>
                <p:nvPr/>
              </p:nvSpPr>
              <p:spPr bwMode="auto">
                <a:xfrm>
                  <a:off x="0" y="10000"/>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grpSp>
              <p:nvGrpSpPr>
                <p:cNvPr id="5" name="Group 7"/>
                <p:cNvGrpSpPr>
                  <a:grpSpLocks/>
                </p:cNvGrpSpPr>
                <p:nvPr/>
              </p:nvGrpSpPr>
              <p:grpSpPr bwMode="auto">
                <a:xfrm>
                  <a:off x="0" y="-2"/>
                  <a:ext cx="20000" cy="20004"/>
                  <a:chOff x="0" y="0"/>
                  <a:chExt cx="20000" cy="20004"/>
                </a:xfrm>
              </p:grpSpPr>
              <p:sp>
                <p:nvSpPr>
                  <p:cNvPr id="5171" name="Freeform 8"/>
                  <p:cNvSpPr>
                    <a:spLocks/>
                  </p:cNvSpPr>
                  <p:nvPr/>
                </p:nvSpPr>
                <p:spPr bwMode="auto">
                  <a:xfrm>
                    <a:off x="0" y="0"/>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72" name="Freeform 9"/>
                  <p:cNvSpPr>
                    <a:spLocks/>
                  </p:cNvSpPr>
                  <p:nvPr/>
                </p:nvSpPr>
                <p:spPr bwMode="auto">
                  <a:xfrm>
                    <a:off x="0" y="1667"/>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73" name="Freeform 10"/>
                  <p:cNvSpPr>
                    <a:spLocks/>
                  </p:cNvSpPr>
                  <p:nvPr/>
                </p:nvSpPr>
                <p:spPr bwMode="auto">
                  <a:xfrm>
                    <a:off x="0" y="3334"/>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74" name="Freeform 11"/>
                  <p:cNvSpPr>
                    <a:spLocks/>
                  </p:cNvSpPr>
                  <p:nvPr/>
                </p:nvSpPr>
                <p:spPr bwMode="auto">
                  <a:xfrm>
                    <a:off x="0" y="5001"/>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75" name="Freeform 12"/>
                  <p:cNvSpPr>
                    <a:spLocks/>
                  </p:cNvSpPr>
                  <p:nvPr/>
                </p:nvSpPr>
                <p:spPr bwMode="auto">
                  <a:xfrm>
                    <a:off x="0" y="6668"/>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76" name="Freeform 13"/>
                  <p:cNvSpPr>
                    <a:spLocks/>
                  </p:cNvSpPr>
                  <p:nvPr/>
                </p:nvSpPr>
                <p:spPr bwMode="auto">
                  <a:xfrm>
                    <a:off x="0" y="8335"/>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77" name="Freeform 14"/>
                  <p:cNvSpPr>
                    <a:spLocks/>
                  </p:cNvSpPr>
                  <p:nvPr/>
                </p:nvSpPr>
                <p:spPr bwMode="auto">
                  <a:xfrm>
                    <a:off x="0" y="11669"/>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78" name="Freeform 15"/>
                  <p:cNvSpPr>
                    <a:spLocks/>
                  </p:cNvSpPr>
                  <p:nvPr/>
                </p:nvSpPr>
                <p:spPr bwMode="auto">
                  <a:xfrm>
                    <a:off x="0" y="13336"/>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79" name="Freeform 16"/>
                  <p:cNvSpPr>
                    <a:spLocks/>
                  </p:cNvSpPr>
                  <p:nvPr/>
                </p:nvSpPr>
                <p:spPr bwMode="auto">
                  <a:xfrm>
                    <a:off x="0" y="15003"/>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80" name="Freeform 17"/>
                  <p:cNvSpPr>
                    <a:spLocks/>
                  </p:cNvSpPr>
                  <p:nvPr/>
                </p:nvSpPr>
                <p:spPr bwMode="auto">
                  <a:xfrm>
                    <a:off x="0" y="16670"/>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sp>
                <p:nvSpPr>
                  <p:cNvPr id="5181" name="Freeform 18"/>
                  <p:cNvSpPr>
                    <a:spLocks/>
                  </p:cNvSpPr>
                  <p:nvPr/>
                </p:nvSpPr>
                <p:spPr bwMode="auto">
                  <a:xfrm>
                    <a:off x="0" y="18337"/>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solidFill>
                    <a:srgbClr val="4DB3E6"/>
                  </a:solidFill>
                  <a:ln w="3175">
                    <a:solidFill>
                      <a:srgbClr val="4DB3E6"/>
                    </a:solidFill>
                    <a:round/>
                    <a:headEnd/>
                    <a:tailEnd/>
                  </a:ln>
                </p:spPr>
                <p:txBody>
                  <a:bodyPr/>
                  <a:lstStyle/>
                  <a:p>
                    <a:endParaRPr lang="en-US">
                      <a:effectLst/>
                    </a:endParaRPr>
                  </a:p>
                </p:txBody>
              </p:sp>
            </p:grpSp>
          </p:grpSp>
          <p:sp>
            <p:nvSpPr>
              <p:cNvPr id="5130" name="Rectangle 19"/>
              <p:cNvSpPr>
                <a:spLocks noChangeArrowheads="1"/>
              </p:cNvSpPr>
              <p:nvPr/>
            </p:nvSpPr>
            <p:spPr bwMode="auto">
              <a:xfrm>
                <a:off x="4100" y="2579"/>
                <a:ext cx="293"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c[6]</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31" name="Rectangle 20"/>
              <p:cNvSpPr>
                <a:spLocks noChangeArrowheads="1"/>
              </p:cNvSpPr>
              <p:nvPr/>
            </p:nvSpPr>
            <p:spPr bwMode="auto">
              <a:xfrm>
                <a:off x="4800" y="1539"/>
                <a:ext cx="225"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-45</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32" name="Rectangle 21"/>
              <p:cNvSpPr>
                <a:spLocks noChangeArrowheads="1"/>
              </p:cNvSpPr>
              <p:nvPr/>
            </p:nvSpPr>
            <p:spPr bwMode="auto">
              <a:xfrm>
                <a:off x="4935" y="1712"/>
                <a:ext cx="90"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6</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33" name="Rectangle 22"/>
              <p:cNvSpPr>
                <a:spLocks noChangeArrowheads="1"/>
              </p:cNvSpPr>
              <p:nvPr/>
            </p:nvSpPr>
            <p:spPr bwMode="auto">
              <a:xfrm>
                <a:off x="4935" y="1886"/>
                <a:ext cx="90" cy="134"/>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0</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34" name="Rectangle 23"/>
              <p:cNvSpPr>
                <a:spLocks noChangeArrowheads="1"/>
              </p:cNvSpPr>
              <p:nvPr/>
            </p:nvSpPr>
            <p:spPr bwMode="auto">
              <a:xfrm>
                <a:off x="4868" y="2059"/>
                <a:ext cx="157"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72</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35" name="Rectangle 24"/>
              <p:cNvSpPr>
                <a:spLocks noChangeArrowheads="1"/>
              </p:cNvSpPr>
              <p:nvPr/>
            </p:nvSpPr>
            <p:spPr bwMode="auto">
              <a:xfrm>
                <a:off x="4732" y="2232"/>
                <a:ext cx="293"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1543</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36" name="Rectangle 25"/>
              <p:cNvSpPr>
                <a:spLocks noChangeArrowheads="1"/>
              </p:cNvSpPr>
              <p:nvPr/>
            </p:nvSpPr>
            <p:spPr bwMode="auto">
              <a:xfrm>
                <a:off x="4800" y="2406"/>
                <a:ext cx="225" cy="134"/>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-89</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37" name="Rectangle 26"/>
              <p:cNvSpPr>
                <a:spLocks noChangeArrowheads="1"/>
              </p:cNvSpPr>
              <p:nvPr/>
            </p:nvSpPr>
            <p:spPr bwMode="auto">
              <a:xfrm>
                <a:off x="4935" y="2579"/>
                <a:ext cx="90"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0</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38" name="Rectangle 27"/>
              <p:cNvSpPr>
                <a:spLocks noChangeArrowheads="1"/>
              </p:cNvSpPr>
              <p:nvPr/>
            </p:nvSpPr>
            <p:spPr bwMode="auto">
              <a:xfrm>
                <a:off x="4868" y="2752"/>
                <a:ext cx="157"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62</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39" name="Rectangle 28"/>
              <p:cNvSpPr>
                <a:spLocks noChangeArrowheads="1"/>
              </p:cNvSpPr>
              <p:nvPr/>
            </p:nvSpPr>
            <p:spPr bwMode="auto">
              <a:xfrm>
                <a:off x="4868" y="2926"/>
                <a:ext cx="157"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-3</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40" name="Rectangle 29"/>
              <p:cNvSpPr>
                <a:spLocks noChangeArrowheads="1"/>
              </p:cNvSpPr>
              <p:nvPr/>
            </p:nvSpPr>
            <p:spPr bwMode="auto">
              <a:xfrm>
                <a:off x="4935" y="3099"/>
                <a:ext cx="90"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1</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41" name="Rectangle 30"/>
              <p:cNvSpPr>
                <a:spLocks noChangeArrowheads="1"/>
              </p:cNvSpPr>
              <p:nvPr/>
            </p:nvSpPr>
            <p:spPr bwMode="auto">
              <a:xfrm>
                <a:off x="4732" y="3272"/>
                <a:ext cx="293"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6453</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42" name="Rectangle 31"/>
              <p:cNvSpPr>
                <a:spLocks noChangeArrowheads="1"/>
              </p:cNvSpPr>
              <p:nvPr/>
            </p:nvSpPr>
            <p:spPr bwMode="auto">
              <a:xfrm>
                <a:off x="4868" y="3446"/>
                <a:ext cx="157"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78</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43" name="Freeform 33"/>
              <p:cNvSpPr>
                <a:spLocks/>
              </p:cNvSpPr>
              <p:nvPr/>
            </p:nvSpPr>
            <p:spPr bwMode="auto">
              <a:xfrm>
                <a:off x="4173" y="1304"/>
                <a:ext cx="0" cy="231"/>
              </a:xfrm>
              <a:custGeom>
                <a:avLst/>
                <a:gdLst>
                  <a:gd name="T0" fmla="*/ 0 w 20000"/>
                  <a:gd name="T1" fmla="*/ 19958 h 20000"/>
                  <a:gd name="T2" fmla="*/ 0 w 20000"/>
                  <a:gd name="T3" fmla="*/ 0 h 20000"/>
                  <a:gd name="T4" fmla="*/ 0 60000 65536"/>
                  <a:gd name="T5" fmla="*/ 0 60000 65536"/>
                  <a:gd name="T6" fmla="*/ 0 w 20000"/>
                  <a:gd name="T7" fmla="*/ 0 h 20000"/>
                  <a:gd name="T8" fmla="*/ 0 w 20000"/>
                  <a:gd name="T9" fmla="*/ 20000 h 20000"/>
                </a:gdLst>
                <a:ahLst/>
                <a:cxnLst>
                  <a:cxn ang="T4">
                    <a:pos x="T0" y="T1"/>
                  </a:cxn>
                  <a:cxn ang="T5">
                    <a:pos x="T2" y="T3"/>
                  </a:cxn>
                </a:cxnLst>
                <a:rect l="T6" t="T7" r="T8" b="T9"/>
                <a:pathLst>
                  <a:path w="20000" h="20000">
                    <a:moveTo>
                      <a:pt x="0" y="19958"/>
                    </a:moveTo>
                    <a:lnTo>
                      <a:pt x="0" y="0"/>
                    </a:lnTo>
                  </a:path>
                </a:pathLst>
              </a:custGeom>
              <a:noFill/>
              <a:ln w="3175">
                <a:solidFill>
                  <a:srgbClr val="000000"/>
                </a:solidFill>
                <a:round/>
                <a:headEnd type="triangle" w="med" len="sm"/>
                <a:tailEnd/>
              </a:ln>
            </p:spPr>
            <p:txBody>
              <a:bodyPr/>
              <a:lstStyle/>
              <a:p>
                <a:endParaRPr lang="en-US">
                  <a:effectLst/>
                </a:endParaRPr>
              </a:p>
            </p:txBody>
          </p:sp>
          <p:sp>
            <p:nvSpPr>
              <p:cNvPr id="5144" name="Rectangle 34"/>
              <p:cNvSpPr>
                <a:spLocks noChangeArrowheads="1"/>
              </p:cNvSpPr>
              <p:nvPr/>
            </p:nvSpPr>
            <p:spPr bwMode="auto">
              <a:xfrm>
                <a:off x="4100" y="1539"/>
                <a:ext cx="293"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c[0]</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45" name="Rectangle 35"/>
              <p:cNvSpPr>
                <a:spLocks noChangeArrowheads="1"/>
              </p:cNvSpPr>
              <p:nvPr/>
            </p:nvSpPr>
            <p:spPr bwMode="auto">
              <a:xfrm>
                <a:off x="4100" y="1712"/>
                <a:ext cx="293"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c[1]</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46" name="Rectangle 36"/>
              <p:cNvSpPr>
                <a:spLocks noChangeArrowheads="1"/>
              </p:cNvSpPr>
              <p:nvPr/>
            </p:nvSpPr>
            <p:spPr bwMode="auto">
              <a:xfrm>
                <a:off x="4100" y="1886"/>
                <a:ext cx="293" cy="134"/>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c[2]</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47" name="Rectangle 37"/>
              <p:cNvSpPr>
                <a:spLocks noChangeArrowheads="1"/>
              </p:cNvSpPr>
              <p:nvPr/>
            </p:nvSpPr>
            <p:spPr bwMode="auto">
              <a:xfrm>
                <a:off x="4100" y="2059"/>
                <a:ext cx="293"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c[3]</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48" name="Rectangle 38"/>
              <p:cNvSpPr>
                <a:spLocks noChangeArrowheads="1"/>
              </p:cNvSpPr>
              <p:nvPr/>
            </p:nvSpPr>
            <p:spPr bwMode="auto">
              <a:xfrm>
                <a:off x="4032" y="3446"/>
                <a:ext cx="361"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c[11]</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49" name="Rectangle 39"/>
              <p:cNvSpPr>
                <a:spLocks noChangeArrowheads="1"/>
              </p:cNvSpPr>
              <p:nvPr/>
            </p:nvSpPr>
            <p:spPr bwMode="auto">
              <a:xfrm>
                <a:off x="4032" y="3272"/>
                <a:ext cx="361"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c[10]</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50" name="Rectangle 40"/>
              <p:cNvSpPr>
                <a:spLocks noChangeArrowheads="1"/>
              </p:cNvSpPr>
              <p:nvPr/>
            </p:nvSpPr>
            <p:spPr bwMode="auto">
              <a:xfrm>
                <a:off x="4100" y="3099"/>
                <a:ext cx="293"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c[9]</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51" name="Rectangle 41"/>
              <p:cNvSpPr>
                <a:spLocks noChangeArrowheads="1"/>
              </p:cNvSpPr>
              <p:nvPr/>
            </p:nvSpPr>
            <p:spPr bwMode="auto">
              <a:xfrm>
                <a:off x="4100" y="2926"/>
                <a:ext cx="293"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c[8]</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52" name="Rectangle 42"/>
              <p:cNvSpPr>
                <a:spLocks noChangeArrowheads="1"/>
              </p:cNvSpPr>
              <p:nvPr/>
            </p:nvSpPr>
            <p:spPr bwMode="auto">
              <a:xfrm>
                <a:off x="4100" y="2752"/>
                <a:ext cx="293" cy="135"/>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c[7]</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53" name="Rectangle 43"/>
              <p:cNvSpPr>
                <a:spLocks noChangeArrowheads="1"/>
              </p:cNvSpPr>
              <p:nvPr/>
            </p:nvSpPr>
            <p:spPr bwMode="auto">
              <a:xfrm>
                <a:off x="4100" y="2406"/>
                <a:ext cx="293" cy="134"/>
              </a:xfrm>
              <a:prstGeom prst="rect">
                <a:avLst/>
              </a:prstGeom>
              <a:noFill/>
              <a:ln w="0">
                <a:noFill/>
                <a:miter lim="800000"/>
                <a:headEnd/>
                <a:tailEnd/>
              </a:ln>
            </p:spPr>
            <p:txBody>
              <a:bodyPr lIns="0" tIns="0" rIns="0" bIns="0"/>
              <a:lstStyle/>
              <a:p>
                <a:pPr eaLnBrk="1" hangingPunct="1">
                  <a:spcBef>
                    <a:spcPct val="0"/>
                  </a:spcBef>
                </a:pPr>
                <a:r>
                  <a:rPr lang="en-US" b="1">
                    <a:effectLst/>
                    <a:latin typeface="Courier New" pitchFamily="49" charset="0"/>
                  </a:rPr>
                  <a:t>c[5]</a:t>
                </a:r>
                <a:endParaRPr lang="en-US">
                  <a:effectLst/>
                  <a:latin typeface="Courier New" pitchFamily="49" charset="0"/>
                </a:endParaRPr>
              </a:p>
              <a:p>
                <a:pPr>
                  <a:spcBef>
                    <a:spcPct val="0"/>
                  </a:spcBef>
                </a:pPr>
                <a:endParaRPr lang="en-US">
                  <a:solidFill>
                    <a:schemeClr val="tx1"/>
                  </a:solidFill>
                  <a:effectLst/>
                  <a:latin typeface="Courier New" pitchFamily="49" charset="0"/>
                </a:endParaRPr>
              </a:p>
            </p:txBody>
          </p:sp>
          <p:sp>
            <p:nvSpPr>
              <p:cNvPr id="5154" name="Rectangle 44"/>
              <p:cNvSpPr>
                <a:spLocks noChangeArrowheads="1"/>
              </p:cNvSpPr>
              <p:nvPr/>
            </p:nvSpPr>
            <p:spPr bwMode="auto">
              <a:xfrm>
                <a:off x="4100" y="2232"/>
                <a:ext cx="293" cy="135"/>
              </a:xfrm>
              <a:prstGeom prst="rect">
                <a:avLst/>
              </a:prstGeom>
              <a:noFill/>
              <a:ln w="0">
                <a:noFill/>
                <a:miter lim="800000"/>
                <a:headEnd/>
                <a:tailEnd/>
              </a:ln>
            </p:spPr>
            <p:txBody>
              <a:bodyPr lIns="0" tIns="0" rIns="0" bIns="0"/>
              <a:lstStyle/>
              <a:p>
                <a:pPr eaLnBrk="1" hangingPunct="1">
                  <a:spcBef>
                    <a:spcPct val="0"/>
                  </a:spcBef>
                </a:pPr>
                <a:r>
                  <a:rPr lang="en-US" b="1" dirty="0">
                    <a:effectLst/>
                    <a:latin typeface="Courier New" pitchFamily="49" charset="0"/>
                  </a:rPr>
                  <a:t>c[4]</a:t>
                </a:r>
                <a:endParaRPr lang="en-US" dirty="0">
                  <a:effectLst/>
                  <a:latin typeface="Courier New" pitchFamily="49" charset="0"/>
                </a:endParaRPr>
              </a:p>
              <a:p>
                <a:pPr>
                  <a:spcBef>
                    <a:spcPct val="0"/>
                  </a:spcBef>
                </a:pPr>
                <a:endParaRPr lang="en-US" dirty="0">
                  <a:solidFill>
                    <a:schemeClr val="tx1"/>
                  </a:solidFill>
                  <a:effectLst/>
                  <a:latin typeface="Courier New" pitchFamily="49" charset="0"/>
                </a:endParaRPr>
              </a:p>
            </p:txBody>
          </p:sp>
          <p:grpSp>
            <p:nvGrpSpPr>
              <p:cNvPr id="6" name="Group 47"/>
              <p:cNvGrpSpPr>
                <a:grpSpLocks/>
              </p:cNvGrpSpPr>
              <p:nvPr/>
            </p:nvGrpSpPr>
            <p:grpSpPr bwMode="auto">
              <a:xfrm>
                <a:off x="4528" y="1514"/>
                <a:ext cx="812" cy="2080"/>
                <a:chOff x="0" y="-2"/>
                <a:chExt cx="20000" cy="20004"/>
              </a:xfrm>
            </p:grpSpPr>
            <p:sp>
              <p:nvSpPr>
                <p:cNvPr id="5156" name="Freeform 48"/>
                <p:cNvSpPr>
                  <a:spLocks/>
                </p:cNvSpPr>
                <p:nvPr/>
              </p:nvSpPr>
              <p:spPr bwMode="auto">
                <a:xfrm>
                  <a:off x="0" y="10000"/>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grpSp>
              <p:nvGrpSpPr>
                <p:cNvPr id="7" name="Group 49"/>
                <p:cNvGrpSpPr>
                  <a:grpSpLocks/>
                </p:cNvGrpSpPr>
                <p:nvPr/>
              </p:nvGrpSpPr>
              <p:grpSpPr bwMode="auto">
                <a:xfrm>
                  <a:off x="0" y="-2"/>
                  <a:ext cx="20000" cy="20004"/>
                  <a:chOff x="0" y="0"/>
                  <a:chExt cx="20000" cy="20004"/>
                </a:xfrm>
              </p:grpSpPr>
              <p:sp>
                <p:nvSpPr>
                  <p:cNvPr id="5158" name="Freeform 50"/>
                  <p:cNvSpPr>
                    <a:spLocks/>
                  </p:cNvSpPr>
                  <p:nvPr/>
                </p:nvSpPr>
                <p:spPr bwMode="auto">
                  <a:xfrm>
                    <a:off x="0" y="0"/>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59" name="Freeform 51"/>
                  <p:cNvSpPr>
                    <a:spLocks/>
                  </p:cNvSpPr>
                  <p:nvPr/>
                </p:nvSpPr>
                <p:spPr bwMode="auto">
                  <a:xfrm>
                    <a:off x="0" y="1667"/>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60" name="Freeform 52"/>
                  <p:cNvSpPr>
                    <a:spLocks/>
                  </p:cNvSpPr>
                  <p:nvPr/>
                </p:nvSpPr>
                <p:spPr bwMode="auto">
                  <a:xfrm>
                    <a:off x="0" y="3334"/>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61" name="Freeform 53"/>
                  <p:cNvSpPr>
                    <a:spLocks/>
                  </p:cNvSpPr>
                  <p:nvPr/>
                </p:nvSpPr>
                <p:spPr bwMode="auto">
                  <a:xfrm>
                    <a:off x="0" y="5001"/>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62" name="Freeform 54"/>
                  <p:cNvSpPr>
                    <a:spLocks/>
                  </p:cNvSpPr>
                  <p:nvPr/>
                </p:nvSpPr>
                <p:spPr bwMode="auto">
                  <a:xfrm>
                    <a:off x="0" y="6668"/>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63" name="Freeform 55"/>
                  <p:cNvSpPr>
                    <a:spLocks/>
                  </p:cNvSpPr>
                  <p:nvPr/>
                </p:nvSpPr>
                <p:spPr bwMode="auto">
                  <a:xfrm>
                    <a:off x="0" y="8335"/>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64" name="Freeform 56"/>
                  <p:cNvSpPr>
                    <a:spLocks/>
                  </p:cNvSpPr>
                  <p:nvPr/>
                </p:nvSpPr>
                <p:spPr bwMode="auto">
                  <a:xfrm>
                    <a:off x="0" y="11669"/>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65" name="Freeform 57"/>
                  <p:cNvSpPr>
                    <a:spLocks/>
                  </p:cNvSpPr>
                  <p:nvPr/>
                </p:nvSpPr>
                <p:spPr bwMode="auto">
                  <a:xfrm>
                    <a:off x="0" y="13336"/>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66" name="Freeform 58"/>
                  <p:cNvSpPr>
                    <a:spLocks/>
                  </p:cNvSpPr>
                  <p:nvPr/>
                </p:nvSpPr>
                <p:spPr bwMode="auto">
                  <a:xfrm>
                    <a:off x="0" y="15003"/>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67" name="Freeform 59"/>
                  <p:cNvSpPr>
                    <a:spLocks/>
                  </p:cNvSpPr>
                  <p:nvPr/>
                </p:nvSpPr>
                <p:spPr bwMode="auto">
                  <a:xfrm>
                    <a:off x="0" y="16670"/>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sp>
                <p:nvSpPr>
                  <p:cNvPr id="5168" name="Freeform 60"/>
                  <p:cNvSpPr>
                    <a:spLocks/>
                  </p:cNvSpPr>
                  <p:nvPr/>
                </p:nvSpPr>
                <p:spPr bwMode="auto">
                  <a:xfrm>
                    <a:off x="0" y="18337"/>
                    <a:ext cx="20000" cy="1667"/>
                  </a:xfrm>
                  <a:custGeom>
                    <a:avLst/>
                    <a:gdLst>
                      <a:gd name="T0" fmla="*/ 19986 w 20000"/>
                      <a:gd name="T1" fmla="*/ 0 h 20000"/>
                      <a:gd name="T2" fmla="*/ 19986 w 20000"/>
                      <a:gd name="T3" fmla="*/ 19944 h 20000"/>
                      <a:gd name="T4" fmla="*/ 0 w 20000"/>
                      <a:gd name="T5" fmla="*/ 19944 h 20000"/>
                      <a:gd name="T6" fmla="*/ 0 w 20000"/>
                      <a:gd name="T7" fmla="*/ 0 h 20000"/>
                      <a:gd name="T8" fmla="*/ 19986 w 20000"/>
                      <a:gd name="T9" fmla="*/ 0 h 20000"/>
                      <a:gd name="T10" fmla="*/ 0 60000 65536"/>
                      <a:gd name="T11" fmla="*/ 0 60000 65536"/>
                      <a:gd name="T12" fmla="*/ 0 60000 65536"/>
                      <a:gd name="T13" fmla="*/ 0 60000 65536"/>
                      <a:gd name="T14" fmla="*/ 0 60000 65536"/>
                      <a:gd name="T15" fmla="*/ 0 w 20000"/>
                      <a:gd name="T16" fmla="*/ 0 h 20000"/>
                      <a:gd name="T17" fmla="*/ 20000 w 20000"/>
                      <a:gd name="T18" fmla="*/ 20000 h 20000"/>
                    </a:gdLst>
                    <a:ahLst/>
                    <a:cxnLst>
                      <a:cxn ang="T10">
                        <a:pos x="T0" y="T1"/>
                      </a:cxn>
                      <a:cxn ang="T11">
                        <a:pos x="T2" y="T3"/>
                      </a:cxn>
                      <a:cxn ang="T12">
                        <a:pos x="T4" y="T5"/>
                      </a:cxn>
                      <a:cxn ang="T13">
                        <a:pos x="T6" y="T7"/>
                      </a:cxn>
                      <a:cxn ang="T14">
                        <a:pos x="T8" y="T9"/>
                      </a:cxn>
                    </a:cxnLst>
                    <a:rect l="T15" t="T16" r="T17" b="T18"/>
                    <a:pathLst>
                      <a:path w="20000" h="20000">
                        <a:moveTo>
                          <a:pt x="19986" y="0"/>
                        </a:moveTo>
                        <a:lnTo>
                          <a:pt x="19986" y="19944"/>
                        </a:lnTo>
                        <a:lnTo>
                          <a:pt x="0" y="19944"/>
                        </a:lnTo>
                        <a:lnTo>
                          <a:pt x="0" y="0"/>
                        </a:lnTo>
                        <a:lnTo>
                          <a:pt x="19986" y="0"/>
                        </a:lnTo>
                        <a:close/>
                      </a:path>
                    </a:pathLst>
                  </a:custGeom>
                  <a:noFill/>
                  <a:ln w="3175">
                    <a:solidFill>
                      <a:srgbClr val="000000"/>
                    </a:solidFill>
                    <a:round/>
                    <a:headEnd/>
                    <a:tailEnd/>
                  </a:ln>
                </p:spPr>
                <p:txBody>
                  <a:bodyPr/>
                  <a:lstStyle/>
                  <a:p>
                    <a:endParaRPr lang="en-US">
                      <a:effectLst/>
                    </a:endParaRPr>
                  </a:p>
                </p:txBody>
              </p:sp>
            </p:grpSp>
          </p:grpSp>
        </p:gr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p:txBody>
          <a:bodyPr/>
          <a:lstStyle/>
          <a:p>
            <a:pPr eaLnBrk="1" hangingPunct="1"/>
            <a:r>
              <a:rPr lang="en-US" dirty="0" smtClean="0"/>
              <a:t>Declaring Arrays</a:t>
            </a:r>
          </a:p>
        </p:txBody>
      </p:sp>
      <p:sp>
        <p:nvSpPr>
          <p:cNvPr id="7171" name="Rectangle 5"/>
          <p:cNvSpPr>
            <a:spLocks noGrp="1" noChangeArrowheads="1"/>
          </p:cNvSpPr>
          <p:nvPr>
            <p:ph type="body" idx="1"/>
          </p:nvPr>
        </p:nvSpPr>
        <p:spPr/>
        <p:txBody>
          <a:bodyPr/>
          <a:lstStyle/>
          <a:p>
            <a:pPr eaLnBrk="1" hangingPunct="1"/>
            <a:r>
              <a:rPr lang="en-US" smtClean="0"/>
              <a:t>When declaring arrays, specify</a:t>
            </a:r>
          </a:p>
          <a:p>
            <a:pPr lvl="1" eaLnBrk="1" hangingPunct="1"/>
            <a:r>
              <a:rPr lang="en-US" smtClean="0"/>
              <a:t>Name</a:t>
            </a:r>
          </a:p>
          <a:p>
            <a:pPr lvl="1" eaLnBrk="1" hangingPunct="1"/>
            <a:r>
              <a:rPr lang="en-US" smtClean="0"/>
              <a:t>Type of array</a:t>
            </a:r>
          </a:p>
          <a:p>
            <a:pPr lvl="1" eaLnBrk="1" hangingPunct="1"/>
            <a:r>
              <a:rPr lang="en-US" smtClean="0"/>
              <a:t>Number of elements</a:t>
            </a:r>
          </a:p>
          <a:p>
            <a:pPr lvl="2" eaLnBrk="1" hangingPunct="1">
              <a:buFontTx/>
              <a:buNone/>
            </a:pPr>
            <a:r>
              <a:rPr lang="en-US" b="1" smtClean="0">
                <a:latin typeface="Courier New" pitchFamily="49" charset="0"/>
              </a:rPr>
              <a:t>arrayType arrayName[ numberOfElements ];</a:t>
            </a:r>
          </a:p>
          <a:p>
            <a:pPr lvl="1" eaLnBrk="1" hangingPunct="1"/>
            <a:r>
              <a:rPr lang="en-US" smtClean="0"/>
              <a:t>Examples:	</a:t>
            </a:r>
          </a:p>
          <a:p>
            <a:pPr lvl="2" eaLnBrk="1" hangingPunct="1">
              <a:buFontTx/>
              <a:buNone/>
            </a:pPr>
            <a:r>
              <a:rPr lang="en-US" b="1" smtClean="0">
                <a:latin typeface="Courier New" pitchFamily="49" charset="0"/>
              </a:rPr>
              <a:t>int c[ 10 ];  </a:t>
            </a:r>
          </a:p>
          <a:p>
            <a:pPr lvl="2" eaLnBrk="1" hangingPunct="1">
              <a:buFontTx/>
              <a:buNone/>
            </a:pPr>
            <a:r>
              <a:rPr lang="en-US" b="1" smtClean="0">
                <a:latin typeface="Courier New" pitchFamily="49" charset="0"/>
              </a:rPr>
              <a:t>float myArray[ 3284 ];</a:t>
            </a:r>
          </a:p>
          <a:p>
            <a:pPr eaLnBrk="1" hangingPunct="1"/>
            <a:r>
              <a:rPr lang="en-US" smtClean="0"/>
              <a:t>Declaring multiple arrays of same type</a:t>
            </a:r>
          </a:p>
          <a:p>
            <a:pPr lvl="1" eaLnBrk="1" hangingPunct="1"/>
            <a:r>
              <a:rPr lang="en-US" smtClean="0"/>
              <a:t>Format similar to regular variables</a:t>
            </a:r>
          </a:p>
          <a:p>
            <a:pPr lvl="1" eaLnBrk="1" hangingPunct="1"/>
            <a:r>
              <a:rPr lang="en-US" smtClean="0"/>
              <a:t>Example:</a:t>
            </a:r>
          </a:p>
          <a:p>
            <a:pPr lvl="2" eaLnBrk="1" hangingPunct="1">
              <a:buFontTx/>
              <a:buNone/>
            </a:pPr>
            <a:r>
              <a:rPr lang="en-US" b="1" smtClean="0">
                <a:latin typeface="Courier New" pitchFamily="49" charset="0"/>
              </a:rPr>
              <a:t>int b[ 100 ], x[ 27 ];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p:spPr>
        <p:txBody>
          <a:bodyPr/>
          <a:lstStyle/>
          <a:p>
            <a:r>
              <a:rPr lang="en-US" smtClean="0"/>
              <a:t>Array Declaration and Initialization</a:t>
            </a:r>
          </a:p>
        </p:txBody>
      </p:sp>
      <p:sp>
        <p:nvSpPr>
          <p:cNvPr id="5123" name="Rectangle 3"/>
          <p:cNvSpPr>
            <a:spLocks noGrp="1" noChangeArrowheads="1"/>
          </p:cNvSpPr>
          <p:nvPr>
            <p:ph type="body" idx="1"/>
          </p:nvPr>
        </p:nvSpPr>
        <p:spPr>
          <a:xfrm>
            <a:off x="457200" y="1143000"/>
            <a:ext cx="8382000" cy="4114800"/>
          </a:xfrm>
          <a:noFill/>
        </p:spPr>
        <p:txBody>
          <a:bodyPr/>
          <a:lstStyle/>
          <a:p>
            <a:pPr>
              <a:lnSpc>
                <a:spcPct val="90000"/>
              </a:lnSpc>
              <a:buFontTx/>
              <a:buNone/>
            </a:pPr>
            <a:r>
              <a:rPr lang="en-US" sz="2800" smtClean="0"/>
              <a:t>			int numbers[ 5 ] ;</a:t>
            </a:r>
          </a:p>
          <a:p>
            <a:pPr>
              <a:lnSpc>
                <a:spcPct val="90000"/>
              </a:lnSpc>
              <a:buFontTx/>
              <a:buNone/>
            </a:pPr>
            <a:endParaRPr lang="en-US" sz="1000" smtClean="0"/>
          </a:p>
          <a:p>
            <a:pPr>
              <a:lnSpc>
                <a:spcPct val="90000"/>
              </a:lnSpc>
            </a:pPr>
            <a:r>
              <a:rPr lang="en-US" sz="2800" smtClean="0"/>
              <a:t>The name of this array is “numbers”.</a:t>
            </a:r>
          </a:p>
          <a:p>
            <a:pPr>
              <a:lnSpc>
                <a:spcPct val="90000"/>
              </a:lnSpc>
            </a:pPr>
            <a:r>
              <a:rPr lang="en-US" sz="2800" smtClean="0"/>
              <a:t>This declaration sets aside a chunk of memory that is big enough to hold 5 integers.</a:t>
            </a:r>
          </a:p>
          <a:p>
            <a:pPr>
              <a:lnSpc>
                <a:spcPct val="90000"/>
              </a:lnSpc>
            </a:pPr>
            <a:r>
              <a:rPr lang="en-US" sz="2800" smtClean="0"/>
              <a:t>It does not</a:t>
            </a:r>
            <a:r>
              <a:rPr lang="en-US" sz="2800" b="1" smtClean="0"/>
              <a:t> </a:t>
            </a:r>
            <a:r>
              <a:rPr lang="en-US" sz="2800" smtClean="0"/>
              <a:t>initialize those memory locations to 0 or any other value.  They contain garbage.</a:t>
            </a:r>
          </a:p>
          <a:p>
            <a:pPr>
              <a:lnSpc>
                <a:spcPct val="90000"/>
              </a:lnSpc>
            </a:pPr>
            <a:r>
              <a:rPr lang="en-US" sz="2800" smtClean="0"/>
              <a:t>Initializing an array may be done with an </a:t>
            </a:r>
            <a:r>
              <a:rPr lang="en-US" sz="2800" b="1" smtClean="0"/>
              <a:t>array initialization</a:t>
            </a:r>
            <a:r>
              <a:rPr lang="en-US" sz="2800" smtClean="0"/>
              <a:t>, as in :</a:t>
            </a:r>
          </a:p>
          <a:p>
            <a:pPr>
              <a:lnSpc>
                <a:spcPct val="90000"/>
              </a:lnSpc>
              <a:buFont typeface="Monotype Sorts" pitchFamily="2" charset="2"/>
              <a:buChar char=" "/>
            </a:pPr>
            <a:r>
              <a:rPr lang="en-US" sz="2800" smtClean="0"/>
              <a:t> 	int numbers[ 5 ] = { 5, 2, 6, 9, 3 } ;</a:t>
            </a:r>
          </a:p>
        </p:txBody>
      </p:sp>
      <p:sp>
        <p:nvSpPr>
          <p:cNvPr id="5124" name="Rectangle 4"/>
          <p:cNvSpPr>
            <a:spLocks noChangeArrowheads="1"/>
          </p:cNvSpPr>
          <p:nvPr/>
        </p:nvSpPr>
        <p:spPr bwMode="auto">
          <a:xfrm>
            <a:off x="3587750" y="5568950"/>
            <a:ext cx="520700" cy="520700"/>
          </a:xfrm>
          <a:prstGeom prst="rect">
            <a:avLst/>
          </a:prstGeom>
          <a:noFill/>
          <a:ln w="12700">
            <a:solidFill>
              <a:schemeClr val="tx1"/>
            </a:solidFill>
            <a:miter lim="800000"/>
            <a:headEnd/>
            <a:tailEnd/>
          </a:ln>
        </p:spPr>
        <p:txBody>
          <a:bodyPr wrap="none" anchor="ctr"/>
          <a:lstStyle/>
          <a:p>
            <a:endParaRPr lang="en-US"/>
          </a:p>
        </p:txBody>
      </p:sp>
      <p:sp>
        <p:nvSpPr>
          <p:cNvPr id="5125" name="Rectangle 5"/>
          <p:cNvSpPr>
            <a:spLocks noChangeArrowheads="1"/>
          </p:cNvSpPr>
          <p:nvPr/>
        </p:nvSpPr>
        <p:spPr bwMode="auto">
          <a:xfrm>
            <a:off x="4121150" y="5568950"/>
            <a:ext cx="520700" cy="520700"/>
          </a:xfrm>
          <a:prstGeom prst="rect">
            <a:avLst/>
          </a:prstGeom>
          <a:noFill/>
          <a:ln w="12700">
            <a:solidFill>
              <a:schemeClr val="tx1"/>
            </a:solidFill>
            <a:miter lim="800000"/>
            <a:headEnd/>
            <a:tailEnd/>
          </a:ln>
        </p:spPr>
        <p:txBody>
          <a:bodyPr wrap="none" anchor="ctr"/>
          <a:lstStyle/>
          <a:p>
            <a:endParaRPr lang="en-US"/>
          </a:p>
        </p:txBody>
      </p:sp>
      <p:sp>
        <p:nvSpPr>
          <p:cNvPr id="5126" name="Rectangle 6"/>
          <p:cNvSpPr>
            <a:spLocks noChangeArrowheads="1"/>
          </p:cNvSpPr>
          <p:nvPr/>
        </p:nvSpPr>
        <p:spPr bwMode="auto">
          <a:xfrm>
            <a:off x="4654550" y="5568950"/>
            <a:ext cx="520700" cy="520700"/>
          </a:xfrm>
          <a:prstGeom prst="rect">
            <a:avLst/>
          </a:prstGeom>
          <a:noFill/>
          <a:ln w="12700">
            <a:solidFill>
              <a:schemeClr val="tx1"/>
            </a:solidFill>
            <a:miter lim="800000"/>
            <a:headEnd/>
            <a:tailEnd/>
          </a:ln>
        </p:spPr>
        <p:txBody>
          <a:bodyPr wrap="none" anchor="ctr"/>
          <a:lstStyle/>
          <a:p>
            <a:endParaRPr lang="en-US"/>
          </a:p>
        </p:txBody>
      </p:sp>
      <p:sp>
        <p:nvSpPr>
          <p:cNvPr id="5127" name="Rectangle 7"/>
          <p:cNvSpPr>
            <a:spLocks noChangeArrowheads="1"/>
          </p:cNvSpPr>
          <p:nvPr/>
        </p:nvSpPr>
        <p:spPr bwMode="auto">
          <a:xfrm>
            <a:off x="5187950" y="5568950"/>
            <a:ext cx="520700" cy="520700"/>
          </a:xfrm>
          <a:prstGeom prst="rect">
            <a:avLst/>
          </a:prstGeom>
          <a:noFill/>
          <a:ln w="12700">
            <a:solidFill>
              <a:schemeClr val="tx1"/>
            </a:solidFill>
            <a:miter lim="800000"/>
            <a:headEnd/>
            <a:tailEnd/>
          </a:ln>
        </p:spPr>
        <p:txBody>
          <a:bodyPr wrap="none" anchor="ctr"/>
          <a:lstStyle/>
          <a:p>
            <a:endParaRPr lang="en-US"/>
          </a:p>
        </p:txBody>
      </p:sp>
      <p:sp>
        <p:nvSpPr>
          <p:cNvPr id="5128" name="Rectangle 8"/>
          <p:cNvSpPr>
            <a:spLocks noChangeArrowheads="1"/>
          </p:cNvSpPr>
          <p:nvPr/>
        </p:nvSpPr>
        <p:spPr bwMode="auto">
          <a:xfrm>
            <a:off x="5721350" y="5568950"/>
            <a:ext cx="520700" cy="520700"/>
          </a:xfrm>
          <a:prstGeom prst="rect">
            <a:avLst/>
          </a:prstGeom>
          <a:noFill/>
          <a:ln w="12700">
            <a:solidFill>
              <a:schemeClr val="tx1"/>
            </a:solidFill>
            <a:miter lim="800000"/>
            <a:headEnd/>
            <a:tailEnd/>
          </a:ln>
        </p:spPr>
        <p:txBody>
          <a:bodyPr wrap="none" anchor="ctr"/>
          <a:lstStyle/>
          <a:p>
            <a:endParaRPr lang="en-US">
              <a:effectLst/>
            </a:endParaRPr>
          </a:p>
        </p:txBody>
      </p:sp>
      <p:sp>
        <p:nvSpPr>
          <p:cNvPr id="5129" name="Rectangle 9"/>
          <p:cNvSpPr>
            <a:spLocks noChangeArrowheads="1"/>
          </p:cNvSpPr>
          <p:nvPr/>
        </p:nvSpPr>
        <p:spPr bwMode="auto">
          <a:xfrm>
            <a:off x="3636963" y="5618163"/>
            <a:ext cx="310984" cy="366767"/>
          </a:xfrm>
          <a:prstGeom prst="rect">
            <a:avLst/>
          </a:prstGeom>
          <a:noFill/>
          <a:ln w="12700">
            <a:noFill/>
            <a:miter lim="800000"/>
            <a:headEnd/>
            <a:tailEnd/>
          </a:ln>
        </p:spPr>
        <p:txBody>
          <a:bodyPr wrap="none" lIns="90488" tIns="44450" rIns="90488" bIns="44450">
            <a:spAutoFit/>
          </a:bodyPr>
          <a:lstStyle/>
          <a:p>
            <a:r>
              <a:rPr lang="en-US" b="1">
                <a:effectLst/>
              </a:rPr>
              <a:t>5</a:t>
            </a:r>
          </a:p>
        </p:txBody>
      </p:sp>
      <p:sp>
        <p:nvSpPr>
          <p:cNvPr id="5130" name="Rectangle 10"/>
          <p:cNvSpPr>
            <a:spLocks noChangeArrowheads="1"/>
          </p:cNvSpPr>
          <p:nvPr/>
        </p:nvSpPr>
        <p:spPr bwMode="auto">
          <a:xfrm>
            <a:off x="4170363" y="5618163"/>
            <a:ext cx="310984" cy="366767"/>
          </a:xfrm>
          <a:prstGeom prst="rect">
            <a:avLst/>
          </a:prstGeom>
          <a:noFill/>
          <a:ln w="12700">
            <a:noFill/>
            <a:miter lim="800000"/>
            <a:headEnd/>
            <a:tailEnd/>
          </a:ln>
        </p:spPr>
        <p:txBody>
          <a:bodyPr wrap="none" lIns="90488" tIns="44450" rIns="90488" bIns="44450">
            <a:spAutoFit/>
          </a:bodyPr>
          <a:lstStyle/>
          <a:p>
            <a:r>
              <a:rPr lang="en-US" b="1" dirty="0">
                <a:effectLst/>
              </a:rPr>
              <a:t>2</a:t>
            </a:r>
          </a:p>
        </p:txBody>
      </p:sp>
      <p:sp>
        <p:nvSpPr>
          <p:cNvPr id="5131" name="Rectangle 11"/>
          <p:cNvSpPr>
            <a:spLocks noChangeArrowheads="1"/>
          </p:cNvSpPr>
          <p:nvPr/>
        </p:nvSpPr>
        <p:spPr bwMode="auto">
          <a:xfrm>
            <a:off x="4703763" y="5618163"/>
            <a:ext cx="310984" cy="366767"/>
          </a:xfrm>
          <a:prstGeom prst="rect">
            <a:avLst/>
          </a:prstGeom>
          <a:noFill/>
          <a:ln w="12700">
            <a:noFill/>
            <a:miter lim="800000"/>
            <a:headEnd/>
            <a:tailEnd/>
          </a:ln>
        </p:spPr>
        <p:txBody>
          <a:bodyPr wrap="none" lIns="90488" tIns="44450" rIns="90488" bIns="44450">
            <a:spAutoFit/>
          </a:bodyPr>
          <a:lstStyle/>
          <a:p>
            <a:r>
              <a:rPr lang="en-US" b="1" dirty="0">
                <a:effectLst/>
              </a:rPr>
              <a:t>6</a:t>
            </a:r>
          </a:p>
        </p:txBody>
      </p:sp>
      <p:sp>
        <p:nvSpPr>
          <p:cNvPr id="5132" name="Rectangle 12"/>
          <p:cNvSpPr>
            <a:spLocks noChangeArrowheads="1"/>
          </p:cNvSpPr>
          <p:nvPr/>
        </p:nvSpPr>
        <p:spPr bwMode="auto">
          <a:xfrm>
            <a:off x="5237163" y="5618163"/>
            <a:ext cx="310984" cy="366767"/>
          </a:xfrm>
          <a:prstGeom prst="rect">
            <a:avLst/>
          </a:prstGeom>
          <a:noFill/>
          <a:ln w="12700">
            <a:noFill/>
            <a:miter lim="800000"/>
            <a:headEnd/>
            <a:tailEnd/>
          </a:ln>
        </p:spPr>
        <p:txBody>
          <a:bodyPr wrap="none" lIns="90488" tIns="44450" rIns="90488" bIns="44450">
            <a:spAutoFit/>
          </a:bodyPr>
          <a:lstStyle/>
          <a:p>
            <a:r>
              <a:rPr lang="en-US" b="1">
                <a:effectLst/>
              </a:rPr>
              <a:t>9</a:t>
            </a:r>
          </a:p>
        </p:txBody>
      </p:sp>
      <p:sp>
        <p:nvSpPr>
          <p:cNvPr id="5133" name="Rectangle 13"/>
          <p:cNvSpPr>
            <a:spLocks noChangeArrowheads="1"/>
          </p:cNvSpPr>
          <p:nvPr/>
        </p:nvSpPr>
        <p:spPr bwMode="auto">
          <a:xfrm>
            <a:off x="5770563" y="5618163"/>
            <a:ext cx="350837" cy="454025"/>
          </a:xfrm>
          <a:prstGeom prst="rect">
            <a:avLst/>
          </a:prstGeom>
          <a:noFill/>
          <a:ln w="12700">
            <a:noFill/>
            <a:miter lim="800000"/>
            <a:headEnd/>
            <a:tailEnd/>
          </a:ln>
        </p:spPr>
        <p:txBody>
          <a:bodyPr wrap="none" lIns="90488" tIns="44450" rIns="90488" bIns="44450">
            <a:spAutoFit/>
          </a:bodyPr>
          <a:lstStyle/>
          <a:p>
            <a:r>
              <a:rPr lang="en-US" b="1"/>
              <a:t>3</a:t>
            </a:r>
          </a:p>
        </p:txBody>
      </p:sp>
      <p:sp>
        <p:nvSpPr>
          <p:cNvPr id="5134" name="Rectangle 14"/>
          <p:cNvSpPr>
            <a:spLocks noChangeArrowheads="1"/>
          </p:cNvSpPr>
          <p:nvPr/>
        </p:nvSpPr>
        <p:spPr bwMode="auto">
          <a:xfrm>
            <a:off x="1600200" y="5562600"/>
            <a:ext cx="1157369" cy="366767"/>
          </a:xfrm>
          <a:prstGeom prst="rect">
            <a:avLst/>
          </a:prstGeom>
          <a:noFill/>
          <a:ln w="12700">
            <a:noFill/>
            <a:miter lim="800000"/>
            <a:headEnd/>
            <a:tailEnd/>
          </a:ln>
        </p:spPr>
        <p:txBody>
          <a:bodyPr wrap="none" lIns="90488" tIns="44450" rIns="90488" bIns="44450">
            <a:spAutoFit/>
          </a:bodyPr>
          <a:lstStyle/>
          <a:p>
            <a:r>
              <a:rPr lang="en-US" b="1" dirty="0">
                <a:effectLst/>
              </a:rPr>
              <a:t>numbers</a:t>
            </a:r>
          </a:p>
        </p:txBody>
      </p:sp>
      <p:sp>
        <p:nvSpPr>
          <p:cNvPr id="5135" name="AutoShape 16"/>
          <p:cNvSpPr>
            <a:spLocks noChangeArrowheads="1"/>
          </p:cNvSpPr>
          <p:nvPr/>
        </p:nvSpPr>
        <p:spPr bwMode="auto">
          <a:xfrm>
            <a:off x="3124200" y="5715000"/>
            <a:ext cx="368300" cy="215900"/>
          </a:xfrm>
          <a:prstGeom prst="rightArrow">
            <a:avLst>
              <a:gd name="adj1" fmla="val 50000"/>
              <a:gd name="adj2" fmla="val 85302"/>
            </a:avLst>
          </a:prstGeom>
          <a:solidFill>
            <a:srgbClr val="0070C0"/>
          </a:solidFill>
          <a:ln w="12700">
            <a:solidFill>
              <a:schemeClr val="tx1"/>
            </a:solidFill>
            <a:miter lim="800000"/>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smtClean="0"/>
              <a:t>Arrays in C</a:t>
            </a:r>
          </a:p>
        </p:txBody>
      </p:sp>
      <p:sp>
        <p:nvSpPr>
          <p:cNvPr id="86020" name="Text Box 4"/>
          <p:cNvSpPr txBox="1">
            <a:spLocks noChangeArrowheads="1"/>
          </p:cNvSpPr>
          <p:nvPr/>
        </p:nvSpPr>
        <p:spPr bwMode="auto">
          <a:xfrm>
            <a:off x="2209800" y="5019675"/>
            <a:ext cx="4070345" cy="1034129"/>
          </a:xfrm>
          <a:prstGeom prst="rect">
            <a:avLst/>
          </a:prstGeom>
          <a:noFill/>
          <a:ln w="19050">
            <a:noFill/>
            <a:miter lim="800000"/>
            <a:headEnd/>
            <a:tailEnd/>
          </a:ln>
        </p:spPr>
        <p:txBody>
          <a:bodyPr wrap="none">
            <a:spAutoFit/>
          </a:bodyPr>
          <a:lstStyle/>
          <a:p>
            <a:pPr eaLnBrk="0" hangingPunct="0">
              <a:spcBef>
                <a:spcPct val="20000"/>
              </a:spcBef>
            </a:pPr>
            <a:r>
              <a:rPr lang="en-US" b="1" dirty="0">
                <a:effectLst/>
                <a:latin typeface="Tahoma" pitchFamily="34" charset="0"/>
              </a:rPr>
              <a:t>No bounds checking!</a:t>
            </a:r>
          </a:p>
          <a:p>
            <a:pPr eaLnBrk="0" hangingPunct="0">
              <a:spcBef>
                <a:spcPct val="20000"/>
              </a:spcBef>
            </a:pPr>
            <a:r>
              <a:rPr lang="en-US" b="1" dirty="0">
                <a:effectLst/>
                <a:latin typeface="Tahoma" pitchFamily="34" charset="0"/>
              </a:rPr>
              <a:t>Allowed – usually causes no error</a:t>
            </a:r>
          </a:p>
          <a:p>
            <a:pPr eaLnBrk="0" hangingPunct="0">
              <a:spcBef>
                <a:spcPct val="20000"/>
              </a:spcBef>
            </a:pPr>
            <a:r>
              <a:rPr lang="en-US" b="1" dirty="0">
                <a:effectLst/>
                <a:latin typeface="Tahoma" pitchFamily="34" charset="0"/>
              </a:rPr>
              <a:t>array[10] may overwrite b</a:t>
            </a:r>
          </a:p>
        </p:txBody>
      </p:sp>
      <p:sp>
        <p:nvSpPr>
          <p:cNvPr id="5125" name="Text Box 7"/>
          <p:cNvSpPr txBox="1">
            <a:spLocks noChangeArrowheads="1"/>
          </p:cNvSpPr>
          <p:nvPr/>
        </p:nvSpPr>
        <p:spPr bwMode="auto">
          <a:xfrm>
            <a:off x="4243388" y="2028825"/>
            <a:ext cx="3940175" cy="336550"/>
          </a:xfrm>
          <a:prstGeom prst="rect">
            <a:avLst/>
          </a:prstGeom>
          <a:noFill/>
          <a:ln w="19050">
            <a:noFill/>
            <a:miter lim="800000"/>
            <a:headEnd/>
            <a:tailEnd/>
          </a:ln>
        </p:spPr>
        <p:txBody>
          <a:bodyPr wrap="none">
            <a:spAutoFit/>
          </a:bodyPr>
          <a:lstStyle/>
          <a:p>
            <a:pPr eaLnBrk="0" hangingPunct="0"/>
            <a:r>
              <a:rPr lang="en-US" sz="1600" b="1">
                <a:effectLst/>
                <a:latin typeface="Tahoma" pitchFamily="34" charset="0"/>
              </a:rPr>
              <a:t>Unlike Java, array size in declaration</a:t>
            </a:r>
          </a:p>
        </p:txBody>
      </p:sp>
      <p:sp>
        <p:nvSpPr>
          <p:cNvPr id="5126" name="Line 8"/>
          <p:cNvSpPr>
            <a:spLocks noChangeShapeType="1"/>
          </p:cNvSpPr>
          <p:nvPr/>
        </p:nvSpPr>
        <p:spPr bwMode="auto">
          <a:xfrm flipH="1">
            <a:off x="2590800" y="2209800"/>
            <a:ext cx="1676400" cy="381000"/>
          </a:xfrm>
          <a:prstGeom prst="line">
            <a:avLst/>
          </a:prstGeom>
          <a:noFill/>
          <a:ln w="19050">
            <a:solidFill>
              <a:schemeClr val="tx1"/>
            </a:solidFill>
            <a:round/>
            <a:headEnd/>
            <a:tailEnd type="triangle" w="med" len="med"/>
          </a:ln>
        </p:spPr>
        <p:txBody>
          <a:bodyPr wrap="none" anchor="ctr"/>
          <a:lstStyle/>
          <a:p>
            <a:endParaRPr lang="en-US"/>
          </a:p>
        </p:txBody>
      </p:sp>
      <p:sp>
        <p:nvSpPr>
          <p:cNvPr id="5127" name="Text Box 9"/>
          <p:cNvSpPr txBox="1">
            <a:spLocks noChangeArrowheads="1"/>
          </p:cNvSpPr>
          <p:nvPr/>
        </p:nvSpPr>
        <p:spPr bwMode="auto">
          <a:xfrm>
            <a:off x="762000" y="2519363"/>
            <a:ext cx="2241550" cy="2357437"/>
          </a:xfrm>
          <a:prstGeom prst="rect">
            <a:avLst/>
          </a:prstGeom>
          <a:noFill/>
          <a:ln w="9525">
            <a:solidFill>
              <a:schemeClr val="tx1"/>
            </a:solidFill>
            <a:miter lim="800000"/>
            <a:headEnd/>
            <a:tailEnd/>
          </a:ln>
        </p:spPr>
        <p:txBody>
          <a:bodyPr wrap="none">
            <a:spAutoFit/>
          </a:bodyPr>
          <a:lstStyle/>
          <a:p>
            <a:pPr eaLnBrk="0" hangingPunct="0">
              <a:spcBef>
                <a:spcPct val="20000"/>
              </a:spcBef>
            </a:pPr>
            <a:r>
              <a:rPr lang="en-US" b="1" dirty="0" err="1">
                <a:effectLst/>
                <a:latin typeface="Courier New" pitchFamily="49" charset="0"/>
              </a:rPr>
              <a:t>int</a:t>
            </a:r>
            <a:r>
              <a:rPr lang="en-US" b="1" dirty="0">
                <a:effectLst/>
                <a:latin typeface="Courier New" pitchFamily="49" charset="0"/>
              </a:rPr>
              <a:t> array[10];</a:t>
            </a:r>
          </a:p>
          <a:p>
            <a:pPr eaLnBrk="0" hangingPunct="0">
              <a:spcBef>
                <a:spcPct val="20000"/>
              </a:spcBef>
            </a:pPr>
            <a:r>
              <a:rPr lang="en-US" b="1" dirty="0" err="1">
                <a:effectLst/>
                <a:latin typeface="Courier New" pitchFamily="49" charset="0"/>
              </a:rPr>
              <a:t>int</a:t>
            </a:r>
            <a:r>
              <a:rPr lang="en-US" b="1" dirty="0">
                <a:effectLst/>
                <a:latin typeface="Courier New" pitchFamily="49" charset="0"/>
              </a:rPr>
              <a:t> b;</a:t>
            </a:r>
          </a:p>
          <a:p>
            <a:pPr eaLnBrk="0" hangingPunct="0">
              <a:spcBef>
                <a:spcPct val="20000"/>
              </a:spcBef>
            </a:pPr>
            <a:endParaRPr lang="en-US" b="1" dirty="0">
              <a:effectLst/>
              <a:latin typeface="Courier New" pitchFamily="49" charset="0"/>
            </a:endParaRPr>
          </a:p>
          <a:p>
            <a:pPr eaLnBrk="0" hangingPunct="0">
              <a:spcBef>
                <a:spcPct val="20000"/>
              </a:spcBef>
            </a:pPr>
            <a:r>
              <a:rPr lang="en-US" b="1" dirty="0">
                <a:effectLst/>
                <a:latin typeface="Courier New" pitchFamily="49" charset="0"/>
              </a:rPr>
              <a:t>array[0]   = 3;</a:t>
            </a:r>
          </a:p>
          <a:p>
            <a:pPr eaLnBrk="0" hangingPunct="0">
              <a:spcBef>
                <a:spcPct val="20000"/>
              </a:spcBef>
            </a:pPr>
            <a:r>
              <a:rPr lang="en-US" b="1" dirty="0">
                <a:effectLst/>
                <a:latin typeface="Courier New" pitchFamily="49" charset="0"/>
              </a:rPr>
              <a:t>array[9]   = 4;</a:t>
            </a:r>
          </a:p>
          <a:p>
            <a:pPr eaLnBrk="0" hangingPunct="0">
              <a:spcBef>
                <a:spcPct val="20000"/>
              </a:spcBef>
            </a:pPr>
            <a:r>
              <a:rPr lang="en-US" b="1" dirty="0">
                <a:effectLst/>
                <a:latin typeface="Courier New" pitchFamily="49" charset="0"/>
              </a:rPr>
              <a:t>array[10]  = 5;</a:t>
            </a:r>
          </a:p>
          <a:p>
            <a:pPr eaLnBrk="0" hangingPunct="0">
              <a:spcBef>
                <a:spcPct val="20000"/>
              </a:spcBef>
            </a:pPr>
            <a:r>
              <a:rPr lang="en-US" b="1" dirty="0">
                <a:effectLst/>
                <a:latin typeface="Courier New" pitchFamily="49" charset="0"/>
              </a:rPr>
              <a:t>array[-1]  = 6;</a:t>
            </a:r>
          </a:p>
        </p:txBody>
      </p:sp>
      <p:grpSp>
        <p:nvGrpSpPr>
          <p:cNvPr id="2" name="Group 10"/>
          <p:cNvGrpSpPr>
            <a:grpSpLocks/>
          </p:cNvGrpSpPr>
          <p:nvPr/>
        </p:nvGrpSpPr>
        <p:grpSpPr bwMode="auto">
          <a:xfrm>
            <a:off x="2971800" y="2590800"/>
            <a:ext cx="5724525" cy="630238"/>
            <a:chOff x="1872" y="2112"/>
            <a:chExt cx="3606" cy="397"/>
          </a:xfrm>
        </p:grpSpPr>
        <p:sp>
          <p:nvSpPr>
            <p:cNvPr id="5137" name="Text Box 11"/>
            <p:cNvSpPr txBox="1">
              <a:spLocks noChangeArrowheads="1"/>
            </p:cNvSpPr>
            <p:nvPr/>
          </p:nvSpPr>
          <p:spPr bwMode="auto">
            <a:xfrm>
              <a:off x="2784" y="2112"/>
              <a:ext cx="2694" cy="397"/>
            </a:xfrm>
            <a:prstGeom prst="rect">
              <a:avLst/>
            </a:prstGeom>
            <a:noFill/>
            <a:ln w="9525">
              <a:noFill/>
              <a:miter lim="800000"/>
              <a:headEnd/>
              <a:tailEnd/>
            </a:ln>
          </p:spPr>
          <p:txBody>
            <a:bodyPr wrap="none">
              <a:spAutoFit/>
            </a:bodyPr>
            <a:lstStyle/>
            <a:p>
              <a:pPr>
                <a:spcBef>
                  <a:spcPct val="20000"/>
                </a:spcBef>
              </a:pPr>
              <a:r>
                <a:rPr lang="en-US" sz="1600" b="1" u="sng" dirty="0">
                  <a:effectLst/>
                  <a:latin typeface="Tahoma" pitchFamily="34" charset="0"/>
                </a:rPr>
                <a:t>Compare:</a:t>
              </a:r>
              <a:r>
                <a:rPr lang="en-US" sz="1600" b="1" dirty="0">
                  <a:effectLst/>
                  <a:latin typeface="Tahoma" pitchFamily="34" charset="0"/>
                </a:rPr>
                <a:t>  C:</a:t>
              </a:r>
              <a:r>
                <a:rPr lang="en-US" sz="1600" b="1" dirty="0">
                  <a:effectLst/>
                  <a:latin typeface="Courier New" pitchFamily="49" charset="0"/>
                </a:rPr>
                <a:t>	</a:t>
              </a:r>
              <a:r>
                <a:rPr lang="en-US" sz="1600" b="1" dirty="0" err="1">
                  <a:effectLst/>
                  <a:latin typeface="Courier New" pitchFamily="49" charset="0"/>
                </a:rPr>
                <a:t>int</a:t>
              </a:r>
              <a:r>
                <a:rPr lang="en-US" sz="1600" b="1" dirty="0">
                  <a:effectLst/>
                  <a:latin typeface="Courier New" pitchFamily="49" charset="0"/>
                </a:rPr>
                <a:t> array[10];</a:t>
              </a:r>
            </a:p>
            <a:p>
              <a:pPr>
                <a:spcBef>
                  <a:spcPct val="20000"/>
                </a:spcBef>
              </a:pPr>
              <a:r>
                <a:rPr lang="en-US" sz="1600" b="1" dirty="0">
                  <a:effectLst/>
                  <a:latin typeface="Tahoma" pitchFamily="34" charset="0"/>
                </a:rPr>
                <a:t>Java:</a:t>
              </a:r>
              <a:r>
                <a:rPr lang="en-US" sz="1600" b="1" dirty="0">
                  <a:effectLst/>
                  <a:latin typeface="Courier New" pitchFamily="49" charset="0"/>
                </a:rPr>
                <a:t>	</a:t>
              </a:r>
              <a:r>
                <a:rPr lang="en-US" sz="1600" b="1" dirty="0" err="1">
                  <a:effectLst/>
                  <a:latin typeface="Courier New" pitchFamily="49" charset="0"/>
                </a:rPr>
                <a:t>int</a:t>
              </a:r>
              <a:r>
                <a:rPr lang="en-US" sz="1600" b="1" dirty="0">
                  <a:effectLst/>
                  <a:latin typeface="Courier New" pitchFamily="49" charset="0"/>
                </a:rPr>
                <a:t>[] array = new </a:t>
              </a:r>
              <a:r>
                <a:rPr lang="en-US" sz="1600" b="1" dirty="0" err="1">
                  <a:effectLst/>
                  <a:latin typeface="Courier New" pitchFamily="49" charset="0"/>
                </a:rPr>
                <a:t>int</a:t>
              </a:r>
              <a:r>
                <a:rPr lang="en-US" sz="1600" b="1" dirty="0">
                  <a:effectLst/>
                  <a:latin typeface="Courier New" pitchFamily="49" charset="0"/>
                </a:rPr>
                <a:t>[10];</a:t>
              </a:r>
            </a:p>
          </p:txBody>
        </p:sp>
        <p:sp>
          <p:nvSpPr>
            <p:cNvPr id="5138" name="Line 12"/>
            <p:cNvSpPr>
              <a:spLocks noChangeShapeType="1"/>
            </p:cNvSpPr>
            <p:nvPr/>
          </p:nvSpPr>
          <p:spPr bwMode="auto">
            <a:xfrm flipH="1">
              <a:off x="1872" y="2199"/>
              <a:ext cx="912" cy="0"/>
            </a:xfrm>
            <a:prstGeom prst="line">
              <a:avLst/>
            </a:prstGeom>
            <a:noFill/>
            <a:ln w="19050">
              <a:solidFill>
                <a:schemeClr val="tx1"/>
              </a:solidFill>
              <a:round/>
              <a:headEnd/>
              <a:tailEnd type="triangle" w="med" len="med"/>
            </a:ln>
          </p:spPr>
          <p:txBody>
            <a:bodyPr wrap="none" anchor="ctr"/>
            <a:lstStyle/>
            <a:p>
              <a:endParaRPr lang="en-US">
                <a:effectLst/>
              </a:endParaRPr>
            </a:p>
          </p:txBody>
        </p:sp>
      </p:grpSp>
      <p:sp>
        <p:nvSpPr>
          <p:cNvPr id="5129" name="Text Box 14"/>
          <p:cNvSpPr txBox="1">
            <a:spLocks noChangeArrowheads="1"/>
          </p:cNvSpPr>
          <p:nvPr/>
        </p:nvSpPr>
        <p:spPr bwMode="auto">
          <a:xfrm>
            <a:off x="4251325" y="1571625"/>
            <a:ext cx="4386263" cy="336550"/>
          </a:xfrm>
          <a:prstGeom prst="rect">
            <a:avLst/>
          </a:prstGeom>
          <a:noFill/>
          <a:ln w="19050">
            <a:noFill/>
            <a:miter lim="800000"/>
            <a:headEnd/>
            <a:tailEnd/>
          </a:ln>
        </p:spPr>
        <p:txBody>
          <a:bodyPr wrap="none">
            <a:spAutoFit/>
          </a:bodyPr>
          <a:lstStyle/>
          <a:p>
            <a:pPr eaLnBrk="0" hangingPunct="0"/>
            <a:r>
              <a:rPr lang="en-US" sz="1600" b="1" dirty="0">
                <a:effectLst/>
                <a:latin typeface="Tahoma" pitchFamily="34" charset="0"/>
              </a:rPr>
              <a:t>All elements of same type – homogenous</a:t>
            </a:r>
          </a:p>
        </p:txBody>
      </p:sp>
      <p:sp>
        <p:nvSpPr>
          <p:cNvPr id="5130" name="Line 15"/>
          <p:cNvSpPr>
            <a:spLocks noChangeShapeType="1"/>
          </p:cNvSpPr>
          <p:nvPr/>
        </p:nvSpPr>
        <p:spPr bwMode="auto">
          <a:xfrm flipH="1">
            <a:off x="1143000" y="1752600"/>
            <a:ext cx="3124200" cy="838200"/>
          </a:xfrm>
          <a:prstGeom prst="line">
            <a:avLst/>
          </a:prstGeom>
          <a:noFill/>
          <a:ln w="19050">
            <a:solidFill>
              <a:schemeClr val="tx1"/>
            </a:solidFill>
            <a:round/>
            <a:headEnd/>
            <a:tailEnd type="triangle" w="med" len="med"/>
          </a:ln>
        </p:spPr>
        <p:txBody>
          <a:bodyPr wrap="none" anchor="ctr"/>
          <a:lstStyle/>
          <a:p>
            <a:endParaRPr lang="en-US"/>
          </a:p>
        </p:txBody>
      </p:sp>
      <p:sp>
        <p:nvSpPr>
          <p:cNvPr id="86032" name="Line 16"/>
          <p:cNvSpPr>
            <a:spLocks noChangeShapeType="1"/>
          </p:cNvSpPr>
          <p:nvPr/>
        </p:nvSpPr>
        <p:spPr bwMode="auto">
          <a:xfrm flipH="1" flipV="1">
            <a:off x="1905000" y="4953000"/>
            <a:ext cx="304800" cy="228600"/>
          </a:xfrm>
          <a:prstGeom prst="line">
            <a:avLst/>
          </a:prstGeom>
          <a:noFill/>
          <a:ln w="19050">
            <a:solidFill>
              <a:schemeClr val="tx1"/>
            </a:solidFill>
            <a:round/>
            <a:headEnd/>
            <a:tailEnd type="triangle" w="med" len="med"/>
          </a:ln>
        </p:spPr>
        <p:txBody>
          <a:bodyPr/>
          <a:lstStyle/>
          <a:p>
            <a:endParaRPr lang="en-US"/>
          </a:p>
        </p:txBody>
      </p:sp>
      <p:sp>
        <p:nvSpPr>
          <p:cNvPr id="86033" name="Oval 17"/>
          <p:cNvSpPr>
            <a:spLocks noChangeArrowheads="1"/>
          </p:cNvSpPr>
          <p:nvPr/>
        </p:nvSpPr>
        <p:spPr bwMode="auto">
          <a:xfrm>
            <a:off x="1524000" y="4151313"/>
            <a:ext cx="609600" cy="762000"/>
          </a:xfrm>
          <a:prstGeom prst="ellipse">
            <a:avLst/>
          </a:prstGeom>
          <a:noFill/>
          <a:ln w="28575">
            <a:solidFill>
              <a:schemeClr val="tx2"/>
            </a:solidFill>
            <a:round/>
            <a:headEnd/>
            <a:tailEnd/>
          </a:ln>
        </p:spPr>
        <p:txBody>
          <a:bodyPr wrap="none" anchor="ctr"/>
          <a:lstStyle/>
          <a:p>
            <a:endParaRPr lang="en-US"/>
          </a:p>
        </p:txBody>
      </p:sp>
      <p:sp>
        <p:nvSpPr>
          <p:cNvPr id="86034" name="Line 18"/>
          <p:cNvSpPr>
            <a:spLocks noChangeShapeType="1"/>
          </p:cNvSpPr>
          <p:nvPr/>
        </p:nvSpPr>
        <p:spPr bwMode="auto">
          <a:xfrm flipH="1">
            <a:off x="1905000" y="3429000"/>
            <a:ext cx="1447800" cy="228600"/>
          </a:xfrm>
          <a:prstGeom prst="line">
            <a:avLst/>
          </a:prstGeom>
          <a:noFill/>
          <a:ln w="19050">
            <a:solidFill>
              <a:schemeClr val="tx1"/>
            </a:solidFill>
            <a:round/>
            <a:headEnd/>
            <a:tailEnd type="triangle" w="med" len="med"/>
          </a:ln>
        </p:spPr>
        <p:txBody>
          <a:bodyPr/>
          <a:lstStyle/>
          <a:p>
            <a:endParaRPr lang="en-US"/>
          </a:p>
        </p:txBody>
      </p:sp>
      <p:sp>
        <p:nvSpPr>
          <p:cNvPr id="86035" name="Text Box 19"/>
          <p:cNvSpPr txBox="1">
            <a:spLocks noChangeArrowheads="1"/>
          </p:cNvSpPr>
          <p:nvPr/>
        </p:nvSpPr>
        <p:spPr bwMode="auto">
          <a:xfrm>
            <a:off x="3352800" y="3276600"/>
            <a:ext cx="2532063" cy="336550"/>
          </a:xfrm>
          <a:prstGeom prst="rect">
            <a:avLst/>
          </a:prstGeom>
          <a:noFill/>
          <a:ln w="19050">
            <a:noFill/>
            <a:miter lim="800000"/>
            <a:headEnd/>
            <a:tailEnd/>
          </a:ln>
        </p:spPr>
        <p:txBody>
          <a:bodyPr wrap="none">
            <a:spAutoFit/>
          </a:bodyPr>
          <a:lstStyle/>
          <a:p>
            <a:pPr eaLnBrk="0" hangingPunct="0"/>
            <a:r>
              <a:rPr lang="en-US" sz="1600" b="1" dirty="0">
                <a:effectLst/>
                <a:latin typeface="Tahoma" pitchFamily="34" charset="0"/>
              </a:rPr>
              <a:t>First element (index 0)</a:t>
            </a:r>
          </a:p>
        </p:txBody>
      </p:sp>
      <p:sp>
        <p:nvSpPr>
          <p:cNvPr id="86036" name="Line 20"/>
          <p:cNvSpPr>
            <a:spLocks noChangeShapeType="1"/>
          </p:cNvSpPr>
          <p:nvPr/>
        </p:nvSpPr>
        <p:spPr bwMode="auto">
          <a:xfrm flipH="1">
            <a:off x="1905000" y="3733800"/>
            <a:ext cx="1447800" cy="228600"/>
          </a:xfrm>
          <a:prstGeom prst="line">
            <a:avLst/>
          </a:prstGeom>
          <a:noFill/>
          <a:ln w="19050">
            <a:solidFill>
              <a:schemeClr val="tx1"/>
            </a:solidFill>
            <a:round/>
            <a:headEnd/>
            <a:tailEnd type="triangle" w="med" len="med"/>
          </a:ln>
        </p:spPr>
        <p:txBody>
          <a:bodyPr/>
          <a:lstStyle/>
          <a:p>
            <a:endParaRPr lang="en-US"/>
          </a:p>
        </p:txBody>
      </p:sp>
      <p:sp>
        <p:nvSpPr>
          <p:cNvPr id="86037" name="Text Box 21"/>
          <p:cNvSpPr txBox="1">
            <a:spLocks noChangeArrowheads="1"/>
          </p:cNvSpPr>
          <p:nvPr/>
        </p:nvSpPr>
        <p:spPr bwMode="auto">
          <a:xfrm>
            <a:off x="3352800" y="3549650"/>
            <a:ext cx="3103563" cy="336550"/>
          </a:xfrm>
          <a:prstGeom prst="rect">
            <a:avLst/>
          </a:prstGeom>
          <a:noFill/>
          <a:ln w="19050">
            <a:noFill/>
            <a:miter lim="800000"/>
            <a:headEnd/>
            <a:tailEnd/>
          </a:ln>
        </p:spPr>
        <p:txBody>
          <a:bodyPr wrap="none">
            <a:spAutoFit/>
          </a:bodyPr>
          <a:lstStyle/>
          <a:p>
            <a:pPr eaLnBrk="0" hangingPunct="0"/>
            <a:r>
              <a:rPr lang="en-US" sz="1600" b="1">
                <a:effectLst/>
                <a:latin typeface="Tahoma" pitchFamily="34" charset="0"/>
              </a:rPr>
              <a:t>Last element (index size - 1)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60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60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60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60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603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60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60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0" grpId="0"/>
      <p:bldP spid="86032" grpId="0" animBg="1"/>
      <p:bldP spid="86033" grpId="0" animBg="1"/>
      <p:bldP spid="86034" grpId="0" animBg="1"/>
      <p:bldP spid="86035" grpId="0"/>
      <p:bldP spid="86036" grpId="0" animBg="1"/>
      <p:bldP spid="86037"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eaLnBrk="1" hangingPunct="1"/>
            <a:r>
              <a:rPr lang="en-US" smtClean="0"/>
              <a:t>Array Representation</a:t>
            </a:r>
          </a:p>
        </p:txBody>
      </p:sp>
      <p:sp>
        <p:nvSpPr>
          <p:cNvPr id="6148" name="Rectangle 3"/>
          <p:cNvSpPr>
            <a:spLocks noGrp="1" noChangeArrowheads="1"/>
          </p:cNvSpPr>
          <p:nvPr>
            <p:ph type="body" idx="1"/>
          </p:nvPr>
        </p:nvSpPr>
        <p:spPr>
          <a:xfrm>
            <a:off x="457200" y="1295400"/>
            <a:ext cx="8229600" cy="3733800"/>
          </a:xfrm>
        </p:spPr>
        <p:txBody>
          <a:bodyPr/>
          <a:lstStyle/>
          <a:p>
            <a:pPr eaLnBrk="1" hangingPunct="1"/>
            <a:r>
              <a:rPr lang="en-US" sz="2400" dirty="0" smtClean="0"/>
              <a:t>Homogeneous </a:t>
            </a:r>
            <a:r>
              <a:rPr lang="en-US" sz="2400" dirty="0" smtClean="0">
                <a:sym typeface="Symbol" pitchFamily="18" charset="2"/>
              </a:rPr>
              <a:t></a:t>
            </a:r>
            <a:r>
              <a:rPr lang="en-US" sz="2400" dirty="0" smtClean="0"/>
              <a:t> Each element same size </a:t>
            </a:r>
            <a:r>
              <a:rPr lang="en-US" sz="2400" dirty="0" smtClean="0">
                <a:solidFill>
                  <a:srgbClr val="0000CC"/>
                </a:solidFill>
              </a:rPr>
              <a:t>– s bytes</a:t>
            </a:r>
          </a:p>
          <a:p>
            <a:pPr lvl="1" eaLnBrk="1" hangingPunct="1"/>
            <a:r>
              <a:rPr lang="en-US" sz="2000" dirty="0" smtClean="0"/>
              <a:t>An array of m data values is a sequence of </a:t>
            </a:r>
            <a:r>
              <a:rPr lang="en-US" sz="2000" dirty="0" err="1" smtClean="0"/>
              <a:t>m</a:t>
            </a:r>
            <a:r>
              <a:rPr lang="en-US" sz="2000" dirty="0" err="1" smtClean="0">
                <a:sym typeface="Symbol" pitchFamily="18" charset="2"/>
              </a:rPr>
              <a:t></a:t>
            </a:r>
            <a:r>
              <a:rPr lang="en-US" sz="2000" dirty="0" err="1" smtClean="0"/>
              <a:t>s</a:t>
            </a:r>
            <a:r>
              <a:rPr lang="en-US" sz="2000" dirty="0" smtClean="0"/>
              <a:t> bytes</a:t>
            </a:r>
          </a:p>
          <a:p>
            <a:pPr lvl="1" eaLnBrk="1" hangingPunct="1"/>
            <a:r>
              <a:rPr lang="en-US" sz="2000" dirty="0" smtClean="0"/>
              <a:t>Indexing: 0</a:t>
            </a:r>
            <a:r>
              <a:rPr lang="en-US" sz="2000" baseline="30000" dirty="0" smtClean="0"/>
              <a:t>th</a:t>
            </a:r>
            <a:r>
              <a:rPr lang="en-US" sz="2000" dirty="0" smtClean="0"/>
              <a:t> value at byte s</a:t>
            </a:r>
            <a:r>
              <a:rPr lang="en-US" sz="2000" dirty="0" smtClean="0">
                <a:sym typeface="Symbol" pitchFamily="18" charset="2"/>
              </a:rPr>
              <a:t>0, </a:t>
            </a:r>
            <a:r>
              <a:rPr lang="en-US" sz="2000" dirty="0" smtClean="0"/>
              <a:t>1</a:t>
            </a:r>
            <a:r>
              <a:rPr lang="en-US" sz="2000" baseline="30000" dirty="0" smtClean="0"/>
              <a:t>st</a:t>
            </a:r>
            <a:r>
              <a:rPr lang="en-US" sz="2000" dirty="0" smtClean="0"/>
              <a:t> value at byte s</a:t>
            </a:r>
            <a:r>
              <a:rPr lang="en-US" sz="2000" dirty="0" smtClean="0">
                <a:sym typeface="Symbol" pitchFamily="18" charset="2"/>
              </a:rPr>
              <a:t>1, …</a:t>
            </a:r>
          </a:p>
          <a:p>
            <a:pPr eaLnBrk="1" hangingPunct="1"/>
            <a:endParaRPr lang="en-US" sz="2400" dirty="0" smtClean="0"/>
          </a:p>
          <a:p>
            <a:pPr eaLnBrk="1" hangingPunct="1"/>
            <a:r>
              <a:rPr lang="en-US" sz="2400" dirty="0" smtClean="0"/>
              <a:t>m and s are </a:t>
            </a:r>
            <a:r>
              <a:rPr lang="en-US" sz="2400" u="sng" dirty="0" smtClean="0"/>
              <a:t>not</a:t>
            </a:r>
            <a:r>
              <a:rPr lang="en-US" sz="2400" dirty="0" smtClean="0"/>
              <a:t> part of representation</a:t>
            </a:r>
          </a:p>
          <a:p>
            <a:pPr lvl="1" eaLnBrk="1" hangingPunct="1"/>
            <a:r>
              <a:rPr lang="en-US" sz="2000" dirty="0" smtClean="0"/>
              <a:t>Unlike in some other languages</a:t>
            </a:r>
          </a:p>
          <a:p>
            <a:pPr lvl="1" eaLnBrk="1" hangingPunct="1"/>
            <a:r>
              <a:rPr lang="en-US" sz="2000" dirty="0" smtClean="0"/>
              <a:t>s known by compiler – usually irrelevant to programmer</a:t>
            </a:r>
          </a:p>
          <a:p>
            <a:pPr lvl="1" eaLnBrk="1" hangingPunct="1"/>
            <a:r>
              <a:rPr lang="en-US" sz="2000" dirty="0" smtClean="0"/>
              <a:t>m often known by compiler – if not, must be saved by programmer</a:t>
            </a:r>
          </a:p>
        </p:txBody>
      </p:sp>
      <p:grpSp>
        <p:nvGrpSpPr>
          <p:cNvPr id="2" name="Group 4"/>
          <p:cNvGrpSpPr>
            <a:grpSpLocks/>
          </p:cNvGrpSpPr>
          <p:nvPr/>
        </p:nvGrpSpPr>
        <p:grpSpPr bwMode="auto">
          <a:xfrm>
            <a:off x="914400" y="5181600"/>
            <a:ext cx="4111625" cy="1371600"/>
            <a:chOff x="1250" y="3072"/>
            <a:chExt cx="2590" cy="864"/>
          </a:xfrm>
        </p:grpSpPr>
        <p:sp>
          <p:nvSpPr>
            <p:cNvPr id="6151" name="Rectangle 5"/>
            <p:cNvSpPr>
              <a:spLocks noChangeArrowheads="1"/>
            </p:cNvSpPr>
            <p:nvPr/>
          </p:nvSpPr>
          <p:spPr bwMode="auto">
            <a:xfrm>
              <a:off x="1920" y="3648"/>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dirty="0">
                  <a:effectLst/>
                  <a:latin typeface="Courier New" pitchFamily="49" charset="0"/>
                </a:rPr>
                <a:t>a[0]</a:t>
              </a:r>
            </a:p>
          </p:txBody>
        </p:sp>
        <p:sp>
          <p:nvSpPr>
            <p:cNvPr id="6152" name="Rectangle 6"/>
            <p:cNvSpPr>
              <a:spLocks noChangeArrowheads="1"/>
            </p:cNvSpPr>
            <p:nvPr/>
          </p:nvSpPr>
          <p:spPr bwMode="auto">
            <a:xfrm>
              <a:off x="1920" y="3360"/>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a:effectLst/>
                  <a:latin typeface="Courier New" pitchFamily="49" charset="0"/>
                </a:rPr>
                <a:t>a[1]</a:t>
              </a:r>
            </a:p>
          </p:txBody>
        </p:sp>
        <p:sp>
          <p:nvSpPr>
            <p:cNvPr id="6153" name="Rectangle 7"/>
            <p:cNvSpPr>
              <a:spLocks noChangeArrowheads="1"/>
            </p:cNvSpPr>
            <p:nvPr/>
          </p:nvSpPr>
          <p:spPr bwMode="auto">
            <a:xfrm>
              <a:off x="1920" y="3072"/>
              <a:ext cx="1920" cy="288"/>
            </a:xfrm>
            <a:prstGeom prst="rect">
              <a:avLst/>
            </a:prstGeom>
            <a:solidFill>
              <a:srgbClr val="00CC00"/>
            </a:solidFill>
            <a:ln w="9525">
              <a:solidFill>
                <a:schemeClr val="tx1"/>
              </a:solidFill>
              <a:miter lim="800000"/>
              <a:headEnd/>
              <a:tailEnd/>
            </a:ln>
          </p:spPr>
          <p:txBody>
            <a:bodyPr wrap="none" anchor="ctr"/>
            <a:lstStyle/>
            <a:p>
              <a:pPr algn="ctr"/>
              <a:r>
                <a:rPr lang="en-US" sz="2000" b="1">
                  <a:effectLst/>
                  <a:latin typeface="Courier New" pitchFamily="49" charset="0"/>
                </a:rPr>
                <a:t>a[2]</a:t>
              </a:r>
            </a:p>
          </p:txBody>
        </p:sp>
        <p:sp>
          <p:nvSpPr>
            <p:cNvPr id="6154" name="Text Box 8"/>
            <p:cNvSpPr txBox="1">
              <a:spLocks noChangeArrowheads="1"/>
            </p:cNvSpPr>
            <p:nvPr/>
          </p:nvSpPr>
          <p:spPr bwMode="auto">
            <a:xfrm>
              <a:off x="1250" y="3679"/>
              <a:ext cx="529" cy="212"/>
            </a:xfrm>
            <a:prstGeom prst="rect">
              <a:avLst/>
            </a:prstGeom>
            <a:noFill/>
            <a:ln w="9525">
              <a:noFill/>
              <a:miter lim="800000"/>
              <a:headEnd/>
              <a:tailEnd/>
            </a:ln>
          </p:spPr>
          <p:txBody>
            <a:bodyPr wrap="none">
              <a:spAutoFit/>
            </a:bodyPr>
            <a:lstStyle/>
            <a:p>
              <a:pPr algn="ctr"/>
              <a:r>
                <a:rPr lang="en-US" sz="1600">
                  <a:effectLst/>
                  <a:latin typeface="Tahoma" pitchFamily="34" charset="0"/>
                </a:rPr>
                <a:t>0x1000</a:t>
              </a:r>
            </a:p>
          </p:txBody>
        </p:sp>
        <p:sp>
          <p:nvSpPr>
            <p:cNvPr id="6155" name="Text Box 9"/>
            <p:cNvSpPr txBox="1">
              <a:spLocks noChangeArrowheads="1"/>
            </p:cNvSpPr>
            <p:nvPr/>
          </p:nvSpPr>
          <p:spPr bwMode="auto">
            <a:xfrm>
              <a:off x="1250" y="3391"/>
              <a:ext cx="529" cy="212"/>
            </a:xfrm>
            <a:prstGeom prst="rect">
              <a:avLst/>
            </a:prstGeom>
            <a:noFill/>
            <a:ln w="9525">
              <a:noFill/>
              <a:miter lim="800000"/>
              <a:headEnd/>
              <a:tailEnd/>
            </a:ln>
          </p:spPr>
          <p:txBody>
            <a:bodyPr wrap="none">
              <a:spAutoFit/>
            </a:bodyPr>
            <a:lstStyle/>
            <a:p>
              <a:pPr algn="ctr"/>
              <a:r>
                <a:rPr lang="en-US" sz="1600">
                  <a:effectLst/>
                  <a:latin typeface="Tahoma" pitchFamily="34" charset="0"/>
                </a:rPr>
                <a:t>0x1004</a:t>
              </a:r>
            </a:p>
          </p:txBody>
        </p:sp>
        <p:sp>
          <p:nvSpPr>
            <p:cNvPr id="6156" name="Text Box 10"/>
            <p:cNvSpPr txBox="1">
              <a:spLocks noChangeArrowheads="1"/>
            </p:cNvSpPr>
            <p:nvPr/>
          </p:nvSpPr>
          <p:spPr bwMode="auto">
            <a:xfrm>
              <a:off x="1250" y="3103"/>
              <a:ext cx="529" cy="212"/>
            </a:xfrm>
            <a:prstGeom prst="rect">
              <a:avLst/>
            </a:prstGeom>
            <a:noFill/>
            <a:ln w="9525">
              <a:noFill/>
              <a:miter lim="800000"/>
              <a:headEnd/>
              <a:tailEnd/>
            </a:ln>
          </p:spPr>
          <p:txBody>
            <a:bodyPr wrap="none">
              <a:spAutoFit/>
            </a:bodyPr>
            <a:lstStyle/>
            <a:p>
              <a:pPr algn="ctr"/>
              <a:r>
                <a:rPr lang="en-US" sz="1600">
                  <a:effectLst/>
                  <a:latin typeface="Tahoma" pitchFamily="34" charset="0"/>
                </a:rPr>
                <a:t>0x1008</a:t>
              </a:r>
            </a:p>
          </p:txBody>
        </p:sp>
      </p:grpSp>
      <p:sp>
        <p:nvSpPr>
          <p:cNvPr id="6150" name="Text Box 4"/>
          <p:cNvSpPr txBox="1">
            <a:spLocks noChangeArrowheads="1"/>
          </p:cNvSpPr>
          <p:nvPr/>
        </p:nvSpPr>
        <p:spPr bwMode="auto">
          <a:xfrm>
            <a:off x="5486400" y="5638800"/>
            <a:ext cx="1565275" cy="406400"/>
          </a:xfrm>
          <a:prstGeom prst="rect">
            <a:avLst/>
          </a:prstGeom>
          <a:noFill/>
          <a:ln w="9525">
            <a:solidFill>
              <a:schemeClr val="tx1"/>
            </a:solidFill>
            <a:miter lim="800000"/>
            <a:headEnd/>
            <a:tailEnd/>
          </a:ln>
        </p:spPr>
        <p:txBody>
          <a:bodyPr wrap="none">
            <a:spAutoFit/>
          </a:bodyPr>
          <a:lstStyle/>
          <a:p>
            <a:pPr algn="ctr"/>
            <a:r>
              <a:rPr lang="en-US" sz="2000" b="1" dirty="0" err="1">
                <a:latin typeface="Courier New" pitchFamily="49" charset="0"/>
              </a:rPr>
              <a:t>int</a:t>
            </a:r>
            <a:r>
              <a:rPr lang="en-US" sz="2000" b="1" dirty="0">
                <a:latin typeface="Courier New" pitchFamily="49" charset="0"/>
              </a:rPr>
              <a:t> </a:t>
            </a:r>
            <a:r>
              <a:rPr lang="en-US" sz="2000" b="1" dirty="0">
                <a:effectLst/>
                <a:latin typeface="Courier New" pitchFamily="49" charset="0"/>
              </a:rPr>
              <a:t>a[3</a:t>
            </a:r>
            <a:r>
              <a:rPr lang="en-US" sz="2000" b="1" dirty="0">
                <a:latin typeface="Courier New" pitchFamily="49" charset="0"/>
              </a:rPr>
              <a: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p:spPr>
        <p:txBody>
          <a:bodyPr/>
          <a:lstStyle/>
          <a:p>
            <a:r>
              <a:rPr lang="en-US" smtClean="0"/>
              <a:t>Accessing Array Elements</a:t>
            </a:r>
          </a:p>
        </p:txBody>
      </p:sp>
      <p:sp>
        <p:nvSpPr>
          <p:cNvPr id="6147" name="Rectangle 3"/>
          <p:cNvSpPr>
            <a:spLocks noGrp="1" noChangeArrowheads="1"/>
          </p:cNvSpPr>
          <p:nvPr>
            <p:ph type="body" idx="1"/>
          </p:nvPr>
        </p:nvSpPr>
        <p:spPr>
          <a:xfrm>
            <a:off x="381000" y="1143000"/>
            <a:ext cx="8534400" cy="5105400"/>
          </a:xfrm>
          <a:noFill/>
        </p:spPr>
        <p:txBody>
          <a:bodyPr/>
          <a:lstStyle/>
          <a:p>
            <a:r>
              <a:rPr lang="en-US" sz="2800" dirty="0" smtClean="0"/>
              <a:t>Each element in an array has a </a:t>
            </a:r>
            <a:r>
              <a:rPr lang="en-US" sz="2800" b="1" dirty="0" smtClean="0"/>
              <a:t>subscript </a:t>
            </a:r>
            <a:r>
              <a:rPr lang="en-US" sz="2800" dirty="0" smtClean="0"/>
              <a:t>(</a:t>
            </a:r>
            <a:r>
              <a:rPr lang="en-US" sz="2800" b="1" dirty="0" smtClean="0"/>
              <a:t>index</a:t>
            </a:r>
            <a:r>
              <a:rPr lang="en-US" sz="2800" dirty="0" smtClean="0"/>
              <a:t>) associated with it.</a:t>
            </a:r>
          </a:p>
          <a:p>
            <a:endParaRPr lang="en-US" sz="2800" dirty="0" smtClean="0"/>
          </a:p>
          <a:p>
            <a:endParaRPr lang="en-US" sz="2800" dirty="0" smtClean="0"/>
          </a:p>
          <a:p>
            <a:r>
              <a:rPr lang="en-US" sz="2800" dirty="0" smtClean="0"/>
              <a:t>Subscripts are integers and always begin at zero.</a:t>
            </a:r>
          </a:p>
          <a:p>
            <a:r>
              <a:rPr lang="en-US" sz="2800" dirty="0" smtClean="0"/>
              <a:t>Values of individual elements can be accessed by </a:t>
            </a:r>
            <a:r>
              <a:rPr lang="en-US" sz="2800" b="1" dirty="0" smtClean="0"/>
              <a:t>indexing</a:t>
            </a:r>
            <a:r>
              <a:rPr lang="en-US" sz="2800" dirty="0" smtClean="0"/>
              <a:t> into the array.  For example,</a:t>
            </a:r>
          </a:p>
          <a:p>
            <a:pPr>
              <a:buFontTx/>
              <a:buNone/>
            </a:pPr>
            <a:r>
              <a:rPr lang="en-US" sz="2800" dirty="0" smtClean="0"/>
              <a:t>		</a:t>
            </a:r>
            <a:r>
              <a:rPr lang="en-US" sz="2400" dirty="0" err="1" smtClean="0"/>
              <a:t>printf</a:t>
            </a:r>
            <a:r>
              <a:rPr lang="en-US" sz="2400" dirty="0" smtClean="0"/>
              <a:t>(“The third element = %d.\n”, numbers[ 2 ] ) ;</a:t>
            </a:r>
          </a:p>
          <a:p>
            <a:pPr>
              <a:buFontTx/>
              <a:buNone/>
            </a:pPr>
            <a:r>
              <a:rPr lang="en-US" sz="2400" dirty="0" smtClean="0"/>
              <a:t>	</a:t>
            </a:r>
            <a:r>
              <a:rPr lang="en-US" sz="2800" dirty="0" smtClean="0"/>
              <a:t>would give the output</a:t>
            </a:r>
            <a:endParaRPr lang="en-US" sz="2400" dirty="0" smtClean="0"/>
          </a:p>
          <a:p>
            <a:pPr>
              <a:buFontTx/>
              <a:buNone/>
            </a:pPr>
            <a:r>
              <a:rPr lang="en-US" sz="2400" dirty="0" smtClean="0"/>
              <a:t>		The third element = 6.</a:t>
            </a:r>
            <a:endParaRPr lang="en-US" sz="2800" dirty="0" smtClean="0"/>
          </a:p>
        </p:txBody>
      </p:sp>
      <p:sp>
        <p:nvSpPr>
          <p:cNvPr id="6148" name="Text Box 5"/>
          <p:cNvSpPr txBox="1">
            <a:spLocks noChangeArrowheads="1"/>
          </p:cNvSpPr>
          <p:nvPr/>
        </p:nvSpPr>
        <p:spPr bwMode="auto">
          <a:xfrm>
            <a:off x="457200" y="2209800"/>
            <a:ext cx="6400800" cy="457200"/>
          </a:xfrm>
          <a:prstGeom prst="rect">
            <a:avLst/>
          </a:prstGeom>
          <a:noFill/>
          <a:ln w="12700">
            <a:noFill/>
            <a:miter lim="800000"/>
            <a:headEnd/>
            <a:tailEnd/>
          </a:ln>
        </p:spPr>
        <p:txBody>
          <a:bodyPr>
            <a:spAutoFit/>
          </a:bodyPr>
          <a:lstStyle/>
          <a:p>
            <a:pPr>
              <a:spcBef>
                <a:spcPct val="50000"/>
              </a:spcBef>
            </a:pPr>
            <a:endParaRPr lang="en-US"/>
          </a:p>
        </p:txBody>
      </p:sp>
      <p:sp>
        <p:nvSpPr>
          <p:cNvPr id="6149" name="Rectangle 6"/>
          <p:cNvSpPr>
            <a:spLocks noChangeArrowheads="1"/>
          </p:cNvSpPr>
          <p:nvPr/>
        </p:nvSpPr>
        <p:spPr bwMode="auto">
          <a:xfrm>
            <a:off x="3282950" y="2139950"/>
            <a:ext cx="520700" cy="520700"/>
          </a:xfrm>
          <a:prstGeom prst="rect">
            <a:avLst/>
          </a:prstGeom>
          <a:noFill/>
          <a:ln w="12700">
            <a:solidFill>
              <a:schemeClr val="tx1"/>
            </a:solidFill>
            <a:miter lim="800000"/>
            <a:headEnd/>
            <a:tailEnd/>
          </a:ln>
        </p:spPr>
        <p:txBody>
          <a:bodyPr wrap="none" anchor="ctr"/>
          <a:lstStyle/>
          <a:p>
            <a:endParaRPr lang="en-US"/>
          </a:p>
        </p:txBody>
      </p:sp>
      <p:sp>
        <p:nvSpPr>
          <p:cNvPr id="6150" name="Rectangle 7"/>
          <p:cNvSpPr>
            <a:spLocks noChangeArrowheads="1"/>
          </p:cNvSpPr>
          <p:nvPr/>
        </p:nvSpPr>
        <p:spPr bwMode="auto">
          <a:xfrm>
            <a:off x="3816350" y="2139950"/>
            <a:ext cx="520700" cy="520700"/>
          </a:xfrm>
          <a:prstGeom prst="rect">
            <a:avLst/>
          </a:prstGeom>
          <a:noFill/>
          <a:ln w="12700">
            <a:solidFill>
              <a:schemeClr val="tx1"/>
            </a:solidFill>
            <a:miter lim="800000"/>
            <a:headEnd/>
            <a:tailEnd/>
          </a:ln>
        </p:spPr>
        <p:txBody>
          <a:bodyPr wrap="none" anchor="ctr"/>
          <a:lstStyle/>
          <a:p>
            <a:endParaRPr lang="en-US"/>
          </a:p>
        </p:txBody>
      </p:sp>
      <p:sp>
        <p:nvSpPr>
          <p:cNvPr id="6151" name="Rectangle 8"/>
          <p:cNvSpPr>
            <a:spLocks noChangeArrowheads="1"/>
          </p:cNvSpPr>
          <p:nvPr/>
        </p:nvSpPr>
        <p:spPr bwMode="auto">
          <a:xfrm>
            <a:off x="4349750" y="2139950"/>
            <a:ext cx="520700" cy="520700"/>
          </a:xfrm>
          <a:prstGeom prst="rect">
            <a:avLst/>
          </a:prstGeom>
          <a:noFill/>
          <a:ln w="12700">
            <a:solidFill>
              <a:schemeClr val="tx1"/>
            </a:solidFill>
            <a:miter lim="800000"/>
            <a:headEnd/>
            <a:tailEnd/>
          </a:ln>
        </p:spPr>
        <p:txBody>
          <a:bodyPr wrap="none" anchor="ctr"/>
          <a:lstStyle/>
          <a:p>
            <a:endParaRPr lang="en-US"/>
          </a:p>
        </p:txBody>
      </p:sp>
      <p:sp>
        <p:nvSpPr>
          <p:cNvPr id="6152" name="Rectangle 9"/>
          <p:cNvSpPr>
            <a:spLocks noChangeArrowheads="1"/>
          </p:cNvSpPr>
          <p:nvPr/>
        </p:nvSpPr>
        <p:spPr bwMode="auto">
          <a:xfrm>
            <a:off x="4883150" y="2139950"/>
            <a:ext cx="520700" cy="520700"/>
          </a:xfrm>
          <a:prstGeom prst="rect">
            <a:avLst/>
          </a:prstGeom>
          <a:noFill/>
          <a:ln w="12700">
            <a:solidFill>
              <a:schemeClr val="tx1"/>
            </a:solidFill>
            <a:miter lim="800000"/>
            <a:headEnd/>
            <a:tailEnd/>
          </a:ln>
        </p:spPr>
        <p:txBody>
          <a:bodyPr wrap="none" anchor="ctr"/>
          <a:lstStyle/>
          <a:p>
            <a:endParaRPr lang="en-US"/>
          </a:p>
        </p:txBody>
      </p:sp>
      <p:sp>
        <p:nvSpPr>
          <p:cNvPr id="6153" name="Rectangle 10"/>
          <p:cNvSpPr>
            <a:spLocks noChangeArrowheads="1"/>
          </p:cNvSpPr>
          <p:nvPr/>
        </p:nvSpPr>
        <p:spPr bwMode="auto">
          <a:xfrm>
            <a:off x="5416550" y="2139950"/>
            <a:ext cx="520700" cy="520700"/>
          </a:xfrm>
          <a:prstGeom prst="rect">
            <a:avLst/>
          </a:prstGeom>
          <a:noFill/>
          <a:ln w="12700">
            <a:solidFill>
              <a:schemeClr val="tx1"/>
            </a:solidFill>
            <a:miter lim="800000"/>
            <a:headEnd/>
            <a:tailEnd/>
          </a:ln>
        </p:spPr>
        <p:txBody>
          <a:bodyPr wrap="none" anchor="ctr"/>
          <a:lstStyle/>
          <a:p>
            <a:endParaRPr lang="en-US"/>
          </a:p>
        </p:txBody>
      </p:sp>
      <p:sp>
        <p:nvSpPr>
          <p:cNvPr id="6154" name="Rectangle 11"/>
          <p:cNvSpPr>
            <a:spLocks noChangeArrowheads="1"/>
          </p:cNvSpPr>
          <p:nvPr/>
        </p:nvSpPr>
        <p:spPr bwMode="auto">
          <a:xfrm>
            <a:off x="3332163" y="2189163"/>
            <a:ext cx="350837" cy="454025"/>
          </a:xfrm>
          <a:prstGeom prst="rect">
            <a:avLst/>
          </a:prstGeom>
          <a:noFill/>
          <a:ln w="12700">
            <a:noFill/>
            <a:miter lim="800000"/>
            <a:headEnd/>
            <a:tailEnd/>
          </a:ln>
        </p:spPr>
        <p:txBody>
          <a:bodyPr wrap="none" lIns="90488" tIns="44450" rIns="90488" bIns="44450">
            <a:spAutoFit/>
          </a:bodyPr>
          <a:lstStyle/>
          <a:p>
            <a:r>
              <a:rPr lang="en-US" b="1"/>
              <a:t>5</a:t>
            </a:r>
          </a:p>
        </p:txBody>
      </p:sp>
      <p:sp>
        <p:nvSpPr>
          <p:cNvPr id="6155" name="Rectangle 12"/>
          <p:cNvSpPr>
            <a:spLocks noChangeArrowheads="1"/>
          </p:cNvSpPr>
          <p:nvPr/>
        </p:nvSpPr>
        <p:spPr bwMode="auto">
          <a:xfrm>
            <a:off x="3865563" y="2189163"/>
            <a:ext cx="350837" cy="454025"/>
          </a:xfrm>
          <a:prstGeom prst="rect">
            <a:avLst/>
          </a:prstGeom>
          <a:noFill/>
          <a:ln w="12700">
            <a:noFill/>
            <a:miter lim="800000"/>
            <a:headEnd/>
            <a:tailEnd/>
          </a:ln>
        </p:spPr>
        <p:txBody>
          <a:bodyPr wrap="none" lIns="90488" tIns="44450" rIns="90488" bIns="44450">
            <a:spAutoFit/>
          </a:bodyPr>
          <a:lstStyle/>
          <a:p>
            <a:r>
              <a:rPr lang="en-US" b="1"/>
              <a:t>2</a:t>
            </a:r>
          </a:p>
        </p:txBody>
      </p:sp>
      <p:sp>
        <p:nvSpPr>
          <p:cNvPr id="6156" name="Rectangle 13"/>
          <p:cNvSpPr>
            <a:spLocks noChangeArrowheads="1"/>
          </p:cNvSpPr>
          <p:nvPr/>
        </p:nvSpPr>
        <p:spPr bwMode="auto">
          <a:xfrm>
            <a:off x="4398963" y="2189163"/>
            <a:ext cx="350837" cy="454025"/>
          </a:xfrm>
          <a:prstGeom prst="rect">
            <a:avLst/>
          </a:prstGeom>
          <a:noFill/>
          <a:ln w="12700">
            <a:noFill/>
            <a:miter lim="800000"/>
            <a:headEnd/>
            <a:tailEnd/>
          </a:ln>
        </p:spPr>
        <p:txBody>
          <a:bodyPr wrap="none" lIns="90488" tIns="44450" rIns="90488" bIns="44450">
            <a:spAutoFit/>
          </a:bodyPr>
          <a:lstStyle/>
          <a:p>
            <a:r>
              <a:rPr lang="en-US" b="1"/>
              <a:t>6</a:t>
            </a:r>
          </a:p>
        </p:txBody>
      </p:sp>
      <p:sp>
        <p:nvSpPr>
          <p:cNvPr id="6157" name="Rectangle 14"/>
          <p:cNvSpPr>
            <a:spLocks noChangeArrowheads="1"/>
          </p:cNvSpPr>
          <p:nvPr/>
        </p:nvSpPr>
        <p:spPr bwMode="auto">
          <a:xfrm>
            <a:off x="4932363" y="2189163"/>
            <a:ext cx="350837" cy="454025"/>
          </a:xfrm>
          <a:prstGeom prst="rect">
            <a:avLst/>
          </a:prstGeom>
          <a:noFill/>
          <a:ln w="12700">
            <a:noFill/>
            <a:miter lim="800000"/>
            <a:headEnd/>
            <a:tailEnd/>
          </a:ln>
        </p:spPr>
        <p:txBody>
          <a:bodyPr wrap="none" lIns="90488" tIns="44450" rIns="90488" bIns="44450">
            <a:spAutoFit/>
          </a:bodyPr>
          <a:lstStyle/>
          <a:p>
            <a:r>
              <a:rPr lang="en-US" b="1"/>
              <a:t>9</a:t>
            </a:r>
          </a:p>
        </p:txBody>
      </p:sp>
      <p:sp>
        <p:nvSpPr>
          <p:cNvPr id="6158" name="Rectangle 15"/>
          <p:cNvSpPr>
            <a:spLocks noChangeArrowheads="1"/>
          </p:cNvSpPr>
          <p:nvPr/>
        </p:nvSpPr>
        <p:spPr bwMode="auto">
          <a:xfrm>
            <a:off x="5465763" y="2189163"/>
            <a:ext cx="350837" cy="454025"/>
          </a:xfrm>
          <a:prstGeom prst="rect">
            <a:avLst/>
          </a:prstGeom>
          <a:noFill/>
          <a:ln w="12700">
            <a:noFill/>
            <a:miter lim="800000"/>
            <a:headEnd/>
            <a:tailEnd/>
          </a:ln>
        </p:spPr>
        <p:txBody>
          <a:bodyPr wrap="none" lIns="90488" tIns="44450" rIns="90488" bIns="44450">
            <a:spAutoFit/>
          </a:bodyPr>
          <a:lstStyle/>
          <a:p>
            <a:r>
              <a:rPr lang="en-US" b="1"/>
              <a:t>3</a:t>
            </a:r>
          </a:p>
        </p:txBody>
      </p:sp>
      <p:sp>
        <p:nvSpPr>
          <p:cNvPr id="6159" name="Rectangle 16"/>
          <p:cNvSpPr>
            <a:spLocks noChangeArrowheads="1"/>
          </p:cNvSpPr>
          <p:nvPr/>
        </p:nvSpPr>
        <p:spPr bwMode="auto">
          <a:xfrm>
            <a:off x="1295400" y="2133600"/>
            <a:ext cx="1468438" cy="454025"/>
          </a:xfrm>
          <a:prstGeom prst="rect">
            <a:avLst/>
          </a:prstGeom>
          <a:noFill/>
          <a:ln w="12700">
            <a:noFill/>
            <a:miter lim="800000"/>
            <a:headEnd/>
            <a:tailEnd/>
          </a:ln>
        </p:spPr>
        <p:txBody>
          <a:bodyPr wrap="none" lIns="90488" tIns="44450" rIns="90488" bIns="44450">
            <a:spAutoFit/>
          </a:bodyPr>
          <a:lstStyle/>
          <a:p>
            <a:r>
              <a:rPr lang="en-US" b="1"/>
              <a:t>numbers</a:t>
            </a:r>
          </a:p>
        </p:txBody>
      </p:sp>
      <p:sp>
        <p:nvSpPr>
          <p:cNvPr id="6160" name="Rectangle 17"/>
          <p:cNvSpPr>
            <a:spLocks noChangeArrowheads="1"/>
          </p:cNvSpPr>
          <p:nvPr/>
        </p:nvSpPr>
        <p:spPr bwMode="auto">
          <a:xfrm>
            <a:off x="3332162" y="2646363"/>
            <a:ext cx="3144837" cy="459100"/>
          </a:xfrm>
          <a:prstGeom prst="rect">
            <a:avLst/>
          </a:prstGeom>
          <a:noFill/>
          <a:ln w="12700">
            <a:noFill/>
            <a:miter lim="800000"/>
            <a:headEnd/>
            <a:tailEnd/>
          </a:ln>
        </p:spPr>
        <p:txBody>
          <a:bodyPr wrap="square" lIns="90488" tIns="44450" rIns="90488" bIns="44450">
            <a:spAutoFit/>
          </a:bodyPr>
          <a:lstStyle/>
          <a:p>
            <a:r>
              <a:rPr lang="en-US" sz="2400" b="1" dirty="0">
                <a:effectLst/>
              </a:rPr>
              <a:t>0     1    2    3     4</a:t>
            </a:r>
          </a:p>
        </p:txBody>
      </p:sp>
      <p:sp>
        <p:nvSpPr>
          <p:cNvPr id="6161" name="AutoShape 18"/>
          <p:cNvSpPr>
            <a:spLocks noChangeArrowheads="1"/>
          </p:cNvSpPr>
          <p:nvPr/>
        </p:nvSpPr>
        <p:spPr bwMode="auto">
          <a:xfrm>
            <a:off x="2819400" y="2286000"/>
            <a:ext cx="368300" cy="215900"/>
          </a:xfrm>
          <a:prstGeom prst="rightArrow">
            <a:avLst>
              <a:gd name="adj1" fmla="val 50000"/>
              <a:gd name="adj2" fmla="val 85302"/>
            </a:avLst>
          </a:prstGeom>
          <a:solidFill>
            <a:schemeClr val="accent1"/>
          </a:solidFill>
          <a:ln w="12700">
            <a:solidFill>
              <a:schemeClr val="tx1"/>
            </a:solidFill>
            <a:miter lim="800000"/>
            <a:headEnd/>
            <a:tailEnd/>
          </a:ln>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smtClean="0"/>
              <a:t>Accessing Array Elements (con’t)</a:t>
            </a:r>
          </a:p>
        </p:txBody>
      </p:sp>
      <p:sp>
        <p:nvSpPr>
          <p:cNvPr id="7171" name="Rectangle 3"/>
          <p:cNvSpPr>
            <a:spLocks noGrp="1" noChangeArrowheads="1"/>
          </p:cNvSpPr>
          <p:nvPr>
            <p:ph type="body" idx="1"/>
          </p:nvPr>
        </p:nvSpPr>
        <p:spPr>
          <a:xfrm>
            <a:off x="228600" y="1219200"/>
            <a:ext cx="8458200" cy="4724400"/>
          </a:xfrm>
        </p:spPr>
        <p:txBody>
          <a:bodyPr/>
          <a:lstStyle/>
          <a:p>
            <a:pPr>
              <a:lnSpc>
                <a:spcPct val="90000"/>
              </a:lnSpc>
            </a:pPr>
            <a:r>
              <a:rPr lang="en-US" sz="2800" smtClean="0"/>
              <a:t>A subscript can also be an expression that evaluates to an integer.</a:t>
            </a:r>
          </a:p>
          <a:p>
            <a:pPr>
              <a:lnSpc>
                <a:spcPct val="90000"/>
              </a:lnSpc>
              <a:buFontTx/>
              <a:buNone/>
            </a:pPr>
            <a:endParaRPr lang="en-US" sz="1000" smtClean="0"/>
          </a:p>
          <a:p>
            <a:pPr>
              <a:lnSpc>
                <a:spcPct val="90000"/>
              </a:lnSpc>
              <a:buFontTx/>
              <a:buNone/>
            </a:pPr>
            <a:r>
              <a:rPr lang="en-US" sz="2800" smtClean="0"/>
              <a:t>		numbers[ (a + b) * 2 ] ;</a:t>
            </a:r>
          </a:p>
          <a:p>
            <a:pPr>
              <a:lnSpc>
                <a:spcPct val="90000"/>
              </a:lnSpc>
              <a:buFontTx/>
              <a:buNone/>
            </a:pPr>
            <a:endParaRPr lang="en-US" sz="2800" smtClean="0"/>
          </a:p>
          <a:p>
            <a:pPr>
              <a:lnSpc>
                <a:spcPct val="90000"/>
              </a:lnSpc>
            </a:pPr>
            <a:r>
              <a:rPr lang="en-US" sz="2800" smtClean="0"/>
              <a:t>Caution!  It is a logical error when a subscript evaluates to a value that is out of range for the particular array.  Some systems will handle an </a:t>
            </a:r>
            <a:r>
              <a:rPr lang="en-US" sz="2800" b="1" smtClean="0"/>
              <a:t>out-of-range error</a:t>
            </a:r>
            <a:r>
              <a:rPr lang="en-US" sz="2800" smtClean="0"/>
              <a:t> gracefully and some will not (including ours).  Normally, when you see a file named </a:t>
            </a:r>
            <a:r>
              <a:rPr lang="en-US" sz="2800" b="1" smtClean="0"/>
              <a:t>core </a:t>
            </a:r>
            <a:r>
              <a:rPr lang="en-US" sz="2800" smtClean="0"/>
              <a:t>(or core*) it means you exceeded the end of an array!</a:t>
            </a:r>
            <a:endParaRPr lang="en-US" sz="2800" b="1" smtClean="0"/>
          </a:p>
          <a:p>
            <a:pPr>
              <a:lnSpc>
                <a:spcPct val="90000"/>
              </a:lnSpc>
            </a:pPr>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p:spPr>
        <p:txBody>
          <a:bodyPr/>
          <a:lstStyle/>
          <a:p>
            <a:r>
              <a:rPr lang="en-US" smtClean="0"/>
              <a:t>Modifying Elements</a:t>
            </a:r>
          </a:p>
        </p:txBody>
      </p:sp>
      <p:sp>
        <p:nvSpPr>
          <p:cNvPr id="8195" name="Rectangle 3"/>
          <p:cNvSpPr>
            <a:spLocks noGrp="1" noChangeArrowheads="1"/>
          </p:cNvSpPr>
          <p:nvPr>
            <p:ph type="body" idx="1"/>
          </p:nvPr>
        </p:nvSpPr>
        <p:spPr>
          <a:xfrm>
            <a:off x="0" y="1066800"/>
            <a:ext cx="8915400" cy="5257800"/>
          </a:xfrm>
          <a:noFill/>
        </p:spPr>
        <p:txBody>
          <a:bodyPr/>
          <a:lstStyle/>
          <a:p>
            <a:pPr>
              <a:lnSpc>
                <a:spcPct val="90000"/>
              </a:lnSpc>
            </a:pPr>
            <a:r>
              <a:rPr lang="en-US" sz="2800" smtClean="0"/>
              <a:t>Individual elements of an array can also be modified using subscripts.  </a:t>
            </a:r>
          </a:p>
          <a:p>
            <a:pPr lvl="1">
              <a:lnSpc>
                <a:spcPct val="90000"/>
              </a:lnSpc>
              <a:buFontTx/>
              <a:buChar char=" "/>
            </a:pPr>
            <a:r>
              <a:rPr lang="en-US" sz="2400" smtClean="0"/>
              <a:t>numbers[ 4 ] = 20 ;  /*changes the value of  			        	                      the element found at  			                                 subscript 4 to 20 */</a:t>
            </a:r>
          </a:p>
          <a:p>
            <a:pPr>
              <a:lnSpc>
                <a:spcPct val="90000"/>
              </a:lnSpc>
            </a:pPr>
            <a:r>
              <a:rPr lang="en-US" sz="2800" smtClean="0"/>
              <a:t>Initial values may be stored in an array using indexing, rather than using an array initialization.</a:t>
            </a:r>
          </a:p>
          <a:p>
            <a:pPr>
              <a:lnSpc>
                <a:spcPct val="90000"/>
              </a:lnSpc>
              <a:buFontTx/>
              <a:buNone/>
            </a:pPr>
            <a:r>
              <a:rPr lang="en-US" sz="2800" smtClean="0"/>
              <a:t>	</a:t>
            </a:r>
            <a:r>
              <a:rPr lang="en-US" sz="2400" smtClean="0"/>
              <a:t>	numbers[ 0 ] = 5 ;</a:t>
            </a:r>
          </a:p>
          <a:p>
            <a:pPr>
              <a:lnSpc>
                <a:spcPct val="90000"/>
              </a:lnSpc>
              <a:buFontTx/>
              <a:buNone/>
            </a:pPr>
            <a:r>
              <a:rPr lang="en-US" sz="2400" smtClean="0"/>
              <a:t>           numbers[ 1 ] = 2 ;</a:t>
            </a:r>
          </a:p>
          <a:p>
            <a:pPr>
              <a:lnSpc>
                <a:spcPct val="90000"/>
              </a:lnSpc>
              <a:buFontTx/>
              <a:buNone/>
            </a:pPr>
            <a:r>
              <a:rPr lang="en-US" sz="2400" smtClean="0"/>
              <a:t>		numbers[ 2 ] = 6 ;</a:t>
            </a:r>
          </a:p>
          <a:p>
            <a:pPr>
              <a:lnSpc>
                <a:spcPct val="90000"/>
              </a:lnSpc>
              <a:buFontTx/>
              <a:buNone/>
            </a:pPr>
            <a:r>
              <a:rPr lang="en-US" sz="2400" smtClean="0"/>
              <a:t>		numbers[ 3 ] = 9 ;</a:t>
            </a:r>
          </a:p>
          <a:p>
            <a:pPr>
              <a:lnSpc>
                <a:spcPct val="90000"/>
              </a:lnSpc>
              <a:buFontTx/>
              <a:buNone/>
            </a:pPr>
            <a:r>
              <a:rPr lang="en-US" sz="2400" smtClean="0"/>
              <a:t>		numbers[ 4 ] = 3 ;</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p:txBody>
          <a:bodyPr/>
          <a:lstStyle/>
          <a:p>
            <a:pPr eaLnBrk="1" hangingPunct="1"/>
            <a:r>
              <a:rPr lang="en-US" dirty="0" smtClean="0"/>
              <a:t>Arrays</a:t>
            </a:r>
          </a:p>
        </p:txBody>
      </p:sp>
      <p:sp>
        <p:nvSpPr>
          <p:cNvPr id="6147" name="Rectangle 5"/>
          <p:cNvSpPr>
            <a:spLocks noGrp="1" noChangeArrowheads="1"/>
          </p:cNvSpPr>
          <p:nvPr>
            <p:ph type="body" idx="1"/>
          </p:nvPr>
        </p:nvSpPr>
        <p:spPr/>
        <p:txBody>
          <a:bodyPr/>
          <a:lstStyle/>
          <a:p>
            <a:pPr eaLnBrk="1" hangingPunct="1"/>
            <a:r>
              <a:rPr lang="en-US" dirty="0" smtClean="0"/>
              <a:t>Array elements are like normal variables</a:t>
            </a:r>
          </a:p>
          <a:p>
            <a:pPr lvl="2" eaLnBrk="1" hangingPunct="1">
              <a:buFontTx/>
              <a:buNone/>
            </a:pPr>
            <a:r>
              <a:rPr lang="en-US" b="1" dirty="0" smtClean="0">
                <a:latin typeface="Courier New" pitchFamily="49" charset="0"/>
              </a:rPr>
              <a:t>	c[ 0 ] =  3;</a:t>
            </a:r>
          </a:p>
          <a:p>
            <a:pPr lvl="2" eaLnBrk="1" hangingPunct="1">
              <a:buFontTx/>
              <a:buNone/>
            </a:pPr>
            <a:r>
              <a:rPr lang="en-US" b="1" dirty="0" smtClean="0">
                <a:latin typeface="Courier New" pitchFamily="49" charset="0"/>
              </a:rPr>
              <a:t>	</a:t>
            </a:r>
            <a:r>
              <a:rPr lang="en-US" b="1" dirty="0" err="1" smtClean="0">
                <a:latin typeface="Courier New" pitchFamily="49" charset="0"/>
              </a:rPr>
              <a:t>printf</a:t>
            </a:r>
            <a:r>
              <a:rPr lang="en-US" b="1" dirty="0" smtClean="0">
                <a:latin typeface="Courier New" pitchFamily="49" charset="0"/>
              </a:rPr>
              <a:t>( "%d", c[ 0 ] );</a:t>
            </a:r>
          </a:p>
          <a:p>
            <a:pPr lvl="1" eaLnBrk="1" hangingPunct="1"/>
            <a:r>
              <a:rPr lang="en-US" dirty="0" smtClean="0"/>
              <a:t>Perform operations in subscript.  If  </a:t>
            </a:r>
            <a:r>
              <a:rPr lang="en-US" b="1" dirty="0" smtClean="0">
                <a:latin typeface="Courier New" pitchFamily="49" charset="0"/>
              </a:rPr>
              <a:t>x</a:t>
            </a:r>
            <a:r>
              <a:rPr lang="en-US" dirty="0" smtClean="0"/>
              <a:t> equals </a:t>
            </a:r>
            <a:r>
              <a:rPr lang="en-US" b="1" dirty="0" smtClean="0">
                <a:latin typeface="Courier New" pitchFamily="49" charset="0"/>
              </a:rPr>
              <a:t>3</a:t>
            </a:r>
          </a:p>
          <a:p>
            <a:pPr lvl="2" eaLnBrk="1" hangingPunct="1">
              <a:buFontTx/>
              <a:buNone/>
            </a:pPr>
            <a:r>
              <a:rPr lang="en-US" dirty="0" smtClean="0"/>
              <a:t>	</a:t>
            </a:r>
            <a:r>
              <a:rPr lang="en-US" b="1" dirty="0" smtClean="0">
                <a:latin typeface="Courier New" pitchFamily="49" charset="0"/>
              </a:rPr>
              <a:t>c[ 5 - 2 ] == c[ 3 ] == c[ x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标题 1"/>
          <p:cNvSpPr>
            <a:spLocks noGrp="1"/>
          </p:cNvSpPr>
          <p:nvPr>
            <p:ph type="title"/>
          </p:nvPr>
        </p:nvSpPr>
        <p:spPr/>
        <p:txBody>
          <a:bodyPr/>
          <a:lstStyle/>
          <a:p>
            <a:pPr eaLnBrk="1" hangingPunct="1"/>
            <a:r>
              <a:rPr lang="en-US" altLang="zh-CN" dirty="0" smtClean="0"/>
              <a:t>Arrays and For Loop</a:t>
            </a:r>
            <a:endParaRPr lang="zh-CN" altLang="en-US" dirty="0" smtClean="0"/>
          </a:p>
        </p:txBody>
      </p:sp>
      <p:sp>
        <p:nvSpPr>
          <p:cNvPr id="5123" name="矩形 2"/>
          <p:cNvSpPr>
            <a:spLocks noChangeArrowheads="1"/>
          </p:cNvSpPr>
          <p:nvPr/>
        </p:nvSpPr>
        <p:spPr bwMode="auto">
          <a:xfrm>
            <a:off x="1214438" y="1357313"/>
            <a:ext cx="6364287" cy="584200"/>
          </a:xfrm>
          <a:prstGeom prst="rect">
            <a:avLst/>
          </a:prstGeom>
          <a:noFill/>
          <a:ln w="9525">
            <a:noFill/>
            <a:miter lim="800000"/>
            <a:headEnd/>
            <a:tailEnd/>
          </a:ln>
        </p:spPr>
        <p:txBody>
          <a:bodyPr wrap="none">
            <a:spAutoFit/>
          </a:bodyPr>
          <a:lstStyle/>
          <a:p>
            <a:r>
              <a:rPr lang="en-US" altLang="zh-CN" sz="3200" dirty="0">
                <a:effectLst/>
                <a:latin typeface="Calibri" pitchFamily="34" charset="0"/>
              </a:rPr>
              <a:t>Arrays and </a:t>
            </a:r>
            <a:r>
              <a:rPr lang="en-US" altLang="zh-CN" sz="3200" i="1" dirty="0">
                <a:effectLst/>
                <a:latin typeface="Calibri" pitchFamily="34" charset="0"/>
              </a:rPr>
              <a:t>for</a:t>
            </a:r>
            <a:r>
              <a:rPr lang="en-US" altLang="zh-CN" sz="3200" dirty="0">
                <a:effectLst/>
                <a:latin typeface="Calibri" pitchFamily="34" charset="0"/>
              </a:rPr>
              <a:t> loops go hand-in-hand</a:t>
            </a:r>
            <a:endParaRPr lang="zh-CN" altLang="en-US" sz="3200" dirty="0">
              <a:effectLst/>
              <a:latin typeface="Calibri" pitchFamily="34" charset="0"/>
            </a:endParaRPr>
          </a:p>
        </p:txBody>
      </p:sp>
      <p:sp>
        <p:nvSpPr>
          <p:cNvPr id="5124" name="矩形 3"/>
          <p:cNvSpPr>
            <a:spLocks noChangeArrowheads="1"/>
          </p:cNvSpPr>
          <p:nvPr/>
        </p:nvSpPr>
        <p:spPr bwMode="auto">
          <a:xfrm>
            <a:off x="428625" y="2000250"/>
            <a:ext cx="8429625" cy="4524375"/>
          </a:xfrm>
          <a:prstGeom prst="rect">
            <a:avLst/>
          </a:prstGeom>
          <a:noFill/>
          <a:ln w="9525">
            <a:noFill/>
            <a:miter lim="800000"/>
            <a:headEnd/>
            <a:tailEnd/>
          </a:ln>
        </p:spPr>
        <p:txBody>
          <a:bodyPr>
            <a:spAutoFit/>
          </a:bodyPr>
          <a:lstStyle/>
          <a:p>
            <a:r>
              <a:rPr lang="en-US" altLang="zh-CN" sz="2400" dirty="0">
                <a:effectLst/>
                <a:latin typeface="+mn-lt"/>
              </a:rPr>
              <a:t>Idioms:</a:t>
            </a:r>
          </a:p>
          <a:p>
            <a:r>
              <a:rPr lang="en-US" altLang="zh-CN" sz="2400" dirty="0">
                <a:effectLst/>
                <a:latin typeface="+mn-lt"/>
              </a:rPr>
              <a:t>       for(</a:t>
            </a:r>
            <a:r>
              <a:rPr lang="en-US" altLang="zh-CN" sz="2400" dirty="0" err="1">
                <a:effectLst/>
                <a:latin typeface="+mn-lt"/>
              </a:rPr>
              <a:t>i</a:t>
            </a:r>
            <a:r>
              <a:rPr lang="en-US" altLang="zh-CN" sz="2400" dirty="0">
                <a:effectLst/>
                <a:latin typeface="+mn-lt"/>
              </a:rPr>
              <a:t> = 0; </a:t>
            </a:r>
            <a:r>
              <a:rPr lang="en-US" altLang="zh-CN" sz="2400" dirty="0" err="1">
                <a:effectLst/>
                <a:latin typeface="+mn-lt"/>
              </a:rPr>
              <a:t>i</a:t>
            </a:r>
            <a:r>
              <a:rPr lang="en-US" altLang="zh-CN" sz="2400" dirty="0">
                <a:effectLst/>
                <a:latin typeface="+mn-lt"/>
              </a:rPr>
              <a:t> &lt; N; </a:t>
            </a:r>
            <a:r>
              <a:rPr lang="en-US" altLang="zh-CN" sz="2400" dirty="0" err="1">
                <a:effectLst/>
                <a:latin typeface="+mn-lt"/>
              </a:rPr>
              <a:t>i</a:t>
            </a:r>
            <a:r>
              <a:rPr lang="en-US" altLang="zh-CN" sz="2400" dirty="0">
                <a:effectLst/>
                <a:latin typeface="+mn-lt"/>
              </a:rPr>
              <a:t>++)</a:t>
            </a:r>
          </a:p>
          <a:p>
            <a:r>
              <a:rPr lang="en-US" altLang="zh-CN" sz="2400" dirty="0">
                <a:effectLst/>
                <a:latin typeface="+mn-lt"/>
              </a:rPr>
              <a:t>           a[</a:t>
            </a:r>
            <a:r>
              <a:rPr lang="en-US" altLang="zh-CN" sz="2400" dirty="0" err="1">
                <a:effectLst/>
                <a:latin typeface="+mn-lt"/>
              </a:rPr>
              <a:t>i</a:t>
            </a:r>
            <a:r>
              <a:rPr lang="en-US" altLang="zh-CN" sz="2400" dirty="0">
                <a:effectLst/>
                <a:latin typeface="+mn-lt"/>
              </a:rPr>
              <a:t>] = 0;</a:t>
            </a:r>
          </a:p>
          <a:p>
            <a:endParaRPr lang="en-US" altLang="zh-CN" sz="2400" dirty="0">
              <a:effectLst/>
              <a:latin typeface="+mn-lt"/>
            </a:endParaRPr>
          </a:p>
          <a:p>
            <a:r>
              <a:rPr lang="en-US" altLang="zh-CN" sz="2400" dirty="0">
                <a:effectLst/>
                <a:latin typeface="+mn-lt"/>
              </a:rPr>
              <a:t>        for(</a:t>
            </a:r>
            <a:r>
              <a:rPr lang="en-US" altLang="zh-CN" sz="2400" dirty="0" err="1">
                <a:effectLst/>
                <a:latin typeface="+mn-lt"/>
              </a:rPr>
              <a:t>i</a:t>
            </a:r>
            <a:r>
              <a:rPr lang="en-US" altLang="zh-CN" sz="2400" dirty="0">
                <a:effectLst/>
                <a:latin typeface="+mn-lt"/>
              </a:rPr>
              <a:t> = 0; </a:t>
            </a:r>
            <a:r>
              <a:rPr lang="en-US" altLang="zh-CN" sz="2400" dirty="0" err="1">
                <a:effectLst/>
                <a:latin typeface="+mn-lt"/>
              </a:rPr>
              <a:t>i</a:t>
            </a:r>
            <a:r>
              <a:rPr lang="en-US" altLang="zh-CN" sz="2400" dirty="0">
                <a:effectLst/>
                <a:latin typeface="+mn-lt"/>
              </a:rPr>
              <a:t> &lt; N; </a:t>
            </a:r>
            <a:r>
              <a:rPr lang="en-US" altLang="zh-CN" sz="2400" dirty="0" err="1">
                <a:effectLst/>
                <a:latin typeface="+mn-lt"/>
              </a:rPr>
              <a:t>i</a:t>
            </a:r>
            <a:r>
              <a:rPr lang="en-US" altLang="zh-CN" sz="2400" dirty="0">
                <a:effectLst/>
                <a:latin typeface="+mn-lt"/>
              </a:rPr>
              <a:t>++)</a:t>
            </a:r>
          </a:p>
          <a:p>
            <a:r>
              <a:rPr lang="en-US" altLang="zh-CN" sz="2400" dirty="0">
                <a:effectLst/>
                <a:latin typeface="+mn-lt"/>
              </a:rPr>
              <a:t>           </a:t>
            </a:r>
            <a:r>
              <a:rPr lang="en-US" altLang="zh-CN" sz="2400" dirty="0" err="1">
                <a:effectLst/>
                <a:latin typeface="+mn-lt"/>
              </a:rPr>
              <a:t>scanf</a:t>
            </a:r>
            <a:r>
              <a:rPr lang="en-US" altLang="zh-CN" sz="2400" dirty="0">
                <a:effectLst/>
                <a:latin typeface="+mn-lt"/>
              </a:rPr>
              <a:t>(“%d”, &amp;a[</a:t>
            </a:r>
            <a:r>
              <a:rPr lang="en-US" altLang="zh-CN" sz="2400" dirty="0" err="1">
                <a:effectLst/>
                <a:latin typeface="+mn-lt"/>
              </a:rPr>
              <a:t>i</a:t>
            </a:r>
            <a:r>
              <a:rPr lang="en-US" altLang="zh-CN" sz="2400" dirty="0">
                <a:effectLst/>
                <a:latin typeface="+mn-lt"/>
              </a:rPr>
              <a:t>]);</a:t>
            </a:r>
          </a:p>
          <a:p>
            <a:endParaRPr lang="en-US" altLang="zh-CN" sz="2400" dirty="0">
              <a:effectLst/>
              <a:latin typeface="+mn-lt"/>
            </a:endParaRPr>
          </a:p>
          <a:p>
            <a:r>
              <a:rPr lang="en-US" altLang="zh-CN" sz="2400" dirty="0">
                <a:effectLst/>
                <a:latin typeface="+mn-lt"/>
              </a:rPr>
              <a:t>       for(</a:t>
            </a:r>
            <a:r>
              <a:rPr lang="en-US" altLang="zh-CN" sz="2400" dirty="0" err="1">
                <a:effectLst/>
                <a:latin typeface="+mn-lt"/>
              </a:rPr>
              <a:t>i</a:t>
            </a:r>
            <a:r>
              <a:rPr lang="en-US" altLang="zh-CN" sz="2400" dirty="0">
                <a:effectLst/>
                <a:latin typeface="+mn-lt"/>
              </a:rPr>
              <a:t> = 0; </a:t>
            </a:r>
            <a:r>
              <a:rPr lang="en-US" altLang="zh-CN" sz="2400" dirty="0" err="1">
                <a:effectLst/>
                <a:latin typeface="+mn-lt"/>
              </a:rPr>
              <a:t>i</a:t>
            </a:r>
            <a:r>
              <a:rPr lang="en-US" altLang="zh-CN" sz="2400" dirty="0">
                <a:effectLst/>
                <a:latin typeface="+mn-lt"/>
              </a:rPr>
              <a:t> &lt; N; </a:t>
            </a:r>
            <a:r>
              <a:rPr lang="en-US" altLang="zh-CN" sz="2400" dirty="0" err="1">
                <a:effectLst/>
                <a:latin typeface="+mn-lt"/>
              </a:rPr>
              <a:t>i</a:t>
            </a:r>
            <a:r>
              <a:rPr lang="en-US" altLang="zh-CN" sz="2400" dirty="0">
                <a:effectLst/>
                <a:latin typeface="+mn-lt"/>
              </a:rPr>
              <a:t>++)</a:t>
            </a:r>
          </a:p>
          <a:p>
            <a:r>
              <a:rPr lang="en-US" altLang="zh-CN" sz="2400" dirty="0">
                <a:effectLst/>
                <a:latin typeface="+mn-lt"/>
              </a:rPr>
              <a:t>           sum += a[</a:t>
            </a:r>
            <a:r>
              <a:rPr lang="en-US" altLang="zh-CN" sz="2400" dirty="0" err="1">
                <a:effectLst/>
                <a:latin typeface="+mn-lt"/>
              </a:rPr>
              <a:t>i</a:t>
            </a:r>
            <a:r>
              <a:rPr lang="en-US" altLang="zh-CN" sz="2400" dirty="0">
                <a:effectLst/>
                <a:latin typeface="+mn-lt"/>
              </a:rPr>
              <a:t>];</a:t>
            </a:r>
          </a:p>
          <a:p>
            <a:endParaRPr lang="en-US" altLang="zh-CN" sz="2400" dirty="0">
              <a:effectLst/>
              <a:latin typeface="+mn-lt"/>
            </a:endParaRPr>
          </a:p>
          <a:p>
            <a:r>
              <a:rPr lang="en-US" altLang="zh-CN" sz="2400" dirty="0">
                <a:effectLst/>
                <a:latin typeface="+mn-lt"/>
              </a:rPr>
              <a:t> </a:t>
            </a:r>
          </a:p>
          <a:p>
            <a:endParaRPr lang="zh-CN" altLang="en-US" sz="2400" dirty="0">
              <a:effectLst/>
              <a:latin typeface="+mn-lt"/>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Array and its Indexing</a:t>
            </a:r>
            <a:endParaRPr lang="en-US" dirty="0"/>
          </a:p>
        </p:txBody>
      </p:sp>
      <p:sp>
        <p:nvSpPr>
          <p:cNvPr id="3" name="Content Placeholder 2"/>
          <p:cNvSpPr>
            <a:spLocks noGrp="1"/>
          </p:cNvSpPr>
          <p:nvPr>
            <p:ph idx="1"/>
          </p:nvPr>
        </p:nvSpPr>
        <p:spPr/>
        <p:txBody>
          <a:bodyPr/>
          <a:lstStyle/>
          <a:p>
            <a:r>
              <a:rPr lang="en-US" dirty="0" smtClean="0"/>
              <a:t>C doesn’t require that subscript bounds be checked.</a:t>
            </a:r>
          </a:p>
          <a:p>
            <a:r>
              <a:rPr lang="en-US" dirty="0" smtClean="0"/>
              <a:t>If a subscript goes out of range, the program’s behavior is undefined.</a:t>
            </a:r>
          </a:p>
          <a:p>
            <a:pPr>
              <a:buNone/>
            </a:pPr>
            <a:r>
              <a:rPr lang="en-US" dirty="0" smtClean="0"/>
              <a:t> 		 </a:t>
            </a:r>
            <a:r>
              <a:rPr lang="en-US" dirty="0" err="1" smtClean="0"/>
              <a:t>int</a:t>
            </a:r>
            <a:r>
              <a:rPr lang="en-US" dirty="0" smtClean="0"/>
              <a:t> a[10], </a:t>
            </a:r>
            <a:r>
              <a:rPr lang="en-US" dirty="0" err="1" smtClean="0"/>
              <a:t>i</a:t>
            </a:r>
            <a:r>
              <a:rPr lang="en-US" dirty="0" smtClean="0"/>
              <a:t>;</a:t>
            </a:r>
          </a:p>
          <a:p>
            <a:pPr>
              <a:buNone/>
            </a:pPr>
            <a:r>
              <a:rPr lang="en-US" dirty="0" smtClean="0"/>
              <a:t>  		for(</a:t>
            </a:r>
            <a:r>
              <a:rPr lang="en-US" dirty="0" err="1" smtClean="0"/>
              <a:t>i</a:t>
            </a:r>
            <a:r>
              <a:rPr lang="en-US" dirty="0" smtClean="0"/>
              <a:t> = 1; </a:t>
            </a:r>
            <a:r>
              <a:rPr lang="en-US" dirty="0" err="1" smtClean="0"/>
              <a:t>i</a:t>
            </a:r>
            <a:r>
              <a:rPr lang="en-US" dirty="0" smtClean="0"/>
              <a:t> &lt;= 10; </a:t>
            </a:r>
            <a:r>
              <a:rPr lang="en-US" dirty="0" err="1" smtClean="0"/>
              <a:t>i</a:t>
            </a:r>
            <a:r>
              <a:rPr lang="en-US" dirty="0" smtClean="0"/>
              <a:t>++)</a:t>
            </a:r>
          </a:p>
          <a:p>
            <a:pPr>
              <a:buNone/>
            </a:pPr>
            <a:r>
              <a:rPr lang="en-US" dirty="0" smtClean="0"/>
              <a:t>    		a[</a:t>
            </a:r>
            <a:r>
              <a:rPr lang="en-US" dirty="0" err="1" smtClean="0"/>
              <a:t>i</a:t>
            </a:r>
            <a:r>
              <a:rPr lang="en-US" dirty="0" smtClean="0"/>
              <a:t>] = 0;</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p:spPr>
        <p:txBody>
          <a:bodyPr/>
          <a:lstStyle/>
          <a:p>
            <a:r>
              <a:rPr lang="en-US" smtClean="0"/>
              <a:t>Filling Large Arrays</a:t>
            </a:r>
          </a:p>
        </p:txBody>
      </p:sp>
      <p:sp>
        <p:nvSpPr>
          <p:cNvPr id="9219" name="Rectangle 3"/>
          <p:cNvSpPr>
            <a:spLocks noGrp="1" noChangeArrowheads="1"/>
          </p:cNvSpPr>
          <p:nvPr>
            <p:ph type="body" idx="1"/>
          </p:nvPr>
        </p:nvSpPr>
        <p:spPr>
          <a:xfrm>
            <a:off x="533400" y="1219200"/>
            <a:ext cx="8305800" cy="5181600"/>
          </a:xfrm>
          <a:noFill/>
        </p:spPr>
        <p:txBody>
          <a:bodyPr/>
          <a:lstStyle/>
          <a:p>
            <a:pPr>
              <a:lnSpc>
                <a:spcPct val="90000"/>
              </a:lnSpc>
            </a:pPr>
            <a:r>
              <a:rPr lang="en-US" smtClean="0"/>
              <a:t>Since many arrays are quite large, using an array initialization can be impractical.</a:t>
            </a:r>
          </a:p>
          <a:p>
            <a:pPr>
              <a:lnSpc>
                <a:spcPct val="90000"/>
              </a:lnSpc>
            </a:pPr>
            <a:r>
              <a:rPr lang="en-US" smtClean="0"/>
              <a:t>Large arrays are often filled using a for loop.</a:t>
            </a:r>
          </a:p>
          <a:p>
            <a:pPr>
              <a:lnSpc>
                <a:spcPct val="90000"/>
              </a:lnSpc>
              <a:buFont typeface="Monotype Sorts" pitchFamily="2" charset="2"/>
              <a:buChar char=" "/>
            </a:pPr>
            <a:r>
              <a:rPr lang="en-US" smtClean="0"/>
              <a:t> 		for ( i = 0; i &lt; 100; i++ )</a:t>
            </a:r>
          </a:p>
          <a:p>
            <a:pPr>
              <a:lnSpc>
                <a:spcPct val="80000"/>
              </a:lnSpc>
              <a:buFont typeface="Monotype Sorts" pitchFamily="2" charset="2"/>
              <a:buChar char=" "/>
            </a:pPr>
            <a:r>
              <a:rPr lang="en-US" smtClean="0"/>
              <a:t> 		{</a:t>
            </a:r>
          </a:p>
          <a:p>
            <a:pPr>
              <a:lnSpc>
                <a:spcPct val="80000"/>
              </a:lnSpc>
              <a:buFont typeface="Monotype Sorts" pitchFamily="2" charset="2"/>
              <a:buChar char=" "/>
            </a:pPr>
            <a:r>
              <a:rPr lang="en-US" smtClean="0"/>
              <a:t> 		    values [ i ] = 0 ;</a:t>
            </a:r>
          </a:p>
          <a:p>
            <a:pPr>
              <a:lnSpc>
                <a:spcPct val="80000"/>
              </a:lnSpc>
              <a:buFont typeface="Monotype Sorts" pitchFamily="2" charset="2"/>
              <a:buChar char=" "/>
            </a:pPr>
            <a:r>
              <a:rPr lang="en-US" smtClean="0"/>
              <a:t> 		}</a:t>
            </a:r>
          </a:p>
          <a:p>
            <a:pPr>
              <a:lnSpc>
                <a:spcPct val="90000"/>
              </a:lnSpc>
              <a:buFont typeface="Monotype Sorts" pitchFamily="2" charset="2"/>
              <a:buChar char=" "/>
            </a:pPr>
            <a:r>
              <a:rPr lang="en-US" smtClean="0"/>
              <a:t>would set every element of the 100 element array “values” to 0. </a:t>
            </a: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p:spPr>
        <p:txBody>
          <a:bodyPr/>
          <a:lstStyle/>
          <a:p>
            <a:r>
              <a:rPr lang="en-US" smtClean="0"/>
              <a:t>More Declarations</a:t>
            </a:r>
          </a:p>
        </p:txBody>
      </p:sp>
      <p:sp>
        <p:nvSpPr>
          <p:cNvPr id="10243" name="Rectangle 3"/>
          <p:cNvSpPr>
            <a:spLocks noGrp="1" noChangeArrowheads="1"/>
          </p:cNvSpPr>
          <p:nvPr>
            <p:ph type="body" idx="1"/>
          </p:nvPr>
        </p:nvSpPr>
        <p:spPr>
          <a:noFill/>
        </p:spPr>
        <p:txBody>
          <a:bodyPr/>
          <a:lstStyle/>
          <a:p>
            <a:pPr>
              <a:lnSpc>
                <a:spcPct val="90000"/>
              </a:lnSpc>
              <a:buFont typeface="Monotype Sorts" pitchFamily="2" charset="2"/>
              <a:buChar char=" "/>
            </a:pPr>
            <a:r>
              <a:rPr lang="en-US" smtClean="0"/>
              <a:t>int  score [ 39 ] , gradeCount [ 5 ];</a:t>
            </a:r>
          </a:p>
          <a:p>
            <a:pPr>
              <a:lnSpc>
                <a:spcPct val="150000"/>
              </a:lnSpc>
            </a:pPr>
            <a:r>
              <a:rPr lang="en-US" smtClean="0"/>
              <a:t>Declares two arrays of type int.</a:t>
            </a:r>
          </a:p>
          <a:p>
            <a:pPr>
              <a:lnSpc>
                <a:spcPct val="90000"/>
              </a:lnSpc>
            </a:pPr>
            <a:r>
              <a:rPr lang="en-US" smtClean="0"/>
              <a:t>Neither array has been initialized.</a:t>
            </a:r>
          </a:p>
          <a:p>
            <a:pPr>
              <a:lnSpc>
                <a:spcPct val="90000"/>
              </a:lnSpc>
            </a:pPr>
            <a:r>
              <a:rPr lang="en-US" smtClean="0"/>
              <a:t>“score” contains 39 elements (one for each student in a class).</a:t>
            </a:r>
          </a:p>
          <a:p>
            <a:pPr>
              <a:lnSpc>
                <a:spcPct val="90000"/>
              </a:lnSpc>
            </a:pPr>
            <a:r>
              <a:rPr lang="en-US" smtClean="0"/>
              <a:t>“gradeCount” contains 5 elements (one for each possible grade, A - F). </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noFill/>
        </p:spPr>
        <p:txBody>
          <a:bodyPr/>
          <a:lstStyle/>
          <a:p>
            <a:r>
              <a:rPr lang="en-US" smtClean="0"/>
              <a:t>Using #define for Array Sizes</a:t>
            </a:r>
          </a:p>
        </p:txBody>
      </p:sp>
      <p:sp>
        <p:nvSpPr>
          <p:cNvPr id="11267" name="Rectangle 4"/>
          <p:cNvSpPr>
            <a:spLocks noGrp="1" noChangeArrowheads="1"/>
          </p:cNvSpPr>
          <p:nvPr>
            <p:ph type="body" sz="half" idx="2"/>
          </p:nvPr>
        </p:nvSpPr>
        <p:spPr>
          <a:xfrm>
            <a:off x="685800" y="1219200"/>
            <a:ext cx="6781800" cy="5029200"/>
          </a:xfrm>
          <a:noFill/>
        </p:spPr>
        <p:txBody>
          <a:bodyPr/>
          <a:lstStyle/>
          <a:p>
            <a:pPr>
              <a:buFont typeface="Monotype Sorts" pitchFamily="2" charset="2"/>
              <a:buChar char=" "/>
            </a:pPr>
            <a:r>
              <a:rPr lang="en-US" smtClean="0"/>
              <a:t>#define SIZE 39</a:t>
            </a:r>
          </a:p>
          <a:p>
            <a:pPr>
              <a:buFont typeface="Monotype Sorts" pitchFamily="2" charset="2"/>
              <a:buChar char=" "/>
            </a:pPr>
            <a:r>
              <a:rPr lang="en-US" smtClean="0"/>
              <a:t>#define GRADES 5</a:t>
            </a:r>
          </a:p>
          <a:p>
            <a:pPr>
              <a:buFont typeface="Monotype Sorts" pitchFamily="2" charset="2"/>
              <a:buChar char=" "/>
            </a:pPr>
            <a:r>
              <a:rPr lang="en-US" smtClean="0"/>
              <a:t>int main ( void )</a:t>
            </a:r>
          </a:p>
          <a:p>
            <a:pPr>
              <a:lnSpc>
                <a:spcPct val="75000"/>
              </a:lnSpc>
              <a:buFont typeface="Monotype Sorts" pitchFamily="2" charset="2"/>
              <a:buChar char=" "/>
            </a:pPr>
            <a:r>
              <a:rPr lang="en-US" smtClean="0"/>
              <a:t>{</a:t>
            </a:r>
          </a:p>
          <a:p>
            <a:pPr>
              <a:lnSpc>
                <a:spcPct val="75000"/>
              </a:lnSpc>
              <a:buFont typeface="Monotype Sorts" pitchFamily="2" charset="2"/>
              <a:buChar char=" "/>
            </a:pPr>
            <a:r>
              <a:rPr lang="en-US" smtClean="0"/>
              <a:t>    int score [ SIZE ] ;</a:t>
            </a:r>
          </a:p>
          <a:p>
            <a:pPr>
              <a:lnSpc>
                <a:spcPct val="75000"/>
              </a:lnSpc>
              <a:buFont typeface="Monotype Sorts" pitchFamily="2" charset="2"/>
              <a:buChar char=" "/>
            </a:pPr>
            <a:r>
              <a:rPr lang="en-US" smtClean="0"/>
              <a:t>    int gradeCount [ GRADES ] ;</a:t>
            </a:r>
          </a:p>
          <a:p>
            <a:pPr lvl="3"/>
            <a:r>
              <a:rPr lang="en-US" sz="2800" smtClean="0"/>
              <a:t> </a:t>
            </a:r>
          </a:p>
          <a:p>
            <a:pPr lvl="3"/>
            <a:r>
              <a:rPr lang="en-US" sz="2800" smtClean="0"/>
              <a:t> </a:t>
            </a:r>
          </a:p>
          <a:p>
            <a:pPr lvl="3"/>
            <a:r>
              <a:rPr lang="en-US" sz="2800" smtClean="0"/>
              <a:t> </a:t>
            </a:r>
          </a:p>
          <a:p>
            <a:pPr>
              <a:buFont typeface="Monotype Sorts" pitchFamily="2" charset="2"/>
              <a:buChar char=" "/>
            </a:pPr>
            <a:r>
              <a:rPr lang="en-US" smtClean="0"/>
              <a:t>}</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z="3400" dirty="0" smtClean="0"/>
              <a:t>Array subscript may be any integer expression</a:t>
            </a:r>
            <a:endParaRPr lang="en-US" sz="3400" dirty="0"/>
          </a:p>
        </p:txBody>
      </p:sp>
      <p:sp>
        <p:nvSpPr>
          <p:cNvPr id="3" name="Content Placeholder 2"/>
          <p:cNvSpPr>
            <a:spLocks noGrp="1"/>
          </p:cNvSpPr>
          <p:nvPr>
            <p:ph idx="1"/>
          </p:nvPr>
        </p:nvSpPr>
        <p:spPr/>
        <p:txBody>
          <a:bodyPr/>
          <a:lstStyle/>
          <a:p>
            <a:pPr marL="1433513" indent="-581025">
              <a:buNone/>
            </a:pPr>
            <a:r>
              <a:rPr lang="en-US" sz="4000" dirty="0" smtClean="0"/>
              <a:t>a[</a:t>
            </a:r>
            <a:r>
              <a:rPr lang="en-US" sz="4000" dirty="0" err="1" smtClean="0"/>
              <a:t>i+j</a:t>
            </a:r>
            <a:r>
              <a:rPr lang="en-US" sz="4000" dirty="0" smtClean="0"/>
              <a:t>*10]</a:t>
            </a:r>
          </a:p>
          <a:p>
            <a:pPr marL="1433513" indent="-581025">
              <a:buNone/>
            </a:pPr>
            <a:r>
              <a:rPr lang="en-US" sz="4000" dirty="0" smtClean="0"/>
              <a:t> </a:t>
            </a:r>
            <a:r>
              <a:rPr lang="en-US" sz="4000" dirty="0" err="1" smtClean="0"/>
              <a:t>i</a:t>
            </a:r>
            <a:r>
              <a:rPr lang="en-US" sz="4000" dirty="0" smtClean="0"/>
              <a:t> = 0;</a:t>
            </a:r>
          </a:p>
          <a:p>
            <a:pPr marL="1433513" indent="-581025">
              <a:buNone/>
            </a:pPr>
            <a:r>
              <a:rPr lang="en-US" sz="4000" dirty="0" smtClean="0"/>
              <a:t>  while(</a:t>
            </a:r>
            <a:r>
              <a:rPr lang="en-US" sz="4000" dirty="0" err="1" smtClean="0"/>
              <a:t>i</a:t>
            </a:r>
            <a:r>
              <a:rPr lang="en-US" sz="4000" dirty="0" smtClean="0"/>
              <a:t> &lt; N)</a:t>
            </a:r>
          </a:p>
          <a:p>
            <a:pPr marL="1433513" indent="-581025">
              <a:buNone/>
            </a:pPr>
            <a:r>
              <a:rPr lang="en-US" sz="4000" dirty="0" smtClean="0"/>
              <a:t>     a[</a:t>
            </a:r>
            <a:r>
              <a:rPr lang="en-US" sz="4000" dirty="0" err="1" smtClean="0"/>
              <a:t>i</a:t>
            </a:r>
            <a:r>
              <a:rPr lang="en-US" sz="4000" dirty="0" smtClean="0"/>
              <a:t>++] = 0;</a:t>
            </a:r>
          </a:p>
          <a:p>
            <a:pPr marL="1433513" indent="-581025">
              <a:buNone/>
            </a:pPr>
            <a:r>
              <a:rPr lang="en-US" sz="4000" dirty="0" err="1" smtClean="0"/>
              <a:t>i</a:t>
            </a:r>
            <a:r>
              <a:rPr lang="en-US" sz="4000" dirty="0" smtClean="0"/>
              <a:t> = 0;</a:t>
            </a:r>
          </a:p>
          <a:p>
            <a:pPr marL="1433513" indent="-581025">
              <a:buNone/>
            </a:pPr>
            <a:r>
              <a:rPr lang="en-US" sz="4000" dirty="0" smtClean="0"/>
              <a:t>  while(</a:t>
            </a:r>
            <a:r>
              <a:rPr lang="en-US" sz="4000" dirty="0" err="1" smtClean="0"/>
              <a:t>i</a:t>
            </a:r>
            <a:r>
              <a:rPr lang="en-US" sz="4000" dirty="0" smtClean="0"/>
              <a:t> &lt; N)</a:t>
            </a:r>
          </a:p>
          <a:p>
            <a:pPr marL="1433513" indent="-581025">
              <a:buNone/>
            </a:pPr>
            <a:r>
              <a:rPr lang="en-US" sz="4000" dirty="0" smtClean="0"/>
              <a:t>     a[</a:t>
            </a:r>
            <a:r>
              <a:rPr lang="en-US" sz="4000" dirty="0" err="1" smtClean="0"/>
              <a:t>i</a:t>
            </a:r>
            <a:r>
              <a:rPr lang="en-US" sz="4000" dirty="0" smtClean="0"/>
              <a:t>] = b[</a:t>
            </a:r>
            <a:r>
              <a:rPr lang="en-US" sz="4000" dirty="0" err="1" smtClean="0"/>
              <a:t>i</a:t>
            </a:r>
            <a:r>
              <a:rPr lang="en-US" sz="4000" dirty="0" smtClean="0"/>
              <a:t>++];</a:t>
            </a:r>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p:txBody>
          <a:bodyPr/>
          <a:lstStyle/>
          <a:p>
            <a:pPr eaLnBrk="1" hangingPunct="1"/>
            <a:r>
              <a:rPr lang="en-US" altLang="zh-CN" smtClean="0"/>
              <a:t>Array Initialization</a:t>
            </a:r>
            <a:endParaRPr lang="zh-CN" altLang="en-US" smtClean="0"/>
          </a:p>
        </p:txBody>
      </p:sp>
      <p:sp>
        <p:nvSpPr>
          <p:cNvPr id="9219" name="矩形 2"/>
          <p:cNvSpPr>
            <a:spLocks noChangeArrowheads="1"/>
          </p:cNvSpPr>
          <p:nvPr/>
        </p:nvSpPr>
        <p:spPr bwMode="auto">
          <a:xfrm>
            <a:off x="1017588" y="1214438"/>
            <a:ext cx="7323137" cy="584200"/>
          </a:xfrm>
          <a:prstGeom prst="rect">
            <a:avLst/>
          </a:prstGeom>
          <a:noFill/>
          <a:ln w="9525">
            <a:noFill/>
            <a:miter lim="800000"/>
            <a:headEnd/>
            <a:tailEnd/>
          </a:ln>
        </p:spPr>
        <p:txBody>
          <a:bodyPr wrap="none">
            <a:spAutoFit/>
          </a:bodyPr>
          <a:lstStyle/>
          <a:p>
            <a:r>
              <a:rPr lang="en-US" altLang="zh-CN" sz="3200" b="1" dirty="0">
                <a:effectLst/>
                <a:latin typeface="Calibri" pitchFamily="34" charset="0"/>
              </a:rPr>
              <a:t>Always initialize array when you declare it</a:t>
            </a:r>
            <a:endParaRPr lang="zh-CN" altLang="en-US" sz="3200" b="1" dirty="0">
              <a:effectLst/>
              <a:latin typeface="Calibri" pitchFamily="34" charset="0"/>
            </a:endParaRPr>
          </a:p>
        </p:txBody>
      </p:sp>
      <p:sp>
        <p:nvSpPr>
          <p:cNvPr id="9220" name="矩形 3"/>
          <p:cNvSpPr>
            <a:spLocks noChangeArrowheads="1"/>
          </p:cNvSpPr>
          <p:nvPr/>
        </p:nvSpPr>
        <p:spPr bwMode="auto">
          <a:xfrm>
            <a:off x="500063" y="1714500"/>
            <a:ext cx="8286750" cy="5016500"/>
          </a:xfrm>
          <a:prstGeom prst="rect">
            <a:avLst/>
          </a:prstGeom>
          <a:noFill/>
          <a:ln w="9525">
            <a:noFill/>
            <a:miter lim="800000"/>
            <a:headEnd/>
            <a:tailEnd/>
          </a:ln>
        </p:spPr>
        <p:txBody>
          <a:bodyPr>
            <a:spAutoFit/>
          </a:bodyPr>
          <a:lstStyle/>
          <a:p>
            <a:r>
              <a:rPr lang="en-US" altLang="zh-CN" sz="3200" dirty="0">
                <a:latin typeface="Calibri" pitchFamily="34" charset="0"/>
              </a:rPr>
              <a:t>   </a:t>
            </a:r>
            <a:r>
              <a:rPr lang="en-US" altLang="zh-CN" sz="3200" dirty="0" err="1">
                <a:effectLst/>
                <a:latin typeface="Calibri" pitchFamily="34" charset="0"/>
              </a:rPr>
              <a:t>int</a:t>
            </a:r>
            <a:r>
              <a:rPr lang="en-US" altLang="zh-CN" sz="3200" dirty="0">
                <a:effectLst/>
                <a:latin typeface="Calibri" pitchFamily="34" charset="0"/>
              </a:rPr>
              <a:t> a[10] = {1, 2, 3, 4, 5, 6, 7, 8, 9, 10};</a:t>
            </a:r>
          </a:p>
          <a:p>
            <a:endParaRPr lang="en-US" altLang="zh-CN" sz="3200" dirty="0">
              <a:effectLst/>
              <a:latin typeface="Calibri" pitchFamily="34" charset="0"/>
            </a:endParaRPr>
          </a:p>
          <a:p>
            <a:r>
              <a:rPr lang="en-US" altLang="zh-CN" sz="3200" dirty="0">
                <a:effectLst/>
                <a:latin typeface="Calibri" pitchFamily="34" charset="0"/>
              </a:rPr>
              <a:t>   </a:t>
            </a:r>
            <a:r>
              <a:rPr lang="en-US" altLang="zh-CN" sz="3200" dirty="0" err="1">
                <a:effectLst/>
                <a:latin typeface="Calibri" pitchFamily="34" charset="0"/>
              </a:rPr>
              <a:t>int</a:t>
            </a:r>
            <a:r>
              <a:rPr lang="en-US" altLang="zh-CN" sz="3200" dirty="0">
                <a:effectLst/>
                <a:latin typeface="Calibri" pitchFamily="34" charset="0"/>
              </a:rPr>
              <a:t> a[10] = {1 , 2, 3, 4, 5, 6};</a:t>
            </a:r>
          </a:p>
          <a:p>
            <a:r>
              <a:rPr lang="en-US" altLang="zh-CN" sz="3200" dirty="0">
                <a:effectLst/>
                <a:latin typeface="Calibri" pitchFamily="34" charset="0"/>
              </a:rPr>
              <a:t>   /* {1, 2, 3, 4, 5, 0, 0, 0, 0, 0} */</a:t>
            </a:r>
          </a:p>
          <a:p>
            <a:endParaRPr lang="en-US" altLang="zh-CN" sz="3200" dirty="0">
              <a:effectLst/>
              <a:latin typeface="Calibri" pitchFamily="34" charset="0"/>
            </a:endParaRPr>
          </a:p>
          <a:p>
            <a:r>
              <a:rPr lang="en-US" altLang="zh-CN" sz="3200" dirty="0">
                <a:effectLst/>
                <a:latin typeface="Calibri" pitchFamily="34" charset="0"/>
              </a:rPr>
              <a:t>   </a:t>
            </a:r>
            <a:r>
              <a:rPr lang="en-US" altLang="zh-CN" sz="3200" dirty="0" err="1">
                <a:effectLst/>
                <a:latin typeface="Calibri" pitchFamily="34" charset="0"/>
              </a:rPr>
              <a:t>int</a:t>
            </a:r>
            <a:r>
              <a:rPr lang="en-US" altLang="zh-CN" sz="3200" dirty="0">
                <a:effectLst/>
                <a:latin typeface="Calibri" pitchFamily="34" charset="0"/>
              </a:rPr>
              <a:t> a[10] = {0};</a:t>
            </a:r>
          </a:p>
          <a:p>
            <a:r>
              <a:rPr lang="en-US" altLang="zh-CN" sz="3200" dirty="0">
                <a:effectLst/>
                <a:latin typeface="Calibri" pitchFamily="34" charset="0"/>
              </a:rPr>
              <a:t>   /* {0, 0, 0, 0, 0, 0, 0, 0, 0, 0} */</a:t>
            </a:r>
          </a:p>
          <a:p>
            <a:endParaRPr lang="en-US" altLang="zh-CN" sz="3200" dirty="0">
              <a:effectLst/>
              <a:latin typeface="Calibri" pitchFamily="34" charset="0"/>
            </a:endParaRPr>
          </a:p>
          <a:p>
            <a:r>
              <a:rPr lang="en-US" altLang="zh-CN" sz="3200" dirty="0">
                <a:effectLst/>
                <a:latin typeface="Calibri" pitchFamily="34" charset="0"/>
              </a:rPr>
              <a:t>   </a:t>
            </a:r>
            <a:r>
              <a:rPr lang="en-US" altLang="zh-CN" sz="3200" dirty="0" err="1">
                <a:effectLst/>
                <a:latin typeface="Calibri" pitchFamily="34" charset="0"/>
              </a:rPr>
              <a:t>int</a:t>
            </a:r>
            <a:r>
              <a:rPr lang="en-US" altLang="zh-CN" sz="3200" dirty="0">
                <a:effectLst/>
                <a:latin typeface="Calibri" pitchFamily="34" charset="0"/>
              </a:rPr>
              <a:t> a[] = {1, 2, 3, 4, 5, 6, 7, 8, 9, 10};</a:t>
            </a:r>
          </a:p>
          <a:p>
            <a:r>
              <a:rPr lang="en-US" altLang="zh-CN" sz="3200" dirty="0">
                <a:effectLst/>
                <a:latin typeface="Calibri" pitchFamily="34" charset="0"/>
              </a:rPr>
              <a:t>   /* {0, 0, 0, 0, 0, 0, 0, 0, 0, 0} */</a:t>
            </a:r>
            <a:endParaRPr lang="zh-CN" altLang="en-US" sz="3200" dirty="0">
              <a:effectLst/>
              <a:latin typeface="Calibri"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title"/>
          </p:nvPr>
        </p:nvSpPr>
        <p:spPr/>
        <p:txBody>
          <a:bodyPr/>
          <a:lstStyle/>
          <a:p>
            <a:pPr eaLnBrk="1" hangingPunct="1"/>
            <a:r>
              <a:rPr lang="en-US" dirty="0" smtClean="0"/>
              <a:t>Examples Using Arrays</a:t>
            </a:r>
          </a:p>
        </p:txBody>
      </p:sp>
      <p:sp>
        <p:nvSpPr>
          <p:cNvPr id="8195" name="Rectangle 5"/>
          <p:cNvSpPr>
            <a:spLocks noGrp="1" noChangeArrowheads="1"/>
          </p:cNvSpPr>
          <p:nvPr>
            <p:ph type="body" idx="1"/>
          </p:nvPr>
        </p:nvSpPr>
        <p:spPr/>
        <p:txBody>
          <a:bodyPr/>
          <a:lstStyle/>
          <a:p>
            <a:pPr eaLnBrk="1" hangingPunct="1"/>
            <a:r>
              <a:rPr lang="en-US" smtClean="0"/>
              <a:t>Initializers</a:t>
            </a:r>
          </a:p>
          <a:p>
            <a:pPr lvl="2" eaLnBrk="1" hangingPunct="1">
              <a:buFontTx/>
              <a:buNone/>
            </a:pPr>
            <a:r>
              <a:rPr lang="en-US" b="1" smtClean="0">
                <a:latin typeface="Courier New" pitchFamily="49" charset="0"/>
              </a:rPr>
              <a:t>int n[ 5 ] = { 1, 2, 3, 4, 5 }; </a:t>
            </a:r>
          </a:p>
          <a:p>
            <a:pPr lvl="1" eaLnBrk="1" hangingPunct="1"/>
            <a:r>
              <a:rPr lang="en-US" smtClean="0"/>
              <a:t>If not enough initializers, rightmost elements become </a:t>
            </a:r>
            <a:r>
              <a:rPr lang="en-US" b="1" smtClean="0">
                <a:latin typeface="Courier New" pitchFamily="49" charset="0"/>
              </a:rPr>
              <a:t>0</a:t>
            </a:r>
          </a:p>
          <a:p>
            <a:pPr lvl="3" eaLnBrk="1" hangingPunct="1">
              <a:buFontTx/>
              <a:buNone/>
            </a:pPr>
            <a:r>
              <a:rPr lang="en-US" b="1" smtClean="0">
                <a:latin typeface="Courier New" pitchFamily="49" charset="0"/>
              </a:rPr>
              <a:t>int n[ 5 ] = { 0 }</a:t>
            </a:r>
            <a:r>
              <a:rPr lang="en-US" smtClean="0"/>
              <a:t>   </a:t>
            </a:r>
          </a:p>
          <a:p>
            <a:pPr lvl="2" eaLnBrk="1" hangingPunct="1"/>
            <a:r>
              <a:rPr lang="en-US" smtClean="0"/>
              <a:t>All elements 0</a:t>
            </a:r>
          </a:p>
          <a:p>
            <a:pPr lvl="1" eaLnBrk="1" hangingPunct="1"/>
            <a:r>
              <a:rPr lang="en-US" smtClean="0"/>
              <a:t>If too many a syntax error is produced syntax error</a:t>
            </a:r>
          </a:p>
          <a:p>
            <a:pPr lvl="1" eaLnBrk="1" hangingPunct="1"/>
            <a:r>
              <a:rPr lang="en-US" smtClean="0"/>
              <a:t>C arrays have no bounds checking</a:t>
            </a:r>
          </a:p>
          <a:p>
            <a:pPr eaLnBrk="1" hangingPunct="1"/>
            <a:r>
              <a:rPr lang="en-US" smtClean="0"/>
              <a:t>If size omitted, initializers determine it</a:t>
            </a:r>
          </a:p>
          <a:p>
            <a:pPr lvl="2" eaLnBrk="1" hangingPunct="1">
              <a:buFontTx/>
              <a:buNone/>
            </a:pPr>
            <a:r>
              <a:rPr lang="en-US" b="1" smtClean="0">
                <a:latin typeface="Courier New" pitchFamily="49" charset="0"/>
              </a:rPr>
              <a:t>int n[ ] = { 1, 2, 3, 4, 5 }; </a:t>
            </a:r>
          </a:p>
          <a:p>
            <a:pPr lvl="1" eaLnBrk="1" hangingPunct="1"/>
            <a:r>
              <a:rPr lang="en-US" smtClean="0"/>
              <a:t>5 initializers, therefore 5 element array</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smtClean="0"/>
              <a:t>Example Using Arrays</a:t>
            </a:r>
          </a:p>
        </p:txBody>
      </p:sp>
      <p:sp>
        <p:nvSpPr>
          <p:cNvPr id="12291" name="Text Box 3"/>
          <p:cNvSpPr txBox="1">
            <a:spLocks noChangeArrowheads="1"/>
          </p:cNvSpPr>
          <p:nvPr/>
        </p:nvSpPr>
        <p:spPr bwMode="auto">
          <a:xfrm>
            <a:off x="381000" y="1371600"/>
            <a:ext cx="8458200" cy="2014538"/>
          </a:xfrm>
          <a:prstGeom prst="rect">
            <a:avLst/>
          </a:prstGeom>
          <a:noFill/>
          <a:ln w="12700">
            <a:noFill/>
            <a:miter lim="800000"/>
            <a:headEnd/>
            <a:tailEnd/>
          </a:ln>
        </p:spPr>
        <p:txBody>
          <a:bodyPr>
            <a:spAutoFit/>
          </a:bodyPr>
          <a:lstStyle/>
          <a:p>
            <a:pPr>
              <a:spcBef>
                <a:spcPct val="50000"/>
              </a:spcBef>
            </a:pPr>
            <a:r>
              <a:rPr lang="en-US" sz="2800" u="sng" dirty="0">
                <a:effectLst/>
              </a:rPr>
              <a:t>Problem</a:t>
            </a:r>
            <a:r>
              <a:rPr lang="en-US" sz="2800" dirty="0">
                <a:effectLst/>
              </a:rPr>
              <a:t>:  Find the average test score and the number of A’s, B’s, C’s, D’s, and F’s for a particular class.</a:t>
            </a:r>
          </a:p>
          <a:p>
            <a:pPr>
              <a:spcBef>
                <a:spcPct val="50000"/>
              </a:spcBef>
            </a:pPr>
            <a:r>
              <a:rPr lang="en-US" sz="2800" u="sng" dirty="0">
                <a:effectLst/>
              </a:rPr>
              <a:t>Design</a:t>
            </a:r>
            <a:r>
              <a:rPr lang="en-US" sz="2800" dirty="0">
                <a:effectLst/>
              </a:rPr>
              <a:t>:</a:t>
            </a:r>
          </a:p>
        </p:txBody>
      </p:sp>
      <p:sp>
        <p:nvSpPr>
          <p:cNvPr id="12292" name="Rectangle 4"/>
          <p:cNvSpPr>
            <a:spLocks noChangeArrowheads="1"/>
          </p:cNvSpPr>
          <p:nvPr/>
        </p:nvSpPr>
        <p:spPr bwMode="auto">
          <a:xfrm>
            <a:off x="3505200" y="3429000"/>
            <a:ext cx="1447800" cy="609600"/>
          </a:xfrm>
          <a:prstGeom prst="rect">
            <a:avLst/>
          </a:prstGeom>
          <a:solidFill>
            <a:srgbClr val="CCFF99"/>
          </a:solidFill>
          <a:ln w="12700">
            <a:solidFill>
              <a:schemeClr val="tx1"/>
            </a:solidFill>
            <a:miter lim="800000"/>
            <a:headEnd/>
            <a:tailEnd/>
          </a:ln>
        </p:spPr>
        <p:txBody>
          <a:bodyPr wrap="none" anchor="ctr"/>
          <a:lstStyle/>
          <a:p>
            <a:pPr algn="ctr"/>
            <a:r>
              <a:rPr lang="en-US"/>
              <a:t>Main</a:t>
            </a:r>
          </a:p>
        </p:txBody>
      </p:sp>
      <p:sp>
        <p:nvSpPr>
          <p:cNvPr id="12293" name="Rectangle 5"/>
          <p:cNvSpPr>
            <a:spLocks noChangeArrowheads="1"/>
          </p:cNvSpPr>
          <p:nvPr/>
        </p:nvSpPr>
        <p:spPr bwMode="auto">
          <a:xfrm>
            <a:off x="1752600" y="4800600"/>
            <a:ext cx="2057400" cy="762000"/>
          </a:xfrm>
          <a:prstGeom prst="rect">
            <a:avLst/>
          </a:prstGeom>
          <a:solidFill>
            <a:srgbClr val="CCFF99"/>
          </a:solidFill>
          <a:ln w="12700">
            <a:solidFill>
              <a:schemeClr val="tx1"/>
            </a:solidFill>
            <a:miter lim="800000"/>
            <a:headEnd/>
            <a:tailEnd/>
          </a:ln>
        </p:spPr>
        <p:txBody>
          <a:bodyPr wrap="none" anchor="ctr"/>
          <a:lstStyle/>
          <a:p>
            <a:pPr algn="ctr"/>
            <a:r>
              <a:rPr lang="en-US" dirty="0"/>
              <a:t>Print User</a:t>
            </a:r>
          </a:p>
          <a:p>
            <a:pPr algn="ctr"/>
            <a:r>
              <a:rPr lang="en-US" dirty="0"/>
              <a:t>Instructions</a:t>
            </a:r>
          </a:p>
        </p:txBody>
      </p:sp>
      <p:sp>
        <p:nvSpPr>
          <p:cNvPr id="12294" name="Rectangle 6"/>
          <p:cNvSpPr>
            <a:spLocks noChangeArrowheads="1"/>
          </p:cNvSpPr>
          <p:nvPr/>
        </p:nvSpPr>
        <p:spPr bwMode="auto">
          <a:xfrm>
            <a:off x="4648200" y="4800600"/>
            <a:ext cx="2133600" cy="762000"/>
          </a:xfrm>
          <a:prstGeom prst="rect">
            <a:avLst/>
          </a:prstGeom>
          <a:solidFill>
            <a:srgbClr val="CCFF99"/>
          </a:solidFill>
          <a:ln w="12700">
            <a:solidFill>
              <a:schemeClr val="tx1"/>
            </a:solidFill>
            <a:miter lim="800000"/>
            <a:headEnd/>
            <a:tailEnd/>
          </a:ln>
        </p:spPr>
        <p:txBody>
          <a:bodyPr wrap="none" anchor="ctr"/>
          <a:lstStyle/>
          <a:p>
            <a:pPr algn="ctr"/>
            <a:r>
              <a:rPr lang="en-US"/>
              <a:t>Calculate</a:t>
            </a:r>
          </a:p>
          <a:p>
            <a:pPr algn="ctr"/>
            <a:r>
              <a:rPr lang="en-US"/>
              <a:t>Average Score</a:t>
            </a:r>
          </a:p>
        </p:txBody>
      </p:sp>
      <p:sp>
        <p:nvSpPr>
          <p:cNvPr id="12295" name="Line 7"/>
          <p:cNvSpPr>
            <a:spLocks noChangeShapeType="1"/>
          </p:cNvSpPr>
          <p:nvPr/>
        </p:nvSpPr>
        <p:spPr bwMode="auto">
          <a:xfrm flipV="1">
            <a:off x="2667000" y="4495800"/>
            <a:ext cx="0" cy="304800"/>
          </a:xfrm>
          <a:prstGeom prst="line">
            <a:avLst/>
          </a:prstGeom>
          <a:noFill/>
          <a:ln w="12700">
            <a:solidFill>
              <a:schemeClr val="tx1"/>
            </a:solidFill>
            <a:round/>
            <a:headEnd/>
            <a:tailEnd/>
          </a:ln>
        </p:spPr>
        <p:txBody>
          <a:bodyPr wrap="none" anchor="ctr"/>
          <a:lstStyle/>
          <a:p>
            <a:endParaRPr lang="en-US"/>
          </a:p>
        </p:txBody>
      </p:sp>
      <p:sp>
        <p:nvSpPr>
          <p:cNvPr id="12296" name="Line 8"/>
          <p:cNvSpPr>
            <a:spLocks noChangeShapeType="1"/>
          </p:cNvSpPr>
          <p:nvPr/>
        </p:nvSpPr>
        <p:spPr bwMode="auto">
          <a:xfrm>
            <a:off x="2667000" y="4495800"/>
            <a:ext cx="2971800" cy="0"/>
          </a:xfrm>
          <a:prstGeom prst="line">
            <a:avLst/>
          </a:prstGeom>
          <a:noFill/>
          <a:ln w="12700">
            <a:solidFill>
              <a:schemeClr val="tx1"/>
            </a:solidFill>
            <a:round/>
            <a:headEnd/>
            <a:tailEnd/>
          </a:ln>
        </p:spPr>
        <p:txBody>
          <a:bodyPr wrap="none" anchor="ctr"/>
          <a:lstStyle/>
          <a:p>
            <a:endParaRPr lang="en-US"/>
          </a:p>
        </p:txBody>
      </p:sp>
      <p:sp>
        <p:nvSpPr>
          <p:cNvPr id="12297" name="Line 9"/>
          <p:cNvSpPr>
            <a:spLocks noChangeShapeType="1"/>
          </p:cNvSpPr>
          <p:nvPr/>
        </p:nvSpPr>
        <p:spPr bwMode="auto">
          <a:xfrm>
            <a:off x="5638800" y="4495800"/>
            <a:ext cx="0" cy="304800"/>
          </a:xfrm>
          <a:prstGeom prst="line">
            <a:avLst/>
          </a:prstGeom>
          <a:noFill/>
          <a:ln w="12700">
            <a:solidFill>
              <a:schemeClr val="tx1"/>
            </a:solidFill>
            <a:round/>
            <a:headEnd/>
            <a:tailEnd/>
          </a:ln>
        </p:spPr>
        <p:txBody>
          <a:bodyPr wrap="none" anchor="ctr"/>
          <a:lstStyle/>
          <a:p>
            <a:endParaRPr lang="en-US"/>
          </a:p>
        </p:txBody>
      </p:sp>
      <p:sp>
        <p:nvSpPr>
          <p:cNvPr id="12298" name="Line 10"/>
          <p:cNvSpPr>
            <a:spLocks noChangeShapeType="1"/>
          </p:cNvSpPr>
          <p:nvPr/>
        </p:nvSpPr>
        <p:spPr bwMode="auto">
          <a:xfrm>
            <a:off x="4191000" y="4038600"/>
            <a:ext cx="0" cy="457200"/>
          </a:xfrm>
          <a:prstGeom prst="line">
            <a:avLst/>
          </a:prstGeom>
          <a:noFill/>
          <a:ln w="12700">
            <a:solidFill>
              <a:schemeClr val="tx1"/>
            </a:solidFill>
            <a:round/>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noFill/>
        </p:spPr>
        <p:txBody>
          <a:bodyPr/>
          <a:lstStyle/>
          <a:p>
            <a:r>
              <a:rPr lang="en-US" dirty="0" smtClean="0"/>
              <a:t>Example Using Arrays (</a:t>
            </a:r>
            <a:r>
              <a:rPr lang="en-US" dirty="0" err="1" smtClean="0"/>
              <a:t>con’t</a:t>
            </a:r>
            <a:r>
              <a:rPr lang="en-US" dirty="0" smtClean="0"/>
              <a:t>)</a:t>
            </a:r>
          </a:p>
        </p:txBody>
      </p:sp>
      <p:sp>
        <p:nvSpPr>
          <p:cNvPr id="13315" name="Rectangle 3"/>
          <p:cNvSpPr>
            <a:spLocks noGrp="1" noChangeArrowheads="1"/>
          </p:cNvSpPr>
          <p:nvPr>
            <p:ph type="body" sz="half" idx="1"/>
          </p:nvPr>
        </p:nvSpPr>
        <p:spPr>
          <a:xfrm>
            <a:off x="228600" y="1066800"/>
            <a:ext cx="8686800" cy="5334000"/>
          </a:xfrm>
          <a:noFill/>
        </p:spPr>
        <p:txBody>
          <a:bodyPr/>
          <a:lstStyle/>
          <a:p>
            <a:pPr>
              <a:lnSpc>
                <a:spcPct val="90000"/>
              </a:lnSpc>
              <a:spcBef>
                <a:spcPct val="0"/>
              </a:spcBef>
              <a:buFont typeface="Monotype Sorts" pitchFamily="2" charset="2"/>
              <a:buChar char=" "/>
            </a:pPr>
            <a:r>
              <a:rPr lang="en-US" sz="2000" dirty="0" smtClean="0"/>
              <a:t>#include &lt;</a:t>
            </a:r>
            <a:r>
              <a:rPr lang="en-US" sz="2000" dirty="0" err="1" smtClean="0"/>
              <a:t>stdio.h</a:t>
            </a:r>
            <a:r>
              <a:rPr lang="en-US" sz="2000" dirty="0" smtClean="0"/>
              <a:t>&gt;</a:t>
            </a:r>
          </a:p>
          <a:p>
            <a:pPr>
              <a:lnSpc>
                <a:spcPct val="90000"/>
              </a:lnSpc>
              <a:spcBef>
                <a:spcPct val="0"/>
              </a:spcBef>
              <a:buFont typeface="Monotype Sorts" pitchFamily="2" charset="2"/>
              <a:buChar char=" "/>
            </a:pPr>
            <a:r>
              <a:rPr lang="en-US" sz="2000" dirty="0" smtClean="0"/>
              <a:t>#define  SIZE 39          /* number of tests                                         */</a:t>
            </a:r>
          </a:p>
          <a:p>
            <a:pPr>
              <a:lnSpc>
                <a:spcPct val="90000"/>
              </a:lnSpc>
              <a:spcBef>
                <a:spcPct val="0"/>
              </a:spcBef>
              <a:buFont typeface="Monotype Sorts" pitchFamily="2" charset="2"/>
              <a:buChar char=" "/>
            </a:pPr>
            <a:r>
              <a:rPr lang="en-US" sz="2000" dirty="0" smtClean="0"/>
              <a:t>#define  GRADES 5     /* number of different grades: A, B, C, D, F */</a:t>
            </a:r>
          </a:p>
          <a:p>
            <a:pPr>
              <a:buFont typeface="Monotype Sorts" pitchFamily="2" charset="2"/>
              <a:buChar char=" "/>
            </a:pPr>
            <a:r>
              <a:rPr lang="en-US" sz="2000" dirty="0" smtClean="0"/>
              <a:t>void </a:t>
            </a:r>
            <a:r>
              <a:rPr lang="en-US" sz="2000" dirty="0" err="1" smtClean="0"/>
              <a:t>printInstructions</a:t>
            </a:r>
            <a:r>
              <a:rPr lang="en-US" sz="2000" dirty="0" smtClean="0"/>
              <a:t> ( void ) ;</a:t>
            </a:r>
          </a:p>
          <a:p>
            <a:pPr>
              <a:lnSpc>
                <a:spcPct val="90000"/>
              </a:lnSpc>
              <a:spcBef>
                <a:spcPct val="0"/>
              </a:spcBef>
              <a:buFont typeface="Monotype Sorts" pitchFamily="2" charset="2"/>
              <a:buChar char=" "/>
            </a:pPr>
            <a:r>
              <a:rPr lang="en-US" sz="2000" dirty="0" smtClean="0"/>
              <a:t>double </a:t>
            </a:r>
            <a:r>
              <a:rPr lang="en-US" sz="2000" dirty="0" err="1" smtClean="0"/>
              <a:t>findAverage</a:t>
            </a:r>
            <a:r>
              <a:rPr lang="en-US" sz="2000" dirty="0" smtClean="0"/>
              <a:t> ( double sum, </a:t>
            </a:r>
            <a:r>
              <a:rPr lang="en-US" sz="2000" dirty="0" err="1" smtClean="0"/>
              <a:t>int</a:t>
            </a:r>
            <a:r>
              <a:rPr lang="en-US" sz="2000" dirty="0" smtClean="0"/>
              <a:t> quantity ) ;</a:t>
            </a:r>
          </a:p>
          <a:p>
            <a:pPr>
              <a:buFont typeface="Monotype Sorts" pitchFamily="2" charset="2"/>
              <a:buChar char=" "/>
            </a:pPr>
            <a:r>
              <a:rPr lang="en-US" sz="2000" dirty="0" err="1" smtClean="0"/>
              <a:t>int</a:t>
            </a:r>
            <a:r>
              <a:rPr lang="en-US" sz="2000" dirty="0" smtClean="0"/>
              <a:t> main ( void )</a:t>
            </a:r>
          </a:p>
          <a:p>
            <a:pPr>
              <a:lnSpc>
                <a:spcPct val="75000"/>
              </a:lnSpc>
              <a:spcBef>
                <a:spcPct val="0"/>
              </a:spcBef>
              <a:buFont typeface="Monotype Sorts" pitchFamily="2" charset="2"/>
              <a:buChar char=" "/>
            </a:pPr>
            <a:r>
              <a:rPr lang="en-US" sz="2000" dirty="0" smtClean="0"/>
              <a:t>{</a:t>
            </a:r>
          </a:p>
          <a:p>
            <a:pPr>
              <a:spcBef>
                <a:spcPct val="0"/>
              </a:spcBef>
              <a:buFont typeface="Monotype Sorts" pitchFamily="2" charset="2"/>
              <a:buChar char=" "/>
            </a:pPr>
            <a:r>
              <a:rPr lang="en-US" sz="2000" dirty="0" smtClean="0"/>
              <a:t>    </a:t>
            </a:r>
            <a:r>
              <a:rPr lang="en-US" sz="2000" dirty="0" err="1" smtClean="0"/>
              <a:t>int</a:t>
            </a:r>
            <a:r>
              <a:rPr lang="en-US" sz="2000" dirty="0" smtClean="0"/>
              <a:t> </a:t>
            </a:r>
            <a:r>
              <a:rPr lang="en-US" sz="2000" dirty="0" err="1" smtClean="0"/>
              <a:t>i</a:t>
            </a:r>
            <a:r>
              <a:rPr lang="en-US" sz="2000" dirty="0" smtClean="0"/>
              <a:t> ;                                        /* loop counter                            */</a:t>
            </a:r>
          </a:p>
          <a:p>
            <a:pPr>
              <a:spcBef>
                <a:spcPct val="0"/>
              </a:spcBef>
              <a:buFont typeface="Monotype Sorts" pitchFamily="2" charset="2"/>
              <a:buChar char=" "/>
            </a:pPr>
            <a:r>
              <a:rPr lang="en-US" sz="2000" dirty="0" smtClean="0"/>
              <a:t>    </a:t>
            </a:r>
            <a:r>
              <a:rPr lang="en-US" sz="2000" dirty="0" err="1" smtClean="0"/>
              <a:t>int</a:t>
            </a:r>
            <a:r>
              <a:rPr lang="en-US" sz="2000" dirty="0" smtClean="0"/>
              <a:t> total ;                                  /* total of all scores                     */</a:t>
            </a:r>
          </a:p>
          <a:p>
            <a:pPr>
              <a:spcBef>
                <a:spcPct val="0"/>
              </a:spcBef>
              <a:buFont typeface="Monotype Sorts" pitchFamily="2" charset="2"/>
              <a:buChar char=" "/>
            </a:pPr>
            <a:r>
              <a:rPr lang="en-US" sz="2000" dirty="0" smtClean="0"/>
              <a:t>    </a:t>
            </a:r>
            <a:r>
              <a:rPr lang="en-US" sz="2000" dirty="0" err="1" smtClean="0"/>
              <a:t>int</a:t>
            </a:r>
            <a:r>
              <a:rPr lang="en-US" sz="2000" dirty="0" smtClean="0"/>
              <a:t> score [ SIZE ] ;                   /* student scores                         */</a:t>
            </a:r>
          </a:p>
          <a:p>
            <a:pPr>
              <a:spcBef>
                <a:spcPct val="0"/>
              </a:spcBef>
              <a:buFont typeface="Monotype Sorts" pitchFamily="2" charset="2"/>
              <a:buChar char=" "/>
            </a:pPr>
            <a:r>
              <a:rPr lang="en-US" sz="2000" dirty="0" smtClean="0"/>
              <a:t>    </a:t>
            </a:r>
            <a:r>
              <a:rPr lang="en-US" sz="2000" dirty="0" err="1" smtClean="0"/>
              <a:t>int</a:t>
            </a:r>
            <a:r>
              <a:rPr lang="en-US" sz="2000" dirty="0" smtClean="0"/>
              <a:t> </a:t>
            </a:r>
            <a:r>
              <a:rPr lang="en-US" sz="2000" dirty="0" err="1" smtClean="0"/>
              <a:t>gradeCount</a:t>
            </a:r>
            <a:r>
              <a:rPr lang="en-US" sz="2000" dirty="0" smtClean="0"/>
              <a:t> [ GRADES ] ;  /* count of A’s, B’s, C’s, D’s, F’s */</a:t>
            </a:r>
          </a:p>
          <a:p>
            <a:pPr>
              <a:spcBef>
                <a:spcPct val="0"/>
              </a:spcBef>
              <a:buFont typeface="Monotype Sorts" pitchFamily="2" charset="2"/>
              <a:buChar char=" "/>
            </a:pPr>
            <a:r>
              <a:rPr lang="en-US" sz="2000" dirty="0" smtClean="0"/>
              <a:t>    double average ;                     /* average score                         */</a:t>
            </a:r>
          </a:p>
          <a:p>
            <a:pPr>
              <a:spcBef>
                <a:spcPct val="0"/>
              </a:spcBef>
              <a:buFont typeface="Monotype Sorts" pitchFamily="2" charset="2"/>
              <a:buChar char=" "/>
            </a:pPr>
            <a:endParaRPr lang="en-US" sz="2000" dirty="0" smtClean="0"/>
          </a:p>
          <a:p>
            <a:pPr>
              <a:buFont typeface="Monotype Sorts" pitchFamily="2" charset="2"/>
              <a:buChar char=" "/>
            </a:pPr>
            <a:r>
              <a:rPr lang="en-US" sz="2000" dirty="0" smtClean="0"/>
              <a:t>    /* Print the instructions for the user */</a:t>
            </a:r>
          </a:p>
          <a:p>
            <a:pPr>
              <a:buFont typeface="Monotype Sorts" pitchFamily="2" charset="2"/>
              <a:buChar char=" "/>
            </a:pPr>
            <a:r>
              <a:rPr lang="en-US" sz="2000" dirty="0" smtClean="0"/>
              <a:t>    </a:t>
            </a:r>
          </a:p>
          <a:p>
            <a:pPr>
              <a:buFont typeface="Monotype Sorts" pitchFamily="2" charset="2"/>
              <a:buChar char=" "/>
            </a:pPr>
            <a:r>
              <a:rPr lang="en-US" sz="2000" dirty="0" smtClean="0"/>
              <a:t>    </a:t>
            </a:r>
            <a:r>
              <a:rPr lang="en-US" sz="2000" dirty="0" err="1" smtClean="0"/>
              <a:t>printInstructions</a:t>
            </a:r>
            <a:r>
              <a:rPr lang="en-US" sz="2000" dirty="0" smtClean="0"/>
              <a:t> ( ) ;  </a:t>
            </a:r>
            <a:endParaRPr lang="en-US" dirty="0" smtClean="0"/>
          </a:p>
        </p:txBody>
      </p:sp>
      <p:sp>
        <p:nvSpPr>
          <p:cNvPr id="13316" name="Rectangle 4"/>
          <p:cNvSpPr>
            <a:spLocks noGrp="1" noChangeArrowheads="1"/>
          </p:cNvSpPr>
          <p:nvPr>
            <p:ph type="body" sz="half" idx="2"/>
          </p:nvPr>
        </p:nvSpPr>
        <p:spPr>
          <a:xfrm>
            <a:off x="4267200" y="1143000"/>
            <a:ext cx="5334000" cy="4267200"/>
          </a:xfrm>
          <a:noFill/>
        </p:spPr>
        <p:txBody>
          <a:bodyPr/>
          <a:lstStyle/>
          <a:p>
            <a:pPr>
              <a:lnSpc>
                <a:spcPct val="75000"/>
              </a:lnSpc>
              <a:buFont typeface="Monotype Sorts" pitchFamily="2" charset="2"/>
              <a:buChar char=" "/>
            </a:pPr>
            <a:r>
              <a:rPr lang="en-US" sz="2000" smtClean="0"/>
              <a:t>    </a:t>
            </a:r>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dirty="0" smtClean="0"/>
              <a:t>Example Using Arrays (</a:t>
            </a:r>
            <a:r>
              <a:rPr lang="en-US" dirty="0" err="1" smtClean="0"/>
              <a:t>con’t</a:t>
            </a:r>
            <a:r>
              <a:rPr lang="en-US" dirty="0" smtClean="0"/>
              <a:t>)</a:t>
            </a:r>
          </a:p>
        </p:txBody>
      </p:sp>
      <p:sp>
        <p:nvSpPr>
          <p:cNvPr id="14339" name="Text Box 3"/>
          <p:cNvSpPr txBox="1">
            <a:spLocks noChangeArrowheads="1"/>
          </p:cNvSpPr>
          <p:nvPr/>
        </p:nvSpPr>
        <p:spPr bwMode="auto">
          <a:xfrm>
            <a:off x="457200" y="1447800"/>
            <a:ext cx="8077200" cy="4801314"/>
          </a:xfrm>
          <a:prstGeom prst="rect">
            <a:avLst/>
          </a:prstGeom>
          <a:noFill/>
          <a:ln w="12700">
            <a:noFill/>
            <a:miter lim="800000"/>
            <a:headEnd/>
            <a:tailEnd/>
          </a:ln>
        </p:spPr>
        <p:txBody>
          <a:bodyPr>
            <a:spAutoFit/>
          </a:bodyPr>
          <a:lstStyle/>
          <a:p>
            <a:pPr>
              <a:buFont typeface="Monotype Sorts" pitchFamily="2" charset="2"/>
              <a:buNone/>
            </a:pPr>
            <a:r>
              <a:rPr lang="en-US" sz="2400" dirty="0">
                <a:effectLst/>
              </a:rPr>
              <a:t>    /* Initialize grade counts to zero */</a:t>
            </a:r>
          </a:p>
          <a:p>
            <a:pPr>
              <a:buFont typeface="Monotype Sorts" pitchFamily="2" charset="2"/>
              <a:buNone/>
            </a:pPr>
            <a:endParaRPr lang="en-US" sz="2400" dirty="0">
              <a:effectLst/>
            </a:endParaRPr>
          </a:p>
          <a:p>
            <a:pPr>
              <a:buFont typeface="Monotype Sorts" pitchFamily="2" charset="2"/>
              <a:buNone/>
            </a:pPr>
            <a:r>
              <a:rPr lang="en-US" sz="2400" dirty="0">
                <a:effectLst/>
              </a:rPr>
              <a:t>    for ( </a:t>
            </a:r>
            <a:r>
              <a:rPr lang="en-US" sz="2400" dirty="0" err="1">
                <a:effectLst/>
              </a:rPr>
              <a:t>i</a:t>
            </a:r>
            <a:r>
              <a:rPr lang="en-US" sz="2400" dirty="0">
                <a:effectLst/>
              </a:rPr>
              <a:t> = 0; </a:t>
            </a:r>
            <a:r>
              <a:rPr lang="en-US" sz="2400" dirty="0" err="1">
                <a:effectLst/>
              </a:rPr>
              <a:t>i</a:t>
            </a:r>
            <a:r>
              <a:rPr lang="en-US" sz="2400" dirty="0">
                <a:effectLst/>
              </a:rPr>
              <a:t> &lt; GRADES; </a:t>
            </a:r>
            <a:r>
              <a:rPr lang="en-US" sz="2400" dirty="0" err="1">
                <a:effectLst/>
              </a:rPr>
              <a:t>i</a:t>
            </a:r>
            <a:r>
              <a:rPr lang="en-US" sz="2400" dirty="0">
                <a:effectLst/>
              </a:rPr>
              <a:t>++ )</a:t>
            </a:r>
          </a:p>
          <a:p>
            <a:pPr>
              <a:buFont typeface="Monotype Sorts" pitchFamily="2" charset="2"/>
              <a:buNone/>
            </a:pPr>
            <a:r>
              <a:rPr lang="en-US" sz="2400" dirty="0">
                <a:effectLst/>
              </a:rPr>
              <a:t>    {</a:t>
            </a:r>
          </a:p>
          <a:p>
            <a:pPr>
              <a:buFont typeface="Monotype Sorts" pitchFamily="2" charset="2"/>
              <a:buNone/>
            </a:pPr>
            <a:r>
              <a:rPr lang="en-US" sz="2400" dirty="0">
                <a:effectLst/>
              </a:rPr>
              <a:t>        </a:t>
            </a:r>
            <a:r>
              <a:rPr lang="en-US" sz="2400" dirty="0" err="1">
                <a:effectLst/>
              </a:rPr>
              <a:t>gradeCount</a:t>
            </a:r>
            <a:r>
              <a:rPr lang="en-US" sz="2400" dirty="0">
                <a:effectLst/>
              </a:rPr>
              <a:t> [ </a:t>
            </a:r>
            <a:r>
              <a:rPr lang="en-US" sz="2400" dirty="0" err="1">
                <a:effectLst/>
              </a:rPr>
              <a:t>i</a:t>
            </a:r>
            <a:r>
              <a:rPr lang="en-US" sz="2400" dirty="0">
                <a:effectLst/>
              </a:rPr>
              <a:t> ] = 0 ;</a:t>
            </a:r>
          </a:p>
          <a:p>
            <a:pPr>
              <a:lnSpc>
                <a:spcPct val="75000"/>
              </a:lnSpc>
              <a:buFont typeface="Monotype Sorts" pitchFamily="2" charset="2"/>
              <a:buNone/>
            </a:pPr>
            <a:r>
              <a:rPr lang="en-US" sz="2400" dirty="0">
                <a:effectLst/>
              </a:rPr>
              <a:t>    }</a:t>
            </a:r>
          </a:p>
          <a:p>
            <a:pPr>
              <a:lnSpc>
                <a:spcPct val="75000"/>
              </a:lnSpc>
              <a:buFont typeface="Monotype Sorts" pitchFamily="2" charset="2"/>
              <a:buNone/>
            </a:pPr>
            <a:endParaRPr lang="en-US" sz="2400" dirty="0">
              <a:effectLst/>
            </a:endParaRPr>
          </a:p>
          <a:p>
            <a:pPr>
              <a:lnSpc>
                <a:spcPct val="75000"/>
              </a:lnSpc>
              <a:buFont typeface="Monotype Sorts" pitchFamily="2" charset="2"/>
              <a:buNone/>
            </a:pPr>
            <a:r>
              <a:rPr lang="en-US" sz="2400" dirty="0">
                <a:effectLst/>
              </a:rPr>
              <a:t>    /* Fill score array with scores */</a:t>
            </a:r>
          </a:p>
          <a:p>
            <a:pPr>
              <a:lnSpc>
                <a:spcPct val="75000"/>
              </a:lnSpc>
              <a:buFont typeface="Monotype Sorts" pitchFamily="2" charset="2"/>
              <a:buNone/>
            </a:pPr>
            <a:endParaRPr lang="en-US" sz="2400" dirty="0">
              <a:effectLst/>
            </a:endParaRPr>
          </a:p>
          <a:p>
            <a:pPr>
              <a:lnSpc>
                <a:spcPct val="75000"/>
              </a:lnSpc>
              <a:buFont typeface="Monotype Sorts" pitchFamily="2" charset="2"/>
              <a:buNone/>
            </a:pPr>
            <a:r>
              <a:rPr lang="en-US" sz="2400" dirty="0">
                <a:effectLst/>
              </a:rPr>
              <a:t>    for ( </a:t>
            </a:r>
            <a:r>
              <a:rPr lang="en-US" sz="2400" dirty="0" err="1">
                <a:effectLst/>
              </a:rPr>
              <a:t>i</a:t>
            </a:r>
            <a:r>
              <a:rPr lang="en-US" sz="2400" dirty="0">
                <a:effectLst/>
              </a:rPr>
              <a:t> = 0; </a:t>
            </a:r>
            <a:r>
              <a:rPr lang="en-US" sz="2400" dirty="0" err="1">
                <a:effectLst/>
              </a:rPr>
              <a:t>i</a:t>
            </a:r>
            <a:r>
              <a:rPr lang="en-US" sz="2400" dirty="0">
                <a:effectLst/>
              </a:rPr>
              <a:t> &lt; SIZE; </a:t>
            </a:r>
            <a:r>
              <a:rPr lang="en-US" sz="2400" dirty="0" err="1">
                <a:effectLst/>
              </a:rPr>
              <a:t>i</a:t>
            </a:r>
            <a:r>
              <a:rPr lang="en-US" sz="2400" dirty="0">
                <a:effectLst/>
              </a:rPr>
              <a:t>++ )</a:t>
            </a:r>
          </a:p>
          <a:p>
            <a:pPr>
              <a:lnSpc>
                <a:spcPct val="75000"/>
              </a:lnSpc>
              <a:buFont typeface="Monotype Sorts" pitchFamily="2" charset="2"/>
              <a:buNone/>
            </a:pPr>
            <a:r>
              <a:rPr lang="en-US" sz="2400" dirty="0">
                <a:effectLst/>
              </a:rPr>
              <a:t>    {</a:t>
            </a:r>
          </a:p>
          <a:p>
            <a:pPr>
              <a:lnSpc>
                <a:spcPct val="75000"/>
              </a:lnSpc>
              <a:buFont typeface="Monotype Sorts" pitchFamily="2" charset="2"/>
              <a:buNone/>
            </a:pPr>
            <a:r>
              <a:rPr lang="en-US" sz="2400" dirty="0">
                <a:effectLst/>
              </a:rPr>
              <a:t>        </a:t>
            </a:r>
            <a:r>
              <a:rPr lang="en-US" sz="2400" dirty="0" err="1">
                <a:effectLst/>
              </a:rPr>
              <a:t>printf</a:t>
            </a:r>
            <a:r>
              <a:rPr lang="en-US" sz="2400" dirty="0">
                <a:effectLst/>
              </a:rPr>
              <a:t> (“Enter next score: ”) ;</a:t>
            </a:r>
          </a:p>
          <a:p>
            <a:pPr>
              <a:lnSpc>
                <a:spcPct val="75000"/>
              </a:lnSpc>
              <a:buFont typeface="Monotype Sorts" pitchFamily="2" charset="2"/>
              <a:buNone/>
            </a:pPr>
            <a:r>
              <a:rPr lang="en-US" sz="2400" dirty="0">
                <a:effectLst/>
              </a:rPr>
              <a:t>        </a:t>
            </a:r>
            <a:r>
              <a:rPr lang="en-US" sz="2400" dirty="0" err="1">
                <a:effectLst/>
              </a:rPr>
              <a:t>scanf</a:t>
            </a:r>
            <a:r>
              <a:rPr lang="en-US" sz="2400" dirty="0">
                <a:effectLst/>
              </a:rPr>
              <a:t> (“%d “, &amp;score [ </a:t>
            </a:r>
            <a:r>
              <a:rPr lang="en-US" sz="2400" dirty="0" err="1">
                <a:effectLst/>
              </a:rPr>
              <a:t>i</a:t>
            </a:r>
            <a:r>
              <a:rPr lang="en-US" sz="2400" dirty="0">
                <a:effectLst/>
              </a:rPr>
              <a:t> ] ) ;</a:t>
            </a:r>
          </a:p>
          <a:p>
            <a:pPr>
              <a:lnSpc>
                <a:spcPct val="75000"/>
              </a:lnSpc>
              <a:buFont typeface="Monotype Sorts" pitchFamily="2" charset="2"/>
              <a:buNone/>
            </a:pPr>
            <a:r>
              <a:rPr lang="en-US" sz="2400" dirty="0">
                <a:effectLst/>
              </a:rPr>
              <a:t>    }</a:t>
            </a:r>
          </a:p>
          <a:p>
            <a:pPr>
              <a:buFont typeface="Monotype Sorts" pitchFamily="2" charset="2"/>
              <a:buNone/>
            </a:pPr>
            <a:r>
              <a:rPr lang="en-US" sz="2400" dirty="0">
                <a:effectLst/>
              </a:rPr>
              <a:t>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dirty="0" smtClean="0"/>
              <a:t>Example Using Arrays (</a:t>
            </a:r>
            <a:r>
              <a:rPr lang="en-US" dirty="0" err="1" smtClean="0"/>
              <a:t>con’t</a:t>
            </a:r>
            <a:r>
              <a:rPr lang="en-US" dirty="0" smtClean="0"/>
              <a:t>)</a:t>
            </a:r>
          </a:p>
        </p:txBody>
      </p:sp>
      <p:sp>
        <p:nvSpPr>
          <p:cNvPr id="15363" name="Text Box 3"/>
          <p:cNvSpPr txBox="1">
            <a:spLocks noChangeArrowheads="1"/>
          </p:cNvSpPr>
          <p:nvPr/>
        </p:nvSpPr>
        <p:spPr bwMode="auto">
          <a:xfrm>
            <a:off x="228600" y="1066800"/>
            <a:ext cx="8458200" cy="5540748"/>
          </a:xfrm>
          <a:prstGeom prst="rect">
            <a:avLst/>
          </a:prstGeom>
          <a:noFill/>
          <a:ln w="12700">
            <a:noFill/>
            <a:miter lim="800000"/>
            <a:headEnd/>
            <a:tailEnd/>
          </a:ln>
        </p:spPr>
        <p:txBody>
          <a:bodyPr>
            <a:spAutoFit/>
          </a:bodyPr>
          <a:lstStyle/>
          <a:p>
            <a:pPr>
              <a:buFont typeface="Monotype Sorts" pitchFamily="2" charset="2"/>
              <a:buNone/>
            </a:pPr>
            <a:r>
              <a:rPr lang="en-US" sz="2400" dirty="0">
                <a:effectLst/>
              </a:rPr>
              <a:t>    /* Calculate score total and count number of each grade */</a:t>
            </a:r>
          </a:p>
          <a:p>
            <a:pPr>
              <a:buFont typeface="Monotype Sorts" pitchFamily="2" charset="2"/>
              <a:buNone/>
            </a:pPr>
            <a:endParaRPr lang="en-US" sz="2400" dirty="0">
              <a:effectLst/>
            </a:endParaRPr>
          </a:p>
          <a:p>
            <a:pPr>
              <a:lnSpc>
                <a:spcPct val="75000"/>
              </a:lnSpc>
              <a:buFont typeface="Monotype Sorts" pitchFamily="2" charset="2"/>
              <a:buNone/>
            </a:pPr>
            <a:r>
              <a:rPr lang="en-US" sz="2400" dirty="0">
                <a:effectLst/>
              </a:rPr>
              <a:t>    for ( </a:t>
            </a:r>
            <a:r>
              <a:rPr lang="en-US" sz="2400" dirty="0" err="1">
                <a:effectLst/>
              </a:rPr>
              <a:t>i</a:t>
            </a:r>
            <a:r>
              <a:rPr lang="en-US" sz="2400" dirty="0">
                <a:effectLst/>
              </a:rPr>
              <a:t> = 0; </a:t>
            </a:r>
            <a:r>
              <a:rPr lang="en-US" sz="2400" dirty="0" err="1">
                <a:effectLst/>
              </a:rPr>
              <a:t>i</a:t>
            </a:r>
            <a:r>
              <a:rPr lang="en-US" sz="2400" dirty="0">
                <a:effectLst/>
              </a:rPr>
              <a:t> &lt; SIZE; </a:t>
            </a:r>
            <a:r>
              <a:rPr lang="en-US" sz="2400" dirty="0" err="1">
                <a:effectLst/>
              </a:rPr>
              <a:t>i</a:t>
            </a:r>
            <a:r>
              <a:rPr lang="en-US" sz="2400" dirty="0">
                <a:effectLst/>
              </a:rPr>
              <a:t>++ )</a:t>
            </a:r>
          </a:p>
          <a:p>
            <a:pPr>
              <a:lnSpc>
                <a:spcPct val="75000"/>
              </a:lnSpc>
              <a:buFont typeface="Monotype Sorts" pitchFamily="2" charset="2"/>
              <a:buNone/>
            </a:pPr>
            <a:r>
              <a:rPr lang="en-US" sz="2400" dirty="0">
                <a:effectLst/>
              </a:rPr>
              <a:t>    {</a:t>
            </a:r>
          </a:p>
          <a:p>
            <a:pPr>
              <a:lnSpc>
                <a:spcPct val="75000"/>
              </a:lnSpc>
              <a:buFont typeface="Monotype Sorts" pitchFamily="2" charset="2"/>
              <a:buNone/>
            </a:pPr>
            <a:r>
              <a:rPr lang="en-US" sz="2400" dirty="0">
                <a:effectLst/>
              </a:rPr>
              <a:t>        total += score [ </a:t>
            </a:r>
            <a:r>
              <a:rPr lang="en-US" sz="2400" dirty="0" err="1">
                <a:effectLst/>
              </a:rPr>
              <a:t>i</a:t>
            </a:r>
            <a:r>
              <a:rPr lang="en-US" sz="2400" dirty="0">
                <a:effectLst/>
              </a:rPr>
              <a:t> ] ;</a:t>
            </a:r>
          </a:p>
          <a:p>
            <a:pPr>
              <a:lnSpc>
                <a:spcPct val="75000"/>
              </a:lnSpc>
              <a:buFont typeface="Monotype Sorts" pitchFamily="2" charset="2"/>
              <a:buNone/>
            </a:pPr>
            <a:r>
              <a:rPr lang="en-US" sz="2400" dirty="0">
                <a:effectLst/>
              </a:rPr>
              <a:t>        switch ( score [ </a:t>
            </a:r>
            <a:r>
              <a:rPr lang="en-US" sz="2400" dirty="0" err="1">
                <a:effectLst/>
              </a:rPr>
              <a:t>i</a:t>
            </a:r>
            <a:r>
              <a:rPr lang="en-US" sz="2400" dirty="0">
                <a:effectLst/>
              </a:rPr>
              <a:t> ] / 10 )</a:t>
            </a:r>
          </a:p>
          <a:p>
            <a:pPr>
              <a:lnSpc>
                <a:spcPct val="75000"/>
              </a:lnSpc>
              <a:buFont typeface="Monotype Sorts" pitchFamily="2" charset="2"/>
              <a:buNone/>
            </a:pPr>
            <a:r>
              <a:rPr lang="en-US" sz="2400" dirty="0">
                <a:effectLst/>
              </a:rPr>
              <a:t>        {</a:t>
            </a:r>
          </a:p>
          <a:p>
            <a:pPr>
              <a:lnSpc>
                <a:spcPct val="75000"/>
              </a:lnSpc>
              <a:buFont typeface="Monotype Sorts" pitchFamily="2" charset="2"/>
              <a:buNone/>
            </a:pPr>
            <a:r>
              <a:rPr lang="en-US" sz="2400" dirty="0">
                <a:effectLst/>
              </a:rPr>
              <a:t>            case 10 :</a:t>
            </a:r>
          </a:p>
          <a:p>
            <a:pPr>
              <a:lnSpc>
                <a:spcPct val="75000"/>
              </a:lnSpc>
              <a:buFont typeface="Monotype Sorts" pitchFamily="2" charset="2"/>
              <a:buNone/>
            </a:pPr>
            <a:r>
              <a:rPr lang="en-US" sz="2400" dirty="0">
                <a:effectLst/>
              </a:rPr>
              <a:t>            case   9 :  </a:t>
            </a:r>
            <a:r>
              <a:rPr lang="en-US" sz="2400" dirty="0" err="1">
                <a:effectLst/>
              </a:rPr>
              <a:t>gradeCount</a:t>
            </a:r>
            <a:r>
              <a:rPr lang="en-US" sz="2400" dirty="0">
                <a:effectLst/>
              </a:rPr>
              <a:t> [ 4 ]++  ;</a:t>
            </a:r>
          </a:p>
          <a:p>
            <a:pPr>
              <a:lnSpc>
                <a:spcPct val="75000"/>
              </a:lnSpc>
              <a:buFont typeface="Monotype Sorts" pitchFamily="2" charset="2"/>
              <a:buNone/>
            </a:pPr>
            <a:r>
              <a:rPr lang="en-US" sz="2400" dirty="0">
                <a:effectLst/>
              </a:rPr>
              <a:t>                             break ;</a:t>
            </a:r>
          </a:p>
          <a:p>
            <a:pPr>
              <a:lnSpc>
                <a:spcPct val="75000"/>
              </a:lnSpc>
              <a:buFont typeface="Monotype Sorts" pitchFamily="2" charset="2"/>
              <a:buNone/>
            </a:pPr>
            <a:r>
              <a:rPr lang="en-US" sz="2400" dirty="0">
                <a:effectLst/>
              </a:rPr>
              <a:t>            case   8 :  </a:t>
            </a:r>
            <a:r>
              <a:rPr lang="en-US" sz="2400" dirty="0" err="1">
                <a:effectLst/>
              </a:rPr>
              <a:t>gradeCount</a:t>
            </a:r>
            <a:r>
              <a:rPr lang="en-US" sz="2400" dirty="0">
                <a:effectLst/>
              </a:rPr>
              <a:t> [ 3 ]++ ;</a:t>
            </a:r>
          </a:p>
          <a:p>
            <a:pPr>
              <a:lnSpc>
                <a:spcPct val="75000"/>
              </a:lnSpc>
              <a:buFont typeface="Monotype Sorts" pitchFamily="2" charset="2"/>
              <a:buNone/>
            </a:pPr>
            <a:r>
              <a:rPr lang="en-US" sz="2400" dirty="0">
                <a:effectLst/>
              </a:rPr>
              <a:t>                             break ;</a:t>
            </a:r>
          </a:p>
          <a:p>
            <a:pPr>
              <a:lnSpc>
                <a:spcPct val="75000"/>
              </a:lnSpc>
              <a:buFont typeface="Monotype Sorts" pitchFamily="2" charset="2"/>
              <a:buNone/>
            </a:pPr>
            <a:r>
              <a:rPr lang="en-US" sz="2400" dirty="0">
                <a:effectLst/>
              </a:rPr>
              <a:t>            case   7 :  </a:t>
            </a:r>
            <a:r>
              <a:rPr lang="en-US" sz="2400" dirty="0" err="1">
                <a:effectLst/>
              </a:rPr>
              <a:t>gradeCount</a:t>
            </a:r>
            <a:r>
              <a:rPr lang="en-US" sz="2400" dirty="0">
                <a:effectLst/>
              </a:rPr>
              <a:t> [ 2 ]++  ;</a:t>
            </a:r>
          </a:p>
          <a:p>
            <a:pPr>
              <a:lnSpc>
                <a:spcPct val="75000"/>
              </a:lnSpc>
              <a:buFont typeface="Monotype Sorts" pitchFamily="2" charset="2"/>
              <a:buNone/>
            </a:pPr>
            <a:r>
              <a:rPr lang="en-US" sz="2400" dirty="0">
                <a:effectLst/>
              </a:rPr>
              <a:t>                             break ;</a:t>
            </a:r>
          </a:p>
          <a:p>
            <a:pPr>
              <a:lnSpc>
                <a:spcPct val="75000"/>
              </a:lnSpc>
              <a:buFont typeface="Monotype Sorts" pitchFamily="2" charset="2"/>
              <a:buNone/>
            </a:pPr>
            <a:r>
              <a:rPr lang="en-US" sz="2400" dirty="0">
                <a:effectLst/>
              </a:rPr>
              <a:t>            case   6 :  </a:t>
            </a:r>
            <a:r>
              <a:rPr lang="en-US" sz="2400" dirty="0" err="1">
                <a:effectLst/>
              </a:rPr>
              <a:t>gradeCount</a:t>
            </a:r>
            <a:r>
              <a:rPr lang="en-US" sz="2400" dirty="0">
                <a:effectLst/>
              </a:rPr>
              <a:t> [ 1 ]++ ;</a:t>
            </a:r>
          </a:p>
          <a:p>
            <a:pPr>
              <a:lnSpc>
                <a:spcPct val="75000"/>
              </a:lnSpc>
              <a:buFont typeface="Monotype Sorts" pitchFamily="2" charset="2"/>
              <a:buNone/>
            </a:pPr>
            <a:r>
              <a:rPr lang="en-US" sz="2400" dirty="0">
                <a:effectLst/>
              </a:rPr>
              <a:t>                             break ;</a:t>
            </a:r>
          </a:p>
          <a:p>
            <a:pPr>
              <a:lnSpc>
                <a:spcPct val="75000"/>
              </a:lnSpc>
              <a:buFont typeface="Monotype Sorts" pitchFamily="2" charset="2"/>
              <a:buNone/>
            </a:pPr>
            <a:r>
              <a:rPr lang="en-US" sz="2400" dirty="0">
                <a:effectLst/>
              </a:rPr>
              <a:t>            default   :  </a:t>
            </a:r>
            <a:r>
              <a:rPr lang="en-US" sz="2400" dirty="0" err="1">
                <a:effectLst/>
              </a:rPr>
              <a:t>gradeCount</a:t>
            </a:r>
            <a:r>
              <a:rPr lang="en-US" sz="2400" dirty="0">
                <a:effectLst/>
              </a:rPr>
              <a:t> [ 0 ]++ ;</a:t>
            </a:r>
          </a:p>
          <a:p>
            <a:pPr>
              <a:lnSpc>
                <a:spcPct val="75000"/>
              </a:lnSpc>
              <a:buFont typeface="Monotype Sorts" pitchFamily="2" charset="2"/>
              <a:buNone/>
            </a:pPr>
            <a:r>
              <a:rPr lang="en-US" sz="2400" dirty="0">
                <a:effectLst/>
              </a:rPr>
              <a:t>        }</a:t>
            </a:r>
          </a:p>
          <a:p>
            <a:pPr>
              <a:lnSpc>
                <a:spcPct val="75000"/>
              </a:lnSpc>
              <a:buFont typeface="Monotype Sorts" pitchFamily="2" charset="2"/>
              <a:buNone/>
            </a:pPr>
            <a:r>
              <a:rPr lang="en-US" sz="2400" dirty="0">
                <a:effectLst/>
              </a:rPr>
              <a:t>    }</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noFill/>
        </p:spPr>
        <p:txBody>
          <a:bodyPr/>
          <a:lstStyle/>
          <a:p>
            <a:r>
              <a:rPr lang="en-US" dirty="0" smtClean="0"/>
              <a:t>Example Using Arrays (</a:t>
            </a:r>
            <a:r>
              <a:rPr lang="en-US" dirty="0" err="1" smtClean="0"/>
              <a:t>con’t</a:t>
            </a:r>
            <a:r>
              <a:rPr lang="en-US" dirty="0" smtClean="0"/>
              <a:t>)</a:t>
            </a:r>
          </a:p>
        </p:txBody>
      </p:sp>
      <p:sp>
        <p:nvSpPr>
          <p:cNvPr id="16387" name="Rectangle 3"/>
          <p:cNvSpPr>
            <a:spLocks noGrp="1" noChangeArrowheads="1"/>
          </p:cNvSpPr>
          <p:nvPr>
            <p:ph type="body" sz="half" idx="1"/>
          </p:nvPr>
        </p:nvSpPr>
        <p:spPr>
          <a:xfrm>
            <a:off x="304800" y="1143000"/>
            <a:ext cx="8382000" cy="5334000"/>
          </a:xfrm>
          <a:noFill/>
        </p:spPr>
        <p:txBody>
          <a:bodyPr/>
          <a:lstStyle/>
          <a:p>
            <a:pPr>
              <a:lnSpc>
                <a:spcPct val="75000"/>
              </a:lnSpc>
              <a:buFont typeface="Monotype Sorts" pitchFamily="2" charset="2"/>
              <a:buChar char=" "/>
            </a:pPr>
            <a:r>
              <a:rPr lang="en-US" sz="2400" dirty="0" smtClean="0"/>
              <a:t>     /* Calculate the average score */</a:t>
            </a:r>
          </a:p>
          <a:p>
            <a:pPr>
              <a:lnSpc>
                <a:spcPct val="75000"/>
              </a:lnSpc>
              <a:buFont typeface="Monotype Sorts" pitchFamily="2" charset="2"/>
              <a:buChar char=" "/>
            </a:pPr>
            <a:endParaRPr lang="en-US" sz="2400" dirty="0" smtClean="0"/>
          </a:p>
          <a:p>
            <a:pPr>
              <a:lnSpc>
                <a:spcPct val="75000"/>
              </a:lnSpc>
              <a:buFont typeface="Monotype Sorts" pitchFamily="2" charset="2"/>
              <a:buChar char=" "/>
            </a:pPr>
            <a:r>
              <a:rPr lang="en-US" sz="2400" dirty="0" smtClean="0"/>
              <a:t>     average = </a:t>
            </a:r>
            <a:r>
              <a:rPr lang="en-US" sz="2400" dirty="0" err="1" smtClean="0"/>
              <a:t>findAverage</a:t>
            </a:r>
            <a:r>
              <a:rPr lang="en-US" sz="2400" dirty="0" smtClean="0"/>
              <a:t> ( total, SIZE ) ;</a:t>
            </a:r>
          </a:p>
          <a:p>
            <a:pPr>
              <a:lnSpc>
                <a:spcPct val="75000"/>
              </a:lnSpc>
              <a:buFont typeface="Monotype Sorts" pitchFamily="2" charset="2"/>
              <a:buChar char=" "/>
            </a:pPr>
            <a:endParaRPr lang="en-US" sz="2400" dirty="0" smtClean="0"/>
          </a:p>
          <a:p>
            <a:pPr>
              <a:lnSpc>
                <a:spcPct val="90000"/>
              </a:lnSpc>
              <a:buFont typeface="Monotype Sorts" pitchFamily="2" charset="2"/>
              <a:buChar char=" "/>
            </a:pPr>
            <a:r>
              <a:rPr lang="en-US" sz="2400" dirty="0" smtClean="0"/>
              <a:t>     /* Print the results */</a:t>
            </a:r>
          </a:p>
          <a:p>
            <a:pPr>
              <a:lnSpc>
                <a:spcPct val="90000"/>
              </a:lnSpc>
              <a:buFont typeface="Monotype Sorts" pitchFamily="2" charset="2"/>
              <a:buChar char=" "/>
            </a:pPr>
            <a:endParaRPr lang="en-US" sz="2400" dirty="0" smtClean="0"/>
          </a:p>
          <a:p>
            <a:pPr>
              <a:lnSpc>
                <a:spcPct val="90000"/>
              </a:lnSpc>
              <a:spcBef>
                <a:spcPct val="0"/>
              </a:spcBef>
              <a:buFont typeface="Monotype Sorts" pitchFamily="2" charset="2"/>
              <a:buChar char=" "/>
            </a:pPr>
            <a:r>
              <a:rPr lang="en-US" sz="2400" dirty="0" smtClean="0"/>
              <a:t>    </a:t>
            </a:r>
            <a:r>
              <a:rPr lang="en-US" sz="2400" dirty="0" err="1" smtClean="0"/>
              <a:t>printf</a:t>
            </a:r>
            <a:r>
              <a:rPr lang="en-US" sz="2400" dirty="0" smtClean="0"/>
              <a:t> (“The class average is %.2f\n”, average ) ;</a:t>
            </a:r>
          </a:p>
          <a:p>
            <a:pPr>
              <a:lnSpc>
                <a:spcPct val="90000"/>
              </a:lnSpc>
              <a:spcBef>
                <a:spcPct val="0"/>
              </a:spcBef>
              <a:buFont typeface="Monotype Sorts" pitchFamily="2" charset="2"/>
              <a:buChar char=" "/>
            </a:pPr>
            <a:r>
              <a:rPr lang="en-US" sz="2400" dirty="0" smtClean="0"/>
              <a:t>    </a:t>
            </a:r>
            <a:r>
              <a:rPr lang="en-US" sz="2400" dirty="0" err="1" smtClean="0"/>
              <a:t>printf</a:t>
            </a:r>
            <a:r>
              <a:rPr lang="en-US" sz="2400" dirty="0" smtClean="0"/>
              <a:t> (“There were %2d As\n”, </a:t>
            </a:r>
            <a:r>
              <a:rPr lang="en-US" sz="2400" dirty="0" err="1" smtClean="0"/>
              <a:t>gradeCount</a:t>
            </a:r>
            <a:r>
              <a:rPr lang="en-US" sz="2400" dirty="0" smtClean="0"/>
              <a:t> [ 4 ] ) ;</a:t>
            </a:r>
          </a:p>
          <a:p>
            <a:pPr>
              <a:lnSpc>
                <a:spcPct val="90000"/>
              </a:lnSpc>
              <a:spcBef>
                <a:spcPct val="0"/>
              </a:spcBef>
              <a:buFont typeface="Monotype Sorts" pitchFamily="2" charset="2"/>
              <a:buChar char=" "/>
            </a:pPr>
            <a:r>
              <a:rPr lang="en-US" sz="2400" dirty="0" smtClean="0"/>
              <a:t>    </a:t>
            </a:r>
            <a:r>
              <a:rPr lang="en-US" sz="2400" dirty="0" err="1" smtClean="0"/>
              <a:t>printf</a:t>
            </a:r>
            <a:r>
              <a:rPr lang="en-US" sz="2400" dirty="0" smtClean="0"/>
              <a:t> (“                   %2d Bs\n”, </a:t>
            </a:r>
            <a:r>
              <a:rPr lang="en-US" sz="2400" dirty="0" err="1" smtClean="0"/>
              <a:t>gradeCount</a:t>
            </a:r>
            <a:r>
              <a:rPr lang="en-US" sz="2400" dirty="0" smtClean="0"/>
              <a:t> [ 3 ] ) ;</a:t>
            </a:r>
          </a:p>
          <a:p>
            <a:pPr>
              <a:lnSpc>
                <a:spcPct val="90000"/>
              </a:lnSpc>
              <a:spcBef>
                <a:spcPct val="0"/>
              </a:spcBef>
              <a:buFont typeface="Monotype Sorts" pitchFamily="2" charset="2"/>
              <a:buChar char=" "/>
            </a:pPr>
            <a:r>
              <a:rPr lang="en-US" sz="2400" dirty="0" smtClean="0"/>
              <a:t>    </a:t>
            </a:r>
            <a:r>
              <a:rPr lang="en-US" sz="2400" dirty="0" err="1" smtClean="0"/>
              <a:t>printf</a:t>
            </a:r>
            <a:r>
              <a:rPr lang="en-US" sz="2400" dirty="0" smtClean="0"/>
              <a:t> (“                   %2d Cs\n”, </a:t>
            </a:r>
            <a:r>
              <a:rPr lang="en-US" sz="2400" dirty="0" err="1" smtClean="0"/>
              <a:t>gradeCount</a:t>
            </a:r>
            <a:r>
              <a:rPr lang="en-US" sz="2400" dirty="0" smtClean="0"/>
              <a:t> [ 2 ] ) ;</a:t>
            </a:r>
          </a:p>
          <a:p>
            <a:pPr>
              <a:lnSpc>
                <a:spcPct val="75000"/>
              </a:lnSpc>
              <a:buFont typeface="Monotype Sorts" pitchFamily="2" charset="2"/>
              <a:buChar char=" "/>
            </a:pPr>
            <a:r>
              <a:rPr lang="en-US" sz="2400" dirty="0" smtClean="0"/>
              <a:t>    </a:t>
            </a:r>
            <a:r>
              <a:rPr lang="en-US" sz="2400" dirty="0" err="1" smtClean="0"/>
              <a:t>printf</a:t>
            </a:r>
            <a:r>
              <a:rPr lang="en-US" sz="2400" dirty="0" smtClean="0"/>
              <a:t> (“                   %2d Ds\n”, </a:t>
            </a:r>
            <a:r>
              <a:rPr lang="en-US" sz="2400" dirty="0" err="1" smtClean="0"/>
              <a:t>gradeCount</a:t>
            </a:r>
            <a:r>
              <a:rPr lang="en-US" sz="2400" dirty="0" smtClean="0"/>
              <a:t> [ 1 ] ) ;</a:t>
            </a:r>
          </a:p>
          <a:p>
            <a:pPr>
              <a:lnSpc>
                <a:spcPct val="90000"/>
              </a:lnSpc>
              <a:spcBef>
                <a:spcPct val="0"/>
              </a:spcBef>
              <a:buFont typeface="Monotype Sorts" pitchFamily="2" charset="2"/>
              <a:buChar char=" "/>
            </a:pPr>
            <a:r>
              <a:rPr lang="en-US" sz="2400" dirty="0" smtClean="0"/>
              <a:t>    </a:t>
            </a:r>
            <a:r>
              <a:rPr lang="en-US" sz="2400" dirty="0" err="1" smtClean="0"/>
              <a:t>printf</a:t>
            </a:r>
            <a:r>
              <a:rPr lang="en-US" sz="2400" dirty="0" smtClean="0"/>
              <a:t> (“                   %2d Fs\n”, </a:t>
            </a:r>
            <a:r>
              <a:rPr lang="en-US" sz="2400" dirty="0" err="1" smtClean="0"/>
              <a:t>gradeCount</a:t>
            </a:r>
            <a:r>
              <a:rPr lang="en-US" sz="2400" dirty="0" smtClean="0"/>
              <a:t> [ 0 ] ) ;</a:t>
            </a:r>
          </a:p>
          <a:p>
            <a:pPr>
              <a:lnSpc>
                <a:spcPct val="90000"/>
              </a:lnSpc>
              <a:spcBef>
                <a:spcPct val="0"/>
              </a:spcBef>
              <a:buFont typeface="Monotype Sorts" pitchFamily="2" charset="2"/>
              <a:buChar char=" "/>
            </a:pPr>
            <a:endParaRPr lang="en-US" sz="2400" dirty="0" smtClean="0"/>
          </a:p>
          <a:p>
            <a:pPr>
              <a:lnSpc>
                <a:spcPct val="90000"/>
              </a:lnSpc>
              <a:spcBef>
                <a:spcPct val="0"/>
              </a:spcBef>
              <a:buFont typeface="Monotype Sorts" pitchFamily="2" charset="2"/>
              <a:buChar char=" "/>
            </a:pPr>
            <a:r>
              <a:rPr lang="en-US" sz="2400" dirty="0" smtClean="0"/>
              <a:t>    return 0 ;</a:t>
            </a:r>
          </a:p>
          <a:p>
            <a:pPr>
              <a:lnSpc>
                <a:spcPct val="90000"/>
              </a:lnSpc>
              <a:spcBef>
                <a:spcPct val="0"/>
              </a:spcBef>
              <a:buFont typeface="Monotype Sorts" pitchFamily="2" charset="2"/>
              <a:buChar char=" "/>
            </a:pPr>
            <a:r>
              <a:rPr lang="en-US" sz="2400" dirty="0" smtClean="0"/>
              <a:t>} /* end main */</a:t>
            </a:r>
          </a:p>
          <a:p>
            <a:pPr>
              <a:lnSpc>
                <a:spcPct val="90000"/>
              </a:lnSpc>
              <a:spcBef>
                <a:spcPct val="0"/>
              </a:spcBef>
              <a:buFont typeface="Monotype Sorts" pitchFamily="2" charset="2"/>
              <a:buChar char=" "/>
            </a:pPr>
            <a:endParaRPr lang="en-US" sz="3200" dirty="0" smtClean="0"/>
          </a:p>
        </p:txBody>
      </p:sp>
      <p:sp>
        <p:nvSpPr>
          <p:cNvPr id="16388" name="Rectangle 4"/>
          <p:cNvSpPr>
            <a:spLocks noGrp="1" noChangeArrowheads="1"/>
          </p:cNvSpPr>
          <p:nvPr>
            <p:ph type="body" sz="half" idx="2"/>
          </p:nvPr>
        </p:nvSpPr>
        <p:spPr>
          <a:xfrm>
            <a:off x="4495800" y="1143000"/>
            <a:ext cx="4648200" cy="4267200"/>
          </a:xfrm>
          <a:noFill/>
        </p:spPr>
        <p:txBody>
          <a:bodyPr/>
          <a:lstStyle/>
          <a:p>
            <a:pPr>
              <a:lnSpc>
                <a:spcPct val="90000"/>
              </a:lnSpc>
              <a:spcBef>
                <a:spcPct val="0"/>
              </a:spcBef>
              <a:buFont typeface="Monotype Sorts" pitchFamily="2" charset="2"/>
              <a:buChar char=" "/>
            </a:pPr>
            <a:r>
              <a:rPr lang="en-US" sz="2000" smtClean="0"/>
              <a:t>    </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smtClean="0"/>
              <a:t>Example Using Arrays (</a:t>
            </a:r>
            <a:r>
              <a:rPr lang="en-US" dirty="0" err="1" smtClean="0"/>
              <a:t>con’t</a:t>
            </a:r>
            <a:r>
              <a:rPr lang="en-US" dirty="0" smtClean="0"/>
              <a:t>)</a:t>
            </a:r>
          </a:p>
        </p:txBody>
      </p:sp>
      <p:sp>
        <p:nvSpPr>
          <p:cNvPr id="17411" name="Text Box 3"/>
          <p:cNvSpPr txBox="1">
            <a:spLocks noChangeArrowheads="1"/>
          </p:cNvSpPr>
          <p:nvPr/>
        </p:nvSpPr>
        <p:spPr bwMode="auto">
          <a:xfrm>
            <a:off x="381000" y="1143000"/>
            <a:ext cx="8458200" cy="4302716"/>
          </a:xfrm>
          <a:prstGeom prst="rect">
            <a:avLst/>
          </a:prstGeom>
          <a:noFill/>
          <a:ln w="12700">
            <a:noFill/>
            <a:miter lim="800000"/>
            <a:headEnd/>
            <a:tailEnd/>
          </a:ln>
        </p:spPr>
        <p:txBody>
          <a:bodyPr>
            <a:spAutoFit/>
          </a:bodyPr>
          <a:lstStyle/>
          <a:p>
            <a:pPr>
              <a:lnSpc>
                <a:spcPct val="70000"/>
              </a:lnSpc>
              <a:spcBef>
                <a:spcPct val="40000"/>
              </a:spcBef>
              <a:buFont typeface="Monotype Sorts" pitchFamily="2" charset="2"/>
              <a:buNone/>
            </a:pPr>
            <a:r>
              <a:rPr lang="en-US" sz="2400" dirty="0">
                <a:effectLst/>
              </a:rPr>
              <a:t>/*****************************************************************</a:t>
            </a:r>
          </a:p>
          <a:p>
            <a:pPr>
              <a:lnSpc>
                <a:spcPct val="70000"/>
              </a:lnSpc>
              <a:spcBef>
                <a:spcPct val="40000"/>
              </a:spcBef>
              <a:buFont typeface="Monotype Sorts" pitchFamily="2" charset="2"/>
              <a:buNone/>
            </a:pPr>
            <a:r>
              <a:rPr lang="en-US" sz="2400" dirty="0">
                <a:effectLst/>
              </a:rPr>
              <a:t>** </a:t>
            </a:r>
            <a:r>
              <a:rPr lang="en-US" sz="2400" dirty="0" err="1">
                <a:effectLst/>
              </a:rPr>
              <a:t>printInstructions</a:t>
            </a:r>
            <a:r>
              <a:rPr lang="en-US" sz="2400" dirty="0">
                <a:effectLst/>
              </a:rPr>
              <a:t> - prints the user instructions</a:t>
            </a:r>
          </a:p>
          <a:p>
            <a:pPr>
              <a:lnSpc>
                <a:spcPct val="70000"/>
              </a:lnSpc>
              <a:spcBef>
                <a:spcPct val="40000"/>
              </a:spcBef>
              <a:buFont typeface="Monotype Sorts" pitchFamily="2" charset="2"/>
              <a:buNone/>
            </a:pPr>
            <a:r>
              <a:rPr lang="en-US" sz="2400" dirty="0">
                <a:effectLst/>
              </a:rPr>
              <a:t>** Inputs:  None</a:t>
            </a:r>
          </a:p>
          <a:p>
            <a:pPr>
              <a:lnSpc>
                <a:spcPct val="70000"/>
              </a:lnSpc>
              <a:spcBef>
                <a:spcPct val="40000"/>
              </a:spcBef>
              <a:buFont typeface="Monotype Sorts" pitchFamily="2" charset="2"/>
              <a:buNone/>
            </a:pPr>
            <a:r>
              <a:rPr lang="en-US" sz="2400" dirty="0">
                <a:effectLst/>
              </a:rPr>
              <a:t>** Outputs:  None</a:t>
            </a:r>
          </a:p>
          <a:p>
            <a:pPr>
              <a:lnSpc>
                <a:spcPct val="70000"/>
              </a:lnSpc>
              <a:spcBef>
                <a:spcPct val="40000"/>
              </a:spcBef>
              <a:buFont typeface="Monotype Sorts" pitchFamily="2" charset="2"/>
              <a:buNone/>
            </a:pPr>
            <a:r>
              <a:rPr lang="en-US" sz="2400" dirty="0">
                <a:effectLst/>
              </a:rPr>
              <a:t>/*****************************************************************</a:t>
            </a:r>
          </a:p>
          <a:p>
            <a:pPr>
              <a:lnSpc>
                <a:spcPct val="90000"/>
              </a:lnSpc>
              <a:buFont typeface="Monotype Sorts" pitchFamily="2" charset="2"/>
              <a:buNone/>
            </a:pPr>
            <a:r>
              <a:rPr lang="en-US" sz="2400" dirty="0">
                <a:effectLst/>
              </a:rPr>
              <a:t>void </a:t>
            </a:r>
            <a:r>
              <a:rPr lang="en-US" sz="2400" dirty="0" err="1">
                <a:effectLst/>
              </a:rPr>
              <a:t>printInstructions</a:t>
            </a:r>
            <a:r>
              <a:rPr lang="en-US" sz="2400" dirty="0">
                <a:effectLst/>
              </a:rPr>
              <a:t> ( void ) </a:t>
            </a:r>
          </a:p>
          <a:p>
            <a:pPr>
              <a:lnSpc>
                <a:spcPct val="90000"/>
              </a:lnSpc>
              <a:buFont typeface="Monotype Sorts" pitchFamily="2" charset="2"/>
              <a:buNone/>
            </a:pPr>
            <a:r>
              <a:rPr lang="en-US" sz="2400" dirty="0">
                <a:effectLst/>
              </a:rPr>
              <a:t>{</a:t>
            </a:r>
          </a:p>
          <a:p>
            <a:pPr>
              <a:lnSpc>
                <a:spcPct val="90000"/>
              </a:lnSpc>
              <a:buFont typeface="Monotype Sorts" pitchFamily="2" charset="2"/>
              <a:buNone/>
            </a:pPr>
            <a:r>
              <a:rPr lang="en-US" sz="2400" dirty="0">
                <a:effectLst/>
              </a:rPr>
              <a:t>    </a:t>
            </a:r>
            <a:r>
              <a:rPr lang="en-US" sz="2400" dirty="0" err="1">
                <a:effectLst/>
              </a:rPr>
              <a:t>printf</a:t>
            </a:r>
            <a:r>
              <a:rPr lang="en-US" sz="2400" dirty="0">
                <a:effectLst/>
              </a:rPr>
              <a:t> (“This program calculates the average score\n”) ;</a:t>
            </a:r>
          </a:p>
          <a:p>
            <a:pPr>
              <a:lnSpc>
                <a:spcPct val="90000"/>
              </a:lnSpc>
              <a:buFont typeface="Monotype Sorts" pitchFamily="2" charset="2"/>
              <a:buNone/>
            </a:pPr>
            <a:r>
              <a:rPr lang="en-US" sz="2400" dirty="0">
                <a:effectLst/>
              </a:rPr>
              <a:t>    </a:t>
            </a:r>
            <a:r>
              <a:rPr lang="en-US" sz="2400" dirty="0" err="1">
                <a:effectLst/>
              </a:rPr>
              <a:t>printf</a:t>
            </a:r>
            <a:r>
              <a:rPr lang="en-US" sz="2400" dirty="0">
                <a:effectLst/>
              </a:rPr>
              <a:t> (“for a class of 39 students.  It also reports the\n”) ; </a:t>
            </a:r>
          </a:p>
          <a:p>
            <a:pPr>
              <a:lnSpc>
                <a:spcPct val="90000"/>
              </a:lnSpc>
              <a:buFont typeface="Monotype Sorts" pitchFamily="2" charset="2"/>
              <a:buNone/>
            </a:pPr>
            <a:r>
              <a:rPr lang="en-US" sz="2400" dirty="0">
                <a:effectLst/>
              </a:rPr>
              <a:t>    </a:t>
            </a:r>
            <a:r>
              <a:rPr lang="en-US" sz="2400" dirty="0" err="1">
                <a:effectLst/>
              </a:rPr>
              <a:t>printf</a:t>
            </a:r>
            <a:r>
              <a:rPr lang="en-US" sz="2400" dirty="0">
                <a:effectLst/>
              </a:rPr>
              <a:t> (“number of A’s, B’s, C’s, D’s, and F’s.  You will\n”) ; </a:t>
            </a:r>
          </a:p>
          <a:p>
            <a:pPr>
              <a:lnSpc>
                <a:spcPct val="90000"/>
              </a:lnSpc>
              <a:buFont typeface="Monotype Sorts" pitchFamily="2" charset="2"/>
              <a:buNone/>
            </a:pPr>
            <a:r>
              <a:rPr lang="en-US" sz="2400" dirty="0">
                <a:effectLst/>
              </a:rPr>
              <a:t>    </a:t>
            </a:r>
            <a:r>
              <a:rPr lang="en-US" sz="2400" dirty="0" err="1">
                <a:effectLst/>
              </a:rPr>
              <a:t>printf</a:t>
            </a:r>
            <a:r>
              <a:rPr lang="en-US" sz="2400" dirty="0">
                <a:effectLst/>
              </a:rPr>
              <a:t> (“be asked to enter the individual scores.\n”) ;</a:t>
            </a:r>
          </a:p>
          <a:p>
            <a:pPr>
              <a:lnSpc>
                <a:spcPct val="90000"/>
              </a:lnSpc>
              <a:buFont typeface="Monotype Sorts" pitchFamily="2" charset="2"/>
              <a:buNone/>
            </a:pPr>
            <a:r>
              <a:rPr lang="en-US" sz="2400" dirty="0">
                <a:effectLst/>
              </a:rPr>
              <a: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p:spPr>
        <p:txBody>
          <a:bodyPr/>
          <a:lstStyle/>
          <a:p>
            <a:r>
              <a:rPr lang="en-US" dirty="0" smtClean="0"/>
              <a:t>Example Using Arrays (</a:t>
            </a:r>
            <a:r>
              <a:rPr lang="en-US" dirty="0" err="1" smtClean="0"/>
              <a:t>con’t</a:t>
            </a:r>
            <a:r>
              <a:rPr lang="en-US" dirty="0" smtClean="0"/>
              <a:t>)</a:t>
            </a:r>
          </a:p>
        </p:txBody>
      </p:sp>
      <p:sp>
        <p:nvSpPr>
          <p:cNvPr id="18435" name="Rectangle 3"/>
          <p:cNvSpPr>
            <a:spLocks noGrp="1" noChangeArrowheads="1"/>
          </p:cNvSpPr>
          <p:nvPr>
            <p:ph type="body" sz="half" idx="1"/>
          </p:nvPr>
        </p:nvSpPr>
        <p:spPr>
          <a:xfrm>
            <a:off x="381000" y="1143000"/>
            <a:ext cx="8458200" cy="5486400"/>
          </a:xfrm>
          <a:noFill/>
        </p:spPr>
        <p:txBody>
          <a:bodyPr/>
          <a:lstStyle/>
          <a:p>
            <a:pPr>
              <a:lnSpc>
                <a:spcPct val="75000"/>
              </a:lnSpc>
              <a:buFont typeface="Monotype Sorts" pitchFamily="2" charset="2"/>
              <a:buChar char=" "/>
            </a:pPr>
            <a:r>
              <a:rPr lang="en-US" sz="2400" dirty="0" smtClean="0"/>
              <a:t>/***************************************************************</a:t>
            </a:r>
          </a:p>
          <a:p>
            <a:pPr>
              <a:lnSpc>
                <a:spcPct val="75000"/>
              </a:lnSpc>
              <a:buFont typeface="Monotype Sorts" pitchFamily="2" charset="2"/>
              <a:buChar char=" "/>
            </a:pPr>
            <a:r>
              <a:rPr lang="en-US" sz="2400" dirty="0" smtClean="0"/>
              <a:t>** </a:t>
            </a:r>
            <a:r>
              <a:rPr lang="en-US" sz="2400" dirty="0" err="1" smtClean="0"/>
              <a:t>findAverage</a:t>
            </a:r>
            <a:r>
              <a:rPr lang="en-US" sz="2400" dirty="0" smtClean="0"/>
              <a:t> - calculates an average</a:t>
            </a:r>
          </a:p>
          <a:p>
            <a:pPr>
              <a:lnSpc>
                <a:spcPct val="90000"/>
              </a:lnSpc>
              <a:spcBef>
                <a:spcPct val="0"/>
              </a:spcBef>
              <a:buFont typeface="Monotype Sorts" pitchFamily="2" charset="2"/>
              <a:buChar char=" "/>
            </a:pPr>
            <a:r>
              <a:rPr lang="en-US" sz="2400" dirty="0" smtClean="0"/>
              <a:t>** Inputs:  sum - the sum of all values</a:t>
            </a:r>
          </a:p>
          <a:p>
            <a:pPr>
              <a:lnSpc>
                <a:spcPct val="90000"/>
              </a:lnSpc>
              <a:spcBef>
                <a:spcPct val="0"/>
              </a:spcBef>
              <a:buFont typeface="Monotype Sorts" pitchFamily="2" charset="2"/>
              <a:buChar char=" "/>
            </a:pPr>
            <a:r>
              <a:rPr lang="en-US" sz="2400" dirty="0" smtClean="0"/>
              <a:t>**              num - the number of values</a:t>
            </a:r>
          </a:p>
          <a:p>
            <a:pPr>
              <a:lnSpc>
                <a:spcPct val="90000"/>
              </a:lnSpc>
              <a:spcBef>
                <a:spcPct val="0"/>
              </a:spcBef>
              <a:buFont typeface="Monotype Sorts" pitchFamily="2" charset="2"/>
              <a:buChar char=" "/>
            </a:pPr>
            <a:r>
              <a:rPr lang="en-US" sz="2400" dirty="0" smtClean="0"/>
              <a:t>** Outputs:  the computed average</a:t>
            </a:r>
          </a:p>
          <a:p>
            <a:pPr>
              <a:lnSpc>
                <a:spcPct val="90000"/>
              </a:lnSpc>
              <a:spcBef>
                <a:spcPct val="0"/>
              </a:spcBef>
              <a:buFont typeface="Monotype Sorts" pitchFamily="2" charset="2"/>
              <a:buChar char=" "/>
            </a:pPr>
            <a:r>
              <a:rPr lang="en-US" sz="2400" dirty="0" smtClean="0"/>
              <a:t>****************************************************************/</a:t>
            </a:r>
          </a:p>
          <a:p>
            <a:pPr>
              <a:lnSpc>
                <a:spcPct val="90000"/>
              </a:lnSpc>
              <a:spcBef>
                <a:spcPct val="0"/>
              </a:spcBef>
              <a:buFont typeface="Monotype Sorts" pitchFamily="2" charset="2"/>
              <a:buChar char=" "/>
            </a:pPr>
            <a:r>
              <a:rPr lang="en-US" sz="2400" dirty="0" smtClean="0"/>
              <a:t>double </a:t>
            </a:r>
            <a:r>
              <a:rPr lang="en-US" sz="2400" dirty="0" err="1" smtClean="0"/>
              <a:t>findAverage</a:t>
            </a:r>
            <a:r>
              <a:rPr lang="en-US" sz="2400" dirty="0" smtClean="0"/>
              <a:t> ( double sum, </a:t>
            </a:r>
            <a:r>
              <a:rPr lang="en-US" sz="2400" dirty="0" err="1" smtClean="0"/>
              <a:t>int</a:t>
            </a:r>
            <a:r>
              <a:rPr lang="en-US" sz="2400" dirty="0" smtClean="0"/>
              <a:t> num ) </a:t>
            </a:r>
          </a:p>
          <a:p>
            <a:pPr>
              <a:lnSpc>
                <a:spcPct val="90000"/>
              </a:lnSpc>
              <a:spcBef>
                <a:spcPct val="0"/>
              </a:spcBef>
              <a:buFont typeface="Monotype Sorts" pitchFamily="2" charset="2"/>
              <a:buChar char=" "/>
            </a:pPr>
            <a:r>
              <a:rPr lang="en-US" sz="2400" dirty="0" smtClean="0"/>
              <a:t>{</a:t>
            </a:r>
          </a:p>
          <a:p>
            <a:pPr>
              <a:lnSpc>
                <a:spcPct val="90000"/>
              </a:lnSpc>
              <a:spcBef>
                <a:spcPct val="0"/>
              </a:spcBef>
              <a:buFont typeface="Monotype Sorts" pitchFamily="2" charset="2"/>
              <a:buChar char=" "/>
            </a:pPr>
            <a:r>
              <a:rPr lang="en-US" sz="2400" dirty="0" smtClean="0"/>
              <a:t>    double average ;   /* computed average */</a:t>
            </a:r>
          </a:p>
          <a:p>
            <a:pPr>
              <a:lnSpc>
                <a:spcPct val="90000"/>
              </a:lnSpc>
              <a:spcBef>
                <a:spcPct val="0"/>
              </a:spcBef>
              <a:buFont typeface="Monotype Sorts" pitchFamily="2" charset="2"/>
              <a:buChar char=" "/>
            </a:pPr>
            <a:r>
              <a:rPr lang="en-US" sz="2400" dirty="0" smtClean="0"/>
              <a:t>     if ( num != 0 ) {</a:t>
            </a:r>
          </a:p>
          <a:p>
            <a:pPr>
              <a:lnSpc>
                <a:spcPct val="90000"/>
              </a:lnSpc>
              <a:spcBef>
                <a:spcPct val="0"/>
              </a:spcBef>
              <a:buFont typeface="Monotype Sorts" pitchFamily="2" charset="2"/>
              <a:buChar char=" "/>
            </a:pPr>
            <a:r>
              <a:rPr lang="en-US" sz="2400" dirty="0" smtClean="0"/>
              <a:t>          average = sum / num ;</a:t>
            </a:r>
          </a:p>
          <a:p>
            <a:pPr>
              <a:lnSpc>
                <a:spcPct val="90000"/>
              </a:lnSpc>
              <a:spcBef>
                <a:spcPct val="0"/>
              </a:spcBef>
              <a:buFont typeface="Monotype Sorts" pitchFamily="2" charset="2"/>
              <a:buChar char=" "/>
            </a:pPr>
            <a:r>
              <a:rPr lang="en-US" sz="2400" dirty="0" smtClean="0"/>
              <a:t>     }</a:t>
            </a:r>
          </a:p>
          <a:p>
            <a:pPr>
              <a:lnSpc>
                <a:spcPct val="90000"/>
              </a:lnSpc>
              <a:spcBef>
                <a:spcPct val="0"/>
              </a:spcBef>
              <a:buFont typeface="Monotype Sorts" pitchFamily="2" charset="2"/>
              <a:buChar char=" "/>
            </a:pPr>
            <a:r>
              <a:rPr lang="en-US" sz="2400" dirty="0" smtClean="0"/>
              <a:t>     else {</a:t>
            </a:r>
          </a:p>
          <a:p>
            <a:pPr>
              <a:lnSpc>
                <a:spcPct val="90000"/>
              </a:lnSpc>
              <a:spcBef>
                <a:spcPct val="0"/>
              </a:spcBef>
              <a:buFont typeface="Monotype Sorts" pitchFamily="2" charset="2"/>
              <a:buChar char=" "/>
            </a:pPr>
            <a:r>
              <a:rPr lang="en-US" sz="2400" dirty="0" smtClean="0"/>
              <a:t>          average = 0 ;</a:t>
            </a:r>
          </a:p>
          <a:p>
            <a:pPr>
              <a:lnSpc>
                <a:spcPct val="90000"/>
              </a:lnSpc>
              <a:spcBef>
                <a:spcPct val="0"/>
              </a:spcBef>
              <a:buFont typeface="Monotype Sorts" pitchFamily="2" charset="2"/>
              <a:buChar char=" "/>
            </a:pPr>
            <a:r>
              <a:rPr lang="en-US" sz="2400" dirty="0" smtClean="0"/>
              <a:t>    }</a:t>
            </a:r>
          </a:p>
          <a:p>
            <a:pPr>
              <a:lnSpc>
                <a:spcPct val="90000"/>
              </a:lnSpc>
              <a:spcBef>
                <a:spcPct val="0"/>
              </a:spcBef>
              <a:buFont typeface="Monotype Sorts" pitchFamily="2" charset="2"/>
              <a:buChar char=" "/>
            </a:pPr>
            <a:r>
              <a:rPr lang="en-US" sz="2400" dirty="0" smtClean="0"/>
              <a:t>    return average ;</a:t>
            </a:r>
          </a:p>
          <a:p>
            <a:pPr>
              <a:lnSpc>
                <a:spcPct val="90000"/>
              </a:lnSpc>
              <a:spcBef>
                <a:spcPct val="0"/>
              </a:spcBef>
              <a:buFont typeface="Monotype Sorts" pitchFamily="2" charset="2"/>
              <a:buChar char=" "/>
            </a:pPr>
            <a:r>
              <a:rPr lang="en-US" sz="2400" dirty="0" smtClean="0"/>
              <a:t>}</a:t>
            </a:r>
          </a:p>
          <a:p>
            <a:pPr>
              <a:lnSpc>
                <a:spcPct val="90000"/>
              </a:lnSpc>
              <a:spcBef>
                <a:spcPct val="0"/>
              </a:spcBef>
              <a:buFont typeface="Monotype Sorts" pitchFamily="2" charset="2"/>
              <a:buChar char=" "/>
            </a:pPr>
            <a:endParaRPr lang="en-US" sz="2400" dirty="0" smtClean="0"/>
          </a:p>
        </p:txBody>
      </p:sp>
      <p:sp>
        <p:nvSpPr>
          <p:cNvPr id="18436" name="Rectangle 4"/>
          <p:cNvSpPr>
            <a:spLocks noGrp="1" noChangeArrowheads="1"/>
          </p:cNvSpPr>
          <p:nvPr>
            <p:ph type="body" sz="half" idx="2"/>
          </p:nvPr>
        </p:nvSpPr>
        <p:spPr>
          <a:xfrm>
            <a:off x="4191000" y="1676400"/>
            <a:ext cx="5334000" cy="4267200"/>
          </a:xfrm>
          <a:noFill/>
        </p:spPr>
        <p:txBody>
          <a:bodyPr/>
          <a:lstStyle/>
          <a:p>
            <a:pPr>
              <a:lnSpc>
                <a:spcPct val="90000"/>
              </a:lnSpc>
              <a:spcBef>
                <a:spcPct val="0"/>
              </a:spcBef>
              <a:buFont typeface="Monotype Sorts" pitchFamily="2" charset="2"/>
              <a:buChar char=" "/>
            </a:pPr>
            <a:r>
              <a:rPr lang="en-US" sz="2000" dirty="0" smtClean="0"/>
              <a:t>    </a:t>
            </a:r>
          </a:p>
          <a:p>
            <a:pPr>
              <a:lnSpc>
                <a:spcPct val="90000"/>
              </a:lnSpc>
              <a:spcBef>
                <a:spcPct val="0"/>
              </a:spcBef>
              <a:buFont typeface="Monotype Sorts" pitchFamily="2" charset="2"/>
              <a:buChar char=" "/>
            </a:pPr>
            <a:endParaRPr lang="en-US" sz="2000" dirty="0" smtClean="0"/>
          </a:p>
          <a:p>
            <a:pPr>
              <a:lnSpc>
                <a:spcPct val="90000"/>
              </a:lnSpc>
              <a:spcBef>
                <a:spcPct val="0"/>
              </a:spcBef>
              <a:buFont typeface="Monotype Sorts" pitchFamily="2" charset="2"/>
              <a:buChar char=" "/>
            </a:pPr>
            <a:endParaRPr lang="en-US" sz="2000" dirty="0" smtClean="0"/>
          </a:p>
          <a:p>
            <a:pPr>
              <a:buFont typeface="Monotype Sorts" pitchFamily="2" charset="2"/>
              <a:buChar char=" "/>
            </a:pPr>
            <a:endParaRPr lang="en-US" sz="2000" dirty="0" smtClean="0"/>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Indexing Arrays</a:t>
            </a:r>
          </a:p>
        </p:txBody>
      </p:sp>
      <p:sp>
        <p:nvSpPr>
          <p:cNvPr id="15363" name="Rectangle 3"/>
          <p:cNvSpPr>
            <a:spLocks noGrp="1" noChangeArrowheads="1"/>
          </p:cNvSpPr>
          <p:nvPr>
            <p:ph type="body" idx="1"/>
          </p:nvPr>
        </p:nvSpPr>
        <p:spPr>
          <a:xfrm>
            <a:off x="304800" y="1295400"/>
            <a:ext cx="8534400" cy="4876800"/>
          </a:xfrm>
        </p:spPr>
        <p:txBody>
          <a:bodyPr/>
          <a:lstStyle/>
          <a:p>
            <a:r>
              <a:rPr lang="en-US" sz="2800"/>
              <a:t>As long as we know</a:t>
            </a:r>
            <a:r>
              <a:rPr lang="en-US"/>
              <a:t> </a:t>
            </a:r>
          </a:p>
          <a:p>
            <a:pPr lvl="1">
              <a:buFontTx/>
              <a:buChar char="–"/>
            </a:pPr>
            <a:r>
              <a:rPr lang="en-US"/>
              <a:t> the beginning location of an array,</a:t>
            </a:r>
          </a:p>
          <a:p>
            <a:pPr lvl="1">
              <a:buFontTx/>
              <a:buChar char="–"/>
            </a:pPr>
            <a:r>
              <a:rPr lang="en-US"/>
              <a:t> the data type being held in the array, and</a:t>
            </a:r>
          </a:p>
          <a:p>
            <a:pPr lvl="1">
              <a:buFontTx/>
              <a:buChar char="–"/>
            </a:pPr>
            <a:r>
              <a:rPr lang="en-US"/>
              <a:t> the size of the array (so that we don’t go out of range),</a:t>
            </a:r>
          </a:p>
          <a:p>
            <a:pPr>
              <a:buFont typeface="Monotype Sorts" pitchFamily="2" charset="2"/>
              <a:buChar char=" "/>
            </a:pPr>
            <a:r>
              <a:rPr lang="en-US" sz="2800"/>
              <a:t>then we can access or modify any of its elements using indexing.</a:t>
            </a:r>
            <a:endParaRPr lang="en-US"/>
          </a:p>
          <a:p>
            <a:r>
              <a:rPr lang="en-US" sz="2800"/>
              <a:t>The array name alone (without [ ] ) is just a variable that contains the starting address of the block of memory where the array is held.</a:t>
            </a:r>
          </a:p>
          <a:p>
            <a:pPr>
              <a:buFont typeface="Monotype Sorts" pitchFamily="2" charset="2"/>
              <a:buChar char=" "/>
            </a:pPr>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noFill/>
          <a:ln/>
        </p:spPr>
        <p:txBody>
          <a:bodyPr/>
          <a:lstStyle/>
          <a:p>
            <a:r>
              <a:rPr lang="en-US"/>
              <a:t>Call (Pass) by Value</a:t>
            </a:r>
          </a:p>
        </p:txBody>
      </p:sp>
      <p:sp>
        <p:nvSpPr>
          <p:cNvPr id="5123" name="Rectangle 3"/>
          <p:cNvSpPr>
            <a:spLocks noGrp="1" noChangeArrowheads="1"/>
          </p:cNvSpPr>
          <p:nvPr>
            <p:ph type="body" idx="1"/>
          </p:nvPr>
        </p:nvSpPr>
        <p:spPr>
          <a:xfrm>
            <a:off x="381000" y="1295400"/>
            <a:ext cx="8382000" cy="5029200"/>
          </a:xfrm>
          <a:noFill/>
          <a:ln/>
        </p:spPr>
        <p:txBody>
          <a:bodyPr/>
          <a:lstStyle/>
          <a:p>
            <a:r>
              <a:rPr lang="en-US" sz="2800"/>
              <a:t>So far, we have passed only values to functions.</a:t>
            </a:r>
          </a:p>
          <a:p>
            <a:r>
              <a:rPr lang="en-US" sz="2800"/>
              <a:t>The function has a local variable (a formal parameter) to hold its own copy of the value passed in.</a:t>
            </a:r>
          </a:p>
          <a:p>
            <a:r>
              <a:rPr lang="en-US" sz="2800"/>
              <a:t>When we make changes to this copy, the original (the corresponding actual parameter) remains unchanged.</a:t>
            </a:r>
          </a:p>
          <a:p>
            <a:r>
              <a:rPr lang="en-US" sz="2800"/>
              <a:t>This is known as </a:t>
            </a:r>
            <a:r>
              <a:rPr lang="en-US" sz="2800" b="1"/>
              <a:t>calling (passing) by value</a:t>
            </a:r>
            <a:r>
              <a:rPr lang="en-US" sz="2800"/>
              <a:t>.</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noFill/>
          <a:ln/>
        </p:spPr>
        <p:txBody>
          <a:bodyPr/>
          <a:lstStyle/>
          <a:p>
            <a:r>
              <a:rPr lang="en-US"/>
              <a:t>Passing Arrays to Functions</a:t>
            </a:r>
          </a:p>
        </p:txBody>
      </p:sp>
      <p:sp>
        <p:nvSpPr>
          <p:cNvPr id="6147" name="Rectangle 3"/>
          <p:cNvSpPr>
            <a:spLocks noGrp="1" noChangeArrowheads="1"/>
          </p:cNvSpPr>
          <p:nvPr>
            <p:ph type="body" idx="1"/>
          </p:nvPr>
        </p:nvSpPr>
        <p:spPr>
          <a:xfrm>
            <a:off x="457200" y="1295400"/>
            <a:ext cx="7772400" cy="5029200"/>
          </a:xfrm>
          <a:noFill/>
          <a:ln/>
        </p:spPr>
        <p:txBody>
          <a:bodyPr/>
          <a:lstStyle/>
          <a:p>
            <a:r>
              <a:rPr lang="en-US" sz="2400"/>
              <a:t>The function prototype:</a:t>
            </a:r>
            <a:endParaRPr lang="en-US"/>
          </a:p>
          <a:p>
            <a:pPr>
              <a:buFont typeface="Monotype Sorts" pitchFamily="2" charset="2"/>
              <a:buChar char=" "/>
            </a:pPr>
            <a:r>
              <a:rPr lang="en-US"/>
              <a:t> </a:t>
            </a:r>
            <a:r>
              <a:rPr lang="en-US" sz="2800"/>
              <a:t>void fillArray ( int ages[  ], int numElements );</a:t>
            </a:r>
            <a:endParaRPr lang="en-US"/>
          </a:p>
          <a:p>
            <a:pPr>
              <a:spcBef>
                <a:spcPct val="50000"/>
              </a:spcBef>
            </a:pPr>
            <a:r>
              <a:rPr lang="en-US" sz="2400"/>
              <a:t>The function definition header:</a:t>
            </a:r>
          </a:p>
          <a:p>
            <a:pPr>
              <a:buFont typeface="Monotype Sorts" pitchFamily="2" charset="2"/>
              <a:buChar char=" "/>
            </a:pPr>
            <a:r>
              <a:rPr lang="en-US"/>
              <a:t> </a:t>
            </a:r>
            <a:r>
              <a:rPr lang="en-US" sz="2800"/>
              <a:t>void fillArray ( int ages[ ], int numElements )</a:t>
            </a:r>
            <a:endParaRPr lang="en-US"/>
          </a:p>
          <a:p>
            <a:pPr>
              <a:spcBef>
                <a:spcPct val="50000"/>
              </a:spcBef>
            </a:pPr>
            <a:r>
              <a:rPr lang="en-US" sz="2400"/>
              <a:t>The function call:</a:t>
            </a:r>
            <a:endParaRPr lang="en-US"/>
          </a:p>
          <a:p>
            <a:pPr>
              <a:buFont typeface="Monotype Sorts" pitchFamily="2" charset="2"/>
              <a:buChar char=" "/>
            </a:pPr>
            <a:r>
              <a:rPr lang="en-US"/>
              <a:t> </a:t>
            </a:r>
            <a:r>
              <a:rPr lang="en-US" sz="2800"/>
              <a:t>fillArray ( ages, SIZE );</a:t>
            </a:r>
          </a:p>
          <a:p>
            <a:pPr>
              <a:spcBef>
                <a:spcPct val="50000"/>
              </a:spcBef>
            </a:pPr>
            <a:r>
              <a:rPr lang="en-US" sz="2400"/>
              <a:t>Notice that we are passing only the name of the array (the address) and that we aren’t returning anything (the function is void) because we will be modifying the original array from within the function.</a:t>
            </a:r>
            <a:endParaRPr lang="en-US" sz="280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noFill/>
          <a:ln/>
        </p:spPr>
        <p:txBody>
          <a:bodyPr/>
          <a:lstStyle/>
          <a:p>
            <a:r>
              <a:rPr lang="en-US"/>
              <a:t>Call (Pass) by Reference</a:t>
            </a:r>
          </a:p>
        </p:txBody>
      </p:sp>
      <p:sp>
        <p:nvSpPr>
          <p:cNvPr id="8195" name="Rectangle 3"/>
          <p:cNvSpPr>
            <a:spLocks noGrp="1" noChangeArrowheads="1"/>
          </p:cNvSpPr>
          <p:nvPr>
            <p:ph type="body" idx="1"/>
          </p:nvPr>
        </p:nvSpPr>
        <p:spPr>
          <a:xfrm>
            <a:off x="304800" y="1219200"/>
            <a:ext cx="8382000" cy="5181600"/>
          </a:xfrm>
          <a:noFill/>
          <a:ln/>
        </p:spPr>
        <p:txBody>
          <a:bodyPr/>
          <a:lstStyle/>
          <a:p>
            <a:r>
              <a:rPr lang="en-US" sz="2800"/>
              <a:t>As demonstrated with arrays, we can pass addresses to functions.  This is known as </a:t>
            </a:r>
            <a:r>
              <a:rPr lang="en-US" sz="2800" b="1"/>
              <a:t>calling (passing) by reference</a:t>
            </a:r>
            <a:r>
              <a:rPr lang="en-US" sz="2800"/>
              <a:t>. </a:t>
            </a:r>
          </a:p>
          <a:p>
            <a:r>
              <a:rPr lang="en-US" sz="2800"/>
              <a:t>When the function is passed an address, </a:t>
            </a:r>
            <a:r>
              <a:rPr lang="en-US" sz="2800" u="sng"/>
              <a:t>it can make changes to the original</a:t>
            </a:r>
            <a:r>
              <a:rPr lang="en-US" sz="2800"/>
              <a:t> (the corresponding actual parameter).  </a:t>
            </a:r>
            <a:r>
              <a:rPr lang="en-US" sz="2800" u="sng"/>
              <a:t>There is no copy made</a:t>
            </a:r>
            <a:r>
              <a:rPr lang="en-US" sz="2800" b="1"/>
              <a:t>.</a:t>
            </a:r>
            <a:endParaRPr lang="en-US" sz="2800"/>
          </a:p>
          <a:p>
            <a:r>
              <a:rPr lang="en-US" sz="2800"/>
              <a:t>This is great for arrays, because arrays are usually very large.  We really don’t want to make a copy of an array.  It would use too much memory. </a:t>
            </a: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noFill/>
          <a:ln/>
        </p:spPr>
        <p:txBody>
          <a:bodyPr/>
          <a:lstStyle/>
          <a:p>
            <a:r>
              <a:rPr lang="en-US"/>
              <a:t>Passing an Array to a Function</a:t>
            </a:r>
          </a:p>
        </p:txBody>
      </p:sp>
      <p:sp>
        <p:nvSpPr>
          <p:cNvPr id="10243" name="Rectangle 3"/>
          <p:cNvSpPr>
            <a:spLocks noGrp="1" noChangeArrowheads="1"/>
          </p:cNvSpPr>
          <p:nvPr>
            <p:ph type="body" sz="half" idx="1"/>
          </p:nvPr>
        </p:nvSpPr>
        <p:spPr>
          <a:xfrm>
            <a:off x="0" y="1295400"/>
            <a:ext cx="4953000" cy="4114800"/>
          </a:xfrm>
          <a:noFill/>
          <a:ln/>
        </p:spPr>
        <p:txBody>
          <a:bodyPr/>
          <a:lstStyle/>
          <a:p>
            <a:pPr>
              <a:lnSpc>
                <a:spcPct val="90000"/>
              </a:lnSpc>
              <a:buFont typeface="Monotype Sorts" pitchFamily="2" charset="2"/>
              <a:buChar char=" "/>
            </a:pPr>
            <a:r>
              <a:rPr lang="en-US" sz="1800"/>
              <a:t>#include &lt;stdio.h&gt;</a:t>
            </a:r>
          </a:p>
          <a:p>
            <a:pPr>
              <a:lnSpc>
                <a:spcPct val="75000"/>
              </a:lnSpc>
              <a:buFont typeface="Monotype Sorts" pitchFamily="2" charset="2"/>
              <a:buChar char=" "/>
            </a:pPr>
            <a:r>
              <a:rPr lang="en-US" sz="1800"/>
              <a:t>#define SIZE 4</a:t>
            </a:r>
          </a:p>
          <a:p>
            <a:pPr>
              <a:lnSpc>
                <a:spcPct val="90000"/>
              </a:lnSpc>
              <a:buFont typeface="Monotype Sorts" pitchFamily="2" charset="2"/>
              <a:buChar char=" "/>
            </a:pPr>
            <a:r>
              <a:rPr lang="en-US" sz="1800"/>
              <a:t>void  fillArray ( int intArray[ ], int size ) ;</a:t>
            </a:r>
          </a:p>
          <a:p>
            <a:pPr>
              <a:lnSpc>
                <a:spcPct val="90000"/>
              </a:lnSpc>
              <a:buFont typeface="Monotype Sorts" pitchFamily="2" charset="2"/>
              <a:buChar char=" "/>
            </a:pPr>
            <a:r>
              <a:rPr lang="en-US" sz="1800"/>
              <a:t>int main ( void )</a:t>
            </a:r>
          </a:p>
          <a:p>
            <a:pPr>
              <a:lnSpc>
                <a:spcPct val="75000"/>
              </a:lnSpc>
              <a:buFont typeface="Monotype Sorts" pitchFamily="2" charset="2"/>
              <a:buChar char=" "/>
            </a:pPr>
            <a:r>
              <a:rPr lang="en-US" sz="1800"/>
              <a:t>{</a:t>
            </a:r>
          </a:p>
          <a:p>
            <a:pPr>
              <a:lnSpc>
                <a:spcPct val="75000"/>
              </a:lnSpc>
              <a:buFont typeface="Monotype Sorts" pitchFamily="2" charset="2"/>
              <a:buChar char=" "/>
            </a:pPr>
            <a:r>
              <a:rPr lang="en-US" sz="1800"/>
              <a:t>     int someArray [ SIZE ] ;</a:t>
            </a:r>
          </a:p>
          <a:p>
            <a:pPr>
              <a:lnSpc>
                <a:spcPct val="125000"/>
              </a:lnSpc>
              <a:buFont typeface="Monotype Sorts" pitchFamily="2" charset="2"/>
              <a:buChar char=" "/>
            </a:pPr>
            <a:r>
              <a:rPr lang="en-US" sz="1800"/>
              <a:t>     fillArray ( someArray, SIZE ) ;</a:t>
            </a:r>
          </a:p>
          <a:p>
            <a:pPr>
              <a:lnSpc>
                <a:spcPct val="75000"/>
              </a:lnSpc>
              <a:buFont typeface="Monotype Sorts" pitchFamily="2" charset="2"/>
              <a:buChar char=" "/>
            </a:pPr>
            <a:r>
              <a:rPr lang="en-US" sz="1800"/>
              <a:t>     /* Print the elements of the array */</a:t>
            </a:r>
          </a:p>
          <a:p>
            <a:pPr>
              <a:lnSpc>
                <a:spcPct val="75000"/>
              </a:lnSpc>
              <a:buFont typeface="Monotype Sorts" pitchFamily="2" charset="2"/>
              <a:buChar char=" "/>
            </a:pPr>
            <a:r>
              <a:rPr lang="en-US" sz="1800"/>
              <a:t>     for ( i = 0; i &lt; SIZE; i++ )</a:t>
            </a:r>
          </a:p>
          <a:p>
            <a:pPr>
              <a:lnSpc>
                <a:spcPct val="75000"/>
              </a:lnSpc>
              <a:buFont typeface="Monotype Sorts" pitchFamily="2" charset="2"/>
              <a:buChar char=" "/>
            </a:pPr>
            <a:r>
              <a:rPr lang="en-US" sz="1800"/>
              <a:t>     {</a:t>
            </a:r>
          </a:p>
          <a:p>
            <a:pPr>
              <a:lnSpc>
                <a:spcPct val="75000"/>
              </a:lnSpc>
              <a:buFont typeface="Monotype Sorts" pitchFamily="2" charset="2"/>
              <a:buChar char=" "/>
            </a:pPr>
            <a:r>
              <a:rPr lang="en-US" sz="1800"/>
              <a:t>         printf (someArray[ %d ] = %d\n”, </a:t>
            </a:r>
          </a:p>
          <a:p>
            <a:pPr>
              <a:lnSpc>
                <a:spcPct val="75000"/>
              </a:lnSpc>
              <a:buFont typeface="Monotype Sorts" pitchFamily="2" charset="2"/>
              <a:buChar char=" "/>
            </a:pPr>
            <a:r>
              <a:rPr lang="en-US" sz="1800"/>
              <a:t>                    i, someArray[ i ] ) ;</a:t>
            </a:r>
          </a:p>
          <a:p>
            <a:pPr>
              <a:lnSpc>
                <a:spcPct val="75000"/>
              </a:lnSpc>
              <a:buFont typeface="Monotype Sorts" pitchFamily="2" charset="2"/>
              <a:buChar char=" "/>
            </a:pPr>
            <a:r>
              <a:rPr lang="en-US" sz="1800"/>
              <a:t>     }</a:t>
            </a:r>
          </a:p>
          <a:p>
            <a:pPr>
              <a:lnSpc>
                <a:spcPct val="75000"/>
              </a:lnSpc>
              <a:buFont typeface="Monotype Sorts" pitchFamily="2" charset="2"/>
              <a:buChar char=" "/>
            </a:pPr>
            <a:r>
              <a:rPr lang="en-US" sz="1800"/>
              <a:t>     return 0 ;</a:t>
            </a:r>
          </a:p>
          <a:p>
            <a:pPr>
              <a:lnSpc>
                <a:spcPct val="75000"/>
              </a:lnSpc>
              <a:buFont typeface="Monotype Sorts" pitchFamily="2" charset="2"/>
              <a:buChar char=" "/>
            </a:pPr>
            <a:r>
              <a:rPr lang="en-US" sz="1800"/>
              <a:t>}</a:t>
            </a:r>
          </a:p>
          <a:p>
            <a:pPr>
              <a:lnSpc>
                <a:spcPct val="75000"/>
              </a:lnSpc>
              <a:buFont typeface="Monotype Sorts" pitchFamily="2" charset="2"/>
              <a:buChar char=" "/>
            </a:pPr>
            <a:endParaRPr lang="en-US" sz="1800"/>
          </a:p>
        </p:txBody>
      </p:sp>
      <p:sp>
        <p:nvSpPr>
          <p:cNvPr id="10244" name="Rectangle 4"/>
          <p:cNvSpPr>
            <a:spLocks noGrp="1" noChangeArrowheads="1"/>
          </p:cNvSpPr>
          <p:nvPr>
            <p:ph type="body" sz="half" idx="2"/>
          </p:nvPr>
        </p:nvSpPr>
        <p:spPr>
          <a:xfrm>
            <a:off x="4724400" y="1295400"/>
            <a:ext cx="4419600" cy="4114800"/>
          </a:xfrm>
          <a:noFill/>
          <a:ln/>
        </p:spPr>
        <p:txBody>
          <a:bodyPr/>
          <a:lstStyle/>
          <a:p>
            <a:pPr>
              <a:lnSpc>
                <a:spcPct val="85000"/>
              </a:lnSpc>
              <a:buFont typeface="Monotype Sorts" pitchFamily="2" charset="2"/>
              <a:buChar char=" "/>
            </a:pPr>
            <a:r>
              <a:rPr lang="en-US" sz="1800"/>
              <a:t>/******************************************* </a:t>
            </a:r>
          </a:p>
          <a:p>
            <a:pPr>
              <a:lnSpc>
                <a:spcPct val="85000"/>
              </a:lnSpc>
              <a:buFont typeface="Monotype Sorts" pitchFamily="2" charset="2"/>
              <a:buChar char=" "/>
            </a:pPr>
            <a:r>
              <a:rPr lang="en-US" sz="1800"/>
              <a:t>fillArray is a function that will fill each                                                                                                                                                                                                                 element of any integer array passed to it with a value that is the same as that element’s subscript.                                 *******************************************/ </a:t>
            </a:r>
          </a:p>
          <a:p>
            <a:pPr>
              <a:lnSpc>
                <a:spcPct val="75000"/>
              </a:lnSpc>
              <a:buFont typeface="Monotype Sorts" pitchFamily="2" charset="2"/>
              <a:buChar char=" "/>
            </a:pPr>
            <a:r>
              <a:rPr lang="en-US" sz="1800"/>
              <a:t>void  fillArray ( int anArray[ ], </a:t>
            </a:r>
          </a:p>
          <a:p>
            <a:pPr>
              <a:lnSpc>
                <a:spcPct val="75000"/>
              </a:lnSpc>
              <a:buFont typeface="Monotype Sorts" pitchFamily="2" charset="2"/>
              <a:buChar char=" "/>
            </a:pPr>
            <a:r>
              <a:rPr lang="en-US" sz="1800"/>
              <a:t>                        int numElements )</a:t>
            </a:r>
          </a:p>
          <a:p>
            <a:pPr>
              <a:lnSpc>
                <a:spcPct val="75000"/>
              </a:lnSpc>
              <a:buFont typeface="Monotype Sorts" pitchFamily="2" charset="2"/>
              <a:buChar char=" "/>
            </a:pPr>
            <a:r>
              <a:rPr lang="en-US" sz="1800"/>
              <a:t>{</a:t>
            </a:r>
          </a:p>
          <a:p>
            <a:pPr>
              <a:lnSpc>
                <a:spcPct val="75000"/>
              </a:lnSpc>
              <a:buFont typeface="Monotype Sorts" pitchFamily="2" charset="2"/>
              <a:buChar char=" "/>
            </a:pPr>
            <a:r>
              <a:rPr lang="en-US" sz="1800"/>
              <a:t>    int i ;</a:t>
            </a:r>
          </a:p>
          <a:p>
            <a:pPr>
              <a:lnSpc>
                <a:spcPct val="125000"/>
              </a:lnSpc>
              <a:buFont typeface="Monotype Sorts" pitchFamily="2" charset="2"/>
              <a:buChar char=" "/>
            </a:pPr>
            <a:r>
              <a:rPr lang="en-US" sz="1800"/>
              <a:t>    for ( i = 0; i &lt; numElements; i++ )</a:t>
            </a:r>
          </a:p>
          <a:p>
            <a:pPr>
              <a:lnSpc>
                <a:spcPct val="75000"/>
              </a:lnSpc>
              <a:buFont typeface="Monotype Sorts" pitchFamily="2" charset="2"/>
              <a:buChar char=" "/>
            </a:pPr>
            <a:r>
              <a:rPr lang="en-US" sz="1800"/>
              <a:t>    {</a:t>
            </a:r>
          </a:p>
          <a:p>
            <a:pPr>
              <a:lnSpc>
                <a:spcPct val="75000"/>
              </a:lnSpc>
              <a:buFont typeface="Monotype Sorts" pitchFamily="2" charset="2"/>
              <a:buChar char=" "/>
            </a:pPr>
            <a:r>
              <a:rPr lang="en-US" sz="1800"/>
              <a:t>        anArray [ i ] = i ; </a:t>
            </a:r>
          </a:p>
          <a:p>
            <a:pPr>
              <a:lnSpc>
                <a:spcPct val="75000"/>
              </a:lnSpc>
              <a:buFont typeface="Monotype Sorts" pitchFamily="2" charset="2"/>
              <a:buChar char=" "/>
            </a:pPr>
            <a:r>
              <a:rPr lang="en-US" sz="1800"/>
              <a:t>    }</a:t>
            </a:r>
          </a:p>
          <a:p>
            <a:pPr>
              <a:lnSpc>
                <a:spcPct val="75000"/>
              </a:lnSpc>
              <a:buFont typeface="Monotype Sorts" pitchFamily="2" charset="2"/>
              <a:buChar char=" "/>
            </a:pPr>
            <a:r>
              <a:rPr lang="en-US" sz="1800"/>
              <a:t>}</a:t>
            </a:r>
          </a:p>
          <a:p>
            <a:pPr latinLnBrk="1">
              <a:lnSpc>
                <a:spcPct val="175000"/>
              </a:lnSpc>
              <a:buFont typeface="Monotype Sorts" pitchFamily="2" charset="2"/>
              <a:buChar char=" "/>
            </a:pPr>
            <a:endParaRPr lang="en-US" sz="1800"/>
          </a:p>
        </p:txBody>
      </p:sp>
      <p:sp>
        <p:nvSpPr>
          <p:cNvPr id="10245" name="Line 5"/>
          <p:cNvSpPr>
            <a:spLocks noChangeShapeType="1"/>
          </p:cNvSpPr>
          <p:nvPr/>
        </p:nvSpPr>
        <p:spPr bwMode="auto">
          <a:xfrm>
            <a:off x="4800600" y="1371600"/>
            <a:ext cx="0" cy="5016500"/>
          </a:xfrm>
          <a:prstGeom prst="line">
            <a:avLst/>
          </a:prstGeom>
          <a:noFill/>
          <a:ln w="12700">
            <a:solidFill>
              <a:schemeClr val="tx1"/>
            </a:solidFill>
            <a:round/>
            <a:headEnd/>
            <a:tailEnd/>
          </a:ln>
          <a:effectLst/>
        </p:spPr>
        <p:txBody>
          <a:bodyPr wrap="none" anchor="ctr"/>
          <a:lstStyle/>
          <a:p>
            <a:endParaRPr lang="en-US"/>
          </a:p>
        </p:txBody>
      </p:sp>
      <p:sp>
        <p:nvSpPr>
          <p:cNvPr id="10246" name="Rectangle 6"/>
          <p:cNvSpPr>
            <a:spLocks noChangeArrowheads="1"/>
          </p:cNvSpPr>
          <p:nvPr/>
        </p:nvSpPr>
        <p:spPr bwMode="auto">
          <a:xfrm>
            <a:off x="6096000" y="5410200"/>
            <a:ext cx="2054225" cy="1187450"/>
          </a:xfrm>
          <a:prstGeom prst="rect">
            <a:avLst/>
          </a:prstGeom>
          <a:noFill/>
          <a:ln w="12700">
            <a:noFill/>
            <a:miter lim="800000"/>
            <a:headEnd/>
            <a:tailEnd/>
          </a:ln>
          <a:effectLst/>
        </p:spPr>
        <p:txBody>
          <a:bodyPr wrap="none" lIns="90488" tIns="44450" rIns="90488" bIns="44450">
            <a:spAutoFit/>
          </a:bodyPr>
          <a:lstStyle/>
          <a:p>
            <a:r>
              <a:rPr lang="en-US" sz="1800"/>
              <a:t>someArray[ 0 ] = 0</a:t>
            </a:r>
          </a:p>
          <a:p>
            <a:r>
              <a:rPr lang="en-US" sz="1800"/>
              <a:t>someArray[ 1 ] = 1</a:t>
            </a:r>
          </a:p>
          <a:p>
            <a:r>
              <a:rPr lang="en-US" sz="1800"/>
              <a:t>someArray[ 2 ] = 2</a:t>
            </a:r>
          </a:p>
          <a:p>
            <a:r>
              <a:rPr lang="en-US" sz="1800"/>
              <a:t>someArray[ 3 ] = 3</a:t>
            </a:r>
          </a:p>
        </p:txBody>
      </p:sp>
      <p:sp>
        <p:nvSpPr>
          <p:cNvPr id="10247" name="Rectangle 7"/>
          <p:cNvSpPr>
            <a:spLocks noChangeArrowheads="1"/>
          </p:cNvSpPr>
          <p:nvPr/>
        </p:nvSpPr>
        <p:spPr bwMode="auto">
          <a:xfrm>
            <a:off x="6019800" y="5410200"/>
            <a:ext cx="2057400" cy="1130300"/>
          </a:xfrm>
          <a:prstGeom prst="rect">
            <a:avLst/>
          </a:prstGeom>
          <a:noFill/>
          <a:ln w="12700">
            <a:solidFill>
              <a:schemeClr val="tx1"/>
            </a:solidFill>
            <a:miter lim="800000"/>
            <a:headEnd/>
            <a:tailEnd/>
          </a:ln>
          <a:effectLst/>
        </p:spPr>
        <p:txBody>
          <a:bodyPr wrap="none" anchor="ctr"/>
          <a:lstStyle/>
          <a:p>
            <a:endParaRPr lang="en-US"/>
          </a:p>
        </p:txBody>
      </p:sp>
      <p:sp>
        <p:nvSpPr>
          <p:cNvPr id="10248" name="Rectangle 8"/>
          <p:cNvSpPr>
            <a:spLocks noChangeArrowheads="1"/>
          </p:cNvSpPr>
          <p:nvPr/>
        </p:nvSpPr>
        <p:spPr bwMode="auto">
          <a:xfrm>
            <a:off x="5029200" y="5715000"/>
            <a:ext cx="892175" cy="363538"/>
          </a:xfrm>
          <a:prstGeom prst="rect">
            <a:avLst/>
          </a:prstGeom>
          <a:noFill/>
          <a:ln w="12700">
            <a:noFill/>
            <a:miter lim="800000"/>
            <a:headEnd/>
            <a:tailEnd/>
          </a:ln>
          <a:effectLst/>
        </p:spPr>
        <p:txBody>
          <a:bodyPr wrap="none" lIns="90488" tIns="44450" rIns="90488" bIns="44450">
            <a:spAutoFit/>
          </a:bodyPr>
          <a:lstStyle/>
          <a:p>
            <a:r>
              <a:rPr lang="en-US" sz="1800" b="1"/>
              <a:t>output</a:t>
            </a: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381000" y="228600"/>
            <a:ext cx="8458200" cy="685800"/>
          </a:xfrm>
        </p:spPr>
        <p:txBody>
          <a:bodyPr/>
          <a:lstStyle/>
          <a:p>
            <a:r>
              <a:rPr lang="en-US" sz="3200"/>
              <a:t>Grades Program Using Pass by Reference</a:t>
            </a:r>
            <a:endParaRPr lang="en-US"/>
          </a:p>
        </p:txBody>
      </p:sp>
      <p:sp>
        <p:nvSpPr>
          <p:cNvPr id="30723" name="Rectangle 3"/>
          <p:cNvSpPr>
            <a:spLocks noGrp="1" noChangeArrowheads="1"/>
          </p:cNvSpPr>
          <p:nvPr>
            <p:ph type="body" idx="1"/>
          </p:nvPr>
        </p:nvSpPr>
        <p:spPr>
          <a:xfrm>
            <a:off x="304800" y="1295400"/>
            <a:ext cx="8458200" cy="5105400"/>
          </a:xfrm>
        </p:spPr>
        <p:txBody>
          <a:bodyPr/>
          <a:lstStyle/>
          <a:p>
            <a:pPr>
              <a:spcBef>
                <a:spcPct val="50000"/>
              </a:spcBef>
            </a:pPr>
            <a:r>
              <a:rPr lang="en-US" sz="2800" u="sng" dirty="0"/>
              <a:t>Problem</a:t>
            </a:r>
            <a:r>
              <a:rPr lang="en-US" sz="2800" dirty="0"/>
              <a:t>:  Find the average test score and the number of A’s, B’s, C’s, D’s, and F’s for a particular class.</a:t>
            </a:r>
          </a:p>
          <a:p>
            <a:pPr>
              <a:spcBef>
                <a:spcPct val="50000"/>
              </a:spcBef>
            </a:pPr>
            <a:r>
              <a:rPr lang="en-US" sz="2800" u="sng" dirty="0"/>
              <a:t>New Design</a:t>
            </a:r>
            <a:r>
              <a:rPr lang="en-US" sz="2800" dirty="0"/>
              <a:t>:</a:t>
            </a:r>
          </a:p>
          <a:p>
            <a:endParaRPr lang="en-US" sz="2800" dirty="0"/>
          </a:p>
        </p:txBody>
      </p:sp>
      <p:sp>
        <p:nvSpPr>
          <p:cNvPr id="30724" name="Rectangle 4"/>
          <p:cNvSpPr>
            <a:spLocks noChangeArrowheads="1"/>
          </p:cNvSpPr>
          <p:nvPr/>
        </p:nvSpPr>
        <p:spPr bwMode="auto">
          <a:xfrm>
            <a:off x="3581400" y="3276600"/>
            <a:ext cx="1447800" cy="609600"/>
          </a:xfrm>
          <a:prstGeom prst="rect">
            <a:avLst/>
          </a:prstGeom>
          <a:solidFill>
            <a:srgbClr val="FFFF00"/>
          </a:solidFill>
          <a:ln w="12700">
            <a:solidFill>
              <a:schemeClr val="accent1"/>
            </a:solidFill>
            <a:miter lim="800000"/>
            <a:headEnd/>
            <a:tailEnd/>
          </a:ln>
          <a:effectLst/>
        </p:spPr>
        <p:txBody>
          <a:bodyPr wrap="none" anchor="ctr"/>
          <a:lstStyle/>
          <a:p>
            <a:pPr algn="ctr"/>
            <a:r>
              <a:rPr lang="en-US" dirty="0"/>
              <a:t>Main</a:t>
            </a:r>
          </a:p>
        </p:txBody>
      </p:sp>
      <p:sp>
        <p:nvSpPr>
          <p:cNvPr id="30725" name="Rectangle 5"/>
          <p:cNvSpPr>
            <a:spLocks noChangeArrowheads="1"/>
          </p:cNvSpPr>
          <p:nvPr/>
        </p:nvSpPr>
        <p:spPr bwMode="auto">
          <a:xfrm>
            <a:off x="3657600" y="4572000"/>
            <a:ext cx="1371600" cy="762000"/>
          </a:xfrm>
          <a:prstGeom prst="rect">
            <a:avLst/>
          </a:prstGeom>
          <a:solidFill>
            <a:srgbClr val="FFFF00"/>
          </a:solidFill>
          <a:ln w="12700">
            <a:solidFill>
              <a:schemeClr val="tx1"/>
            </a:solidFill>
            <a:miter lim="800000"/>
            <a:headEnd/>
            <a:tailEnd/>
          </a:ln>
          <a:effectLst/>
        </p:spPr>
        <p:txBody>
          <a:bodyPr wrap="none" anchor="ctr"/>
          <a:lstStyle/>
          <a:p>
            <a:pPr algn="ctr"/>
            <a:r>
              <a:rPr lang="en-US" sz="1800" dirty="0"/>
              <a:t>Read</a:t>
            </a:r>
          </a:p>
          <a:p>
            <a:pPr algn="ctr"/>
            <a:r>
              <a:rPr lang="en-US" sz="1800" dirty="0"/>
              <a:t> Grades</a:t>
            </a:r>
          </a:p>
        </p:txBody>
      </p:sp>
      <p:sp>
        <p:nvSpPr>
          <p:cNvPr id="30726" name="Rectangle 6"/>
          <p:cNvSpPr>
            <a:spLocks noChangeArrowheads="1"/>
          </p:cNvSpPr>
          <p:nvPr/>
        </p:nvSpPr>
        <p:spPr bwMode="auto">
          <a:xfrm>
            <a:off x="5410200" y="4572000"/>
            <a:ext cx="1371600" cy="838200"/>
          </a:xfrm>
          <a:prstGeom prst="rect">
            <a:avLst/>
          </a:prstGeom>
          <a:solidFill>
            <a:srgbClr val="FFFF00"/>
          </a:solidFill>
          <a:ln w="12700">
            <a:solidFill>
              <a:schemeClr val="tx1"/>
            </a:solidFill>
            <a:miter lim="800000"/>
            <a:headEnd/>
            <a:tailEnd/>
          </a:ln>
          <a:effectLst/>
        </p:spPr>
        <p:txBody>
          <a:bodyPr wrap="none" anchor="ctr"/>
          <a:lstStyle/>
          <a:p>
            <a:pPr algn="ctr"/>
            <a:r>
              <a:rPr lang="en-US" sz="1800" dirty="0"/>
              <a:t>Process</a:t>
            </a:r>
          </a:p>
          <a:p>
            <a:pPr algn="ctr"/>
            <a:r>
              <a:rPr lang="en-US" sz="1800" dirty="0"/>
              <a:t>the Grades</a:t>
            </a:r>
          </a:p>
        </p:txBody>
      </p:sp>
      <p:sp>
        <p:nvSpPr>
          <p:cNvPr id="30727" name="Rectangle 7"/>
          <p:cNvSpPr>
            <a:spLocks noChangeArrowheads="1"/>
          </p:cNvSpPr>
          <p:nvPr/>
        </p:nvSpPr>
        <p:spPr bwMode="auto">
          <a:xfrm>
            <a:off x="7162800" y="4572000"/>
            <a:ext cx="1447800" cy="838200"/>
          </a:xfrm>
          <a:prstGeom prst="rect">
            <a:avLst/>
          </a:prstGeom>
          <a:solidFill>
            <a:srgbClr val="FFFF00"/>
          </a:solidFill>
          <a:ln w="12700">
            <a:solidFill>
              <a:schemeClr val="tx1"/>
            </a:solidFill>
            <a:miter lim="800000"/>
            <a:headEnd/>
            <a:tailEnd/>
          </a:ln>
          <a:effectLst/>
        </p:spPr>
        <p:txBody>
          <a:bodyPr wrap="none" anchor="ctr"/>
          <a:lstStyle/>
          <a:p>
            <a:pPr algn="ctr"/>
            <a:r>
              <a:rPr lang="en-US" sz="1800" dirty="0"/>
              <a:t>Print</a:t>
            </a:r>
          </a:p>
          <a:p>
            <a:pPr algn="ctr"/>
            <a:r>
              <a:rPr lang="en-US" sz="1800" dirty="0"/>
              <a:t>the Results</a:t>
            </a:r>
          </a:p>
        </p:txBody>
      </p:sp>
      <p:sp>
        <p:nvSpPr>
          <p:cNvPr id="30728" name="Rectangle 8"/>
          <p:cNvSpPr>
            <a:spLocks noChangeArrowheads="1"/>
          </p:cNvSpPr>
          <p:nvPr/>
        </p:nvSpPr>
        <p:spPr bwMode="auto">
          <a:xfrm>
            <a:off x="1752600" y="4572000"/>
            <a:ext cx="1524000" cy="762000"/>
          </a:xfrm>
          <a:prstGeom prst="rect">
            <a:avLst/>
          </a:prstGeom>
          <a:solidFill>
            <a:srgbClr val="FFFF00"/>
          </a:solidFill>
          <a:ln w="12700">
            <a:solidFill>
              <a:schemeClr val="tx1"/>
            </a:solidFill>
            <a:miter lim="800000"/>
            <a:headEnd/>
            <a:tailEnd/>
          </a:ln>
          <a:effectLst/>
        </p:spPr>
        <p:txBody>
          <a:bodyPr wrap="none" anchor="ctr"/>
          <a:lstStyle/>
          <a:p>
            <a:pPr algn="ctr"/>
            <a:r>
              <a:rPr lang="en-US" sz="1800" dirty="0"/>
              <a:t>Initialize</a:t>
            </a:r>
          </a:p>
          <a:p>
            <a:pPr algn="ctr"/>
            <a:r>
              <a:rPr lang="en-US" sz="1800" dirty="0"/>
              <a:t>Grade Counts</a:t>
            </a:r>
          </a:p>
          <a:p>
            <a:pPr algn="ctr"/>
            <a:r>
              <a:rPr lang="en-US" sz="1800" dirty="0"/>
              <a:t>To Zero</a:t>
            </a:r>
            <a:endParaRPr lang="en-US" sz="2000" dirty="0"/>
          </a:p>
        </p:txBody>
      </p:sp>
      <p:sp>
        <p:nvSpPr>
          <p:cNvPr id="30729" name="Rectangle 9"/>
          <p:cNvSpPr>
            <a:spLocks noChangeArrowheads="1"/>
          </p:cNvSpPr>
          <p:nvPr/>
        </p:nvSpPr>
        <p:spPr bwMode="auto">
          <a:xfrm>
            <a:off x="228600" y="4572000"/>
            <a:ext cx="1295400" cy="762000"/>
          </a:xfrm>
          <a:prstGeom prst="rect">
            <a:avLst/>
          </a:prstGeom>
          <a:solidFill>
            <a:srgbClr val="FFFF00"/>
          </a:solidFill>
          <a:ln w="12700">
            <a:solidFill>
              <a:schemeClr val="tx1"/>
            </a:solidFill>
            <a:miter lim="800000"/>
            <a:headEnd/>
            <a:tailEnd/>
          </a:ln>
          <a:effectLst/>
        </p:spPr>
        <p:txBody>
          <a:bodyPr wrap="none" anchor="ctr"/>
          <a:lstStyle/>
          <a:p>
            <a:pPr algn="ctr"/>
            <a:r>
              <a:rPr lang="en-US" sz="1800" dirty="0"/>
              <a:t>Print User</a:t>
            </a:r>
          </a:p>
          <a:p>
            <a:pPr algn="ctr"/>
            <a:r>
              <a:rPr lang="en-US" sz="1800" dirty="0"/>
              <a:t>Instructions</a:t>
            </a:r>
            <a:endParaRPr lang="en-US" sz="2000" dirty="0"/>
          </a:p>
        </p:txBody>
      </p:sp>
      <p:sp>
        <p:nvSpPr>
          <p:cNvPr id="30730" name="Rectangle 10"/>
          <p:cNvSpPr>
            <a:spLocks noChangeArrowheads="1"/>
          </p:cNvSpPr>
          <p:nvPr/>
        </p:nvSpPr>
        <p:spPr bwMode="auto">
          <a:xfrm>
            <a:off x="5334000" y="5867400"/>
            <a:ext cx="1600200" cy="762000"/>
          </a:xfrm>
          <a:prstGeom prst="rect">
            <a:avLst/>
          </a:prstGeom>
          <a:solidFill>
            <a:srgbClr val="FFFF00"/>
          </a:solidFill>
          <a:ln w="12700">
            <a:solidFill>
              <a:schemeClr val="tx1"/>
            </a:solidFill>
            <a:miter lim="800000"/>
            <a:headEnd/>
            <a:tailEnd/>
          </a:ln>
          <a:effectLst/>
        </p:spPr>
        <p:txBody>
          <a:bodyPr wrap="none" anchor="ctr"/>
          <a:lstStyle/>
          <a:p>
            <a:pPr algn="ctr"/>
            <a:r>
              <a:rPr lang="en-US" sz="1800" dirty="0"/>
              <a:t>Calculate</a:t>
            </a:r>
          </a:p>
          <a:p>
            <a:pPr algn="ctr"/>
            <a:r>
              <a:rPr lang="en-US" sz="1800" dirty="0"/>
              <a:t>Average Score</a:t>
            </a:r>
          </a:p>
        </p:txBody>
      </p:sp>
      <p:sp>
        <p:nvSpPr>
          <p:cNvPr id="30731" name="Line 11"/>
          <p:cNvSpPr>
            <a:spLocks noChangeShapeType="1"/>
          </p:cNvSpPr>
          <p:nvPr/>
        </p:nvSpPr>
        <p:spPr bwMode="auto">
          <a:xfrm>
            <a:off x="6096000" y="5410200"/>
            <a:ext cx="0" cy="457200"/>
          </a:xfrm>
          <a:prstGeom prst="line">
            <a:avLst/>
          </a:prstGeom>
          <a:noFill/>
          <a:ln w="12700">
            <a:solidFill>
              <a:schemeClr val="tx1"/>
            </a:solidFill>
            <a:round/>
            <a:headEnd/>
            <a:tailEnd/>
          </a:ln>
          <a:effectLst/>
        </p:spPr>
        <p:txBody>
          <a:bodyPr wrap="none" anchor="ctr"/>
          <a:lstStyle/>
          <a:p>
            <a:endParaRPr lang="en-US"/>
          </a:p>
        </p:txBody>
      </p:sp>
      <p:sp>
        <p:nvSpPr>
          <p:cNvPr id="30732" name="Line 12"/>
          <p:cNvSpPr>
            <a:spLocks noChangeShapeType="1"/>
          </p:cNvSpPr>
          <p:nvPr/>
        </p:nvSpPr>
        <p:spPr bwMode="auto">
          <a:xfrm flipV="1">
            <a:off x="838200" y="4343400"/>
            <a:ext cx="0" cy="228600"/>
          </a:xfrm>
          <a:prstGeom prst="line">
            <a:avLst/>
          </a:prstGeom>
          <a:noFill/>
          <a:ln w="12700">
            <a:solidFill>
              <a:schemeClr val="tx1"/>
            </a:solidFill>
            <a:round/>
            <a:headEnd/>
            <a:tailEnd/>
          </a:ln>
          <a:effectLst/>
        </p:spPr>
        <p:txBody>
          <a:bodyPr wrap="none" anchor="ctr"/>
          <a:lstStyle/>
          <a:p>
            <a:endParaRPr lang="en-US"/>
          </a:p>
        </p:txBody>
      </p:sp>
      <p:sp>
        <p:nvSpPr>
          <p:cNvPr id="30733" name="Line 13"/>
          <p:cNvSpPr>
            <a:spLocks noChangeShapeType="1"/>
          </p:cNvSpPr>
          <p:nvPr/>
        </p:nvSpPr>
        <p:spPr bwMode="auto">
          <a:xfrm>
            <a:off x="838200" y="4343400"/>
            <a:ext cx="7010400" cy="0"/>
          </a:xfrm>
          <a:prstGeom prst="line">
            <a:avLst/>
          </a:prstGeom>
          <a:noFill/>
          <a:ln w="12700">
            <a:solidFill>
              <a:schemeClr val="tx1"/>
            </a:solidFill>
            <a:round/>
            <a:headEnd/>
            <a:tailEnd/>
          </a:ln>
          <a:effectLst/>
        </p:spPr>
        <p:txBody>
          <a:bodyPr wrap="none" anchor="ctr"/>
          <a:lstStyle/>
          <a:p>
            <a:endParaRPr lang="en-US"/>
          </a:p>
        </p:txBody>
      </p:sp>
      <p:sp>
        <p:nvSpPr>
          <p:cNvPr id="30734" name="Line 14"/>
          <p:cNvSpPr>
            <a:spLocks noChangeShapeType="1"/>
          </p:cNvSpPr>
          <p:nvPr/>
        </p:nvSpPr>
        <p:spPr bwMode="auto">
          <a:xfrm>
            <a:off x="7848600" y="4343400"/>
            <a:ext cx="0" cy="228600"/>
          </a:xfrm>
          <a:prstGeom prst="line">
            <a:avLst/>
          </a:prstGeom>
          <a:noFill/>
          <a:ln w="12700">
            <a:solidFill>
              <a:schemeClr val="tx1"/>
            </a:solidFill>
            <a:round/>
            <a:headEnd/>
            <a:tailEnd/>
          </a:ln>
          <a:effectLst/>
        </p:spPr>
        <p:txBody>
          <a:bodyPr wrap="none" anchor="ctr"/>
          <a:lstStyle/>
          <a:p>
            <a:endParaRPr lang="en-US"/>
          </a:p>
        </p:txBody>
      </p:sp>
      <p:sp>
        <p:nvSpPr>
          <p:cNvPr id="30735" name="Line 15"/>
          <p:cNvSpPr>
            <a:spLocks noChangeShapeType="1"/>
          </p:cNvSpPr>
          <p:nvPr/>
        </p:nvSpPr>
        <p:spPr bwMode="auto">
          <a:xfrm>
            <a:off x="4343400" y="3886200"/>
            <a:ext cx="0" cy="457200"/>
          </a:xfrm>
          <a:prstGeom prst="line">
            <a:avLst/>
          </a:prstGeom>
          <a:noFill/>
          <a:ln w="12700">
            <a:solidFill>
              <a:schemeClr val="tx1"/>
            </a:solidFill>
            <a:round/>
            <a:headEnd/>
            <a:tailEnd/>
          </a:ln>
          <a:effectLst/>
        </p:spPr>
        <p:txBody>
          <a:bodyPr wrap="none" anchor="ctr"/>
          <a:lstStyle/>
          <a:p>
            <a:endParaRPr lang="en-US"/>
          </a:p>
        </p:txBody>
      </p:sp>
      <p:sp>
        <p:nvSpPr>
          <p:cNvPr id="30736" name="Line 16"/>
          <p:cNvSpPr>
            <a:spLocks noChangeShapeType="1"/>
          </p:cNvSpPr>
          <p:nvPr/>
        </p:nvSpPr>
        <p:spPr bwMode="auto">
          <a:xfrm>
            <a:off x="2514600" y="4343400"/>
            <a:ext cx="0" cy="228600"/>
          </a:xfrm>
          <a:prstGeom prst="line">
            <a:avLst/>
          </a:prstGeom>
          <a:noFill/>
          <a:ln w="12700">
            <a:solidFill>
              <a:schemeClr val="tx1"/>
            </a:solidFill>
            <a:round/>
            <a:headEnd/>
            <a:tailEnd/>
          </a:ln>
          <a:effectLst/>
        </p:spPr>
        <p:txBody>
          <a:bodyPr wrap="none" anchor="ctr"/>
          <a:lstStyle/>
          <a:p>
            <a:endParaRPr lang="en-US"/>
          </a:p>
        </p:txBody>
      </p:sp>
      <p:sp>
        <p:nvSpPr>
          <p:cNvPr id="30737" name="Line 17"/>
          <p:cNvSpPr>
            <a:spLocks noChangeShapeType="1"/>
          </p:cNvSpPr>
          <p:nvPr/>
        </p:nvSpPr>
        <p:spPr bwMode="auto">
          <a:xfrm>
            <a:off x="4267200" y="4343400"/>
            <a:ext cx="0" cy="228600"/>
          </a:xfrm>
          <a:prstGeom prst="line">
            <a:avLst/>
          </a:prstGeom>
          <a:noFill/>
          <a:ln w="12700">
            <a:solidFill>
              <a:schemeClr val="tx1"/>
            </a:solidFill>
            <a:round/>
            <a:headEnd/>
            <a:tailEnd/>
          </a:ln>
          <a:effectLst/>
        </p:spPr>
        <p:txBody>
          <a:bodyPr wrap="none" anchor="ctr"/>
          <a:lstStyle/>
          <a:p>
            <a:endParaRPr lang="en-US"/>
          </a:p>
        </p:txBody>
      </p:sp>
      <p:sp>
        <p:nvSpPr>
          <p:cNvPr id="30738" name="Line 18"/>
          <p:cNvSpPr>
            <a:spLocks noChangeShapeType="1"/>
          </p:cNvSpPr>
          <p:nvPr/>
        </p:nvSpPr>
        <p:spPr bwMode="auto">
          <a:xfrm>
            <a:off x="6096000" y="4343400"/>
            <a:ext cx="0" cy="228600"/>
          </a:xfrm>
          <a:prstGeom prst="line">
            <a:avLst/>
          </a:prstGeom>
          <a:noFill/>
          <a:ln w="12700">
            <a:solidFill>
              <a:schemeClr val="tx1"/>
            </a:solidFill>
            <a:round/>
            <a:headEnd/>
            <a:tailEnd/>
          </a:ln>
          <a:effectLst/>
        </p:spPr>
        <p:txBody>
          <a:bodyPr wrap="none" anchor="ctr"/>
          <a:lstStyle/>
          <a:p>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noFill/>
          <a:ln/>
        </p:spPr>
        <p:txBody>
          <a:bodyPr/>
          <a:lstStyle/>
          <a:p>
            <a:r>
              <a:rPr lang="en-US" dirty="0" smtClean="0"/>
              <a:t>Grades </a:t>
            </a:r>
            <a:r>
              <a:rPr lang="en-US" dirty="0"/>
              <a:t>Program (</a:t>
            </a:r>
            <a:r>
              <a:rPr lang="en-US" dirty="0" err="1"/>
              <a:t>con’t</a:t>
            </a:r>
            <a:r>
              <a:rPr lang="en-US" dirty="0"/>
              <a:t>)</a:t>
            </a:r>
          </a:p>
        </p:txBody>
      </p:sp>
      <p:sp>
        <p:nvSpPr>
          <p:cNvPr id="43011" name="Rectangle 3"/>
          <p:cNvSpPr>
            <a:spLocks noGrp="1" noChangeArrowheads="1"/>
          </p:cNvSpPr>
          <p:nvPr>
            <p:ph type="body" sz="half" idx="1"/>
          </p:nvPr>
        </p:nvSpPr>
        <p:spPr>
          <a:xfrm>
            <a:off x="0" y="1295400"/>
            <a:ext cx="9144000" cy="4876800"/>
          </a:xfrm>
          <a:noFill/>
          <a:ln/>
        </p:spPr>
        <p:txBody>
          <a:bodyPr/>
          <a:lstStyle/>
          <a:p>
            <a:pPr>
              <a:lnSpc>
                <a:spcPct val="90000"/>
              </a:lnSpc>
              <a:spcBef>
                <a:spcPct val="0"/>
              </a:spcBef>
              <a:buFont typeface="Monotype Sorts" pitchFamily="2" charset="2"/>
              <a:buChar char=" "/>
            </a:pPr>
            <a:r>
              <a:rPr lang="en-US" sz="2000"/>
              <a:t>#include &lt;stdio.h&gt;</a:t>
            </a:r>
          </a:p>
          <a:p>
            <a:pPr>
              <a:lnSpc>
                <a:spcPct val="90000"/>
              </a:lnSpc>
              <a:buFont typeface="Monotype Sorts" pitchFamily="2" charset="2"/>
              <a:buChar char=" "/>
            </a:pPr>
            <a:r>
              <a:rPr lang="en-US" sz="2000"/>
              <a:t>#define  SIZE          39</a:t>
            </a:r>
          </a:p>
          <a:p>
            <a:pPr>
              <a:lnSpc>
                <a:spcPct val="90000"/>
              </a:lnSpc>
              <a:spcBef>
                <a:spcPct val="0"/>
              </a:spcBef>
              <a:buFont typeface="Monotype Sorts" pitchFamily="2" charset="2"/>
              <a:buChar char=" "/>
            </a:pPr>
            <a:r>
              <a:rPr lang="en-US" sz="2000"/>
              <a:t>#define  GRADES     5</a:t>
            </a:r>
          </a:p>
          <a:p>
            <a:pPr>
              <a:lnSpc>
                <a:spcPct val="90000"/>
              </a:lnSpc>
              <a:spcBef>
                <a:spcPct val="0"/>
              </a:spcBef>
              <a:buFont typeface="Monotype Sorts" pitchFamily="2" charset="2"/>
              <a:buChar char=" "/>
            </a:pPr>
            <a:r>
              <a:rPr lang="en-US" sz="2000"/>
              <a:t>#define  A                  4</a:t>
            </a:r>
          </a:p>
          <a:p>
            <a:pPr>
              <a:lnSpc>
                <a:spcPct val="90000"/>
              </a:lnSpc>
              <a:spcBef>
                <a:spcPct val="0"/>
              </a:spcBef>
              <a:buFont typeface="Monotype Sorts" pitchFamily="2" charset="2"/>
              <a:buChar char=" "/>
            </a:pPr>
            <a:r>
              <a:rPr lang="en-US" sz="2000"/>
              <a:t>#define  B                  3</a:t>
            </a:r>
          </a:p>
          <a:p>
            <a:pPr>
              <a:lnSpc>
                <a:spcPct val="90000"/>
              </a:lnSpc>
              <a:spcBef>
                <a:spcPct val="0"/>
              </a:spcBef>
              <a:buFont typeface="Monotype Sorts" pitchFamily="2" charset="2"/>
              <a:buChar char=" "/>
            </a:pPr>
            <a:r>
              <a:rPr lang="en-US" sz="2000"/>
              <a:t>#define  C                  2</a:t>
            </a:r>
          </a:p>
          <a:p>
            <a:pPr>
              <a:lnSpc>
                <a:spcPct val="90000"/>
              </a:lnSpc>
              <a:spcBef>
                <a:spcPct val="0"/>
              </a:spcBef>
              <a:buFont typeface="Monotype Sorts" pitchFamily="2" charset="2"/>
              <a:buChar char=" "/>
            </a:pPr>
            <a:r>
              <a:rPr lang="en-US" sz="2000"/>
              <a:t>#define  D                  1</a:t>
            </a:r>
          </a:p>
          <a:p>
            <a:pPr>
              <a:lnSpc>
                <a:spcPct val="90000"/>
              </a:lnSpc>
              <a:spcBef>
                <a:spcPct val="0"/>
              </a:spcBef>
              <a:buFont typeface="Monotype Sorts" pitchFamily="2" charset="2"/>
              <a:buChar char=" "/>
            </a:pPr>
            <a:r>
              <a:rPr lang="en-US" sz="2000"/>
              <a:t>#define  F                  0</a:t>
            </a:r>
          </a:p>
          <a:p>
            <a:pPr>
              <a:lnSpc>
                <a:spcPct val="90000"/>
              </a:lnSpc>
              <a:spcBef>
                <a:spcPct val="0"/>
              </a:spcBef>
              <a:buFont typeface="Monotype Sorts" pitchFamily="2" charset="2"/>
              <a:buChar char=" "/>
            </a:pPr>
            <a:r>
              <a:rPr lang="en-US" sz="2000"/>
              <a:t>#define  MAX        100</a:t>
            </a:r>
          </a:p>
          <a:p>
            <a:pPr>
              <a:lnSpc>
                <a:spcPct val="90000"/>
              </a:lnSpc>
              <a:spcBef>
                <a:spcPct val="0"/>
              </a:spcBef>
              <a:buFont typeface="Monotype Sorts" pitchFamily="2" charset="2"/>
              <a:buChar char=" "/>
            </a:pPr>
            <a:r>
              <a:rPr lang="en-US" sz="2000"/>
              <a:t>#define  MIN             0</a:t>
            </a:r>
          </a:p>
          <a:p>
            <a:pPr>
              <a:lnSpc>
                <a:spcPct val="90000"/>
              </a:lnSpc>
              <a:buFont typeface="Monotype Sorts" pitchFamily="2" charset="2"/>
              <a:buChar char=" "/>
            </a:pPr>
            <a:r>
              <a:rPr lang="en-US" sz="2000"/>
              <a:t>void     printInstructions ( ) ;</a:t>
            </a:r>
          </a:p>
          <a:p>
            <a:pPr>
              <a:lnSpc>
                <a:spcPct val="90000"/>
              </a:lnSpc>
              <a:spcBef>
                <a:spcPct val="0"/>
              </a:spcBef>
              <a:buFont typeface="Monotype Sorts" pitchFamily="2" charset="2"/>
              <a:buChar char=" "/>
            </a:pPr>
            <a:r>
              <a:rPr lang="en-US" sz="2000"/>
              <a:t>void     initArray ( int anArray[ ], int size ) ;</a:t>
            </a:r>
          </a:p>
          <a:p>
            <a:pPr>
              <a:lnSpc>
                <a:spcPct val="90000"/>
              </a:lnSpc>
              <a:spcBef>
                <a:spcPct val="0"/>
              </a:spcBef>
              <a:buFont typeface="Monotype Sorts" pitchFamily="2" charset="2"/>
              <a:buChar char=" "/>
            </a:pPr>
            <a:r>
              <a:rPr lang="en-US" sz="2000"/>
              <a:t>void     fillArray ( int anArray[ ], int size ) ;</a:t>
            </a:r>
          </a:p>
          <a:p>
            <a:pPr>
              <a:lnSpc>
                <a:spcPct val="90000"/>
              </a:lnSpc>
              <a:spcBef>
                <a:spcPct val="0"/>
              </a:spcBef>
              <a:buFont typeface="Monotype Sorts" pitchFamily="2" charset="2"/>
              <a:buChar char=" "/>
            </a:pPr>
            <a:r>
              <a:rPr lang="en-US" sz="2000"/>
              <a:t>double processGrades (int score[ ], int size, int gradeCount[ ] ) ;</a:t>
            </a:r>
          </a:p>
          <a:p>
            <a:pPr>
              <a:lnSpc>
                <a:spcPct val="90000"/>
              </a:lnSpc>
              <a:spcBef>
                <a:spcPct val="0"/>
              </a:spcBef>
              <a:buFont typeface="Monotype Sorts" pitchFamily="2" charset="2"/>
              <a:buChar char=" "/>
            </a:pPr>
            <a:r>
              <a:rPr lang="en-US" sz="2000"/>
              <a:t>double findAverage ( double sum, int num ) ;</a:t>
            </a:r>
          </a:p>
          <a:p>
            <a:pPr>
              <a:lnSpc>
                <a:spcPct val="90000"/>
              </a:lnSpc>
              <a:spcBef>
                <a:spcPct val="0"/>
              </a:spcBef>
              <a:buFont typeface="Monotype Sorts" pitchFamily="2" charset="2"/>
              <a:buChar char=" "/>
            </a:pPr>
            <a:r>
              <a:rPr lang="en-US" sz="2000"/>
              <a:t>void     printResults ( double average, int gradeCount[ ] ) ;</a:t>
            </a:r>
          </a:p>
          <a:p>
            <a:pPr>
              <a:lnSpc>
                <a:spcPct val="90000"/>
              </a:lnSpc>
              <a:spcBef>
                <a:spcPct val="0"/>
              </a:spcBef>
              <a:buFont typeface="Monotype Sorts" pitchFamily="2" charset="2"/>
              <a:buChar char=" "/>
            </a:pPr>
            <a:endParaRPr lang="en-US" sz="2000"/>
          </a:p>
          <a:p>
            <a:pPr>
              <a:lnSpc>
                <a:spcPct val="90000"/>
              </a:lnSpc>
              <a:spcBef>
                <a:spcPct val="0"/>
              </a:spcBef>
              <a:buFont typeface="Monotype Sorts" pitchFamily="2" charset="2"/>
              <a:buChar char=" "/>
            </a:pPr>
            <a:endParaRPr lang="en-US" sz="2000"/>
          </a:p>
          <a:p>
            <a:pPr>
              <a:lnSpc>
                <a:spcPct val="90000"/>
              </a:lnSpc>
              <a:buFont typeface="Monotype Sorts" pitchFamily="2" charset="2"/>
              <a:buChar char=" "/>
            </a:pPr>
            <a:r>
              <a:rPr lang="en-US" sz="2000"/>
              <a:t>    </a:t>
            </a:r>
          </a:p>
        </p:txBody>
      </p:sp>
      <p:sp>
        <p:nvSpPr>
          <p:cNvPr id="43012" name="Rectangle 4"/>
          <p:cNvSpPr>
            <a:spLocks noGrp="1" noChangeArrowheads="1"/>
          </p:cNvSpPr>
          <p:nvPr>
            <p:ph type="body" sz="half" idx="2"/>
          </p:nvPr>
        </p:nvSpPr>
        <p:spPr>
          <a:xfrm>
            <a:off x="4267200" y="1295400"/>
            <a:ext cx="5334000" cy="4267200"/>
          </a:xfrm>
          <a:noFill/>
          <a:ln/>
        </p:spPr>
        <p:txBody>
          <a:bodyPr/>
          <a:lstStyle/>
          <a:p>
            <a:pPr>
              <a:lnSpc>
                <a:spcPct val="75000"/>
              </a:lnSpc>
              <a:buFont typeface="Monotype Sorts" pitchFamily="2" charset="2"/>
              <a:buChar char=" "/>
            </a:pPr>
            <a:endParaRPr lang="en-US" sz="2000" dirty="0"/>
          </a:p>
          <a:p>
            <a:pPr>
              <a:lnSpc>
                <a:spcPct val="90000"/>
              </a:lnSpc>
              <a:spcBef>
                <a:spcPct val="0"/>
              </a:spcBef>
              <a:buFont typeface="Monotype Sorts" pitchFamily="2" charset="2"/>
              <a:buChar char=" "/>
            </a:pPr>
            <a:r>
              <a:rPr lang="en-US" sz="2000" dirty="0"/>
              <a:t>    </a:t>
            </a:r>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noFill/>
          <a:ln/>
        </p:spPr>
        <p:txBody>
          <a:bodyPr/>
          <a:lstStyle/>
          <a:p>
            <a:r>
              <a:rPr lang="en-US" dirty="0" smtClean="0"/>
              <a:t>Grades </a:t>
            </a:r>
            <a:r>
              <a:rPr lang="en-US" dirty="0"/>
              <a:t>Program (</a:t>
            </a:r>
            <a:r>
              <a:rPr lang="en-US" dirty="0" err="1"/>
              <a:t>con’t</a:t>
            </a:r>
            <a:r>
              <a:rPr lang="en-US" dirty="0"/>
              <a:t>)</a:t>
            </a:r>
          </a:p>
        </p:txBody>
      </p:sp>
      <p:sp>
        <p:nvSpPr>
          <p:cNvPr id="20483" name="Rectangle 3"/>
          <p:cNvSpPr>
            <a:spLocks noGrp="1" noChangeArrowheads="1"/>
          </p:cNvSpPr>
          <p:nvPr>
            <p:ph type="body" sz="half" idx="1"/>
          </p:nvPr>
        </p:nvSpPr>
        <p:spPr>
          <a:xfrm>
            <a:off x="0" y="1295400"/>
            <a:ext cx="9144000" cy="4953000"/>
          </a:xfrm>
          <a:noFill/>
          <a:ln/>
        </p:spPr>
        <p:txBody>
          <a:bodyPr/>
          <a:lstStyle/>
          <a:p>
            <a:pPr>
              <a:lnSpc>
                <a:spcPct val="90000"/>
              </a:lnSpc>
              <a:spcBef>
                <a:spcPct val="0"/>
              </a:spcBef>
              <a:buFont typeface="Monotype Sorts" pitchFamily="2" charset="2"/>
              <a:buChar char=" "/>
            </a:pPr>
            <a:r>
              <a:rPr lang="en-US" sz="2000" dirty="0" err="1"/>
              <a:t>int</a:t>
            </a:r>
            <a:r>
              <a:rPr lang="en-US" sz="2000" dirty="0"/>
              <a:t> main ( void )</a:t>
            </a:r>
          </a:p>
          <a:p>
            <a:pPr>
              <a:buFont typeface="Monotype Sorts" pitchFamily="2" charset="2"/>
              <a:buChar char=" "/>
            </a:pPr>
            <a:r>
              <a:rPr lang="en-US" sz="2000" dirty="0"/>
              <a:t>{</a:t>
            </a:r>
          </a:p>
          <a:p>
            <a:pPr>
              <a:spcBef>
                <a:spcPct val="0"/>
              </a:spcBef>
              <a:buFont typeface="Monotype Sorts" pitchFamily="2" charset="2"/>
              <a:buChar char=" "/>
            </a:pPr>
            <a:r>
              <a:rPr lang="en-US" sz="2000" dirty="0"/>
              <a:t>    </a:t>
            </a:r>
            <a:r>
              <a:rPr lang="en-US" sz="2000" dirty="0" err="1"/>
              <a:t>int</a:t>
            </a:r>
            <a:r>
              <a:rPr lang="en-US" sz="2000" dirty="0"/>
              <a:t> score [ SIZE ];                     /* student scores                        */</a:t>
            </a:r>
          </a:p>
          <a:p>
            <a:pPr>
              <a:spcBef>
                <a:spcPct val="0"/>
              </a:spcBef>
              <a:buFont typeface="Monotype Sorts" pitchFamily="2" charset="2"/>
              <a:buChar char=" "/>
            </a:pPr>
            <a:r>
              <a:rPr lang="en-US" sz="2000" dirty="0"/>
              <a:t>    </a:t>
            </a:r>
            <a:r>
              <a:rPr lang="en-US" sz="2000" dirty="0" err="1"/>
              <a:t>int</a:t>
            </a:r>
            <a:r>
              <a:rPr lang="en-US" sz="2000" dirty="0"/>
              <a:t> </a:t>
            </a:r>
            <a:r>
              <a:rPr lang="en-US" sz="2000" dirty="0" err="1"/>
              <a:t>gradeCount</a:t>
            </a:r>
            <a:r>
              <a:rPr lang="en-US" sz="2000" dirty="0"/>
              <a:t> [ GRADES ] ;  /* count of A’s, B’s, C’s, D’s, F’s */</a:t>
            </a:r>
          </a:p>
          <a:p>
            <a:pPr>
              <a:buFont typeface="Monotype Sorts" pitchFamily="2" charset="2"/>
              <a:buChar char=" "/>
            </a:pPr>
            <a:r>
              <a:rPr lang="en-US" sz="2000" dirty="0"/>
              <a:t>    double average;                      /* average score                         */</a:t>
            </a:r>
          </a:p>
          <a:p>
            <a:pPr>
              <a:lnSpc>
                <a:spcPct val="90000"/>
              </a:lnSpc>
              <a:buFont typeface="Monotype Sorts" pitchFamily="2" charset="2"/>
              <a:buChar char=" "/>
            </a:pPr>
            <a:r>
              <a:rPr lang="en-US" sz="2000" dirty="0"/>
              <a:t>    </a:t>
            </a:r>
          </a:p>
          <a:p>
            <a:pPr>
              <a:lnSpc>
                <a:spcPct val="90000"/>
              </a:lnSpc>
              <a:buFont typeface="Monotype Sorts" pitchFamily="2" charset="2"/>
              <a:buChar char=" "/>
            </a:pPr>
            <a:r>
              <a:rPr lang="en-US" sz="2000" dirty="0"/>
              <a:t>    </a:t>
            </a:r>
            <a:r>
              <a:rPr lang="en-US" sz="2000" dirty="0" err="1"/>
              <a:t>printInstructions</a:t>
            </a:r>
            <a:r>
              <a:rPr lang="en-US" sz="2000" dirty="0"/>
              <a:t> ( ) ;</a:t>
            </a:r>
          </a:p>
          <a:p>
            <a:pPr>
              <a:buFont typeface="Monotype Sorts" pitchFamily="2" charset="2"/>
              <a:buChar char=" "/>
            </a:pPr>
            <a:r>
              <a:rPr lang="en-US" sz="2000" dirty="0"/>
              <a:t>    </a:t>
            </a:r>
            <a:r>
              <a:rPr lang="en-US" sz="2000" dirty="0" err="1"/>
              <a:t>initArray</a:t>
            </a:r>
            <a:r>
              <a:rPr lang="en-US" sz="2000" dirty="0"/>
              <a:t> ( </a:t>
            </a:r>
            <a:r>
              <a:rPr lang="en-US" sz="2000" dirty="0" err="1"/>
              <a:t>gradeCount</a:t>
            </a:r>
            <a:r>
              <a:rPr lang="en-US" sz="2000" dirty="0"/>
              <a:t>, GRADES ) ;</a:t>
            </a:r>
          </a:p>
          <a:p>
            <a:pPr>
              <a:buFont typeface="Monotype Sorts" pitchFamily="2" charset="2"/>
              <a:buChar char=" "/>
            </a:pPr>
            <a:r>
              <a:rPr lang="en-US" sz="2000" dirty="0"/>
              <a:t>    </a:t>
            </a:r>
            <a:r>
              <a:rPr lang="en-US" sz="2000" dirty="0" err="1"/>
              <a:t>fillArray</a:t>
            </a:r>
            <a:r>
              <a:rPr lang="en-US" sz="2000" dirty="0"/>
              <a:t>  (score, SIZE ) ;</a:t>
            </a:r>
          </a:p>
          <a:p>
            <a:pPr>
              <a:buFont typeface="Monotype Sorts" pitchFamily="2" charset="2"/>
              <a:buChar char=" "/>
            </a:pPr>
            <a:r>
              <a:rPr lang="en-US" sz="2000" dirty="0"/>
              <a:t>    average = </a:t>
            </a:r>
            <a:r>
              <a:rPr lang="en-US" sz="2000" dirty="0" err="1"/>
              <a:t>processGrades</a:t>
            </a:r>
            <a:r>
              <a:rPr lang="en-US" sz="2000" dirty="0"/>
              <a:t> (score, SIZE, </a:t>
            </a:r>
            <a:r>
              <a:rPr lang="en-US" sz="2000" dirty="0" err="1"/>
              <a:t>gradeCount</a:t>
            </a:r>
            <a:r>
              <a:rPr lang="en-US" sz="2000" dirty="0"/>
              <a:t> ) ;</a:t>
            </a:r>
          </a:p>
          <a:p>
            <a:pPr>
              <a:buFont typeface="Monotype Sorts" pitchFamily="2" charset="2"/>
              <a:buChar char=" "/>
            </a:pPr>
            <a:r>
              <a:rPr lang="en-US" sz="2000" dirty="0"/>
              <a:t>    </a:t>
            </a:r>
            <a:r>
              <a:rPr lang="en-US" sz="2000" dirty="0" err="1"/>
              <a:t>printResults</a:t>
            </a:r>
            <a:r>
              <a:rPr lang="en-US" sz="2000" dirty="0"/>
              <a:t> (average, </a:t>
            </a:r>
            <a:r>
              <a:rPr lang="en-US" sz="2000" dirty="0" err="1"/>
              <a:t>gradeCount</a:t>
            </a:r>
            <a:r>
              <a:rPr lang="en-US" sz="2000" dirty="0"/>
              <a:t>) ;</a:t>
            </a:r>
          </a:p>
          <a:p>
            <a:pPr>
              <a:buFont typeface="Monotype Sorts" pitchFamily="2" charset="2"/>
              <a:buChar char=" "/>
            </a:pPr>
            <a:endParaRPr lang="en-US" sz="2000" dirty="0"/>
          </a:p>
          <a:p>
            <a:pPr>
              <a:buFont typeface="Monotype Sorts" pitchFamily="2" charset="2"/>
              <a:buChar char=" "/>
            </a:pPr>
            <a:r>
              <a:rPr lang="en-US" sz="2000" dirty="0"/>
              <a:t>    return 0 ;</a:t>
            </a:r>
          </a:p>
          <a:p>
            <a:pPr>
              <a:buFont typeface="Monotype Sorts" pitchFamily="2" charset="2"/>
              <a:buChar char=" "/>
            </a:pPr>
            <a:r>
              <a:rPr lang="en-US" sz="2000" dirty="0"/>
              <a:t>}</a:t>
            </a:r>
          </a:p>
          <a:p>
            <a:pPr>
              <a:lnSpc>
                <a:spcPct val="90000"/>
              </a:lnSpc>
              <a:buFont typeface="Monotype Sorts" pitchFamily="2" charset="2"/>
              <a:buChar char=" "/>
            </a:pPr>
            <a:endParaRPr lang="en-US" sz="2000" dirty="0"/>
          </a:p>
          <a:p>
            <a:pPr>
              <a:spcBef>
                <a:spcPct val="0"/>
              </a:spcBef>
              <a:buFont typeface="Monotype Sorts" pitchFamily="2" charset="2"/>
              <a:buChar char=" "/>
            </a:pPr>
            <a:endParaRPr lang="en-US" sz="2000" dirty="0"/>
          </a:p>
        </p:txBody>
      </p:sp>
      <p:sp>
        <p:nvSpPr>
          <p:cNvPr id="20484" name="Rectangle 4"/>
          <p:cNvSpPr>
            <a:spLocks noGrp="1" noChangeArrowheads="1"/>
          </p:cNvSpPr>
          <p:nvPr>
            <p:ph type="body" sz="half" idx="2"/>
          </p:nvPr>
        </p:nvSpPr>
        <p:spPr>
          <a:xfrm>
            <a:off x="4038600" y="1295400"/>
            <a:ext cx="5334000" cy="4267200"/>
          </a:xfrm>
          <a:noFill/>
          <a:ln/>
        </p:spPr>
        <p:txBody>
          <a:bodyPr/>
          <a:lstStyle/>
          <a:p>
            <a:pPr>
              <a:lnSpc>
                <a:spcPct val="75000"/>
              </a:lnSpc>
              <a:buFont typeface="Monotype Sorts" pitchFamily="2" charset="2"/>
              <a:buChar char=" "/>
            </a:pPr>
            <a:endParaRPr lang="en-US" sz="2000"/>
          </a:p>
          <a:p>
            <a:pPr>
              <a:lnSpc>
                <a:spcPct val="75000"/>
              </a:lnSpc>
              <a:buFont typeface="Monotype Sorts" pitchFamily="2" charset="2"/>
              <a:buChar char=" "/>
            </a:pPr>
            <a:r>
              <a:rPr lang="en-US" sz="2000"/>
              <a:t>        </a:t>
            </a:r>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dirty="0" smtClean="0"/>
              <a:t>Grades </a:t>
            </a:r>
            <a:r>
              <a:rPr lang="en-US" dirty="0"/>
              <a:t>Program (</a:t>
            </a:r>
            <a:r>
              <a:rPr lang="en-US" dirty="0" err="1"/>
              <a:t>con’t</a:t>
            </a:r>
            <a:r>
              <a:rPr lang="en-US" dirty="0"/>
              <a:t>)</a:t>
            </a:r>
          </a:p>
        </p:txBody>
      </p:sp>
      <p:sp>
        <p:nvSpPr>
          <p:cNvPr id="53251" name="Text Box 3"/>
          <p:cNvSpPr txBox="1">
            <a:spLocks noChangeArrowheads="1"/>
          </p:cNvSpPr>
          <p:nvPr/>
        </p:nvSpPr>
        <p:spPr bwMode="auto">
          <a:xfrm>
            <a:off x="381000" y="1143000"/>
            <a:ext cx="8458200" cy="3250121"/>
          </a:xfrm>
          <a:prstGeom prst="rect">
            <a:avLst/>
          </a:prstGeom>
          <a:noFill/>
          <a:ln w="12700">
            <a:noFill/>
            <a:miter lim="800000"/>
            <a:headEnd/>
            <a:tailEnd/>
          </a:ln>
          <a:effectLst/>
        </p:spPr>
        <p:txBody>
          <a:bodyPr>
            <a:spAutoFit/>
          </a:bodyPr>
          <a:lstStyle/>
          <a:p>
            <a:pPr>
              <a:lnSpc>
                <a:spcPct val="70000"/>
              </a:lnSpc>
              <a:spcBef>
                <a:spcPct val="40000"/>
              </a:spcBef>
              <a:buFont typeface="Monotype Sorts" pitchFamily="2" charset="2"/>
              <a:buNone/>
            </a:pPr>
            <a:r>
              <a:rPr lang="en-US" dirty="0">
                <a:effectLst/>
              </a:rPr>
              <a:t>/*****************************************************************</a:t>
            </a:r>
          </a:p>
          <a:p>
            <a:pPr>
              <a:lnSpc>
                <a:spcPct val="70000"/>
              </a:lnSpc>
              <a:spcBef>
                <a:spcPct val="40000"/>
              </a:spcBef>
              <a:buFont typeface="Monotype Sorts" pitchFamily="2" charset="2"/>
              <a:buNone/>
            </a:pPr>
            <a:r>
              <a:rPr lang="en-US" dirty="0">
                <a:effectLst/>
              </a:rPr>
              <a:t>** </a:t>
            </a:r>
            <a:r>
              <a:rPr lang="en-US" dirty="0" err="1">
                <a:effectLst/>
              </a:rPr>
              <a:t>printInstructions</a:t>
            </a:r>
            <a:r>
              <a:rPr lang="en-US" dirty="0">
                <a:effectLst/>
              </a:rPr>
              <a:t> - prints the user instructions</a:t>
            </a:r>
          </a:p>
          <a:p>
            <a:pPr>
              <a:lnSpc>
                <a:spcPct val="70000"/>
              </a:lnSpc>
              <a:spcBef>
                <a:spcPct val="40000"/>
              </a:spcBef>
              <a:buFont typeface="Monotype Sorts" pitchFamily="2" charset="2"/>
              <a:buNone/>
            </a:pPr>
            <a:r>
              <a:rPr lang="en-US" dirty="0">
                <a:effectLst/>
              </a:rPr>
              <a:t>** Inputs:  None</a:t>
            </a:r>
          </a:p>
          <a:p>
            <a:pPr>
              <a:lnSpc>
                <a:spcPct val="70000"/>
              </a:lnSpc>
              <a:spcBef>
                <a:spcPct val="40000"/>
              </a:spcBef>
              <a:buFont typeface="Monotype Sorts" pitchFamily="2" charset="2"/>
              <a:buNone/>
            </a:pPr>
            <a:r>
              <a:rPr lang="en-US" dirty="0">
                <a:effectLst/>
              </a:rPr>
              <a:t>** Outputs:  None</a:t>
            </a:r>
          </a:p>
          <a:p>
            <a:pPr>
              <a:lnSpc>
                <a:spcPct val="70000"/>
              </a:lnSpc>
              <a:spcBef>
                <a:spcPct val="40000"/>
              </a:spcBef>
              <a:buFont typeface="Monotype Sorts" pitchFamily="2" charset="2"/>
              <a:buNone/>
            </a:pPr>
            <a:r>
              <a:rPr lang="en-US" dirty="0">
                <a:effectLst/>
              </a:rPr>
              <a:t>/*****************************************************************</a:t>
            </a:r>
          </a:p>
          <a:p>
            <a:pPr>
              <a:lnSpc>
                <a:spcPct val="90000"/>
              </a:lnSpc>
              <a:buFont typeface="Monotype Sorts" pitchFamily="2" charset="2"/>
              <a:buNone/>
            </a:pPr>
            <a:r>
              <a:rPr lang="en-US" dirty="0">
                <a:effectLst/>
              </a:rPr>
              <a:t>void </a:t>
            </a:r>
            <a:r>
              <a:rPr lang="en-US" dirty="0" err="1">
                <a:effectLst/>
              </a:rPr>
              <a:t>printInstructions</a:t>
            </a:r>
            <a:r>
              <a:rPr lang="en-US" dirty="0">
                <a:effectLst/>
              </a:rPr>
              <a:t> ( ) </a:t>
            </a:r>
          </a:p>
          <a:p>
            <a:pPr>
              <a:lnSpc>
                <a:spcPct val="90000"/>
              </a:lnSpc>
              <a:buFont typeface="Monotype Sorts" pitchFamily="2" charset="2"/>
              <a:buNone/>
            </a:pPr>
            <a:r>
              <a:rPr lang="en-US" dirty="0">
                <a:effectLst/>
              </a:rPr>
              <a:t>{</a:t>
            </a:r>
          </a:p>
          <a:p>
            <a:pPr>
              <a:lnSpc>
                <a:spcPct val="90000"/>
              </a:lnSpc>
              <a:buFont typeface="Monotype Sorts" pitchFamily="2" charset="2"/>
              <a:buNone/>
            </a:pPr>
            <a:r>
              <a:rPr lang="en-US" dirty="0">
                <a:effectLst/>
              </a:rPr>
              <a:t>    </a:t>
            </a:r>
            <a:r>
              <a:rPr lang="en-US" dirty="0" err="1">
                <a:effectLst/>
              </a:rPr>
              <a:t>printf</a:t>
            </a:r>
            <a:r>
              <a:rPr lang="en-US" dirty="0">
                <a:effectLst/>
              </a:rPr>
              <a:t> (“This program calculates the average score\n”) ;</a:t>
            </a:r>
          </a:p>
          <a:p>
            <a:pPr>
              <a:lnSpc>
                <a:spcPct val="90000"/>
              </a:lnSpc>
              <a:buFont typeface="Monotype Sorts" pitchFamily="2" charset="2"/>
              <a:buNone/>
            </a:pPr>
            <a:r>
              <a:rPr lang="en-US" dirty="0">
                <a:effectLst/>
              </a:rPr>
              <a:t>    </a:t>
            </a:r>
            <a:r>
              <a:rPr lang="en-US" dirty="0" err="1">
                <a:effectLst/>
              </a:rPr>
              <a:t>printf</a:t>
            </a:r>
            <a:r>
              <a:rPr lang="en-US" dirty="0">
                <a:effectLst/>
              </a:rPr>
              <a:t> (“for a class of 39 students.  It also reports the\n”) ; </a:t>
            </a:r>
          </a:p>
          <a:p>
            <a:pPr>
              <a:lnSpc>
                <a:spcPct val="90000"/>
              </a:lnSpc>
              <a:buFont typeface="Monotype Sorts" pitchFamily="2" charset="2"/>
              <a:buNone/>
            </a:pPr>
            <a:r>
              <a:rPr lang="en-US" dirty="0">
                <a:effectLst/>
              </a:rPr>
              <a:t>    </a:t>
            </a:r>
            <a:r>
              <a:rPr lang="en-US" dirty="0" err="1">
                <a:effectLst/>
              </a:rPr>
              <a:t>printf</a:t>
            </a:r>
            <a:r>
              <a:rPr lang="en-US" dirty="0">
                <a:effectLst/>
              </a:rPr>
              <a:t> (“number of A’s, B’s, C’s, D’s, and F’s.  You will\n”) ; </a:t>
            </a:r>
          </a:p>
          <a:p>
            <a:pPr>
              <a:lnSpc>
                <a:spcPct val="90000"/>
              </a:lnSpc>
              <a:buFont typeface="Monotype Sorts" pitchFamily="2" charset="2"/>
              <a:buNone/>
            </a:pPr>
            <a:r>
              <a:rPr lang="en-US" dirty="0">
                <a:effectLst/>
              </a:rPr>
              <a:t>    </a:t>
            </a:r>
            <a:r>
              <a:rPr lang="en-US" dirty="0" err="1">
                <a:effectLst/>
              </a:rPr>
              <a:t>printf</a:t>
            </a:r>
            <a:r>
              <a:rPr lang="en-US" dirty="0">
                <a:effectLst/>
              </a:rPr>
              <a:t> (“be asked to enter the individual scores.\n”) ;</a:t>
            </a:r>
          </a:p>
          <a:p>
            <a:pPr>
              <a:lnSpc>
                <a:spcPct val="90000"/>
              </a:lnSpc>
              <a:buFont typeface="Monotype Sorts" pitchFamily="2" charset="2"/>
              <a:buNone/>
            </a:pPr>
            <a:r>
              <a:rPr lang="en-US" dirty="0">
                <a:effectLst/>
              </a:rPr>
              <a:t>}</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dirty="0" smtClean="0"/>
              <a:t>Grades </a:t>
            </a:r>
            <a:r>
              <a:rPr lang="en-US" dirty="0"/>
              <a:t>Program (</a:t>
            </a:r>
            <a:r>
              <a:rPr lang="en-US" dirty="0" err="1"/>
              <a:t>con’t</a:t>
            </a:r>
            <a:r>
              <a:rPr lang="en-US" dirty="0"/>
              <a:t>)</a:t>
            </a:r>
          </a:p>
        </p:txBody>
      </p:sp>
      <p:sp>
        <p:nvSpPr>
          <p:cNvPr id="41987" name="Text Box 3"/>
          <p:cNvSpPr txBox="1">
            <a:spLocks noChangeArrowheads="1"/>
          </p:cNvSpPr>
          <p:nvPr/>
        </p:nvSpPr>
        <p:spPr bwMode="auto">
          <a:xfrm>
            <a:off x="457200" y="1447800"/>
            <a:ext cx="8305800" cy="3333220"/>
          </a:xfrm>
          <a:prstGeom prst="rect">
            <a:avLst/>
          </a:prstGeom>
          <a:noFill/>
          <a:ln w="12700">
            <a:noFill/>
            <a:miter lim="800000"/>
            <a:headEnd/>
            <a:tailEnd/>
          </a:ln>
          <a:effectLst/>
        </p:spPr>
        <p:txBody>
          <a:bodyPr>
            <a:spAutoFit/>
          </a:bodyPr>
          <a:lstStyle/>
          <a:p>
            <a:pPr>
              <a:lnSpc>
                <a:spcPct val="90000"/>
              </a:lnSpc>
              <a:buFont typeface="Monotype Sorts" pitchFamily="2" charset="2"/>
              <a:buNone/>
            </a:pPr>
            <a:r>
              <a:rPr lang="en-US" dirty="0">
                <a:effectLst/>
              </a:rPr>
              <a:t>/*******************************************************************</a:t>
            </a:r>
          </a:p>
          <a:p>
            <a:pPr>
              <a:lnSpc>
                <a:spcPct val="90000"/>
              </a:lnSpc>
              <a:buFont typeface="Monotype Sorts" pitchFamily="2" charset="2"/>
              <a:buNone/>
            </a:pPr>
            <a:r>
              <a:rPr lang="en-US" dirty="0">
                <a:effectLst/>
              </a:rPr>
              <a:t>/* </a:t>
            </a:r>
            <a:r>
              <a:rPr lang="en-US" dirty="0" err="1">
                <a:effectLst/>
              </a:rPr>
              <a:t>initArray</a:t>
            </a:r>
            <a:r>
              <a:rPr lang="en-US" dirty="0">
                <a:effectLst/>
              </a:rPr>
              <a:t> - initializes an integer array to all zeros</a:t>
            </a:r>
          </a:p>
          <a:p>
            <a:pPr>
              <a:lnSpc>
                <a:spcPct val="90000"/>
              </a:lnSpc>
              <a:buFont typeface="Monotype Sorts" pitchFamily="2" charset="2"/>
              <a:buNone/>
            </a:pPr>
            <a:r>
              <a:rPr lang="en-US" dirty="0">
                <a:effectLst/>
              </a:rPr>
              <a:t>/* Inputs:  </a:t>
            </a:r>
            <a:r>
              <a:rPr lang="en-US" dirty="0" err="1">
                <a:effectLst/>
              </a:rPr>
              <a:t>anArray</a:t>
            </a:r>
            <a:r>
              <a:rPr lang="en-US" dirty="0">
                <a:effectLst/>
              </a:rPr>
              <a:t> - array to be initialized</a:t>
            </a:r>
          </a:p>
          <a:p>
            <a:pPr>
              <a:lnSpc>
                <a:spcPct val="90000"/>
              </a:lnSpc>
              <a:buFont typeface="Monotype Sorts" pitchFamily="2" charset="2"/>
              <a:buNone/>
            </a:pPr>
            <a:r>
              <a:rPr lang="en-US" dirty="0">
                <a:effectLst/>
              </a:rPr>
              <a:t>/*              size - size of the array</a:t>
            </a:r>
          </a:p>
          <a:p>
            <a:pPr>
              <a:lnSpc>
                <a:spcPct val="90000"/>
              </a:lnSpc>
              <a:buFont typeface="Monotype Sorts" pitchFamily="2" charset="2"/>
              <a:buNone/>
            </a:pPr>
            <a:r>
              <a:rPr lang="en-US" dirty="0">
                <a:effectLst/>
              </a:rPr>
              <a:t>/* Outputs:  None</a:t>
            </a:r>
          </a:p>
          <a:p>
            <a:pPr>
              <a:lnSpc>
                <a:spcPct val="90000"/>
              </a:lnSpc>
              <a:buFont typeface="Monotype Sorts" pitchFamily="2" charset="2"/>
              <a:buNone/>
            </a:pPr>
            <a:r>
              <a:rPr lang="en-US" dirty="0">
                <a:effectLst/>
              </a:rPr>
              <a:t>/******************************************************************/</a:t>
            </a:r>
          </a:p>
          <a:p>
            <a:pPr>
              <a:lnSpc>
                <a:spcPct val="90000"/>
              </a:lnSpc>
              <a:buFont typeface="Monotype Sorts" pitchFamily="2" charset="2"/>
              <a:buNone/>
            </a:pPr>
            <a:r>
              <a:rPr lang="en-US" dirty="0">
                <a:effectLst/>
              </a:rPr>
              <a:t>void </a:t>
            </a:r>
            <a:r>
              <a:rPr lang="en-US" dirty="0" err="1">
                <a:effectLst/>
              </a:rPr>
              <a:t>initArray</a:t>
            </a:r>
            <a:r>
              <a:rPr lang="en-US" dirty="0">
                <a:effectLst/>
              </a:rPr>
              <a:t> ( </a:t>
            </a:r>
            <a:r>
              <a:rPr lang="en-US" dirty="0" err="1">
                <a:effectLst/>
              </a:rPr>
              <a:t>int</a:t>
            </a:r>
            <a:r>
              <a:rPr lang="en-US" dirty="0">
                <a:effectLst/>
              </a:rPr>
              <a:t> </a:t>
            </a:r>
            <a:r>
              <a:rPr lang="en-US" dirty="0" err="1">
                <a:effectLst/>
              </a:rPr>
              <a:t>anArray</a:t>
            </a:r>
            <a:r>
              <a:rPr lang="en-US" dirty="0">
                <a:effectLst/>
              </a:rPr>
              <a:t> [ ], </a:t>
            </a:r>
            <a:r>
              <a:rPr lang="en-US" dirty="0" err="1">
                <a:effectLst/>
              </a:rPr>
              <a:t>int</a:t>
            </a:r>
            <a:r>
              <a:rPr lang="en-US" dirty="0">
                <a:effectLst/>
              </a:rPr>
              <a:t> size ) </a:t>
            </a:r>
          </a:p>
          <a:p>
            <a:pPr>
              <a:lnSpc>
                <a:spcPct val="90000"/>
              </a:lnSpc>
              <a:buFont typeface="Monotype Sorts" pitchFamily="2" charset="2"/>
              <a:buNone/>
            </a:pPr>
            <a:r>
              <a:rPr lang="en-US" dirty="0">
                <a:effectLst/>
              </a:rPr>
              <a:t>{</a:t>
            </a:r>
          </a:p>
          <a:p>
            <a:pPr>
              <a:lnSpc>
                <a:spcPct val="90000"/>
              </a:lnSpc>
              <a:buFont typeface="Monotype Sorts" pitchFamily="2" charset="2"/>
              <a:buNone/>
            </a:pPr>
            <a:r>
              <a:rPr lang="en-US" dirty="0">
                <a:effectLst/>
              </a:rPr>
              <a:t>    for ( </a:t>
            </a:r>
            <a:r>
              <a:rPr lang="en-US" dirty="0" err="1">
                <a:effectLst/>
              </a:rPr>
              <a:t>i</a:t>
            </a:r>
            <a:r>
              <a:rPr lang="en-US" dirty="0">
                <a:effectLst/>
              </a:rPr>
              <a:t> = 0; </a:t>
            </a:r>
            <a:r>
              <a:rPr lang="en-US" dirty="0" err="1">
                <a:effectLst/>
              </a:rPr>
              <a:t>i</a:t>
            </a:r>
            <a:r>
              <a:rPr lang="en-US" dirty="0">
                <a:effectLst/>
              </a:rPr>
              <a:t> &lt; size; </a:t>
            </a:r>
            <a:r>
              <a:rPr lang="en-US" dirty="0" err="1">
                <a:effectLst/>
              </a:rPr>
              <a:t>i</a:t>
            </a:r>
            <a:r>
              <a:rPr lang="en-US" dirty="0">
                <a:effectLst/>
              </a:rPr>
              <a:t>++ )</a:t>
            </a:r>
          </a:p>
          <a:p>
            <a:pPr>
              <a:lnSpc>
                <a:spcPct val="90000"/>
              </a:lnSpc>
              <a:buFont typeface="Monotype Sorts" pitchFamily="2" charset="2"/>
              <a:buNone/>
            </a:pPr>
            <a:r>
              <a:rPr lang="en-US" dirty="0">
                <a:effectLst/>
              </a:rPr>
              <a:t>    {</a:t>
            </a:r>
          </a:p>
          <a:p>
            <a:pPr>
              <a:lnSpc>
                <a:spcPct val="90000"/>
              </a:lnSpc>
              <a:buFont typeface="Monotype Sorts" pitchFamily="2" charset="2"/>
              <a:buNone/>
            </a:pPr>
            <a:r>
              <a:rPr lang="en-US" dirty="0">
                <a:effectLst/>
              </a:rPr>
              <a:t>        </a:t>
            </a:r>
            <a:r>
              <a:rPr lang="en-US" dirty="0" err="1">
                <a:effectLst/>
              </a:rPr>
              <a:t>anArray</a:t>
            </a:r>
            <a:r>
              <a:rPr lang="en-US" dirty="0">
                <a:effectLst/>
              </a:rPr>
              <a:t> [ </a:t>
            </a:r>
            <a:r>
              <a:rPr lang="en-US" dirty="0" err="1">
                <a:effectLst/>
              </a:rPr>
              <a:t>i</a:t>
            </a:r>
            <a:r>
              <a:rPr lang="en-US" dirty="0">
                <a:effectLst/>
              </a:rPr>
              <a:t> ] = 0 ;</a:t>
            </a:r>
          </a:p>
          <a:p>
            <a:pPr>
              <a:lnSpc>
                <a:spcPct val="90000"/>
              </a:lnSpc>
              <a:buFont typeface="Monotype Sorts" pitchFamily="2" charset="2"/>
              <a:buNone/>
            </a:pPr>
            <a:r>
              <a:rPr lang="en-US" dirty="0">
                <a:effectLst/>
              </a:rPr>
              <a:t>    }</a:t>
            </a:r>
          </a:p>
          <a:p>
            <a:pPr>
              <a:lnSpc>
                <a:spcPct val="90000"/>
              </a:lnSpc>
              <a:buFont typeface="Monotype Sorts" pitchFamily="2" charset="2"/>
              <a:buNone/>
            </a:pPr>
            <a:r>
              <a:rPr lang="en-US" dirty="0">
                <a:effectLst/>
              </a:rPr>
              <a:t>}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noFill/>
          <a:ln/>
        </p:spPr>
        <p:txBody>
          <a:bodyPr/>
          <a:lstStyle/>
          <a:p>
            <a:r>
              <a:rPr lang="en-US" dirty="0" smtClean="0"/>
              <a:t>Grades </a:t>
            </a:r>
            <a:r>
              <a:rPr lang="en-US" dirty="0"/>
              <a:t>Program (</a:t>
            </a:r>
            <a:r>
              <a:rPr lang="en-US" dirty="0" err="1"/>
              <a:t>con’t</a:t>
            </a:r>
            <a:r>
              <a:rPr lang="en-US" dirty="0"/>
              <a:t>)</a:t>
            </a:r>
          </a:p>
        </p:txBody>
      </p:sp>
      <p:sp>
        <p:nvSpPr>
          <p:cNvPr id="47107" name="Rectangle 3"/>
          <p:cNvSpPr>
            <a:spLocks noGrp="1" noChangeArrowheads="1"/>
          </p:cNvSpPr>
          <p:nvPr>
            <p:ph type="body" sz="half" idx="1"/>
          </p:nvPr>
        </p:nvSpPr>
        <p:spPr>
          <a:xfrm>
            <a:off x="0" y="1143000"/>
            <a:ext cx="8915400" cy="5257800"/>
          </a:xfrm>
          <a:noFill/>
          <a:ln/>
        </p:spPr>
        <p:txBody>
          <a:bodyPr/>
          <a:lstStyle/>
          <a:p>
            <a:pPr>
              <a:spcBef>
                <a:spcPct val="0"/>
              </a:spcBef>
              <a:buFont typeface="Monotype Sorts" pitchFamily="2" charset="2"/>
              <a:buChar char=" "/>
            </a:pPr>
            <a:r>
              <a:rPr lang="en-US" sz="1600" dirty="0"/>
              <a:t>/****************************************************************************************</a:t>
            </a:r>
          </a:p>
          <a:p>
            <a:pPr>
              <a:spcBef>
                <a:spcPct val="0"/>
              </a:spcBef>
              <a:buFont typeface="Monotype Sorts" pitchFamily="2" charset="2"/>
              <a:buChar char=" "/>
            </a:pPr>
            <a:r>
              <a:rPr lang="en-US" sz="1600" dirty="0"/>
              <a:t>** </a:t>
            </a:r>
            <a:r>
              <a:rPr lang="en-US" sz="1600" dirty="0" err="1"/>
              <a:t>fillArray</a:t>
            </a:r>
            <a:r>
              <a:rPr lang="en-US" sz="1600" dirty="0"/>
              <a:t> - fills an integer array with valid values that are entered by the user.  </a:t>
            </a:r>
          </a:p>
          <a:p>
            <a:pPr>
              <a:spcBef>
                <a:spcPct val="0"/>
              </a:spcBef>
              <a:buFont typeface="Monotype Sorts" pitchFamily="2" charset="2"/>
              <a:buChar char=" "/>
            </a:pPr>
            <a:r>
              <a:rPr lang="en-US" sz="1600" dirty="0"/>
              <a:t>**                Assures the values are between MIN and MAX.</a:t>
            </a:r>
          </a:p>
          <a:p>
            <a:pPr>
              <a:spcBef>
                <a:spcPct val="0"/>
              </a:spcBef>
              <a:buFont typeface="Monotype Sorts" pitchFamily="2" charset="2"/>
              <a:buChar char=" "/>
            </a:pPr>
            <a:r>
              <a:rPr lang="en-US" sz="1600" dirty="0"/>
              <a:t>** Inputs:  </a:t>
            </a:r>
            <a:r>
              <a:rPr lang="en-US" sz="1600" dirty="0" err="1"/>
              <a:t>anArray</a:t>
            </a:r>
            <a:r>
              <a:rPr lang="en-US" sz="1600" dirty="0"/>
              <a:t> - array to fill</a:t>
            </a:r>
          </a:p>
          <a:p>
            <a:pPr>
              <a:spcBef>
                <a:spcPct val="0"/>
              </a:spcBef>
              <a:buFont typeface="Monotype Sorts" pitchFamily="2" charset="2"/>
              <a:buChar char=" "/>
            </a:pPr>
            <a:r>
              <a:rPr lang="en-US" sz="1600" dirty="0"/>
              <a:t>** Outputs:  size - size of the array</a:t>
            </a:r>
          </a:p>
          <a:p>
            <a:pPr>
              <a:spcBef>
                <a:spcPct val="0"/>
              </a:spcBef>
              <a:buFont typeface="Monotype Sorts" pitchFamily="2" charset="2"/>
              <a:buChar char=" "/>
            </a:pPr>
            <a:r>
              <a:rPr lang="en-US" sz="1600" dirty="0"/>
              <a:t>** Side Effect - MIN and MAX must be #defined in this file</a:t>
            </a:r>
          </a:p>
          <a:p>
            <a:pPr>
              <a:spcBef>
                <a:spcPct val="0"/>
              </a:spcBef>
              <a:buFont typeface="Monotype Sorts" pitchFamily="2" charset="2"/>
              <a:buChar char=" "/>
            </a:pPr>
            <a:r>
              <a:rPr lang="en-US" sz="1600" dirty="0"/>
              <a:t>****************************************************************************************/</a:t>
            </a:r>
          </a:p>
          <a:p>
            <a:pPr>
              <a:spcBef>
                <a:spcPct val="0"/>
              </a:spcBef>
              <a:buFont typeface="Monotype Sorts" pitchFamily="2" charset="2"/>
              <a:buChar char=" "/>
            </a:pPr>
            <a:r>
              <a:rPr lang="en-US" sz="1600" dirty="0"/>
              <a:t>void </a:t>
            </a:r>
            <a:r>
              <a:rPr lang="en-US" sz="1600" dirty="0" err="1"/>
              <a:t>fillArray</a:t>
            </a:r>
            <a:r>
              <a:rPr lang="en-US" sz="1600" dirty="0"/>
              <a:t> ( </a:t>
            </a:r>
            <a:r>
              <a:rPr lang="en-US" sz="1600" dirty="0" err="1"/>
              <a:t>int</a:t>
            </a:r>
            <a:r>
              <a:rPr lang="en-US" sz="1600" dirty="0"/>
              <a:t> </a:t>
            </a:r>
            <a:r>
              <a:rPr lang="en-US" sz="1600" dirty="0" err="1"/>
              <a:t>anArray</a:t>
            </a:r>
            <a:r>
              <a:rPr lang="en-US" sz="1600" dirty="0"/>
              <a:t> [ ], </a:t>
            </a:r>
            <a:r>
              <a:rPr lang="en-US" sz="1600" dirty="0" err="1"/>
              <a:t>int</a:t>
            </a:r>
            <a:r>
              <a:rPr lang="en-US" sz="1600" dirty="0"/>
              <a:t> size ) </a:t>
            </a:r>
          </a:p>
          <a:p>
            <a:pPr>
              <a:spcBef>
                <a:spcPct val="0"/>
              </a:spcBef>
              <a:buFont typeface="Monotype Sorts" pitchFamily="2" charset="2"/>
              <a:buChar char=" "/>
            </a:pPr>
            <a:r>
              <a:rPr lang="en-US" sz="1600" dirty="0"/>
              <a:t>{</a:t>
            </a:r>
          </a:p>
          <a:p>
            <a:pPr>
              <a:spcBef>
                <a:spcPct val="0"/>
              </a:spcBef>
              <a:buFont typeface="Monotype Sorts" pitchFamily="2" charset="2"/>
              <a:buChar char=" "/>
            </a:pPr>
            <a:r>
              <a:rPr lang="en-US" sz="1600" dirty="0"/>
              <a:t>     </a:t>
            </a:r>
            <a:r>
              <a:rPr lang="en-US" sz="1600" dirty="0" err="1"/>
              <a:t>int</a:t>
            </a:r>
            <a:r>
              <a:rPr lang="en-US" sz="1600" dirty="0"/>
              <a:t> </a:t>
            </a:r>
            <a:r>
              <a:rPr lang="en-US" sz="1600" dirty="0" err="1"/>
              <a:t>i</a:t>
            </a:r>
            <a:r>
              <a:rPr lang="en-US" sz="1600" dirty="0"/>
              <a:t> ;   /* loop counter */</a:t>
            </a:r>
          </a:p>
          <a:p>
            <a:pPr>
              <a:spcBef>
                <a:spcPct val="0"/>
              </a:spcBef>
              <a:buFont typeface="Monotype Sorts" pitchFamily="2" charset="2"/>
              <a:buChar char=" "/>
            </a:pPr>
            <a:r>
              <a:rPr lang="en-US" sz="1600" dirty="0"/>
              <a:t>     for ( </a:t>
            </a:r>
            <a:r>
              <a:rPr lang="en-US" sz="1600" dirty="0" err="1"/>
              <a:t>i</a:t>
            </a:r>
            <a:r>
              <a:rPr lang="en-US" sz="1600" dirty="0"/>
              <a:t> = 0; </a:t>
            </a:r>
            <a:r>
              <a:rPr lang="en-US" sz="1600" dirty="0" err="1"/>
              <a:t>i</a:t>
            </a:r>
            <a:r>
              <a:rPr lang="en-US" sz="1600" dirty="0"/>
              <a:t> &lt; size; </a:t>
            </a:r>
            <a:r>
              <a:rPr lang="en-US" sz="1600" dirty="0" err="1"/>
              <a:t>i</a:t>
            </a:r>
            <a:r>
              <a:rPr lang="en-US" sz="1600" dirty="0"/>
              <a:t>++ ) {</a:t>
            </a:r>
          </a:p>
          <a:p>
            <a:pPr>
              <a:spcBef>
                <a:spcPct val="0"/>
              </a:spcBef>
              <a:buFont typeface="Monotype Sorts" pitchFamily="2" charset="2"/>
              <a:buChar char=" "/>
            </a:pPr>
            <a:r>
              <a:rPr lang="en-US" sz="1600" dirty="0"/>
              <a:t>         </a:t>
            </a:r>
            <a:r>
              <a:rPr lang="en-US" sz="1600" dirty="0" err="1"/>
              <a:t>printf</a:t>
            </a:r>
            <a:r>
              <a:rPr lang="en-US" sz="1600" dirty="0"/>
              <a:t> (“Enter next value : ”) ;</a:t>
            </a:r>
          </a:p>
          <a:p>
            <a:pPr>
              <a:spcBef>
                <a:spcPct val="0"/>
              </a:spcBef>
              <a:buFont typeface="Monotype Sorts" pitchFamily="2" charset="2"/>
              <a:buChar char=" "/>
            </a:pPr>
            <a:r>
              <a:rPr lang="en-US" sz="1600" dirty="0"/>
              <a:t>         </a:t>
            </a:r>
            <a:r>
              <a:rPr lang="en-US" sz="1600" dirty="0" err="1"/>
              <a:t>scanf</a:t>
            </a:r>
            <a:r>
              <a:rPr lang="en-US" sz="1600" dirty="0"/>
              <a:t> (“%d “, &amp;</a:t>
            </a:r>
            <a:r>
              <a:rPr lang="en-US" sz="1600" dirty="0" err="1"/>
              <a:t>anArray</a:t>
            </a:r>
            <a:r>
              <a:rPr lang="en-US" sz="1600" dirty="0"/>
              <a:t> [ </a:t>
            </a:r>
            <a:r>
              <a:rPr lang="en-US" sz="1600" dirty="0" err="1"/>
              <a:t>i</a:t>
            </a:r>
            <a:r>
              <a:rPr lang="en-US" sz="1600" dirty="0"/>
              <a:t> ] ) ;</a:t>
            </a:r>
          </a:p>
          <a:p>
            <a:pPr>
              <a:spcBef>
                <a:spcPct val="0"/>
              </a:spcBef>
              <a:buFont typeface="Monotype Sorts" pitchFamily="2" charset="2"/>
              <a:buChar char=" "/>
            </a:pPr>
            <a:r>
              <a:rPr lang="en-US" sz="1600" dirty="0"/>
              <a:t>         while ( (</a:t>
            </a:r>
            <a:r>
              <a:rPr lang="en-US" sz="1600" dirty="0" err="1"/>
              <a:t>anArray</a:t>
            </a:r>
            <a:r>
              <a:rPr lang="en-US" sz="1600" dirty="0"/>
              <a:t> [ </a:t>
            </a:r>
            <a:r>
              <a:rPr lang="en-US" sz="1600" dirty="0" err="1"/>
              <a:t>i</a:t>
            </a:r>
            <a:r>
              <a:rPr lang="en-US" sz="1600" dirty="0"/>
              <a:t> ] &lt; MIN)  ||  (</a:t>
            </a:r>
            <a:r>
              <a:rPr lang="en-US" sz="1600" dirty="0" err="1"/>
              <a:t>anArray</a:t>
            </a:r>
            <a:r>
              <a:rPr lang="en-US" sz="1600" dirty="0"/>
              <a:t> [ </a:t>
            </a:r>
            <a:r>
              <a:rPr lang="en-US" sz="1600" dirty="0" err="1"/>
              <a:t>i</a:t>
            </a:r>
            <a:r>
              <a:rPr lang="en-US" sz="1600" dirty="0"/>
              <a:t> ] &gt; MAX) ) </a:t>
            </a:r>
            <a:br>
              <a:rPr lang="en-US" sz="1600" dirty="0"/>
            </a:br>
            <a:r>
              <a:rPr lang="en-US" sz="1600" dirty="0"/>
              <a:t>{</a:t>
            </a:r>
          </a:p>
          <a:p>
            <a:pPr>
              <a:spcBef>
                <a:spcPct val="0"/>
              </a:spcBef>
              <a:buFont typeface="Monotype Sorts" pitchFamily="2" charset="2"/>
              <a:buChar char=" "/>
            </a:pPr>
            <a:r>
              <a:rPr lang="en-US" sz="1600" dirty="0"/>
              <a:t>              </a:t>
            </a:r>
            <a:r>
              <a:rPr lang="en-US" sz="1600" dirty="0" err="1"/>
              <a:t>printf</a:t>
            </a:r>
            <a:r>
              <a:rPr lang="en-US" sz="1600" dirty="0"/>
              <a:t> ( “Values must be between %d and %d\n ”, MIN, MAX ) ;</a:t>
            </a:r>
          </a:p>
          <a:p>
            <a:pPr>
              <a:spcBef>
                <a:spcPct val="0"/>
              </a:spcBef>
              <a:buFont typeface="Monotype Sorts" pitchFamily="2" charset="2"/>
              <a:buChar char=" "/>
            </a:pPr>
            <a:r>
              <a:rPr lang="en-US" sz="1600" dirty="0"/>
              <a:t>              </a:t>
            </a:r>
            <a:r>
              <a:rPr lang="en-US" sz="1600" dirty="0" err="1"/>
              <a:t>printf</a:t>
            </a:r>
            <a:r>
              <a:rPr lang="en-US" sz="1600" dirty="0"/>
              <a:t> ( “Enter next value : ” ) ;</a:t>
            </a:r>
          </a:p>
          <a:p>
            <a:pPr>
              <a:spcBef>
                <a:spcPct val="0"/>
              </a:spcBef>
              <a:buFont typeface="Monotype Sorts" pitchFamily="2" charset="2"/>
              <a:buChar char=" "/>
            </a:pPr>
            <a:r>
              <a:rPr lang="en-US" sz="1600" dirty="0"/>
              <a:t>              </a:t>
            </a:r>
            <a:r>
              <a:rPr lang="en-US" sz="1600" dirty="0" err="1"/>
              <a:t>scanf</a:t>
            </a:r>
            <a:r>
              <a:rPr lang="en-US" sz="1600" dirty="0"/>
              <a:t> (“%d “, &amp;</a:t>
            </a:r>
            <a:r>
              <a:rPr lang="en-US" sz="1600" dirty="0" err="1"/>
              <a:t>anArray</a:t>
            </a:r>
            <a:r>
              <a:rPr lang="en-US" sz="1600" dirty="0"/>
              <a:t>[ </a:t>
            </a:r>
            <a:r>
              <a:rPr lang="en-US" sz="1600" dirty="0" err="1"/>
              <a:t>i</a:t>
            </a:r>
            <a:r>
              <a:rPr lang="en-US" sz="1600" dirty="0"/>
              <a:t> ] ) ;</a:t>
            </a:r>
          </a:p>
          <a:p>
            <a:pPr>
              <a:spcBef>
                <a:spcPct val="0"/>
              </a:spcBef>
              <a:buFont typeface="Monotype Sorts" pitchFamily="2" charset="2"/>
              <a:buChar char=" "/>
            </a:pPr>
            <a:r>
              <a:rPr lang="en-US" sz="1600" dirty="0"/>
              <a:t>         }</a:t>
            </a:r>
          </a:p>
          <a:p>
            <a:pPr>
              <a:spcBef>
                <a:spcPct val="0"/>
              </a:spcBef>
              <a:buFont typeface="Monotype Sorts" pitchFamily="2" charset="2"/>
              <a:buChar char=" "/>
            </a:pPr>
            <a:r>
              <a:rPr lang="en-US" sz="1600" dirty="0"/>
              <a:t>     }</a:t>
            </a:r>
          </a:p>
          <a:p>
            <a:pPr>
              <a:spcBef>
                <a:spcPct val="0"/>
              </a:spcBef>
              <a:buFont typeface="Monotype Sorts" pitchFamily="2" charset="2"/>
              <a:buChar char=" "/>
            </a:pPr>
            <a:r>
              <a:rPr lang="en-US" sz="1600" dirty="0"/>
              <a:t>}</a:t>
            </a:r>
          </a:p>
          <a:p>
            <a:pPr>
              <a:spcBef>
                <a:spcPct val="0"/>
              </a:spcBef>
              <a:buFont typeface="Monotype Sorts" pitchFamily="2" charset="2"/>
              <a:buChar char=" "/>
            </a:pPr>
            <a:endParaRPr lang="en-US" sz="1600" dirty="0"/>
          </a:p>
        </p:txBody>
      </p:sp>
      <p:sp>
        <p:nvSpPr>
          <p:cNvPr id="47108" name="Rectangle 4"/>
          <p:cNvSpPr>
            <a:spLocks noGrp="1" noChangeArrowheads="1"/>
          </p:cNvSpPr>
          <p:nvPr>
            <p:ph type="body" sz="half" idx="2"/>
          </p:nvPr>
        </p:nvSpPr>
        <p:spPr>
          <a:xfrm>
            <a:off x="4038600" y="1295400"/>
            <a:ext cx="5334000" cy="4267200"/>
          </a:xfrm>
          <a:noFill/>
          <a:ln/>
        </p:spPr>
        <p:txBody>
          <a:bodyPr/>
          <a:lstStyle/>
          <a:p>
            <a:pPr>
              <a:lnSpc>
                <a:spcPct val="75000"/>
              </a:lnSpc>
              <a:buFont typeface="Monotype Sorts" pitchFamily="2" charset="2"/>
              <a:buChar char=" "/>
            </a:pPr>
            <a:endParaRPr lang="en-US" sz="2000"/>
          </a:p>
          <a:p>
            <a:pPr>
              <a:lnSpc>
                <a:spcPct val="75000"/>
              </a:lnSpc>
              <a:buFont typeface="Monotype Sorts" pitchFamily="2" charset="2"/>
              <a:buChar char=" "/>
            </a:pPr>
            <a:r>
              <a:rPr lang="en-US" sz="2000"/>
              <a:t>            </a:t>
            </a: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noFill/>
          <a:ln/>
        </p:spPr>
        <p:txBody>
          <a:bodyPr/>
          <a:lstStyle/>
          <a:p>
            <a:r>
              <a:rPr lang="en-US" dirty="0" smtClean="0"/>
              <a:t>Grades </a:t>
            </a:r>
            <a:r>
              <a:rPr lang="en-US" dirty="0"/>
              <a:t>Program (</a:t>
            </a:r>
            <a:r>
              <a:rPr lang="en-US" dirty="0" err="1"/>
              <a:t>con’t</a:t>
            </a:r>
            <a:r>
              <a:rPr lang="en-US" dirty="0"/>
              <a:t>)</a:t>
            </a:r>
          </a:p>
        </p:txBody>
      </p:sp>
      <p:sp>
        <p:nvSpPr>
          <p:cNvPr id="50179" name="Rectangle 3"/>
          <p:cNvSpPr>
            <a:spLocks noGrp="1" noChangeArrowheads="1"/>
          </p:cNvSpPr>
          <p:nvPr>
            <p:ph type="body" sz="half" idx="1"/>
          </p:nvPr>
        </p:nvSpPr>
        <p:spPr>
          <a:xfrm>
            <a:off x="0" y="1143000"/>
            <a:ext cx="8763000" cy="5181600"/>
          </a:xfrm>
          <a:noFill/>
          <a:ln/>
        </p:spPr>
        <p:txBody>
          <a:bodyPr/>
          <a:lstStyle/>
          <a:p>
            <a:pPr>
              <a:lnSpc>
                <a:spcPct val="75000"/>
              </a:lnSpc>
              <a:buFont typeface="Monotype Sorts" pitchFamily="2" charset="2"/>
              <a:buChar char=" "/>
            </a:pPr>
            <a:r>
              <a:rPr lang="en-US" sz="2000" dirty="0"/>
              <a:t>/********************************************************************************</a:t>
            </a:r>
          </a:p>
          <a:p>
            <a:pPr>
              <a:lnSpc>
                <a:spcPct val="90000"/>
              </a:lnSpc>
              <a:spcBef>
                <a:spcPct val="0"/>
              </a:spcBef>
              <a:buFont typeface="Monotype Sorts" pitchFamily="2" charset="2"/>
              <a:buChar char=" "/>
            </a:pPr>
            <a:r>
              <a:rPr lang="en-US" sz="2000" dirty="0"/>
              <a:t>** </a:t>
            </a:r>
            <a:r>
              <a:rPr lang="en-US" sz="2000" dirty="0" err="1"/>
              <a:t>processGrades</a:t>
            </a:r>
            <a:r>
              <a:rPr lang="en-US" sz="2000" dirty="0"/>
              <a:t> - counts the number of A’s, B’s, C’s, D’s, and F’s, and</a:t>
            </a:r>
          </a:p>
          <a:p>
            <a:pPr>
              <a:lnSpc>
                <a:spcPct val="90000"/>
              </a:lnSpc>
              <a:spcBef>
                <a:spcPct val="0"/>
              </a:spcBef>
              <a:buFont typeface="Monotype Sorts" pitchFamily="2" charset="2"/>
              <a:buChar char=" "/>
            </a:pPr>
            <a:r>
              <a:rPr lang="en-US" sz="2000" dirty="0"/>
              <a:t>**                             computes the average score</a:t>
            </a:r>
          </a:p>
          <a:p>
            <a:pPr>
              <a:lnSpc>
                <a:spcPct val="90000"/>
              </a:lnSpc>
              <a:spcBef>
                <a:spcPct val="0"/>
              </a:spcBef>
              <a:buFont typeface="Monotype Sorts" pitchFamily="2" charset="2"/>
              <a:buChar char=" "/>
            </a:pPr>
            <a:r>
              <a:rPr lang="en-US" sz="2000" dirty="0"/>
              <a:t>** Inputs:  score - array of student scores</a:t>
            </a:r>
          </a:p>
          <a:p>
            <a:pPr>
              <a:lnSpc>
                <a:spcPct val="90000"/>
              </a:lnSpc>
              <a:spcBef>
                <a:spcPct val="0"/>
              </a:spcBef>
              <a:buFont typeface="Monotype Sorts" pitchFamily="2" charset="2"/>
              <a:buChar char=" "/>
            </a:pPr>
            <a:r>
              <a:rPr lang="en-US" sz="2000" dirty="0"/>
              <a:t>                 size - size of the array</a:t>
            </a:r>
          </a:p>
          <a:p>
            <a:pPr>
              <a:lnSpc>
                <a:spcPct val="90000"/>
              </a:lnSpc>
              <a:spcBef>
                <a:spcPct val="0"/>
              </a:spcBef>
              <a:buFont typeface="Monotype Sorts" pitchFamily="2" charset="2"/>
              <a:buChar char=" "/>
            </a:pPr>
            <a:r>
              <a:rPr lang="en-US" sz="2000" dirty="0"/>
              <a:t>                 </a:t>
            </a:r>
            <a:r>
              <a:rPr lang="en-US" sz="2000" dirty="0" err="1"/>
              <a:t>gradeCount</a:t>
            </a:r>
            <a:r>
              <a:rPr lang="en-US" sz="2000" dirty="0"/>
              <a:t> - grade counts all initialized to zero</a:t>
            </a:r>
          </a:p>
          <a:p>
            <a:pPr>
              <a:lnSpc>
                <a:spcPct val="90000"/>
              </a:lnSpc>
              <a:spcBef>
                <a:spcPct val="0"/>
              </a:spcBef>
              <a:buFont typeface="Monotype Sorts" pitchFamily="2" charset="2"/>
              <a:buChar char=" "/>
            </a:pPr>
            <a:r>
              <a:rPr lang="en-US" sz="2000" dirty="0"/>
              <a:t>** Outputs:  </a:t>
            </a:r>
            <a:r>
              <a:rPr lang="en-US" sz="2000" dirty="0" err="1"/>
              <a:t>gradeCount</a:t>
            </a:r>
            <a:r>
              <a:rPr lang="en-US" sz="2000" dirty="0"/>
              <a:t> - number of A’s, B’s, C’s, D’s, and F’s</a:t>
            </a:r>
          </a:p>
          <a:p>
            <a:pPr>
              <a:lnSpc>
                <a:spcPct val="90000"/>
              </a:lnSpc>
              <a:spcBef>
                <a:spcPct val="0"/>
              </a:spcBef>
              <a:buFont typeface="Monotype Sorts" pitchFamily="2" charset="2"/>
              <a:buChar char=" "/>
            </a:pPr>
            <a:r>
              <a:rPr lang="en-US" sz="2000" dirty="0"/>
              <a:t>** Side Effect:  A, B, C, D, and F must be #defined in this file</a:t>
            </a:r>
          </a:p>
          <a:p>
            <a:pPr>
              <a:lnSpc>
                <a:spcPct val="90000"/>
              </a:lnSpc>
              <a:spcBef>
                <a:spcPct val="0"/>
              </a:spcBef>
              <a:buFont typeface="Monotype Sorts" pitchFamily="2" charset="2"/>
              <a:buChar char=" "/>
            </a:pPr>
            <a:r>
              <a:rPr lang="en-US" sz="2000" dirty="0"/>
              <a:t>*********************************************************************************/</a:t>
            </a:r>
          </a:p>
          <a:p>
            <a:pPr>
              <a:lnSpc>
                <a:spcPct val="90000"/>
              </a:lnSpc>
              <a:spcBef>
                <a:spcPct val="0"/>
              </a:spcBef>
              <a:buFont typeface="Monotype Sorts" pitchFamily="2" charset="2"/>
              <a:buChar char=" "/>
            </a:pPr>
            <a:r>
              <a:rPr lang="en-US" sz="2000" dirty="0"/>
              <a:t>double </a:t>
            </a:r>
            <a:r>
              <a:rPr lang="en-US" sz="2000" dirty="0" err="1"/>
              <a:t>ProcessGrades</a:t>
            </a:r>
            <a:r>
              <a:rPr lang="en-US" sz="2000" dirty="0"/>
              <a:t> (</a:t>
            </a:r>
            <a:r>
              <a:rPr lang="en-US" sz="2000" dirty="0" err="1"/>
              <a:t>int</a:t>
            </a:r>
            <a:r>
              <a:rPr lang="en-US" sz="2000" dirty="0"/>
              <a:t> score [ ], </a:t>
            </a:r>
            <a:r>
              <a:rPr lang="en-US" sz="2000" dirty="0" err="1"/>
              <a:t>int</a:t>
            </a:r>
            <a:r>
              <a:rPr lang="en-US" sz="2000" dirty="0"/>
              <a:t> size, </a:t>
            </a:r>
            <a:r>
              <a:rPr lang="en-US" sz="2000" dirty="0" err="1"/>
              <a:t>int</a:t>
            </a:r>
            <a:r>
              <a:rPr lang="en-US" sz="2000" dirty="0"/>
              <a:t> </a:t>
            </a:r>
            <a:r>
              <a:rPr lang="en-US" sz="2000" dirty="0" err="1"/>
              <a:t>gradeCount</a:t>
            </a:r>
            <a:r>
              <a:rPr lang="en-US" sz="2000" dirty="0"/>
              <a:t> [ ] ) </a:t>
            </a:r>
          </a:p>
          <a:p>
            <a:pPr>
              <a:lnSpc>
                <a:spcPct val="90000"/>
              </a:lnSpc>
              <a:spcBef>
                <a:spcPct val="0"/>
              </a:spcBef>
              <a:buFont typeface="Monotype Sorts" pitchFamily="2" charset="2"/>
              <a:buChar char=" "/>
            </a:pPr>
            <a:r>
              <a:rPr lang="en-US" sz="2000" dirty="0"/>
              <a:t>{</a:t>
            </a:r>
          </a:p>
          <a:p>
            <a:pPr>
              <a:lnSpc>
                <a:spcPct val="80000"/>
              </a:lnSpc>
              <a:spcBef>
                <a:spcPct val="0"/>
              </a:spcBef>
              <a:buFont typeface="Monotype Sorts" pitchFamily="2" charset="2"/>
              <a:buChar char=" "/>
            </a:pPr>
            <a:r>
              <a:rPr lang="en-US" sz="2000" dirty="0"/>
              <a:t>    </a:t>
            </a:r>
            <a:r>
              <a:rPr lang="en-US" sz="2000" dirty="0" err="1"/>
              <a:t>int</a:t>
            </a:r>
            <a:r>
              <a:rPr lang="en-US" sz="2000" dirty="0"/>
              <a:t> total = 0;           /* total of all scores */</a:t>
            </a:r>
          </a:p>
          <a:p>
            <a:pPr>
              <a:lnSpc>
                <a:spcPct val="80000"/>
              </a:lnSpc>
              <a:spcBef>
                <a:spcPct val="0"/>
              </a:spcBef>
              <a:buFont typeface="Monotype Sorts" pitchFamily="2" charset="2"/>
              <a:buChar char=" "/>
            </a:pPr>
            <a:r>
              <a:rPr lang="en-US" sz="2000" dirty="0"/>
              <a:t>    double average;   /* average score      */</a:t>
            </a:r>
          </a:p>
          <a:p>
            <a:pPr>
              <a:lnSpc>
                <a:spcPct val="90000"/>
              </a:lnSpc>
              <a:spcBef>
                <a:spcPct val="35000"/>
              </a:spcBef>
              <a:buFont typeface="Monotype Sorts" pitchFamily="2" charset="2"/>
              <a:buChar char=" "/>
            </a:pPr>
            <a:r>
              <a:rPr lang="en-US" sz="2000" dirty="0"/>
              <a:t>    for ( </a:t>
            </a:r>
            <a:r>
              <a:rPr lang="en-US" sz="2000" dirty="0" err="1"/>
              <a:t>i</a:t>
            </a:r>
            <a:r>
              <a:rPr lang="en-US" sz="2000" dirty="0"/>
              <a:t> = 0 ; </a:t>
            </a:r>
            <a:r>
              <a:rPr lang="en-US" sz="2000" dirty="0" err="1"/>
              <a:t>i</a:t>
            </a:r>
            <a:r>
              <a:rPr lang="en-US" sz="2000" dirty="0"/>
              <a:t> &lt; size ; </a:t>
            </a:r>
            <a:r>
              <a:rPr lang="en-US" sz="2000" dirty="0" err="1"/>
              <a:t>i</a:t>
            </a:r>
            <a:r>
              <a:rPr lang="en-US" sz="2000" dirty="0"/>
              <a:t>++) </a:t>
            </a:r>
          </a:p>
          <a:p>
            <a:pPr>
              <a:lnSpc>
                <a:spcPct val="90000"/>
              </a:lnSpc>
              <a:spcBef>
                <a:spcPct val="35000"/>
              </a:spcBef>
              <a:buFont typeface="Monotype Sorts" pitchFamily="2" charset="2"/>
              <a:buChar char=" "/>
            </a:pPr>
            <a:r>
              <a:rPr lang="en-US" sz="2000" dirty="0"/>
              <a:t>   {</a:t>
            </a:r>
          </a:p>
          <a:p>
            <a:pPr>
              <a:lnSpc>
                <a:spcPct val="90000"/>
              </a:lnSpc>
              <a:spcBef>
                <a:spcPct val="0"/>
              </a:spcBef>
              <a:buFont typeface="Monotype Sorts" pitchFamily="2" charset="2"/>
              <a:buChar char=" "/>
            </a:pPr>
            <a:r>
              <a:rPr lang="en-US" sz="2000" dirty="0"/>
              <a:t>        total += score [ </a:t>
            </a:r>
            <a:r>
              <a:rPr lang="en-US" sz="2000" dirty="0" err="1"/>
              <a:t>i</a:t>
            </a:r>
            <a:r>
              <a:rPr lang="en-US" sz="2000" dirty="0"/>
              <a:t> ] ;</a:t>
            </a: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noFill/>
          <a:ln/>
        </p:spPr>
        <p:txBody>
          <a:bodyPr/>
          <a:lstStyle/>
          <a:p>
            <a:r>
              <a:rPr lang="en-US" dirty="0" smtClean="0"/>
              <a:t>Grades </a:t>
            </a:r>
            <a:r>
              <a:rPr lang="en-US" dirty="0"/>
              <a:t>Program (</a:t>
            </a:r>
            <a:r>
              <a:rPr lang="en-US" dirty="0" err="1"/>
              <a:t>con’t</a:t>
            </a:r>
            <a:r>
              <a:rPr lang="en-US" dirty="0"/>
              <a:t>)</a:t>
            </a:r>
          </a:p>
        </p:txBody>
      </p:sp>
      <p:sp>
        <p:nvSpPr>
          <p:cNvPr id="52227" name="Rectangle 3"/>
          <p:cNvSpPr>
            <a:spLocks noGrp="1" noChangeArrowheads="1"/>
          </p:cNvSpPr>
          <p:nvPr>
            <p:ph type="body" sz="half" idx="1"/>
          </p:nvPr>
        </p:nvSpPr>
        <p:spPr>
          <a:xfrm>
            <a:off x="0" y="1219200"/>
            <a:ext cx="8686800" cy="4876800"/>
          </a:xfrm>
          <a:noFill/>
          <a:ln/>
        </p:spPr>
        <p:txBody>
          <a:bodyPr/>
          <a:lstStyle/>
          <a:p>
            <a:pPr>
              <a:lnSpc>
                <a:spcPct val="90000"/>
              </a:lnSpc>
              <a:spcBef>
                <a:spcPct val="0"/>
              </a:spcBef>
              <a:buFont typeface="Monotype Sorts" pitchFamily="2" charset="2"/>
              <a:buChar char=" "/>
            </a:pPr>
            <a:r>
              <a:rPr lang="en-US" sz="2000" dirty="0"/>
              <a:t>  switch ( score [ </a:t>
            </a:r>
            <a:r>
              <a:rPr lang="en-US" sz="2000" dirty="0" err="1"/>
              <a:t>i</a:t>
            </a:r>
            <a:r>
              <a:rPr lang="en-US" sz="2000" dirty="0"/>
              <a:t> ] / 10 )</a:t>
            </a:r>
          </a:p>
          <a:p>
            <a:pPr>
              <a:lnSpc>
                <a:spcPct val="90000"/>
              </a:lnSpc>
              <a:spcBef>
                <a:spcPct val="0"/>
              </a:spcBef>
              <a:buFont typeface="Monotype Sorts" pitchFamily="2" charset="2"/>
              <a:buChar char=" "/>
            </a:pPr>
            <a:r>
              <a:rPr lang="en-US" sz="2000" dirty="0"/>
              <a:t>        {</a:t>
            </a:r>
          </a:p>
          <a:p>
            <a:pPr>
              <a:lnSpc>
                <a:spcPct val="90000"/>
              </a:lnSpc>
              <a:spcBef>
                <a:spcPct val="0"/>
              </a:spcBef>
              <a:buFont typeface="Monotype Sorts" pitchFamily="2" charset="2"/>
              <a:buChar char=" "/>
            </a:pPr>
            <a:r>
              <a:rPr lang="en-US" sz="2000" dirty="0"/>
              <a:t>            case 10 :</a:t>
            </a:r>
          </a:p>
          <a:p>
            <a:pPr>
              <a:lnSpc>
                <a:spcPct val="90000"/>
              </a:lnSpc>
              <a:spcBef>
                <a:spcPct val="0"/>
              </a:spcBef>
              <a:buFont typeface="Monotype Sorts" pitchFamily="2" charset="2"/>
              <a:buChar char=" "/>
            </a:pPr>
            <a:r>
              <a:rPr lang="en-US" sz="2000" dirty="0"/>
              <a:t>            case   9 :  </a:t>
            </a:r>
            <a:r>
              <a:rPr lang="en-US" sz="2000" dirty="0" err="1"/>
              <a:t>gradeCount</a:t>
            </a:r>
            <a:r>
              <a:rPr lang="en-US" sz="2000" dirty="0"/>
              <a:t> [ A  ]++ ; break ;</a:t>
            </a:r>
            <a:endParaRPr lang="en-US" sz="1800" dirty="0"/>
          </a:p>
          <a:p>
            <a:pPr>
              <a:lnSpc>
                <a:spcPct val="90000"/>
              </a:lnSpc>
              <a:spcBef>
                <a:spcPct val="0"/>
              </a:spcBef>
              <a:buFont typeface="Monotype Sorts" pitchFamily="2" charset="2"/>
              <a:buChar char=" "/>
            </a:pPr>
            <a:r>
              <a:rPr lang="en-US" sz="2000" dirty="0"/>
              <a:t>            case   8 :  </a:t>
            </a:r>
            <a:r>
              <a:rPr lang="en-US" sz="2000" dirty="0" err="1"/>
              <a:t>gradeCount</a:t>
            </a:r>
            <a:r>
              <a:rPr lang="en-US" sz="2000" dirty="0"/>
              <a:t> [ B ]++ ;  break ;</a:t>
            </a:r>
          </a:p>
          <a:p>
            <a:pPr>
              <a:lnSpc>
                <a:spcPct val="75000"/>
              </a:lnSpc>
              <a:buFont typeface="Monotype Sorts" pitchFamily="2" charset="2"/>
              <a:buChar char=" "/>
            </a:pPr>
            <a:r>
              <a:rPr lang="en-US" sz="2000" dirty="0"/>
              <a:t>           case   7 :  </a:t>
            </a:r>
            <a:r>
              <a:rPr lang="en-US" sz="2000" dirty="0" err="1"/>
              <a:t>gradeCount</a:t>
            </a:r>
            <a:r>
              <a:rPr lang="en-US" sz="2000" dirty="0"/>
              <a:t> [ C ]++ ; break ;</a:t>
            </a:r>
          </a:p>
          <a:p>
            <a:pPr>
              <a:lnSpc>
                <a:spcPct val="90000"/>
              </a:lnSpc>
              <a:spcBef>
                <a:spcPct val="0"/>
              </a:spcBef>
              <a:buFont typeface="Monotype Sorts" pitchFamily="2" charset="2"/>
              <a:buChar char=" "/>
            </a:pPr>
            <a:r>
              <a:rPr lang="en-US" sz="2000" dirty="0"/>
              <a:t>           case   6 :  </a:t>
            </a:r>
            <a:r>
              <a:rPr lang="en-US" sz="2000" dirty="0" err="1"/>
              <a:t>gradeCount</a:t>
            </a:r>
            <a:r>
              <a:rPr lang="en-US" sz="2000" dirty="0"/>
              <a:t> [ D ]++ ; break ; </a:t>
            </a:r>
          </a:p>
          <a:p>
            <a:pPr>
              <a:lnSpc>
                <a:spcPct val="90000"/>
              </a:lnSpc>
              <a:spcBef>
                <a:spcPct val="0"/>
              </a:spcBef>
              <a:buFont typeface="Monotype Sorts" pitchFamily="2" charset="2"/>
              <a:buChar char=" "/>
            </a:pPr>
            <a:r>
              <a:rPr lang="en-US" sz="2000" dirty="0"/>
              <a:t>           case   5 :  case   4 : case   3 :   case   2 :   case   1 :  case   0:                           		     </a:t>
            </a:r>
            <a:r>
              <a:rPr lang="en-US" sz="2000" dirty="0" err="1"/>
              <a:t>gradeCount</a:t>
            </a:r>
            <a:r>
              <a:rPr lang="en-US" sz="2000" dirty="0"/>
              <a:t> [ F ]++ ;</a:t>
            </a:r>
          </a:p>
          <a:p>
            <a:pPr>
              <a:lnSpc>
                <a:spcPct val="80000"/>
              </a:lnSpc>
              <a:spcBef>
                <a:spcPct val="0"/>
              </a:spcBef>
              <a:buFont typeface="Monotype Sorts" pitchFamily="2" charset="2"/>
              <a:buChar char=" "/>
            </a:pPr>
            <a:r>
              <a:rPr lang="en-US" sz="2000" dirty="0"/>
              <a:t>                           break ;</a:t>
            </a:r>
          </a:p>
          <a:p>
            <a:pPr>
              <a:lnSpc>
                <a:spcPct val="80000"/>
              </a:lnSpc>
              <a:spcBef>
                <a:spcPct val="0"/>
              </a:spcBef>
              <a:buFont typeface="Monotype Sorts" pitchFamily="2" charset="2"/>
              <a:buChar char=" "/>
            </a:pPr>
            <a:r>
              <a:rPr lang="en-US" sz="2000" dirty="0"/>
              <a:t>            default  : </a:t>
            </a:r>
            <a:r>
              <a:rPr lang="en-US" sz="2000" dirty="0" err="1"/>
              <a:t>printf</a:t>
            </a:r>
            <a:r>
              <a:rPr lang="en-US" sz="2000" dirty="0"/>
              <a:t> (“Error in score.\n”) ;</a:t>
            </a:r>
          </a:p>
          <a:p>
            <a:pPr>
              <a:lnSpc>
                <a:spcPct val="80000"/>
              </a:lnSpc>
              <a:spcBef>
                <a:spcPct val="0"/>
              </a:spcBef>
              <a:buFont typeface="Monotype Sorts" pitchFamily="2" charset="2"/>
              <a:buChar char=" "/>
            </a:pPr>
            <a:r>
              <a:rPr lang="en-US" sz="2000" dirty="0"/>
              <a:t>        }</a:t>
            </a:r>
          </a:p>
          <a:p>
            <a:pPr>
              <a:lnSpc>
                <a:spcPct val="80000"/>
              </a:lnSpc>
              <a:spcBef>
                <a:spcPct val="0"/>
              </a:spcBef>
              <a:buFont typeface="Monotype Sorts" pitchFamily="2" charset="2"/>
              <a:buChar char=" "/>
            </a:pPr>
            <a:r>
              <a:rPr lang="en-US" sz="2000" dirty="0"/>
              <a:t>    }</a:t>
            </a:r>
          </a:p>
          <a:p>
            <a:pPr>
              <a:lnSpc>
                <a:spcPct val="90000"/>
              </a:lnSpc>
              <a:buFont typeface="Monotype Sorts" pitchFamily="2" charset="2"/>
              <a:buChar char=" "/>
            </a:pPr>
            <a:r>
              <a:rPr lang="en-US" sz="2000" dirty="0"/>
              <a:t>    average = </a:t>
            </a:r>
            <a:r>
              <a:rPr lang="en-US" sz="2000" dirty="0" err="1"/>
              <a:t>findAverage</a:t>
            </a:r>
            <a:r>
              <a:rPr lang="en-US" sz="2000" dirty="0"/>
              <a:t> ( total, size ) ;</a:t>
            </a:r>
          </a:p>
          <a:p>
            <a:pPr>
              <a:lnSpc>
                <a:spcPct val="90000"/>
              </a:lnSpc>
              <a:buFont typeface="Monotype Sorts" pitchFamily="2" charset="2"/>
              <a:buChar char=" "/>
            </a:pPr>
            <a:r>
              <a:rPr lang="en-US" sz="2000" dirty="0"/>
              <a:t>    return average ;</a:t>
            </a:r>
          </a:p>
          <a:p>
            <a:pPr>
              <a:lnSpc>
                <a:spcPct val="90000"/>
              </a:lnSpc>
              <a:buFont typeface="Monotype Sorts" pitchFamily="2" charset="2"/>
              <a:buChar char=" "/>
            </a:pPr>
            <a:r>
              <a:rPr lang="en-US" sz="2000" dirty="0"/>
              <a:t>}</a:t>
            </a:r>
          </a:p>
        </p:txBody>
      </p:sp>
      <p:sp>
        <p:nvSpPr>
          <p:cNvPr id="52228" name="Rectangle 4"/>
          <p:cNvSpPr>
            <a:spLocks noGrp="1" noChangeArrowheads="1"/>
          </p:cNvSpPr>
          <p:nvPr>
            <p:ph type="body" sz="half" idx="2"/>
          </p:nvPr>
        </p:nvSpPr>
        <p:spPr>
          <a:xfrm>
            <a:off x="4038600" y="1295400"/>
            <a:ext cx="5334000" cy="4267200"/>
          </a:xfrm>
          <a:noFill/>
          <a:ln/>
        </p:spPr>
        <p:txBody>
          <a:bodyPr/>
          <a:lstStyle/>
          <a:p>
            <a:pPr>
              <a:buFont typeface="Monotype Sorts" pitchFamily="2" charset="2"/>
              <a:buChar char=" "/>
            </a:pPr>
            <a:r>
              <a:rPr lang="en-US" sz="2000"/>
              <a:t> </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noFill/>
          <a:ln/>
        </p:spPr>
        <p:txBody>
          <a:bodyPr/>
          <a:lstStyle/>
          <a:p>
            <a:r>
              <a:rPr lang="en-US" dirty="0" smtClean="0"/>
              <a:t>Grades </a:t>
            </a:r>
            <a:r>
              <a:rPr lang="en-US" dirty="0"/>
              <a:t>Program (</a:t>
            </a:r>
            <a:r>
              <a:rPr lang="en-US" dirty="0" err="1"/>
              <a:t>con’t</a:t>
            </a:r>
            <a:r>
              <a:rPr lang="en-US" dirty="0"/>
              <a:t>)</a:t>
            </a:r>
          </a:p>
        </p:txBody>
      </p:sp>
      <p:sp>
        <p:nvSpPr>
          <p:cNvPr id="49155" name="Rectangle 3"/>
          <p:cNvSpPr>
            <a:spLocks noGrp="1" noChangeArrowheads="1"/>
          </p:cNvSpPr>
          <p:nvPr>
            <p:ph type="body" sz="half" idx="1"/>
          </p:nvPr>
        </p:nvSpPr>
        <p:spPr>
          <a:xfrm>
            <a:off x="381000" y="1143000"/>
            <a:ext cx="8458200" cy="5181600"/>
          </a:xfrm>
          <a:noFill/>
          <a:ln/>
        </p:spPr>
        <p:txBody>
          <a:bodyPr/>
          <a:lstStyle/>
          <a:p>
            <a:pPr>
              <a:lnSpc>
                <a:spcPct val="75000"/>
              </a:lnSpc>
              <a:buFont typeface="Monotype Sorts" pitchFamily="2" charset="2"/>
              <a:buChar char=" "/>
            </a:pPr>
            <a:r>
              <a:rPr lang="en-US" sz="1800" dirty="0"/>
              <a:t>/***************************************************************</a:t>
            </a:r>
          </a:p>
          <a:p>
            <a:pPr>
              <a:lnSpc>
                <a:spcPct val="75000"/>
              </a:lnSpc>
              <a:buFont typeface="Monotype Sorts" pitchFamily="2" charset="2"/>
              <a:buChar char=" "/>
            </a:pPr>
            <a:r>
              <a:rPr lang="en-US" sz="1800" dirty="0"/>
              <a:t>** </a:t>
            </a:r>
            <a:r>
              <a:rPr lang="en-US" sz="1800" dirty="0" err="1"/>
              <a:t>findAverage</a:t>
            </a:r>
            <a:r>
              <a:rPr lang="en-US" sz="1800" dirty="0"/>
              <a:t> - calculates an average</a:t>
            </a:r>
          </a:p>
          <a:p>
            <a:pPr>
              <a:lnSpc>
                <a:spcPct val="90000"/>
              </a:lnSpc>
              <a:spcBef>
                <a:spcPct val="0"/>
              </a:spcBef>
              <a:buFont typeface="Monotype Sorts" pitchFamily="2" charset="2"/>
              <a:buChar char=" "/>
            </a:pPr>
            <a:r>
              <a:rPr lang="en-US" sz="1800" dirty="0"/>
              <a:t>** Inputs:  sum - the sum of all values</a:t>
            </a:r>
          </a:p>
          <a:p>
            <a:pPr>
              <a:lnSpc>
                <a:spcPct val="90000"/>
              </a:lnSpc>
              <a:spcBef>
                <a:spcPct val="0"/>
              </a:spcBef>
              <a:buFont typeface="Monotype Sorts" pitchFamily="2" charset="2"/>
              <a:buChar char=" "/>
            </a:pPr>
            <a:r>
              <a:rPr lang="en-US" sz="1800" dirty="0"/>
              <a:t>**              num - the number of values</a:t>
            </a:r>
          </a:p>
          <a:p>
            <a:pPr>
              <a:lnSpc>
                <a:spcPct val="90000"/>
              </a:lnSpc>
              <a:spcBef>
                <a:spcPct val="0"/>
              </a:spcBef>
              <a:buFont typeface="Monotype Sorts" pitchFamily="2" charset="2"/>
              <a:buChar char=" "/>
            </a:pPr>
            <a:r>
              <a:rPr lang="en-US" sz="1800" dirty="0"/>
              <a:t>** Outputs:  the computed average</a:t>
            </a:r>
          </a:p>
          <a:p>
            <a:pPr>
              <a:lnSpc>
                <a:spcPct val="90000"/>
              </a:lnSpc>
              <a:spcBef>
                <a:spcPct val="0"/>
              </a:spcBef>
              <a:buFont typeface="Monotype Sorts" pitchFamily="2" charset="2"/>
              <a:buChar char=" "/>
            </a:pPr>
            <a:r>
              <a:rPr lang="en-US" sz="1800" dirty="0"/>
              <a:t>****************************************************************/</a:t>
            </a:r>
          </a:p>
          <a:p>
            <a:pPr>
              <a:lnSpc>
                <a:spcPct val="90000"/>
              </a:lnSpc>
              <a:spcBef>
                <a:spcPct val="0"/>
              </a:spcBef>
              <a:buFont typeface="Monotype Sorts" pitchFamily="2" charset="2"/>
              <a:buChar char=" "/>
            </a:pPr>
            <a:r>
              <a:rPr lang="en-US" sz="1800" dirty="0"/>
              <a:t>double </a:t>
            </a:r>
            <a:r>
              <a:rPr lang="en-US" sz="1800" dirty="0" err="1"/>
              <a:t>findAverage</a:t>
            </a:r>
            <a:r>
              <a:rPr lang="en-US" sz="1800" dirty="0"/>
              <a:t> ( double sum, </a:t>
            </a:r>
            <a:r>
              <a:rPr lang="en-US" sz="1800" dirty="0" err="1"/>
              <a:t>int</a:t>
            </a:r>
            <a:r>
              <a:rPr lang="en-US" sz="1800" dirty="0"/>
              <a:t> num ) </a:t>
            </a:r>
          </a:p>
          <a:p>
            <a:pPr>
              <a:lnSpc>
                <a:spcPct val="90000"/>
              </a:lnSpc>
              <a:spcBef>
                <a:spcPct val="0"/>
              </a:spcBef>
              <a:buFont typeface="Monotype Sorts" pitchFamily="2" charset="2"/>
              <a:buChar char=" "/>
            </a:pPr>
            <a:r>
              <a:rPr lang="en-US" sz="1800" dirty="0"/>
              <a:t>{</a:t>
            </a:r>
          </a:p>
          <a:p>
            <a:pPr>
              <a:lnSpc>
                <a:spcPct val="90000"/>
              </a:lnSpc>
              <a:spcBef>
                <a:spcPct val="0"/>
              </a:spcBef>
              <a:buFont typeface="Monotype Sorts" pitchFamily="2" charset="2"/>
              <a:buChar char=" "/>
            </a:pPr>
            <a:r>
              <a:rPr lang="en-US" sz="1800" dirty="0"/>
              <a:t>    double average ;   /* computed average */</a:t>
            </a:r>
          </a:p>
          <a:p>
            <a:pPr>
              <a:lnSpc>
                <a:spcPct val="90000"/>
              </a:lnSpc>
              <a:spcBef>
                <a:spcPct val="0"/>
              </a:spcBef>
              <a:buFont typeface="Monotype Sorts" pitchFamily="2" charset="2"/>
              <a:buChar char=" "/>
            </a:pPr>
            <a:r>
              <a:rPr lang="en-US" sz="1800" dirty="0"/>
              <a:t>     if ( num != 0 ) </a:t>
            </a:r>
          </a:p>
          <a:p>
            <a:pPr>
              <a:lnSpc>
                <a:spcPct val="90000"/>
              </a:lnSpc>
              <a:spcBef>
                <a:spcPct val="0"/>
              </a:spcBef>
              <a:buFont typeface="Monotype Sorts" pitchFamily="2" charset="2"/>
              <a:buChar char=" "/>
            </a:pPr>
            <a:r>
              <a:rPr lang="en-US" sz="1800" dirty="0"/>
              <a:t>     {</a:t>
            </a:r>
          </a:p>
          <a:p>
            <a:pPr>
              <a:lnSpc>
                <a:spcPct val="90000"/>
              </a:lnSpc>
              <a:spcBef>
                <a:spcPct val="0"/>
              </a:spcBef>
              <a:buFont typeface="Monotype Sorts" pitchFamily="2" charset="2"/>
              <a:buChar char=" "/>
            </a:pPr>
            <a:r>
              <a:rPr lang="en-US" sz="1800" dirty="0"/>
              <a:t>          average = sum / num ;</a:t>
            </a:r>
          </a:p>
          <a:p>
            <a:pPr>
              <a:lnSpc>
                <a:spcPct val="90000"/>
              </a:lnSpc>
              <a:spcBef>
                <a:spcPct val="0"/>
              </a:spcBef>
              <a:buFont typeface="Monotype Sorts" pitchFamily="2" charset="2"/>
              <a:buChar char=" "/>
            </a:pPr>
            <a:r>
              <a:rPr lang="en-US" sz="1800" dirty="0"/>
              <a:t>     }</a:t>
            </a:r>
          </a:p>
          <a:p>
            <a:pPr>
              <a:lnSpc>
                <a:spcPct val="90000"/>
              </a:lnSpc>
              <a:spcBef>
                <a:spcPct val="0"/>
              </a:spcBef>
              <a:buFont typeface="Monotype Sorts" pitchFamily="2" charset="2"/>
              <a:buChar char=" "/>
            </a:pPr>
            <a:r>
              <a:rPr lang="en-US" sz="1800" dirty="0"/>
              <a:t>     else </a:t>
            </a:r>
          </a:p>
          <a:p>
            <a:pPr>
              <a:lnSpc>
                <a:spcPct val="90000"/>
              </a:lnSpc>
              <a:spcBef>
                <a:spcPct val="0"/>
              </a:spcBef>
              <a:buFont typeface="Monotype Sorts" pitchFamily="2" charset="2"/>
              <a:buChar char=" "/>
            </a:pPr>
            <a:r>
              <a:rPr lang="en-US" sz="1800" dirty="0"/>
              <a:t>    {</a:t>
            </a:r>
          </a:p>
          <a:p>
            <a:pPr>
              <a:lnSpc>
                <a:spcPct val="90000"/>
              </a:lnSpc>
              <a:spcBef>
                <a:spcPct val="0"/>
              </a:spcBef>
              <a:buFont typeface="Monotype Sorts" pitchFamily="2" charset="2"/>
              <a:buChar char=" "/>
            </a:pPr>
            <a:r>
              <a:rPr lang="en-US" sz="1800" dirty="0"/>
              <a:t>          average = 0 ;</a:t>
            </a:r>
          </a:p>
          <a:p>
            <a:pPr>
              <a:lnSpc>
                <a:spcPct val="90000"/>
              </a:lnSpc>
              <a:spcBef>
                <a:spcPct val="0"/>
              </a:spcBef>
              <a:buFont typeface="Monotype Sorts" pitchFamily="2" charset="2"/>
              <a:buChar char=" "/>
            </a:pPr>
            <a:r>
              <a:rPr lang="en-US" sz="1800" dirty="0"/>
              <a:t>    }</a:t>
            </a:r>
          </a:p>
          <a:p>
            <a:pPr>
              <a:lnSpc>
                <a:spcPct val="90000"/>
              </a:lnSpc>
              <a:spcBef>
                <a:spcPct val="0"/>
              </a:spcBef>
              <a:buFont typeface="Monotype Sorts" pitchFamily="2" charset="2"/>
              <a:buChar char=" "/>
            </a:pPr>
            <a:endParaRPr lang="en-US" sz="1800" dirty="0"/>
          </a:p>
          <a:p>
            <a:pPr>
              <a:lnSpc>
                <a:spcPct val="90000"/>
              </a:lnSpc>
              <a:spcBef>
                <a:spcPct val="0"/>
              </a:spcBef>
              <a:buFont typeface="Monotype Sorts" pitchFamily="2" charset="2"/>
              <a:buChar char=" "/>
            </a:pPr>
            <a:r>
              <a:rPr lang="en-US" sz="1800" dirty="0"/>
              <a:t>    return average ;</a:t>
            </a:r>
          </a:p>
          <a:p>
            <a:pPr>
              <a:lnSpc>
                <a:spcPct val="90000"/>
              </a:lnSpc>
              <a:spcBef>
                <a:spcPct val="0"/>
              </a:spcBef>
              <a:buFont typeface="Monotype Sorts" pitchFamily="2" charset="2"/>
              <a:buChar char=" "/>
            </a:pPr>
            <a:r>
              <a:rPr lang="en-US" sz="1800" dirty="0"/>
              <a:t>}</a:t>
            </a:r>
          </a:p>
          <a:p>
            <a:pPr>
              <a:lnSpc>
                <a:spcPct val="90000"/>
              </a:lnSpc>
              <a:spcBef>
                <a:spcPct val="0"/>
              </a:spcBef>
              <a:buFont typeface="Monotype Sorts" pitchFamily="2" charset="2"/>
              <a:buChar char=" "/>
            </a:pPr>
            <a:endParaRPr lang="en-US" sz="1800" dirty="0"/>
          </a:p>
        </p:txBody>
      </p:sp>
      <p:sp>
        <p:nvSpPr>
          <p:cNvPr id="49156" name="Rectangle 4"/>
          <p:cNvSpPr>
            <a:spLocks noGrp="1" noChangeArrowheads="1"/>
          </p:cNvSpPr>
          <p:nvPr>
            <p:ph type="body" sz="half" idx="2"/>
          </p:nvPr>
        </p:nvSpPr>
        <p:spPr>
          <a:xfrm>
            <a:off x="4191000" y="1676400"/>
            <a:ext cx="5334000" cy="4267200"/>
          </a:xfrm>
          <a:noFill/>
          <a:ln/>
        </p:spPr>
        <p:txBody>
          <a:bodyPr/>
          <a:lstStyle/>
          <a:p>
            <a:pPr>
              <a:lnSpc>
                <a:spcPct val="90000"/>
              </a:lnSpc>
              <a:spcBef>
                <a:spcPct val="0"/>
              </a:spcBef>
              <a:buFont typeface="Monotype Sorts" pitchFamily="2" charset="2"/>
              <a:buChar char=" "/>
            </a:pPr>
            <a:r>
              <a:rPr lang="en-US" sz="2000"/>
              <a:t>    </a:t>
            </a:r>
          </a:p>
          <a:p>
            <a:pPr>
              <a:lnSpc>
                <a:spcPct val="90000"/>
              </a:lnSpc>
              <a:spcBef>
                <a:spcPct val="0"/>
              </a:spcBef>
              <a:buFont typeface="Monotype Sorts" pitchFamily="2" charset="2"/>
              <a:buChar char=" "/>
            </a:pPr>
            <a:endParaRPr lang="en-US" sz="2000"/>
          </a:p>
          <a:p>
            <a:pPr>
              <a:lnSpc>
                <a:spcPct val="90000"/>
              </a:lnSpc>
              <a:spcBef>
                <a:spcPct val="0"/>
              </a:spcBef>
              <a:buFont typeface="Monotype Sorts" pitchFamily="2" charset="2"/>
              <a:buChar char=" "/>
            </a:pPr>
            <a:endParaRPr lang="en-US" sz="2000"/>
          </a:p>
          <a:p>
            <a:pPr>
              <a:buFont typeface="Monotype Sorts" pitchFamily="2" charset="2"/>
              <a:buChar char=" "/>
            </a:pPr>
            <a:endParaRPr lang="en-US" sz="200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a:lstStyle/>
          <a:p>
            <a:r>
              <a:rPr lang="en-US" dirty="0" smtClean="0"/>
              <a:t>Grades </a:t>
            </a:r>
            <a:r>
              <a:rPr lang="en-US" dirty="0"/>
              <a:t>Program (</a:t>
            </a:r>
            <a:r>
              <a:rPr lang="en-US" dirty="0" err="1"/>
              <a:t>con’t</a:t>
            </a:r>
            <a:r>
              <a:rPr lang="en-US" dirty="0"/>
              <a:t>)</a:t>
            </a:r>
          </a:p>
        </p:txBody>
      </p:sp>
      <p:sp>
        <p:nvSpPr>
          <p:cNvPr id="28675" name="Rectangle 3"/>
          <p:cNvSpPr>
            <a:spLocks noGrp="1" noChangeArrowheads="1"/>
          </p:cNvSpPr>
          <p:nvPr>
            <p:ph type="body" sz="half" idx="1"/>
          </p:nvPr>
        </p:nvSpPr>
        <p:spPr>
          <a:xfrm>
            <a:off x="0" y="1143000"/>
            <a:ext cx="8839200" cy="5181600"/>
          </a:xfrm>
          <a:noFill/>
          <a:ln/>
        </p:spPr>
        <p:txBody>
          <a:bodyPr/>
          <a:lstStyle/>
          <a:p>
            <a:pPr>
              <a:lnSpc>
                <a:spcPct val="90000"/>
              </a:lnSpc>
              <a:spcBef>
                <a:spcPct val="0"/>
              </a:spcBef>
              <a:buFont typeface="Monotype Sorts" pitchFamily="2" charset="2"/>
              <a:buChar char=" "/>
            </a:pPr>
            <a:r>
              <a:rPr lang="en-US" sz="2000" dirty="0"/>
              <a:t>/***********************************************************************************</a:t>
            </a:r>
          </a:p>
          <a:p>
            <a:pPr>
              <a:lnSpc>
                <a:spcPct val="90000"/>
              </a:lnSpc>
              <a:spcBef>
                <a:spcPct val="0"/>
              </a:spcBef>
              <a:buFont typeface="Monotype Sorts" pitchFamily="2" charset="2"/>
              <a:buChar char=" "/>
            </a:pPr>
            <a:r>
              <a:rPr lang="en-US" sz="2000" dirty="0"/>
              <a:t>** </a:t>
            </a:r>
            <a:r>
              <a:rPr lang="en-US" sz="2000" dirty="0" err="1"/>
              <a:t>printResults</a:t>
            </a:r>
            <a:r>
              <a:rPr lang="en-US" sz="2000" dirty="0"/>
              <a:t> - prints the class average and the grade distribution for</a:t>
            </a:r>
          </a:p>
          <a:p>
            <a:pPr>
              <a:lnSpc>
                <a:spcPct val="90000"/>
              </a:lnSpc>
              <a:spcBef>
                <a:spcPct val="0"/>
              </a:spcBef>
              <a:buFont typeface="Monotype Sorts" pitchFamily="2" charset="2"/>
              <a:buChar char=" "/>
            </a:pPr>
            <a:r>
              <a:rPr lang="en-US" sz="2000" dirty="0"/>
              <a:t>**                        the class.</a:t>
            </a:r>
          </a:p>
          <a:p>
            <a:pPr>
              <a:lnSpc>
                <a:spcPct val="90000"/>
              </a:lnSpc>
              <a:spcBef>
                <a:spcPct val="0"/>
              </a:spcBef>
              <a:buFont typeface="Monotype Sorts" pitchFamily="2" charset="2"/>
              <a:buChar char=" "/>
            </a:pPr>
            <a:r>
              <a:rPr lang="en-US" sz="2000" dirty="0"/>
              <a:t>** Inputs:  average - class average</a:t>
            </a:r>
          </a:p>
          <a:p>
            <a:pPr>
              <a:lnSpc>
                <a:spcPct val="90000"/>
              </a:lnSpc>
              <a:spcBef>
                <a:spcPct val="0"/>
              </a:spcBef>
              <a:buFont typeface="Monotype Sorts" pitchFamily="2" charset="2"/>
              <a:buChar char=" "/>
            </a:pPr>
            <a:r>
              <a:rPr lang="en-US" sz="2000" dirty="0"/>
              <a:t>**              </a:t>
            </a:r>
            <a:r>
              <a:rPr lang="en-US" sz="2000" dirty="0" err="1"/>
              <a:t>gradeCount</a:t>
            </a:r>
            <a:r>
              <a:rPr lang="en-US" sz="2000" dirty="0"/>
              <a:t> - number of A’s, B’s, C’s, D’s, and F’s</a:t>
            </a:r>
          </a:p>
          <a:p>
            <a:pPr>
              <a:lnSpc>
                <a:spcPct val="90000"/>
              </a:lnSpc>
              <a:spcBef>
                <a:spcPct val="0"/>
              </a:spcBef>
              <a:buFont typeface="Monotype Sorts" pitchFamily="2" charset="2"/>
              <a:buChar char=" "/>
            </a:pPr>
            <a:r>
              <a:rPr lang="en-US" sz="2000" dirty="0"/>
              <a:t>** Outputs:  None</a:t>
            </a:r>
          </a:p>
          <a:p>
            <a:pPr>
              <a:lnSpc>
                <a:spcPct val="90000"/>
              </a:lnSpc>
              <a:spcBef>
                <a:spcPct val="0"/>
              </a:spcBef>
              <a:buFont typeface="Monotype Sorts" pitchFamily="2" charset="2"/>
              <a:buChar char=" "/>
            </a:pPr>
            <a:r>
              <a:rPr lang="en-US" sz="2000" dirty="0"/>
              <a:t>** Side Effect:   A, B, C, D, and F must be #defined in this file</a:t>
            </a:r>
          </a:p>
          <a:p>
            <a:pPr>
              <a:lnSpc>
                <a:spcPct val="90000"/>
              </a:lnSpc>
              <a:spcBef>
                <a:spcPct val="0"/>
              </a:spcBef>
              <a:buFont typeface="Monotype Sorts" pitchFamily="2" charset="2"/>
              <a:buChar char=" "/>
            </a:pPr>
            <a:r>
              <a:rPr lang="en-US" sz="2000" dirty="0"/>
              <a:t>/***********************************************************************************/</a:t>
            </a:r>
          </a:p>
          <a:p>
            <a:pPr>
              <a:lnSpc>
                <a:spcPct val="90000"/>
              </a:lnSpc>
              <a:spcBef>
                <a:spcPct val="0"/>
              </a:spcBef>
              <a:buFont typeface="Monotype Sorts" pitchFamily="2" charset="2"/>
              <a:buChar char=" "/>
            </a:pPr>
            <a:r>
              <a:rPr lang="en-US" sz="2000" dirty="0"/>
              <a:t>void  </a:t>
            </a:r>
            <a:r>
              <a:rPr lang="en-US" sz="2000" dirty="0" err="1"/>
              <a:t>printResults</a:t>
            </a:r>
            <a:r>
              <a:rPr lang="en-US" sz="2000" dirty="0"/>
              <a:t> (double average, </a:t>
            </a:r>
            <a:r>
              <a:rPr lang="en-US" sz="2000" dirty="0" err="1"/>
              <a:t>int</a:t>
            </a:r>
            <a:r>
              <a:rPr lang="en-US" sz="2000" dirty="0"/>
              <a:t> </a:t>
            </a:r>
            <a:r>
              <a:rPr lang="en-US" sz="2000" dirty="0" err="1"/>
              <a:t>gradeCount</a:t>
            </a:r>
            <a:r>
              <a:rPr lang="en-US" sz="2000" dirty="0"/>
              <a:t> [ ] ) </a:t>
            </a:r>
          </a:p>
          <a:p>
            <a:pPr>
              <a:lnSpc>
                <a:spcPct val="90000"/>
              </a:lnSpc>
              <a:spcBef>
                <a:spcPct val="0"/>
              </a:spcBef>
              <a:buFont typeface="Monotype Sorts" pitchFamily="2" charset="2"/>
              <a:buChar char=" "/>
            </a:pPr>
            <a:r>
              <a:rPr lang="en-US" sz="2000" dirty="0"/>
              <a:t>{</a:t>
            </a:r>
          </a:p>
          <a:p>
            <a:pPr>
              <a:lnSpc>
                <a:spcPct val="90000"/>
              </a:lnSpc>
              <a:spcBef>
                <a:spcPct val="0"/>
              </a:spcBef>
              <a:buFont typeface="Monotype Sorts" pitchFamily="2" charset="2"/>
              <a:buChar char=" "/>
            </a:pPr>
            <a:r>
              <a:rPr lang="en-US" sz="2000" dirty="0"/>
              <a:t>    </a:t>
            </a:r>
            <a:r>
              <a:rPr lang="en-US" sz="2000" dirty="0" err="1"/>
              <a:t>printf</a:t>
            </a:r>
            <a:r>
              <a:rPr lang="en-US" sz="2000" dirty="0"/>
              <a:t> (“The class average is %.2f\n”, average ) ;</a:t>
            </a:r>
          </a:p>
          <a:p>
            <a:pPr>
              <a:lnSpc>
                <a:spcPct val="90000"/>
              </a:lnSpc>
              <a:spcBef>
                <a:spcPct val="0"/>
              </a:spcBef>
              <a:buFont typeface="Monotype Sorts" pitchFamily="2" charset="2"/>
              <a:buChar char=" "/>
            </a:pPr>
            <a:r>
              <a:rPr lang="en-US" sz="2000" dirty="0"/>
              <a:t>    </a:t>
            </a:r>
            <a:r>
              <a:rPr lang="en-US" sz="2000" dirty="0" err="1"/>
              <a:t>printf</a:t>
            </a:r>
            <a:r>
              <a:rPr lang="en-US" sz="2000" dirty="0"/>
              <a:t> (“There were %2d As\n”, </a:t>
            </a:r>
            <a:r>
              <a:rPr lang="en-US" sz="2000" dirty="0" err="1"/>
              <a:t>gradeCount</a:t>
            </a:r>
            <a:r>
              <a:rPr lang="en-US" sz="2000" dirty="0"/>
              <a:t> [ A ] ) ;</a:t>
            </a:r>
          </a:p>
          <a:p>
            <a:pPr>
              <a:lnSpc>
                <a:spcPct val="90000"/>
              </a:lnSpc>
              <a:spcBef>
                <a:spcPct val="0"/>
              </a:spcBef>
              <a:buFont typeface="Monotype Sorts" pitchFamily="2" charset="2"/>
              <a:buChar char=" "/>
            </a:pPr>
            <a:r>
              <a:rPr lang="en-US" sz="2000" dirty="0"/>
              <a:t>    </a:t>
            </a:r>
            <a:r>
              <a:rPr lang="en-US" sz="2000" dirty="0" err="1"/>
              <a:t>printf</a:t>
            </a:r>
            <a:r>
              <a:rPr lang="en-US" sz="2000" dirty="0"/>
              <a:t> (“                   %2d Bs\n”, </a:t>
            </a:r>
            <a:r>
              <a:rPr lang="en-US" sz="2000" dirty="0" err="1"/>
              <a:t>gradeCount</a:t>
            </a:r>
            <a:r>
              <a:rPr lang="en-US" sz="2000" dirty="0"/>
              <a:t> [ B ] ) ;</a:t>
            </a:r>
          </a:p>
          <a:p>
            <a:pPr>
              <a:lnSpc>
                <a:spcPct val="90000"/>
              </a:lnSpc>
              <a:spcBef>
                <a:spcPct val="0"/>
              </a:spcBef>
              <a:buFont typeface="Monotype Sorts" pitchFamily="2" charset="2"/>
              <a:buChar char=" "/>
            </a:pPr>
            <a:r>
              <a:rPr lang="en-US" sz="2000" dirty="0"/>
              <a:t>    </a:t>
            </a:r>
            <a:r>
              <a:rPr lang="en-US" sz="2000" dirty="0" err="1"/>
              <a:t>printf</a:t>
            </a:r>
            <a:r>
              <a:rPr lang="en-US" sz="2000" dirty="0"/>
              <a:t> (“                   %2d Cs\n”, </a:t>
            </a:r>
            <a:r>
              <a:rPr lang="en-US" sz="2000" dirty="0" err="1"/>
              <a:t>gradeCount</a:t>
            </a:r>
            <a:r>
              <a:rPr lang="en-US" sz="2000" dirty="0"/>
              <a:t> [ C ] ) ;</a:t>
            </a:r>
          </a:p>
          <a:p>
            <a:pPr>
              <a:lnSpc>
                <a:spcPct val="90000"/>
              </a:lnSpc>
              <a:spcBef>
                <a:spcPct val="0"/>
              </a:spcBef>
              <a:buFont typeface="Monotype Sorts" pitchFamily="2" charset="2"/>
              <a:buChar char=" "/>
            </a:pPr>
            <a:r>
              <a:rPr lang="en-US" sz="2000" dirty="0"/>
              <a:t>    </a:t>
            </a:r>
            <a:r>
              <a:rPr lang="en-US" sz="2000" dirty="0" err="1"/>
              <a:t>printf</a:t>
            </a:r>
            <a:r>
              <a:rPr lang="en-US" sz="2000" dirty="0"/>
              <a:t> (“                   %2d Ds\n”, </a:t>
            </a:r>
            <a:r>
              <a:rPr lang="en-US" sz="2000" dirty="0" err="1"/>
              <a:t>gradeCount</a:t>
            </a:r>
            <a:r>
              <a:rPr lang="en-US" sz="2000" dirty="0"/>
              <a:t> [ D ] ) ;</a:t>
            </a:r>
          </a:p>
          <a:p>
            <a:pPr>
              <a:lnSpc>
                <a:spcPct val="90000"/>
              </a:lnSpc>
              <a:spcBef>
                <a:spcPct val="0"/>
              </a:spcBef>
              <a:buFont typeface="Monotype Sorts" pitchFamily="2" charset="2"/>
              <a:buChar char=" "/>
            </a:pPr>
            <a:r>
              <a:rPr lang="en-US" sz="2000" dirty="0"/>
              <a:t>    </a:t>
            </a:r>
            <a:r>
              <a:rPr lang="en-US" sz="2000" dirty="0" err="1"/>
              <a:t>printf</a:t>
            </a:r>
            <a:r>
              <a:rPr lang="en-US" sz="2000" dirty="0"/>
              <a:t> (“                   %2d Fs\n”, </a:t>
            </a:r>
            <a:r>
              <a:rPr lang="en-US" sz="2000" dirty="0" err="1"/>
              <a:t>gradeCount</a:t>
            </a:r>
            <a:r>
              <a:rPr lang="en-US" sz="2000" dirty="0"/>
              <a:t> [ F ] ) ;</a:t>
            </a:r>
          </a:p>
          <a:p>
            <a:pPr>
              <a:lnSpc>
                <a:spcPct val="90000"/>
              </a:lnSpc>
              <a:spcBef>
                <a:spcPct val="0"/>
              </a:spcBef>
              <a:buFont typeface="Monotype Sorts" pitchFamily="2" charset="2"/>
              <a:buChar char=" "/>
            </a:pPr>
            <a:r>
              <a:rPr lang="en-US" sz="2000" dirty="0"/>
              <a:t>}</a:t>
            </a:r>
          </a:p>
          <a:p>
            <a:pPr>
              <a:lnSpc>
                <a:spcPct val="90000"/>
              </a:lnSpc>
              <a:spcBef>
                <a:spcPct val="0"/>
              </a:spcBef>
              <a:buFont typeface="Monotype Sorts" pitchFamily="2" charset="2"/>
              <a:buChar char=" "/>
            </a:pPr>
            <a:endParaRPr lang="en-US" sz="2000" dirty="0"/>
          </a:p>
        </p:txBody>
      </p:sp>
      <p:sp>
        <p:nvSpPr>
          <p:cNvPr id="28676" name="Rectangle 4"/>
          <p:cNvSpPr>
            <a:spLocks noGrp="1" noChangeArrowheads="1"/>
          </p:cNvSpPr>
          <p:nvPr>
            <p:ph type="body" sz="half" idx="2"/>
          </p:nvPr>
        </p:nvSpPr>
        <p:spPr>
          <a:xfrm>
            <a:off x="4038600" y="1295400"/>
            <a:ext cx="5334000" cy="4267200"/>
          </a:xfrm>
          <a:noFill/>
          <a:ln/>
        </p:spPr>
        <p:txBody>
          <a:bodyPr/>
          <a:lstStyle/>
          <a:p>
            <a:pPr>
              <a:buFont typeface="Monotype Sorts" pitchFamily="2" charset="2"/>
              <a:buChar char=" "/>
            </a:pPr>
            <a:r>
              <a:rPr lang="en-US" sz="2000"/>
              <a:t> </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subTitle" idx="1"/>
          </p:nvPr>
        </p:nvSpPr>
        <p:spPr>
          <a:xfrm>
            <a:off x="6705600" y="762000"/>
            <a:ext cx="2438400" cy="6096000"/>
          </a:xfrm>
        </p:spPr>
        <p:txBody>
          <a:bodyPr/>
          <a:lstStyle/>
          <a:p>
            <a:pPr eaLnBrk="1" hangingPunct="1"/>
            <a:r>
              <a:rPr lang="en-US" dirty="0" smtClean="0"/>
              <a:t>1. Initialize array</a:t>
            </a:r>
          </a:p>
          <a:p>
            <a:pPr eaLnBrk="1" hangingPunct="1"/>
            <a:endParaRPr lang="en-US" dirty="0" smtClean="0"/>
          </a:p>
          <a:p>
            <a:pPr eaLnBrk="1" hangingPunct="1"/>
            <a:r>
              <a:rPr lang="en-US" dirty="0" smtClean="0"/>
              <a:t>2.  Loop</a:t>
            </a:r>
          </a:p>
          <a:p>
            <a:pPr eaLnBrk="1" hangingPunct="1"/>
            <a:endParaRPr lang="en-US" dirty="0" smtClean="0"/>
          </a:p>
          <a:p>
            <a:pPr eaLnBrk="1" hangingPunct="1"/>
            <a:r>
              <a:rPr lang="en-US" dirty="0" smtClean="0"/>
              <a:t>3. Print</a:t>
            </a:r>
          </a:p>
        </p:txBody>
      </p:sp>
      <p:grpSp>
        <p:nvGrpSpPr>
          <p:cNvPr id="2" name="Group 3"/>
          <p:cNvGrpSpPr>
            <a:grpSpLocks/>
          </p:cNvGrpSpPr>
          <p:nvPr/>
        </p:nvGrpSpPr>
        <p:grpSpPr bwMode="auto">
          <a:xfrm>
            <a:off x="0" y="0"/>
            <a:ext cx="6781800" cy="6400800"/>
            <a:chOff x="0" y="0"/>
            <a:chExt cx="3072" cy="8602"/>
          </a:xfrm>
        </p:grpSpPr>
        <p:grpSp>
          <p:nvGrpSpPr>
            <p:cNvPr id="3" name="Group 4"/>
            <p:cNvGrpSpPr>
              <a:grpSpLocks/>
            </p:cNvGrpSpPr>
            <p:nvPr/>
          </p:nvGrpSpPr>
          <p:grpSpPr bwMode="auto">
            <a:xfrm>
              <a:off x="0" y="0"/>
              <a:ext cx="3072" cy="374"/>
              <a:chOff x="0" y="0"/>
              <a:chExt cx="3072" cy="374"/>
            </a:xfrm>
          </p:grpSpPr>
          <p:sp>
            <p:nvSpPr>
              <p:cNvPr id="9287" name="Rectangle 5"/>
              <p:cNvSpPr>
                <a:spLocks noChangeArrowheads="1"/>
              </p:cNvSpPr>
              <p:nvPr/>
            </p:nvSpPr>
            <p:spPr bwMode="auto">
              <a:xfrm>
                <a:off x="0" y="0"/>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88" name="Rectangle 6"/>
              <p:cNvSpPr>
                <a:spLocks noChangeArrowheads="1"/>
              </p:cNvSpPr>
              <p:nvPr/>
            </p:nvSpPr>
            <p:spPr bwMode="auto">
              <a:xfrm>
                <a:off x="0" y="0"/>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	</a:t>
                </a:r>
                <a:r>
                  <a:rPr lang="en-US" sz="1200" b="1" smtClean="0">
                    <a:solidFill>
                      <a:srgbClr val="33CC33"/>
                    </a:solidFill>
                    <a:effectLst/>
                    <a:latin typeface="Courier New" pitchFamily="49" charset="0"/>
                    <a:cs typeface="Times New Roman" pitchFamily="18" charset="0"/>
                  </a:rPr>
                  <a:t>/* Fig. 6.8: fig06_08.c</a:t>
                </a:r>
                <a:endParaRPr lang="en-US" sz="1200" b="1" smtClean="0">
                  <a:solidFill>
                    <a:srgbClr val="000000"/>
                  </a:solidFill>
                  <a:effectLst/>
                  <a:latin typeface="Courier New" pitchFamily="49" charset="0"/>
                  <a:cs typeface="Times New Roman" pitchFamily="18" charset="0"/>
                </a:endParaRP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4" name="Group 7"/>
            <p:cNvGrpSpPr>
              <a:grpSpLocks/>
            </p:cNvGrpSpPr>
            <p:nvPr/>
          </p:nvGrpSpPr>
          <p:grpSpPr bwMode="auto">
            <a:xfrm>
              <a:off x="0" y="374"/>
              <a:ext cx="3072" cy="374"/>
              <a:chOff x="0" y="374"/>
              <a:chExt cx="3072" cy="374"/>
            </a:xfrm>
          </p:grpSpPr>
          <p:sp>
            <p:nvSpPr>
              <p:cNvPr id="9285" name="Rectangle 8"/>
              <p:cNvSpPr>
                <a:spLocks noChangeArrowheads="1"/>
              </p:cNvSpPr>
              <p:nvPr/>
            </p:nvSpPr>
            <p:spPr bwMode="auto">
              <a:xfrm>
                <a:off x="0" y="374"/>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86" name="Rectangle 9"/>
              <p:cNvSpPr>
                <a:spLocks noChangeArrowheads="1"/>
              </p:cNvSpPr>
              <p:nvPr/>
            </p:nvSpPr>
            <p:spPr bwMode="auto">
              <a:xfrm>
                <a:off x="0" y="374"/>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2	</a:t>
                </a:r>
                <a:r>
                  <a:rPr lang="en-US" sz="1200" b="1" smtClean="0">
                    <a:solidFill>
                      <a:srgbClr val="000000"/>
                    </a:solidFill>
                    <a:effectLst/>
                    <a:latin typeface="Courier New" pitchFamily="49" charset="0"/>
                    <a:cs typeface="Times New Roman" pitchFamily="18" charset="0"/>
                  </a:rPr>
                  <a:t>   </a:t>
                </a:r>
                <a:r>
                  <a:rPr lang="en-US" sz="1200" b="1" smtClean="0">
                    <a:solidFill>
                      <a:srgbClr val="33CC33"/>
                    </a:solidFill>
                    <a:effectLst/>
                    <a:latin typeface="Courier New" pitchFamily="49" charset="0"/>
                    <a:cs typeface="Times New Roman" pitchFamily="18" charset="0"/>
                  </a:rPr>
                  <a:t>Histogram printing program */</a:t>
                </a:r>
                <a:endParaRPr lang="en-US" sz="1200" b="1" smtClean="0">
                  <a:solidFill>
                    <a:srgbClr val="000000"/>
                  </a:solidFill>
                  <a:effectLst/>
                  <a:latin typeface="Courier New" pitchFamily="49" charset="0"/>
                  <a:cs typeface="Times New Roman" pitchFamily="18" charset="0"/>
                </a:endParaRP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5" name="Group 10"/>
            <p:cNvGrpSpPr>
              <a:grpSpLocks/>
            </p:cNvGrpSpPr>
            <p:nvPr/>
          </p:nvGrpSpPr>
          <p:grpSpPr bwMode="auto">
            <a:xfrm>
              <a:off x="0" y="748"/>
              <a:ext cx="3072" cy="374"/>
              <a:chOff x="0" y="748"/>
              <a:chExt cx="3072" cy="374"/>
            </a:xfrm>
          </p:grpSpPr>
          <p:sp>
            <p:nvSpPr>
              <p:cNvPr id="9283" name="Rectangle 11"/>
              <p:cNvSpPr>
                <a:spLocks noChangeArrowheads="1"/>
              </p:cNvSpPr>
              <p:nvPr/>
            </p:nvSpPr>
            <p:spPr bwMode="auto">
              <a:xfrm>
                <a:off x="0" y="748"/>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84" name="Rectangle 12"/>
              <p:cNvSpPr>
                <a:spLocks noChangeArrowheads="1"/>
              </p:cNvSpPr>
              <p:nvPr/>
            </p:nvSpPr>
            <p:spPr bwMode="auto">
              <a:xfrm>
                <a:off x="0" y="748"/>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3	</a:t>
                </a:r>
                <a:r>
                  <a:rPr lang="en-US" sz="1200" b="1" smtClean="0">
                    <a:solidFill>
                      <a:srgbClr val="275AFF"/>
                    </a:solidFill>
                    <a:effectLst/>
                    <a:latin typeface="Courier New" pitchFamily="49" charset="0"/>
                    <a:cs typeface="Times New Roman" pitchFamily="18" charset="0"/>
                  </a:rPr>
                  <a:t>#include</a:t>
                </a:r>
                <a:r>
                  <a:rPr lang="en-US" sz="1200" b="1" smtClean="0">
                    <a:solidFill>
                      <a:srgbClr val="000000"/>
                    </a:solidFill>
                    <a:effectLst/>
                    <a:latin typeface="Courier New" pitchFamily="49" charset="0"/>
                    <a:cs typeface="Times New Roman" pitchFamily="18" charset="0"/>
                  </a:rPr>
                  <a:t> &lt;stdio.h&gt;</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6" name="Group 13"/>
            <p:cNvGrpSpPr>
              <a:grpSpLocks/>
            </p:cNvGrpSpPr>
            <p:nvPr/>
          </p:nvGrpSpPr>
          <p:grpSpPr bwMode="auto">
            <a:xfrm>
              <a:off x="0" y="1122"/>
              <a:ext cx="3072" cy="374"/>
              <a:chOff x="0" y="1122"/>
              <a:chExt cx="3072" cy="374"/>
            </a:xfrm>
          </p:grpSpPr>
          <p:sp>
            <p:nvSpPr>
              <p:cNvPr id="9281" name="Rectangle 14"/>
              <p:cNvSpPr>
                <a:spLocks noChangeArrowheads="1"/>
              </p:cNvSpPr>
              <p:nvPr/>
            </p:nvSpPr>
            <p:spPr bwMode="auto">
              <a:xfrm>
                <a:off x="0" y="1122"/>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82" name="Rectangle 15"/>
              <p:cNvSpPr>
                <a:spLocks noChangeArrowheads="1"/>
              </p:cNvSpPr>
              <p:nvPr/>
            </p:nvSpPr>
            <p:spPr bwMode="auto">
              <a:xfrm>
                <a:off x="0" y="1122"/>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4	</a:t>
                </a:r>
                <a:r>
                  <a:rPr lang="en-US" sz="1200" b="1" smtClean="0">
                    <a:solidFill>
                      <a:srgbClr val="275AFF"/>
                    </a:solidFill>
                    <a:effectLst/>
                    <a:latin typeface="Courier New" pitchFamily="49" charset="0"/>
                    <a:cs typeface="Times New Roman" pitchFamily="18" charset="0"/>
                  </a:rPr>
                  <a:t>#define</a:t>
                </a:r>
                <a:r>
                  <a:rPr lang="en-US" sz="1200" b="1" smtClean="0">
                    <a:solidFill>
                      <a:srgbClr val="000000"/>
                    </a:solidFill>
                    <a:effectLst/>
                    <a:latin typeface="Courier New" pitchFamily="49" charset="0"/>
                    <a:cs typeface="Times New Roman" pitchFamily="18" charset="0"/>
                  </a:rPr>
                  <a:t> SIZE 10</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7" name="Group 16"/>
            <p:cNvGrpSpPr>
              <a:grpSpLocks/>
            </p:cNvGrpSpPr>
            <p:nvPr/>
          </p:nvGrpSpPr>
          <p:grpSpPr bwMode="auto">
            <a:xfrm>
              <a:off x="0" y="1496"/>
              <a:ext cx="3072" cy="374"/>
              <a:chOff x="0" y="1496"/>
              <a:chExt cx="3072" cy="374"/>
            </a:xfrm>
          </p:grpSpPr>
          <p:sp>
            <p:nvSpPr>
              <p:cNvPr id="9279" name="Rectangle 17"/>
              <p:cNvSpPr>
                <a:spLocks noChangeArrowheads="1"/>
              </p:cNvSpPr>
              <p:nvPr/>
            </p:nvSpPr>
            <p:spPr bwMode="auto">
              <a:xfrm>
                <a:off x="0" y="1496"/>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80" name="Rectangle 18"/>
              <p:cNvSpPr>
                <a:spLocks noChangeArrowheads="1"/>
              </p:cNvSpPr>
              <p:nvPr/>
            </p:nvSpPr>
            <p:spPr bwMode="auto">
              <a:xfrm>
                <a:off x="0" y="1496"/>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5	</a:t>
                </a:r>
                <a:endParaRPr lang="en-US" sz="1200" b="1" smtClean="0">
                  <a:solidFill>
                    <a:srgbClr val="000000"/>
                  </a:solidFill>
                  <a:effectLst/>
                  <a:latin typeface="Courier New" pitchFamily="49" charset="0"/>
                  <a:cs typeface="Times New Roman" pitchFamily="18" charset="0"/>
                </a:endParaRP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8" name="Group 19"/>
            <p:cNvGrpSpPr>
              <a:grpSpLocks/>
            </p:cNvGrpSpPr>
            <p:nvPr/>
          </p:nvGrpSpPr>
          <p:grpSpPr bwMode="auto">
            <a:xfrm>
              <a:off x="0" y="1870"/>
              <a:ext cx="3072" cy="374"/>
              <a:chOff x="0" y="1870"/>
              <a:chExt cx="3072" cy="374"/>
            </a:xfrm>
          </p:grpSpPr>
          <p:sp>
            <p:nvSpPr>
              <p:cNvPr id="9277" name="Rectangle 20"/>
              <p:cNvSpPr>
                <a:spLocks noChangeArrowheads="1"/>
              </p:cNvSpPr>
              <p:nvPr/>
            </p:nvSpPr>
            <p:spPr bwMode="auto">
              <a:xfrm>
                <a:off x="0" y="1870"/>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78" name="Rectangle 21"/>
              <p:cNvSpPr>
                <a:spLocks noChangeArrowheads="1"/>
              </p:cNvSpPr>
              <p:nvPr/>
            </p:nvSpPr>
            <p:spPr bwMode="auto">
              <a:xfrm>
                <a:off x="0" y="1870"/>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6	</a:t>
                </a:r>
                <a:r>
                  <a:rPr lang="en-US" sz="1200" b="1" smtClean="0">
                    <a:solidFill>
                      <a:srgbClr val="275AFF"/>
                    </a:solidFill>
                    <a:effectLst/>
                    <a:latin typeface="Courier New" pitchFamily="49" charset="0"/>
                    <a:cs typeface="Times New Roman" pitchFamily="18" charset="0"/>
                  </a:rPr>
                  <a:t>int</a:t>
                </a:r>
                <a:r>
                  <a:rPr lang="en-US" sz="1200" b="1" smtClean="0">
                    <a:solidFill>
                      <a:srgbClr val="000000"/>
                    </a:solidFill>
                    <a:effectLst/>
                    <a:latin typeface="Courier New" pitchFamily="49" charset="0"/>
                    <a:cs typeface="Times New Roman" pitchFamily="18" charset="0"/>
                  </a:rPr>
                  <a:t> main()</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9" name="Group 22"/>
            <p:cNvGrpSpPr>
              <a:grpSpLocks/>
            </p:cNvGrpSpPr>
            <p:nvPr/>
          </p:nvGrpSpPr>
          <p:grpSpPr bwMode="auto">
            <a:xfrm>
              <a:off x="0" y="2244"/>
              <a:ext cx="3072" cy="374"/>
              <a:chOff x="0" y="2244"/>
              <a:chExt cx="3072" cy="374"/>
            </a:xfrm>
          </p:grpSpPr>
          <p:sp>
            <p:nvSpPr>
              <p:cNvPr id="9275" name="Rectangle 23"/>
              <p:cNvSpPr>
                <a:spLocks noChangeArrowheads="1"/>
              </p:cNvSpPr>
              <p:nvPr/>
            </p:nvSpPr>
            <p:spPr bwMode="auto">
              <a:xfrm>
                <a:off x="0" y="2244"/>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76" name="Rectangle 24"/>
              <p:cNvSpPr>
                <a:spLocks noChangeArrowheads="1"/>
              </p:cNvSpPr>
              <p:nvPr/>
            </p:nvSpPr>
            <p:spPr bwMode="auto">
              <a:xfrm>
                <a:off x="0" y="2244"/>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7	</a:t>
                </a:r>
                <a:r>
                  <a:rPr lang="en-US" sz="1200" b="1" smtClean="0">
                    <a:solidFill>
                      <a:srgbClr val="000000"/>
                    </a:solidFill>
                    <a:effectLst/>
                    <a:latin typeface="Courier New" pitchFamily="49" charset="0"/>
                    <a:cs typeface="Times New Roman" pitchFamily="18" charset="0"/>
                  </a:rPr>
                  <a:t>{</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0" name="Group 25"/>
            <p:cNvGrpSpPr>
              <a:grpSpLocks/>
            </p:cNvGrpSpPr>
            <p:nvPr/>
          </p:nvGrpSpPr>
          <p:grpSpPr bwMode="auto">
            <a:xfrm>
              <a:off x="0" y="2618"/>
              <a:ext cx="3072" cy="374"/>
              <a:chOff x="0" y="2618"/>
              <a:chExt cx="3072" cy="374"/>
            </a:xfrm>
          </p:grpSpPr>
          <p:sp>
            <p:nvSpPr>
              <p:cNvPr id="9273" name="Rectangle 26"/>
              <p:cNvSpPr>
                <a:spLocks noChangeArrowheads="1"/>
              </p:cNvSpPr>
              <p:nvPr/>
            </p:nvSpPr>
            <p:spPr bwMode="auto">
              <a:xfrm>
                <a:off x="0" y="2618"/>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74" name="Rectangle 27"/>
              <p:cNvSpPr>
                <a:spLocks noChangeArrowheads="1"/>
              </p:cNvSpPr>
              <p:nvPr/>
            </p:nvSpPr>
            <p:spPr bwMode="auto">
              <a:xfrm>
                <a:off x="0" y="2618"/>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8	</a:t>
                </a:r>
                <a:r>
                  <a:rPr lang="en-US" sz="1200" b="1" smtClean="0">
                    <a:solidFill>
                      <a:srgbClr val="000000"/>
                    </a:solidFill>
                    <a:effectLst/>
                    <a:latin typeface="Courier New" pitchFamily="49" charset="0"/>
                    <a:cs typeface="Times New Roman" pitchFamily="18" charset="0"/>
                  </a:rPr>
                  <a:t>   </a:t>
                </a:r>
                <a:r>
                  <a:rPr lang="en-US" sz="1200" b="1" smtClean="0">
                    <a:solidFill>
                      <a:srgbClr val="275AFF"/>
                    </a:solidFill>
                    <a:effectLst/>
                    <a:latin typeface="Courier New" pitchFamily="49" charset="0"/>
                    <a:cs typeface="Times New Roman" pitchFamily="18" charset="0"/>
                  </a:rPr>
                  <a:t>int</a:t>
                </a:r>
                <a:r>
                  <a:rPr lang="en-US" sz="1200" b="1" smtClean="0">
                    <a:solidFill>
                      <a:srgbClr val="000000"/>
                    </a:solidFill>
                    <a:effectLst/>
                    <a:latin typeface="Courier New" pitchFamily="49" charset="0"/>
                    <a:cs typeface="Times New Roman" pitchFamily="18" charset="0"/>
                  </a:rPr>
                  <a:t> n[ SIZE ] = { 19, 3, 15, 7, 11, 9, 13, 5, 17, 1 };</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1" name="Group 28"/>
            <p:cNvGrpSpPr>
              <a:grpSpLocks/>
            </p:cNvGrpSpPr>
            <p:nvPr/>
          </p:nvGrpSpPr>
          <p:grpSpPr bwMode="auto">
            <a:xfrm>
              <a:off x="0" y="2992"/>
              <a:ext cx="3072" cy="374"/>
              <a:chOff x="0" y="2992"/>
              <a:chExt cx="3072" cy="374"/>
            </a:xfrm>
          </p:grpSpPr>
          <p:sp>
            <p:nvSpPr>
              <p:cNvPr id="9271" name="Rectangle 29"/>
              <p:cNvSpPr>
                <a:spLocks noChangeArrowheads="1"/>
              </p:cNvSpPr>
              <p:nvPr/>
            </p:nvSpPr>
            <p:spPr bwMode="auto">
              <a:xfrm>
                <a:off x="0" y="2992"/>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72" name="Rectangle 30"/>
              <p:cNvSpPr>
                <a:spLocks noChangeArrowheads="1"/>
              </p:cNvSpPr>
              <p:nvPr/>
            </p:nvSpPr>
            <p:spPr bwMode="auto">
              <a:xfrm>
                <a:off x="0" y="2992"/>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9	</a:t>
                </a:r>
                <a:r>
                  <a:rPr lang="en-US" sz="1200" b="1" smtClean="0">
                    <a:solidFill>
                      <a:srgbClr val="000000"/>
                    </a:solidFill>
                    <a:effectLst/>
                    <a:latin typeface="Courier New" pitchFamily="49" charset="0"/>
                    <a:cs typeface="Times New Roman" pitchFamily="18" charset="0"/>
                  </a:rPr>
                  <a:t>   </a:t>
                </a:r>
                <a:r>
                  <a:rPr lang="en-US" sz="1200" b="1" smtClean="0">
                    <a:solidFill>
                      <a:srgbClr val="275AFF"/>
                    </a:solidFill>
                    <a:effectLst/>
                    <a:latin typeface="Courier New" pitchFamily="49" charset="0"/>
                    <a:cs typeface="Times New Roman" pitchFamily="18" charset="0"/>
                  </a:rPr>
                  <a:t>int</a:t>
                </a:r>
                <a:r>
                  <a:rPr lang="en-US" sz="1200" b="1" smtClean="0">
                    <a:solidFill>
                      <a:srgbClr val="000000"/>
                    </a:solidFill>
                    <a:effectLst/>
                    <a:latin typeface="Courier New" pitchFamily="49" charset="0"/>
                    <a:cs typeface="Times New Roman" pitchFamily="18" charset="0"/>
                  </a:rPr>
                  <a:t> i, j;</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2" name="Group 31"/>
            <p:cNvGrpSpPr>
              <a:grpSpLocks/>
            </p:cNvGrpSpPr>
            <p:nvPr/>
          </p:nvGrpSpPr>
          <p:grpSpPr bwMode="auto">
            <a:xfrm>
              <a:off x="0" y="3366"/>
              <a:ext cx="3072" cy="374"/>
              <a:chOff x="0" y="3366"/>
              <a:chExt cx="3072" cy="374"/>
            </a:xfrm>
          </p:grpSpPr>
          <p:sp>
            <p:nvSpPr>
              <p:cNvPr id="9269" name="Rectangle 32"/>
              <p:cNvSpPr>
                <a:spLocks noChangeArrowheads="1"/>
              </p:cNvSpPr>
              <p:nvPr/>
            </p:nvSpPr>
            <p:spPr bwMode="auto">
              <a:xfrm>
                <a:off x="0" y="3366"/>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70" name="Rectangle 33"/>
              <p:cNvSpPr>
                <a:spLocks noChangeArrowheads="1"/>
              </p:cNvSpPr>
              <p:nvPr/>
            </p:nvSpPr>
            <p:spPr bwMode="auto">
              <a:xfrm>
                <a:off x="0" y="3366"/>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10	</a:t>
                </a:r>
                <a:endParaRPr lang="en-US" sz="1200" b="1" smtClean="0">
                  <a:solidFill>
                    <a:srgbClr val="000000"/>
                  </a:solidFill>
                  <a:effectLst/>
                  <a:latin typeface="Courier New" pitchFamily="49" charset="0"/>
                  <a:cs typeface="Times New Roman" pitchFamily="18" charset="0"/>
                </a:endParaRP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3" name="Group 34"/>
            <p:cNvGrpSpPr>
              <a:grpSpLocks/>
            </p:cNvGrpSpPr>
            <p:nvPr/>
          </p:nvGrpSpPr>
          <p:grpSpPr bwMode="auto">
            <a:xfrm>
              <a:off x="0" y="3740"/>
              <a:ext cx="3072" cy="374"/>
              <a:chOff x="0" y="3740"/>
              <a:chExt cx="3072" cy="374"/>
            </a:xfrm>
          </p:grpSpPr>
          <p:sp>
            <p:nvSpPr>
              <p:cNvPr id="9267" name="Rectangle 35"/>
              <p:cNvSpPr>
                <a:spLocks noChangeArrowheads="1"/>
              </p:cNvSpPr>
              <p:nvPr/>
            </p:nvSpPr>
            <p:spPr bwMode="auto">
              <a:xfrm>
                <a:off x="0" y="3740"/>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68" name="Rectangle 36"/>
              <p:cNvSpPr>
                <a:spLocks noChangeArrowheads="1"/>
              </p:cNvSpPr>
              <p:nvPr/>
            </p:nvSpPr>
            <p:spPr bwMode="auto">
              <a:xfrm>
                <a:off x="0" y="3740"/>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11	</a:t>
                </a:r>
                <a:r>
                  <a:rPr lang="en-US" sz="1200" b="1" smtClean="0">
                    <a:solidFill>
                      <a:srgbClr val="000000"/>
                    </a:solidFill>
                    <a:effectLst/>
                    <a:latin typeface="Courier New" pitchFamily="49" charset="0"/>
                    <a:cs typeface="Times New Roman" pitchFamily="18" charset="0"/>
                  </a:rPr>
                  <a:t>   printf( "%s%13s%17s\n", "Element", "Value", "Histogram" );</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4" name="Group 37"/>
            <p:cNvGrpSpPr>
              <a:grpSpLocks/>
            </p:cNvGrpSpPr>
            <p:nvPr/>
          </p:nvGrpSpPr>
          <p:grpSpPr bwMode="auto">
            <a:xfrm>
              <a:off x="0" y="4114"/>
              <a:ext cx="3072" cy="374"/>
              <a:chOff x="0" y="4114"/>
              <a:chExt cx="3072" cy="374"/>
            </a:xfrm>
          </p:grpSpPr>
          <p:sp>
            <p:nvSpPr>
              <p:cNvPr id="9265" name="Rectangle 38"/>
              <p:cNvSpPr>
                <a:spLocks noChangeArrowheads="1"/>
              </p:cNvSpPr>
              <p:nvPr/>
            </p:nvSpPr>
            <p:spPr bwMode="auto">
              <a:xfrm>
                <a:off x="0" y="4114"/>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66" name="Rectangle 39"/>
              <p:cNvSpPr>
                <a:spLocks noChangeArrowheads="1"/>
              </p:cNvSpPr>
              <p:nvPr/>
            </p:nvSpPr>
            <p:spPr bwMode="auto">
              <a:xfrm>
                <a:off x="0" y="4114"/>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12	</a:t>
                </a:r>
                <a:endParaRPr lang="en-US" sz="1200" b="1" smtClean="0">
                  <a:solidFill>
                    <a:srgbClr val="000000"/>
                  </a:solidFill>
                  <a:effectLst/>
                  <a:latin typeface="Courier New" pitchFamily="49" charset="0"/>
                  <a:cs typeface="Times New Roman" pitchFamily="18" charset="0"/>
                </a:endParaRP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5" name="Group 40"/>
            <p:cNvGrpSpPr>
              <a:grpSpLocks/>
            </p:cNvGrpSpPr>
            <p:nvPr/>
          </p:nvGrpSpPr>
          <p:grpSpPr bwMode="auto">
            <a:xfrm>
              <a:off x="0" y="4488"/>
              <a:ext cx="3072" cy="374"/>
              <a:chOff x="0" y="4488"/>
              <a:chExt cx="3072" cy="374"/>
            </a:xfrm>
          </p:grpSpPr>
          <p:sp>
            <p:nvSpPr>
              <p:cNvPr id="9263" name="Rectangle 41"/>
              <p:cNvSpPr>
                <a:spLocks noChangeArrowheads="1"/>
              </p:cNvSpPr>
              <p:nvPr/>
            </p:nvSpPr>
            <p:spPr bwMode="auto">
              <a:xfrm>
                <a:off x="0" y="4488"/>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64" name="Rectangle 42"/>
              <p:cNvSpPr>
                <a:spLocks noChangeArrowheads="1"/>
              </p:cNvSpPr>
              <p:nvPr/>
            </p:nvSpPr>
            <p:spPr bwMode="auto">
              <a:xfrm>
                <a:off x="0" y="4488"/>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13	</a:t>
                </a:r>
                <a:r>
                  <a:rPr lang="en-US" sz="1200" b="1" smtClean="0">
                    <a:solidFill>
                      <a:srgbClr val="000000"/>
                    </a:solidFill>
                    <a:effectLst/>
                    <a:latin typeface="Courier New" pitchFamily="49" charset="0"/>
                    <a:cs typeface="Times New Roman" pitchFamily="18" charset="0"/>
                  </a:rPr>
                  <a:t>   </a:t>
                </a:r>
                <a:r>
                  <a:rPr lang="en-US" sz="1200" b="1" smtClean="0">
                    <a:solidFill>
                      <a:srgbClr val="275AFF"/>
                    </a:solidFill>
                    <a:effectLst/>
                    <a:latin typeface="Courier New" pitchFamily="49" charset="0"/>
                    <a:cs typeface="Times New Roman" pitchFamily="18" charset="0"/>
                  </a:rPr>
                  <a:t>for</a:t>
                </a:r>
                <a:r>
                  <a:rPr lang="en-US" sz="1200" b="1" smtClean="0">
                    <a:solidFill>
                      <a:srgbClr val="000000"/>
                    </a:solidFill>
                    <a:effectLst/>
                    <a:latin typeface="Courier New" pitchFamily="49" charset="0"/>
                    <a:cs typeface="Times New Roman" pitchFamily="18" charset="0"/>
                  </a:rPr>
                  <a:t> ( i = 0; i &lt;= SIZE - 1; i++ ) {</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6" name="Group 43"/>
            <p:cNvGrpSpPr>
              <a:grpSpLocks/>
            </p:cNvGrpSpPr>
            <p:nvPr/>
          </p:nvGrpSpPr>
          <p:grpSpPr bwMode="auto">
            <a:xfrm>
              <a:off x="0" y="4862"/>
              <a:ext cx="3072" cy="374"/>
              <a:chOff x="0" y="4862"/>
              <a:chExt cx="3072" cy="374"/>
            </a:xfrm>
          </p:grpSpPr>
          <p:sp>
            <p:nvSpPr>
              <p:cNvPr id="9261" name="Rectangle 44"/>
              <p:cNvSpPr>
                <a:spLocks noChangeArrowheads="1"/>
              </p:cNvSpPr>
              <p:nvPr/>
            </p:nvSpPr>
            <p:spPr bwMode="auto">
              <a:xfrm>
                <a:off x="0" y="4862"/>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62" name="Rectangle 45"/>
              <p:cNvSpPr>
                <a:spLocks noChangeArrowheads="1"/>
              </p:cNvSpPr>
              <p:nvPr/>
            </p:nvSpPr>
            <p:spPr bwMode="auto">
              <a:xfrm>
                <a:off x="0" y="4862"/>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14	</a:t>
                </a:r>
                <a:r>
                  <a:rPr lang="en-US" sz="1200" b="1" smtClean="0">
                    <a:solidFill>
                      <a:srgbClr val="000000"/>
                    </a:solidFill>
                    <a:effectLst/>
                    <a:latin typeface="Courier New" pitchFamily="49" charset="0"/>
                    <a:cs typeface="Times New Roman" pitchFamily="18" charset="0"/>
                  </a:rPr>
                  <a:t>      printf( "%7d%13d        ", i, n[ i ]) ;</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7" name="Group 46"/>
            <p:cNvGrpSpPr>
              <a:grpSpLocks/>
            </p:cNvGrpSpPr>
            <p:nvPr/>
          </p:nvGrpSpPr>
          <p:grpSpPr bwMode="auto">
            <a:xfrm>
              <a:off x="0" y="5236"/>
              <a:ext cx="3072" cy="374"/>
              <a:chOff x="0" y="5236"/>
              <a:chExt cx="3072" cy="374"/>
            </a:xfrm>
          </p:grpSpPr>
          <p:sp>
            <p:nvSpPr>
              <p:cNvPr id="9259" name="Rectangle 47"/>
              <p:cNvSpPr>
                <a:spLocks noChangeArrowheads="1"/>
              </p:cNvSpPr>
              <p:nvPr/>
            </p:nvSpPr>
            <p:spPr bwMode="auto">
              <a:xfrm>
                <a:off x="0" y="5236"/>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60" name="Rectangle 48"/>
              <p:cNvSpPr>
                <a:spLocks noChangeArrowheads="1"/>
              </p:cNvSpPr>
              <p:nvPr/>
            </p:nvSpPr>
            <p:spPr bwMode="auto">
              <a:xfrm>
                <a:off x="0" y="5236"/>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15	</a:t>
                </a:r>
                <a:endParaRPr lang="en-US" sz="1200" b="1" smtClean="0">
                  <a:solidFill>
                    <a:srgbClr val="000000"/>
                  </a:solidFill>
                  <a:effectLst/>
                  <a:latin typeface="Courier New" pitchFamily="49" charset="0"/>
                  <a:cs typeface="Times New Roman" pitchFamily="18" charset="0"/>
                </a:endParaRP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8" name="Group 49"/>
            <p:cNvGrpSpPr>
              <a:grpSpLocks/>
            </p:cNvGrpSpPr>
            <p:nvPr/>
          </p:nvGrpSpPr>
          <p:grpSpPr bwMode="auto">
            <a:xfrm>
              <a:off x="0" y="5610"/>
              <a:ext cx="3072" cy="374"/>
              <a:chOff x="0" y="5610"/>
              <a:chExt cx="3072" cy="374"/>
            </a:xfrm>
          </p:grpSpPr>
          <p:sp>
            <p:nvSpPr>
              <p:cNvPr id="9257" name="Rectangle 50"/>
              <p:cNvSpPr>
                <a:spLocks noChangeArrowheads="1"/>
              </p:cNvSpPr>
              <p:nvPr/>
            </p:nvSpPr>
            <p:spPr bwMode="auto">
              <a:xfrm>
                <a:off x="0" y="5610"/>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58" name="Rectangle 51"/>
              <p:cNvSpPr>
                <a:spLocks noChangeArrowheads="1"/>
              </p:cNvSpPr>
              <p:nvPr/>
            </p:nvSpPr>
            <p:spPr bwMode="auto">
              <a:xfrm>
                <a:off x="0" y="5610"/>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16	</a:t>
                </a:r>
                <a:r>
                  <a:rPr lang="en-US" sz="1200" b="1" smtClean="0">
                    <a:solidFill>
                      <a:srgbClr val="000000"/>
                    </a:solidFill>
                    <a:effectLst/>
                    <a:latin typeface="Courier New" pitchFamily="49" charset="0"/>
                    <a:cs typeface="Times New Roman" pitchFamily="18" charset="0"/>
                  </a:rPr>
                  <a:t>      </a:t>
                </a:r>
                <a:r>
                  <a:rPr lang="en-US" sz="1200" b="1" smtClean="0">
                    <a:solidFill>
                      <a:srgbClr val="275AFF"/>
                    </a:solidFill>
                    <a:effectLst/>
                    <a:latin typeface="Courier New" pitchFamily="49" charset="0"/>
                    <a:cs typeface="Times New Roman" pitchFamily="18" charset="0"/>
                  </a:rPr>
                  <a:t>for</a:t>
                </a:r>
                <a:r>
                  <a:rPr lang="en-US" sz="1200" b="1" smtClean="0">
                    <a:solidFill>
                      <a:srgbClr val="000000"/>
                    </a:solidFill>
                    <a:effectLst/>
                    <a:latin typeface="Courier New" pitchFamily="49" charset="0"/>
                    <a:cs typeface="Times New Roman" pitchFamily="18" charset="0"/>
                  </a:rPr>
                  <a:t> ( j = 1; j &lt;= n[ i ]; j++ )   </a:t>
                </a:r>
                <a:r>
                  <a:rPr lang="en-US" sz="1200" b="1" smtClean="0">
                    <a:solidFill>
                      <a:srgbClr val="33CC33"/>
                    </a:solidFill>
                    <a:effectLst/>
                    <a:latin typeface="Courier New" pitchFamily="49" charset="0"/>
                    <a:cs typeface="Times New Roman" pitchFamily="18" charset="0"/>
                  </a:rPr>
                  <a:t>/* print one bar */</a:t>
                </a:r>
                <a:endParaRPr lang="en-US" sz="1200" b="1" smtClean="0">
                  <a:solidFill>
                    <a:srgbClr val="000000"/>
                  </a:solidFill>
                  <a:effectLst/>
                  <a:latin typeface="Courier New" pitchFamily="49" charset="0"/>
                  <a:cs typeface="Times New Roman" pitchFamily="18" charset="0"/>
                </a:endParaRP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19" name="Group 52"/>
            <p:cNvGrpSpPr>
              <a:grpSpLocks/>
            </p:cNvGrpSpPr>
            <p:nvPr/>
          </p:nvGrpSpPr>
          <p:grpSpPr bwMode="auto">
            <a:xfrm>
              <a:off x="0" y="5984"/>
              <a:ext cx="3072" cy="374"/>
              <a:chOff x="0" y="5984"/>
              <a:chExt cx="3072" cy="374"/>
            </a:xfrm>
          </p:grpSpPr>
          <p:sp>
            <p:nvSpPr>
              <p:cNvPr id="9255" name="Rectangle 53"/>
              <p:cNvSpPr>
                <a:spLocks noChangeArrowheads="1"/>
              </p:cNvSpPr>
              <p:nvPr/>
            </p:nvSpPr>
            <p:spPr bwMode="auto">
              <a:xfrm>
                <a:off x="0" y="5984"/>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56" name="Rectangle 54"/>
              <p:cNvSpPr>
                <a:spLocks noChangeArrowheads="1"/>
              </p:cNvSpPr>
              <p:nvPr/>
            </p:nvSpPr>
            <p:spPr bwMode="auto">
              <a:xfrm>
                <a:off x="0" y="5984"/>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17	</a:t>
                </a:r>
                <a:r>
                  <a:rPr lang="en-US" sz="1200" b="1" smtClean="0">
                    <a:solidFill>
                      <a:srgbClr val="000000"/>
                    </a:solidFill>
                    <a:effectLst/>
                    <a:latin typeface="Courier New" pitchFamily="49" charset="0"/>
                    <a:cs typeface="Times New Roman" pitchFamily="18" charset="0"/>
                  </a:rPr>
                  <a:t>         printf( "%c", '*' );</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20" name="Group 55"/>
            <p:cNvGrpSpPr>
              <a:grpSpLocks/>
            </p:cNvGrpSpPr>
            <p:nvPr/>
          </p:nvGrpSpPr>
          <p:grpSpPr bwMode="auto">
            <a:xfrm>
              <a:off x="0" y="6358"/>
              <a:ext cx="3072" cy="374"/>
              <a:chOff x="0" y="6358"/>
              <a:chExt cx="3072" cy="374"/>
            </a:xfrm>
          </p:grpSpPr>
          <p:sp>
            <p:nvSpPr>
              <p:cNvPr id="9253" name="Rectangle 56"/>
              <p:cNvSpPr>
                <a:spLocks noChangeArrowheads="1"/>
              </p:cNvSpPr>
              <p:nvPr/>
            </p:nvSpPr>
            <p:spPr bwMode="auto">
              <a:xfrm>
                <a:off x="0" y="6358"/>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54" name="Rectangle 57"/>
              <p:cNvSpPr>
                <a:spLocks noChangeArrowheads="1"/>
              </p:cNvSpPr>
              <p:nvPr/>
            </p:nvSpPr>
            <p:spPr bwMode="auto">
              <a:xfrm>
                <a:off x="0" y="6358"/>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18	</a:t>
                </a:r>
                <a:endParaRPr lang="en-US" sz="1200" b="1" smtClean="0">
                  <a:solidFill>
                    <a:srgbClr val="000000"/>
                  </a:solidFill>
                  <a:effectLst/>
                  <a:latin typeface="Courier New" pitchFamily="49" charset="0"/>
                  <a:cs typeface="Times New Roman" pitchFamily="18" charset="0"/>
                </a:endParaRP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21" name="Group 58"/>
            <p:cNvGrpSpPr>
              <a:grpSpLocks/>
            </p:cNvGrpSpPr>
            <p:nvPr/>
          </p:nvGrpSpPr>
          <p:grpSpPr bwMode="auto">
            <a:xfrm>
              <a:off x="0" y="6732"/>
              <a:ext cx="3072" cy="374"/>
              <a:chOff x="0" y="6732"/>
              <a:chExt cx="3072" cy="374"/>
            </a:xfrm>
          </p:grpSpPr>
          <p:sp>
            <p:nvSpPr>
              <p:cNvPr id="9251" name="Rectangle 59"/>
              <p:cNvSpPr>
                <a:spLocks noChangeArrowheads="1"/>
              </p:cNvSpPr>
              <p:nvPr/>
            </p:nvSpPr>
            <p:spPr bwMode="auto">
              <a:xfrm>
                <a:off x="0" y="6732"/>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52" name="Rectangle 60"/>
              <p:cNvSpPr>
                <a:spLocks noChangeArrowheads="1"/>
              </p:cNvSpPr>
              <p:nvPr/>
            </p:nvSpPr>
            <p:spPr bwMode="auto">
              <a:xfrm>
                <a:off x="0" y="6732"/>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19	</a:t>
                </a:r>
                <a:r>
                  <a:rPr lang="en-US" sz="1200" b="1" smtClean="0">
                    <a:solidFill>
                      <a:srgbClr val="000000"/>
                    </a:solidFill>
                    <a:effectLst/>
                    <a:latin typeface="Courier New" pitchFamily="49" charset="0"/>
                    <a:cs typeface="Times New Roman" pitchFamily="18" charset="0"/>
                  </a:rPr>
                  <a:t>      printf( "\n" );</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22" name="Group 61"/>
            <p:cNvGrpSpPr>
              <a:grpSpLocks/>
            </p:cNvGrpSpPr>
            <p:nvPr/>
          </p:nvGrpSpPr>
          <p:grpSpPr bwMode="auto">
            <a:xfrm>
              <a:off x="0" y="7106"/>
              <a:ext cx="3072" cy="374"/>
              <a:chOff x="0" y="7106"/>
              <a:chExt cx="3072" cy="374"/>
            </a:xfrm>
          </p:grpSpPr>
          <p:sp>
            <p:nvSpPr>
              <p:cNvPr id="9249" name="Rectangle 62"/>
              <p:cNvSpPr>
                <a:spLocks noChangeArrowheads="1"/>
              </p:cNvSpPr>
              <p:nvPr/>
            </p:nvSpPr>
            <p:spPr bwMode="auto">
              <a:xfrm>
                <a:off x="0" y="7106"/>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50" name="Rectangle 63"/>
              <p:cNvSpPr>
                <a:spLocks noChangeArrowheads="1"/>
              </p:cNvSpPr>
              <p:nvPr/>
            </p:nvSpPr>
            <p:spPr bwMode="auto">
              <a:xfrm>
                <a:off x="0" y="7106"/>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20	</a:t>
                </a:r>
                <a:r>
                  <a:rPr lang="en-US" sz="1200" b="1" smtClean="0">
                    <a:solidFill>
                      <a:srgbClr val="000000"/>
                    </a:solidFill>
                    <a:effectLst/>
                    <a:latin typeface="Courier New" pitchFamily="49" charset="0"/>
                    <a:cs typeface="Times New Roman" pitchFamily="18" charset="0"/>
                  </a:rPr>
                  <a:t>   }</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23" name="Group 64"/>
            <p:cNvGrpSpPr>
              <a:grpSpLocks/>
            </p:cNvGrpSpPr>
            <p:nvPr/>
          </p:nvGrpSpPr>
          <p:grpSpPr bwMode="auto">
            <a:xfrm>
              <a:off x="0" y="7480"/>
              <a:ext cx="3072" cy="374"/>
              <a:chOff x="0" y="7480"/>
              <a:chExt cx="3072" cy="374"/>
            </a:xfrm>
          </p:grpSpPr>
          <p:sp>
            <p:nvSpPr>
              <p:cNvPr id="9247" name="Rectangle 65"/>
              <p:cNvSpPr>
                <a:spLocks noChangeArrowheads="1"/>
              </p:cNvSpPr>
              <p:nvPr/>
            </p:nvSpPr>
            <p:spPr bwMode="auto">
              <a:xfrm>
                <a:off x="0" y="7480"/>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48" name="Rectangle 66"/>
              <p:cNvSpPr>
                <a:spLocks noChangeArrowheads="1"/>
              </p:cNvSpPr>
              <p:nvPr/>
            </p:nvSpPr>
            <p:spPr bwMode="auto">
              <a:xfrm>
                <a:off x="0" y="7480"/>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21	</a:t>
                </a:r>
                <a:endParaRPr lang="en-US" sz="1200" b="1" smtClean="0">
                  <a:solidFill>
                    <a:srgbClr val="000000"/>
                  </a:solidFill>
                  <a:effectLst/>
                  <a:latin typeface="Courier New" pitchFamily="49" charset="0"/>
                  <a:cs typeface="Times New Roman" pitchFamily="18" charset="0"/>
                </a:endParaRP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24" name="Group 67"/>
            <p:cNvGrpSpPr>
              <a:grpSpLocks/>
            </p:cNvGrpSpPr>
            <p:nvPr/>
          </p:nvGrpSpPr>
          <p:grpSpPr bwMode="auto">
            <a:xfrm>
              <a:off x="0" y="7854"/>
              <a:ext cx="3072" cy="374"/>
              <a:chOff x="0" y="7854"/>
              <a:chExt cx="3072" cy="374"/>
            </a:xfrm>
          </p:grpSpPr>
          <p:sp>
            <p:nvSpPr>
              <p:cNvPr id="9245" name="Rectangle 68"/>
              <p:cNvSpPr>
                <a:spLocks noChangeArrowheads="1"/>
              </p:cNvSpPr>
              <p:nvPr/>
            </p:nvSpPr>
            <p:spPr bwMode="auto">
              <a:xfrm>
                <a:off x="0" y="7854"/>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46" name="Rectangle 69"/>
              <p:cNvSpPr>
                <a:spLocks noChangeArrowheads="1"/>
              </p:cNvSpPr>
              <p:nvPr/>
            </p:nvSpPr>
            <p:spPr bwMode="auto">
              <a:xfrm>
                <a:off x="0" y="7854"/>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22	</a:t>
                </a:r>
                <a:r>
                  <a:rPr lang="en-US" sz="1200" b="1" smtClean="0">
                    <a:solidFill>
                      <a:srgbClr val="000000"/>
                    </a:solidFill>
                    <a:effectLst/>
                    <a:latin typeface="Courier New" pitchFamily="49" charset="0"/>
                    <a:cs typeface="Times New Roman" pitchFamily="18" charset="0"/>
                  </a:rPr>
                  <a:t>   </a:t>
                </a:r>
                <a:r>
                  <a:rPr lang="en-US" sz="1200" b="1" smtClean="0">
                    <a:solidFill>
                      <a:srgbClr val="275AFF"/>
                    </a:solidFill>
                    <a:effectLst/>
                    <a:latin typeface="Courier New" pitchFamily="49" charset="0"/>
                    <a:cs typeface="Times New Roman" pitchFamily="18" charset="0"/>
                  </a:rPr>
                  <a:t>return</a:t>
                </a:r>
                <a:r>
                  <a:rPr lang="en-US" sz="1200" b="1" smtClean="0">
                    <a:solidFill>
                      <a:srgbClr val="000000"/>
                    </a:solidFill>
                    <a:effectLst/>
                    <a:latin typeface="Courier New" pitchFamily="49" charset="0"/>
                    <a:cs typeface="Times New Roman" pitchFamily="18" charset="0"/>
                  </a:rPr>
                  <a:t> 0;</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nvGrpSpPr>
            <p:cNvPr id="25" name="Group 70"/>
            <p:cNvGrpSpPr>
              <a:grpSpLocks/>
            </p:cNvGrpSpPr>
            <p:nvPr/>
          </p:nvGrpSpPr>
          <p:grpSpPr bwMode="auto">
            <a:xfrm>
              <a:off x="0" y="8228"/>
              <a:ext cx="3072" cy="374"/>
              <a:chOff x="0" y="8228"/>
              <a:chExt cx="3072" cy="374"/>
            </a:xfrm>
          </p:grpSpPr>
          <p:sp>
            <p:nvSpPr>
              <p:cNvPr id="9243" name="Rectangle 71"/>
              <p:cNvSpPr>
                <a:spLocks noChangeArrowheads="1"/>
              </p:cNvSpPr>
              <p:nvPr/>
            </p:nvSpPr>
            <p:spPr bwMode="auto">
              <a:xfrm>
                <a:off x="0" y="8228"/>
                <a:ext cx="3072" cy="374"/>
              </a:xfrm>
              <a:prstGeom prst="rect">
                <a:avLst/>
              </a:prstGeom>
              <a:solidFill>
                <a:srgbClr val="FFE699"/>
              </a:solidFill>
              <a:ln w="9525">
                <a:noFill/>
                <a:miter lim="800000"/>
                <a:headEnd/>
                <a:tailEnd/>
              </a:ln>
            </p:spPr>
            <p:txBody>
              <a:bodyPr anchor="ctr">
                <a:spAutoFit/>
              </a:bodyPr>
              <a:lstStyle/>
              <a:p>
                <a:pPr eaLnBrk="0" hangingPunct="0">
                  <a:spcBef>
                    <a:spcPct val="50000"/>
                  </a:spcBef>
                </a:pPr>
                <a:endParaRPr lang="en-US" sz="1200" smtClean="0">
                  <a:solidFill>
                    <a:srgbClr val="000000"/>
                  </a:solidFill>
                  <a:effectLst/>
                  <a:latin typeface="Times New Roman" pitchFamily="18" charset="0"/>
                  <a:cs typeface="Times New Roman" pitchFamily="18" charset="0"/>
                </a:endParaRPr>
              </a:p>
            </p:txBody>
          </p:sp>
          <p:sp>
            <p:nvSpPr>
              <p:cNvPr id="9244" name="Rectangle 72"/>
              <p:cNvSpPr>
                <a:spLocks noChangeArrowheads="1"/>
              </p:cNvSpPr>
              <p:nvPr/>
            </p:nvSpPr>
            <p:spPr bwMode="auto">
              <a:xfrm>
                <a:off x="0" y="8228"/>
                <a:ext cx="3072" cy="374"/>
              </a:xfrm>
              <a:prstGeom prst="rect">
                <a:avLst/>
              </a:prstGeom>
              <a:solidFill>
                <a:srgbClr val="FFE699"/>
              </a:solidFill>
              <a:ln w="9525">
                <a:noFill/>
                <a:miter lim="800000"/>
                <a:headEnd/>
                <a:tailEnd/>
              </a:ln>
            </p:spPr>
            <p:txBody>
              <a:bodyPr/>
              <a:lstStyle/>
              <a:p>
                <a:pPr>
                  <a:tabLst>
                    <a:tab pos="139700" algn="r"/>
                    <a:tab pos="292100" algn="l"/>
                  </a:tabLst>
                </a:pPr>
                <a:r>
                  <a:rPr lang="en-US" sz="1200" b="1" smtClean="0">
                    <a:solidFill>
                      <a:srgbClr val="4D8DFF"/>
                    </a:solidFill>
                    <a:effectLst/>
                    <a:latin typeface="Courier New" pitchFamily="49" charset="0"/>
                    <a:cs typeface="Times New Roman" pitchFamily="18" charset="0"/>
                  </a:rPr>
                  <a:t>	23	</a:t>
                </a:r>
                <a:r>
                  <a:rPr lang="en-US" sz="1200" b="1" smtClean="0">
                    <a:solidFill>
                      <a:srgbClr val="000000"/>
                    </a:solidFill>
                    <a:effectLst/>
                    <a:latin typeface="Courier New" pitchFamily="49" charset="0"/>
                    <a:cs typeface="Times New Roman" pitchFamily="18" charset="0"/>
                  </a:rPr>
                  <a:t>}</a:t>
                </a:r>
              </a:p>
              <a:p>
                <a:pPr eaLnBrk="0" hangingPunct="0">
                  <a:tabLst>
                    <a:tab pos="139700" algn="r"/>
                    <a:tab pos="292100" algn="l"/>
                  </a:tabLst>
                </a:pPr>
                <a:endParaRPr lang="en-US" sz="1200" b="1" smtClean="0">
                  <a:solidFill>
                    <a:srgbClr val="000000"/>
                  </a:solidFill>
                  <a:effectLst/>
                  <a:latin typeface="Courier New" pitchFamily="49" charset="0"/>
                  <a:cs typeface="Times New Roman" pitchFamily="18" charset="0"/>
                </a:endParaRPr>
              </a:p>
            </p:txBody>
          </p:sp>
        </p:grpSp>
      </p:gr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subTitle" idx="1"/>
          </p:nvPr>
        </p:nvSpPr>
        <p:spPr>
          <a:xfrm>
            <a:off x="6705600" y="762000"/>
            <a:ext cx="2438400" cy="6096000"/>
          </a:xfrm>
        </p:spPr>
        <p:txBody>
          <a:bodyPr/>
          <a:lstStyle/>
          <a:p>
            <a:pPr eaLnBrk="1" hangingPunct="1"/>
            <a:r>
              <a:rPr lang="en-US" smtClean="0"/>
              <a:t>Program Output</a:t>
            </a:r>
          </a:p>
        </p:txBody>
      </p:sp>
      <p:sp>
        <p:nvSpPr>
          <p:cNvPr id="10243" name="Rectangle 3"/>
          <p:cNvSpPr>
            <a:spLocks noChangeArrowheads="1"/>
          </p:cNvSpPr>
          <p:nvPr/>
        </p:nvSpPr>
        <p:spPr bwMode="auto">
          <a:xfrm>
            <a:off x="0" y="0"/>
            <a:ext cx="6781800" cy="3416320"/>
          </a:xfrm>
          <a:prstGeom prst="rect">
            <a:avLst/>
          </a:prstGeom>
          <a:solidFill>
            <a:schemeClr val="hlink"/>
          </a:solidFill>
          <a:ln w="9525">
            <a:noFill/>
            <a:miter lim="800000"/>
            <a:headEnd/>
            <a:tailEnd/>
          </a:ln>
        </p:spPr>
        <p:txBody>
          <a:bodyPr wrap="square">
            <a:spAutoFit/>
          </a:bodyPr>
          <a:lstStyle/>
          <a:p>
            <a:pPr>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endParaRPr lang="en-US" sz="1200" b="1" dirty="0" smtClean="0">
              <a:solidFill>
                <a:srgbClr val="000000"/>
              </a:solidFill>
              <a:effectLst/>
              <a:latin typeface="Courier New" pitchFamily="49" charset="0"/>
              <a:cs typeface="Times New Roman" pitchFamily="18" charset="0"/>
            </a:endParaRPr>
          </a:p>
          <a:p>
            <a:pPr>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endParaRPr lang="en-US" sz="1200" b="1" dirty="0" smtClean="0">
              <a:solidFill>
                <a:srgbClr val="000000"/>
              </a:solidFill>
              <a:effectLst/>
              <a:latin typeface="Courier New" pitchFamily="49" charset="0"/>
              <a:cs typeface="Times New Roman" pitchFamily="18" charset="0"/>
            </a:endParaRPr>
          </a:p>
          <a:p>
            <a:pPr>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Element        Value        Histogram</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0           19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1            3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2           15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3            7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4           11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5            9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6           13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7            5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8           17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r>
              <a:rPr lang="en-US" sz="1600" b="1" dirty="0" smtClean="0">
                <a:solidFill>
                  <a:srgbClr val="000000"/>
                </a:solidFill>
                <a:effectLst/>
                <a:latin typeface="Courier New" pitchFamily="49" charset="0"/>
                <a:cs typeface="Times New Roman" pitchFamily="18" charset="0"/>
              </a:rPr>
              <a:t>      9            1        *</a:t>
            </a:r>
          </a:p>
          <a:p>
            <a:pPr eaLnBrk="0" hangingPunct="0">
              <a:tabLst>
                <a:tab pos="609600" algn="l"/>
                <a:tab pos="914400" algn="l"/>
                <a:tab pos="1219200" algn="l"/>
                <a:tab pos="1524000" algn="l"/>
                <a:tab pos="1828800" algn="l"/>
                <a:tab pos="2133600" algn="l"/>
                <a:tab pos="2438400" algn="l"/>
                <a:tab pos="2743200" algn="l"/>
                <a:tab pos="3048000" algn="l"/>
                <a:tab pos="3352800" algn="l"/>
                <a:tab pos="3657600" algn="l"/>
                <a:tab pos="3962400" algn="l"/>
                <a:tab pos="4267200" algn="l"/>
                <a:tab pos="4572000" algn="l"/>
              </a:tabLst>
            </a:pPr>
            <a:endParaRPr lang="en-US" sz="1600" b="1" dirty="0" smtClean="0">
              <a:solidFill>
                <a:srgbClr val="000000"/>
              </a:solidFill>
              <a:effectLst/>
              <a:latin typeface="Courier New" pitchFamily="49" charset="0"/>
              <a:cs typeface="Times New Roman" pitchFamily="18"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381000" y="1219200"/>
            <a:ext cx="8001000" cy="5410200"/>
          </a:xfrm>
        </p:spPr>
        <p:txBody>
          <a:bodyPr/>
          <a:lstStyle/>
          <a:p>
            <a:pPr eaLnBrk="1" hangingPunct="1"/>
            <a:r>
              <a:rPr lang="en-US" altLang="zh-TW" sz="2000" b="1" dirty="0" smtClean="0">
                <a:ea typeface="新細明體" pitchFamily="18" charset="-120"/>
              </a:rPr>
              <a:t>    </a:t>
            </a:r>
            <a:r>
              <a:rPr lang="en-US" altLang="zh-TW" sz="2000" b="1" i="0" dirty="0" smtClean="0">
                <a:ea typeface="新細明體" pitchFamily="18" charset="-120"/>
              </a:rPr>
              <a:t>Objects: </a:t>
            </a:r>
            <a:r>
              <a:rPr lang="en-US" altLang="zh-TW" sz="2000" i="0" dirty="0" smtClean="0">
                <a:ea typeface="新細明體" pitchFamily="18" charset="-120"/>
              </a:rPr>
              <a:t>A set of pairs &lt;index, value&gt; where for each value of index   </a:t>
            </a:r>
            <a:br>
              <a:rPr lang="en-US" altLang="zh-TW" sz="2000" i="0" dirty="0" smtClean="0">
                <a:ea typeface="新細明體" pitchFamily="18" charset="-120"/>
              </a:rPr>
            </a:br>
            <a:r>
              <a:rPr lang="en-US" altLang="zh-TW" sz="2000" i="0" dirty="0" smtClean="0">
                <a:ea typeface="新細明體" pitchFamily="18" charset="-120"/>
              </a:rPr>
              <a:t>    there is a value from the set item. </a:t>
            </a:r>
            <a:r>
              <a:rPr lang="en-US" altLang="zh-TW" sz="2000" i="0" dirty="0" smtClean="0">
                <a:solidFill>
                  <a:srgbClr val="FF3300"/>
                </a:solidFill>
                <a:ea typeface="新細明體" pitchFamily="18" charset="-120"/>
              </a:rPr>
              <a:t>Index</a:t>
            </a:r>
            <a:r>
              <a:rPr lang="en-US" altLang="zh-TW" sz="2000" i="0" dirty="0" smtClean="0">
                <a:ea typeface="新細明體" pitchFamily="18" charset="-120"/>
              </a:rPr>
              <a:t> is a finite ordered set of one or  </a:t>
            </a:r>
            <a:br>
              <a:rPr lang="en-US" altLang="zh-TW" sz="2000" i="0" dirty="0" smtClean="0">
                <a:ea typeface="新細明體" pitchFamily="18" charset="-120"/>
              </a:rPr>
            </a:br>
            <a:r>
              <a:rPr lang="en-US" altLang="zh-TW" sz="2000" i="0" dirty="0" smtClean="0">
                <a:ea typeface="新細明體" pitchFamily="18" charset="-120"/>
              </a:rPr>
              <a:t>    more dimensions, for example, {0, … , n-1} for one dimension, </a:t>
            </a:r>
            <a:br>
              <a:rPr lang="en-US" altLang="zh-TW" sz="2000" i="0" dirty="0" smtClean="0">
                <a:ea typeface="新細明體" pitchFamily="18" charset="-120"/>
              </a:rPr>
            </a:br>
            <a:r>
              <a:rPr lang="en-US" altLang="zh-TW" sz="2000" i="0" dirty="0" smtClean="0">
                <a:ea typeface="新細明體" pitchFamily="18" charset="-120"/>
              </a:rPr>
              <a:t>   {(0,0),(0,1),(0,2),(1,0),(1,1),(1,2),(2,0),(2,1),(2,2)} for two dimensions,  </a:t>
            </a:r>
            <a:br>
              <a:rPr lang="en-US" altLang="zh-TW" sz="2000" i="0" dirty="0" smtClean="0">
                <a:ea typeface="新細明體" pitchFamily="18" charset="-120"/>
              </a:rPr>
            </a:br>
            <a:r>
              <a:rPr lang="en-US" altLang="zh-TW" sz="2000" i="0" dirty="0" smtClean="0">
                <a:ea typeface="新細明體" pitchFamily="18" charset="-120"/>
              </a:rPr>
              <a:t>   etc.</a:t>
            </a:r>
            <a:br>
              <a:rPr lang="en-US" altLang="zh-TW" sz="2000" i="0" dirty="0" smtClean="0">
                <a:ea typeface="新細明體" pitchFamily="18" charset="-120"/>
              </a:rPr>
            </a:br>
            <a:r>
              <a:rPr lang="en-US" altLang="zh-TW" sz="2000" i="0" dirty="0" smtClean="0">
                <a:ea typeface="新細明體" pitchFamily="18" charset="-120"/>
              </a:rPr>
              <a:t>   </a:t>
            </a:r>
            <a:r>
              <a:rPr lang="en-US" altLang="zh-TW" sz="2000" b="1" i="0" dirty="0" smtClean="0">
                <a:ea typeface="新細明體" pitchFamily="18" charset="-120"/>
              </a:rPr>
              <a:t>Methods:</a:t>
            </a:r>
            <a:br>
              <a:rPr lang="en-US" altLang="zh-TW" sz="2000" b="1" i="0" dirty="0" smtClean="0">
                <a:ea typeface="新細明體" pitchFamily="18" charset="-120"/>
              </a:rPr>
            </a:br>
            <a:r>
              <a:rPr lang="en-US" altLang="zh-TW" sz="2000" i="0" dirty="0" smtClean="0">
                <a:ea typeface="新細明體" pitchFamily="18" charset="-120"/>
              </a:rPr>
              <a:t>   for all A </a:t>
            </a:r>
            <a:r>
              <a:rPr lang="en-US" altLang="zh-TW" sz="2000" i="0" dirty="0" smtClean="0">
                <a:ea typeface="新細明體" pitchFamily="18" charset="-120"/>
                <a:sym typeface="Symbol" pitchFamily="18" charset="2"/>
              </a:rPr>
              <a:t></a:t>
            </a:r>
            <a:r>
              <a:rPr lang="en-US" altLang="zh-TW" sz="2000" i="0" dirty="0" smtClean="0">
                <a:ea typeface="新細明體" pitchFamily="18" charset="-120"/>
                <a:sym typeface="UniversalMath1 BT" pitchFamily="18" charset="2"/>
              </a:rPr>
              <a:t> Array, </a:t>
            </a:r>
            <a:r>
              <a:rPr lang="en-US" altLang="zh-TW" sz="2000" i="0" dirty="0" err="1" smtClean="0">
                <a:ea typeface="新細明體" pitchFamily="18" charset="-120"/>
                <a:sym typeface="UniversalMath1 BT" pitchFamily="18" charset="2"/>
              </a:rPr>
              <a:t>i</a:t>
            </a:r>
            <a:r>
              <a:rPr lang="en-US" altLang="zh-TW" sz="2000" i="0" dirty="0" smtClean="0">
                <a:ea typeface="新細明體" pitchFamily="18" charset="-120"/>
                <a:sym typeface="UniversalMath1 BT" pitchFamily="18" charset="2"/>
              </a:rPr>
              <a:t> </a:t>
            </a:r>
            <a:r>
              <a:rPr lang="en-US" altLang="zh-TW" sz="2000" i="0" dirty="0" smtClean="0">
                <a:ea typeface="新細明體" pitchFamily="18" charset="-120"/>
                <a:sym typeface="Symbol" pitchFamily="18" charset="2"/>
              </a:rPr>
              <a:t></a:t>
            </a:r>
            <a:r>
              <a:rPr lang="en-US" altLang="zh-TW" sz="2000" i="0" dirty="0" smtClean="0">
                <a:ea typeface="新細明體" pitchFamily="18" charset="-120"/>
                <a:sym typeface="UniversalMath1 BT" pitchFamily="18" charset="2"/>
              </a:rPr>
              <a:t> index, x </a:t>
            </a:r>
            <a:r>
              <a:rPr lang="en-US" altLang="zh-TW" sz="2000" i="0" dirty="0" smtClean="0">
                <a:ea typeface="新細明體" pitchFamily="18" charset="-120"/>
                <a:sym typeface="Symbol" pitchFamily="18" charset="2"/>
              </a:rPr>
              <a:t></a:t>
            </a:r>
            <a:r>
              <a:rPr lang="en-US" altLang="zh-TW" sz="2000" i="0" dirty="0" smtClean="0">
                <a:ea typeface="新細明體" pitchFamily="18" charset="-120"/>
                <a:sym typeface="UniversalMath1 BT" pitchFamily="18" charset="2"/>
              </a:rPr>
              <a:t> item, j, size </a:t>
            </a:r>
            <a:r>
              <a:rPr lang="en-US" altLang="zh-TW" sz="2000" i="0" dirty="0" smtClean="0">
                <a:ea typeface="新細明體" pitchFamily="18" charset="-120"/>
                <a:sym typeface="Symbol" pitchFamily="18" charset="2"/>
              </a:rPr>
              <a:t></a:t>
            </a:r>
            <a:r>
              <a:rPr lang="en-US" altLang="zh-TW" sz="2000" i="0" dirty="0" smtClean="0">
                <a:ea typeface="新細明體" pitchFamily="18" charset="-120"/>
                <a:sym typeface="UniversalMath1 BT" pitchFamily="18" charset="2"/>
              </a:rPr>
              <a:t> integer</a:t>
            </a:r>
            <a:br>
              <a:rPr lang="en-US" altLang="zh-TW" sz="2000" i="0" dirty="0" smtClean="0">
                <a:ea typeface="新細明體" pitchFamily="18" charset="-120"/>
                <a:sym typeface="UniversalMath1 BT" pitchFamily="18" charset="2"/>
              </a:rPr>
            </a:br>
            <a:r>
              <a:rPr lang="en-US" altLang="zh-TW" sz="2000" i="0" dirty="0" smtClean="0">
                <a:ea typeface="新細明體" pitchFamily="18" charset="-120"/>
                <a:sym typeface="UniversalMath1 BT" pitchFamily="18" charset="2"/>
              </a:rPr>
              <a:t>   Array Create(j, list)   ::= </a:t>
            </a:r>
            <a:r>
              <a:rPr lang="en-US" altLang="zh-TW" sz="2000" b="1" i="0" dirty="0" smtClean="0">
                <a:ea typeface="新細明體" pitchFamily="18" charset="-120"/>
                <a:sym typeface="UniversalMath1 BT" pitchFamily="18" charset="2"/>
              </a:rPr>
              <a:t>return </a:t>
            </a:r>
            <a:r>
              <a:rPr lang="en-US" altLang="zh-TW" sz="2000" i="0" dirty="0" smtClean="0">
                <a:ea typeface="新細明體" pitchFamily="18" charset="-120"/>
                <a:sym typeface="UniversalMath1 BT" pitchFamily="18" charset="2"/>
              </a:rPr>
              <a:t>an array of  </a:t>
            </a:r>
            <a:r>
              <a:rPr lang="en-US" altLang="zh-TW" sz="2000" i="0" dirty="0" smtClean="0">
                <a:solidFill>
                  <a:srgbClr val="FF3300"/>
                </a:solidFill>
                <a:ea typeface="新細明體" pitchFamily="18" charset="-120"/>
                <a:sym typeface="UniversalMath1 BT" pitchFamily="18" charset="2"/>
              </a:rPr>
              <a:t>j dimensions</a:t>
            </a:r>
            <a:r>
              <a:rPr lang="en-US" altLang="zh-TW" sz="2000" i="0" dirty="0" smtClean="0">
                <a:ea typeface="新細明體" pitchFamily="18" charset="-120"/>
                <a:sym typeface="UniversalMath1 BT" pitchFamily="18" charset="2"/>
              </a:rPr>
              <a:t> where </a:t>
            </a:r>
            <a:r>
              <a:rPr lang="en-US" altLang="zh-TW" sz="2000" i="0" dirty="0" smtClean="0">
                <a:solidFill>
                  <a:srgbClr val="FF3300"/>
                </a:solidFill>
                <a:ea typeface="新細明體" pitchFamily="18" charset="-120"/>
                <a:sym typeface="UniversalMath1 BT" pitchFamily="18" charset="2"/>
              </a:rPr>
              <a:t>list</a:t>
            </a:r>
            <a:r>
              <a:rPr lang="en-US" altLang="zh-TW" sz="2000" i="0" dirty="0" smtClean="0">
                <a:ea typeface="新細明體" pitchFamily="18" charset="-120"/>
                <a:sym typeface="UniversalMath1 BT" pitchFamily="18" charset="2"/>
              </a:rPr>
              <a:t> is a  </a:t>
            </a:r>
            <a:br>
              <a:rPr lang="en-US" altLang="zh-TW" sz="2000" i="0" dirty="0" smtClean="0">
                <a:ea typeface="新細明體" pitchFamily="18" charset="-120"/>
                <a:sym typeface="UniversalMath1 BT" pitchFamily="18" charset="2"/>
              </a:rPr>
            </a:br>
            <a:r>
              <a:rPr lang="en-US" altLang="zh-TW" sz="2000" i="0" dirty="0" smtClean="0">
                <a:ea typeface="新細明體" pitchFamily="18" charset="-120"/>
                <a:sym typeface="UniversalMath1 BT" pitchFamily="18" charset="2"/>
              </a:rPr>
              <a:t>                                           </a:t>
            </a:r>
            <a:r>
              <a:rPr lang="en-US" altLang="zh-TW" sz="2000" i="0" dirty="0" smtClean="0">
                <a:solidFill>
                  <a:srgbClr val="FF3300"/>
                </a:solidFill>
                <a:ea typeface="新細明體" pitchFamily="18" charset="-120"/>
                <a:sym typeface="UniversalMath1 BT" pitchFamily="18" charset="2"/>
              </a:rPr>
              <a:t>j-</a:t>
            </a:r>
            <a:r>
              <a:rPr lang="en-US" altLang="zh-TW" sz="2000" i="0" dirty="0" err="1" smtClean="0">
                <a:solidFill>
                  <a:srgbClr val="FF3300"/>
                </a:solidFill>
                <a:ea typeface="新細明體" pitchFamily="18" charset="-120"/>
                <a:sym typeface="UniversalMath1 BT" pitchFamily="18" charset="2"/>
              </a:rPr>
              <a:t>tuple</a:t>
            </a:r>
            <a:r>
              <a:rPr lang="en-US" altLang="zh-TW" sz="2000" i="0" dirty="0" smtClean="0">
                <a:ea typeface="新細明體" pitchFamily="18" charset="-120"/>
                <a:sym typeface="UniversalMath1 BT" pitchFamily="18" charset="2"/>
              </a:rPr>
              <a:t> whose </a:t>
            </a:r>
            <a:r>
              <a:rPr lang="en-US" altLang="zh-TW" sz="2000" i="0" dirty="0" err="1" smtClean="0">
                <a:solidFill>
                  <a:srgbClr val="FF3300"/>
                </a:solidFill>
                <a:ea typeface="新細明體" pitchFamily="18" charset="-120"/>
                <a:sym typeface="UniversalMath1 BT" pitchFamily="18" charset="2"/>
              </a:rPr>
              <a:t>kth</a:t>
            </a:r>
            <a:r>
              <a:rPr lang="en-US" altLang="zh-TW" sz="2000" i="0" dirty="0" smtClean="0">
                <a:solidFill>
                  <a:srgbClr val="FF3300"/>
                </a:solidFill>
                <a:ea typeface="新細明體" pitchFamily="18" charset="-120"/>
                <a:sym typeface="UniversalMath1 BT" pitchFamily="18" charset="2"/>
              </a:rPr>
              <a:t> element</a:t>
            </a:r>
            <a:r>
              <a:rPr lang="en-US" altLang="zh-TW" sz="2000" i="0" dirty="0" smtClean="0">
                <a:ea typeface="新細明體" pitchFamily="18" charset="-120"/>
                <a:sym typeface="UniversalMath1 BT" pitchFamily="18" charset="2"/>
              </a:rPr>
              <a:t> is the </a:t>
            </a:r>
            <a:r>
              <a:rPr lang="en-US" altLang="zh-TW" sz="2000" i="0" dirty="0" smtClean="0">
                <a:solidFill>
                  <a:srgbClr val="FF3300"/>
                </a:solidFill>
                <a:ea typeface="新細明體" pitchFamily="18" charset="-120"/>
                <a:sym typeface="UniversalMath1 BT" pitchFamily="18" charset="2"/>
              </a:rPr>
              <a:t>size</a:t>
            </a:r>
            <a:r>
              <a:rPr lang="en-US" altLang="zh-TW" sz="2000" i="0" dirty="0" smtClean="0">
                <a:ea typeface="新細明體" pitchFamily="18" charset="-120"/>
                <a:sym typeface="UniversalMath1 BT" pitchFamily="18" charset="2"/>
              </a:rPr>
              <a:t> of the         </a:t>
            </a:r>
            <a:br>
              <a:rPr lang="en-US" altLang="zh-TW" sz="2000" i="0" dirty="0" smtClean="0">
                <a:ea typeface="新細明體" pitchFamily="18" charset="-120"/>
                <a:sym typeface="UniversalMath1 BT" pitchFamily="18" charset="2"/>
              </a:rPr>
            </a:br>
            <a:r>
              <a:rPr lang="en-US" altLang="zh-TW" sz="2000" i="0" dirty="0" smtClean="0">
                <a:ea typeface="新細明體" pitchFamily="18" charset="-120"/>
                <a:sym typeface="UniversalMath1 BT" pitchFamily="18" charset="2"/>
              </a:rPr>
              <a:t>                                           </a:t>
            </a:r>
            <a:r>
              <a:rPr lang="en-US" altLang="zh-TW" sz="2000" i="0" dirty="0" err="1" smtClean="0">
                <a:solidFill>
                  <a:srgbClr val="FF3300"/>
                </a:solidFill>
                <a:ea typeface="新細明體" pitchFamily="18" charset="-120"/>
                <a:sym typeface="UniversalMath1 BT" pitchFamily="18" charset="2"/>
              </a:rPr>
              <a:t>kth</a:t>
            </a:r>
            <a:r>
              <a:rPr lang="en-US" altLang="zh-TW" sz="2000" i="0" dirty="0" smtClean="0">
                <a:ea typeface="新細明體" pitchFamily="18" charset="-120"/>
                <a:sym typeface="UniversalMath1 BT" pitchFamily="18" charset="2"/>
              </a:rPr>
              <a:t> dimension. Items are undefined. </a:t>
            </a:r>
            <a:r>
              <a:rPr lang="en-US" altLang="zh-TW" sz="2000" i="0" dirty="0" smtClean="0">
                <a:ea typeface="新細明體" pitchFamily="18" charset="-120"/>
              </a:rPr>
              <a:t/>
            </a:r>
            <a:br>
              <a:rPr lang="en-US" altLang="zh-TW" sz="2000" i="0" dirty="0" smtClean="0">
                <a:ea typeface="新細明體" pitchFamily="18" charset="-120"/>
              </a:rPr>
            </a:br>
            <a:r>
              <a:rPr lang="en-US" altLang="zh-TW" sz="2000" i="0" dirty="0" smtClean="0">
                <a:ea typeface="新細明體" pitchFamily="18" charset="-120"/>
              </a:rPr>
              <a:t>  Item Retrieve(A, </a:t>
            </a:r>
            <a:r>
              <a:rPr lang="en-US" altLang="zh-TW" sz="2000" i="0" dirty="0" err="1" smtClean="0">
                <a:ea typeface="新細明體" pitchFamily="18" charset="-120"/>
              </a:rPr>
              <a:t>i</a:t>
            </a:r>
            <a:r>
              <a:rPr lang="en-US" altLang="zh-TW" sz="2000" i="0" dirty="0" smtClean="0">
                <a:ea typeface="新細明體" pitchFamily="18" charset="-120"/>
              </a:rPr>
              <a:t>)    ::= </a:t>
            </a:r>
            <a:r>
              <a:rPr lang="en-US" altLang="zh-TW" sz="2000" b="1" i="0" dirty="0" smtClean="0">
                <a:ea typeface="新細明體" pitchFamily="18" charset="-120"/>
              </a:rPr>
              <a:t>if</a:t>
            </a:r>
            <a:r>
              <a:rPr lang="en-US" altLang="zh-TW" sz="2000" i="0" dirty="0" smtClean="0">
                <a:ea typeface="新細明體" pitchFamily="18" charset="-120"/>
              </a:rPr>
              <a:t> (</a:t>
            </a:r>
            <a:r>
              <a:rPr lang="en-US" altLang="zh-TW" sz="2000" i="0" dirty="0" err="1" smtClean="0">
                <a:ea typeface="新細明體" pitchFamily="18" charset="-120"/>
              </a:rPr>
              <a:t>i</a:t>
            </a:r>
            <a:r>
              <a:rPr lang="en-US" altLang="zh-TW" sz="2000" i="0" dirty="0" smtClean="0">
                <a:ea typeface="新細明體" pitchFamily="18" charset="-120"/>
              </a:rPr>
              <a:t> </a:t>
            </a:r>
            <a:r>
              <a:rPr lang="en-US" altLang="zh-TW" sz="2000" i="0" dirty="0" smtClean="0">
                <a:ea typeface="新細明體" pitchFamily="18" charset="-120"/>
                <a:sym typeface="Symbol" pitchFamily="18" charset="2"/>
              </a:rPr>
              <a:t></a:t>
            </a:r>
            <a:r>
              <a:rPr lang="en-US" altLang="zh-TW" sz="2000" i="0" dirty="0" smtClean="0">
                <a:ea typeface="新細明體" pitchFamily="18" charset="-120"/>
                <a:sym typeface="UniversalMath1 BT" pitchFamily="18" charset="2"/>
              </a:rPr>
              <a:t> index) </a:t>
            </a:r>
            <a:r>
              <a:rPr lang="en-US" altLang="zh-TW" sz="2000" b="1" i="0" dirty="0" smtClean="0">
                <a:ea typeface="新細明體" pitchFamily="18" charset="-120"/>
                <a:sym typeface="UniversalMath1 BT" pitchFamily="18" charset="2"/>
              </a:rPr>
              <a:t>return </a:t>
            </a:r>
            <a:r>
              <a:rPr lang="en-US" altLang="zh-TW" sz="2000" i="0" dirty="0" smtClean="0">
                <a:ea typeface="新細明體" pitchFamily="18" charset="-120"/>
                <a:sym typeface="UniversalMath1 BT" pitchFamily="18" charset="2"/>
              </a:rPr>
              <a:t>the item associated with </a:t>
            </a:r>
            <a:br>
              <a:rPr lang="en-US" altLang="zh-TW" sz="2000" i="0" dirty="0" smtClean="0">
                <a:ea typeface="新細明體" pitchFamily="18" charset="-120"/>
                <a:sym typeface="UniversalMath1 BT" pitchFamily="18" charset="2"/>
              </a:rPr>
            </a:br>
            <a:r>
              <a:rPr lang="en-US" altLang="zh-TW" sz="2000" i="0" dirty="0" smtClean="0">
                <a:ea typeface="新細明體" pitchFamily="18" charset="-120"/>
                <a:sym typeface="UniversalMath1 BT" pitchFamily="18" charset="2"/>
              </a:rPr>
              <a:t>                                         index value </a:t>
            </a:r>
            <a:r>
              <a:rPr lang="en-US" altLang="zh-TW" sz="2000" i="0" dirty="0" err="1" smtClean="0">
                <a:ea typeface="新細明體" pitchFamily="18" charset="-120"/>
                <a:sym typeface="UniversalMath1 BT" pitchFamily="18" charset="2"/>
              </a:rPr>
              <a:t>i</a:t>
            </a:r>
            <a:r>
              <a:rPr lang="en-US" altLang="zh-TW" sz="2000" i="0" dirty="0" smtClean="0">
                <a:ea typeface="新細明體" pitchFamily="18" charset="-120"/>
                <a:sym typeface="UniversalMath1 BT" pitchFamily="18" charset="2"/>
              </a:rPr>
              <a:t> in array A</a:t>
            </a:r>
            <a:br>
              <a:rPr lang="en-US" altLang="zh-TW" sz="2000" i="0" dirty="0" smtClean="0">
                <a:ea typeface="新細明體" pitchFamily="18" charset="-120"/>
                <a:sym typeface="UniversalMath1 BT" pitchFamily="18" charset="2"/>
              </a:rPr>
            </a:br>
            <a:r>
              <a:rPr lang="en-US" altLang="zh-TW" sz="2000" i="0" dirty="0" smtClean="0">
                <a:ea typeface="新細明體" pitchFamily="18" charset="-120"/>
                <a:sym typeface="UniversalMath1 BT" pitchFamily="18" charset="2"/>
              </a:rPr>
              <a:t>                                         </a:t>
            </a:r>
            <a:r>
              <a:rPr lang="en-US" altLang="zh-TW" sz="2000" b="1" i="0" dirty="0" smtClean="0">
                <a:ea typeface="新細明體" pitchFamily="18" charset="-120"/>
                <a:sym typeface="UniversalMath1 BT" pitchFamily="18" charset="2"/>
              </a:rPr>
              <a:t>else return </a:t>
            </a:r>
            <a:r>
              <a:rPr lang="en-US" altLang="zh-TW" sz="2000" i="0" dirty="0" smtClean="0">
                <a:ea typeface="新細明體" pitchFamily="18" charset="-120"/>
                <a:sym typeface="UniversalMath1 BT" pitchFamily="18" charset="2"/>
              </a:rPr>
              <a:t>error</a:t>
            </a:r>
            <a:br>
              <a:rPr lang="en-US" altLang="zh-TW" sz="2000" i="0" dirty="0" smtClean="0">
                <a:ea typeface="新細明體" pitchFamily="18" charset="-120"/>
                <a:sym typeface="UniversalMath1 BT" pitchFamily="18" charset="2"/>
              </a:rPr>
            </a:br>
            <a:r>
              <a:rPr lang="en-US" altLang="zh-TW" sz="2000" i="0" dirty="0" smtClean="0">
                <a:ea typeface="新細明體" pitchFamily="18" charset="-120"/>
                <a:sym typeface="UniversalMath1 BT" pitchFamily="18" charset="2"/>
              </a:rPr>
              <a:t>  Array Store(A, </a:t>
            </a:r>
            <a:r>
              <a:rPr lang="en-US" altLang="zh-TW" sz="2000" i="0" dirty="0" err="1" smtClean="0">
                <a:ea typeface="新細明體" pitchFamily="18" charset="-120"/>
                <a:sym typeface="UniversalMath1 BT" pitchFamily="18" charset="2"/>
              </a:rPr>
              <a:t>i</a:t>
            </a:r>
            <a:r>
              <a:rPr lang="en-US" altLang="zh-TW" sz="2000" i="0" dirty="0" smtClean="0">
                <a:ea typeface="新細明體" pitchFamily="18" charset="-120"/>
                <a:sym typeface="UniversalMath1 BT" pitchFamily="18" charset="2"/>
              </a:rPr>
              <a:t>, x)   ::= </a:t>
            </a:r>
            <a:r>
              <a:rPr lang="en-US" altLang="zh-TW" sz="2000" b="1" i="0" dirty="0" smtClean="0">
                <a:ea typeface="新細明體" pitchFamily="18" charset="-120"/>
                <a:sym typeface="UniversalMath1 BT" pitchFamily="18" charset="2"/>
              </a:rPr>
              <a:t>if (</a:t>
            </a:r>
            <a:r>
              <a:rPr lang="en-US" altLang="zh-TW" sz="2000" i="0" dirty="0" err="1" smtClean="0">
                <a:ea typeface="新細明體" pitchFamily="18" charset="-120"/>
                <a:sym typeface="UniversalMath1 BT" pitchFamily="18" charset="2"/>
              </a:rPr>
              <a:t>i</a:t>
            </a:r>
            <a:r>
              <a:rPr lang="en-US" altLang="zh-TW" sz="2000" i="0" dirty="0" smtClean="0">
                <a:ea typeface="新細明體" pitchFamily="18" charset="-120"/>
                <a:sym typeface="UniversalMath1 BT" pitchFamily="18" charset="2"/>
              </a:rPr>
              <a:t> in index)</a:t>
            </a:r>
            <a:r>
              <a:rPr lang="en-US" altLang="zh-TW" sz="2000" b="1" i="0" dirty="0" smtClean="0">
                <a:ea typeface="新細明體" pitchFamily="18" charset="-120"/>
                <a:sym typeface="UniversalMath1 BT" pitchFamily="18" charset="2"/>
              </a:rPr>
              <a:t/>
            </a:r>
            <a:br>
              <a:rPr lang="en-US" altLang="zh-TW" sz="2000" b="1" i="0" dirty="0" smtClean="0">
                <a:ea typeface="新細明體" pitchFamily="18" charset="-120"/>
                <a:sym typeface="UniversalMath1 BT" pitchFamily="18" charset="2"/>
              </a:rPr>
            </a:br>
            <a:r>
              <a:rPr lang="en-US" altLang="zh-TW" sz="2000" b="1" i="0" dirty="0" smtClean="0">
                <a:ea typeface="新細明體" pitchFamily="18" charset="-120"/>
                <a:sym typeface="UniversalMath1 BT" pitchFamily="18" charset="2"/>
              </a:rPr>
              <a:t>                                          return </a:t>
            </a:r>
            <a:r>
              <a:rPr lang="en-US" altLang="zh-TW" sz="2000" i="0" dirty="0" smtClean="0">
                <a:ea typeface="新細明體" pitchFamily="18" charset="-120"/>
                <a:sym typeface="UniversalMath1 BT" pitchFamily="18" charset="2"/>
              </a:rPr>
              <a:t>an array that is identical to array </a:t>
            </a:r>
            <a:r>
              <a:rPr lang="en-US" altLang="zh-TW" sz="2000" b="1" i="0" dirty="0" smtClean="0">
                <a:ea typeface="新細明體" pitchFamily="18" charset="-120"/>
                <a:sym typeface="UniversalMath1 BT" pitchFamily="18" charset="2"/>
              </a:rPr>
              <a:t/>
            </a:r>
            <a:br>
              <a:rPr lang="en-US" altLang="zh-TW" sz="2000" b="1" i="0" dirty="0" smtClean="0">
                <a:ea typeface="新細明體" pitchFamily="18" charset="-120"/>
                <a:sym typeface="UniversalMath1 BT" pitchFamily="18" charset="2"/>
              </a:rPr>
            </a:br>
            <a:r>
              <a:rPr lang="en-US" altLang="zh-TW" sz="2000" b="1" i="0" dirty="0" smtClean="0">
                <a:ea typeface="新細明體" pitchFamily="18" charset="-120"/>
                <a:sym typeface="UniversalMath1 BT" pitchFamily="18" charset="2"/>
              </a:rPr>
              <a:t>                                          </a:t>
            </a:r>
            <a:r>
              <a:rPr lang="en-US" altLang="zh-TW" sz="2000" i="0" dirty="0" smtClean="0">
                <a:ea typeface="新細明體" pitchFamily="18" charset="-120"/>
                <a:sym typeface="UniversalMath1 BT" pitchFamily="18" charset="2"/>
              </a:rPr>
              <a:t>A except the new pair &lt;</a:t>
            </a:r>
            <a:r>
              <a:rPr lang="en-US" altLang="zh-TW" sz="2000" i="0" dirty="0" err="1" smtClean="0">
                <a:ea typeface="新細明體" pitchFamily="18" charset="-120"/>
                <a:sym typeface="UniversalMath1 BT" pitchFamily="18" charset="2"/>
              </a:rPr>
              <a:t>i</a:t>
            </a:r>
            <a:r>
              <a:rPr lang="en-US" altLang="zh-TW" sz="2000" i="0" dirty="0" smtClean="0">
                <a:ea typeface="新細明體" pitchFamily="18" charset="-120"/>
                <a:sym typeface="UniversalMath1 BT" pitchFamily="18" charset="2"/>
              </a:rPr>
              <a:t>, x&gt; has been</a:t>
            </a:r>
            <a:r>
              <a:rPr lang="en-US" altLang="zh-TW" sz="2000" b="1" i="0" dirty="0" smtClean="0">
                <a:ea typeface="新細明體" pitchFamily="18" charset="-120"/>
                <a:sym typeface="UniversalMath1 BT" pitchFamily="18" charset="2"/>
              </a:rPr>
              <a:t> </a:t>
            </a:r>
            <a:br>
              <a:rPr lang="en-US" altLang="zh-TW" sz="2000" b="1" i="0" dirty="0" smtClean="0">
                <a:ea typeface="新細明體" pitchFamily="18" charset="-120"/>
                <a:sym typeface="UniversalMath1 BT" pitchFamily="18" charset="2"/>
              </a:rPr>
            </a:br>
            <a:r>
              <a:rPr lang="en-US" altLang="zh-TW" sz="2000" b="1" i="0" dirty="0" smtClean="0">
                <a:ea typeface="新細明體" pitchFamily="18" charset="-120"/>
                <a:sym typeface="UniversalMath1 BT" pitchFamily="18" charset="2"/>
              </a:rPr>
              <a:t>                                         </a:t>
            </a:r>
            <a:r>
              <a:rPr lang="en-US" altLang="zh-TW" sz="2000" i="0" dirty="0" smtClean="0">
                <a:ea typeface="新細明體" pitchFamily="18" charset="-120"/>
                <a:sym typeface="UniversalMath1 BT" pitchFamily="18" charset="2"/>
              </a:rPr>
              <a:t> inserted</a:t>
            </a:r>
            <a:r>
              <a:rPr lang="en-US" altLang="zh-TW" sz="2000" b="1" i="0" dirty="0" smtClean="0">
                <a:ea typeface="新細明體" pitchFamily="18" charset="-120"/>
                <a:sym typeface="UniversalMath1 BT" pitchFamily="18" charset="2"/>
              </a:rPr>
              <a:t>  else return</a:t>
            </a:r>
            <a:r>
              <a:rPr lang="en-US" altLang="zh-TW" sz="2000" i="0" dirty="0" smtClean="0">
                <a:ea typeface="新細明體" pitchFamily="18" charset="-120"/>
                <a:sym typeface="UniversalMath1 BT" pitchFamily="18" charset="2"/>
              </a:rPr>
              <a:t> error</a:t>
            </a:r>
            <a:r>
              <a:rPr lang="en-US" altLang="zh-TW" sz="2000" dirty="0" smtClean="0">
                <a:ea typeface="新細明體" pitchFamily="18" charset="-120"/>
                <a:sym typeface="UniversalMath1 BT" pitchFamily="18" charset="2"/>
              </a:rPr>
              <a:t> </a:t>
            </a:r>
            <a:r>
              <a:rPr lang="en-US" altLang="zh-TW" sz="2000" b="1" dirty="0" smtClean="0">
                <a:ea typeface="新細明體" pitchFamily="18" charset="-120"/>
                <a:sym typeface="UniversalMath1 BT" pitchFamily="18" charset="2"/>
              </a:rPr>
              <a:t> </a:t>
            </a:r>
            <a:endParaRPr lang="en-US" altLang="zh-TW" sz="2000" dirty="0" smtClean="0">
              <a:ea typeface="新細明體" pitchFamily="18" charset="-120"/>
            </a:endParaRPr>
          </a:p>
        </p:txBody>
      </p:sp>
      <p:sp>
        <p:nvSpPr>
          <p:cNvPr id="19459" name="Rectangle 3"/>
          <p:cNvSpPr>
            <a:spLocks noChangeArrowheads="1"/>
          </p:cNvSpPr>
          <p:nvPr/>
        </p:nvSpPr>
        <p:spPr bwMode="auto">
          <a:xfrm>
            <a:off x="457200" y="304800"/>
            <a:ext cx="7772400" cy="762000"/>
          </a:xfrm>
          <a:prstGeom prst="rect">
            <a:avLst/>
          </a:prstGeom>
          <a:noFill/>
          <a:ln w="9525">
            <a:noFill/>
            <a:miter lim="800000"/>
            <a:headEnd/>
            <a:tailEnd/>
          </a:ln>
        </p:spPr>
        <p:txBody>
          <a:bodyPr anchor="ctr"/>
          <a:lstStyle/>
          <a:p>
            <a:r>
              <a:rPr lang="en-US" altLang="zh-TW" sz="4200" dirty="0">
                <a:solidFill>
                  <a:srgbClr val="0000CC"/>
                </a:solidFill>
                <a:effectLst/>
                <a:latin typeface="+mj-lt"/>
                <a:ea typeface="新細明體" pitchFamily="18" charset="-120"/>
              </a:rPr>
              <a:t>The Array ADT</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p:txBody>
          <a:bodyPr/>
          <a:lstStyle/>
          <a:p>
            <a:r>
              <a:rPr lang="en-US"/>
              <a:t>Definition – </a:t>
            </a:r>
            <a:r>
              <a:rPr lang="en-US" i="1"/>
              <a:t>Pointer</a:t>
            </a:r>
            <a:endParaRPr lang="en-US"/>
          </a:p>
        </p:txBody>
      </p:sp>
      <p:sp>
        <p:nvSpPr>
          <p:cNvPr id="421891" name="Rectangle 3"/>
          <p:cNvSpPr>
            <a:spLocks noGrp="1" noChangeArrowheads="1"/>
          </p:cNvSpPr>
          <p:nvPr>
            <p:ph type="body" sz="half" idx="2"/>
          </p:nvPr>
        </p:nvSpPr>
        <p:spPr>
          <a:xfrm>
            <a:off x="685800" y="2590800"/>
            <a:ext cx="7772400" cy="3581400"/>
          </a:xfrm>
        </p:spPr>
        <p:txBody>
          <a:bodyPr/>
          <a:lstStyle/>
          <a:p>
            <a:pPr>
              <a:lnSpc>
                <a:spcPct val="90000"/>
              </a:lnSpc>
            </a:pPr>
            <a:r>
              <a:rPr lang="en-US" sz="2800"/>
              <a:t>A </a:t>
            </a:r>
            <a:r>
              <a:rPr lang="en-US" sz="2800" i="1"/>
              <a:t>value</a:t>
            </a:r>
            <a:r>
              <a:rPr lang="en-US" sz="2800"/>
              <a:t> indicating the </a:t>
            </a:r>
            <a:r>
              <a:rPr lang="en-US" sz="2800" i="1"/>
              <a:t>number</a:t>
            </a:r>
            <a:r>
              <a:rPr lang="en-US" sz="2800"/>
              <a:t> of (the first byte of) a data object</a:t>
            </a:r>
          </a:p>
          <a:p>
            <a:pPr lvl="1">
              <a:lnSpc>
                <a:spcPct val="90000"/>
              </a:lnSpc>
            </a:pPr>
            <a:r>
              <a:rPr lang="en-US" sz="2400"/>
              <a:t>Also called an </a:t>
            </a:r>
            <a:r>
              <a:rPr lang="en-US" sz="2400" i="1"/>
              <a:t>Address </a:t>
            </a:r>
            <a:r>
              <a:rPr lang="en-US" sz="2400"/>
              <a:t>or a</a:t>
            </a:r>
            <a:r>
              <a:rPr lang="en-US" sz="2400" i="1"/>
              <a:t> Location</a:t>
            </a:r>
          </a:p>
          <a:p>
            <a:pPr>
              <a:lnSpc>
                <a:spcPct val="90000"/>
              </a:lnSpc>
            </a:pPr>
            <a:r>
              <a:rPr lang="en-US" sz="2800"/>
              <a:t>Used in machine language to identify which data to access</a:t>
            </a:r>
          </a:p>
          <a:p>
            <a:pPr lvl="2">
              <a:lnSpc>
                <a:spcPct val="90000"/>
              </a:lnSpc>
            </a:pPr>
            <a:r>
              <a:rPr lang="en-US" sz="2000"/>
              <a:t>E.g., </a:t>
            </a:r>
            <a:r>
              <a:rPr lang="en-US" sz="2000" i="1"/>
              <a:t>stack pointer</a:t>
            </a:r>
            <a:r>
              <a:rPr lang="en-US" sz="2000"/>
              <a:t> is address of most recent entry of </a:t>
            </a:r>
            <a:r>
              <a:rPr lang="en-US" sz="2000" i="1"/>
              <a:t>The Stack</a:t>
            </a:r>
          </a:p>
          <a:p>
            <a:pPr>
              <a:lnSpc>
                <a:spcPct val="90000"/>
              </a:lnSpc>
            </a:pPr>
            <a:r>
              <a:rPr lang="en-US" sz="2800"/>
              <a:t>Usually 2, 4, or 8 bytes, depending upon machine architecture</a:t>
            </a:r>
          </a:p>
        </p:txBody>
      </p:sp>
      <p:grpSp>
        <p:nvGrpSpPr>
          <p:cNvPr id="2" name="Group 4"/>
          <p:cNvGrpSpPr>
            <a:grpSpLocks/>
          </p:cNvGrpSpPr>
          <p:nvPr/>
        </p:nvGrpSpPr>
        <p:grpSpPr bwMode="auto">
          <a:xfrm>
            <a:off x="685800" y="1600200"/>
            <a:ext cx="7772400" cy="503238"/>
            <a:chOff x="432" y="1008"/>
            <a:chExt cx="4896" cy="317"/>
          </a:xfrm>
        </p:grpSpPr>
        <p:sp>
          <p:nvSpPr>
            <p:cNvPr id="421893" name="Rectangle 5"/>
            <p:cNvSpPr>
              <a:spLocks noChangeArrowheads="1"/>
            </p:cNvSpPr>
            <p:nvPr/>
          </p:nvSpPr>
          <p:spPr bwMode="auto">
            <a:xfrm>
              <a:off x="4560" y="1008"/>
              <a:ext cx="336" cy="144"/>
            </a:xfrm>
            <a:prstGeom prst="rect">
              <a:avLst/>
            </a:prstGeom>
            <a:noFill/>
            <a:ln w="9525" algn="ctr">
              <a:noFill/>
              <a:miter lim="800000"/>
              <a:headEnd/>
              <a:tailEnd/>
            </a:ln>
            <a:effectLst/>
          </p:spPr>
          <p:txBody>
            <a:bodyPr wrap="none" lIns="0" tIns="0" rIns="0" bIns="0" anchor="ctr" anchorCtr="1"/>
            <a:lstStyle/>
            <a:p>
              <a:pPr algn="ctr"/>
              <a:r>
                <a:rPr lang="en-US" sz="2400" b="1">
                  <a:latin typeface="Times New Roman" pitchFamily="18" charset="0"/>
                  <a:cs typeface="Times New Roman" pitchFamily="18" charset="0"/>
                </a:rPr>
                <a:t>∙∙∙</a:t>
              </a:r>
            </a:p>
          </p:txBody>
        </p:sp>
        <p:grpSp>
          <p:nvGrpSpPr>
            <p:cNvPr id="3" name="Group 6"/>
            <p:cNvGrpSpPr>
              <a:grpSpLocks/>
            </p:cNvGrpSpPr>
            <p:nvPr/>
          </p:nvGrpSpPr>
          <p:grpSpPr bwMode="auto">
            <a:xfrm>
              <a:off x="4992" y="1008"/>
              <a:ext cx="336" cy="317"/>
              <a:chOff x="4992" y="1008"/>
              <a:chExt cx="336" cy="317"/>
            </a:xfrm>
          </p:grpSpPr>
          <p:sp>
            <p:nvSpPr>
              <p:cNvPr id="421895" name="Rectangle 7"/>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896" name="Text Box 8"/>
              <p:cNvSpPr txBox="1">
                <a:spLocks noChangeArrowheads="1"/>
              </p:cNvSpPr>
              <p:nvPr/>
            </p:nvSpPr>
            <p:spPr bwMode="auto">
              <a:xfrm>
                <a:off x="5040" y="1171"/>
                <a:ext cx="239" cy="154"/>
              </a:xfrm>
              <a:prstGeom prst="rect">
                <a:avLst/>
              </a:prstGeom>
              <a:noFill/>
              <a:ln w="9525" algn="ctr">
                <a:noFill/>
                <a:miter lim="800000"/>
                <a:headEnd/>
                <a:tailEnd/>
              </a:ln>
              <a:effectLst/>
            </p:spPr>
            <p:txBody>
              <a:bodyPr wrap="none" lIns="0" tIns="0" rIns="0" bIns="0" anchor="ctr" anchorCtr="1">
                <a:spAutoFit/>
              </a:bodyPr>
              <a:lstStyle/>
              <a:p>
                <a:r>
                  <a:rPr lang="en-US" sz="1600" b="1"/>
                  <a:t>2</a:t>
                </a:r>
                <a:r>
                  <a:rPr lang="en-US" sz="1600" b="1" baseline="30000"/>
                  <a:t>n</a:t>
                </a:r>
                <a:r>
                  <a:rPr lang="en-US" sz="1600" b="1"/>
                  <a:t>-1</a:t>
                </a:r>
              </a:p>
            </p:txBody>
          </p:sp>
        </p:grpSp>
        <p:grpSp>
          <p:nvGrpSpPr>
            <p:cNvPr id="4" name="Group 9"/>
            <p:cNvGrpSpPr>
              <a:grpSpLocks/>
            </p:cNvGrpSpPr>
            <p:nvPr/>
          </p:nvGrpSpPr>
          <p:grpSpPr bwMode="auto">
            <a:xfrm>
              <a:off x="432" y="1008"/>
              <a:ext cx="336" cy="317"/>
              <a:chOff x="4992" y="1008"/>
              <a:chExt cx="336" cy="317"/>
            </a:xfrm>
          </p:grpSpPr>
          <p:sp>
            <p:nvSpPr>
              <p:cNvPr id="421898" name="Rectangle 10"/>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899" name="Text Box 11"/>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0</a:t>
                </a:r>
              </a:p>
            </p:txBody>
          </p:sp>
        </p:grpSp>
        <p:grpSp>
          <p:nvGrpSpPr>
            <p:cNvPr id="5" name="Group 12"/>
            <p:cNvGrpSpPr>
              <a:grpSpLocks/>
            </p:cNvGrpSpPr>
            <p:nvPr/>
          </p:nvGrpSpPr>
          <p:grpSpPr bwMode="auto">
            <a:xfrm>
              <a:off x="768" y="1008"/>
              <a:ext cx="336" cy="317"/>
              <a:chOff x="4992" y="1008"/>
              <a:chExt cx="336" cy="317"/>
            </a:xfrm>
          </p:grpSpPr>
          <p:sp>
            <p:nvSpPr>
              <p:cNvPr id="421901" name="Rectangle 13"/>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02" name="Text Box 14"/>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1</a:t>
                </a:r>
              </a:p>
            </p:txBody>
          </p:sp>
        </p:grpSp>
        <p:grpSp>
          <p:nvGrpSpPr>
            <p:cNvPr id="6" name="Group 15"/>
            <p:cNvGrpSpPr>
              <a:grpSpLocks/>
            </p:cNvGrpSpPr>
            <p:nvPr/>
          </p:nvGrpSpPr>
          <p:grpSpPr bwMode="auto">
            <a:xfrm>
              <a:off x="1104" y="1008"/>
              <a:ext cx="336" cy="317"/>
              <a:chOff x="4992" y="1008"/>
              <a:chExt cx="336" cy="317"/>
            </a:xfrm>
          </p:grpSpPr>
          <p:sp>
            <p:nvSpPr>
              <p:cNvPr id="421904" name="Rectangle 16"/>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05" name="Text Box 17"/>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2</a:t>
                </a:r>
              </a:p>
            </p:txBody>
          </p:sp>
        </p:grpSp>
        <p:grpSp>
          <p:nvGrpSpPr>
            <p:cNvPr id="7" name="Group 18"/>
            <p:cNvGrpSpPr>
              <a:grpSpLocks/>
            </p:cNvGrpSpPr>
            <p:nvPr/>
          </p:nvGrpSpPr>
          <p:grpSpPr bwMode="auto">
            <a:xfrm>
              <a:off x="1440" y="1008"/>
              <a:ext cx="336" cy="317"/>
              <a:chOff x="4992" y="1008"/>
              <a:chExt cx="336" cy="317"/>
            </a:xfrm>
          </p:grpSpPr>
          <p:sp>
            <p:nvSpPr>
              <p:cNvPr id="421907" name="Rectangle 19"/>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08" name="Text Box 20"/>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3</a:t>
                </a:r>
              </a:p>
            </p:txBody>
          </p:sp>
        </p:grpSp>
        <p:grpSp>
          <p:nvGrpSpPr>
            <p:cNvPr id="8" name="Group 21"/>
            <p:cNvGrpSpPr>
              <a:grpSpLocks/>
            </p:cNvGrpSpPr>
            <p:nvPr/>
          </p:nvGrpSpPr>
          <p:grpSpPr bwMode="auto">
            <a:xfrm>
              <a:off x="1776" y="1008"/>
              <a:ext cx="336" cy="317"/>
              <a:chOff x="4992" y="1008"/>
              <a:chExt cx="336" cy="317"/>
            </a:xfrm>
          </p:grpSpPr>
          <p:sp>
            <p:nvSpPr>
              <p:cNvPr id="421910" name="Rectangle 22"/>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11" name="Text Box 23"/>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4</a:t>
                </a:r>
              </a:p>
            </p:txBody>
          </p:sp>
        </p:grpSp>
        <p:grpSp>
          <p:nvGrpSpPr>
            <p:cNvPr id="9" name="Group 24"/>
            <p:cNvGrpSpPr>
              <a:grpSpLocks/>
            </p:cNvGrpSpPr>
            <p:nvPr/>
          </p:nvGrpSpPr>
          <p:grpSpPr bwMode="auto">
            <a:xfrm>
              <a:off x="2112" y="1008"/>
              <a:ext cx="336" cy="317"/>
              <a:chOff x="4992" y="1008"/>
              <a:chExt cx="336" cy="317"/>
            </a:xfrm>
          </p:grpSpPr>
          <p:sp>
            <p:nvSpPr>
              <p:cNvPr id="421913" name="Rectangle 25"/>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14" name="Text Box 26"/>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5</a:t>
                </a:r>
              </a:p>
            </p:txBody>
          </p:sp>
        </p:grpSp>
        <p:grpSp>
          <p:nvGrpSpPr>
            <p:cNvPr id="10" name="Group 27"/>
            <p:cNvGrpSpPr>
              <a:grpSpLocks/>
            </p:cNvGrpSpPr>
            <p:nvPr/>
          </p:nvGrpSpPr>
          <p:grpSpPr bwMode="auto">
            <a:xfrm>
              <a:off x="2448" y="1008"/>
              <a:ext cx="336" cy="317"/>
              <a:chOff x="4992" y="1008"/>
              <a:chExt cx="336" cy="317"/>
            </a:xfrm>
          </p:grpSpPr>
          <p:sp>
            <p:nvSpPr>
              <p:cNvPr id="421916" name="Rectangle 28"/>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17" name="Text Box 29"/>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6</a:t>
                </a:r>
              </a:p>
            </p:txBody>
          </p:sp>
        </p:grpSp>
        <p:grpSp>
          <p:nvGrpSpPr>
            <p:cNvPr id="11" name="Group 30"/>
            <p:cNvGrpSpPr>
              <a:grpSpLocks/>
            </p:cNvGrpSpPr>
            <p:nvPr/>
          </p:nvGrpSpPr>
          <p:grpSpPr bwMode="auto">
            <a:xfrm>
              <a:off x="2784" y="1008"/>
              <a:ext cx="336" cy="317"/>
              <a:chOff x="4992" y="1008"/>
              <a:chExt cx="336" cy="317"/>
            </a:xfrm>
          </p:grpSpPr>
          <p:sp>
            <p:nvSpPr>
              <p:cNvPr id="421919" name="Rectangle 31"/>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20" name="Text Box 32"/>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7</a:t>
                </a:r>
              </a:p>
            </p:txBody>
          </p:sp>
        </p:grpSp>
        <p:grpSp>
          <p:nvGrpSpPr>
            <p:cNvPr id="12" name="Group 33"/>
            <p:cNvGrpSpPr>
              <a:grpSpLocks/>
            </p:cNvGrpSpPr>
            <p:nvPr/>
          </p:nvGrpSpPr>
          <p:grpSpPr bwMode="auto">
            <a:xfrm>
              <a:off x="3120" y="1008"/>
              <a:ext cx="336" cy="317"/>
              <a:chOff x="4992" y="1008"/>
              <a:chExt cx="336" cy="317"/>
            </a:xfrm>
          </p:grpSpPr>
          <p:sp>
            <p:nvSpPr>
              <p:cNvPr id="421922" name="Rectangle 34"/>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23" name="Text Box 35"/>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8</a:t>
                </a:r>
              </a:p>
            </p:txBody>
          </p:sp>
        </p:grpSp>
        <p:grpSp>
          <p:nvGrpSpPr>
            <p:cNvPr id="13" name="Group 36"/>
            <p:cNvGrpSpPr>
              <a:grpSpLocks/>
            </p:cNvGrpSpPr>
            <p:nvPr/>
          </p:nvGrpSpPr>
          <p:grpSpPr bwMode="auto">
            <a:xfrm>
              <a:off x="3456" y="1008"/>
              <a:ext cx="336" cy="317"/>
              <a:chOff x="4992" y="1008"/>
              <a:chExt cx="336" cy="317"/>
            </a:xfrm>
          </p:grpSpPr>
          <p:sp>
            <p:nvSpPr>
              <p:cNvPr id="421925" name="Rectangle 37"/>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26" name="Text Box 38"/>
              <p:cNvSpPr txBox="1">
                <a:spLocks noChangeArrowheads="1"/>
              </p:cNvSpPr>
              <p:nvPr/>
            </p:nvSpPr>
            <p:spPr bwMode="auto">
              <a:xfrm>
                <a:off x="5124" y="1171"/>
                <a:ext cx="71" cy="154"/>
              </a:xfrm>
              <a:prstGeom prst="rect">
                <a:avLst/>
              </a:prstGeom>
              <a:noFill/>
              <a:ln w="9525" algn="ctr">
                <a:noFill/>
                <a:miter lim="800000"/>
                <a:headEnd/>
                <a:tailEnd/>
              </a:ln>
              <a:effectLst/>
            </p:spPr>
            <p:txBody>
              <a:bodyPr wrap="none" lIns="0" tIns="0" rIns="0" bIns="0" anchor="ctr" anchorCtr="1">
                <a:spAutoFit/>
              </a:bodyPr>
              <a:lstStyle/>
              <a:p>
                <a:r>
                  <a:rPr lang="en-US" sz="1600" b="1"/>
                  <a:t>9</a:t>
                </a:r>
              </a:p>
            </p:txBody>
          </p:sp>
        </p:grpSp>
        <p:grpSp>
          <p:nvGrpSpPr>
            <p:cNvPr id="14" name="Group 39"/>
            <p:cNvGrpSpPr>
              <a:grpSpLocks/>
            </p:cNvGrpSpPr>
            <p:nvPr/>
          </p:nvGrpSpPr>
          <p:grpSpPr bwMode="auto">
            <a:xfrm>
              <a:off x="3792" y="1008"/>
              <a:ext cx="336" cy="317"/>
              <a:chOff x="4992" y="1008"/>
              <a:chExt cx="336" cy="317"/>
            </a:xfrm>
          </p:grpSpPr>
          <p:sp>
            <p:nvSpPr>
              <p:cNvPr id="421928" name="Rectangle 40"/>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29" name="Text Box 41"/>
              <p:cNvSpPr txBox="1">
                <a:spLocks noChangeArrowheads="1"/>
              </p:cNvSpPr>
              <p:nvPr/>
            </p:nvSpPr>
            <p:spPr bwMode="auto">
              <a:xfrm>
                <a:off x="5089" y="1171"/>
                <a:ext cx="142" cy="154"/>
              </a:xfrm>
              <a:prstGeom prst="rect">
                <a:avLst/>
              </a:prstGeom>
              <a:noFill/>
              <a:ln w="9525" algn="ctr">
                <a:noFill/>
                <a:miter lim="800000"/>
                <a:headEnd/>
                <a:tailEnd/>
              </a:ln>
              <a:effectLst/>
            </p:spPr>
            <p:txBody>
              <a:bodyPr wrap="none" lIns="0" tIns="0" rIns="0" bIns="0" anchor="ctr" anchorCtr="1">
                <a:spAutoFit/>
              </a:bodyPr>
              <a:lstStyle/>
              <a:p>
                <a:r>
                  <a:rPr lang="en-US" sz="1600" b="1"/>
                  <a:t>10</a:t>
                </a:r>
              </a:p>
            </p:txBody>
          </p:sp>
        </p:grpSp>
        <p:grpSp>
          <p:nvGrpSpPr>
            <p:cNvPr id="15" name="Group 42"/>
            <p:cNvGrpSpPr>
              <a:grpSpLocks/>
            </p:cNvGrpSpPr>
            <p:nvPr/>
          </p:nvGrpSpPr>
          <p:grpSpPr bwMode="auto">
            <a:xfrm>
              <a:off x="4128" y="1008"/>
              <a:ext cx="336" cy="317"/>
              <a:chOff x="4992" y="1008"/>
              <a:chExt cx="336" cy="317"/>
            </a:xfrm>
          </p:grpSpPr>
          <p:sp>
            <p:nvSpPr>
              <p:cNvPr id="421931" name="Rectangle 43"/>
              <p:cNvSpPr>
                <a:spLocks noChangeArrowheads="1"/>
              </p:cNvSpPr>
              <p:nvPr/>
            </p:nvSpPr>
            <p:spPr bwMode="auto">
              <a:xfrm>
                <a:off x="4992" y="1008"/>
                <a:ext cx="336" cy="144"/>
              </a:xfrm>
              <a:prstGeom prst="rect">
                <a:avLst/>
              </a:prstGeom>
              <a:solidFill>
                <a:srgbClr val="CCFFCC"/>
              </a:solidFill>
              <a:ln w="9525" algn="ctr">
                <a:solidFill>
                  <a:schemeClr val="tx1"/>
                </a:solidFill>
                <a:miter lim="800000"/>
                <a:headEnd/>
                <a:tailEnd/>
              </a:ln>
              <a:effectLst/>
            </p:spPr>
            <p:txBody>
              <a:bodyPr wrap="none" anchor="ctr"/>
              <a:lstStyle/>
              <a:p>
                <a:endParaRPr lang="en-US"/>
              </a:p>
            </p:txBody>
          </p:sp>
          <p:sp>
            <p:nvSpPr>
              <p:cNvPr id="421932" name="Text Box 44"/>
              <p:cNvSpPr txBox="1">
                <a:spLocks noChangeArrowheads="1"/>
              </p:cNvSpPr>
              <p:nvPr/>
            </p:nvSpPr>
            <p:spPr bwMode="auto">
              <a:xfrm>
                <a:off x="5089" y="1171"/>
                <a:ext cx="142" cy="154"/>
              </a:xfrm>
              <a:prstGeom prst="rect">
                <a:avLst/>
              </a:prstGeom>
              <a:noFill/>
              <a:ln w="9525" algn="ctr">
                <a:noFill/>
                <a:miter lim="800000"/>
                <a:headEnd/>
                <a:tailEnd/>
              </a:ln>
              <a:effectLst/>
            </p:spPr>
            <p:txBody>
              <a:bodyPr wrap="none" lIns="0" tIns="0" rIns="0" bIns="0" anchor="ctr" anchorCtr="1">
                <a:spAutoFit/>
              </a:bodyPr>
              <a:lstStyle/>
              <a:p>
                <a:r>
                  <a:rPr lang="en-US" sz="1600" b="1"/>
                  <a:t>11</a:t>
                </a:r>
              </a:p>
            </p:txBody>
          </p:sp>
        </p:grpSp>
      </p:grpSp>
      <p:sp>
        <p:nvSpPr>
          <p:cNvPr id="421933" name="Rectangle 45"/>
          <p:cNvSpPr>
            <a:spLocks noChangeArrowheads="1"/>
          </p:cNvSpPr>
          <p:nvPr/>
        </p:nvSpPr>
        <p:spPr bwMode="auto">
          <a:xfrm>
            <a:off x="2819400" y="1600200"/>
            <a:ext cx="2133600" cy="228600"/>
          </a:xfrm>
          <a:prstGeom prst="rect">
            <a:avLst/>
          </a:prstGeom>
          <a:solidFill>
            <a:srgbClr val="FFFF00"/>
          </a:solidFill>
          <a:ln w="9525" algn="ctr">
            <a:solidFill>
              <a:schemeClr val="tx1"/>
            </a:solidFill>
            <a:miter lim="800000"/>
            <a:headEnd/>
            <a:tailEnd/>
          </a:ln>
          <a:effectLst/>
        </p:spPr>
        <p:txBody>
          <a:bodyPr wrap="none" anchor="ctr"/>
          <a:lstStyle/>
          <a:p>
            <a:pPr algn="ctr"/>
            <a:r>
              <a:rPr lang="en-US" sz="1600" b="1"/>
              <a:t>11</a:t>
            </a:r>
          </a:p>
        </p:txBody>
      </p:sp>
      <p:sp>
        <p:nvSpPr>
          <p:cNvPr id="421934" name="Freeform 46"/>
          <p:cNvSpPr>
            <a:spLocks/>
          </p:cNvSpPr>
          <p:nvPr/>
        </p:nvSpPr>
        <p:spPr bwMode="auto">
          <a:xfrm>
            <a:off x="3886200" y="1193800"/>
            <a:ext cx="2895600" cy="406400"/>
          </a:xfrm>
          <a:custGeom>
            <a:avLst/>
            <a:gdLst/>
            <a:ahLst/>
            <a:cxnLst>
              <a:cxn ang="0">
                <a:pos x="0" y="256"/>
              </a:cxn>
              <a:cxn ang="0">
                <a:pos x="242" y="56"/>
              </a:cxn>
              <a:cxn ang="0">
                <a:pos x="945" y="0"/>
              </a:cxn>
              <a:cxn ang="0">
                <a:pos x="1507" y="56"/>
              </a:cxn>
              <a:cxn ang="0">
                <a:pos x="1824" y="256"/>
              </a:cxn>
            </a:cxnLst>
            <a:rect l="0" t="0" r="r" b="b"/>
            <a:pathLst>
              <a:path w="1824" h="256">
                <a:moveTo>
                  <a:pt x="0" y="256"/>
                </a:moveTo>
                <a:cubicBezTo>
                  <a:pt x="40" y="223"/>
                  <a:pt x="85" y="99"/>
                  <a:pt x="242" y="56"/>
                </a:cubicBezTo>
                <a:cubicBezTo>
                  <a:pt x="399" y="13"/>
                  <a:pt x="734" y="0"/>
                  <a:pt x="945" y="0"/>
                </a:cubicBezTo>
                <a:cubicBezTo>
                  <a:pt x="1156" y="0"/>
                  <a:pt x="1360" y="13"/>
                  <a:pt x="1507" y="56"/>
                </a:cubicBezTo>
                <a:cubicBezTo>
                  <a:pt x="1654" y="99"/>
                  <a:pt x="1758" y="214"/>
                  <a:pt x="1824" y="256"/>
                </a:cubicBezTo>
              </a:path>
            </a:pathLst>
          </a:custGeom>
          <a:noFill/>
          <a:ln w="9525" cap="flat" cmpd="sng">
            <a:solidFill>
              <a:schemeClr val="tx1"/>
            </a:solidFill>
            <a:prstDash val="solid"/>
            <a:round/>
            <a:headEnd type="none" w="med" len="med"/>
            <a:tailEnd type="stealth" w="lg" len="lg"/>
          </a:ln>
          <a:effectLst/>
        </p:spPr>
        <p:txBody>
          <a:bodyPr/>
          <a:lstStyle/>
          <a:p>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p:txBody>
          <a:bodyPr/>
          <a:lstStyle/>
          <a:p>
            <a:r>
              <a:rPr lang="en-US"/>
              <a:t>Memory Addressing</a:t>
            </a:r>
            <a:endParaRPr lang="en-US" sz="2800"/>
          </a:p>
        </p:txBody>
      </p:sp>
      <p:grpSp>
        <p:nvGrpSpPr>
          <p:cNvPr id="2" name="Group 3"/>
          <p:cNvGrpSpPr>
            <a:grpSpLocks/>
          </p:cNvGrpSpPr>
          <p:nvPr/>
        </p:nvGrpSpPr>
        <p:grpSpPr bwMode="auto">
          <a:xfrm>
            <a:off x="1104900" y="1454150"/>
            <a:ext cx="6483350" cy="3948113"/>
            <a:chOff x="696" y="672"/>
            <a:chExt cx="4084" cy="2487"/>
          </a:xfrm>
        </p:grpSpPr>
        <p:sp>
          <p:nvSpPr>
            <p:cNvPr id="423940" name="Rectangle 4"/>
            <p:cNvSpPr>
              <a:spLocks noChangeArrowheads="1"/>
            </p:cNvSpPr>
            <p:nvPr/>
          </p:nvSpPr>
          <p:spPr bwMode="auto">
            <a:xfrm>
              <a:off x="768" y="2928"/>
              <a:ext cx="908" cy="231"/>
            </a:xfrm>
            <a:prstGeom prst="rect">
              <a:avLst/>
            </a:prstGeom>
            <a:noFill/>
            <a:ln w="12700">
              <a:noFill/>
              <a:miter lim="800000"/>
              <a:headEnd/>
              <a:tailEnd/>
            </a:ln>
            <a:effectLst/>
          </p:spPr>
          <p:txBody>
            <a:bodyPr wrap="none">
              <a:spAutoFit/>
            </a:bodyPr>
            <a:lstStyle/>
            <a:p>
              <a:pPr algn="ctr">
                <a:spcBef>
                  <a:spcPct val="50000"/>
                </a:spcBef>
              </a:pPr>
              <a:r>
                <a:rPr lang="en-US"/>
                <a:t>0x00000000</a:t>
              </a:r>
            </a:p>
          </p:txBody>
        </p:sp>
        <p:sp>
          <p:nvSpPr>
            <p:cNvPr id="423941" name="Rectangle 5"/>
            <p:cNvSpPr>
              <a:spLocks noChangeArrowheads="1"/>
            </p:cNvSpPr>
            <p:nvPr/>
          </p:nvSpPr>
          <p:spPr bwMode="auto">
            <a:xfrm>
              <a:off x="736" y="672"/>
              <a:ext cx="972" cy="231"/>
            </a:xfrm>
            <a:prstGeom prst="rect">
              <a:avLst/>
            </a:prstGeom>
            <a:noFill/>
            <a:ln w="12700">
              <a:noFill/>
              <a:miter lim="800000"/>
              <a:headEnd/>
              <a:tailEnd/>
            </a:ln>
            <a:effectLst/>
          </p:spPr>
          <p:txBody>
            <a:bodyPr wrap="none">
              <a:spAutoFit/>
            </a:bodyPr>
            <a:lstStyle/>
            <a:p>
              <a:pPr algn="ctr">
                <a:spcBef>
                  <a:spcPct val="50000"/>
                </a:spcBef>
              </a:pPr>
              <a:r>
                <a:rPr lang="en-US"/>
                <a:t>0xFFFFFFFF</a:t>
              </a:r>
            </a:p>
          </p:txBody>
        </p:sp>
        <p:sp>
          <p:nvSpPr>
            <p:cNvPr id="423942" name="Rectangle 6"/>
            <p:cNvSpPr>
              <a:spLocks noChangeArrowheads="1"/>
            </p:cNvSpPr>
            <p:nvPr/>
          </p:nvSpPr>
          <p:spPr bwMode="auto">
            <a:xfrm>
              <a:off x="696" y="1858"/>
              <a:ext cx="1052" cy="231"/>
            </a:xfrm>
            <a:prstGeom prst="rect">
              <a:avLst/>
            </a:prstGeom>
            <a:noFill/>
            <a:ln w="12700">
              <a:noFill/>
              <a:miter lim="800000"/>
              <a:headEnd/>
              <a:tailEnd/>
            </a:ln>
            <a:effectLst/>
          </p:spPr>
          <p:txBody>
            <a:bodyPr anchor="ctr">
              <a:spAutoFit/>
            </a:bodyPr>
            <a:lstStyle/>
            <a:p>
              <a:pPr algn="ctr">
                <a:spcBef>
                  <a:spcPct val="50000"/>
                </a:spcBef>
              </a:pPr>
              <a:r>
                <a:rPr lang="en-US"/>
                <a:t>address space</a:t>
              </a:r>
            </a:p>
          </p:txBody>
        </p:sp>
        <p:sp>
          <p:nvSpPr>
            <p:cNvPr id="423943" name="Line 7"/>
            <p:cNvSpPr>
              <a:spLocks noChangeShapeType="1"/>
            </p:cNvSpPr>
            <p:nvPr/>
          </p:nvSpPr>
          <p:spPr bwMode="auto">
            <a:xfrm flipV="1">
              <a:off x="1200" y="960"/>
              <a:ext cx="0" cy="768"/>
            </a:xfrm>
            <a:prstGeom prst="line">
              <a:avLst/>
            </a:prstGeom>
            <a:noFill/>
            <a:ln w="12700">
              <a:solidFill>
                <a:schemeClr val="tx1"/>
              </a:solidFill>
              <a:round/>
              <a:headEnd/>
              <a:tailEnd type="triangle" w="med" len="med"/>
            </a:ln>
            <a:effectLst/>
          </p:spPr>
          <p:txBody>
            <a:bodyPr anchor="ctr"/>
            <a:lstStyle/>
            <a:p>
              <a:endParaRPr lang="en-US"/>
            </a:p>
          </p:txBody>
        </p:sp>
        <p:sp>
          <p:nvSpPr>
            <p:cNvPr id="423944" name="Line 8"/>
            <p:cNvSpPr>
              <a:spLocks noChangeShapeType="1"/>
            </p:cNvSpPr>
            <p:nvPr/>
          </p:nvSpPr>
          <p:spPr bwMode="auto">
            <a:xfrm flipV="1">
              <a:off x="1200" y="2352"/>
              <a:ext cx="0" cy="528"/>
            </a:xfrm>
            <a:prstGeom prst="line">
              <a:avLst/>
            </a:prstGeom>
            <a:noFill/>
            <a:ln w="12700">
              <a:solidFill>
                <a:schemeClr val="tx1"/>
              </a:solidFill>
              <a:round/>
              <a:headEnd type="triangle" w="med" len="med"/>
              <a:tailEnd/>
            </a:ln>
            <a:effectLst/>
          </p:spPr>
          <p:txBody>
            <a:bodyPr anchor="ctr"/>
            <a:lstStyle/>
            <a:p>
              <a:endParaRPr lang="en-US"/>
            </a:p>
          </p:txBody>
        </p:sp>
        <p:sp>
          <p:nvSpPr>
            <p:cNvPr id="423945" name="Rectangle 9"/>
            <p:cNvSpPr>
              <a:spLocks noChangeArrowheads="1"/>
            </p:cNvSpPr>
            <p:nvPr/>
          </p:nvSpPr>
          <p:spPr bwMode="auto">
            <a:xfrm>
              <a:off x="2400" y="2640"/>
              <a:ext cx="1728" cy="480"/>
            </a:xfrm>
            <a:prstGeom prst="rect">
              <a:avLst/>
            </a:prstGeom>
            <a:noFill/>
            <a:ln w="12700">
              <a:solidFill>
                <a:schemeClr val="tx1"/>
              </a:solidFill>
              <a:miter lim="800000"/>
              <a:headEnd/>
              <a:tailEnd/>
            </a:ln>
            <a:effectLst/>
          </p:spPr>
          <p:txBody>
            <a:bodyPr wrap="none" anchor="ctr"/>
            <a:lstStyle/>
            <a:p>
              <a:pPr algn="ctr">
                <a:spcBef>
                  <a:spcPct val="10000"/>
                </a:spcBef>
              </a:pPr>
              <a:r>
                <a:rPr lang="en-US"/>
                <a:t>program code</a:t>
              </a:r>
            </a:p>
            <a:p>
              <a:pPr algn="ctr">
                <a:spcBef>
                  <a:spcPct val="10000"/>
                </a:spcBef>
              </a:pPr>
              <a:r>
                <a:rPr lang="en-US"/>
                <a:t>(text)</a:t>
              </a:r>
            </a:p>
          </p:txBody>
        </p:sp>
        <p:sp>
          <p:nvSpPr>
            <p:cNvPr id="423946" name="Rectangle 10"/>
            <p:cNvSpPr>
              <a:spLocks noChangeArrowheads="1"/>
            </p:cNvSpPr>
            <p:nvPr/>
          </p:nvSpPr>
          <p:spPr bwMode="auto">
            <a:xfrm>
              <a:off x="2400" y="2160"/>
              <a:ext cx="1728" cy="480"/>
            </a:xfrm>
            <a:prstGeom prst="rect">
              <a:avLst/>
            </a:prstGeom>
            <a:noFill/>
            <a:ln w="12700">
              <a:solidFill>
                <a:schemeClr val="tx1"/>
              </a:solidFill>
              <a:miter lim="800000"/>
              <a:headEnd/>
              <a:tailEnd/>
            </a:ln>
            <a:effectLst/>
          </p:spPr>
          <p:txBody>
            <a:bodyPr wrap="none" anchor="ctr"/>
            <a:lstStyle/>
            <a:p>
              <a:pPr algn="ctr">
                <a:spcBef>
                  <a:spcPct val="10000"/>
                </a:spcBef>
              </a:pPr>
              <a:r>
                <a:rPr lang="en-US"/>
                <a:t>static data</a:t>
              </a:r>
            </a:p>
          </p:txBody>
        </p:sp>
        <p:sp>
          <p:nvSpPr>
            <p:cNvPr id="423947" name="Rectangle 11"/>
            <p:cNvSpPr>
              <a:spLocks noChangeArrowheads="1"/>
            </p:cNvSpPr>
            <p:nvPr/>
          </p:nvSpPr>
          <p:spPr bwMode="auto">
            <a:xfrm>
              <a:off x="2400" y="1680"/>
              <a:ext cx="1728" cy="480"/>
            </a:xfrm>
            <a:prstGeom prst="rect">
              <a:avLst/>
            </a:prstGeom>
            <a:noFill/>
            <a:ln w="12700">
              <a:solidFill>
                <a:schemeClr val="tx1"/>
              </a:solidFill>
              <a:miter lim="800000"/>
              <a:headEnd/>
              <a:tailEnd/>
            </a:ln>
            <a:effectLst/>
          </p:spPr>
          <p:txBody>
            <a:bodyPr wrap="none" anchor="ctr"/>
            <a:lstStyle/>
            <a:p>
              <a:pPr algn="ctr">
                <a:spcBef>
                  <a:spcPct val="10000"/>
                </a:spcBef>
              </a:pPr>
              <a:r>
                <a:rPr lang="en-US"/>
                <a:t>heap</a:t>
              </a:r>
            </a:p>
            <a:p>
              <a:pPr algn="ctr">
                <a:spcBef>
                  <a:spcPct val="10000"/>
                </a:spcBef>
              </a:pPr>
              <a:r>
                <a:rPr lang="en-US"/>
                <a:t>(dynamically allocated)</a:t>
              </a:r>
            </a:p>
          </p:txBody>
        </p:sp>
        <p:sp>
          <p:nvSpPr>
            <p:cNvPr id="423948" name="Rectangle 12"/>
            <p:cNvSpPr>
              <a:spLocks noChangeArrowheads="1"/>
            </p:cNvSpPr>
            <p:nvPr/>
          </p:nvSpPr>
          <p:spPr bwMode="auto">
            <a:xfrm>
              <a:off x="2400" y="1200"/>
              <a:ext cx="1728" cy="480"/>
            </a:xfrm>
            <a:prstGeom prst="rect">
              <a:avLst/>
            </a:prstGeom>
            <a:solidFill>
              <a:schemeClr val="bg1"/>
            </a:solidFill>
            <a:ln w="12700">
              <a:solidFill>
                <a:schemeClr val="tx1"/>
              </a:solidFill>
              <a:miter lim="800000"/>
              <a:headEnd/>
              <a:tailEnd/>
            </a:ln>
            <a:effectLst/>
          </p:spPr>
          <p:txBody>
            <a:bodyPr wrap="none" anchor="ctr"/>
            <a:lstStyle/>
            <a:p>
              <a:pPr algn="ctr">
                <a:spcBef>
                  <a:spcPct val="10000"/>
                </a:spcBef>
              </a:pPr>
              <a:endParaRPr lang="en-US"/>
            </a:p>
          </p:txBody>
        </p:sp>
        <p:sp>
          <p:nvSpPr>
            <p:cNvPr id="423949" name="Rectangle 13"/>
            <p:cNvSpPr>
              <a:spLocks noChangeArrowheads="1"/>
            </p:cNvSpPr>
            <p:nvPr/>
          </p:nvSpPr>
          <p:spPr bwMode="auto">
            <a:xfrm>
              <a:off x="2400" y="720"/>
              <a:ext cx="1728" cy="480"/>
            </a:xfrm>
            <a:prstGeom prst="rect">
              <a:avLst/>
            </a:prstGeom>
            <a:noFill/>
            <a:ln w="12700">
              <a:solidFill>
                <a:schemeClr val="tx1"/>
              </a:solidFill>
              <a:miter lim="800000"/>
              <a:headEnd/>
              <a:tailEnd/>
            </a:ln>
            <a:effectLst/>
          </p:spPr>
          <p:txBody>
            <a:bodyPr wrap="none" anchor="ctr"/>
            <a:lstStyle/>
            <a:p>
              <a:pPr algn="ctr">
                <a:spcBef>
                  <a:spcPct val="10000"/>
                </a:spcBef>
              </a:pPr>
              <a:r>
                <a:rPr lang="en-US"/>
                <a:t>stack</a:t>
              </a:r>
            </a:p>
            <a:p>
              <a:pPr algn="ctr">
                <a:spcBef>
                  <a:spcPct val="10000"/>
                </a:spcBef>
              </a:pPr>
              <a:r>
                <a:rPr lang="en-US"/>
                <a:t>(dynamically allocated)</a:t>
              </a:r>
            </a:p>
          </p:txBody>
        </p:sp>
        <p:sp>
          <p:nvSpPr>
            <p:cNvPr id="423950" name="Line 14"/>
            <p:cNvSpPr>
              <a:spLocks noChangeShapeType="1"/>
            </p:cNvSpPr>
            <p:nvPr/>
          </p:nvSpPr>
          <p:spPr bwMode="auto">
            <a:xfrm>
              <a:off x="3264" y="1200"/>
              <a:ext cx="0" cy="144"/>
            </a:xfrm>
            <a:prstGeom prst="line">
              <a:avLst/>
            </a:prstGeom>
            <a:noFill/>
            <a:ln w="12700">
              <a:solidFill>
                <a:schemeClr val="tx1"/>
              </a:solidFill>
              <a:round/>
              <a:headEnd/>
              <a:tailEnd type="triangle" w="med" len="med"/>
            </a:ln>
            <a:effectLst/>
          </p:spPr>
          <p:txBody>
            <a:bodyPr wrap="none" anchor="ctr"/>
            <a:lstStyle/>
            <a:p>
              <a:endParaRPr lang="en-US"/>
            </a:p>
          </p:txBody>
        </p:sp>
        <p:sp>
          <p:nvSpPr>
            <p:cNvPr id="423951" name="Line 15"/>
            <p:cNvSpPr>
              <a:spLocks noChangeShapeType="1"/>
            </p:cNvSpPr>
            <p:nvPr/>
          </p:nvSpPr>
          <p:spPr bwMode="auto">
            <a:xfrm>
              <a:off x="3264" y="1536"/>
              <a:ext cx="0" cy="144"/>
            </a:xfrm>
            <a:prstGeom prst="line">
              <a:avLst/>
            </a:prstGeom>
            <a:noFill/>
            <a:ln w="12700">
              <a:solidFill>
                <a:schemeClr val="tx1"/>
              </a:solidFill>
              <a:round/>
              <a:headEnd type="triangle" w="med" len="med"/>
              <a:tailEnd/>
            </a:ln>
            <a:effectLst/>
          </p:spPr>
          <p:txBody>
            <a:bodyPr wrap="none" anchor="ctr"/>
            <a:lstStyle/>
            <a:p>
              <a:endParaRPr lang="en-US"/>
            </a:p>
          </p:txBody>
        </p:sp>
        <p:sp>
          <p:nvSpPr>
            <p:cNvPr id="423952" name="Line 16"/>
            <p:cNvSpPr>
              <a:spLocks noChangeShapeType="1"/>
            </p:cNvSpPr>
            <p:nvPr/>
          </p:nvSpPr>
          <p:spPr bwMode="auto">
            <a:xfrm flipH="1">
              <a:off x="4224" y="1200"/>
              <a:ext cx="24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23953" name="Line 17"/>
            <p:cNvSpPr>
              <a:spLocks noChangeShapeType="1"/>
            </p:cNvSpPr>
            <p:nvPr/>
          </p:nvSpPr>
          <p:spPr bwMode="auto">
            <a:xfrm flipH="1">
              <a:off x="4224" y="2832"/>
              <a:ext cx="240" cy="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23954" name="Rectangle 18"/>
            <p:cNvSpPr>
              <a:spLocks noChangeArrowheads="1"/>
            </p:cNvSpPr>
            <p:nvPr/>
          </p:nvSpPr>
          <p:spPr bwMode="auto">
            <a:xfrm>
              <a:off x="4464" y="2745"/>
              <a:ext cx="316" cy="231"/>
            </a:xfrm>
            <a:prstGeom prst="rect">
              <a:avLst/>
            </a:prstGeom>
            <a:noFill/>
            <a:ln w="12700">
              <a:noFill/>
              <a:miter lim="800000"/>
              <a:headEnd/>
              <a:tailEnd/>
            </a:ln>
            <a:effectLst/>
          </p:spPr>
          <p:txBody>
            <a:bodyPr wrap="none">
              <a:spAutoFit/>
            </a:bodyPr>
            <a:lstStyle/>
            <a:p>
              <a:pPr algn="ctr">
                <a:spcBef>
                  <a:spcPct val="10000"/>
                </a:spcBef>
              </a:pPr>
              <a:r>
                <a:rPr lang="en-US"/>
                <a:t>PC</a:t>
              </a:r>
            </a:p>
          </p:txBody>
        </p:sp>
        <p:sp>
          <p:nvSpPr>
            <p:cNvPr id="423955" name="Rectangle 19"/>
            <p:cNvSpPr>
              <a:spLocks noChangeArrowheads="1"/>
            </p:cNvSpPr>
            <p:nvPr/>
          </p:nvSpPr>
          <p:spPr bwMode="auto">
            <a:xfrm>
              <a:off x="4464" y="1104"/>
              <a:ext cx="308" cy="231"/>
            </a:xfrm>
            <a:prstGeom prst="rect">
              <a:avLst/>
            </a:prstGeom>
            <a:noFill/>
            <a:ln w="12700">
              <a:noFill/>
              <a:miter lim="800000"/>
              <a:headEnd/>
              <a:tailEnd/>
            </a:ln>
            <a:effectLst/>
          </p:spPr>
          <p:txBody>
            <a:bodyPr wrap="none">
              <a:spAutoFit/>
            </a:bodyPr>
            <a:lstStyle/>
            <a:p>
              <a:pPr algn="ctr">
                <a:spcBef>
                  <a:spcPct val="10000"/>
                </a:spcBef>
              </a:pPr>
              <a:r>
                <a:rPr lang="en-US"/>
                <a:t>SP</a:t>
              </a:r>
            </a:p>
          </p:txBody>
        </p:sp>
      </p:grpSp>
      <p:grpSp>
        <p:nvGrpSpPr>
          <p:cNvPr id="3" name="Group 20"/>
          <p:cNvGrpSpPr>
            <a:grpSpLocks/>
          </p:cNvGrpSpPr>
          <p:nvPr/>
        </p:nvGrpSpPr>
        <p:grpSpPr bwMode="auto">
          <a:xfrm>
            <a:off x="2609850" y="3749675"/>
            <a:ext cx="4013200" cy="1241425"/>
            <a:chOff x="1644" y="2362"/>
            <a:chExt cx="2528" cy="782"/>
          </a:xfrm>
        </p:grpSpPr>
        <p:sp>
          <p:nvSpPr>
            <p:cNvPr id="423957" name="Text Box 21"/>
            <p:cNvSpPr txBox="1">
              <a:spLocks noChangeArrowheads="1"/>
            </p:cNvSpPr>
            <p:nvPr/>
          </p:nvSpPr>
          <p:spPr bwMode="auto">
            <a:xfrm rot="-1246594">
              <a:off x="2181" y="2362"/>
              <a:ext cx="1991" cy="640"/>
            </a:xfrm>
            <a:prstGeom prst="rect">
              <a:avLst/>
            </a:prstGeom>
            <a:solidFill>
              <a:schemeClr val="accent1"/>
            </a:solidFill>
            <a:ln w="9525" algn="ctr">
              <a:solidFill>
                <a:schemeClr val="tx1"/>
              </a:solidFill>
              <a:miter lim="800000"/>
              <a:headEnd/>
              <a:tailEnd/>
            </a:ln>
            <a:effectLst/>
          </p:spPr>
          <p:txBody>
            <a:bodyPr anchor="ctr">
              <a:spAutoFit/>
            </a:bodyPr>
            <a:lstStyle/>
            <a:p>
              <a:pPr marL="230188" indent="-230188">
                <a:spcBef>
                  <a:spcPct val="50000"/>
                </a:spcBef>
              </a:pPr>
              <a:r>
                <a:rPr lang="en-US" sz="2000">
                  <a:latin typeface="Times New Roman" pitchFamily="18" charset="0"/>
                </a:rPr>
                <a:t>These are the </a:t>
              </a:r>
              <a:r>
                <a:rPr lang="en-US" sz="2000" i="1">
                  <a:latin typeface="Times New Roman" pitchFamily="18" charset="0"/>
                </a:rPr>
                <a:t>addresses</a:t>
              </a:r>
              <a:r>
                <a:rPr lang="en-US" sz="2000">
                  <a:latin typeface="Times New Roman" pitchFamily="18" charset="0"/>
                </a:rPr>
                <a:t> of memory locations in a 32-bit machine architecture</a:t>
              </a:r>
            </a:p>
          </p:txBody>
        </p:sp>
        <p:sp>
          <p:nvSpPr>
            <p:cNvPr id="423958" name="Line 22"/>
            <p:cNvSpPr>
              <a:spLocks noChangeShapeType="1"/>
            </p:cNvSpPr>
            <p:nvPr/>
          </p:nvSpPr>
          <p:spPr bwMode="auto">
            <a:xfrm rot="20353406" flipH="1">
              <a:off x="1644" y="3143"/>
              <a:ext cx="662" cy="1"/>
            </a:xfrm>
            <a:prstGeom prst="line">
              <a:avLst/>
            </a:prstGeom>
            <a:noFill/>
            <a:ln w="9525">
              <a:solidFill>
                <a:schemeClr val="tx1"/>
              </a:solidFill>
              <a:round/>
              <a:headEnd/>
              <a:tailEnd type="stealth" w="lg" len="lg"/>
            </a:ln>
            <a:effec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5986" name="Rectangle 2"/>
          <p:cNvSpPr>
            <a:spLocks noGrp="1" noChangeArrowheads="1"/>
          </p:cNvSpPr>
          <p:nvPr>
            <p:ph type="title"/>
          </p:nvPr>
        </p:nvSpPr>
        <p:spPr/>
        <p:txBody>
          <a:bodyPr/>
          <a:lstStyle/>
          <a:p>
            <a:r>
              <a:rPr lang="en-US"/>
              <a:t>Pointers in </a:t>
            </a:r>
            <a:r>
              <a:rPr lang="en-US" i="1"/>
              <a:t>C</a:t>
            </a:r>
            <a:endParaRPr lang="en-US"/>
          </a:p>
        </p:txBody>
      </p:sp>
      <p:sp>
        <p:nvSpPr>
          <p:cNvPr id="425987" name="Rectangle 3"/>
          <p:cNvSpPr>
            <a:spLocks noGrp="1" noChangeArrowheads="1"/>
          </p:cNvSpPr>
          <p:nvPr>
            <p:ph type="body" idx="1"/>
          </p:nvPr>
        </p:nvSpPr>
        <p:spPr>
          <a:xfrm>
            <a:off x="304800" y="1066800"/>
            <a:ext cx="8534400" cy="5257800"/>
          </a:xfrm>
        </p:spPr>
        <p:txBody>
          <a:bodyPr/>
          <a:lstStyle/>
          <a:p>
            <a:pPr>
              <a:lnSpc>
                <a:spcPct val="90000"/>
              </a:lnSpc>
            </a:pPr>
            <a:r>
              <a:rPr lang="en-US" sz="2400" dirty="0"/>
              <a:t>Used </a:t>
            </a:r>
            <a:r>
              <a:rPr lang="en-US" sz="2400" i="1" dirty="0"/>
              <a:t>everywhere</a:t>
            </a:r>
          </a:p>
          <a:p>
            <a:pPr lvl="1">
              <a:lnSpc>
                <a:spcPct val="90000"/>
              </a:lnSpc>
            </a:pPr>
            <a:r>
              <a:rPr lang="en-US" sz="2000" dirty="0"/>
              <a:t>For building useful, interesting, data structures</a:t>
            </a:r>
          </a:p>
          <a:p>
            <a:pPr lvl="1">
              <a:lnSpc>
                <a:spcPct val="90000"/>
              </a:lnSpc>
            </a:pPr>
            <a:r>
              <a:rPr lang="en-US" sz="2000" dirty="0"/>
              <a:t>For returning data from functions</a:t>
            </a:r>
          </a:p>
          <a:p>
            <a:pPr lvl="1">
              <a:lnSpc>
                <a:spcPct val="90000"/>
              </a:lnSpc>
            </a:pPr>
            <a:r>
              <a:rPr lang="en-US" sz="2000" dirty="0"/>
              <a:t>For managing arrays</a:t>
            </a:r>
          </a:p>
          <a:p>
            <a:pPr>
              <a:lnSpc>
                <a:spcPct val="90000"/>
              </a:lnSpc>
            </a:pPr>
            <a:r>
              <a:rPr lang="en-US" sz="2200" b="1" dirty="0">
                <a:latin typeface="Courier New" pitchFamily="49" charset="0"/>
                <a:cs typeface="Courier New" pitchFamily="49" charset="0"/>
              </a:rPr>
              <a:t>'</a:t>
            </a:r>
            <a:r>
              <a:rPr lang="en-US" sz="2200" b="1" dirty="0">
                <a:latin typeface="Courier New" pitchFamily="49" charset="0"/>
              </a:rPr>
              <a:t>&amp;'</a:t>
            </a:r>
            <a:r>
              <a:rPr lang="en-US" sz="2400" dirty="0"/>
              <a:t> unary operator generates a </a:t>
            </a:r>
            <a:r>
              <a:rPr lang="en-US" sz="2400" i="1" dirty="0"/>
              <a:t>pointer</a:t>
            </a:r>
            <a:r>
              <a:rPr lang="en-US" sz="2400" dirty="0"/>
              <a:t> to </a:t>
            </a:r>
            <a:r>
              <a:rPr lang="en-US" sz="2200" b="1" dirty="0">
                <a:latin typeface="Courier New" pitchFamily="49" charset="0"/>
              </a:rPr>
              <a:t>x</a:t>
            </a:r>
          </a:p>
          <a:p>
            <a:pPr lvl="1">
              <a:lnSpc>
                <a:spcPct val="90000"/>
              </a:lnSpc>
            </a:pPr>
            <a:r>
              <a:rPr lang="en-US" sz="2000" dirty="0"/>
              <a:t>E.g., </a:t>
            </a:r>
            <a:r>
              <a:rPr lang="en-US" sz="2000" b="1" dirty="0" err="1">
                <a:latin typeface="Courier New" pitchFamily="49" charset="0"/>
              </a:rPr>
              <a:t>scanf</a:t>
            </a:r>
            <a:r>
              <a:rPr lang="en-US" sz="2000" b="1" dirty="0">
                <a:latin typeface="Courier New" pitchFamily="49" charset="0"/>
              </a:rPr>
              <a:t>(</a:t>
            </a:r>
            <a:r>
              <a:rPr lang="en-US" sz="2000" b="1" dirty="0">
                <a:latin typeface="Courier New" pitchFamily="49" charset="0"/>
                <a:cs typeface="Courier New" pitchFamily="49" charset="0"/>
              </a:rPr>
              <a:t>"</a:t>
            </a:r>
            <a:r>
              <a:rPr lang="en-US" sz="2000" b="1" dirty="0">
                <a:latin typeface="Courier New" pitchFamily="49" charset="0"/>
              </a:rPr>
              <a:t>%d", &amp;x);</a:t>
            </a:r>
          </a:p>
          <a:p>
            <a:pPr lvl="1">
              <a:lnSpc>
                <a:spcPct val="90000"/>
              </a:lnSpc>
            </a:pPr>
            <a:r>
              <a:rPr lang="en-US" sz="2000" dirty="0"/>
              <a:t>E.g.,</a:t>
            </a:r>
            <a:r>
              <a:rPr lang="en-US" sz="1800" b="1" dirty="0">
                <a:latin typeface="Courier New" pitchFamily="49" charset="0"/>
              </a:rPr>
              <a:t> </a:t>
            </a:r>
            <a:r>
              <a:rPr lang="en-US" sz="2000" b="1" dirty="0">
                <a:latin typeface="Courier New" pitchFamily="49" charset="0"/>
              </a:rPr>
              <a:t>p = &amp;c;</a:t>
            </a:r>
          </a:p>
          <a:p>
            <a:pPr lvl="1">
              <a:lnSpc>
                <a:spcPct val="90000"/>
              </a:lnSpc>
            </a:pPr>
            <a:r>
              <a:rPr lang="en-US" sz="2000" dirty="0"/>
              <a:t>Operand of</a:t>
            </a:r>
            <a:r>
              <a:rPr lang="en-US" sz="1800" b="1" dirty="0">
                <a:latin typeface="Courier New" pitchFamily="49" charset="0"/>
              </a:rPr>
              <a:t> </a:t>
            </a:r>
            <a:r>
              <a:rPr lang="en-US" sz="2000" b="1" dirty="0">
                <a:latin typeface="Courier New" pitchFamily="49" charset="0"/>
              </a:rPr>
              <a:t>'&amp;'</a:t>
            </a:r>
            <a:r>
              <a:rPr lang="en-US" sz="2000" dirty="0"/>
              <a:t> must be an </a:t>
            </a:r>
            <a:r>
              <a:rPr lang="en-US" sz="2000" i="1" dirty="0"/>
              <a:t>l-value — i.e., </a:t>
            </a:r>
            <a:r>
              <a:rPr lang="en-US" sz="2000" dirty="0"/>
              <a:t>a legal object on left of assignment operator (</a:t>
            </a:r>
            <a:r>
              <a:rPr lang="en-US" sz="2000" b="1" dirty="0">
                <a:latin typeface="Courier New" pitchFamily="49" charset="0"/>
              </a:rPr>
              <a:t>'='</a:t>
            </a:r>
            <a:r>
              <a:rPr lang="en-US" sz="2000" dirty="0"/>
              <a:t>)</a:t>
            </a:r>
          </a:p>
          <a:p>
            <a:pPr>
              <a:lnSpc>
                <a:spcPct val="90000"/>
              </a:lnSpc>
            </a:pPr>
            <a:r>
              <a:rPr lang="en-US" sz="2400" dirty="0"/>
              <a:t>Unary </a:t>
            </a:r>
            <a:r>
              <a:rPr lang="en-US" sz="2200" b="1" dirty="0">
                <a:latin typeface="Courier New" pitchFamily="49" charset="0"/>
              </a:rPr>
              <a:t>'*'</a:t>
            </a:r>
            <a:r>
              <a:rPr lang="en-US" sz="2400" dirty="0"/>
              <a:t> operator </a:t>
            </a:r>
            <a:r>
              <a:rPr lang="en-US" sz="2400" i="1" dirty="0"/>
              <a:t>dereferences</a:t>
            </a:r>
            <a:r>
              <a:rPr lang="en-US" sz="2400" dirty="0"/>
              <a:t> a pointer</a:t>
            </a:r>
          </a:p>
          <a:p>
            <a:pPr lvl="1">
              <a:lnSpc>
                <a:spcPct val="90000"/>
              </a:lnSpc>
            </a:pPr>
            <a:r>
              <a:rPr lang="en-US" sz="2000" dirty="0"/>
              <a:t>i.e., gets value pointed to</a:t>
            </a:r>
          </a:p>
          <a:p>
            <a:pPr lvl="1">
              <a:lnSpc>
                <a:spcPct val="90000"/>
              </a:lnSpc>
            </a:pPr>
            <a:r>
              <a:rPr lang="en-US" sz="2000" dirty="0"/>
              <a:t>E.g. </a:t>
            </a:r>
            <a:r>
              <a:rPr lang="en-US" sz="2000" b="1" dirty="0">
                <a:latin typeface="Courier New" pitchFamily="49" charset="0"/>
              </a:rPr>
              <a:t>*p</a:t>
            </a:r>
            <a:r>
              <a:rPr lang="en-US" sz="2000" dirty="0"/>
              <a:t> refers to value of </a:t>
            </a:r>
            <a:r>
              <a:rPr lang="en-US" sz="2000" b="1" dirty="0">
                <a:latin typeface="Courier New" pitchFamily="49" charset="0"/>
              </a:rPr>
              <a:t>c</a:t>
            </a:r>
            <a:r>
              <a:rPr lang="en-US" sz="2000" dirty="0"/>
              <a:t> (above)</a:t>
            </a:r>
          </a:p>
          <a:p>
            <a:pPr lvl="1">
              <a:lnSpc>
                <a:spcPct val="90000"/>
              </a:lnSpc>
            </a:pPr>
            <a:r>
              <a:rPr lang="en-US" sz="2000" dirty="0"/>
              <a:t>E.g., </a:t>
            </a:r>
            <a:r>
              <a:rPr lang="en-US" sz="2000" b="1" dirty="0">
                <a:latin typeface="Courier New" pitchFamily="49" charset="0"/>
              </a:rPr>
              <a:t>*p = x + y; *p = *q;</a:t>
            </a:r>
            <a:endParaRPr lang="en-US" sz="2000" dirty="0"/>
          </a:p>
        </p:txBody>
      </p:sp>
      <p:grpSp>
        <p:nvGrpSpPr>
          <p:cNvPr id="2" name="Group 4"/>
          <p:cNvGrpSpPr>
            <a:grpSpLocks/>
          </p:cNvGrpSpPr>
          <p:nvPr/>
        </p:nvGrpSpPr>
        <p:grpSpPr bwMode="auto">
          <a:xfrm rot="-1246594">
            <a:off x="1524000" y="1947863"/>
            <a:ext cx="3952875" cy="619125"/>
            <a:chOff x="3120" y="547"/>
            <a:chExt cx="2490" cy="390"/>
          </a:xfrm>
        </p:grpSpPr>
        <p:sp>
          <p:nvSpPr>
            <p:cNvPr id="425989" name="Text Box 5"/>
            <p:cNvSpPr txBox="1">
              <a:spLocks noChangeArrowheads="1"/>
            </p:cNvSpPr>
            <p:nvPr/>
          </p:nvSpPr>
          <p:spPr bwMode="auto">
            <a:xfrm>
              <a:off x="3738" y="547"/>
              <a:ext cx="1872" cy="390"/>
            </a:xfrm>
            <a:prstGeom prst="rect">
              <a:avLst/>
            </a:prstGeom>
            <a:solidFill>
              <a:srgbClr val="FFFF00"/>
            </a:solidFill>
            <a:ln w="9525" algn="ctr">
              <a:solidFill>
                <a:schemeClr val="tx1"/>
              </a:solidFill>
              <a:miter lim="800000"/>
              <a:headEnd/>
              <a:tailEnd/>
            </a:ln>
            <a:effectLst/>
          </p:spPr>
          <p:txBody>
            <a:bodyPr lIns="0" tIns="0" rIns="0" bIns="0" anchor="ctr">
              <a:spAutoFit/>
            </a:bodyPr>
            <a:lstStyle/>
            <a:p>
              <a:pPr marL="230188" indent="-230188">
                <a:spcBef>
                  <a:spcPct val="50000"/>
                </a:spcBef>
              </a:pPr>
              <a:r>
                <a:rPr lang="en-US" sz="2000">
                  <a:latin typeface="Times New Roman" pitchFamily="18" charset="0"/>
                </a:rPr>
                <a:t>Not the same as binary </a:t>
              </a:r>
              <a:r>
                <a:rPr lang="en-US" b="1">
                  <a:latin typeface="Courier New" pitchFamily="49" charset="0"/>
                  <a:cs typeface="Courier New" pitchFamily="49" charset="0"/>
                </a:rPr>
                <a:t>'</a:t>
              </a:r>
              <a:r>
                <a:rPr lang="en-US" b="1">
                  <a:latin typeface="Courier New" pitchFamily="49" charset="0"/>
                  <a:cs typeface="Times New Roman" pitchFamily="18" charset="0"/>
                </a:rPr>
                <a:t>&amp;</a:t>
              </a:r>
              <a:r>
                <a:rPr lang="en-US" b="1">
                  <a:latin typeface="Courier New" pitchFamily="49" charset="0"/>
                  <a:cs typeface="Courier New" pitchFamily="49" charset="0"/>
                </a:rPr>
                <a:t>'</a:t>
              </a:r>
              <a:r>
                <a:rPr lang="en-US" sz="2000">
                  <a:latin typeface="Times New Roman" pitchFamily="18" charset="0"/>
                  <a:cs typeface="Times New Roman" pitchFamily="18" charset="0"/>
                </a:rPr>
                <a:t> operator (bitwise AND)</a:t>
              </a:r>
            </a:p>
          </p:txBody>
        </p:sp>
        <p:sp>
          <p:nvSpPr>
            <p:cNvPr id="425990" name="Line 6"/>
            <p:cNvSpPr>
              <a:spLocks noChangeShapeType="1"/>
            </p:cNvSpPr>
            <p:nvPr/>
          </p:nvSpPr>
          <p:spPr bwMode="auto">
            <a:xfrm flipH="1">
              <a:off x="3120" y="749"/>
              <a:ext cx="624" cy="0"/>
            </a:xfrm>
            <a:prstGeom prst="line">
              <a:avLst/>
            </a:prstGeom>
            <a:noFill/>
            <a:ln w="9525">
              <a:solidFill>
                <a:schemeClr val="tx1"/>
              </a:solidFill>
              <a:round/>
              <a:headEnd/>
              <a:tailEnd type="stealth" w="lg" len="lg"/>
            </a:ln>
            <a:effectLst/>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2598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5987">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2598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598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2598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598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598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2598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25987">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5987">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5987">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25987">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7"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p:txBody>
          <a:bodyPr/>
          <a:lstStyle/>
          <a:p>
            <a:r>
              <a:rPr lang="en-US"/>
              <a:t>Declaring Pointers in </a:t>
            </a:r>
            <a:r>
              <a:rPr lang="en-US" i="1"/>
              <a:t>C</a:t>
            </a:r>
            <a:endParaRPr lang="en-US"/>
          </a:p>
        </p:txBody>
      </p:sp>
      <p:sp>
        <p:nvSpPr>
          <p:cNvPr id="428035" name="Rectangle 3"/>
          <p:cNvSpPr>
            <a:spLocks noGrp="1" noChangeArrowheads="1"/>
          </p:cNvSpPr>
          <p:nvPr>
            <p:ph type="body" idx="1"/>
          </p:nvPr>
        </p:nvSpPr>
        <p:spPr>
          <a:xfrm>
            <a:off x="304800" y="1066800"/>
            <a:ext cx="8534400" cy="5410200"/>
          </a:xfrm>
        </p:spPr>
        <p:txBody>
          <a:bodyPr/>
          <a:lstStyle/>
          <a:p>
            <a:r>
              <a:rPr lang="en-US" sz="3000" b="1" dirty="0" err="1">
                <a:latin typeface="Courier New" pitchFamily="49" charset="0"/>
              </a:rPr>
              <a:t>int</a:t>
            </a:r>
            <a:r>
              <a:rPr lang="en-US" sz="3000" b="1" dirty="0">
                <a:latin typeface="Courier New" pitchFamily="49" charset="0"/>
              </a:rPr>
              <a:t> *p;</a:t>
            </a:r>
            <a:r>
              <a:rPr lang="en-US" dirty="0"/>
              <a:t>	— a pointer to an </a:t>
            </a:r>
            <a:r>
              <a:rPr lang="en-US" sz="3000" b="1" dirty="0" err="1">
                <a:latin typeface="Courier New" pitchFamily="49" charset="0"/>
              </a:rPr>
              <a:t>int</a:t>
            </a:r>
            <a:endParaRPr lang="en-US" sz="3000" b="1" dirty="0">
              <a:latin typeface="Courier New" pitchFamily="49" charset="0"/>
            </a:endParaRPr>
          </a:p>
          <a:p>
            <a:r>
              <a:rPr lang="en-US" sz="3000" b="1" dirty="0">
                <a:latin typeface="Courier New" pitchFamily="49" charset="0"/>
              </a:rPr>
              <a:t>double *q;</a:t>
            </a:r>
            <a:r>
              <a:rPr lang="en-US" dirty="0"/>
              <a:t>	— a pointer to a </a:t>
            </a:r>
            <a:r>
              <a:rPr lang="en-US" sz="3000" b="1" dirty="0">
                <a:latin typeface="Courier New" pitchFamily="49" charset="0"/>
              </a:rPr>
              <a:t>double</a:t>
            </a:r>
          </a:p>
          <a:p>
            <a:r>
              <a:rPr lang="en-US" sz="3000" b="1" dirty="0">
                <a:latin typeface="Courier New" pitchFamily="49" charset="0"/>
              </a:rPr>
              <a:t>char **r;</a:t>
            </a:r>
            <a:r>
              <a:rPr lang="en-US" dirty="0"/>
              <a:t>	— a pointer to a pointer to a</a:t>
            </a:r>
            <a:br>
              <a:rPr lang="en-US" dirty="0"/>
            </a:br>
            <a:r>
              <a:rPr lang="en-US" dirty="0"/>
              <a:t>				</a:t>
            </a:r>
            <a:r>
              <a:rPr lang="en-US" sz="3000" b="1" dirty="0">
                <a:latin typeface="Courier New" pitchFamily="49" charset="0"/>
              </a:rPr>
              <a:t>char</a:t>
            </a:r>
          </a:p>
          <a:p>
            <a:r>
              <a:rPr lang="en-US" i="1" dirty="0"/>
              <a:t>type </a:t>
            </a:r>
            <a:r>
              <a:rPr lang="en-US" sz="3000" b="1" dirty="0">
                <a:latin typeface="Courier New" pitchFamily="49" charset="0"/>
              </a:rPr>
              <a:t>*s;</a:t>
            </a:r>
            <a:r>
              <a:rPr lang="en-US" dirty="0"/>
              <a:t>		— a pointer to an object of</a:t>
            </a:r>
            <a:br>
              <a:rPr lang="en-US" dirty="0"/>
            </a:br>
            <a:r>
              <a:rPr lang="en-US" dirty="0"/>
              <a:t>				type </a:t>
            </a:r>
            <a:r>
              <a:rPr lang="en-US" i="1" dirty="0" err="1"/>
              <a:t>type</a:t>
            </a:r>
            <a:endParaRPr lang="en-US" i="1" dirty="0"/>
          </a:p>
          <a:p>
            <a:pPr lvl="2"/>
            <a:r>
              <a:rPr lang="en-US" sz="2000" dirty="0" err="1"/>
              <a:t>E.g</a:t>
            </a:r>
            <a:r>
              <a:rPr lang="en-US" sz="2000" dirty="0"/>
              <a:t>, a </a:t>
            </a:r>
            <a:r>
              <a:rPr lang="en-US" sz="2000" b="1" dirty="0" err="1">
                <a:latin typeface="Courier New" pitchFamily="49" charset="0"/>
              </a:rPr>
              <a:t>struct</a:t>
            </a:r>
            <a:r>
              <a:rPr lang="en-US" sz="2000" dirty="0"/>
              <a:t>, </a:t>
            </a:r>
            <a:r>
              <a:rPr lang="en-US" sz="2000" b="1" dirty="0">
                <a:latin typeface="Courier New" pitchFamily="49" charset="0"/>
              </a:rPr>
              <a:t>union</a:t>
            </a:r>
            <a:r>
              <a:rPr lang="en-US" sz="2000" dirty="0"/>
              <a:t>, </a:t>
            </a:r>
            <a:r>
              <a:rPr lang="en-US" sz="2000" b="1" dirty="0">
                <a:latin typeface="Courier New" pitchFamily="49" charset="0"/>
              </a:rPr>
              <a:t>function</a:t>
            </a:r>
            <a:r>
              <a:rPr lang="en-US" sz="2000" dirty="0"/>
              <a:t>, something defined by a </a:t>
            </a:r>
            <a:r>
              <a:rPr lang="en-US" sz="2000" b="1" dirty="0" err="1">
                <a:latin typeface="Courier New" pitchFamily="49" charset="0"/>
              </a:rPr>
              <a:t>typedef</a:t>
            </a:r>
            <a:r>
              <a:rPr lang="en-US" sz="2000" dirty="0"/>
              <a:t>, etc.</a:t>
            </a:r>
          </a:p>
          <a:p>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p:cNvSpPr>
            <a:spLocks noGrp="1" noChangeArrowheads="1"/>
          </p:cNvSpPr>
          <p:nvPr>
            <p:ph type="title"/>
          </p:nvPr>
        </p:nvSpPr>
        <p:spPr/>
        <p:txBody>
          <a:bodyPr/>
          <a:lstStyle/>
          <a:p>
            <a:r>
              <a:rPr lang="en-US"/>
              <a:t>Declaring Pointers in </a:t>
            </a:r>
            <a:r>
              <a:rPr lang="en-US" i="1"/>
              <a:t>C </a:t>
            </a:r>
            <a:r>
              <a:rPr lang="en-US" sz="2800"/>
              <a:t>(continued)</a:t>
            </a:r>
            <a:endParaRPr lang="en-US" i="1"/>
          </a:p>
        </p:txBody>
      </p:sp>
      <p:sp>
        <p:nvSpPr>
          <p:cNvPr id="430083" name="Rectangle 3"/>
          <p:cNvSpPr>
            <a:spLocks noGrp="1" noChangeArrowheads="1"/>
          </p:cNvSpPr>
          <p:nvPr>
            <p:ph type="body" idx="1"/>
          </p:nvPr>
        </p:nvSpPr>
        <p:spPr>
          <a:xfrm>
            <a:off x="304800" y="1066800"/>
            <a:ext cx="8534400" cy="4724400"/>
          </a:xfrm>
        </p:spPr>
        <p:txBody>
          <a:bodyPr/>
          <a:lstStyle/>
          <a:p>
            <a:r>
              <a:rPr lang="en-US" dirty="0"/>
              <a:t>Pointer declarations:–read from </a:t>
            </a:r>
            <a:r>
              <a:rPr lang="en-US" i="1" dirty="0"/>
              <a:t>right</a:t>
            </a:r>
            <a:r>
              <a:rPr lang="en-US" dirty="0"/>
              <a:t> to </a:t>
            </a:r>
            <a:r>
              <a:rPr lang="en-US" i="1" dirty="0"/>
              <a:t>left</a:t>
            </a:r>
            <a:endParaRPr lang="en-US" dirty="0"/>
          </a:p>
          <a:p>
            <a:r>
              <a:rPr lang="en-US" sz="3000" b="1" dirty="0">
                <a:latin typeface="Courier New" pitchFamily="49" charset="0"/>
              </a:rPr>
              <a:t>const </a:t>
            </a:r>
            <a:r>
              <a:rPr lang="en-US" sz="3000" b="1" dirty="0" err="1">
                <a:latin typeface="Courier New" pitchFamily="49" charset="0"/>
              </a:rPr>
              <a:t>int</a:t>
            </a:r>
            <a:r>
              <a:rPr lang="en-US" sz="3000" b="1" dirty="0">
                <a:latin typeface="Courier New" pitchFamily="49" charset="0"/>
              </a:rPr>
              <a:t> *p;</a:t>
            </a:r>
            <a:endParaRPr lang="en-US" dirty="0"/>
          </a:p>
          <a:p>
            <a:pPr lvl="2"/>
            <a:r>
              <a:rPr lang="en-US" b="1" dirty="0">
                <a:latin typeface="Courier New" pitchFamily="49" charset="0"/>
              </a:rPr>
              <a:t>p</a:t>
            </a:r>
            <a:r>
              <a:rPr lang="en-US" dirty="0"/>
              <a:t> is a pointer to an integer constant</a:t>
            </a:r>
          </a:p>
          <a:p>
            <a:pPr lvl="2"/>
            <a:r>
              <a:rPr lang="en-US" dirty="0"/>
              <a:t>I.e., pointer can change, thing it points to cannot</a:t>
            </a:r>
            <a:endParaRPr lang="en-US" sz="2100" b="1" dirty="0">
              <a:latin typeface="Courier New" pitchFamily="49" charset="0"/>
            </a:endParaRPr>
          </a:p>
          <a:p>
            <a:r>
              <a:rPr lang="en-US" sz="3000" b="1" dirty="0" err="1">
                <a:latin typeface="Courier New" pitchFamily="49" charset="0"/>
              </a:rPr>
              <a:t>int</a:t>
            </a:r>
            <a:r>
              <a:rPr lang="en-US" sz="3000" b="1" dirty="0">
                <a:latin typeface="Courier New" pitchFamily="49" charset="0"/>
              </a:rPr>
              <a:t> * const q;</a:t>
            </a:r>
            <a:endParaRPr lang="en-US" dirty="0"/>
          </a:p>
          <a:p>
            <a:pPr lvl="2"/>
            <a:r>
              <a:rPr lang="en-US" b="1" dirty="0">
                <a:latin typeface="Courier New" pitchFamily="49" charset="0"/>
              </a:rPr>
              <a:t>q</a:t>
            </a:r>
            <a:r>
              <a:rPr lang="en-US" dirty="0"/>
              <a:t> is a constant pointer to an integer variable</a:t>
            </a:r>
            <a:endParaRPr lang="en-US" sz="2100" b="1" dirty="0">
              <a:latin typeface="Courier New" pitchFamily="49" charset="0"/>
            </a:endParaRPr>
          </a:p>
          <a:p>
            <a:pPr lvl="2"/>
            <a:r>
              <a:rPr lang="en-US" dirty="0"/>
              <a:t>I.e., pointer cannot change, thing it points to can!</a:t>
            </a:r>
            <a:endParaRPr lang="en-US" sz="2100" b="1" dirty="0">
              <a:latin typeface="Courier New" pitchFamily="49" charset="0"/>
            </a:endParaRPr>
          </a:p>
          <a:p>
            <a:r>
              <a:rPr lang="en-US" sz="3000" b="1" dirty="0">
                <a:latin typeface="Courier New" pitchFamily="49" charset="0"/>
              </a:rPr>
              <a:t>const </a:t>
            </a:r>
            <a:r>
              <a:rPr lang="en-US" sz="3000" b="1" dirty="0" err="1">
                <a:latin typeface="Courier New" pitchFamily="49" charset="0"/>
              </a:rPr>
              <a:t>int</a:t>
            </a:r>
            <a:r>
              <a:rPr lang="en-US" sz="3000" b="1" dirty="0">
                <a:latin typeface="Courier New" pitchFamily="49" charset="0"/>
              </a:rPr>
              <a:t> * const r;</a:t>
            </a:r>
            <a:endParaRPr lang="en-US" dirty="0"/>
          </a:p>
          <a:p>
            <a:pPr lvl="2"/>
            <a:r>
              <a:rPr lang="en-US" b="1" dirty="0">
                <a:latin typeface="Courier New" pitchFamily="49" charset="0"/>
              </a:rPr>
              <a:t>r</a:t>
            </a:r>
            <a:r>
              <a:rPr lang="en-US" dirty="0"/>
              <a:t> is a constant pointer to an integer constant</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pPr eaLnBrk="1" hangingPunct="1"/>
            <a:r>
              <a:rPr lang="en-US" smtClean="0"/>
              <a:t>Pointer Operations in C</a:t>
            </a:r>
          </a:p>
        </p:txBody>
      </p:sp>
      <p:sp>
        <p:nvSpPr>
          <p:cNvPr id="13316" name="Rectangle 3"/>
          <p:cNvSpPr>
            <a:spLocks noGrp="1" noChangeArrowheads="1"/>
          </p:cNvSpPr>
          <p:nvPr>
            <p:ph type="body" idx="1"/>
          </p:nvPr>
        </p:nvSpPr>
        <p:spPr>
          <a:xfrm>
            <a:off x="304800" y="1066800"/>
            <a:ext cx="8534400" cy="5257800"/>
          </a:xfrm>
        </p:spPr>
        <p:txBody>
          <a:bodyPr/>
          <a:lstStyle/>
          <a:p>
            <a:pPr eaLnBrk="1" hangingPunct="1"/>
            <a:r>
              <a:rPr lang="en-US" dirty="0" smtClean="0"/>
              <a:t>Creation</a:t>
            </a:r>
          </a:p>
          <a:p>
            <a:pPr lvl="1" eaLnBrk="1" hangingPunct="1">
              <a:buFont typeface="Wingdings" pitchFamily="2" charset="2"/>
              <a:buNone/>
            </a:pPr>
            <a:r>
              <a:rPr lang="en-US" b="0" dirty="0" smtClean="0">
                <a:latin typeface="Courier New" pitchFamily="49" charset="0"/>
              </a:rPr>
              <a:t>&amp;</a:t>
            </a:r>
            <a:r>
              <a:rPr lang="en-US" dirty="0" smtClean="0"/>
              <a:t> </a:t>
            </a:r>
            <a:r>
              <a:rPr lang="en-US" i="1" dirty="0" smtClean="0"/>
              <a:t>variable</a:t>
            </a:r>
            <a:r>
              <a:rPr lang="en-US" dirty="0" smtClean="0"/>
              <a:t>		Returns variable’s memory address</a:t>
            </a:r>
          </a:p>
          <a:p>
            <a:pPr eaLnBrk="1" hangingPunct="1"/>
            <a:r>
              <a:rPr lang="en-US" dirty="0" smtClean="0"/>
              <a:t>Dereference</a:t>
            </a:r>
          </a:p>
          <a:p>
            <a:pPr lvl="1" eaLnBrk="1" hangingPunct="1">
              <a:buFont typeface="Wingdings" pitchFamily="2" charset="2"/>
              <a:buNone/>
            </a:pPr>
            <a:r>
              <a:rPr lang="en-US" b="0" dirty="0" smtClean="0">
                <a:latin typeface="Courier New" pitchFamily="49" charset="0"/>
              </a:rPr>
              <a:t>*</a:t>
            </a:r>
            <a:r>
              <a:rPr lang="en-US" dirty="0" smtClean="0"/>
              <a:t> </a:t>
            </a:r>
            <a:r>
              <a:rPr lang="en-US" i="1" dirty="0" smtClean="0"/>
              <a:t>pointer</a:t>
            </a:r>
            <a:r>
              <a:rPr lang="en-US" dirty="0" smtClean="0"/>
              <a:t>		Returns contents stored at address</a:t>
            </a:r>
          </a:p>
          <a:p>
            <a:pPr eaLnBrk="1" hangingPunct="1"/>
            <a:r>
              <a:rPr lang="en-US" dirty="0" smtClean="0"/>
              <a:t>Indirect assignment</a:t>
            </a:r>
          </a:p>
          <a:p>
            <a:pPr lvl="1" eaLnBrk="1" hangingPunct="1">
              <a:buFont typeface="Arial" charset="0"/>
              <a:buChar char="•"/>
            </a:pPr>
            <a:r>
              <a:rPr lang="en-US" i="1" dirty="0" smtClean="0"/>
              <a:t>pointer</a:t>
            </a:r>
            <a:r>
              <a:rPr lang="en-US" dirty="0" smtClean="0"/>
              <a:t> </a:t>
            </a:r>
            <a:r>
              <a:rPr lang="en-US" b="0" dirty="0" smtClean="0">
                <a:latin typeface="Courier New" pitchFamily="49" charset="0"/>
              </a:rPr>
              <a:t>=</a:t>
            </a:r>
            <a:r>
              <a:rPr lang="en-US" dirty="0" smtClean="0"/>
              <a:t> </a:t>
            </a:r>
            <a:r>
              <a:rPr lang="en-US" i="1" dirty="0" err="1" smtClean="0"/>
              <a:t>val</a:t>
            </a:r>
            <a:r>
              <a:rPr lang="en-US" i="1" dirty="0" smtClean="0"/>
              <a:t>	</a:t>
            </a:r>
            <a:r>
              <a:rPr lang="en-US" dirty="0" smtClean="0"/>
              <a:t>Stores value at address</a:t>
            </a:r>
          </a:p>
          <a:p>
            <a:pPr eaLnBrk="1" hangingPunct="1">
              <a:buFont typeface="Arial" charset="0"/>
              <a:buChar char="•"/>
            </a:pPr>
            <a:r>
              <a:rPr lang="en-US" dirty="0" smtClean="0"/>
              <a:t>Of course, still have...</a:t>
            </a:r>
          </a:p>
          <a:p>
            <a:pPr eaLnBrk="1" hangingPunct="1"/>
            <a:r>
              <a:rPr lang="en-US" dirty="0" smtClean="0"/>
              <a:t>Assignment</a:t>
            </a:r>
          </a:p>
          <a:p>
            <a:pPr lvl="1" eaLnBrk="1" hangingPunct="1">
              <a:buFont typeface="Wingdings" pitchFamily="2" charset="2"/>
              <a:buNone/>
            </a:pPr>
            <a:r>
              <a:rPr lang="en-US" i="1" dirty="0" smtClean="0"/>
              <a:t>pointer</a:t>
            </a:r>
            <a:r>
              <a:rPr lang="en-US" dirty="0" smtClean="0"/>
              <a:t> </a:t>
            </a:r>
            <a:r>
              <a:rPr lang="en-US" b="0" dirty="0" smtClean="0">
                <a:latin typeface="Courier New" pitchFamily="49" charset="0"/>
              </a:rPr>
              <a:t>=</a:t>
            </a:r>
            <a:r>
              <a:rPr lang="en-US" dirty="0" smtClean="0"/>
              <a:t> </a:t>
            </a:r>
            <a:r>
              <a:rPr lang="en-US" i="1" dirty="0" err="1" smtClean="0"/>
              <a:t>ptr</a:t>
            </a:r>
            <a:r>
              <a:rPr lang="en-US" dirty="0" smtClean="0"/>
              <a:t>	Stores pointer in another variable</a:t>
            </a:r>
            <a:endParaRPr lang="en-US" sz="2400" dirty="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smtClean="0"/>
              <a:t>Using Pointers</a:t>
            </a:r>
          </a:p>
        </p:txBody>
      </p:sp>
      <p:sp>
        <p:nvSpPr>
          <p:cNvPr id="116740" name="Text Box 4"/>
          <p:cNvSpPr txBox="1">
            <a:spLocks noChangeArrowheads="1"/>
          </p:cNvSpPr>
          <p:nvPr/>
        </p:nvSpPr>
        <p:spPr bwMode="auto">
          <a:xfrm>
            <a:off x="762000" y="1447800"/>
            <a:ext cx="2057400" cy="4338638"/>
          </a:xfrm>
          <a:prstGeom prst="rect">
            <a:avLst/>
          </a:prstGeom>
          <a:noFill/>
          <a:ln w="9525">
            <a:solidFill>
              <a:schemeClr val="tx1"/>
            </a:solidFill>
            <a:miter lim="800000"/>
            <a:headEnd/>
            <a:tailEnd/>
          </a:ln>
        </p:spPr>
        <p:txBody>
          <a:bodyPr>
            <a:spAutoFit/>
          </a:bodyPr>
          <a:lstStyle/>
          <a:p>
            <a:pPr eaLnBrk="0" hangingPunct="0">
              <a:spcBef>
                <a:spcPct val="20000"/>
              </a:spcBef>
            </a:pPr>
            <a:r>
              <a:rPr lang="en-US" b="1">
                <a:latin typeface="Courier New" pitchFamily="49" charset="0"/>
              </a:rPr>
              <a:t>int  i1;</a:t>
            </a:r>
          </a:p>
          <a:p>
            <a:pPr eaLnBrk="0" hangingPunct="0">
              <a:spcBef>
                <a:spcPct val="20000"/>
              </a:spcBef>
            </a:pPr>
            <a:r>
              <a:rPr lang="en-US" b="1">
                <a:latin typeface="Courier New" pitchFamily="49" charset="0"/>
              </a:rPr>
              <a:t>int  i2;</a:t>
            </a:r>
          </a:p>
          <a:p>
            <a:pPr eaLnBrk="0" hangingPunct="0">
              <a:spcBef>
                <a:spcPct val="20000"/>
              </a:spcBef>
            </a:pPr>
            <a:r>
              <a:rPr lang="en-US" b="1">
                <a:latin typeface="Courier New" pitchFamily="49" charset="0"/>
              </a:rPr>
              <a:t>int *ptr1;</a:t>
            </a:r>
          </a:p>
          <a:p>
            <a:pPr eaLnBrk="0" hangingPunct="0">
              <a:spcBef>
                <a:spcPct val="20000"/>
              </a:spcBef>
            </a:pPr>
            <a:r>
              <a:rPr lang="en-US" b="1">
                <a:latin typeface="Courier New" pitchFamily="49" charset="0"/>
              </a:rPr>
              <a:t>int *ptr2;</a:t>
            </a:r>
          </a:p>
          <a:p>
            <a:pPr eaLnBrk="0" hangingPunct="0">
              <a:spcBef>
                <a:spcPct val="20000"/>
              </a:spcBef>
            </a:pPr>
            <a:endParaRPr lang="en-US" b="1">
              <a:latin typeface="Courier New" pitchFamily="49" charset="0"/>
            </a:endParaRPr>
          </a:p>
          <a:p>
            <a:pPr eaLnBrk="0" hangingPunct="0">
              <a:spcBef>
                <a:spcPct val="20000"/>
              </a:spcBef>
            </a:pPr>
            <a:r>
              <a:rPr lang="en-US" b="1">
                <a:latin typeface="Courier New" pitchFamily="49" charset="0"/>
              </a:rPr>
              <a:t>i1 = 1;</a:t>
            </a:r>
          </a:p>
          <a:p>
            <a:pPr eaLnBrk="0" hangingPunct="0">
              <a:spcBef>
                <a:spcPct val="20000"/>
              </a:spcBef>
            </a:pPr>
            <a:r>
              <a:rPr lang="en-US" b="1">
                <a:latin typeface="Courier New" pitchFamily="49" charset="0"/>
              </a:rPr>
              <a:t>i2 = 2;</a:t>
            </a:r>
          </a:p>
          <a:p>
            <a:pPr eaLnBrk="0" hangingPunct="0">
              <a:spcBef>
                <a:spcPct val="20000"/>
              </a:spcBef>
            </a:pPr>
            <a:endParaRPr lang="en-US" b="1">
              <a:latin typeface="Courier New" pitchFamily="49" charset="0"/>
            </a:endParaRPr>
          </a:p>
          <a:p>
            <a:pPr eaLnBrk="0" hangingPunct="0">
              <a:spcBef>
                <a:spcPct val="20000"/>
              </a:spcBef>
            </a:pPr>
            <a:r>
              <a:rPr lang="en-US" b="1">
                <a:latin typeface="Courier New" pitchFamily="49" charset="0"/>
              </a:rPr>
              <a:t>ptr1 = &amp;i1;</a:t>
            </a:r>
          </a:p>
          <a:p>
            <a:pPr eaLnBrk="0" hangingPunct="0">
              <a:spcBef>
                <a:spcPct val="20000"/>
              </a:spcBef>
            </a:pPr>
            <a:r>
              <a:rPr lang="en-US" b="1">
                <a:latin typeface="Courier New" pitchFamily="49" charset="0"/>
              </a:rPr>
              <a:t>ptr2 = ptr1;</a:t>
            </a:r>
          </a:p>
          <a:p>
            <a:pPr eaLnBrk="0" hangingPunct="0">
              <a:spcBef>
                <a:spcPct val="20000"/>
              </a:spcBef>
            </a:pPr>
            <a:endParaRPr lang="en-US" b="1">
              <a:latin typeface="Courier New" pitchFamily="49" charset="0"/>
            </a:endParaRPr>
          </a:p>
          <a:p>
            <a:pPr eaLnBrk="0" hangingPunct="0">
              <a:spcBef>
                <a:spcPct val="20000"/>
              </a:spcBef>
            </a:pPr>
            <a:r>
              <a:rPr lang="en-US" b="1">
                <a:latin typeface="Courier New" pitchFamily="49" charset="0"/>
              </a:rPr>
              <a:t>*ptr1 = 3;</a:t>
            </a:r>
          </a:p>
          <a:p>
            <a:pPr eaLnBrk="0" hangingPunct="0">
              <a:spcBef>
                <a:spcPct val="20000"/>
              </a:spcBef>
            </a:pPr>
            <a:r>
              <a:rPr lang="en-US" b="1">
                <a:latin typeface="Courier New" pitchFamily="49" charset="0"/>
              </a:rPr>
              <a:t>i2 = *ptr2;</a:t>
            </a:r>
          </a:p>
        </p:txBody>
      </p:sp>
      <p:grpSp>
        <p:nvGrpSpPr>
          <p:cNvPr id="2" name="Group 5"/>
          <p:cNvGrpSpPr>
            <a:grpSpLocks/>
          </p:cNvGrpSpPr>
          <p:nvPr/>
        </p:nvGrpSpPr>
        <p:grpSpPr bwMode="auto">
          <a:xfrm>
            <a:off x="3733800" y="2133600"/>
            <a:ext cx="4116388" cy="2743200"/>
            <a:chOff x="1583" y="2352"/>
            <a:chExt cx="2593" cy="1728"/>
          </a:xfrm>
        </p:grpSpPr>
        <p:sp>
          <p:nvSpPr>
            <p:cNvPr id="14350" name="Rectangle 6"/>
            <p:cNvSpPr>
              <a:spLocks noChangeArrowheads="1"/>
            </p:cNvSpPr>
            <p:nvPr/>
          </p:nvSpPr>
          <p:spPr bwMode="auto">
            <a:xfrm>
              <a:off x="2256" y="3792"/>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i1:</a:t>
              </a:r>
            </a:p>
          </p:txBody>
        </p:sp>
        <p:sp>
          <p:nvSpPr>
            <p:cNvPr id="14351" name="Rectangle 7"/>
            <p:cNvSpPr>
              <a:spLocks noChangeArrowheads="1"/>
            </p:cNvSpPr>
            <p:nvPr/>
          </p:nvSpPr>
          <p:spPr bwMode="auto">
            <a:xfrm>
              <a:off x="2256" y="3504"/>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i2:</a:t>
              </a:r>
            </a:p>
          </p:txBody>
        </p:sp>
        <p:sp>
          <p:nvSpPr>
            <p:cNvPr id="14352" name="Rectangle 8"/>
            <p:cNvSpPr>
              <a:spLocks noChangeArrowheads="1"/>
            </p:cNvSpPr>
            <p:nvPr/>
          </p:nvSpPr>
          <p:spPr bwMode="auto">
            <a:xfrm>
              <a:off x="2256" y="3216"/>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ptr1:</a:t>
              </a:r>
            </a:p>
          </p:txBody>
        </p:sp>
        <p:sp>
          <p:nvSpPr>
            <p:cNvPr id="14353" name="Text Box 9"/>
            <p:cNvSpPr txBox="1">
              <a:spLocks noChangeArrowheads="1"/>
            </p:cNvSpPr>
            <p:nvPr/>
          </p:nvSpPr>
          <p:spPr bwMode="auto">
            <a:xfrm>
              <a:off x="1586" y="3823"/>
              <a:ext cx="529" cy="212"/>
            </a:xfrm>
            <a:prstGeom prst="rect">
              <a:avLst/>
            </a:prstGeom>
            <a:noFill/>
            <a:ln w="9525">
              <a:noFill/>
              <a:miter lim="800000"/>
              <a:headEnd/>
              <a:tailEnd/>
            </a:ln>
          </p:spPr>
          <p:txBody>
            <a:bodyPr wrap="none">
              <a:spAutoFit/>
            </a:bodyPr>
            <a:lstStyle/>
            <a:p>
              <a:r>
                <a:rPr lang="en-US" sz="1600">
                  <a:latin typeface="Tahoma" pitchFamily="34" charset="0"/>
                </a:rPr>
                <a:t>0x1000</a:t>
              </a:r>
            </a:p>
          </p:txBody>
        </p:sp>
        <p:sp>
          <p:nvSpPr>
            <p:cNvPr id="14354" name="Text Box 10"/>
            <p:cNvSpPr txBox="1">
              <a:spLocks noChangeArrowheads="1"/>
            </p:cNvSpPr>
            <p:nvPr/>
          </p:nvSpPr>
          <p:spPr bwMode="auto">
            <a:xfrm>
              <a:off x="1586" y="3535"/>
              <a:ext cx="529" cy="212"/>
            </a:xfrm>
            <a:prstGeom prst="rect">
              <a:avLst/>
            </a:prstGeom>
            <a:noFill/>
            <a:ln w="9525">
              <a:noFill/>
              <a:miter lim="800000"/>
              <a:headEnd/>
              <a:tailEnd/>
            </a:ln>
          </p:spPr>
          <p:txBody>
            <a:bodyPr wrap="none">
              <a:spAutoFit/>
            </a:bodyPr>
            <a:lstStyle/>
            <a:p>
              <a:r>
                <a:rPr lang="en-US" sz="1600">
                  <a:latin typeface="Tahoma" pitchFamily="34" charset="0"/>
                </a:rPr>
                <a:t>0x1004</a:t>
              </a:r>
            </a:p>
          </p:txBody>
        </p:sp>
        <p:sp>
          <p:nvSpPr>
            <p:cNvPr id="14355" name="Text Box 11"/>
            <p:cNvSpPr txBox="1">
              <a:spLocks noChangeArrowheads="1"/>
            </p:cNvSpPr>
            <p:nvPr/>
          </p:nvSpPr>
          <p:spPr bwMode="auto">
            <a:xfrm>
              <a:off x="1586" y="3247"/>
              <a:ext cx="529" cy="212"/>
            </a:xfrm>
            <a:prstGeom prst="rect">
              <a:avLst/>
            </a:prstGeom>
            <a:noFill/>
            <a:ln w="9525">
              <a:noFill/>
              <a:miter lim="800000"/>
              <a:headEnd/>
              <a:tailEnd/>
            </a:ln>
          </p:spPr>
          <p:txBody>
            <a:bodyPr wrap="none">
              <a:spAutoFit/>
            </a:bodyPr>
            <a:lstStyle/>
            <a:p>
              <a:r>
                <a:rPr lang="en-US" sz="1600">
                  <a:latin typeface="Tahoma" pitchFamily="34" charset="0"/>
                </a:rPr>
                <a:t>0x1008</a:t>
              </a:r>
            </a:p>
          </p:txBody>
        </p:sp>
        <p:sp>
          <p:nvSpPr>
            <p:cNvPr id="14356" name="Rectangle 12"/>
            <p:cNvSpPr>
              <a:spLocks noChangeArrowheads="1"/>
            </p:cNvSpPr>
            <p:nvPr/>
          </p:nvSpPr>
          <p:spPr bwMode="auto">
            <a:xfrm>
              <a:off x="2256" y="2928"/>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a:t>
              </a:r>
            </a:p>
          </p:txBody>
        </p:sp>
        <p:sp>
          <p:nvSpPr>
            <p:cNvPr id="14357" name="Rectangle 13"/>
            <p:cNvSpPr>
              <a:spLocks noChangeArrowheads="1"/>
            </p:cNvSpPr>
            <p:nvPr/>
          </p:nvSpPr>
          <p:spPr bwMode="auto">
            <a:xfrm>
              <a:off x="2256" y="2640"/>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ptr2:</a:t>
              </a:r>
            </a:p>
          </p:txBody>
        </p:sp>
        <p:sp>
          <p:nvSpPr>
            <p:cNvPr id="14358" name="Rectangle 14"/>
            <p:cNvSpPr>
              <a:spLocks noChangeArrowheads="1"/>
            </p:cNvSpPr>
            <p:nvPr/>
          </p:nvSpPr>
          <p:spPr bwMode="auto">
            <a:xfrm>
              <a:off x="2256" y="2352"/>
              <a:ext cx="1920" cy="288"/>
            </a:xfrm>
            <a:prstGeom prst="rect">
              <a:avLst/>
            </a:prstGeom>
            <a:solidFill>
              <a:srgbClr val="00CC00"/>
            </a:solidFill>
            <a:ln w="9525">
              <a:solidFill>
                <a:schemeClr val="tx1"/>
              </a:solidFill>
              <a:miter lim="800000"/>
              <a:headEnd/>
              <a:tailEnd/>
            </a:ln>
          </p:spPr>
          <p:txBody>
            <a:bodyPr wrap="none" anchor="ctr"/>
            <a:lstStyle/>
            <a:p>
              <a:r>
                <a:rPr lang="en-US" sz="2000" b="1">
                  <a:latin typeface="Courier New" pitchFamily="49" charset="0"/>
                </a:rPr>
                <a:t>…</a:t>
              </a:r>
            </a:p>
          </p:txBody>
        </p:sp>
        <p:sp>
          <p:nvSpPr>
            <p:cNvPr id="14359" name="Text Box 15"/>
            <p:cNvSpPr txBox="1">
              <a:spLocks noChangeArrowheads="1"/>
            </p:cNvSpPr>
            <p:nvPr/>
          </p:nvSpPr>
          <p:spPr bwMode="auto">
            <a:xfrm>
              <a:off x="1583" y="2959"/>
              <a:ext cx="536" cy="212"/>
            </a:xfrm>
            <a:prstGeom prst="rect">
              <a:avLst/>
            </a:prstGeom>
            <a:noFill/>
            <a:ln w="9525">
              <a:noFill/>
              <a:miter lim="800000"/>
              <a:headEnd/>
              <a:tailEnd/>
            </a:ln>
          </p:spPr>
          <p:txBody>
            <a:bodyPr wrap="none">
              <a:spAutoFit/>
            </a:bodyPr>
            <a:lstStyle/>
            <a:p>
              <a:r>
                <a:rPr lang="en-US" sz="1600">
                  <a:latin typeface="Tahoma" pitchFamily="34" charset="0"/>
                </a:rPr>
                <a:t>0x100C</a:t>
              </a:r>
            </a:p>
          </p:txBody>
        </p:sp>
        <p:sp>
          <p:nvSpPr>
            <p:cNvPr id="14360" name="Text Box 16"/>
            <p:cNvSpPr txBox="1">
              <a:spLocks noChangeArrowheads="1"/>
            </p:cNvSpPr>
            <p:nvPr/>
          </p:nvSpPr>
          <p:spPr bwMode="auto">
            <a:xfrm>
              <a:off x="1586" y="2671"/>
              <a:ext cx="529" cy="212"/>
            </a:xfrm>
            <a:prstGeom prst="rect">
              <a:avLst/>
            </a:prstGeom>
            <a:noFill/>
            <a:ln w="9525">
              <a:noFill/>
              <a:miter lim="800000"/>
              <a:headEnd/>
              <a:tailEnd/>
            </a:ln>
          </p:spPr>
          <p:txBody>
            <a:bodyPr wrap="none">
              <a:spAutoFit/>
            </a:bodyPr>
            <a:lstStyle/>
            <a:p>
              <a:r>
                <a:rPr lang="en-US" sz="1600">
                  <a:latin typeface="Tahoma" pitchFamily="34" charset="0"/>
                </a:rPr>
                <a:t>0x1010</a:t>
              </a:r>
            </a:p>
          </p:txBody>
        </p:sp>
        <p:sp>
          <p:nvSpPr>
            <p:cNvPr id="14361" name="Text Box 17"/>
            <p:cNvSpPr txBox="1">
              <a:spLocks noChangeArrowheads="1"/>
            </p:cNvSpPr>
            <p:nvPr/>
          </p:nvSpPr>
          <p:spPr bwMode="auto">
            <a:xfrm>
              <a:off x="1586" y="2383"/>
              <a:ext cx="529" cy="212"/>
            </a:xfrm>
            <a:prstGeom prst="rect">
              <a:avLst/>
            </a:prstGeom>
            <a:noFill/>
            <a:ln w="9525">
              <a:noFill/>
              <a:miter lim="800000"/>
              <a:headEnd/>
              <a:tailEnd/>
            </a:ln>
          </p:spPr>
          <p:txBody>
            <a:bodyPr wrap="none">
              <a:spAutoFit/>
            </a:bodyPr>
            <a:lstStyle/>
            <a:p>
              <a:r>
                <a:rPr lang="en-US" sz="1600">
                  <a:latin typeface="Tahoma" pitchFamily="34" charset="0"/>
                </a:rPr>
                <a:t>0x1014</a:t>
              </a:r>
            </a:p>
          </p:txBody>
        </p:sp>
      </p:grpSp>
      <p:sp>
        <p:nvSpPr>
          <p:cNvPr id="116754" name="Text Box 18"/>
          <p:cNvSpPr txBox="1">
            <a:spLocks noChangeArrowheads="1"/>
          </p:cNvSpPr>
          <p:nvPr/>
        </p:nvSpPr>
        <p:spPr bwMode="auto">
          <a:xfrm>
            <a:off x="6140450" y="4460875"/>
            <a:ext cx="336550" cy="396875"/>
          </a:xfrm>
          <a:prstGeom prst="rect">
            <a:avLst/>
          </a:prstGeom>
          <a:noFill/>
          <a:ln w="9525">
            <a:noFill/>
            <a:miter lim="800000"/>
            <a:headEnd/>
            <a:tailEnd/>
          </a:ln>
        </p:spPr>
        <p:txBody>
          <a:bodyPr wrap="none">
            <a:spAutoFit/>
          </a:bodyPr>
          <a:lstStyle/>
          <a:p>
            <a:r>
              <a:rPr lang="en-US" sz="2000" b="1">
                <a:latin typeface="Courier New" pitchFamily="49" charset="0"/>
              </a:rPr>
              <a:t>1</a:t>
            </a:r>
          </a:p>
        </p:txBody>
      </p:sp>
      <p:sp>
        <p:nvSpPr>
          <p:cNvPr id="116755" name="Text Box 19"/>
          <p:cNvSpPr txBox="1">
            <a:spLocks noChangeArrowheads="1"/>
          </p:cNvSpPr>
          <p:nvPr/>
        </p:nvSpPr>
        <p:spPr bwMode="auto">
          <a:xfrm>
            <a:off x="6140450" y="4003675"/>
            <a:ext cx="336550" cy="396875"/>
          </a:xfrm>
          <a:prstGeom prst="rect">
            <a:avLst/>
          </a:prstGeom>
          <a:noFill/>
          <a:ln w="9525">
            <a:noFill/>
            <a:miter lim="800000"/>
            <a:headEnd/>
            <a:tailEnd/>
          </a:ln>
        </p:spPr>
        <p:txBody>
          <a:bodyPr wrap="none">
            <a:spAutoFit/>
          </a:bodyPr>
          <a:lstStyle/>
          <a:p>
            <a:r>
              <a:rPr lang="en-US" sz="2000" b="1">
                <a:latin typeface="Courier New" pitchFamily="49" charset="0"/>
              </a:rPr>
              <a:t>2</a:t>
            </a:r>
          </a:p>
        </p:txBody>
      </p:sp>
      <p:sp>
        <p:nvSpPr>
          <p:cNvPr id="116756" name="Text Box 20"/>
          <p:cNvSpPr txBox="1">
            <a:spLocks noChangeArrowheads="1"/>
          </p:cNvSpPr>
          <p:nvPr/>
        </p:nvSpPr>
        <p:spPr bwMode="auto">
          <a:xfrm>
            <a:off x="5791200" y="3124200"/>
            <a:ext cx="1098550" cy="396875"/>
          </a:xfrm>
          <a:prstGeom prst="rect">
            <a:avLst/>
          </a:prstGeom>
          <a:noFill/>
          <a:ln w="9525">
            <a:noFill/>
            <a:miter lim="800000"/>
            <a:headEnd/>
            <a:tailEnd/>
          </a:ln>
        </p:spPr>
        <p:txBody>
          <a:bodyPr wrap="none">
            <a:spAutoFit/>
          </a:bodyPr>
          <a:lstStyle/>
          <a:p>
            <a:r>
              <a:rPr lang="en-US" sz="2000" b="1">
                <a:latin typeface="Courier New" pitchFamily="49" charset="0"/>
              </a:rPr>
              <a:t>0x1000</a:t>
            </a:r>
          </a:p>
        </p:txBody>
      </p:sp>
      <p:sp>
        <p:nvSpPr>
          <p:cNvPr id="116757" name="Freeform 21"/>
          <p:cNvSpPr>
            <a:spLocks/>
          </p:cNvSpPr>
          <p:nvPr/>
        </p:nvSpPr>
        <p:spPr bwMode="auto">
          <a:xfrm>
            <a:off x="7543800" y="3200400"/>
            <a:ext cx="676275" cy="1346200"/>
          </a:xfrm>
          <a:custGeom>
            <a:avLst/>
            <a:gdLst>
              <a:gd name="T0" fmla="*/ 0 w 389"/>
              <a:gd name="T1" fmla="*/ 2147483647 h 562"/>
              <a:gd name="T2" fmla="*/ 2147483647 w 389"/>
              <a:gd name="T3" fmla="*/ 2147483647 h 562"/>
              <a:gd name="T4" fmla="*/ 2147483647 w 389"/>
              <a:gd name="T5" fmla="*/ 2147483647 h 562"/>
              <a:gd name="T6" fmla="*/ 2147483647 w 389"/>
              <a:gd name="T7" fmla="*/ 2147483647 h 562"/>
              <a:gd name="T8" fmla="*/ 0 60000 65536"/>
              <a:gd name="T9" fmla="*/ 0 60000 65536"/>
              <a:gd name="T10" fmla="*/ 0 60000 65536"/>
              <a:gd name="T11" fmla="*/ 0 60000 65536"/>
              <a:gd name="T12" fmla="*/ 0 w 389"/>
              <a:gd name="T13" fmla="*/ 0 h 562"/>
              <a:gd name="T14" fmla="*/ 389 w 389"/>
              <a:gd name="T15" fmla="*/ 562 h 562"/>
            </a:gdLst>
            <a:ahLst/>
            <a:cxnLst>
              <a:cxn ang="T8">
                <a:pos x="T0" y="T1"/>
              </a:cxn>
              <a:cxn ang="T9">
                <a:pos x="T2" y="T3"/>
              </a:cxn>
              <a:cxn ang="T10">
                <a:pos x="T4" y="T5"/>
              </a:cxn>
              <a:cxn ang="T11">
                <a:pos x="T6" y="T7"/>
              </a:cxn>
            </a:cxnLst>
            <a:rect l="T12" t="T13" r="T14" b="T15"/>
            <a:pathLst>
              <a:path w="389" h="562">
                <a:moveTo>
                  <a:pt x="0" y="41"/>
                </a:moveTo>
                <a:cubicBezTo>
                  <a:pt x="54" y="46"/>
                  <a:pt x="273" y="0"/>
                  <a:pt x="330" y="73"/>
                </a:cubicBezTo>
                <a:cubicBezTo>
                  <a:pt x="387" y="146"/>
                  <a:pt x="389" y="400"/>
                  <a:pt x="343" y="481"/>
                </a:cubicBezTo>
                <a:cubicBezTo>
                  <a:pt x="297" y="562"/>
                  <a:pt x="112" y="543"/>
                  <a:pt x="52" y="559"/>
                </a:cubicBezTo>
              </a:path>
            </a:pathLst>
          </a:custGeom>
          <a:noFill/>
          <a:ln w="28575">
            <a:solidFill>
              <a:schemeClr val="tx1"/>
            </a:solidFill>
            <a:round/>
            <a:headEnd/>
            <a:tailEnd type="triangle" w="med" len="med"/>
          </a:ln>
        </p:spPr>
        <p:txBody>
          <a:bodyPr/>
          <a:lstStyle/>
          <a:p>
            <a:endParaRPr lang="en-US"/>
          </a:p>
        </p:txBody>
      </p:sp>
      <p:sp>
        <p:nvSpPr>
          <p:cNvPr id="116758" name="Text Box 22"/>
          <p:cNvSpPr txBox="1">
            <a:spLocks noChangeArrowheads="1"/>
          </p:cNvSpPr>
          <p:nvPr/>
        </p:nvSpPr>
        <p:spPr bwMode="auto">
          <a:xfrm>
            <a:off x="5791200" y="2209800"/>
            <a:ext cx="1098550" cy="396875"/>
          </a:xfrm>
          <a:prstGeom prst="rect">
            <a:avLst/>
          </a:prstGeom>
          <a:noFill/>
          <a:ln w="9525">
            <a:noFill/>
            <a:miter lim="800000"/>
            <a:headEnd/>
            <a:tailEnd/>
          </a:ln>
        </p:spPr>
        <p:txBody>
          <a:bodyPr wrap="none">
            <a:spAutoFit/>
          </a:bodyPr>
          <a:lstStyle/>
          <a:p>
            <a:r>
              <a:rPr lang="en-US" sz="2000" b="1">
                <a:latin typeface="Courier New" pitchFamily="49" charset="0"/>
              </a:rPr>
              <a:t>0x1000</a:t>
            </a:r>
          </a:p>
        </p:txBody>
      </p:sp>
      <p:sp>
        <p:nvSpPr>
          <p:cNvPr id="116760" name="Freeform 24"/>
          <p:cNvSpPr>
            <a:spLocks/>
          </p:cNvSpPr>
          <p:nvPr/>
        </p:nvSpPr>
        <p:spPr bwMode="auto">
          <a:xfrm>
            <a:off x="7467600" y="2286000"/>
            <a:ext cx="933450" cy="2590800"/>
          </a:xfrm>
          <a:custGeom>
            <a:avLst/>
            <a:gdLst>
              <a:gd name="T0" fmla="*/ 0 w 540"/>
              <a:gd name="T1" fmla="*/ 2147483647 h 1009"/>
              <a:gd name="T2" fmla="*/ 2147483647 w 540"/>
              <a:gd name="T3" fmla="*/ 2147483647 h 1009"/>
              <a:gd name="T4" fmla="*/ 2147483647 w 540"/>
              <a:gd name="T5" fmla="*/ 2147483647 h 1009"/>
              <a:gd name="T6" fmla="*/ 2147483647 w 540"/>
              <a:gd name="T7" fmla="*/ 2147483647 h 1009"/>
              <a:gd name="T8" fmla="*/ 2147483647 w 540"/>
              <a:gd name="T9" fmla="*/ 2147483647 h 1009"/>
              <a:gd name="T10" fmla="*/ 0 60000 65536"/>
              <a:gd name="T11" fmla="*/ 0 60000 65536"/>
              <a:gd name="T12" fmla="*/ 0 60000 65536"/>
              <a:gd name="T13" fmla="*/ 0 60000 65536"/>
              <a:gd name="T14" fmla="*/ 0 60000 65536"/>
              <a:gd name="T15" fmla="*/ 0 w 540"/>
              <a:gd name="T16" fmla="*/ 0 h 1009"/>
              <a:gd name="T17" fmla="*/ 540 w 540"/>
              <a:gd name="T18" fmla="*/ 1009 h 1009"/>
            </a:gdLst>
            <a:ahLst/>
            <a:cxnLst>
              <a:cxn ang="T10">
                <a:pos x="T0" y="T1"/>
              </a:cxn>
              <a:cxn ang="T11">
                <a:pos x="T2" y="T3"/>
              </a:cxn>
              <a:cxn ang="T12">
                <a:pos x="T4" y="T5"/>
              </a:cxn>
              <a:cxn ang="T13">
                <a:pos x="T6" y="T7"/>
              </a:cxn>
              <a:cxn ang="T14">
                <a:pos x="T8" y="T9"/>
              </a:cxn>
            </a:cxnLst>
            <a:rect l="T15" t="T16" r="T17" b="T18"/>
            <a:pathLst>
              <a:path w="540" h="1009">
                <a:moveTo>
                  <a:pt x="0" y="37"/>
                </a:moveTo>
                <a:cubicBezTo>
                  <a:pt x="65" y="42"/>
                  <a:pt x="305" y="0"/>
                  <a:pt x="394" y="70"/>
                </a:cubicBezTo>
                <a:cubicBezTo>
                  <a:pt x="483" y="140"/>
                  <a:pt x="534" y="316"/>
                  <a:pt x="537" y="458"/>
                </a:cubicBezTo>
                <a:cubicBezTo>
                  <a:pt x="540" y="600"/>
                  <a:pt x="493" y="839"/>
                  <a:pt x="414" y="924"/>
                </a:cubicBezTo>
                <a:cubicBezTo>
                  <a:pt x="335" y="1009"/>
                  <a:pt x="137" y="960"/>
                  <a:pt x="64" y="969"/>
                </a:cubicBezTo>
              </a:path>
            </a:pathLst>
          </a:custGeom>
          <a:noFill/>
          <a:ln w="28575">
            <a:solidFill>
              <a:schemeClr val="tx1"/>
            </a:solidFill>
            <a:round/>
            <a:headEnd/>
            <a:tailEnd type="triangle" w="med" len="med"/>
          </a:ln>
        </p:spPr>
        <p:txBody>
          <a:bodyPr/>
          <a:lstStyle/>
          <a:p>
            <a:endParaRPr lang="en-US"/>
          </a:p>
        </p:txBody>
      </p:sp>
      <p:sp>
        <p:nvSpPr>
          <p:cNvPr id="116761" name="Text Box 25"/>
          <p:cNvSpPr txBox="1">
            <a:spLocks noChangeArrowheads="1"/>
          </p:cNvSpPr>
          <p:nvPr/>
        </p:nvSpPr>
        <p:spPr bwMode="auto">
          <a:xfrm>
            <a:off x="6134100" y="4460875"/>
            <a:ext cx="336550" cy="396875"/>
          </a:xfrm>
          <a:prstGeom prst="rect">
            <a:avLst/>
          </a:prstGeom>
          <a:noFill/>
          <a:ln w="9525">
            <a:noFill/>
            <a:miter lim="800000"/>
            <a:headEnd/>
            <a:tailEnd/>
          </a:ln>
        </p:spPr>
        <p:txBody>
          <a:bodyPr wrap="none">
            <a:spAutoFit/>
          </a:bodyPr>
          <a:lstStyle/>
          <a:p>
            <a:r>
              <a:rPr lang="en-US" sz="2000" b="1">
                <a:latin typeface="Courier New" pitchFamily="49" charset="0"/>
              </a:rPr>
              <a:t>3</a:t>
            </a:r>
          </a:p>
        </p:txBody>
      </p:sp>
      <p:sp>
        <p:nvSpPr>
          <p:cNvPr id="116762" name="Text Box 26"/>
          <p:cNvSpPr txBox="1">
            <a:spLocks noChangeArrowheads="1"/>
          </p:cNvSpPr>
          <p:nvPr/>
        </p:nvSpPr>
        <p:spPr bwMode="auto">
          <a:xfrm>
            <a:off x="6140450" y="4010025"/>
            <a:ext cx="336550" cy="396875"/>
          </a:xfrm>
          <a:prstGeom prst="rect">
            <a:avLst/>
          </a:prstGeom>
          <a:noFill/>
          <a:ln w="9525">
            <a:noFill/>
            <a:miter lim="800000"/>
            <a:headEnd/>
            <a:tailEnd/>
          </a:ln>
        </p:spPr>
        <p:txBody>
          <a:bodyPr wrap="none">
            <a:spAutoFit/>
          </a:bodyPr>
          <a:lstStyle/>
          <a:p>
            <a:r>
              <a:rPr lang="en-US" sz="2000" b="1">
                <a:latin typeface="Courier New" pitchFamily="49" charset="0"/>
              </a:rPr>
              <a:t>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mph" presetSubtype="7" nodeType="clickEffect">
                                  <p:stCondLst>
                                    <p:cond delay="0"/>
                                  </p:stCondLst>
                                  <p:endCondLst>
                                    <p:cond evt="onNext" delay="0">
                                      <p:tgtEl>
                                        <p:sldTgt/>
                                      </p:tgtEl>
                                    </p:cond>
                                  </p:endCondLst>
                                  <p:childTnLst>
                                    <p:set>
                                      <p:cBhvr override="childStyle">
                                        <p:cTn id="6" dur="indefinite"/>
                                        <p:tgtEl>
                                          <p:spTgt spid="116740">
                                            <p:txEl>
                                              <p:pRg st="5" end="5"/>
                                            </p:txEl>
                                          </p:spTgt>
                                        </p:tgtEl>
                                        <p:attrNameLst>
                                          <p:attrName>style.fontStyle</p:attrName>
                                        </p:attrNameLst>
                                      </p:cBhvr>
                                      <p:to>
                                        <p:strVal val="italic"/>
                                      </p:to>
                                    </p:set>
                                    <p:set>
                                      <p:cBhvr override="childStyle">
                                        <p:cTn id="7" dur="indefinite"/>
                                        <p:tgtEl>
                                          <p:spTgt spid="116740">
                                            <p:txEl>
                                              <p:pRg st="5" end="5"/>
                                            </p:txEl>
                                          </p:spTgt>
                                        </p:tgtEl>
                                        <p:attrNameLst>
                                          <p:attrName>style.fontWeight</p:attrName>
                                        </p:attrNameLst>
                                      </p:cBhvr>
                                      <p:to>
                                        <p:strVal val="bold"/>
                                      </p:to>
                                    </p:set>
                                    <p:set>
                                      <p:cBhvr override="childStyle">
                                        <p:cTn id="8" dur="indefinite"/>
                                        <p:tgtEl>
                                          <p:spTgt spid="116740">
                                            <p:txEl>
                                              <p:pRg st="5" end="5"/>
                                            </p:txEl>
                                          </p:spTgt>
                                        </p:tgtEl>
                                        <p:attrNameLst>
                                          <p:attrName>style.textDecorationUnderline</p:attrName>
                                        </p:attrNameLst>
                                      </p:cBhvr>
                                      <p:to>
                                        <p:strVal val="true"/>
                                      </p:to>
                                    </p:set>
                                  </p:childTnLst>
                                </p:cTn>
                              </p:par>
                              <p:par>
                                <p:cTn id="9" presetID="1" presetClass="entr" presetSubtype="0" fill="hold" grpId="0" nodeType="withEffect">
                                  <p:stCondLst>
                                    <p:cond delay="0"/>
                                  </p:stCondLst>
                                  <p:childTnLst>
                                    <p:set>
                                      <p:cBhvr>
                                        <p:cTn id="10" dur="1" fill="hold">
                                          <p:stCondLst>
                                            <p:cond delay="0"/>
                                          </p:stCondLst>
                                        </p:cTn>
                                        <p:tgtEl>
                                          <p:spTgt spid="1167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5" presetClass="emph" presetSubtype="7" nodeType="clickEffect">
                                  <p:stCondLst>
                                    <p:cond delay="0"/>
                                  </p:stCondLst>
                                  <p:endCondLst>
                                    <p:cond evt="onNext" delay="0">
                                      <p:tgtEl>
                                        <p:sldTgt/>
                                      </p:tgtEl>
                                    </p:cond>
                                  </p:endCondLst>
                                  <p:childTnLst>
                                    <p:set>
                                      <p:cBhvr override="childStyle">
                                        <p:cTn id="14" dur="indefinite"/>
                                        <p:tgtEl>
                                          <p:spTgt spid="116740">
                                            <p:txEl>
                                              <p:pRg st="6" end="6"/>
                                            </p:txEl>
                                          </p:spTgt>
                                        </p:tgtEl>
                                        <p:attrNameLst>
                                          <p:attrName>style.fontStyle</p:attrName>
                                        </p:attrNameLst>
                                      </p:cBhvr>
                                      <p:to>
                                        <p:strVal val="italic"/>
                                      </p:to>
                                    </p:set>
                                    <p:set>
                                      <p:cBhvr override="childStyle">
                                        <p:cTn id="15" dur="indefinite"/>
                                        <p:tgtEl>
                                          <p:spTgt spid="116740">
                                            <p:txEl>
                                              <p:pRg st="6" end="6"/>
                                            </p:txEl>
                                          </p:spTgt>
                                        </p:tgtEl>
                                        <p:attrNameLst>
                                          <p:attrName>style.fontWeight</p:attrName>
                                        </p:attrNameLst>
                                      </p:cBhvr>
                                      <p:to>
                                        <p:strVal val="bold"/>
                                      </p:to>
                                    </p:set>
                                    <p:set>
                                      <p:cBhvr override="childStyle">
                                        <p:cTn id="16" dur="indefinite"/>
                                        <p:tgtEl>
                                          <p:spTgt spid="116740">
                                            <p:txEl>
                                              <p:pRg st="6" end="6"/>
                                            </p:txEl>
                                          </p:spTgt>
                                        </p:tgtEl>
                                        <p:attrNameLst>
                                          <p:attrName>style.textDecorationUnderline</p:attrName>
                                        </p:attrNameLst>
                                      </p:cBhvr>
                                      <p:to>
                                        <p:strVal val="true"/>
                                      </p:to>
                                    </p:set>
                                  </p:childTnLst>
                                </p:cTn>
                              </p:par>
                              <p:par>
                                <p:cTn id="17" presetID="1" presetClass="entr" presetSubtype="0" fill="hold" grpId="0" nodeType="withEffect">
                                  <p:stCondLst>
                                    <p:cond delay="0"/>
                                  </p:stCondLst>
                                  <p:childTnLst>
                                    <p:set>
                                      <p:cBhvr>
                                        <p:cTn id="18" dur="1" fill="hold">
                                          <p:stCondLst>
                                            <p:cond delay="0"/>
                                          </p:stCondLst>
                                        </p:cTn>
                                        <p:tgtEl>
                                          <p:spTgt spid="11675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 presetClass="emph" presetSubtype="7" nodeType="clickEffect">
                                  <p:stCondLst>
                                    <p:cond delay="0"/>
                                  </p:stCondLst>
                                  <p:endCondLst>
                                    <p:cond evt="onNext" delay="0">
                                      <p:tgtEl>
                                        <p:sldTgt/>
                                      </p:tgtEl>
                                    </p:cond>
                                  </p:endCondLst>
                                  <p:childTnLst>
                                    <p:set>
                                      <p:cBhvr override="childStyle">
                                        <p:cTn id="22" dur="indefinite"/>
                                        <p:tgtEl>
                                          <p:spTgt spid="116740">
                                            <p:txEl>
                                              <p:pRg st="8" end="8"/>
                                            </p:txEl>
                                          </p:spTgt>
                                        </p:tgtEl>
                                        <p:attrNameLst>
                                          <p:attrName>style.fontStyle</p:attrName>
                                        </p:attrNameLst>
                                      </p:cBhvr>
                                      <p:to>
                                        <p:strVal val="italic"/>
                                      </p:to>
                                    </p:set>
                                    <p:set>
                                      <p:cBhvr override="childStyle">
                                        <p:cTn id="23" dur="indefinite"/>
                                        <p:tgtEl>
                                          <p:spTgt spid="116740">
                                            <p:txEl>
                                              <p:pRg st="8" end="8"/>
                                            </p:txEl>
                                          </p:spTgt>
                                        </p:tgtEl>
                                        <p:attrNameLst>
                                          <p:attrName>style.fontWeight</p:attrName>
                                        </p:attrNameLst>
                                      </p:cBhvr>
                                      <p:to>
                                        <p:strVal val="bold"/>
                                      </p:to>
                                    </p:set>
                                    <p:set>
                                      <p:cBhvr override="childStyle">
                                        <p:cTn id="24" dur="indefinite"/>
                                        <p:tgtEl>
                                          <p:spTgt spid="116740">
                                            <p:txEl>
                                              <p:pRg st="8" end="8"/>
                                            </p:txEl>
                                          </p:spTgt>
                                        </p:tgtEl>
                                        <p:attrNameLst>
                                          <p:attrName>style.textDecorationUnderline</p:attrName>
                                        </p:attrNameLst>
                                      </p:cBhvr>
                                      <p:to>
                                        <p:strVal val="true"/>
                                      </p:to>
                                    </p:set>
                                  </p:childTnLst>
                                </p:cTn>
                              </p:par>
                              <p:par>
                                <p:cTn id="25" presetID="1" presetClass="entr" presetSubtype="0" fill="hold" grpId="0" nodeType="withEffect">
                                  <p:stCondLst>
                                    <p:cond delay="0"/>
                                  </p:stCondLst>
                                  <p:childTnLst>
                                    <p:set>
                                      <p:cBhvr>
                                        <p:cTn id="26" dur="1" fill="hold">
                                          <p:stCondLst>
                                            <p:cond delay="0"/>
                                          </p:stCondLst>
                                        </p:cTn>
                                        <p:tgtEl>
                                          <p:spTgt spid="11675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675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5" presetClass="emph" presetSubtype="7" nodeType="clickEffect">
                                  <p:stCondLst>
                                    <p:cond delay="0"/>
                                  </p:stCondLst>
                                  <p:endCondLst>
                                    <p:cond evt="onNext" delay="0">
                                      <p:tgtEl>
                                        <p:sldTgt/>
                                      </p:tgtEl>
                                    </p:cond>
                                  </p:endCondLst>
                                  <p:childTnLst>
                                    <p:set>
                                      <p:cBhvr override="childStyle">
                                        <p:cTn id="32" dur="indefinite"/>
                                        <p:tgtEl>
                                          <p:spTgt spid="116740">
                                            <p:txEl>
                                              <p:pRg st="9" end="9"/>
                                            </p:txEl>
                                          </p:spTgt>
                                        </p:tgtEl>
                                        <p:attrNameLst>
                                          <p:attrName>style.fontStyle</p:attrName>
                                        </p:attrNameLst>
                                      </p:cBhvr>
                                      <p:to>
                                        <p:strVal val="italic"/>
                                      </p:to>
                                    </p:set>
                                    <p:set>
                                      <p:cBhvr override="childStyle">
                                        <p:cTn id="33" dur="indefinite"/>
                                        <p:tgtEl>
                                          <p:spTgt spid="116740">
                                            <p:txEl>
                                              <p:pRg st="9" end="9"/>
                                            </p:txEl>
                                          </p:spTgt>
                                        </p:tgtEl>
                                        <p:attrNameLst>
                                          <p:attrName>style.fontWeight</p:attrName>
                                        </p:attrNameLst>
                                      </p:cBhvr>
                                      <p:to>
                                        <p:strVal val="bold"/>
                                      </p:to>
                                    </p:set>
                                    <p:set>
                                      <p:cBhvr override="childStyle">
                                        <p:cTn id="34" dur="indefinite"/>
                                        <p:tgtEl>
                                          <p:spTgt spid="116740">
                                            <p:txEl>
                                              <p:pRg st="9" end="9"/>
                                            </p:txEl>
                                          </p:spTgt>
                                        </p:tgtEl>
                                        <p:attrNameLst>
                                          <p:attrName>style.textDecorationUnderline</p:attrName>
                                        </p:attrNameLst>
                                      </p:cBhvr>
                                      <p:to>
                                        <p:strVal val="true"/>
                                      </p:to>
                                    </p:set>
                                  </p:childTnLst>
                                </p:cTn>
                              </p:par>
                              <p:par>
                                <p:cTn id="35" presetID="1" presetClass="entr" presetSubtype="0" fill="hold" grpId="0" nodeType="withEffect">
                                  <p:stCondLst>
                                    <p:cond delay="0"/>
                                  </p:stCondLst>
                                  <p:childTnLst>
                                    <p:set>
                                      <p:cBhvr>
                                        <p:cTn id="36" dur="1" fill="hold">
                                          <p:stCondLst>
                                            <p:cond delay="0"/>
                                          </p:stCondLst>
                                        </p:cTn>
                                        <p:tgtEl>
                                          <p:spTgt spid="11675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676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5" presetClass="emph" presetSubtype="7" nodeType="clickEffect">
                                  <p:stCondLst>
                                    <p:cond delay="0"/>
                                  </p:stCondLst>
                                  <p:endCondLst>
                                    <p:cond evt="onNext" delay="0">
                                      <p:tgtEl>
                                        <p:sldTgt/>
                                      </p:tgtEl>
                                    </p:cond>
                                  </p:endCondLst>
                                  <p:childTnLst>
                                    <p:set>
                                      <p:cBhvr override="childStyle">
                                        <p:cTn id="42" dur="indefinite"/>
                                        <p:tgtEl>
                                          <p:spTgt spid="116740">
                                            <p:txEl>
                                              <p:pRg st="11" end="11"/>
                                            </p:txEl>
                                          </p:spTgt>
                                        </p:tgtEl>
                                        <p:attrNameLst>
                                          <p:attrName>style.fontStyle</p:attrName>
                                        </p:attrNameLst>
                                      </p:cBhvr>
                                      <p:to>
                                        <p:strVal val="italic"/>
                                      </p:to>
                                    </p:set>
                                    <p:set>
                                      <p:cBhvr override="childStyle">
                                        <p:cTn id="43" dur="indefinite"/>
                                        <p:tgtEl>
                                          <p:spTgt spid="116740">
                                            <p:txEl>
                                              <p:pRg st="11" end="11"/>
                                            </p:txEl>
                                          </p:spTgt>
                                        </p:tgtEl>
                                        <p:attrNameLst>
                                          <p:attrName>style.fontWeight</p:attrName>
                                        </p:attrNameLst>
                                      </p:cBhvr>
                                      <p:to>
                                        <p:strVal val="bold"/>
                                      </p:to>
                                    </p:set>
                                    <p:set>
                                      <p:cBhvr override="childStyle">
                                        <p:cTn id="44" dur="indefinite"/>
                                        <p:tgtEl>
                                          <p:spTgt spid="116740">
                                            <p:txEl>
                                              <p:pRg st="11" end="11"/>
                                            </p:txEl>
                                          </p:spTgt>
                                        </p:tgtEl>
                                        <p:attrNameLst>
                                          <p:attrName>style.textDecorationUnderline</p:attrName>
                                        </p:attrNameLst>
                                      </p:cBhvr>
                                      <p:to>
                                        <p:strVal val="true"/>
                                      </p:to>
                                    </p:set>
                                  </p:childTnLst>
                                </p:cTn>
                              </p:par>
                              <p:par>
                                <p:cTn id="45" presetID="1" presetClass="exit" presetSubtype="0" fill="hold" grpId="1" nodeType="withEffect">
                                  <p:stCondLst>
                                    <p:cond delay="0"/>
                                  </p:stCondLst>
                                  <p:childTnLst>
                                    <p:set>
                                      <p:cBhvr>
                                        <p:cTn id="46" dur="1" fill="hold">
                                          <p:stCondLst>
                                            <p:cond delay="0"/>
                                          </p:stCondLst>
                                        </p:cTn>
                                        <p:tgtEl>
                                          <p:spTgt spid="116754"/>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11676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5" presetClass="emph" presetSubtype="7" nodeType="clickEffect">
                                  <p:stCondLst>
                                    <p:cond delay="0"/>
                                  </p:stCondLst>
                                  <p:endCondLst>
                                    <p:cond evt="onNext" delay="0">
                                      <p:tgtEl>
                                        <p:sldTgt/>
                                      </p:tgtEl>
                                    </p:cond>
                                  </p:endCondLst>
                                  <p:childTnLst>
                                    <p:set>
                                      <p:cBhvr override="childStyle">
                                        <p:cTn id="52" dur="indefinite"/>
                                        <p:tgtEl>
                                          <p:spTgt spid="116740">
                                            <p:txEl>
                                              <p:pRg st="12" end="12"/>
                                            </p:txEl>
                                          </p:spTgt>
                                        </p:tgtEl>
                                        <p:attrNameLst>
                                          <p:attrName>style.fontStyle</p:attrName>
                                        </p:attrNameLst>
                                      </p:cBhvr>
                                      <p:to>
                                        <p:strVal val="italic"/>
                                      </p:to>
                                    </p:set>
                                    <p:set>
                                      <p:cBhvr override="childStyle">
                                        <p:cTn id="53" dur="indefinite"/>
                                        <p:tgtEl>
                                          <p:spTgt spid="116740">
                                            <p:txEl>
                                              <p:pRg st="12" end="12"/>
                                            </p:txEl>
                                          </p:spTgt>
                                        </p:tgtEl>
                                        <p:attrNameLst>
                                          <p:attrName>style.fontWeight</p:attrName>
                                        </p:attrNameLst>
                                      </p:cBhvr>
                                      <p:to>
                                        <p:strVal val="bold"/>
                                      </p:to>
                                    </p:set>
                                    <p:set>
                                      <p:cBhvr override="childStyle">
                                        <p:cTn id="54" dur="indefinite"/>
                                        <p:tgtEl>
                                          <p:spTgt spid="116740">
                                            <p:txEl>
                                              <p:pRg st="12" end="12"/>
                                            </p:txEl>
                                          </p:spTgt>
                                        </p:tgtEl>
                                        <p:attrNameLst>
                                          <p:attrName>style.textDecorationUnderline</p:attrName>
                                        </p:attrNameLst>
                                      </p:cBhvr>
                                      <p:to>
                                        <p:strVal val="true"/>
                                      </p:to>
                                    </p:set>
                                  </p:childTnLst>
                                </p:cTn>
                              </p:par>
                              <p:par>
                                <p:cTn id="55" presetID="1" presetClass="exit" presetSubtype="0" fill="hold" grpId="1" nodeType="withEffect">
                                  <p:stCondLst>
                                    <p:cond delay="0"/>
                                  </p:stCondLst>
                                  <p:childTnLst>
                                    <p:set>
                                      <p:cBhvr>
                                        <p:cTn id="56" dur="1" fill="hold">
                                          <p:stCondLst>
                                            <p:cond delay="0"/>
                                          </p:stCondLst>
                                        </p:cTn>
                                        <p:tgtEl>
                                          <p:spTgt spid="116755"/>
                                        </p:tgtEl>
                                        <p:attrNameLst>
                                          <p:attrName>style.visibility</p:attrName>
                                        </p:attrNameLst>
                                      </p:cBhvr>
                                      <p:to>
                                        <p:strVal val="hidden"/>
                                      </p:to>
                                    </p:set>
                                  </p:childTnLst>
                                </p:cTn>
                              </p:par>
                              <p:par>
                                <p:cTn id="57" presetID="1" presetClass="entr" presetSubtype="0" fill="hold" grpId="0" nodeType="withEffect">
                                  <p:stCondLst>
                                    <p:cond delay="0"/>
                                  </p:stCondLst>
                                  <p:childTnLst>
                                    <p:set>
                                      <p:cBhvr>
                                        <p:cTn id="58" dur="1" fill="hold">
                                          <p:stCondLst>
                                            <p:cond delay="0"/>
                                          </p:stCondLst>
                                        </p:cTn>
                                        <p:tgtEl>
                                          <p:spTgt spid="1167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54" grpId="0"/>
      <p:bldP spid="116754" grpId="1"/>
      <p:bldP spid="116755" grpId="0"/>
      <p:bldP spid="116755" grpId="1"/>
      <p:bldP spid="116756" grpId="0"/>
      <p:bldP spid="116757" grpId="0" animBg="1"/>
      <p:bldP spid="116758" grpId="0"/>
      <p:bldP spid="116760" grpId="0" animBg="1"/>
      <p:bldP spid="116761" grpId="0"/>
      <p:bldP spid="116762"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2"/>
          <p:cNvSpPr>
            <a:spLocks noGrp="1" noChangeArrowheads="1"/>
          </p:cNvSpPr>
          <p:nvPr>
            <p:ph type="title"/>
          </p:nvPr>
        </p:nvSpPr>
        <p:spPr/>
        <p:txBody>
          <a:bodyPr/>
          <a:lstStyle/>
          <a:p>
            <a:pPr eaLnBrk="1" hangingPunct="1"/>
            <a:r>
              <a:rPr lang="en-US" smtClean="0"/>
              <a:t>Using Pointers (cont.)</a:t>
            </a:r>
          </a:p>
        </p:txBody>
      </p:sp>
      <p:sp>
        <p:nvSpPr>
          <p:cNvPr id="111620" name="Text Box 4"/>
          <p:cNvSpPr txBox="1">
            <a:spLocks noChangeArrowheads="1"/>
          </p:cNvSpPr>
          <p:nvPr/>
        </p:nvSpPr>
        <p:spPr bwMode="auto">
          <a:xfrm>
            <a:off x="2133600" y="5059363"/>
            <a:ext cx="6396038" cy="396875"/>
          </a:xfrm>
          <a:prstGeom prst="rect">
            <a:avLst/>
          </a:prstGeom>
          <a:noFill/>
          <a:ln w="9525">
            <a:noFill/>
            <a:miter lim="800000"/>
            <a:headEnd/>
            <a:tailEnd/>
          </a:ln>
        </p:spPr>
        <p:txBody>
          <a:bodyPr wrap="none" anchor="ctr">
            <a:spAutoFit/>
          </a:bodyPr>
          <a:lstStyle/>
          <a:p>
            <a:pPr eaLnBrk="0" hangingPunct="0"/>
            <a:r>
              <a:rPr lang="en-US" sz="2000" b="1">
                <a:latin typeface="Verdana" pitchFamily="34" charset="0"/>
              </a:rPr>
              <a:t>Type check warning:  </a:t>
            </a:r>
            <a:r>
              <a:rPr lang="en-US" sz="2000" b="1">
                <a:latin typeface="Courier New" pitchFamily="49" charset="0"/>
              </a:rPr>
              <a:t>int_ptr2</a:t>
            </a:r>
            <a:r>
              <a:rPr lang="en-US" sz="2000" b="1">
                <a:latin typeface="Verdana" pitchFamily="34" charset="0"/>
              </a:rPr>
              <a:t> is not an </a:t>
            </a:r>
            <a:r>
              <a:rPr lang="en-US" sz="2000" b="1">
                <a:latin typeface="Courier New" pitchFamily="49" charset="0"/>
              </a:rPr>
              <a:t>int</a:t>
            </a:r>
          </a:p>
        </p:txBody>
      </p:sp>
      <p:sp>
        <p:nvSpPr>
          <p:cNvPr id="111621" name="Line 5"/>
          <p:cNvSpPr>
            <a:spLocks noChangeShapeType="1"/>
          </p:cNvSpPr>
          <p:nvPr/>
        </p:nvSpPr>
        <p:spPr bwMode="auto">
          <a:xfrm flipH="1" flipV="1">
            <a:off x="3200400" y="3429000"/>
            <a:ext cx="609600" cy="1524000"/>
          </a:xfrm>
          <a:prstGeom prst="line">
            <a:avLst/>
          </a:prstGeom>
          <a:noFill/>
          <a:ln w="15875">
            <a:solidFill>
              <a:schemeClr val="tx1"/>
            </a:solidFill>
            <a:round/>
            <a:headEnd/>
            <a:tailEnd type="triangle" w="med" len="med"/>
          </a:ln>
        </p:spPr>
        <p:txBody>
          <a:bodyPr wrap="none" anchor="ctr"/>
          <a:lstStyle/>
          <a:p>
            <a:endParaRPr lang="en-US"/>
          </a:p>
        </p:txBody>
      </p:sp>
      <p:sp>
        <p:nvSpPr>
          <p:cNvPr id="111623" name="Text Box 7"/>
          <p:cNvSpPr txBox="1">
            <a:spLocks noChangeArrowheads="1"/>
          </p:cNvSpPr>
          <p:nvPr/>
        </p:nvSpPr>
        <p:spPr bwMode="auto">
          <a:xfrm>
            <a:off x="346075" y="5668963"/>
            <a:ext cx="2406650" cy="396875"/>
          </a:xfrm>
          <a:prstGeom prst="rect">
            <a:avLst/>
          </a:prstGeom>
          <a:noFill/>
          <a:ln w="9525">
            <a:noFill/>
            <a:miter lim="800000"/>
            <a:headEnd/>
            <a:tailEnd/>
          </a:ln>
        </p:spPr>
        <p:txBody>
          <a:bodyPr wrap="none" anchor="ctr">
            <a:spAutoFit/>
          </a:bodyPr>
          <a:lstStyle/>
          <a:p>
            <a:pPr algn="ctr" eaLnBrk="0" hangingPunct="0"/>
            <a:r>
              <a:rPr lang="en-US" sz="2000" b="1">
                <a:latin typeface="Courier New" pitchFamily="49" charset="0"/>
              </a:rPr>
              <a:t>int1</a:t>
            </a:r>
            <a:r>
              <a:rPr lang="en-US" sz="2000" b="1">
                <a:latin typeface="Verdana" pitchFamily="34" charset="0"/>
              </a:rPr>
              <a:t> becomes 8</a:t>
            </a:r>
          </a:p>
        </p:txBody>
      </p:sp>
      <p:sp>
        <p:nvSpPr>
          <p:cNvPr id="111624" name="Line 8"/>
          <p:cNvSpPr>
            <a:spLocks noChangeShapeType="1"/>
          </p:cNvSpPr>
          <p:nvPr/>
        </p:nvSpPr>
        <p:spPr bwMode="auto">
          <a:xfrm flipV="1">
            <a:off x="1524000" y="4114800"/>
            <a:ext cx="457200" cy="1447800"/>
          </a:xfrm>
          <a:prstGeom prst="line">
            <a:avLst/>
          </a:prstGeom>
          <a:noFill/>
          <a:ln w="15875">
            <a:solidFill>
              <a:schemeClr val="tx1"/>
            </a:solidFill>
            <a:round/>
            <a:headEnd/>
            <a:tailEnd type="triangle" w="med" len="med"/>
          </a:ln>
        </p:spPr>
        <p:txBody>
          <a:bodyPr wrap="none" anchor="ctr"/>
          <a:lstStyle/>
          <a:p>
            <a:endParaRPr lang="en-US"/>
          </a:p>
        </p:txBody>
      </p:sp>
      <p:sp>
        <p:nvSpPr>
          <p:cNvPr id="15368" name="Text Box 9"/>
          <p:cNvSpPr txBox="1">
            <a:spLocks noChangeArrowheads="1"/>
          </p:cNvSpPr>
          <p:nvPr/>
        </p:nvSpPr>
        <p:spPr bwMode="auto">
          <a:xfrm>
            <a:off x="685800" y="1295400"/>
            <a:ext cx="7292975" cy="2774950"/>
          </a:xfrm>
          <a:prstGeom prst="rect">
            <a:avLst/>
          </a:prstGeom>
          <a:noFill/>
          <a:ln w="9525">
            <a:solidFill>
              <a:schemeClr val="tx1"/>
            </a:solidFill>
            <a:miter lim="800000"/>
            <a:headEnd/>
            <a:tailEnd/>
          </a:ln>
        </p:spPr>
        <p:txBody>
          <a:bodyPr wrap="none">
            <a:spAutoFit/>
          </a:bodyPr>
          <a:lstStyle/>
          <a:p>
            <a:pPr eaLnBrk="0" hangingPunct="0">
              <a:lnSpc>
                <a:spcPct val="90000"/>
              </a:lnSpc>
              <a:spcBef>
                <a:spcPct val="20000"/>
              </a:spcBef>
            </a:pPr>
            <a:r>
              <a:rPr lang="en-US" b="1">
                <a:latin typeface="Courier New" pitchFamily="49" charset="0"/>
              </a:rPr>
              <a:t>int  int1     = 1036;   /* some data to point to  */</a:t>
            </a:r>
          </a:p>
          <a:p>
            <a:pPr eaLnBrk="0" hangingPunct="0">
              <a:lnSpc>
                <a:spcPct val="90000"/>
              </a:lnSpc>
              <a:spcBef>
                <a:spcPct val="20000"/>
              </a:spcBef>
            </a:pPr>
            <a:r>
              <a:rPr lang="en-US" b="1">
                <a:latin typeface="Courier New" pitchFamily="49" charset="0"/>
              </a:rPr>
              <a:t>int  int2     = 8;</a:t>
            </a:r>
          </a:p>
          <a:p>
            <a:pPr eaLnBrk="0" hangingPunct="0">
              <a:lnSpc>
                <a:spcPct val="90000"/>
              </a:lnSpc>
              <a:spcBef>
                <a:spcPct val="20000"/>
              </a:spcBef>
            </a:pPr>
            <a:endParaRPr lang="en-US" b="1">
              <a:latin typeface="Courier New" pitchFamily="49" charset="0"/>
            </a:endParaRPr>
          </a:p>
          <a:p>
            <a:pPr eaLnBrk="0" hangingPunct="0">
              <a:lnSpc>
                <a:spcPct val="90000"/>
              </a:lnSpc>
              <a:spcBef>
                <a:spcPct val="20000"/>
              </a:spcBef>
            </a:pPr>
            <a:r>
              <a:rPr lang="en-US" b="1">
                <a:latin typeface="Courier New" pitchFamily="49" charset="0"/>
              </a:rPr>
              <a:t>int *int_ptr1 = &amp;int1;  /* get addresses of data  */</a:t>
            </a:r>
          </a:p>
          <a:p>
            <a:pPr eaLnBrk="0" hangingPunct="0">
              <a:lnSpc>
                <a:spcPct val="90000"/>
              </a:lnSpc>
              <a:spcBef>
                <a:spcPct val="20000"/>
              </a:spcBef>
            </a:pPr>
            <a:r>
              <a:rPr lang="en-US" b="1">
                <a:latin typeface="Courier New" pitchFamily="49" charset="0"/>
              </a:rPr>
              <a:t>int *int_ptr2 = &amp;int2;</a:t>
            </a:r>
          </a:p>
          <a:p>
            <a:pPr eaLnBrk="0" hangingPunct="0">
              <a:lnSpc>
                <a:spcPct val="90000"/>
              </a:lnSpc>
              <a:spcBef>
                <a:spcPct val="20000"/>
              </a:spcBef>
            </a:pPr>
            <a:endParaRPr lang="en-US" b="1">
              <a:latin typeface="Courier New" pitchFamily="49" charset="0"/>
            </a:endParaRPr>
          </a:p>
          <a:p>
            <a:pPr eaLnBrk="0" hangingPunct="0">
              <a:lnSpc>
                <a:spcPct val="90000"/>
              </a:lnSpc>
              <a:spcBef>
                <a:spcPct val="20000"/>
              </a:spcBef>
            </a:pPr>
            <a:r>
              <a:rPr lang="en-US" b="1">
                <a:latin typeface="Courier New" pitchFamily="49" charset="0"/>
              </a:rPr>
              <a:t>*int_ptr1 = int_ptr2;</a:t>
            </a:r>
          </a:p>
          <a:p>
            <a:pPr eaLnBrk="0" hangingPunct="0">
              <a:lnSpc>
                <a:spcPct val="90000"/>
              </a:lnSpc>
              <a:spcBef>
                <a:spcPct val="20000"/>
              </a:spcBef>
            </a:pPr>
            <a:endParaRPr lang="en-US" b="1">
              <a:latin typeface="Courier New" pitchFamily="49" charset="0"/>
            </a:endParaRPr>
          </a:p>
          <a:p>
            <a:pPr eaLnBrk="0" hangingPunct="0">
              <a:lnSpc>
                <a:spcPct val="90000"/>
              </a:lnSpc>
              <a:spcBef>
                <a:spcPct val="20000"/>
              </a:spcBef>
            </a:pPr>
            <a:r>
              <a:rPr lang="en-US" b="1">
                <a:latin typeface="Courier New" pitchFamily="49" charset="0"/>
              </a:rPr>
              <a:t>*int_ptr1 = int2;</a:t>
            </a:r>
          </a:p>
        </p:txBody>
      </p:sp>
      <p:sp>
        <p:nvSpPr>
          <p:cNvPr id="15369" name="Text Box 11"/>
          <p:cNvSpPr txBox="1">
            <a:spLocks noChangeArrowheads="1"/>
          </p:cNvSpPr>
          <p:nvPr/>
        </p:nvSpPr>
        <p:spPr bwMode="auto">
          <a:xfrm>
            <a:off x="4818063" y="4316413"/>
            <a:ext cx="2389187" cy="396875"/>
          </a:xfrm>
          <a:prstGeom prst="rect">
            <a:avLst/>
          </a:prstGeom>
          <a:noFill/>
          <a:ln w="9525">
            <a:noFill/>
            <a:miter lim="800000"/>
            <a:headEnd/>
            <a:tailEnd/>
          </a:ln>
        </p:spPr>
        <p:txBody>
          <a:bodyPr wrap="none">
            <a:spAutoFit/>
          </a:bodyPr>
          <a:lstStyle/>
          <a:p>
            <a:pPr algn="ctr"/>
            <a:r>
              <a:rPr lang="en-US" sz="2000" b="1">
                <a:latin typeface="Verdana" pitchFamily="34" charset="0"/>
              </a:rPr>
              <a:t>What happens?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6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16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16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0" grpId="0"/>
      <p:bldP spid="111621" grpId="0" animBg="1"/>
      <p:bldP spid="111623" grpId="0"/>
      <p:bldP spid="11162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2"/>
          <p:cNvSpPr>
            <a:spLocks noGrp="1" noChangeArrowheads="1"/>
          </p:cNvSpPr>
          <p:nvPr>
            <p:ph type="title"/>
          </p:nvPr>
        </p:nvSpPr>
        <p:spPr/>
        <p:txBody>
          <a:bodyPr/>
          <a:lstStyle/>
          <a:p>
            <a:pPr eaLnBrk="1" hangingPunct="1"/>
            <a:r>
              <a:rPr lang="en-US" smtClean="0"/>
              <a:t>Using Pointers (cont.)</a:t>
            </a:r>
          </a:p>
        </p:txBody>
      </p:sp>
      <p:sp>
        <p:nvSpPr>
          <p:cNvPr id="112644" name="Text Box 4"/>
          <p:cNvSpPr txBox="1">
            <a:spLocks noChangeArrowheads="1"/>
          </p:cNvSpPr>
          <p:nvPr/>
        </p:nvSpPr>
        <p:spPr bwMode="auto">
          <a:xfrm>
            <a:off x="1828800" y="5059363"/>
            <a:ext cx="6853238" cy="396875"/>
          </a:xfrm>
          <a:prstGeom prst="rect">
            <a:avLst/>
          </a:prstGeom>
          <a:noFill/>
          <a:ln w="9525">
            <a:noFill/>
            <a:miter lim="800000"/>
            <a:headEnd/>
            <a:tailEnd/>
          </a:ln>
        </p:spPr>
        <p:txBody>
          <a:bodyPr wrap="none" anchor="ctr">
            <a:spAutoFit/>
          </a:bodyPr>
          <a:lstStyle/>
          <a:p>
            <a:pPr eaLnBrk="0" hangingPunct="0"/>
            <a:r>
              <a:rPr lang="en-US" sz="2000" b="1">
                <a:latin typeface="Verdana" pitchFamily="34" charset="0"/>
              </a:rPr>
              <a:t>Type check warning:  </a:t>
            </a:r>
            <a:r>
              <a:rPr lang="en-US" sz="2000" b="1">
                <a:latin typeface="Courier New" pitchFamily="49" charset="0"/>
              </a:rPr>
              <a:t>*int_ptr2</a:t>
            </a:r>
            <a:r>
              <a:rPr lang="en-US" sz="2000" b="1">
                <a:latin typeface="Verdana" pitchFamily="34" charset="0"/>
              </a:rPr>
              <a:t> is not an </a:t>
            </a:r>
            <a:r>
              <a:rPr lang="en-US" sz="2000" b="1">
                <a:latin typeface="Courier New" pitchFamily="49" charset="0"/>
              </a:rPr>
              <a:t>int *</a:t>
            </a:r>
          </a:p>
        </p:txBody>
      </p:sp>
      <p:sp>
        <p:nvSpPr>
          <p:cNvPr id="112645" name="Line 5"/>
          <p:cNvSpPr>
            <a:spLocks noChangeShapeType="1"/>
          </p:cNvSpPr>
          <p:nvPr/>
        </p:nvSpPr>
        <p:spPr bwMode="auto">
          <a:xfrm flipH="1" flipV="1">
            <a:off x="3429000" y="3429000"/>
            <a:ext cx="609600" cy="1524000"/>
          </a:xfrm>
          <a:prstGeom prst="line">
            <a:avLst/>
          </a:prstGeom>
          <a:noFill/>
          <a:ln w="15875">
            <a:solidFill>
              <a:schemeClr val="tx1"/>
            </a:solidFill>
            <a:round/>
            <a:headEnd/>
            <a:tailEnd type="triangle" w="med" len="med"/>
          </a:ln>
        </p:spPr>
        <p:txBody>
          <a:bodyPr wrap="none" anchor="ctr"/>
          <a:lstStyle/>
          <a:p>
            <a:endParaRPr lang="en-US"/>
          </a:p>
        </p:txBody>
      </p:sp>
      <p:sp>
        <p:nvSpPr>
          <p:cNvPr id="112647" name="Text Box 7"/>
          <p:cNvSpPr txBox="1">
            <a:spLocks noChangeArrowheads="1"/>
          </p:cNvSpPr>
          <p:nvPr/>
        </p:nvSpPr>
        <p:spPr bwMode="auto">
          <a:xfrm>
            <a:off x="423863" y="5668963"/>
            <a:ext cx="5922962" cy="396875"/>
          </a:xfrm>
          <a:prstGeom prst="rect">
            <a:avLst/>
          </a:prstGeom>
          <a:noFill/>
          <a:ln w="9525">
            <a:noFill/>
            <a:miter lim="800000"/>
            <a:headEnd/>
            <a:tailEnd/>
          </a:ln>
        </p:spPr>
        <p:txBody>
          <a:bodyPr wrap="none" anchor="ctr">
            <a:spAutoFit/>
          </a:bodyPr>
          <a:lstStyle/>
          <a:p>
            <a:pPr algn="ctr" eaLnBrk="0" hangingPunct="0"/>
            <a:r>
              <a:rPr lang="en-US" sz="2000" b="1" dirty="0">
                <a:latin typeface="Verdana" pitchFamily="34" charset="0"/>
              </a:rPr>
              <a:t>Changes </a:t>
            </a:r>
            <a:r>
              <a:rPr lang="en-US" sz="2000" b="1" dirty="0">
                <a:latin typeface="Courier New" pitchFamily="49" charset="0"/>
              </a:rPr>
              <a:t>int_ptr1</a:t>
            </a:r>
            <a:r>
              <a:rPr lang="en-US" sz="2000" b="1" dirty="0">
                <a:latin typeface="Verdana" pitchFamily="34" charset="0"/>
              </a:rPr>
              <a:t> – doesn’t change </a:t>
            </a:r>
            <a:r>
              <a:rPr lang="en-US" sz="2000" b="1" dirty="0">
                <a:latin typeface="Courier New" pitchFamily="49" charset="0"/>
              </a:rPr>
              <a:t>int1</a:t>
            </a:r>
          </a:p>
        </p:txBody>
      </p:sp>
      <p:sp>
        <p:nvSpPr>
          <p:cNvPr id="112648" name="Line 8"/>
          <p:cNvSpPr>
            <a:spLocks noChangeShapeType="1"/>
          </p:cNvSpPr>
          <p:nvPr/>
        </p:nvSpPr>
        <p:spPr bwMode="auto">
          <a:xfrm flipV="1">
            <a:off x="1447800" y="3962400"/>
            <a:ext cx="533400" cy="1752600"/>
          </a:xfrm>
          <a:prstGeom prst="line">
            <a:avLst/>
          </a:prstGeom>
          <a:noFill/>
          <a:ln w="15875">
            <a:solidFill>
              <a:schemeClr val="tx1"/>
            </a:solidFill>
            <a:round/>
            <a:headEnd/>
            <a:tailEnd type="triangle" w="med" len="med"/>
          </a:ln>
        </p:spPr>
        <p:txBody>
          <a:bodyPr wrap="none" anchor="ctr"/>
          <a:lstStyle/>
          <a:p>
            <a:endParaRPr lang="en-US"/>
          </a:p>
        </p:txBody>
      </p:sp>
      <p:sp>
        <p:nvSpPr>
          <p:cNvPr id="16392" name="Text Box 9"/>
          <p:cNvSpPr txBox="1">
            <a:spLocks noChangeArrowheads="1"/>
          </p:cNvSpPr>
          <p:nvPr/>
        </p:nvSpPr>
        <p:spPr bwMode="auto">
          <a:xfrm>
            <a:off x="685800" y="1295400"/>
            <a:ext cx="7292975" cy="2774950"/>
          </a:xfrm>
          <a:prstGeom prst="rect">
            <a:avLst/>
          </a:prstGeom>
          <a:noFill/>
          <a:ln w="9525">
            <a:solidFill>
              <a:schemeClr val="tx1"/>
            </a:solidFill>
            <a:miter lim="800000"/>
            <a:headEnd/>
            <a:tailEnd/>
          </a:ln>
        </p:spPr>
        <p:txBody>
          <a:bodyPr wrap="none">
            <a:spAutoFit/>
          </a:bodyPr>
          <a:lstStyle/>
          <a:p>
            <a:pPr eaLnBrk="0" hangingPunct="0">
              <a:lnSpc>
                <a:spcPct val="90000"/>
              </a:lnSpc>
              <a:spcBef>
                <a:spcPct val="20000"/>
              </a:spcBef>
            </a:pPr>
            <a:r>
              <a:rPr lang="en-US" b="1">
                <a:latin typeface="Courier New" pitchFamily="49" charset="0"/>
              </a:rPr>
              <a:t>int  int1     = 1036;   /* some data to point to  */</a:t>
            </a:r>
          </a:p>
          <a:p>
            <a:pPr eaLnBrk="0" hangingPunct="0">
              <a:lnSpc>
                <a:spcPct val="90000"/>
              </a:lnSpc>
              <a:spcBef>
                <a:spcPct val="20000"/>
              </a:spcBef>
            </a:pPr>
            <a:r>
              <a:rPr lang="en-US" b="1">
                <a:latin typeface="Courier New" pitchFamily="49" charset="0"/>
              </a:rPr>
              <a:t>int  int2     = 8;</a:t>
            </a:r>
          </a:p>
          <a:p>
            <a:pPr eaLnBrk="0" hangingPunct="0">
              <a:lnSpc>
                <a:spcPct val="90000"/>
              </a:lnSpc>
              <a:spcBef>
                <a:spcPct val="20000"/>
              </a:spcBef>
            </a:pPr>
            <a:endParaRPr lang="en-US" b="1">
              <a:latin typeface="Courier New" pitchFamily="49" charset="0"/>
            </a:endParaRPr>
          </a:p>
          <a:p>
            <a:pPr eaLnBrk="0" hangingPunct="0">
              <a:lnSpc>
                <a:spcPct val="90000"/>
              </a:lnSpc>
              <a:spcBef>
                <a:spcPct val="20000"/>
              </a:spcBef>
            </a:pPr>
            <a:r>
              <a:rPr lang="en-US" b="1">
                <a:latin typeface="Courier New" pitchFamily="49" charset="0"/>
              </a:rPr>
              <a:t>int *int_ptr1 = &amp;int1;  /* get addresses of data  */</a:t>
            </a:r>
          </a:p>
          <a:p>
            <a:pPr eaLnBrk="0" hangingPunct="0">
              <a:lnSpc>
                <a:spcPct val="90000"/>
              </a:lnSpc>
              <a:spcBef>
                <a:spcPct val="20000"/>
              </a:spcBef>
            </a:pPr>
            <a:r>
              <a:rPr lang="en-US" b="1">
                <a:latin typeface="Courier New" pitchFamily="49" charset="0"/>
              </a:rPr>
              <a:t>int *int_ptr2 = &amp;int2;</a:t>
            </a:r>
          </a:p>
          <a:p>
            <a:pPr eaLnBrk="0" hangingPunct="0">
              <a:lnSpc>
                <a:spcPct val="90000"/>
              </a:lnSpc>
              <a:spcBef>
                <a:spcPct val="20000"/>
              </a:spcBef>
            </a:pPr>
            <a:endParaRPr lang="en-US" b="1">
              <a:latin typeface="Courier New" pitchFamily="49" charset="0"/>
            </a:endParaRPr>
          </a:p>
          <a:p>
            <a:pPr eaLnBrk="0" hangingPunct="0">
              <a:lnSpc>
                <a:spcPct val="90000"/>
              </a:lnSpc>
              <a:spcBef>
                <a:spcPct val="20000"/>
              </a:spcBef>
            </a:pPr>
            <a:r>
              <a:rPr lang="en-US" b="1">
                <a:latin typeface="Courier New" pitchFamily="49" charset="0"/>
              </a:rPr>
              <a:t>int_ptr1 = *int_ptr2;</a:t>
            </a:r>
          </a:p>
          <a:p>
            <a:pPr eaLnBrk="0" hangingPunct="0">
              <a:lnSpc>
                <a:spcPct val="90000"/>
              </a:lnSpc>
              <a:spcBef>
                <a:spcPct val="20000"/>
              </a:spcBef>
            </a:pPr>
            <a:endParaRPr lang="en-US" b="1">
              <a:latin typeface="Courier New" pitchFamily="49" charset="0"/>
            </a:endParaRPr>
          </a:p>
          <a:p>
            <a:pPr eaLnBrk="0" hangingPunct="0">
              <a:lnSpc>
                <a:spcPct val="90000"/>
              </a:lnSpc>
              <a:spcBef>
                <a:spcPct val="20000"/>
              </a:spcBef>
            </a:pPr>
            <a:r>
              <a:rPr lang="en-US" b="1">
                <a:latin typeface="Courier New" pitchFamily="49" charset="0"/>
              </a:rPr>
              <a:t>int_ptr1 = int_ptr2;</a:t>
            </a:r>
          </a:p>
        </p:txBody>
      </p:sp>
      <p:sp>
        <p:nvSpPr>
          <p:cNvPr id="16393" name="Text Box 11"/>
          <p:cNvSpPr txBox="1">
            <a:spLocks noChangeArrowheads="1"/>
          </p:cNvSpPr>
          <p:nvPr/>
        </p:nvSpPr>
        <p:spPr bwMode="auto">
          <a:xfrm>
            <a:off x="4814888" y="4316413"/>
            <a:ext cx="2389187" cy="396875"/>
          </a:xfrm>
          <a:prstGeom prst="rect">
            <a:avLst/>
          </a:prstGeom>
          <a:noFill/>
          <a:ln w="9525">
            <a:noFill/>
            <a:miter lim="800000"/>
            <a:headEnd/>
            <a:tailEnd/>
          </a:ln>
        </p:spPr>
        <p:txBody>
          <a:bodyPr wrap="none">
            <a:spAutoFit/>
          </a:bodyPr>
          <a:lstStyle/>
          <a:p>
            <a:pPr algn="ctr"/>
            <a:r>
              <a:rPr lang="en-US" sz="2000" b="1">
                <a:latin typeface="Verdana" pitchFamily="34" charset="0"/>
              </a:rPr>
              <a:t>What happens?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6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264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6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4" grpId="0"/>
      <p:bldP spid="112645" grpId="0" animBg="1"/>
      <p:bldP spid="112647" grpId="0"/>
      <p:bldP spid="112648"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p:cNvSpPr>
            <a:spLocks noGrp="1" noChangeArrowheads="1"/>
          </p:cNvSpPr>
          <p:nvPr>
            <p:ph type="title"/>
          </p:nvPr>
        </p:nvSpPr>
        <p:spPr/>
        <p:txBody>
          <a:bodyPr/>
          <a:lstStyle/>
          <a:p>
            <a:r>
              <a:rPr lang="en-US"/>
              <a:t>Pointer Arithmetic</a:t>
            </a:r>
          </a:p>
        </p:txBody>
      </p:sp>
      <p:sp>
        <p:nvSpPr>
          <p:cNvPr id="432131" name="Rectangle 3"/>
          <p:cNvSpPr>
            <a:spLocks noGrp="1" noChangeArrowheads="1"/>
          </p:cNvSpPr>
          <p:nvPr>
            <p:ph type="body" idx="1"/>
          </p:nvPr>
        </p:nvSpPr>
        <p:spPr>
          <a:xfrm>
            <a:off x="304800" y="1066800"/>
            <a:ext cx="8534400" cy="5029200"/>
          </a:xfrm>
        </p:spPr>
        <p:txBody>
          <a:bodyPr/>
          <a:lstStyle/>
          <a:p>
            <a:pPr>
              <a:lnSpc>
                <a:spcPct val="90000"/>
              </a:lnSpc>
            </a:pPr>
            <a:r>
              <a:rPr lang="en-US" b="1" dirty="0" err="1">
                <a:latin typeface="Courier New" pitchFamily="49" charset="0"/>
              </a:rPr>
              <a:t>int</a:t>
            </a:r>
            <a:r>
              <a:rPr lang="en-US" b="1" dirty="0">
                <a:latin typeface="Courier New" pitchFamily="49" charset="0"/>
              </a:rPr>
              <a:t> *p, *q;</a:t>
            </a:r>
            <a:br>
              <a:rPr lang="en-US" b="1" dirty="0">
                <a:latin typeface="Courier New" pitchFamily="49" charset="0"/>
              </a:rPr>
            </a:br>
            <a:r>
              <a:rPr lang="en-US" b="1" dirty="0">
                <a:latin typeface="Courier New" pitchFamily="49" charset="0"/>
              </a:rPr>
              <a:t>q = p + 1;</a:t>
            </a:r>
          </a:p>
          <a:p>
            <a:pPr lvl="1">
              <a:lnSpc>
                <a:spcPct val="90000"/>
              </a:lnSpc>
            </a:pPr>
            <a:r>
              <a:rPr lang="en-US" dirty="0"/>
              <a:t>Construct a pointer to the next </a:t>
            </a:r>
            <a:r>
              <a:rPr lang="en-US" i="1" dirty="0"/>
              <a:t>integer</a:t>
            </a:r>
            <a:r>
              <a:rPr lang="en-US" dirty="0"/>
              <a:t> after </a:t>
            </a:r>
            <a:r>
              <a:rPr lang="en-US" sz="2600" b="1" dirty="0">
                <a:latin typeface="Courier New" pitchFamily="49" charset="0"/>
              </a:rPr>
              <a:t>*p</a:t>
            </a:r>
            <a:r>
              <a:rPr lang="en-US" dirty="0"/>
              <a:t> and assign it to </a:t>
            </a:r>
            <a:r>
              <a:rPr lang="en-US" sz="2600" b="1" dirty="0">
                <a:latin typeface="Courier New" pitchFamily="49" charset="0"/>
              </a:rPr>
              <a:t>q</a:t>
            </a:r>
          </a:p>
          <a:p>
            <a:pPr>
              <a:lnSpc>
                <a:spcPct val="90000"/>
              </a:lnSpc>
            </a:pPr>
            <a:r>
              <a:rPr lang="en-US" b="1" dirty="0">
                <a:latin typeface="Courier New" pitchFamily="49" charset="0"/>
              </a:rPr>
              <a:t>double *p, *r;</a:t>
            </a:r>
            <a:br>
              <a:rPr lang="en-US" b="1" dirty="0">
                <a:latin typeface="Courier New" pitchFamily="49" charset="0"/>
              </a:rPr>
            </a:br>
            <a:r>
              <a:rPr lang="en-US" b="1" dirty="0" err="1">
                <a:latin typeface="Courier New" pitchFamily="49" charset="0"/>
              </a:rPr>
              <a:t>int</a:t>
            </a:r>
            <a:r>
              <a:rPr lang="en-US" b="1" dirty="0">
                <a:latin typeface="Courier New" pitchFamily="49" charset="0"/>
              </a:rPr>
              <a:t> n;</a:t>
            </a:r>
            <a:br>
              <a:rPr lang="en-US" b="1" dirty="0">
                <a:latin typeface="Courier New" pitchFamily="49" charset="0"/>
              </a:rPr>
            </a:br>
            <a:r>
              <a:rPr lang="en-US" b="1" dirty="0">
                <a:latin typeface="Courier New" pitchFamily="49" charset="0"/>
              </a:rPr>
              <a:t>r = p + n;</a:t>
            </a:r>
          </a:p>
          <a:p>
            <a:pPr lvl="1">
              <a:lnSpc>
                <a:spcPct val="90000"/>
              </a:lnSpc>
            </a:pPr>
            <a:r>
              <a:rPr lang="en-US" dirty="0"/>
              <a:t>Construct a pointer to a </a:t>
            </a:r>
            <a:r>
              <a:rPr lang="en-US" i="1" dirty="0"/>
              <a:t>double</a:t>
            </a:r>
            <a:r>
              <a:rPr lang="en-US" dirty="0"/>
              <a:t> that is </a:t>
            </a:r>
            <a:r>
              <a:rPr lang="en-US" sz="2600" b="1" dirty="0">
                <a:latin typeface="Courier New" pitchFamily="49" charset="0"/>
              </a:rPr>
              <a:t>n</a:t>
            </a:r>
            <a:r>
              <a:rPr lang="en-US" dirty="0"/>
              <a:t> </a:t>
            </a:r>
            <a:r>
              <a:rPr lang="en-US" i="1" dirty="0"/>
              <a:t>doubles</a:t>
            </a:r>
            <a:r>
              <a:rPr lang="en-US" dirty="0"/>
              <a:t> beyond </a:t>
            </a:r>
            <a:r>
              <a:rPr lang="en-US" sz="2600" b="1" dirty="0">
                <a:latin typeface="Courier New" pitchFamily="49" charset="0"/>
              </a:rPr>
              <a:t>*p</a:t>
            </a:r>
            <a:r>
              <a:rPr lang="en-US" dirty="0"/>
              <a:t>, and assign it to </a:t>
            </a:r>
            <a:r>
              <a:rPr lang="en-US" sz="2600" b="1" dirty="0">
                <a:latin typeface="Courier New" pitchFamily="49" charset="0"/>
              </a:rPr>
              <a:t>r</a:t>
            </a:r>
            <a:endParaRPr lang="en-US" dirty="0"/>
          </a:p>
          <a:p>
            <a:pPr lvl="1">
              <a:lnSpc>
                <a:spcPct val="90000"/>
              </a:lnSpc>
            </a:pPr>
            <a:r>
              <a:rPr lang="en-US" sz="2600" b="1" dirty="0">
                <a:latin typeface="Courier New" pitchFamily="49" charset="0"/>
              </a:rPr>
              <a:t>n</a:t>
            </a:r>
            <a:r>
              <a:rPr lang="en-US" dirty="0"/>
              <a:t> may be negative</a:t>
            </a:r>
            <a:endParaRPr lang="en-US" sz="2600" b="1" dirty="0">
              <a:latin typeface="Courier New" pitchFamily="49"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p:txBody>
          <a:bodyPr/>
          <a:lstStyle/>
          <a:p>
            <a:r>
              <a:rPr lang="en-US"/>
              <a:t>Pointer Arithmetic </a:t>
            </a:r>
            <a:r>
              <a:rPr lang="en-US" sz="2800"/>
              <a:t>(continued)</a:t>
            </a:r>
            <a:endParaRPr lang="en-US"/>
          </a:p>
        </p:txBody>
      </p:sp>
      <p:sp>
        <p:nvSpPr>
          <p:cNvPr id="434179" name="Rectangle 3"/>
          <p:cNvSpPr>
            <a:spLocks noGrp="1" noChangeArrowheads="1"/>
          </p:cNvSpPr>
          <p:nvPr>
            <p:ph type="body" idx="1"/>
          </p:nvPr>
        </p:nvSpPr>
        <p:spPr>
          <a:xfrm>
            <a:off x="304800" y="1066800"/>
            <a:ext cx="8534400" cy="4724400"/>
          </a:xfrm>
        </p:spPr>
        <p:txBody>
          <a:bodyPr/>
          <a:lstStyle/>
          <a:p>
            <a:r>
              <a:rPr lang="en-US" b="1" dirty="0">
                <a:latin typeface="Courier New" pitchFamily="49" charset="0"/>
              </a:rPr>
              <a:t>long </a:t>
            </a:r>
            <a:r>
              <a:rPr lang="en-US" b="1" dirty="0" err="1">
                <a:latin typeface="Courier New" pitchFamily="49" charset="0"/>
              </a:rPr>
              <a:t>int</a:t>
            </a:r>
            <a:r>
              <a:rPr lang="en-US" b="1" dirty="0">
                <a:latin typeface="Courier New" pitchFamily="49" charset="0"/>
              </a:rPr>
              <a:t> *p, *q;</a:t>
            </a:r>
            <a:br>
              <a:rPr lang="en-US" b="1" dirty="0">
                <a:latin typeface="Courier New" pitchFamily="49" charset="0"/>
              </a:rPr>
            </a:br>
            <a:r>
              <a:rPr lang="en-US" b="1" dirty="0">
                <a:latin typeface="Courier New" pitchFamily="49" charset="0"/>
              </a:rPr>
              <a:t>p++; q--;</a:t>
            </a:r>
          </a:p>
          <a:p>
            <a:pPr lvl="1"/>
            <a:r>
              <a:rPr lang="en-US" dirty="0"/>
              <a:t>Increment </a:t>
            </a:r>
            <a:r>
              <a:rPr lang="en-US" sz="2600" b="1" dirty="0">
                <a:latin typeface="Courier New" pitchFamily="49" charset="0"/>
              </a:rPr>
              <a:t>p</a:t>
            </a:r>
            <a:r>
              <a:rPr lang="en-US" dirty="0"/>
              <a:t> to point to the next </a:t>
            </a:r>
            <a:r>
              <a:rPr lang="en-US" sz="2600" b="1" dirty="0">
                <a:latin typeface="Courier New" pitchFamily="49" charset="0"/>
              </a:rPr>
              <a:t>long </a:t>
            </a:r>
            <a:r>
              <a:rPr lang="en-US" sz="2600" b="1" dirty="0" err="1">
                <a:latin typeface="Courier New" pitchFamily="49" charset="0"/>
              </a:rPr>
              <a:t>int</a:t>
            </a:r>
            <a:r>
              <a:rPr lang="en-US" dirty="0"/>
              <a:t>; decrement </a:t>
            </a:r>
            <a:r>
              <a:rPr lang="en-US" sz="2600" b="1" dirty="0">
                <a:latin typeface="Courier New" pitchFamily="49" charset="0"/>
              </a:rPr>
              <a:t>q</a:t>
            </a:r>
            <a:r>
              <a:rPr lang="en-US" dirty="0"/>
              <a:t> to point to the previous </a:t>
            </a:r>
            <a:r>
              <a:rPr lang="en-US" sz="2600" b="1" dirty="0">
                <a:latin typeface="Courier New" pitchFamily="49" charset="0"/>
              </a:rPr>
              <a:t>long </a:t>
            </a:r>
            <a:r>
              <a:rPr lang="en-US" sz="2600" b="1" dirty="0" err="1">
                <a:latin typeface="Courier New" pitchFamily="49" charset="0"/>
              </a:rPr>
              <a:t>int</a:t>
            </a:r>
            <a:endParaRPr lang="en-US" dirty="0"/>
          </a:p>
          <a:p>
            <a:r>
              <a:rPr lang="en-US" b="1" dirty="0">
                <a:latin typeface="Courier New" pitchFamily="49" charset="0"/>
              </a:rPr>
              <a:t>float *p, *q;</a:t>
            </a:r>
            <a:br>
              <a:rPr lang="en-US" b="1" dirty="0">
                <a:latin typeface="Courier New" pitchFamily="49" charset="0"/>
              </a:rPr>
            </a:br>
            <a:r>
              <a:rPr lang="en-US" b="1" dirty="0" err="1">
                <a:latin typeface="Courier New" pitchFamily="49" charset="0"/>
              </a:rPr>
              <a:t>int</a:t>
            </a:r>
            <a:r>
              <a:rPr lang="en-US" b="1" dirty="0">
                <a:latin typeface="Courier New" pitchFamily="49" charset="0"/>
              </a:rPr>
              <a:t> n;</a:t>
            </a:r>
            <a:br>
              <a:rPr lang="en-US" b="1" dirty="0">
                <a:latin typeface="Courier New" pitchFamily="49" charset="0"/>
              </a:rPr>
            </a:br>
            <a:r>
              <a:rPr lang="en-US" b="1" dirty="0">
                <a:latin typeface="Courier New" pitchFamily="49" charset="0"/>
              </a:rPr>
              <a:t>n = p – q;</a:t>
            </a:r>
          </a:p>
          <a:p>
            <a:pPr lvl="1"/>
            <a:r>
              <a:rPr lang="en-US" sz="2600" b="1" dirty="0">
                <a:latin typeface="Courier New" pitchFamily="49" charset="0"/>
              </a:rPr>
              <a:t>n</a:t>
            </a:r>
            <a:r>
              <a:rPr lang="en-US" dirty="0"/>
              <a:t> is the number of floats between </a:t>
            </a:r>
            <a:r>
              <a:rPr lang="en-US" sz="2600" b="1" dirty="0">
                <a:latin typeface="Courier New" pitchFamily="49" charset="0"/>
              </a:rPr>
              <a:t>*p</a:t>
            </a:r>
            <a:r>
              <a:rPr lang="en-US" dirty="0"/>
              <a:t> and </a:t>
            </a:r>
            <a:r>
              <a:rPr lang="en-US" sz="2600" b="1" dirty="0">
                <a:latin typeface="Courier New" pitchFamily="49" charset="0"/>
              </a:rPr>
              <a:t>*q</a:t>
            </a:r>
            <a:r>
              <a:rPr lang="en-US" dirty="0"/>
              <a:t>; i.e., what would be added to </a:t>
            </a:r>
            <a:r>
              <a:rPr lang="en-US" sz="2600" b="1" dirty="0">
                <a:latin typeface="Courier New" pitchFamily="49" charset="0"/>
              </a:rPr>
              <a:t>q</a:t>
            </a:r>
            <a:r>
              <a:rPr lang="en-US" dirty="0"/>
              <a:t> to get </a:t>
            </a:r>
            <a:r>
              <a:rPr lang="en-US" sz="2600" b="1" dirty="0">
                <a:latin typeface="Courier New" pitchFamily="49" charset="0"/>
              </a:rPr>
              <a:t>p</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p:txBody>
          <a:bodyPr/>
          <a:lstStyle/>
          <a:p>
            <a:r>
              <a:rPr lang="en-US"/>
              <a:t>Pointer Arithmetic </a:t>
            </a:r>
            <a:r>
              <a:rPr lang="en-US" sz="2800"/>
              <a:t>(continued)</a:t>
            </a:r>
            <a:endParaRPr lang="en-US"/>
          </a:p>
        </p:txBody>
      </p:sp>
      <p:sp>
        <p:nvSpPr>
          <p:cNvPr id="436227" name="Rectangle 3"/>
          <p:cNvSpPr>
            <a:spLocks noGrp="1" noChangeArrowheads="1"/>
          </p:cNvSpPr>
          <p:nvPr>
            <p:ph type="body" idx="1"/>
          </p:nvPr>
        </p:nvSpPr>
        <p:spPr>
          <a:xfrm>
            <a:off x="304800" y="1066800"/>
            <a:ext cx="8534400" cy="5029200"/>
          </a:xfrm>
        </p:spPr>
        <p:txBody>
          <a:bodyPr/>
          <a:lstStyle/>
          <a:p>
            <a:r>
              <a:rPr lang="en-US" b="1" dirty="0">
                <a:latin typeface="Courier New" pitchFamily="49" charset="0"/>
              </a:rPr>
              <a:t>long </a:t>
            </a:r>
            <a:r>
              <a:rPr lang="en-US" b="1" dirty="0" err="1">
                <a:latin typeface="Courier New" pitchFamily="49" charset="0"/>
              </a:rPr>
              <a:t>int</a:t>
            </a:r>
            <a:r>
              <a:rPr lang="en-US" b="1" dirty="0">
                <a:latin typeface="Courier New" pitchFamily="49" charset="0"/>
              </a:rPr>
              <a:t> *p, *q;</a:t>
            </a:r>
            <a:br>
              <a:rPr lang="en-US" b="1" dirty="0">
                <a:latin typeface="Courier New" pitchFamily="49" charset="0"/>
              </a:rPr>
            </a:br>
            <a:r>
              <a:rPr lang="en-US" b="1" dirty="0">
                <a:latin typeface="Courier New" pitchFamily="49" charset="0"/>
              </a:rPr>
              <a:t>p++; q--;</a:t>
            </a:r>
          </a:p>
          <a:p>
            <a:pPr lvl="1"/>
            <a:r>
              <a:rPr lang="en-US" dirty="0"/>
              <a:t>Increment </a:t>
            </a:r>
            <a:r>
              <a:rPr lang="en-US" sz="2600" b="1" dirty="0">
                <a:latin typeface="Courier New" pitchFamily="49" charset="0"/>
              </a:rPr>
              <a:t>p</a:t>
            </a:r>
            <a:r>
              <a:rPr lang="en-US" dirty="0"/>
              <a:t> to point to the next </a:t>
            </a:r>
            <a:r>
              <a:rPr lang="en-US" sz="2600" b="1" dirty="0">
                <a:latin typeface="Courier New" pitchFamily="49" charset="0"/>
              </a:rPr>
              <a:t>long </a:t>
            </a:r>
            <a:r>
              <a:rPr lang="en-US" sz="2600" b="1" dirty="0" err="1">
                <a:latin typeface="Courier New" pitchFamily="49" charset="0"/>
              </a:rPr>
              <a:t>int</a:t>
            </a:r>
            <a:r>
              <a:rPr lang="en-US" dirty="0"/>
              <a:t>; decrement </a:t>
            </a:r>
            <a:r>
              <a:rPr lang="en-US" sz="2600" b="1" dirty="0">
                <a:latin typeface="Courier New" pitchFamily="49" charset="0"/>
              </a:rPr>
              <a:t>q</a:t>
            </a:r>
            <a:r>
              <a:rPr lang="en-US" dirty="0"/>
              <a:t> to point to the previous </a:t>
            </a:r>
            <a:r>
              <a:rPr lang="en-US" sz="2600" b="1" dirty="0">
                <a:latin typeface="Courier New" pitchFamily="49" charset="0"/>
              </a:rPr>
              <a:t>long </a:t>
            </a:r>
            <a:r>
              <a:rPr lang="en-US" sz="2600" b="1" dirty="0" err="1">
                <a:latin typeface="Courier New" pitchFamily="49" charset="0"/>
              </a:rPr>
              <a:t>int</a:t>
            </a:r>
            <a:endParaRPr lang="en-US" dirty="0"/>
          </a:p>
          <a:p>
            <a:r>
              <a:rPr lang="en-US" b="1" dirty="0">
                <a:latin typeface="Courier New" pitchFamily="49" charset="0"/>
              </a:rPr>
              <a:t>float *p, *q;</a:t>
            </a:r>
            <a:br>
              <a:rPr lang="en-US" b="1" dirty="0">
                <a:latin typeface="Courier New" pitchFamily="49" charset="0"/>
              </a:rPr>
            </a:br>
            <a:r>
              <a:rPr lang="en-US" b="1" dirty="0" err="1">
                <a:latin typeface="Courier New" pitchFamily="49" charset="0"/>
              </a:rPr>
              <a:t>int</a:t>
            </a:r>
            <a:r>
              <a:rPr lang="en-US" b="1" dirty="0">
                <a:latin typeface="Courier New" pitchFamily="49" charset="0"/>
              </a:rPr>
              <a:t> n;</a:t>
            </a:r>
            <a:br>
              <a:rPr lang="en-US" b="1" dirty="0">
                <a:latin typeface="Courier New" pitchFamily="49" charset="0"/>
              </a:rPr>
            </a:br>
            <a:r>
              <a:rPr lang="en-US" b="1" dirty="0">
                <a:latin typeface="Courier New" pitchFamily="49" charset="0"/>
              </a:rPr>
              <a:t>n = p – q;</a:t>
            </a:r>
          </a:p>
          <a:p>
            <a:pPr lvl="1"/>
            <a:r>
              <a:rPr lang="en-US" sz="2600" b="1" dirty="0">
                <a:latin typeface="Courier New" pitchFamily="49" charset="0"/>
              </a:rPr>
              <a:t>n</a:t>
            </a:r>
            <a:r>
              <a:rPr lang="en-US" dirty="0"/>
              <a:t> is the number of floats between </a:t>
            </a:r>
            <a:r>
              <a:rPr lang="en-US" sz="2600" b="1" dirty="0">
                <a:latin typeface="Courier New" pitchFamily="49" charset="0"/>
              </a:rPr>
              <a:t>*p</a:t>
            </a:r>
            <a:r>
              <a:rPr lang="en-US" dirty="0"/>
              <a:t> and </a:t>
            </a:r>
            <a:r>
              <a:rPr lang="en-US" sz="2600" b="1" dirty="0">
                <a:latin typeface="Courier New" pitchFamily="49" charset="0"/>
              </a:rPr>
              <a:t>*q</a:t>
            </a:r>
            <a:r>
              <a:rPr lang="en-US" dirty="0"/>
              <a:t>; i.e., what would be added to </a:t>
            </a:r>
            <a:r>
              <a:rPr lang="en-US" sz="2600" b="1" dirty="0">
                <a:latin typeface="Courier New" pitchFamily="49" charset="0"/>
              </a:rPr>
              <a:t>q</a:t>
            </a:r>
            <a:r>
              <a:rPr lang="en-US" dirty="0"/>
              <a:t> to get </a:t>
            </a:r>
            <a:r>
              <a:rPr lang="en-US" sz="2600" b="1" dirty="0">
                <a:latin typeface="Courier New" pitchFamily="49" charset="0"/>
              </a:rPr>
              <a:t>p</a:t>
            </a:r>
          </a:p>
        </p:txBody>
      </p:sp>
      <p:grpSp>
        <p:nvGrpSpPr>
          <p:cNvPr id="2" name="Group 4"/>
          <p:cNvGrpSpPr>
            <a:grpSpLocks/>
          </p:cNvGrpSpPr>
          <p:nvPr/>
        </p:nvGrpSpPr>
        <p:grpSpPr bwMode="auto">
          <a:xfrm>
            <a:off x="4572000" y="990600"/>
            <a:ext cx="4013200" cy="1089025"/>
            <a:chOff x="2880" y="624"/>
            <a:chExt cx="2528" cy="686"/>
          </a:xfrm>
        </p:grpSpPr>
        <p:sp>
          <p:nvSpPr>
            <p:cNvPr id="436229" name="Line 5"/>
            <p:cNvSpPr>
              <a:spLocks noChangeShapeType="1"/>
            </p:cNvSpPr>
            <p:nvPr/>
          </p:nvSpPr>
          <p:spPr bwMode="auto">
            <a:xfrm rot="20353406" flipH="1">
              <a:off x="2880" y="1309"/>
              <a:ext cx="662" cy="1"/>
            </a:xfrm>
            <a:prstGeom prst="line">
              <a:avLst/>
            </a:prstGeom>
            <a:noFill/>
            <a:ln w="9525">
              <a:solidFill>
                <a:schemeClr val="tx1"/>
              </a:solidFill>
              <a:round/>
              <a:headEnd/>
              <a:tailEnd type="stealth" w="lg" len="lg"/>
            </a:ln>
            <a:effectLst/>
          </p:spPr>
          <p:txBody>
            <a:bodyPr/>
            <a:lstStyle/>
            <a:p>
              <a:endParaRPr lang="en-US"/>
            </a:p>
          </p:txBody>
        </p:sp>
        <p:sp>
          <p:nvSpPr>
            <p:cNvPr id="436230" name="Text Box 6"/>
            <p:cNvSpPr txBox="1">
              <a:spLocks noChangeArrowheads="1"/>
            </p:cNvSpPr>
            <p:nvPr/>
          </p:nvSpPr>
          <p:spPr bwMode="auto">
            <a:xfrm rot="-1246594">
              <a:off x="3417" y="624"/>
              <a:ext cx="1991" cy="448"/>
            </a:xfrm>
            <a:prstGeom prst="rect">
              <a:avLst/>
            </a:prstGeom>
            <a:solidFill>
              <a:schemeClr val="accent1"/>
            </a:solidFill>
            <a:ln w="9525" algn="ctr">
              <a:solidFill>
                <a:schemeClr val="tx1"/>
              </a:solidFill>
              <a:miter lim="800000"/>
              <a:headEnd/>
              <a:tailEnd/>
            </a:ln>
            <a:effectLst/>
          </p:spPr>
          <p:txBody>
            <a:bodyPr anchor="ctr">
              <a:spAutoFit/>
            </a:bodyPr>
            <a:lstStyle/>
            <a:p>
              <a:pPr marL="230188" indent="-230188">
                <a:spcBef>
                  <a:spcPct val="50000"/>
                </a:spcBef>
              </a:pPr>
              <a:r>
                <a:rPr lang="en-US" sz="2000" i="1">
                  <a:latin typeface="Times New Roman" pitchFamily="18" charset="0"/>
                </a:rPr>
                <a:t>C</a:t>
              </a:r>
              <a:r>
                <a:rPr lang="en-US" sz="2000">
                  <a:latin typeface="Times New Roman" pitchFamily="18" charset="0"/>
                </a:rPr>
                <a:t> never checks that the resulting pointer is valid</a:t>
              </a:r>
              <a:endParaRPr lang="en-US" sz="2000" i="1">
                <a:latin typeface="Times New Roman" pitchFamily="18" charset="0"/>
              </a:endParaRPr>
            </a:p>
          </p:txBody>
        </p:sp>
      </p:gr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mtClean="0"/>
              <a:t>Pointer Arithmetic</a:t>
            </a:r>
          </a:p>
        </p:txBody>
      </p:sp>
      <p:sp>
        <p:nvSpPr>
          <p:cNvPr id="17412" name="Rectangle 3"/>
          <p:cNvSpPr>
            <a:spLocks noGrp="1" noChangeArrowheads="1"/>
          </p:cNvSpPr>
          <p:nvPr>
            <p:ph type="body" idx="1"/>
          </p:nvPr>
        </p:nvSpPr>
        <p:spPr>
          <a:xfrm>
            <a:off x="457200" y="1295400"/>
            <a:ext cx="8229600" cy="1563688"/>
          </a:xfrm>
        </p:spPr>
        <p:txBody>
          <a:bodyPr/>
          <a:lstStyle/>
          <a:p>
            <a:pPr lvl="1" eaLnBrk="1" hangingPunct="1">
              <a:buFont typeface="Wingdings" pitchFamily="2" charset="2"/>
              <a:buNone/>
            </a:pPr>
            <a:r>
              <a:rPr lang="en-US" i="1" dirty="0" smtClean="0"/>
              <a:t>pointer</a:t>
            </a:r>
            <a:r>
              <a:rPr lang="en-US" dirty="0" smtClean="0"/>
              <a:t> + </a:t>
            </a:r>
            <a:r>
              <a:rPr lang="en-US" i="1" dirty="0" smtClean="0"/>
              <a:t>number</a:t>
            </a:r>
            <a:r>
              <a:rPr lang="en-US" dirty="0" smtClean="0"/>
              <a:t>		</a:t>
            </a:r>
            <a:r>
              <a:rPr lang="en-US" i="1" dirty="0" smtClean="0"/>
              <a:t>pointer</a:t>
            </a:r>
            <a:r>
              <a:rPr lang="en-US" dirty="0" smtClean="0"/>
              <a:t> – </a:t>
            </a:r>
            <a:r>
              <a:rPr lang="en-US" i="1" dirty="0" smtClean="0"/>
              <a:t>number</a:t>
            </a:r>
          </a:p>
          <a:p>
            <a:pPr lvl="1" eaLnBrk="1" hangingPunct="1">
              <a:buFont typeface="Wingdings" pitchFamily="2" charset="2"/>
              <a:buNone/>
            </a:pPr>
            <a:endParaRPr lang="en-US" dirty="0" smtClean="0"/>
          </a:p>
          <a:p>
            <a:pPr lvl="1" eaLnBrk="1" hangingPunct="1">
              <a:buFont typeface="Wingdings" pitchFamily="2" charset="2"/>
              <a:buNone/>
            </a:pPr>
            <a:r>
              <a:rPr lang="en-US" dirty="0" smtClean="0"/>
              <a:t>E.g., </a:t>
            </a:r>
            <a:r>
              <a:rPr lang="en-US" i="1" dirty="0" smtClean="0"/>
              <a:t>pointer</a:t>
            </a:r>
            <a:r>
              <a:rPr lang="en-US" dirty="0" smtClean="0"/>
              <a:t> </a:t>
            </a:r>
            <a:r>
              <a:rPr lang="en-US" dirty="0" smtClean="0">
                <a:latin typeface="Courier New" pitchFamily="49" charset="0"/>
              </a:rPr>
              <a:t>+ 1</a:t>
            </a:r>
            <a:r>
              <a:rPr lang="en-US" dirty="0" smtClean="0"/>
              <a:t>	adds 1 </a:t>
            </a:r>
            <a:r>
              <a:rPr lang="en-US" u="sng" dirty="0" smtClean="0"/>
              <a:t>something</a:t>
            </a:r>
            <a:r>
              <a:rPr lang="en-US" dirty="0" smtClean="0"/>
              <a:t> to a pointer</a:t>
            </a:r>
          </a:p>
        </p:txBody>
      </p:sp>
      <p:grpSp>
        <p:nvGrpSpPr>
          <p:cNvPr id="2" name="Group 4"/>
          <p:cNvGrpSpPr>
            <a:grpSpLocks/>
          </p:cNvGrpSpPr>
          <p:nvPr/>
        </p:nvGrpSpPr>
        <p:grpSpPr bwMode="auto">
          <a:xfrm>
            <a:off x="1300163" y="2801938"/>
            <a:ext cx="6551612" cy="1568450"/>
            <a:chOff x="816" y="1872"/>
            <a:chExt cx="4127" cy="988"/>
          </a:xfrm>
        </p:grpSpPr>
        <p:sp>
          <p:nvSpPr>
            <p:cNvPr id="17420" name="Text Box 5"/>
            <p:cNvSpPr txBox="1">
              <a:spLocks noChangeArrowheads="1"/>
            </p:cNvSpPr>
            <p:nvPr/>
          </p:nvSpPr>
          <p:spPr bwMode="auto">
            <a:xfrm>
              <a:off x="816" y="1872"/>
              <a:ext cx="892" cy="988"/>
            </a:xfrm>
            <a:prstGeom prst="rect">
              <a:avLst/>
            </a:prstGeom>
            <a:noFill/>
            <a:ln w="9525">
              <a:solidFill>
                <a:schemeClr val="tx1"/>
              </a:solidFill>
              <a:miter lim="800000"/>
              <a:headEnd/>
              <a:tailEnd/>
            </a:ln>
          </p:spPr>
          <p:txBody>
            <a:bodyPr wrap="none">
              <a:spAutoFit/>
            </a:bodyPr>
            <a:lstStyle/>
            <a:p>
              <a:r>
                <a:rPr lang="en-US" sz="1600" b="1">
                  <a:latin typeface="Courier New" pitchFamily="49" charset="0"/>
                </a:rPr>
                <a:t>char   *p;</a:t>
              </a:r>
            </a:p>
            <a:p>
              <a:r>
                <a:rPr lang="en-US" sz="1600" b="1">
                  <a:latin typeface="Courier New" pitchFamily="49" charset="0"/>
                </a:rPr>
                <a:t>char    a;</a:t>
              </a:r>
            </a:p>
            <a:p>
              <a:r>
                <a:rPr lang="en-US" sz="1600" b="1">
                  <a:latin typeface="Courier New" pitchFamily="49" charset="0"/>
                </a:rPr>
                <a:t>char    b;</a:t>
              </a:r>
            </a:p>
            <a:p>
              <a:endParaRPr lang="en-US" sz="1600" b="1">
                <a:latin typeface="Courier New" pitchFamily="49" charset="0"/>
              </a:endParaRPr>
            </a:p>
            <a:p>
              <a:r>
                <a:rPr lang="en-US" sz="1600" b="1">
                  <a:latin typeface="Courier New" pitchFamily="49" charset="0"/>
                </a:rPr>
                <a:t>p = &amp;a;</a:t>
              </a:r>
            </a:p>
            <a:p>
              <a:r>
                <a:rPr lang="en-US" sz="1600" b="1">
                  <a:latin typeface="Courier New" pitchFamily="49" charset="0"/>
                </a:rPr>
                <a:t>p += 1;</a:t>
              </a:r>
            </a:p>
          </p:txBody>
        </p:sp>
        <p:sp>
          <p:nvSpPr>
            <p:cNvPr id="17421" name="Text Box 6"/>
            <p:cNvSpPr txBox="1">
              <a:spLocks noChangeArrowheads="1"/>
            </p:cNvSpPr>
            <p:nvPr/>
          </p:nvSpPr>
          <p:spPr bwMode="auto">
            <a:xfrm>
              <a:off x="4128" y="1872"/>
              <a:ext cx="815" cy="988"/>
            </a:xfrm>
            <a:prstGeom prst="rect">
              <a:avLst/>
            </a:prstGeom>
            <a:noFill/>
            <a:ln w="9525">
              <a:solidFill>
                <a:schemeClr val="tx1"/>
              </a:solidFill>
              <a:miter lim="800000"/>
              <a:headEnd/>
              <a:tailEnd/>
            </a:ln>
          </p:spPr>
          <p:txBody>
            <a:bodyPr wrap="none">
              <a:spAutoFit/>
            </a:bodyPr>
            <a:lstStyle/>
            <a:p>
              <a:r>
                <a:rPr lang="en-US" sz="1600" b="1">
                  <a:latin typeface="Courier New" pitchFamily="49" charset="0"/>
                </a:rPr>
                <a:t>int   *p;</a:t>
              </a:r>
            </a:p>
            <a:p>
              <a:r>
                <a:rPr lang="en-US" sz="1600" b="1">
                  <a:latin typeface="Courier New" pitchFamily="49" charset="0"/>
                </a:rPr>
                <a:t>int    a;</a:t>
              </a:r>
            </a:p>
            <a:p>
              <a:r>
                <a:rPr lang="en-US" sz="1600" b="1">
                  <a:latin typeface="Courier New" pitchFamily="49" charset="0"/>
                </a:rPr>
                <a:t>int    b;</a:t>
              </a:r>
            </a:p>
            <a:p>
              <a:endParaRPr lang="en-US" sz="1600" b="1">
                <a:latin typeface="Courier New" pitchFamily="49" charset="0"/>
              </a:endParaRPr>
            </a:p>
            <a:p>
              <a:r>
                <a:rPr lang="en-US" sz="1600" b="1">
                  <a:latin typeface="Courier New" pitchFamily="49" charset="0"/>
                </a:rPr>
                <a:t>p = &amp;a;</a:t>
              </a:r>
            </a:p>
            <a:p>
              <a:r>
                <a:rPr lang="en-US" sz="1600" b="1">
                  <a:latin typeface="Courier New" pitchFamily="49" charset="0"/>
                </a:rPr>
                <a:t>p += 1;</a:t>
              </a:r>
            </a:p>
          </p:txBody>
        </p:sp>
      </p:grpSp>
      <p:sp>
        <p:nvSpPr>
          <p:cNvPr id="107528" name="Text Box 8"/>
          <p:cNvSpPr txBox="1">
            <a:spLocks noChangeArrowheads="1"/>
          </p:cNvSpPr>
          <p:nvPr/>
        </p:nvSpPr>
        <p:spPr bwMode="auto">
          <a:xfrm>
            <a:off x="2697163" y="4038600"/>
            <a:ext cx="3779837" cy="825500"/>
          </a:xfrm>
          <a:prstGeom prst="rect">
            <a:avLst/>
          </a:prstGeom>
          <a:noFill/>
          <a:ln w="9525">
            <a:noFill/>
            <a:miter lim="800000"/>
            <a:headEnd/>
            <a:tailEnd/>
          </a:ln>
        </p:spPr>
        <p:txBody>
          <a:bodyPr>
            <a:spAutoFit/>
          </a:bodyPr>
          <a:lstStyle/>
          <a:p>
            <a:pPr algn="ctr"/>
            <a:r>
              <a:rPr lang="en-US" sz="1600" b="1" dirty="0">
                <a:effectLst/>
                <a:latin typeface="Verdana" pitchFamily="34" charset="0"/>
              </a:rPr>
              <a:t>In each, p now points to b</a:t>
            </a:r>
          </a:p>
          <a:p>
            <a:pPr algn="ctr"/>
            <a:r>
              <a:rPr lang="en-US" sz="1600" b="1" dirty="0">
                <a:effectLst/>
                <a:latin typeface="Verdana" pitchFamily="34" charset="0"/>
              </a:rPr>
              <a:t>(Assuming compiler doesn’t reorder variables in memory)</a:t>
            </a:r>
          </a:p>
        </p:txBody>
      </p:sp>
      <p:sp>
        <p:nvSpPr>
          <p:cNvPr id="107529" name="Line 9"/>
          <p:cNvSpPr>
            <a:spLocks noChangeShapeType="1"/>
          </p:cNvSpPr>
          <p:nvPr/>
        </p:nvSpPr>
        <p:spPr bwMode="auto">
          <a:xfrm flipH="1">
            <a:off x="2514600" y="4191000"/>
            <a:ext cx="471488" cy="1588"/>
          </a:xfrm>
          <a:prstGeom prst="line">
            <a:avLst/>
          </a:prstGeom>
          <a:noFill/>
          <a:ln w="15875">
            <a:solidFill>
              <a:schemeClr val="tx1"/>
            </a:solidFill>
            <a:round/>
            <a:headEnd/>
            <a:tailEnd type="triangle" w="med" len="med"/>
          </a:ln>
        </p:spPr>
        <p:txBody>
          <a:bodyPr wrap="none" anchor="ctr"/>
          <a:lstStyle/>
          <a:p>
            <a:endParaRPr lang="en-US"/>
          </a:p>
        </p:txBody>
      </p:sp>
      <p:sp>
        <p:nvSpPr>
          <p:cNvPr id="107530" name="Line 10"/>
          <p:cNvSpPr>
            <a:spLocks noChangeShapeType="1"/>
          </p:cNvSpPr>
          <p:nvPr/>
        </p:nvSpPr>
        <p:spPr bwMode="auto">
          <a:xfrm>
            <a:off x="6157913" y="4191000"/>
            <a:ext cx="471487" cy="1588"/>
          </a:xfrm>
          <a:prstGeom prst="line">
            <a:avLst/>
          </a:prstGeom>
          <a:noFill/>
          <a:ln w="15875">
            <a:solidFill>
              <a:schemeClr val="tx1"/>
            </a:solidFill>
            <a:round/>
            <a:headEnd/>
            <a:tailEnd type="triangle" w="med" len="med"/>
          </a:ln>
        </p:spPr>
        <p:txBody>
          <a:bodyPr wrap="none" anchor="ctr"/>
          <a:lstStyle/>
          <a:p>
            <a:endParaRPr lang="en-US"/>
          </a:p>
        </p:txBody>
      </p:sp>
      <p:sp>
        <p:nvSpPr>
          <p:cNvPr id="107532" name="Text Box 12"/>
          <p:cNvSpPr txBox="1">
            <a:spLocks noChangeArrowheads="1"/>
          </p:cNvSpPr>
          <p:nvPr/>
        </p:nvSpPr>
        <p:spPr bwMode="auto">
          <a:xfrm>
            <a:off x="533400" y="4981575"/>
            <a:ext cx="2890838" cy="581025"/>
          </a:xfrm>
          <a:prstGeom prst="rect">
            <a:avLst/>
          </a:prstGeom>
          <a:noFill/>
          <a:ln w="9525">
            <a:noFill/>
            <a:miter lim="800000"/>
            <a:headEnd/>
            <a:tailEnd/>
          </a:ln>
        </p:spPr>
        <p:txBody>
          <a:bodyPr>
            <a:spAutoFit/>
          </a:bodyPr>
          <a:lstStyle/>
          <a:p>
            <a:r>
              <a:rPr lang="en-US" sz="1600" b="1" dirty="0">
                <a:effectLst/>
                <a:latin typeface="Verdana" pitchFamily="34" charset="0"/>
              </a:rPr>
              <a:t>Adds 1*</a:t>
            </a:r>
            <a:r>
              <a:rPr lang="en-US" sz="1600" b="1" dirty="0" err="1">
                <a:effectLst/>
                <a:latin typeface="Verdana" pitchFamily="34" charset="0"/>
              </a:rPr>
              <a:t>sizeof</a:t>
            </a:r>
            <a:r>
              <a:rPr lang="en-US" sz="1600" b="1" dirty="0">
                <a:effectLst/>
                <a:latin typeface="Verdana" pitchFamily="34" charset="0"/>
              </a:rPr>
              <a:t>(char) to the memory address</a:t>
            </a:r>
          </a:p>
        </p:txBody>
      </p:sp>
      <p:sp>
        <p:nvSpPr>
          <p:cNvPr id="107533" name="Text Box 13"/>
          <p:cNvSpPr txBox="1">
            <a:spLocks noChangeArrowheads="1"/>
          </p:cNvSpPr>
          <p:nvPr/>
        </p:nvSpPr>
        <p:spPr bwMode="auto">
          <a:xfrm>
            <a:off x="5715000" y="4981575"/>
            <a:ext cx="2800350" cy="581025"/>
          </a:xfrm>
          <a:prstGeom prst="rect">
            <a:avLst/>
          </a:prstGeom>
          <a:noFill/>
          <a:ln w="9525">
            <a:noFill/>
            <a:miter lim="800000"/>
            <a:headEnd/>
            <a:tailEnd/>
          </a:ln>
        </p:spPr>
        <p:txBody>
          <a:bodyPr>
            <a:spAutoFit/>
          </a:bodyPr>
          <a:lstStyle/>
          <a:p>
            <a:r>
              <a:rPr lang="en-US" sz="1600" b="1" dirty="0">
                <a:effectLst/>
                <a:latin typeface="Verdana" pitchFamily="34" charset="0"/>
              </a:rPr>
              <a:t>Adds 1*</a:t>
            </a:r>
            <a:r>
              <a:rPr lang="en-US" sz="1600" b="1" dirty="0" err="1">
                <a:effectLst/>
                <a:latin typeface="Verdana" pitchFamily="34" charset="0"/>
              </a:rPr>
              <a:t>sizeof</a:t>
            </a:r>
            <a:r>
              <a:rPr lang="en-US" sz="1600" b="1" dirty="0">
                <a:effectLst/>
                <a:latin typeface="Verdana" pitchFamily="34" charset="0"/>
              </a:rPr>
              <a:t>(</a:t>
            </a:r>
            <a:r>
              <a:rPr lang="en-US" sz="1600" b="1" dirty="0" err="1">
                <a:effectLst/>
                <a:latin typeface="Verdana" pitchFamily="34" charset="0"/>
              </a:rPr>
              <a:t>int</a:t>
            </a:r>
            <a:r>
              <a:rPr lang="en-US" sz="1600" b="1" dirty="0">
                <a:effectLst/>
                <a:latin typeface="Verdana" pitchFamily="34" charset="0"/>
              </a:rPr>
              <a:t>) to the memory address</a:t>
            </a:r>
          </a:p>
        </p:txBody>
      </p:sp>
      <p:sp>
        <p:nvSpPr>
          <p:cNvPr id="107534" name="Text Box 14"/>
          <p:cNvSpPr txBox="1">
            <a:spLocks noChangeArrowheads="1"/>
          </p:cNvSpPr>
          <p:nvPr/>
        </p:nvSpPr>
        <p:spPr bwMode="auto">
          <a:xfrm>
            <a:off x="1898650" y="5759450"/>
            <a:ext cx="5291138" cy="336550"/>
          </a:xfrm>
          <a:prstGeom prst="rect">
            <a:avLst/>
          </a:prstGeom>
          <a:noFill/>
          <a:ln w="9525">
            <a:noFill/>
            <a:miter lim="800000"/>
            <a:headEnd/>
            <a:tailEnd/>
          </a:ln>
        </p:spPr>
        <p:txBody>
          <a:bodyPr wrap="none">
            <a:spAutoFit/>
          </a:bodyPr>
          <a:lstStyle/>
          <a:p>
            <a:pPr algn="ctr"/>
            <a:r>
              <a:rPr lang="en-US" sz="1600" b="1" dirty="0">
                <a:effectLst/>
                <a:latin typeface="Verdana" pitchFamily="34" charset="0"/>
              </a:rPr>
              <a:t>Pointer arithmetic should be used </a:t>
            </a:r>
            <a:r>
              <a:rPr lang="en-US" sz="1600" b="1" u="sng" dirty="0">
                <a:effectLst/>
                <a:latin typeface="Verdana" pitchFamily="34" charset="0"/>
              </a:rPr>
              <a:t>cautiously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5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75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75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75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753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075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8" grpId="0"/>
      <p:bldP spid="107529" grpId="0" animBg="1"/>
      <p:bldP spid="107530" grpId="0" animBg="1"/>
      <p:bldP spid="107532" grpId="0"/>
      <p:bldP spid="107533" grpId="0"/>
      <p:bldP spid="107534"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smtClean="0"/>
              <a:t>The Simplest Pointer in C</a:t>
            </a:r>
          </a:p>
        </p:txBody>
      </p:sp>
      <p:sp>
        <p:nvSpPr>
          <p:cNvPr id="18436" name="Rectangle 3"/>
          <p:cNvSpPr>
            <a:spLocks noGrp="1" noChangeArrowheads="1"/>
          </p:cNvSpPr>
          <p:nvPr>
            <p:ph type="body" idx="1"/>
          </p:nvPr>
        </p:nvSpPr>
        <p:spPr>
          <a:xfrm>
            <a:off x="304800" y="1295400"/>
            <a:ext cx="8534400" cy="4495800"/>
          </a:xfrm>
        </p:spPr>
        <p:txBody>
          <a:bodyPr/>
          <a:lstStyle/>
          <a:p>
            <a:pPr eaLnBrk="1" hangingPunct="1"/>
            <a:endParaRPr lang="en-US" dirty="0" smtClean="0"/>
          </a:p>
          <a:p>
            <a:pPr eaLnBrk="1" hangingPunct="1"/>
            <a:r>
              <a:rPr lang="en-US" dirty="0" smtClean="0"/>
              <a:t>Special constant pointer </a:t>
            </a:r>
            <a:r>
              <a:rPr lang="en-US" dirty="0" smtClean="0">
                <a:latin typeface="Courier New" pitchFamily="49" charset="0"/>
              </a:rPr>
              <a:t>NULL</a:t>
            </a:r>
            <a:endParaRPr lang="en-US" dirty="0" smtClean="0"/>
          </a:p>
          <a:p>
            <a:pPr lvl="1" eaLnBrk="1" hangingPunct="1"/>
            <a:r>
              <a:rPr lang="en-US" dirty="0" smtClean="0"/>
              <a:t>Points to no data</a:t>
            </a:r>
          </a:p>
          <a:p>
            <a:pPr lvl="1" eaLnBrk="1" hangingPunct="1"/>
            <a:r>
              <a:rPr lang="en-US" dirty="0" smtClean="0"/>
              <a:t>Dereferencing illegal – causes </a:t>
            </a:r>
            <a:r>
              <a:rPr lang="en-US" i="1" dirty="0" smtClean="0"/>
              <a:t>segmentation fault</a:t>
            </a:r>
            <a:endParaRPr lang="en-US" dirty="0" smtClean="0"/>
          </a:p>
          <a:p>
            <a:pPr lvl="1" eaLnBrk="1" hangingPunct="1"/>
            <a:endParaRPr lang="en-US" dirty="0" smtClean="0"/>
          </a:p>
          <a:p>
            <a:pPr lvl="1" eaLnBrk="1" hangingPunct="1"/>
            <a:r>
              <a:rPr lang="en-US" dirty="0" smtClean="0"/>
              <a:t>To define, include </a:t>
            </a:r>
            <a:r>
              <a:rPr lang="en-US" dirty="0" smtClean="0">
                <a:latin typeface="Courier New" pitchFamily="49" charset="0"/>
              </a:rPr>
              <a:t>&lt;</a:t>
            </a:r>
            <a:r>
              <a:rPr lang="en-US" dirty="0" err="1" smtClean="0">
                <a:latin typeface="Courier New" pitchFamily="49" charset="0"/>
              </a:rPr>
              <a:t>stdlib.h</a:t>
            </a:r>
            <a:r>
              <a:rPr lang="en-US" dirty="0" smtClean="0">
                <a:latin typeface="Courier New" pitchFamily="49" charset="0"/>
              </a:rPr>
              <a:t>&gt;</a:t>
            </a:r>
            <a:r>
              <a:rPr lang="en-US" dirty="0" smtClean="0"/>
              <a:t> or </a:t>
            </a:r>
            <a:r>
              <a:rPr lang="en-US" dirty="0" smtClean="0">
                <a:latin typeface="Courier New" pitchFamily="49" charset="0"/>
              </a:rPr>
              <a:t>&lt;</a:t>
            </a:r>
            <a:r>
              <a:rPr lang="en-US" dirty="0" err="1" smtClean="0">
                <a:latin typeface="Courier New" pitchFamily="49" charset="0"/>
              </a:rPr>
              <a:t>stdio.h</a:t>
            </a:r>
            <a:r>
              <a:rPr lang="en-US" dirty="0" smtClean="0">
                <a:latin typeface="Courier New" pitchFamily="49" charset="0"/>
              </a:rPr>
              <a:t>&gt;</a:t>
            </a:r>
            <a:endParaRPr lang="en-US"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12"/>
          <p:cNvSpPr>
            <a:spLocks noGrp="1" noChangeArrowheads="1"/>
          </p:cNvSpPr>
          <p:nvPr>
            <p:ph type="title"/>
          </p:nvPr>
        </p:nvSpPr>
        <p:spPr/>
        <p:txBody>
          <a:bodyPr/>
          <a:lstStyle/>
          <a:p>
            <a:pPr eaLnBrk="1" hangingPunct="1"/>
            <a:r>
              <a:rPr lang="en-US" smtClean="0"/>
              <a:t>Generic Pointers</a:t>
            </a:r>
          </a:p>
        </p:txBody>
      </p:sp>
      <p:sp>
        <p:nvSpPr>
          <p:cNvPr id="19460" name="Rectangle 13"/>
          <p:cNvSpPr>
            <a:spLocks noGrp="1" noChangeArrowheads="1"/>
          </p:cNvSpPr>
          <p:nvPr>
            <p:ph type="body" idx="1"/>
          </p:nvPr>
        </p:nvSpPr>
        <p:spPr>
          <a:xfrm>
            <a:off x="304800" y="1219200"/>
            <a:ext cx="8534400" cy="5257800"/>
          </a:xfrm>
        </p:spPr>
        <p:txBody>
          <a:bodyPr/>
          <a:lstStyle/>
          <a:p>
            <a:pPr eaLnBrk="1" hangingPunct="1"/>
            <a:r>
              <a:rPr lang="en-US" dirty="0" smtClean="0"/>
              <a:t>void *: a “pointer to anything”</a:t>
            </a:r>
          </a:p>
          <a:p>
            <a:pPr eaLnBrk="1" hangingPunct="1"/>
            <a:endParaRPr lang="en-US" dirty="0" smtClean="0"/>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Lose all information about what type of thing is pointed to</a:t>
            </a:r>
          </a:p>
          <a:p>
            <a:pPr lvl="1" eaLnBrk="1" hangingPunct="1"/>
            <a:r>
              <a:rPr lang="en-US" dirty="0" smtClean="0"/>
              <a:t> Reduces effectiveness of compiler’s type-checking</a:t>
            </a:r>
          </a:p>
          <a:p>
            <a:pPr lvl="1" eaLnBrk="1" hangingPunct="1"/>
            <a:r>
              <a:rPr lang="en-US" dirty="0" smtClean="0"/>
              <a:t> Can’t use pointer arithmetic</a:t>
            </a:r>
          </a:p>
        </p:txBody>
      </p:sp>
      <p:sp>
        <p:nvSpPr>
          <p:cNvPr id="19461" name="Text Box 4"/>
          <p:cNvSpPr txBox="1">
            <a:spLocks noChangeArrowheads="1"/>
          </p:cNvSpPr>
          <p:nvPr/>
        </p:nvSpPr>
        <p:spPr bwMode="auto">
          <a:xfrm>
            <a:off x="1066800" y="2057400"/>
            <a:ext cx="2638425" cy="1568450"/>
          </a:xfrm>
          <a:prstGeom prst="rect">
            <a:avLst/>
          </a:prstGeom>
          <a:noFill/>
          <a:ln w="9525">
            <a:solidFill>
              <a:schemeClr val="tx1"/>
            </a:solidFill>
            <a:miter lim="800000"/>
            <a:headEnd/>
            <a:tailEnd/>
          </a:ln>
        </p:spPr>
        <p:txBody>
          <a:bodyPr wrap="none">
            <a:spAutoFit/>
          </a:bodyPr>
          <a:lstStyle/>
          <a:p>
            <a:r>
              <a:rPr lang="en-US" sz="1600" b="1">
                <a:latin typeface="Courier New" pitchFamily="49" charset="0"/>
              </a:rPr>
              <a:t>void   *p;</a:t>
            </a:r>
          </a:p>
          <a:p>
            <a:r>
              <a:rPr lang="en-US" sz="1600" b="1">
                <a:latin typeface="Courier New" pitchFamily="49" charset="0"/>
              </a:rPr>
              <a:t>int     i;</a:t>
            </a:r>
          </a:p>
          <a:p>
            <a:r>
              <a:rPr lang="en-US" sz="1600" b="1">
                <a:latin typeface="Courier New" pitchFamily="49" charset="0"/>
              </a:rPr>
              <a:t>char    c;</a:t>
            </a:r>
          </a:p>
          <a:p>
            <a:r>
              <a:rPr lang="en-US" sz="1600" b="1">
                <a:latin typeface="Courier New" pitchFamily="49" charset="0"/>
              </a:rPr>
              <a:t>p = &amp;i;</a:t>
            </a:r>
          </a:p>
          <a:p>
            <a:r>
              <a:rPr lang="en-US" sz="1600" b="1">
                <a:latin typeface="Courier New" pitchFamily="49" charset="0"/>
              </a:rPr>
              <a:t>p = &amp;c;</a:t>
            </a:r>
          </a:p>
          <a:p>
            <a:r>
              <a:rPr lang="en-US" sz="1600" b="1">
                <a:latin typeface="Courier New" pitchFamily="49" charset="0"/>
              </a:rPr>
              <a:t>putchar(*(char *)p);</a:t>
            </a:r>
          </a:p>
        </p:txBody>
      </p:sp>
      <p:sp>
        <p:nvSpPr>
          <p:cNvPr id="109582" name="Text Box 14"/>
          <p:cNvSpPr txBox="1">
            <a:spLocks noChangeArrowheads="1"/>
          </p:cNvSpPr>
          <p:nvPr/>
        </p:nvSpPr>
        <p:spPr bwMode="auto">
          <a:xfrm>
            <a:off x="4648200" y="1752600"/>
            <a:ext cx="4038600" cy="1657350"/>
          </a:xfrm>
          <a:prstGeom prst="rect">
            <a:avLst/>
          </a:prstGeom>
          <a:noFill/>
          <a:ln w="19050">
            <a:noFill/>
            <a:miter lim="800000"/>
            <a:headEnd/>
            <a:tailEnd/>
          </a:ln>
        </p:spPr>
        <p:txBody>
          <a:bodyPr>
            <a:spAutoFit/>
          </a:bodyPr>
          <a:lstStyle/>
          <a:p>
            <a:pPr eaLnBrk="0" hangingPunct="0">
              <a:spcBef>
                <a:spcPct val="20000"/>
              </a:spcBef>
            </a:pPr>
            <a:r>
              <a:rPr lang="en-US" sz="1600" b="1" dirty="0">
                <a:effectLst/>
                <a:latin typeface="Tahoma" pitchFamily="34" charset="0"/>
              </a:rPr>
              <a:t>type cast: tells the compiler to “change” an object’s type (for type checking purposes – does not modify the object in any way)</a:t>
            </a:r>
          </a:p>
          <a:p>
            <a:pPr eaLnBrk="0" hangingPunct="0">
              <a:spcBef>
                <a:spcPct val="20000"/>
              </a:spcBef>
            </a:pPr>
            <a:endParaRPr lang="en-US" sz="1600" b="1" dirty="0">
              <a:effectLst/>
              <a:latin typeface="Tahoma" pitchFamily="34" charset="0"/>
            </a:endParaRPr>
          </a:p>
          <a:p>
            <a:pPr eaLnBrk="0" hangingPunct="0">
              <a:spcBef>
                <a:spcPct val="20000"/>
              </a:spcBef>
            </a:pPr>
            <a:r>
              <a:rPr lang="en-US" sz="1600" b="1" dirty="0">
                <a:effectLst/>
                <a:latin typeface="Tahoma" pitchFamily="34" charset="0"/>
              </a:rPr>
              <a:t>Dangerous!  Sometimes necessary…</a:t>
            </a:r>
          </a:p>
        </p:txBody>
      </p:sp>
      <p:sp>
        <p:nvSpPr>
          <p:cNvPr id="109583" name="Line 15"/>
          <p:cNvSpPr>
            <a:spLocks noChangeShapeType="1"/>
          </p:cNvSpPr>
          <p:nvPr/>
        </p:nvSpPr>
        <p:spPr bwMode="auto">
          <a:xfrm flipH="1">
            <a:off x="3276600" y="2362200"/>
            <a:ext cx="1371600" cy="914400"/>
          </a:xfrm>
          <a:prstGeom prst="line">
            <a:avLst/>
          </a:prstGeom>
          <a:noFill/>
          <a:ln w="19050">
            <a:solidFill>
              <a:schemeClr val="tx1"/>
            </a:solidFill>
            <a:round/>
            <a:headEnd/>
            <a:tailEnd type="triangle" w="med" len="med"/>
          </a:ln>
        </p:spPr>
        <p:txBody>
          <a:bodyPr/>
          <a:lstStyle/>
          <a:p>
            <a:endParaRPr lang="en-US"/>
          </a:p>
        </p:txBody>
      </p:sp>
      <p:sp>
        <p:nvSpPr>
          <p:cNvPr id="109584" name="Oval 16"/>
          <p:cNvSpPr>
            <a:spLocks noChangeArrowheads="1"/>
          </p:cNvSpPr>
          <p:nvPr/>
        </p:nvSpPr>
        <p:spPr bwMode="auto">
          <a:xfrm>
            <a:off x="2209800" y="3124200"/>
            <a:ext cx="1143000" cy="609600"/>
          </a:xfrm>
          <a:prstGeom prst="ellipse">
            <a:avLst/>
          </a:prstGeom>
          <a:noFill/>
          <a:ln w="28575">
            <a:solidFill>
              <a:schemeClr val="tx2"/>
            </a:solidFill>
            <a:round/>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8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958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95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82" grpId="0"/>
      <p:bldP spid="109583" grpId="0" animBg="1"/>
      <p:bldP spid="10958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4294967295"/>
          </p:nvPr>
        </p:nvSpPr>
        <p:spPr>
          <a:xfrm>
            <a:off x="6553200" y="6245225"/>
            <a:ext cx="2133600" cy="476250"/>
          </a:xfrm>
          <a:prstGeom prst="rect">
            <a:avLst/>
          </a:prstGeom>
          <a:noFill/>
        </p:spPr>
        <p:txBody>
          <a:bodyPr/>
          <a:lstStyle/>
          <a:p>
            <a:fld id="{78657DDF-AA3D-4E04-A2FF-4FBDA87D6B12}" type="slidenum">
              <a:rPr lang="en-US"/>
              <a:pPr/>
              <a:t>73</a:t>
            </a:fld>
            <a:endParaRPr lang="en-US"/>
          </a:p>
        </p:txBody>
      </p:sp>
      <p:sp>
        <p:nvSpPr>
          <p:cNvPr id="20483" name="Rectangle 2"/>
          <p:cNvSpPr>
            <a:spLocks noGrp="1" noChangeArrowheads="1"/>
          </p:cNvSpPr>
          <p:nvPr>
            <p:ph type="title"/>
          </p:nvPr>
        </p:nvSpPr>
        <p:spPr/>
        <p:txBody>
          <a:bodyPr/>
          <a:lstStyle/>
          <a:p>
            <a:pPr eaLnBrk="1" hangingPunct="1"/>
            <a:r>
              <a:rPr lang="en-US" smtClean="0"/>
              <a:t>Pass-by-Reference</a:t>
            </a:r>
          </a:p>
        </p:txBody>
      </p:sp>
      <p:sp>
        <p:nvSpPr>
          <p:cNvPr id="20484" name="Text Box 3"/>
          <p:cNvSpPr txBox="1">
            <a:spLocks noChangeArrowheads="1"/>
          </p:cNvSpPr>
          <p:nvPr/>
        </p:nvSpPr>
        <p:spPr bwMode="auto">
          <a:xfrm>
            <a:off x="765175" y="1524000"/>
            <a:ext cx="3197225" cy="4221163"/>
          </a:xfrm>
          <a:prstGeom prst="rect">
            <a:avLst/>
          </a:prstGeom>
          <a:noFill/>
          <a:ln w="9525">
            <a:solidFill>
              <a:schemeClr val="tx1"/>
            </a:solidFill>
            <a:miter lim="800000"/>
            <a:headEnd/>
            <a:tailEnd/>
          </a:ln>
        </p:spPr>
        <p:txBody>
          <a:bodyPr wrap="none">
            <a:spAutoFit/>
          </a:bodyPr>
          <a:lstStyle/>
          <a:p>
            <a:r>
              <a:rPr lang="en-US" b="1">
                <a:latin typeface="Courier New" pitchFamily="49" charset="0"/>
              </a:rPr>
              <a:t>void</a:t>
            </a:r>
          </a:p>
          <a:p>
            <a:r>
              <a:rPr lang="en-US" b="1">
                <a:latin typeface="Courier New" pitchFamily="49" charset="0"/>
              </a:rPr>
              <a:t>set_x_and_y(int *x,</a:t>
            </a:r>
          </a:p>
          <a:p>
            <a:r>
              <a:rPr lang="en-US" b="1">
                <a:latin typeface="Courier New" pitchFamily="49" charset="0"/>
              </a:rPr>
              <a:t>            int *y)</a:t>
            </a:r>
          </a:p>
          <a:p>
            <a:r>
              <a:rPr lang="en-US" b="1">
                <a:latin typeface="Courier New" pitchFamily="49" charset="0"/>
              </a:rPr>
              <a:t>{</a:t>
            </a:r>
          </a:p>
          <a:p>
            <a:r>
              <a:rPr lang="en-US" b="1">
                <a:latin typeface="Courier New" pitchFamily="49" charset="0"/>
              </a:rPr>
              <a:t>   *x = 1001;</a:t>
            </a:r>
          </a:p>
          <a:p>
            <a:r>
              <a:rPr lang="en-US" b="1">
                <a:latin typeface="Courier New" pitchFamily="49" charset="0"/>
              </a:rPr>
              <a:t>   *y = 1002;</a:t>
            </a:r>
          </a:p>
          <a:p>
            <a:r>
              <a:rPr lang="en-US" b="1">
                <a:latin typeface="Courier New" pitchFamily="49" charset="0"/>
              </a:rPr>
              <a:t>}</a:t>
            </a:r>
          </a:p>
          <a:p>
            <a:endParaRPr lang="en-US" b="1">
              <a:latin typeface="Courier New" pitchFamily="49" charset="0"/>
            </a:endParaRPr>
          </a:p>
          <a:p>
            <a:r>
              <a:rPr lang="en-US" b="1">
                <a:latin typeface="Courier New" pitchFamily="49" charset="0"/>
              </a:rPr>
              <a:t>void</a:t>
            </a:r>
          </a:p>
          <a:p>
            <a:r>
              <a:rPr lang="en-US" b="1">
                <a:latin typeface="Courier New" pitchFamily="49" charset="0"/>
              </a:rPr>
              <a:t>f(void)</a:t>
            </a:r>
          </a:p>
          <a:p>
            <a:r>
              <a:rPr lang="en-US" b="1">
                <a:latin typeface="Courier New" pitchFamily="49" charset="0"/>
              </a:rPr>
              <a:t>{</a:t>
            </a:r>
          </a:p>
          <a:p>
            <a:r>
              <a:rPr lang="en-US" b="1">
                <a:latin typeface="Courier New" pitchFamily="49" charset="0"/>
              </a:rPr>
              <a:t>   int a = 1;</a:t>
            </a:r>
          </a:p>
          <a:p>
            <a:r>
              <a:rPr lang="en-US" b="1">
                <a:latin typeface="Courier New" pitchFamily="49" charset="0"/>
              </a:rPr>
              <a:t>   int b = 2;</a:t>
            </a:r>
          </a:p>
          <a:p>
            <a:r>
              <a:rPr lang="en-US" b="1">
                <a:latin typeface="Courier New" pitchFamily="49" charset="0"/>
              </a:rPr>
              <a:t>   set_x_and_y(&amp;a,&amp;b);</a:t>
            </a:r>
          </a:p>
          <a:p>
            <a:r>
              <a:rPr lang="en-US" b="1">
                <a:latin typeface="Courier New" pitchFamily="49" charset="0"/>
              </a:rPr>
              <a:t>} </a:t>
            </a:r>
          </a:p>
        </p:txBody>
      </p:sp>
      <p:grpSp>
        <p:nvGrpSpPr>
          <p:cNvPr id="2" name="Group 4"/>
          <p:cNvGrpSpPr>
            <a:grpSpLocks/>
          </p:cNvGrpSpPr>
          <p:nvPr/>
        </p:nvGrpSpPr>
        <p:grpSpPr bwMode="auto">
          <a:xfrm>
            <a:off x="5715000" y="2743200"/>
            <a:ext cx="1676400" cy="1143000"/>
            <a:chOff x="3600" y="1728"/>
            <a:chExt cx="1056" cy="720"/>
          </a:xfrm>
        </p:grpSpPr>
        <p:sp>
          <p:nvSpPr>
            <p:cNvPr id="20496" name="Rectangle 5"/>
            <p:cNvSpPr>
              <a:spLocks noChangeArrowheads="1"/>
            </p:cNvSpPr>
            <p:nvPr/>
          </p:nvSpPr>
          <p:spPr bwMode="auto">
            <a:xfrm>
              <a:off x="4080" y="1728"/>
              <a:ext cx="576" cy="336"/>
            </a:xfrm>
            <a:prstGeom prst="rect">
              <a:avLst/>
            </a:prstGeom>
            <a:solidFill>
              <a:srgbClr val="00CC00"/>
            </a:solidFill>
            <a:ln w="9525">
              <a:solidFill>
                <a:schemeClr val="tx1"/>
              </a:solidFill>
              <a:miter lim="800000"/>
              <a:headEnd/>
              <a:tailEnd/>
            </a:ln>
          </p:spPr>
          <p:txBody>
            <a:bodyPr wrap="none" anchor="ctr"/>
            <a:lstStyle/>
            <a:p>
              <a:pPr algn="ctr"/>
              <a:r>
                <a:rPr lang="en-US" sz="2400">
                  <a:latin typeface="Tahoma" pitchFamily="34" charset="0"/>
                </a:rPr>
                <a:t>1</a:t>
              </a:r>
            </a:p>
          </p:txBody>
        </p:sp>
        <p:sp>
          <p:nvSpPr>
            <p:cNvPr id="20497" name="Rectangle 6"/>
            <p:cNvSpPr>
              <a:spLocks noChangeArrowheads="1"/>
            </p:cNvSpPr>
            <p:nvPr/>
          </p:nvSpPr>
          <p:spPr bwMode="auto">
            <a:xfrm>
              <a:off x="4080" y="2064"/>
              <a:ext cx="576" cy="336"/>
            </a:xfrm>
            <a:prstGeom prst="rect">
              <a:avLst/>
            </a:prstGeom>
            <a:solidFill>
              <a:srgbClr val="00CC00"/>
            </a:solidFill>
            <a:ln w="9525">
              <a:solidFill>
                <a:schemeClr val="tx1"/>
              </a:solidFill>
              <a:miter lim="800000"/>
              <a:headEnd/>
              <a:tailEnd/>
            </a:ln>
          </p:spPr>
          <p:txBody>
            <a:bodyPr wrap="none" anchor="ctr"/>
            <a:lstStyle/>
            <a:p>
              <a:pPr algn="ctr"/>
              <a:r>
                <a:rPr lang="en-US" sz="2400">
                  <a:latin typeface="Tahoma" pitchFamily="34" charset="0"/>
                </a:rPr>
                <a:t>2</a:t>
              </a:r>
            </a:p>
          </p:txBody>
        </p:sp>
        <p:sp>
          <p:nvSpPr>
            <p:cNvPr id="20498" name="Text Box 7"/>
            <p:cNvSpPr txBox="1">
              <a:spLocks noChangeArrowheads="1"/>
            </p:cNvSpPr>
            <p:nvPr/>
          </p:nvSpPr>
          <p:spPr bwMode="auto">
            <a:xfrm>
              <a:off x="3600" y="1776"/>
              <a:ext cx="231" cy="288"/>
            </a:xfrm>
            <a:prstGeom prst="rect">
              <a:avLst/>
            </a:prstGeom>
            <a:noFill/>
            <a:ln w="9525">
              <a:noFill/>
              <a:miter lim="800000"/>
              <a:headEnd/>
              <a:tailEnd/>
            </a:ln>
          </p:spPr>
          <p:txBody>
            <a:bodyPr wrap="none">
              <a:spAutoFit/>
            </a:bodyPr>
            <a:lstStyle/>
            <a:p>
              <a:pPr algn="ctr"/>
              <a:r>
                <a:rPr lang="en-US" sz="2400" b="1">
                  <a:latin typeface="Courier New" pitchFamily="49" charset="0"/>
                </a:rPr>
                <a:t>a</a:t>
              </a:r>
            </a:p>
          </p:txBody>
        </p:sp>
        <p:sp>
          <p:nvSpPr>
            <p:cNvPr id="20499" name="Text Box 8"/>
            <p:cNvSpPr txBox="1">
              <a:spLocks noChangeArrowheads="1"/>
            </p:cNvSpPr>
            <p:nvPr/>
          </p:nvSpPr>
          <p:spPr bwMode="auto">
            <a:xfrm>
              <a:off x="3600" y="2160"/>
              <a:ext cx="231" cy="288"/>
            </a:xfrm>
            <a:prstGeom prst="rect">
              <a:avLst/>
            </a:prstGeom>
            <a:noFill/>
            <a:ln w="9525">
              <a:noFill/>
              <a:miter lim="800000"/>
              <a:headEnd/>
              <a:tailEnd/>
            </a:ln>
          </p:spPr>
          <p:txBody>
            <a:bodyPr wrap="none">
              <a:spAutoFit/>
            </a:bodyPr>
            <a:lstStyle/>
            <a:p>
              <a:pPr algn="ctr"/>
              <a:r>
                <a:rPr lang="en-US" sz="2400" b="1">
                  <a:latin typeface="Courier New" pitchFamily="49" charset="0"/>
                </a:rPr>
                <a:t>b</a:t>
              </a:r>
            </a:p>
          </p:txBody>
        </p:sp>
      </p:grpSp>
      <p:grpSp>
        <p:nvGrpSpPr>
          <p:cNvPr id="3" name="Group 9"/>
          <p:cNvGrpSpPr>
            <a:grpSpLocks/>
          </p:cNvGrpSpPr>
          <p:nvPr/>
        </p:nvGrpSpPr>
        <p:grpSpPr bwMode="auto">
          <a:xfrm>
            <a:off x="5715000" y="3048000"/>
            <a:ext cx="2286000" cy="2057400"/>
            <a:chOff x="3600" y="1920"/>
            <a:chExt cx="1440" cy="1296"/>
          </a:xfrm>
        </p:grpSpPr>
        <p:sp>
          <p:nvSpPr>
            <p:cNvPr id="20490" name="Rectangle 10"/>
            <p:cNvSpPr>
              <a:spLocks noChangeArrowheads="1"/>
            </p:cNvSpPr>
            <p:nvPr/>
          </p:nvSpPr>
          <p:spPr bwMode="auto">
            <a:xfrm>
              <a:off x="4080" y="2544"/>
              <a:ext cx="576" cy="336"/>
            </a:xfrm>
            <a:prstGeom prst="rect">
              <a:avLst/>
            </a:prstGeom>
            <a:solidFill>
              <a:srgbClr val="00CC00"/>
            </a:solidFill>
            <a:ln w="9525">
              <a:solidFill>
                <a:schemeClr val="tx1"/>
              </a:solidFill>
              <a:miter lim="800000"/>
              <a:headEnd/>
              <a:tailEnd/>
            </a:ln>
          </p:spPr>
          <p:txBody>
            <a:bodyPr wrap="none" anchor="ctr"/>
            <a:lstStyle/>
            <a:p>
              <a:endParaRPr lang="en-US"/>
            </a:p>
          </p:txBody>
        </p:sp>
        <p:sp>
          <p:nvSpPr>
            <p:cNvPr id="20491" name="Rectangle 11"/>
            <p:cNvSpPr>
              <a:spLocks noChangeArrowheads="1"/>
            </p:cNvSpPr>
            <p:nvPr/>
          </p:nvSpPr>
          <p:spPr bwMode="auto">
            <a:xfrm>
              <a:off x="4080" y="2880"/>
              <a:ext cx="576" cy="336"/>
            </a:xfrm>
            <a:prstGeom prst="rect">
              <a:avLst/>
            </a:prstGeom>
            <a:solidFill>
              <a:srgbClr val="00CC00"/>
            </a:solidFill>
            <a:ln w="9525">
              <a:solidFill>
                <a:schemeClr val="tx1"/>
              </a:solidFill>
              <a:miter lim="800000"/>
              <a:headEnd/>
              <a:tailEnd/>
            </a:ln>
          </p:spPr>
          <p:txBody>
            <a:bodyPr wrap="none" anchor="ctr"/>
            <a:lstStyle/>
            <a:p>
              <a:endParaRPr lang="en-US"/>
            </a:p>
          </p:txBody>
        </p:sp>
        <p:sp>
          <p:nvSpPr>
            <p:cNvPr id="20492" name="Text Box 12"/>
            <p:cNvSpPr txBox="1">
              <a:spLocks noChangeArrowheads="1"/>
            </p:cNvSpPr>
            <p:nvPr/>
          </p:nvSpPr>
          <p:spPr bwMode="auto">
            <a:xfrm>
              <a:off x="3600" y="2592"/>
              <a:ext cx="231" cy="288"/>
            </a:xfrm>
            <a:prstGeom prst="rect">
              <a:avLst/>
            </a:prstGeom>
            <a:noFill/>
            <a:ln w="9525">
              <a:noFill/>
              <a:miter lim="800000"/>
              <a:headEnd/>
              <a:tailEnd/>
            </a:ln>
          </p:spPr>
          <p:txBody>
            <a:bodyPr wrap="none">
              <a:spAutoFit/>
            </a:bodyPr>
            <a:lstStyle/>
            <a:p>
              <a:pPr algn="ctr"/>
              <a:r>
                <a:rPr lang="en-US" sz="2400" b="1">
                  <a:latin typeface="Courier New" pitchFamily="49" charset="0"/>
                </a:rPr>
                <a:t>x</a:t>
              </a:r>
            </a:p>
          </p:txBody>
        </p:sp>
        <p:sp>
          <p:nvSpPr>
            <p:cNvPr id="20493" name="Text Box 13"/>
            <p:cNvSpPr txBox="1">
              <a:spLocks noChangeArrowheads="1"/>
            </p:cNvSpPr>
            <p:nvPr/>
          </p:nvSpPr>
          <p:spPr bwMode="auto">
            <a:xfrm>
              <a:off x="3600" y="2928"/>
              <a:ext cx="231" cy="288"/>
            </a:xfrm>
            <a:prstGeom prst="rect">
              <a:avLst/>
            </a:prstGeom>
            <a:noFill/>
            <a:ln w="9525">
              <a:noFill/>
              <a:miter lim="800000"/>
              <a:headEnd/>
              <a:tailEnd/>
            </a:ln>
          </p:spPr>
          <p:txBody>
            <a:bodyPr wrap="none">
              <a:spAutoFit/>
            </a:bodyPr>
            <a:lstStyle/>
            <a:p>
              <a:pPr algn="ctr"/>
              <a:r>
                <a:rPr lang="en-US" sz="2400" b="1">
                  <a:latin typeface="Courier New" pitchFamily="49" charset="0"/>
                </a:rPr>
                <a:t>y</a:t>
              </a:r>
            </a:p>
          </p:txBody>
        </p:sp>
        <p:sp>
          <p:nvSpPr>
            <p:cNvPr id="20494" name="Freeform 14"/>
            <p:cNvSpPr>
              <a:spLocks/>
            </p:cNvSpPr>
            <p:nvPr/>
          </p:nvSpPr>
          <p:spPr bwMode="auto">
            <a:xfrm>
              <a:off x="4368" y="1920"/>
              <a:ext cx="672" cy="816"/>
            </a:xfrm>
            <a:custGeom>
              <a:avLst/>
              <a:gdLst>
                <a:gd name="T0" fmla="*/ 0 w 672"/>
                <a:gd name="T1" fmla="*/ 816 h 816"/>
                <a:gd name="T2" fmla="*/ 624 w 672"/>
                <a:gd name="T3" fmla="*/ 336 h 816"/>
                <a:gd name="T4" fmla="*/ 288 w 672"/>
                <a:gd name="T5" fmla="*/ 0 h 816"/>
                <a:gd name="T6" fmla="*/ 0 60000 65536"/>
                <a:gd name="T7" fmla="*/ 0 60000 65536"/>
                <a:gd name="T8" fmla="*/ 0 60000 65536"/>
                <a:gd name="T9" fmla="*/ 0 w 672"/>
                <a:gd name="T10" fmla="*/ 0 h 816"/>
                <a:gd name="T11" fmla="*/ 672 w 672"/>
                <a:gd name="T12" fmla="*/ 816 h 816"/>
              </a:gdLst>
              <a:ahLst/>
              <a:cxnLst>
                <a:cxn ang="T6">
                  <a:pos x="T0" y="T1"/>
                </a:cxn>
                <a:cxn ang="T7">
                  <a:pos x="T2" y="T3"/>
                </a:cxn>
                <a:cxn ang="T8">
                  <a:pos x="T4" y="T5"/>
                </a:cxn>
              </a:cxnLst>
              <a:rect l="T9" t="T10" r="T11" b="T12"/>
              <a:pathLst>
                <a:path w="672" h="816">
                  <a:moveTo>
                    <a:pt x="0" y="816"/>
                  </a:moveTo>
                  <a:cubicBezTo>
                    <a:pt x="288" y="644"/>
                    <a:pt x="576" y="472"/>
                    <a:pt x="624" y="336"/>
                  </a:cubicBezTo>
                  <a:cubicBezTo>
                    <a:pt x="672" y="200"/>
                    <a:pt x="480" y="100"/>
                    <a:pt x="288" y="0"/>
                  </a:cubicBezTo>
                </a:path>
              </a:pathLst>
            </a:custGeom>
            <a:noFill/>
            <a:ln w="15875">
              <a:solidFill>
                <a:schemeClr val="tx1"/>
              </a:solidFill>
              <a:round/>
              <a:headEnd/>
              <a:tailEnd type="triangle" w="med" len="med"/>
            </a:ln>
          </p:spPr>
          <p:txBody>
            <a:bodyPr wrap="none" anchor="ctr"/>
            <a:lstStyle/>
            <a:p>
              <a:endParaRPr lang="en-US"/>
            </a:p>
          </p:txBody>
        </p:sp>
        <p:sp>
          <p:nvSpPr>
            <p:cNvPr id="20495" name="Freeform 15"/>
            <p:cNvSpPr>
              <a:spLocks/>
            </p:cNvSpPr>
            <p:nvPr/>
          </p:nvSpPr>
          <p:spPr bwMode="auto">
            <a:xfrm>
              <a:off x="4368" y="2256"/>
              <a:ext cx="672" cy="816"/>
            </a:xfrm>
            <a:custGeom>
              <a:avLst/>
              <a:gdLst>
                <a:gd name="T0" fmla="*/ 0 w 672"/>
                <a:gd name="T1" fmla="*/ 816 h 816"/>
                <a:gd name="T2" fmla="*/ 624 w 672"/>
                <a:gd name="T3" fmla="*/ 336 h 816"/>
                <a:gd name="T4" fmla="*/ 288 w 672"/>
                <a:gd name="T5" fmla="*/ 0 h 816"/>
                <a:gd name="T6" fmla="*/ 0 60000 65536"/>
                <a:gd name="T7" fmla="*/ 0 60000 65536"/>
                <a:gd name="T8" fmla="*/ 0 60000 65536"/>
                <a:gd name="T9" fmla="*/ 0 w 672"/>
                <a:gd name="T10" fmla="*/ 0 h 816"/>
                <a:gd name="T11" fmla="*/ 672 w 672"/>
                <a:gd name="T12" fmla="*/ 816 h 816"/>
              </a:gdLst>
              <a:ahLst/>
              <a:cxnLst>
                <a:cxn ang="T6">
                  <a:pos x="T0" y="T1"/>
                </a:cxn>
                <a:cxn ang="T7">
                  <a:pos x="T2" y="T3"/>
                </a:cxn>
                <a:cxn ang="T8">
                  <a:pos x="T4" y="T5"/>
                </a:cxn>
              </a:cxnLst>
              <a:rect l="T9" t="T10" r="T11" b="T12"/>
              <a:pathLst>
                <a:path w="672" h="816">
                  <a:moveTo>
                    <a:pt x="0" y="816"/>
                  </a:moveTo>
                  <a:cubicBezTo>
                    <a:pt x="288" y="644"/>
                    <a:pt x="576" y="472"/>
                    <a:pt x="624" y="336"/>
                  </a:cubicBezTo>
                  <a:cubicBezTo>
                    <a:pt x="672" y="200"/>
                    <a:pt x="480" y="100"/>
                    <a:pt x="288" y="0"/>
                  </a:cubicBezTo>
                </a:path>
              </a:pathLst>
            </a:custGeom>
            <a:noFill/>
            <a:ln w="15875">
              <a:solidFill>
                <a:schemeClr val="tx1"/>
              </a:solidFill>
              <a:round/>
              <a:headEnd/>
              <a:tailEnd type="triangle" w="med" len="med"/>
            </a:ln>
          </p:spPr>
          <p:txBody>
            <a:bodyPr wrap="none" anchor="ctr"/>
            <a:lstStyle/>
            <a:p>
              <a:endParaRPr lang="en-US"/>
            </a:p>
          </p:txBody>
        </p:sp>
      </p:grpSp>
      <p:grpSp>
        <p:nvGrpSpPr>
          <p:cNvPr id="4" name="Group 16"/>
          <p:cNvGrpSpPr>
            <a:grpSpLocks/>
          </p:cNvGrpSpPr>
          <p:nvPr/>
        </p:nvGrpSpPr>
        <p:grpSpPr bwMode="auto">
          <a:xfrm>
            <a:off x="6477000" y="2743200"/>
            <a:ext cx="914400" cy="1066800"/>
            <a:chOff x="4080" y="3456"/>
            <a:chExt cx="576" cy="672"/>
          </a:xfrm>
        </p:grpSpPr>
        <p:sp>
          <p:nvSpPr>
            <p:cNvPr id="20488" name="Rectangle 17"/>
            <p:cNvSpPr>
              <a:spLocks noChangeArrowheads="1"/>
            </p:cNvSpPr>
            <p:nvPr/>
          </p:nvSpPr>
          <p:spPr bwMode="auto">
            <a:xfrm>
              <a:off x="4080" y="3456"/>
              <a:ext cx="576" cy="336"/>
            </a:xfrm>
            <a:prstGeom prst="rect">
              <a:avLst/>
            </a:prstGeom>
            <a:solidFill>
              <a:srgbClr val="00CC00"/>
            </a:solidFill>
            <a:ln w="9525">
              <a:solidFill>
                <a:schemeClr val="tx1"/>
              </a:solidFill>
              <a:miter lim="800000"/>
              <a:headEnd/>
              <a:tailEnd/>
            </a:ln>
          </p:spPr>
          <p:txBody>
            <a:bodyPr wrap="none" anchor="ctr"/>
            <a:lstStyle/>
            <a:p>
              <a:pPr algn="ctr"/>
              <a:r>
                <a:rPr lang="en-US" sz="2400">
                  <a:latin typeface="Tahoma" pitchFamily="34" charset="0"/>
                </a:rPr>
                <a:t>1001</a:t>
              </a:r>
            </a:p>
          </p:txBody>
        </p:sp>
        <p:sp>
          <p:nvSpPr>
            <p:cNvPr id="20489" name="Rectangle 18"/>
            <p:cNvSpPr>
              <a:spLocks noChangeArrowheads="1"/>
            </p:cNvSpPr>
            <p:nvPr/>
          </p:nvSpPr>
          <p:spPr bwMode="auto">
            <a:xfrm>
              <a:off x="4080" y="3792"/>
              <a:ext cx="576" cy="336"/>
            </a:xfrm>
            <a:prstGeom prst="rect">
              <a:avLst/>
            </a:prstGeom>
            <a:solidFill>
              <a:srgbClr val="00CC00"/>
            </a:solidFill>
            <a:ln w="9525">
              <a:solidFill>
                <a:schemeClr val="tx1"/>
              </a:solidFill>
              <a:miter lim="800000"/>
              <a:headEnd/>
              <a:tailEnd/>
            </a:ln>
          </p:spPr>
          <p:txBody>
            <a:bodyPr wrap="none" anchor="ctr"/>
            <a:lstStyle/>
            <a:p>
              <a:pPr algn="ctr"/>
              <a:r>
                <a:rPr lang="en-US" sz="2400">
                  <a:latin typeface="Tahoma" pitchFamily="34" charset="0"/>
                </a:rPr>
                <a:t>1002</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p:txBody>
          <a:bodyPr/>
          <a:lstStyle/>
          <a:p>
            <a:r>
              <a:rPr lang="en-US" sz="4000" dirty="0" smtClean="0"/>
              <a:t>Arrays and Pointers</a:t>
            </a:r>
            <a:endParaRPr lang="en-US" sz="4000" dirty="0"/>
          </a:p>
        </p:txBody>
      </p:sp>
      <p:sp>
        <p:nvSpPr>
          <p:cNvPr id="438275" name="Rectangle 3"/>
          <p:cNvSpPr>
            <a:spLocks noGrp="1" noChangeArrowheads="1"/>
          </p:cNvSpPr>
          <p:nvPr>
            <p:ph type="body" idx="1"/>
          </p:nvPr>
        </p:nvSpPr>
        <p:spPr>
          <a:xfrm>
            <a:off x="304800" y="1066800"/>
            <a:ext cx="8534400" cy="4953000"/>
          </a:xfrm>
        </p:spPr>
        <p:txBody>
          <a:bodyPr/>
          <a:lstStyle/>
          <a:p>
            <a:pPr>
              <a:lnSpc>
                <a:spcPct val="90000"/>
              </a:lnSpc>
            </a:pPr>
            <a:r>
              <a:rPr lang="en-US" dirty="0"/>
              <a:t>Arrays and pointers are </a:t>
            </a:r>
            <a:r>
              <a:rPr lang="en-US" i="1" dirty="0"/>
              <a:t>closely related</a:t>
            </a:r>
            <a:r>
              <a:rPr lang="en-US" dirty="0"/>
              <a:t> in </a:t>
            </a:r>
            <a:r>
              <a:rPr lang="en-US" i="1" dirty="0"/>
              <a:t>C</a:t>
            </a:r>
            <a:endParaRPr lang="en-US" dirty="0"/>
          </a:p>
          <a:p>
            <a:pPr lvl="1">
              <a:lnSpc>
                <a:spcPct val="90000"/>
              </a:lnSpc>
            </a:pPr>
            <a:r>
              <a:rPr lang="en-US" dirty="0"/>
              <a:t>In fact, they are essentially the same thing!</a:t>
            </a:r>
          </a:p>
          <a:p>
            <a:pPr lvl="1">
              <a:lnSpc>
                <a:spcPct val="90000"/>
              </a:lnSpc>
            </a:pPr>
            <a:r>
              <a:rPr lang="en-US" dirty="0"/>
              <a:t>Esp. when used as parameters of functions</a:t>
            </a:r>
          </a:p>
          <a:p>
            <a:pPr>
              <a:lnSpc>
                <a:spcPct val="90000"/>
              </a:lnSpc>
            </a:pPr>
            <a:r>
              <a:rPr lang="en-US" sz="3000" b="1" dirty="0" err="1">
                <a:latin typeface="Courier New" pitchFamily="49" charset="0"/>
              </a:rPr>
              <a:t>int</a:t>
            </a:r>
            <a:r>
              <a:rPr lang="en-US" sz="3000" b="1" dirty="0">
                <a:latin typeface="Courier New" pitchFamily="49" charset="0"/>
              </a:rPr>
              <a:t> A[10];</a:t>
            </a:r>
            <a:br>
              <a:rPr lang="en-US" sz="3000" b="1" dirty="0">
                <a:latin typeface="Courier New" pitchFamily="49" charset="0"/>
              </a:rPr>
            </a:br>
            <a:r>
              <a:rPr lang="en-US" sz="3000" b="1" dirty="0" err="1">
                <a:latin typeface="Courier New" pitchFamily="49" charset="0"/>
              </a:rPr>
              <a:t>int</a:t>
            </a:r>
            <a:r>
              <a:rPr lang="en-US" sz="3000" b="1" dirty="0">
                <a:latin typeface="Courier New" pitchFamily="49" charset="0"/>
              </a:rPr>
              <a:t> *p;</a:t>
            </a:r>
          </a:p>
          <a:p>
            <a:pPr lvl="1">
              <a:lnSpc>
                <a:spcPct val="90000"/>
              </a:lnSpc>
            </a:pPr>
            <a:r>
              <a:rPr lang="en-US" i="1" dirty="0"/>
              <a:t>Type</a:t>
            </a:r>
            <a:r>
              <a:rPr lang="en-US" dirty="0"/>
              <a:t> of </a:t>
            </a:r>
            <a:r>
              <a:rPr lang="en-US" sz="2600" b="1" dirty="0">
                <a:latin typeface="Courier New" pitchFamily="49" charset="0"/>
              </a:rPr>
              <a:t>A</a:t>
            </a:r>
            <a:r>
              <a:rPr lang="en-US" dirty="0"/>
              <a:t> is </a:t>
            </a:r>
            <a:r>
              <a:rPr lang="en-US" sz="2600" b="1" dirty="0" err="1">
                <a:latin typeface="Courier New" pitchFamily="49" charset="0"/>
              </a:rPr>
              <a:t>int</a:t>
            </a:r>
            <a:r>
              <a:rPr lang="en-US" sz="2600" b="1" dirty="0">
                <a:latin typeface="Courier New" pitchFamily="49" charset="0"/>
              </a:rPr>
              <a:t> * </a:t>
            </a:r>
          </a:p>
          <a:p>
            <a:pPr lvl="1">
              <a:lnSpc>
                <a:spcPct val="90000"/>
              </a:lnSpc>
            </a:pPr>
            <a:r>
              <a:rPr lang="en-US" sz="2600" b="1" dirty="0">
                <a:latin typeface="Courier New" pitchFamily="49" charset="0"/>
              </a:rPr>
              <a:t>p = A;</a:t>
            </a:r>
            <a:r>
              <a:rPr lang="en-US" dirty="0"/>
              <a:t> and </a:t>
            </a:r>
            <a:r>
              <a:rPr lang="en-US" sz="2600" b="1" dirty="0">
                <a:latin typeface="Courier New" pitchFamily="49" charset="0"/>
              </a:rPr>
              <a:t>A = p;</a:t>
            </a:r>
            <a:r>
              <a:rPr lang="en-US" dirty="0"/>
              <a:t> are legal assignments</a:t>
            </a:r>
          </a:p>
          <a:p>
            <a:pPr lvl="1">
              <a:lnSpc>
                <a:spcPct val="90000"/>
              </a:lnSpc>
            </a:pPr>
            <a:r>
              <a:rPr lang="en-US" sz="2600" b="1" dirty="0">
                <a:latin typeface="Courier New" pitchFamily="49" charset="0"/>
              </a:rPr>
              <a:t>*p</a:t>
            </a:r>
            <a:r>
              <a:rPr lang="en-US" dirty="0"/>
              <a:t> refers to </a:t>
            </a:r>
            <a:r>
              <a:rPr lang="en-US" sz="2600" b="1" dirty="0">
                <a:latin typeface="Courier New" pitchFamily="49" charset="0"/>
              </a:rPr>
              <a:t>A[0]</a:t>
            </a:r>
            <a:r>
              <a:rPr lang="en-US" dirty="0"/>
              <a:t/>
            </a:r>
            <a:br>
              <a:rPr lang="en-US" dirty="0"/>
            </a:br>
            <a:r>
              <a:rPr lang="en-US" sz="2600" b="1" dirty="0">
                <a:latin typeface="Courier New" pitchFamily="49" charset="0"/>
              </a:rPr>
              <a:t>*(p + n)</a:t>
            </a:r>
            <a:r>
              <a:rPr lang="en-US" dirty="0"/>
              <a:t> refers to </a:t>
            </a:r>
            <a:r>
              <a:rPr lang="en-US" sz="2600" b="1" dirty="0">
                <a:latin typeface="Courier New" pitchFamily="49" charset="0"/>
              </a:rPr>
              <a:t>A[n]</a:t>
            </a:r>
          </a:p>
          <a:p>
            <a:pPr lvl="1">
              <a:lnSpc>
                <a:spcPct val="90000"/>
              </a:lnSpc>
            </a:pPr>
            <a:r>
              <a:rPr lang="en-US" sz="2600" b="1" dirty="0">
                <a:latin typeface="Courier New" pitchFamily="49" charset="0"/>
              </a:rPr>
              <a:t>p = &amp;A[5];</a:t>
            </a:r>
            <a:r>
              <a:rPr lang="en-US" dirty="0"/>
              <a:t> is the same as </a:t>
            </a:r>
            <a:r>
              <a:rPr lang="en-US" sz="2600" b="1" dirty="0">
                <a:latin typeface="Courier New" pitchFamily="49" charset="0"/>
              </a:rPr>
              <a:t>p = A + 5;</a:t>
            </a:r>
            <a:endParaRPr lang="en-US"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p:txBody>
          <a:bodyPr/>
          <a:lstStyle/>
          <a:p>
            <a:r>
              <a:rPr lang="en-US"/>
              <a:t>Arrays and Pointers </a:t>
            </a:r>
            <a:r>
              <a:rPr lang="en-US" sz="2800"/>
              <a:t>(continued)</a:t>
            </a:r>
            <a:endParaRPr lang="en-US"/>
          </a:p>
        </p:txBody>
      </p:sp>
      <p:sp>
        <p:nvSpPr>
          <p:cNvPr id="440323" name="Rectangle 3"/>
          <p:cNvSpPr>
            <a:spLocks noGrp="1" noChangeArrowheads="1"/>
          </p:cNvSpPr>
          <p:nvPr>
            <p:ph type="body" idx="1"/>
          </p:nvPr>
        </p:nvSpPr>
        <p:spPr>
          <a:xfrm>
            <a:off x="304800" y="1066800"/>
            <a:ext cx="8534400" cy="4724400"/>
          </a:xfrm>
        </p:spPr>
        <p:txBody>
          <a:bodyPr/>
          <a:lstStyle/>
          <a:p>
            <a:r>
              <a:rPr lang="en-US" sz="2600" b="1" dirty="0">
                <a:latin typeface="Courier New" pitchFamily="49" charset="0"/>
              </a:rPr>
              <a:t>double A[10];</a:t>
            </a:r>
            <a:r>
              <a:rPr lang="en-US" sz="2800" dirty="0"/>
              <a:t> </a:t>
            </a:r>
            <a:r>
              <a:rPr lang="en-US" sz="2800" i="1" dirty="0"/>
              <a:t>vs.</a:t>
            </a:r>
            <a:r>
              <a:rPr lang="en-US" sz="2800" dirty="0"/>
              <a:t> </a:t>
            </a:r>
            <a:r>
              <a:rPr lang="en-US" sz="2600" b="1" dirty="0">
                <a:latin typeface="Courier New" pitchFamily="49" charset="0"/>
              </a:rPr>
              <a:t>double *A;</a:t>
            </a:r>
          </a:p>
          <a:p>
            <a:r>
              <a:rPr lang="en-US" sz="2800" i="1" dirty="0"/>
              <a:t>Only</a:t>
            </a:r>
            <a:r>
              <a:rPr lang="en-US" sz="2800" dirty="0"/>
              <a:t> difference:– </a:t>
            </a:r>
          </a:p>
          <a:p>
            <a:pPr lvl="1"/>
            <a:r>
              <a:rPr lang="en-US" sz="2200" b="1" dirty="0">
                <a:latin typeface="Courier New" pitchFamily="49" charset="0"/>
              </a:rPr>
              <a:t>double A[10]</a:t>
            </a:r>
            <a:r>
              <a:rPr lang="en-US" sz="2400" dirty="0"/>
              <a:t> sets aside </a:t>
            </a:r>
            <a:r>
              <a:rPr lang="en-US" sz="2400" i="1" dirty="0"/>
              <a:t>ten</a:t>
            </a:r>
            <a:r>
              <a:rPr lang="en-US" sz="2400" dirty="0"/>
              <a:t> units of memory, each large enough to hold a </a:t>
            </a:r>
            <a:r>
              <a:rPr lang="en-US" sz="2200" b="1" dirty="0">
                <a:latin typeface="Courier New" pitchFamily="49" charset="0"/>
              </a:rPr>
              <a:t>double</a:t>
            </a:r>
            <a:endParaRPr lang="en-US" sz="2400" dirty="0"/>
          </a:p>
          <a:p>
            <a:pPr lvl="1"/>
            <a:r>
              <a:rPr lang="en-US" sz="2200" b="1" dirty="0">
                <a:latin typeface="Courier New" pitchFamily="49" charset="0"/>
              </a:rPr>
              <a:t>double *A</a:t>
            </a:r>
            <a:r>
              <a:rPr lang="en-US" sz="2400" dirty="0"/>
              <a:t> sets aside </a:t>
            </a:r>
            <a:r>
              <a:rPr lang="en-US" sz="2400" i="1" dirty="0"/>
              <a:t>one</a:t>
            </a:r>
            <a:r>
              <a:rPr lang="en-US" sz="2400" dirty="0"/>
              <a:t> pointer-sized unit of memory</a:t>
            </a:r>
          </a:p>
          <a:p>
            <a:pPr lvl="2"/>
            <a:r>
              <a:rPr lang="en-US" sz="2000" dirty="0"/>
              <a:t>You are expected to come up with the memory elsewhere!</a:t>
            </a:r>
          </a:p>
          <a:p>
            <a:pPr lvl="1"/>
            <a:r>
              <a:rPr lang="en-US" sz="2400" dirty="0"/>
              <a:t>Note:– all pointer variables are the same size in any given machine architecture</a:t>
            </a:r>
          </a:p>
          <a:p>
            <a:pPr lvl="2"/>
            <a:r>
              <a:rPr lang="en-US" sz="2000" dirty="0"/>
              <a:t>Regardless of what types they point to</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p:txBody>
          <a:bodyPr/>
          <a:lstStyle/>
          <a:p>
            <a:r>
              <a:rPr lang="en-US"/>
              <a:t>Note</a:t>
            </a:r>
          </a:p>
        </p:txBody>
      </p:sp>
      <p:sp>
        <p:nvSpPr>
          <p:cNvPr id="442371" name="Rectangle 3"/>
          <p:cNvSpPr>
            <a:spLocks noGrp="1" noChangeArrowheads="1"/>
          </p:cNvSpPr>
          <p:nvPr>
            <p:ph type="body" idx="1"/>
          </p:nvPr>
        </p:nvSpPr>
        <p:spPr>
          <a:xfrm>
            <a:off x="304800" y="1066800"/>
            <a:ext cx="8534400" cy="4953000"/>
          </a:xfrm>
        </p:spPr>
        <p:txBody>
          <a:bodyPr/>
          <a:lstStyle/>
          <a:p>
            <a:r>
              <a:rPr lang="en-US" i="1" dirty="0"/>
              <a:t>C</a:t>
            </a:r>
            <a:r>
              <a:rPr lang="en-US" dirty="0"/>
              <a:t> does </a:t>
            </a:r>
            <a:r>
              <a:rPr lang="en-US" i="1" dirty="0"/>
              <a:t>not</a:t>
            </a:r>
            <a:r>
              <a:rPr lang="en-US" dirty="0"/>
              <a:t> assign arrays to each other</a:t>
            </a:r>
          </a:p>
          <a:p>
            <a:r>
              <a:rPr lang="en-US" i="1" dirty="0" err="1"/>
              <a:t>E.g</a:t>
            </a:r>
            <a:r>
              <a:rPr lang="en-US" i="1" dirty="0"/>
              <a:t>,</a:t>
            </a:r>
          </a:p>
          <a:p>
            <a:pPr lvl="1"/>
            <a:r>
              <a:rPr lang="en-US" sz="2600" b="1" dirty="0">
                <a:latin typeface="Courier New" pitchFamily="49" charset="0"/>
              </a:rPr>
              <a:t>double A[10];</a:t>
            </a:r>
            <a:br>
              <a:rPr lang="en-US" sz="2600" b="1" dirty="0">
                <a:latin typeface="Courier New" pitchFamily="49" charset="0"/>
              </a:rPr>
            </a:br>
            <a:r>
              <a:rPr lang="en-US" sz="2600" b="1" dirty="0">
                <a:latin typeface="Courier New" pitchFamily="49" charset="0"/>
              </a:rPr>
              <a:t>double B[10];</a:t>
            </a:r>
            <a:br>
              <a:rPr lang="en-US" sz="2600" b="1" dirty="0">
                <a:latin typeface="Courier New" pitchFamily="49" charset="0"/>
              </a:rPr>
            </a:br>
            <a:r>
              <a:rPr lang="en-US" sz="2600" b="1" dirty="0">
                <a:latin typeface="Courier New" pitchFamily="49" charset="0"/>
              </a:rPr>
              <a:t/>
            </a:r>
            <a:br>
              <a:rPr lang="en-US" sz="2600" b="1" dirty="0">
                <a:latin typeface="Courier New" pitchFamily="49" charset="0"/>
              </a:rPr>
            </a:br>
            <a:r>
              <a:rPr lang="en-US" sz="2600" b="1" dirty="0">
                <a:latin typeface="Courier New" pitchFamily="49" charset="0"/>
              </a:rPr>
              <a:t>A = B; </a:t>
            </a:r>
          </a:p>
          <a:p>
            <a:pPr lvl="2"/>
            <a:r>
              <a:rPr lang="en-US" dirty="0"/>
              <a:t>assigns the pointer value </a:t>
            </a:r>
            <a:r>
              <a:rPr lang="en-US" sz="2600" b="1" dirty="0">
                <a:latin typeface="Courier New" pitchFamily="49" charset="0"/>
              </a:rPr>
              <a:t>B</a:t>
            </a:r>
            <a:r>
              <a:rPr lang="en-US" dirty="0"/>
              <a:t> to the pointer value </a:t>
            </a:r>
            <a:r>
              <a:rPr lang="en-US" sz="2600" b="1" dirty="0">
                <a:latin typeface="Courier New" pitchFamily="49" charset="0"/>
              </a:rPr>
              <a:t>A</a:t>
            </a:r>
          </a:p>
          <a:p>
            <a:pPr lvl="2"/>
            <a:r>
              <a:rPr lang="en-US" dirty="0"/>
              <a:t>Contents of array </a:t>
            </a:r>
            <a:r>
              <a:rPr lang="en-US" sz="2600" b="1" dirty="0">
                <a:latin typeface="Courier New" pitchFamily="49" charset="0"/>
              </a:rPr>
              <a:t>A</a:t>
            </a:r>
            <a:r>
              <a:rPr lang="en-US" dirty="0"/>
              <a:t> are untouched</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p:txBody>
          <a:bodyPr/>
          <a:lstStyle/>
          <a:p>
            <a:r>
              <a:rPr lang="en-US"/>
              <a:t>Arrays as Function Parameters</a:t>
            </a:r>
          </a:p>
        </p:txBody>
      </p:sp>
      <p:sp>
        <p:nvSpPr>
          <p:cNvPr id="444419" name="Rectangle 3"/>
          <p:cNvSpPr>
            <a:spLocks noGrp="1" noChangeArrowheads="1"/>
          </p:cNvSpPr>
          <p:nvPr>
            <p:ph type="body" idx="1"/>
          </p:nvPr>
        </p:nvSpPr>
        <p:spPr>
          <a:xfrm>
            <a:off x="304800" y="1066800"/>
            <a:ext cx="8534400" cy="4724400"/>
          </a:xfrm>
        </p:spPr>
        <p:txBody>
          <a:bodyPr/>
          <a:lstStyle/>
          <a:p>
            <a:r>
              <a:rPr lang="en-US" sz="2600" b="1" dirty="0">
                <a:latin typeface="Courier New" pitchFamily="49" charset="0"/>
              </a:rPr>
              <a:t>void init(float A[], </a:t>
            </a:r>
            <a:r>
              <a:rPr lang="en-US" sz="2600" b="1" dirty="0" err="1">
                <a:latin typeface="Courier New" pitchFamily="49" charset="0"/>
              </a:rPr>
              <a:t>int</a:t>
            </a:r>
            <a:r>
              <a:rPr lang="en-US" sz="2600" b="1" dirty="0">
                <a:latin typeface="Courier New" pitchFamily="49" charset="0"/>
              </a:rPr>
              <a:t> </a:t>
            </a:r>
            <a:r>
              <a:rPr lang="en-US" sz="2600" b="1" dirty="0" err="1">
                <a:latin typeface="Courier New" pitchFamily="49" charset="0"/>
              </a:rPr>
              <a:t>arraySize</a:t>
            </a:r>
            <a:r>
              <a:rPr lang="en-US" sz="2600" b="1" dirty="0">
                <a:latin typeface="Courier New" pitchFamily="49" charset="0"/>
              </a:rPr>
              <a:t>);</a:t>
            </a:r>
            <a:br>
              <a:rPr lang="en-US" sz="2600" b="1" dirty="0">
                <a:latin typeface="Courier New" pitchFamily="49" charset="0"/>
              </a:rPr>
            </a:br>
            <a:r>
              <a:rPr lang="en-US" sz="2600" b="1" dirty="0">
                <a:latin typeface="Courier New" pitchFamily="49" charset="0"/>
              </a:rPr>
              <a:t>void init(float *A, </a:t>
            </a:r>
            <a:r>
              <a:rPr lang="en-US" sz="2600" b="1" dirty="0" err="1">
                <a:latin typeface="Courier New" pitchFamily="49" charset="0"/>
              </a:rPr>
              <a:t>int</a:t>
            </a:r>
            <a:r>
              <a:rPr lang="en-US" sz="2600" b="1" dirty="0">
                <a:latin typeface="Courier New" pitchFamily="49" charset="0"/>
              </a:rPr>
              <a:t> </a:t>
            </a:r>
            <a:r>
              <a:rPr lang="en-US" sz="2600" b="1" dirty="0" err="1">
                <a:latin typeface="Courier New" pitchFamily="49" charset="0"/>
              </a:rPr>
              <a:t>arraySize</a:t>
            </a:r>
            <a:r>
              <a:rPr lang="en-US" sz="2600" b="1" dirty="0">
                <a:latin typeface="Courier New" pitchFamily="49" charset="0"/>
              </a:rPr>
              <a:t>);</a:t>
            </a:r>
          </a:p>
          <a:p>
            <a:pPr lvl="2"/>
            <a:endParaRPr lang="en-US" dirty="0"/>
          </a:p>
          <a:p>
            <a:r>
              <a:rPr lang="en-US" dirty="0"/>
              <a:t>Are identical function prototypes!</a:t>
            </a:r>
          </a:p>
          <a:p>
            <a:r>
              <a:rPr lang="en-US" dirty="0"/>
              <a:t>Pointer is passed by value</a:t>
            </a:r>
          </a:p>
          <a:p>
            <a:r>
              <a:rPr lang="en-US" dirty="0"/>
              <a:t>I.e. caller copies the </a:t>
            </a:r>
            <a:r>
              <a:rPr lang="en-US" i="1" dirty="0"/>
              <a:t>value</a:t>
            </a:r>
            <a:r>
              <a:rPr lang="en-US" dirty="0"/>
              <a:t> of a pointer to </a:t>
            </a:r>
            <a:r>
              <a:rPr lang="en-US" sz="2600" b="1" dirty="0">
                <a:latin typeface="Courier New" pitchFamily="49" charset="0"/>
              </a:rPr>
              <a:t>float</a:t>
            </a:r>
            <a:r>
              <a:rPr lang="en-US" dirty="0"/>
              <a:t> into the parameter </a:t>
            </a:r>
            <a:r>
              <a:rPr lang="en-US" sz="2800" b="1" dirty="0">
                <a:latin typeface="Courier New" pitchFamily="49" charset="0"/>
              </a:rPr>
              <a:t>A</a:t>
            </a:r>
          </a:p>
          <a:p>
            <a:r>
              <a:rPr lang="en-US" dirty="0"/>
              <a:t>Called function can reference </a:t>
            </a:r>
            <a:r>
              <a:rPr lang="en-US" i="1" dirty="0"/>
              <a:t>through</a:t>
            </a:r>
            <a:r>
              <a:rPr lang="en-US" dirty="0"/>
              <a:t> that pointer to reach thing pointed to</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p:cNvSpPr>
            <a:spLocks noGrp="1" noChangeArrowheads="1"/>
          </p:cNvSpPr>
          <p:nvPr>
            <p:ph type="title"/>
          </p:nvPr>
        </p:nvSpPr>
        <p:spPr/>
        <p:txBody>
          <a:bodyPr/>
          <a:lstStyle/>
          <a:p>
            <a:r>
              <a:rPr lang="en-US"/>
              <a:t>Arrays as Function Parameters </a:t>
            </a:r>
            <a:r>
              <a:rPr lang="en-US" sz="2800"/>
              <a:t>(continued)</a:t>
            </a:r>
            <a:endParaRPr lang="en-US"/>
          </a:p>
        </p:txBody>
      </p:sp>
      <p:sp>
        <p:nvSpPr>
          <p:cNvPr id="446467" name="Rectangle 3"/>
          <p:cNvSpPr>
            <a:spLocks noGrp="1" noChangeArrowheads="1"/>
          </p:cNvSpPr>
          <p:nvPr>
            <p:ph type="body" idx="1"/>
          </p:nvPr>
        </p:nvSpPr>
        <p:spPr>
          <a:xfrm>
            <a:off x="304800" y="1066800"/>
            <a:ext cx="8534400" cy="4876800"/>
          </a:xfrm>
        </p:spPr>
        <p:txBody>
          <a:bodyPr/>
          <a:lstStyle/>
          <a:p>
            <a:r>
              <a:rPr lang="en-US" sz="2600" b="1" dirty="0">
                <a:latin typeface="Courier New" pitchFamily="49" charset="0"/>
              </a:rPr>
              <a:t>void init(float A[], </a:t>
            </a:r>
            <a:r>
              <a:rPr lang="en-US" sz="2600" b="1" dirty="0" err="1">
                <a:latin typeface="Courier New" pitchFamily="49" charset="0"/>
              </a:rPr>
              <a:t>int</a:t>
            </a:r>
            <a:r>
              <a:rPr lang="en-US" sz="2600" b="1" dirty="0">
                <a:latin typeface="Courier New" pitchFamily="49" charset="0"/>
              </a:rPr>
              <a:t> </a:t>
            </a:r>
            <a:r>
              <a:rPr lang="en-US" sz="2600" b="1" dirty="0" err="1">
                <a:latin typeface="Courier New" pitchFamily="49" charset="0"/>
              </a:rPr>
              <a:t>arraySize</a:t>
            </a:r>
            <a:r>
              <a:rPr lang="en-US" sz="2600" b="1" dirty="0">
                <a:latin typeface="Courier New" pitchFamily="49" charset="0"/>
              </a:rPr>
              <a:t>){</a:t>
            </a:r>
            <a:br>
              <a:rPr lang="en-US" sz="2600" b="1" dirty="0">
                <a:latin typeface="Courier New" pitchFamily="49" charset="0"/>
              </a:rPr>
            </a:br>
            <a:r>
              <a:rPr lang="en-US" sz="2600" b="1" dirty="0">
                <a:latin typeface="Courier New" pitchFamily="49" charset="0"/>
              </a:rPr>
              <a:t>	</a:t>
            </a:r>
            <a:r>
              <a:rPr lang="en-US" sz="2600" b="1" dirty="0" err="1">
                <a:latin typeface="Courier New" pitchFamily="49" charset="0"/>
              </a:rPr>
              <a:t>int</a:t>
            </a:r>
            <a:r>
              <a:rPr lang="en-US" sz="2600" b="1" dirty="0">
                <a:latin typeface="Courier New" pitchFamily="49" charset="0"/>
              </a:rPr>
              <a:t> n;</a:t>
            </a:r>
            <a:br>
              <a:rPr lang="en-US" sz="2600" b="1" dirty="0">
                <a:latin typeface="Courier New" pitchFamily="49" charset="0"/>
              </a:rPr>
            </a:br>
            <a:r>
              <a:rPr lang="en-US" sz="2600" b="1" dirty="0">
                <a:latin typeface="Courier New" pitchFamily="49" charset="0"/>
              </a:rPr>
              <a:t/>
            </a:r>
            <a:br>
              <a:rPr lang="en-US" sz="2600" b="1" dirty="0">
                <a:latin typeface="Courier New" pitchFamily="49" charset="0"/>
              </a:rPr>
            </a:br>
            <a:r>
              <a:rPr lang="en-US" sz="2600" b="1" dirty="0">
                <a:latin typeface="Courier New" pitchFamily="49" charset="0"/>
              </a:rPr>
              <a:t>	for(n = 0; n &lt; </a:t>
            </a:r>
            <a:r>
              <a:rPr lang="en-US" sz="2600" b="1" dirty="0" err="1">
                <a:latin typeface="Courier New" pitchFamily="49" charset="0"/>
              </a:rPr>
              <a:t>arraySize</a:t>
            </a:r>
            <a:r>
              <a:rPr lang="en-US" sz="2600" b="1" dirty="0">
                <a:latin typeface="Courier New" pitchFamily="49" charset="0"/>
              </a:rPr>
              <a:t>; n++)</a:t>
            </a:r>
            <a:br>
              <a:rPr lang="en-US" sz="2600" b="1" dirty="0">
                <a:latin typeface="Courier New" pitchFamily="49" charset="0"/>
              </a:rPr>
            </a:br>
            <a:r>
              <a:rPr lang="en-US" sz="2600" b="1" dirty="0">
                <a:latin typeface="Courier New" pitchFamily="49" charset="0"/>
              </a:rPr>
              <a:t>		A[n] = (float)n;</a:t>
            </a:r>
            <a:br>
              <a:rPr lang="en-US" sz="2600" b="1" dirty="0">
                <a:latin typeface="Courier New" pitchFamily="49" charset="0"/>
              </a:rPr>
            </a:br>
            <a:r>
              <a:rPr lang="en-US" sz="2600" b="1" dirty="0">
                <a:latin typeface="Courier New" pitchFamily="49" charset="0"/>
              </a:rPr>
              <a:t/>
            </a:r>
            <a:br>
              <a:rPr lang="en-US" sz="2600" b="1" dirty="0">
                <a:latin typeface="Courier New" pitchFamily="49" charset="0"/>
              </a:rPr>
            </a:br>
            <a:r>
              <a:rPr lang="en-US" sz="2600" b="1" dirty="0">
                <a:latin typeface="Courier New" pitchFamily="49" charset="0"/>
              </a:rPr>
              <a:t>}	//init</a:t>
            </a:r>
          </a:p>
          <a:p>
            <a:endParaRPr lang="en-US" sz="2600" dirty="0">
              <a:latin typeface="Courier New" pitchFamily="49" charset="0"/>
            </a:endParaRPr>
          </a:p>
          <a:p>
            <a:r>
              <a:rPr lang="en-US" dirty="0"/>
              <a:t>Assigns values to the array A </a:t>
            </a:r>
            <a:r>
              <a:rPr lang="en-US" i="1" dirty="0"/>
              <a:t>in place</a:t>
            </a:r>
          </a:p>
          <a:p>
            <a:pPr lvl="1"/>
            <a:r>
              <a:rPr lang="en-US" dirty="0"/>
              <a:t>So that caller can see the changes!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p:txBody>
          <a:bodyPr/>
          <a:lstStyle/>
          <a:p>
            <a:r>
              <a:rPr lang="en-US"/>
              <a:t>Examples</a:t>
            </a:r>
          </a:p>
        </p:txBody>
      </p:sp>
      <p:sp>
        <p:nvSpPr>
          <p:cNvPr id="448515" name="Rectangle 3"/>
          <p:cNvSpPr>
            <a:spLocks noGrp="1" noChangeArrowheads="1"/>
          </p:cNvSpPr>
          <p:nvPr>
            <p:ph type="body" idx="1"/>
          </p:nvPr>
        </p:nvSpPr>
        <p:spPr>
          <a:xfrm>
            <a:off x="304800" y="1066800"/>
            <a:ext cx="8534400" cy="4953000"/>
          </a:xfrm>
        </p:spPr>
        <p:txBody>
          <a:bodyPr/>
          <a:lstStyle/>
          <a:p>
            <a:pPr>
              <a:lnSpc>
                <a:spcPct val="80000"/>
              </a:lnSpc>
              <a:buFontTx/>
              <a:buNone/>
            </a:pPr>
            <a:r>
              <a:rPr lang="en-US" sz="2400" b="1" dirty="0">
                <a:latin typeface="Courier New" pitchFamily="49" charset="0"/>
              </a:rPr>
              <a:t>while ((</a:t>
            </a:r>
            <a:r>
              <a:rPr lang="en-US" sz="2400" b="1" dirty="0" err="1">
                <a:latin typeface="Courier New" pitchFamily="49" charset="0"/>
              </a:rPr>
              <a:t>rc</a:t>
            </a:r>
            <a:r>
              <a:rPr lang="en-US" sz="2400" b="1" dirty="0">
                <a:latin typeface="Courier New" pitchFamily="49" charset="0"/>
              </a:rPr>
              <a:t> = </a:t>
            </a:r>
            <a:r>
              <a:rPr lang="en-US" sz="2400" b="1" dirty="0" err="1">
                <a:latin typeface="Courier New" pitchFamily="49" charset="0"/>
              </a:rPr>
              <a:t>scanf</a:t>
            </a:r>
            <a:r>
              <a:rPr lang="en-US" sz="2400" b="1" dirty="0">
                <a:latin typeface="Courier New" pitchFamily="49" charset="0"/>
              </a:rPr>
              <a:t>("%lf", &amp;array[count])) !=EOF &amp;&amp; </a:t>
            </a:r>
            <a:r>
              <a:rPr lang="en-US" sz="2400" b="1" dirty="0" err="1">
                <a:latin typeface="Courier New" pitchFamily="49" charset="0"/>
              </a:rPr>
              <a:t>rc</a:t>
            </a:r>
            <a:r>
              <a:rPr lang="en-US" sz="2400" b="1" dirty="0">
                <a:latin typeface="Courier New" pitchFamily="49" charset="0"/>
              </a:rPr>
              <a:t>==0)</a:t>
            </a:r>
          </a:p>
          <a:p>
            <a:pPr>
              <a:lnSpc>
                <a:spcPct val="80000"/>
              </a:lnSpc>
              <a:buFontTx/>
              <a:buNone/>
            </a:pPr>
            <a:r>
              <a:rPr lang="en-US" sz="2400" b="1" dirty="0">
                <a:latin typeface="Courier New" pitchFamily="49" charset="0"/>
              </a:rPr>
              <a:t>		</a:t>
            </a:r>
            <a:r>
              <a:rPr lang="en-US" sz="2400" b="1" dirty="0"/>
              <a:t>…</a:t>
            </a:r>
          </a:p>
          <a:p>
            <a:pPr>
              <a:lnSpc>
                <a:spcPct val="80000"/>
              </a:lnSpc>
              <a:buFontTx/>
              <a:buNone/>
            </a:pPr>
            <a:endParaRPr lang="en-US" sz="2400" b="1" dirty="0">
              <a:latin typeface="Courier New" pitchFamily="49" charset="0"/>
            </a:endParaRPr>
          </a:p>
          <a:p>
            <a:pPr>
              <a:lnSpc>
                <a:spcPct val="80000"/>
              </a:lnSpc>
              <a:buFontTx/>
              <a:buNone/>
            </a:pPr>
            <a:r>
              <a:rPr lang="en-US" sz="2400" b="1" dirty="0">
                <a:latin typeface="Courier New" pitchFamily="49" charset="0"/>
              </a:rPr>
              <a:t>double </a:t>
            </a:r>
            <a:r>
              <a:rPr lang="en-US" sz="2400" b="1" dirty="0" err="1">
                <a:latin typeface="Courier New" pitchFamily="49" charset="0"/>
              </a:rPr>
              <a:t>getLargest</a:t>
            </a:r>
            <a:r>
              <a:rPr lang="en-US" sz="2400" b="1" dirty="0">
                <a:latin typeface="Courier New" pitchFamily="49" charset="0"/>
              </a:rPr>
              <a:t>(const double A[], const 		</a:t>
            </a:r>
            <a:r>
              <a:rPr lang="en-US" sz="2400" b="1" dirty="0" err="1">
                <a:latin typeface="Courier New" pitchFamily="49" charset="0"/>
              </a:rPr>
              <a:t>int</a:t>
            </a:r>
            <a:r>
              <a:rPr lang="en-US" sz="2400" b="1" dirty="0">
                <a:latin typeface="Courier New" pitchFamily="49" charset="0"/>
              </a:rPr>
              <a:t> </a:t>
            </a:r>
            <a:r>
              <a:rPr lang="en-US" sz="2400" b="1" dirty="0" err="1">
                <a:latin typeface="Courier New" pitchFamily="49" charset="0"/>
              </a:rPr>
              <a:t>sizeA</a:t>
            </a:r>
            <a:r>
              <a:rPr lang="en-US" sz="2400" b="1" dirty="0">
                <a:latin typeface="Courier New" pitchFamily="49" charset="0"/>
              </a:rPr>
              <a:t>) {</a:t>
            </a:r>
          </a:p>
          <a:p>
            <a:pPr>
              <a:lnSpc>
                <a:spcPct val="80000"/>
              </a:lnSpc>
              <a:buFontTx/>
              <a:buNone/>
            </a:pPr>
            <a:r>
              <a:rPr lang="en-US" sz="2400" b="1" dirty="0">
                <a:latin typeface="Courier New" pitchFamily="49" charset="0"/>
              </a:rPr>
              <a:t>	double d;</a:t>
            </a:r>
          </a:p>
          <a:p>
            <a:pPr>
              <a:lnSpc>
                <a:spcPct val="80000"/>
              </a:lnSpc>
              <a:buFontTx/>
              <a:buNone/>
            </a:pPr>
            <a:r>
              <a:rPr lang="en-US" sz="2400" b="1" dirty="0">
                <a:latin typeface="Courier New" pitchFamily="49" charset="0"/>
              </a:rPr>
              <a:t>	if (</a:t>
            </a:r>
            <a:r>
              <a:rPr lang="en-US" sz="2400" b="1" dirty="0" err="1">
                <a:latin typeface="Courier New" pitchFamily="49" charset="0"/>
              </a:rPr>
              <a:t>sizeA</a:t>
            </a:r>
            <a:r>
              <a:rPr lang="en-US" sz="2400" b="1" dirty="0">
                <a:latin typeface="Courier New" pitchFamily="49" charset="0"/>
              </a:rPr>
              <a:t> &gt; 0) {</a:t>
            </a:r>
          </a:p>
          <a:p>
            <a:pPr>
              <a:lnSpc>
                <a:spcPct val="80000"/>
              </a:lnSpc>
              <a:buFontTx/>
              <a:buNone/>
            </a:pPr>
            <a:r>
              <a:rPr lang="en-US" sz="2400" b="1" dirty="0">
                <a:latin typeface="Courier New" pitchFamily="49" charset="0"/>
              </a:rPr>
              <a:t>		d = </a:t>
            </a:r>
            <a:r>
              <a:rPr lang="en-US" sz="2400" b="1" dirty="0" err="1">
                <a:latin typeface="Courier New" pitchFamily="49" charset="0"/>
              </a:rPr>
              <a:t>getLargest</a:t>
            </a:r>
            <a:r>
              <a:rPr lang="en-US" sz="2400" b="1" dirty="0">
                <a:latin typeface="Courier New" pitchFamily="49" charset="0"/>
              </a:rPr>
              <a:t>(&amp;A[1], sizeA-1);</a:t>
            </a:r>
          </a:p>
          <a:p>
            <a:pPr>
              <a:lnSpc>
                <a:spcPct val="80000"/>
              </a:lnSpc>
              <a:buFontTx/>
              <a:buNone/>
            </a:pPr>
            <a:r>
              <a:rPr lang="en-US" sz="2400" b="1" dirty="0">
                <a:latin typeface="Courier New" pitchFamily="49" charset="0"/>
              </a:rPr>
              <a:t>		return (d &gt; A[0]) ? d : A[0];</a:t>
            </a:r>
          </a:p>
          <a:p>
            <a:pPr>
              <a:lnSpc>
                <a:spcPct val="80000"/>
              </a:lnSpc>
              <a:buFontTx/>
              <a:buNone/>
            </a:pPr>
            <a:r>
              <a:rPr lang="en-US" sz="2400" b="1" dirty="0">
                <a:latin typeface="Courier New" pitchFamily="49" charset="0"/>
              </a:rPr>
              <a:t>	} else</a:t>
            </a:r>
          </a:p>
          <a:p>
            <a:pPr>
              <a:lnSpc>
                <a:spcPct val="80000"/>
              </a:lnSpc>
              <a:buFontTx/>
              <a:buNone/>
            </a:pPr>
            <a:r>
              <a:rPr lang="en-US" sz="2400" b="1" dirty="0">
                <a:latin typeface="Courier New" pitchFamily="49" charset="0"/>
              </a:rPr>
              <a:t>		return A[0];</a:t>
            </a:r>
          </a:p>
          <a:p>
            <a:pPr>
              <a:lnSpc>
                <a:spcPct val="80000"/>
              </a:lnSpc>
              <a:buFontTx/>
              <a:buNone/>
            </a:pPr>
            <a:r>
              <a:rPr lang="en-US" sz="2400" b="1" dirty="0">
                <a:latin typeface="Courier New" pitchFamily="49" charset="0"/>
              </a:rPr>
              <a:t>}		// </a:t>
            </a:r>
            <a:r>
              <a:rPr lang="en-US" sz="2400" b="1" dirty="0" err="1">
                <a:latin typeface="Courier New" pitchFamily="49" charset="0"/>
              </a:rPr>
              <a:t>getLargest</a:t>
            </a:r>
            <a:endParaRPr lang="en-US" sz="2400" b="1" dirty="0">
              <a:latin typeface="Courier New" pitchFamily="49" charset="0"/>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p:cNvSpPr>
            <a:spLocks noGrp="1" noChangeArrowheads="1"/>
          </p:cNvSpPr>
          <p:nvPr>
            <p:ph type="title"/>
          </p:nvPr>
        </p:nvSpPr>
        <p:spPr/>
        <p:txBody>
          <a:bodyPr/>
          <a:lstStyle/>
          <a:p>
            <a:r>
              <a:rPr lang="en-US"/>
              <a:t>Result</a:t>
            </a:r>
          </a:p>
        </p:txBody>
      </p:sp>
      <p:sp>
        <p:nvSpPr>
          <p:cNvPr id="450563" name="Rectangle 3"/>
          <p:cNvSpPr>
            <a:spLocks noGrp="1" noChangeArrowheads="1"/>
          </p:cNvSpPr>
          <p:nvPr>
            <p:ph type="body" idx="1"/>
          </p:nvPr>
        </p:nvSpPr>
        <p:spPr>
          <a:xfrm>
            <a:off x="304800" y="1066800"/>
            <a:ext cx="8534400" cy="4724400"/>
          </a:xfrm>
        </p:spPr>
        <p:txBody>
          <a:bodyPr/>
          <a:lstStyle/>
          <a:p>
            <a:r>
              <a:rPr lang="en-US" dirty="0"/>
              <a:t>Even though all arguments are passed </a:t>
            </a:r>
            <a:r>
              <a:rPr lang="en-US" i="1" dirty="0"/>
              <a:t>by value</a:t>
            </a:r>
            <a:r>
              <a:rPr lang="en-US" dirty="0"/>
              <a:t> to functions …</a:t>
            </a:r>
          </a:p>
          <a:p>
            <a:r>
              <a:rPr lang="en-US" dirty="0"/>
              <a:t>… pointers allow functions to assign back to data of caller</a:t>
            </a:r>
          </a:p>
          <a:p>
            <a:endParaRPr lang="en-US" dirty="0"/>
          </a:p>
          <a:p>
            <a:r>
              <a:rPr lang="en-US" dirty="0"/>
              <a:t>Arrays are pointers passed by value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p:cNvSpPr>
            <a:spLocks noGrp="1" noChangeArrowheads="1"/>
          </p:cNvSpPr>
          <p:nvPr>
            <p:ph type="title"/>
          </p:nvPr>
        </p:nvSpPr>
        <p:spPr/>
        <p:txBody>
          <a:bodyPr/>
          <a:lstStyle/>
          <a:p>
            <a:r>
              <a:rPr lang="en-US"/>
              <a:t>Safety Note</a:t>
            </a:r>
          </a:p>
        </p:txBody>
      </p:sp>
      <p:sp>
        <p:nvSpPr>
          <p:cNvPr id="452611" name="Rectangle 3"/>
          <p:cNvSpPr>
            <a:spLocks noGrp="1" noChangeArrowheads="1"/>
          </p:cNvSpPr>
          <p:nvPr>
            <p:ph type="body" idx="1"/>
          </p:nvPr>
        </p:nvSpPr>
        <p:spPr>
          <a:xfrm>
            <a:off x="304800" y="1066800"/>
            <a:ext cx="8534400" cy="4953000"/>
          </a:xfrm>
        </p:spPr>
        <p:txBody>
          <a:bodyPr/>
          <a:lstStyle/>
          <a:p>
            <a:r>
              <a:rPr lang="en-US" dirty="0"/>
              <a:t>When passing arrays to functions, </a:t>
            </a:r>
            <a:r>
              <a:rPr lang="en-US" i="1" dirty="0"/>
              <a:t>always</a:t>
            </a:r>
            <a:r>
              <a:rPr lang="en-US" dirty="0"/>
              <a:t> specify </a:t>
            </a:r>
            <a:r>
              <a:rPr lang="en-US" sz="2800" b="1" dirty="0">
                <a:latin typeface="Courier New" pitchFamily="49" charset="0"/>
              </a:rPr>
              <a:t>const</a:t>
            </a:r>
            <a:r>
              <a:rPr lang="en-US" dirty="0"/>
              <a:t> if you don’t want function changing the value of any elements</a:t>
            </a:r>
          </a:p>
          <a:p>
            <a:pPr lvl="2"/>
            <a:endParaRPr lang="en-US" dirty="0"/>
          </a:p>
          <a:p>
            <a:r>
              <a:rPr lang="en-US" dirty="0"/>
              <a:t>Reason:– you don’t know whether your function would pass array to another before returning to you</a:t>
            </a:r>
          </a:p>
          <a:p>
            <a:pPr lvl="2"/>
            <a:r>
              <a:rPr lang="en-US" dirty="0"/>
              <a:t>Exception – many software packages don’t specify </a:t>
            </a:r>
            <a:r>
              <a:rPr lang="en-US" sz="2200" b="1" dirty="0">
                <a:latin typeface="Courier New" pitchFamily="49" charset="0"/>
              </a:rPr>
              <a:t>const</a:t>
            </a:r>
            <a:r>
              <a:rPr lang="en-US" dirty="0"/>
              <a:t> in their own headers, so you can’t either!</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026"/>
          <p:cNvSpPr>
            <a:spLocks noGrp="1" noChangeArrowheads="1"/>
          </p:cNvSpPr>
          <p:nvPr>
            <p:ph type="title"/>
          </p:nvPr>
        </p:nvSpPr>
        <p:spPr/>
        <p:txBody>
          <a:bodyPr/>
          <a:lstStyle/>
          <a:p>
            <a:pPr eaLnBrk="1" hangingPunct="1"/>
            <a:r>
              <a:rPr lang="en-US" altLang="zh-TW" smtClean="0">
                <a:ea typeface="新細明體" pitchFamily="18" charset="-120"/>
              </a:rPr>
              <a:t>Arrays in C</a:t>
            </a:r>
          </a:p>
        </p:txBody>
      </p:sp>
      <p:sp>
        <p:nvSpPr>
          <p:cNvPr id="20483" name="Text Box 1027"/>
          <p:cNvSpPr txBox="1">
            <a:spLocks noChangeArrowheads="1"/>
          </p:cNvSpPr>
          <p:nvPr/>
        </p:nvSpPr>
        <p:spPr bwMode="auto">
          <a:xfrm>
            <a:off x="381000" y="1219200"/>
            <a:ext cx="7696200" cy="5262979"/>
          </a:xfrm>
          <a:prstGeom prst="rect">
            <a:avLst/>
          </a:prstGeom>
          <a:noFill/>
          <a:ln w="9525">
            <a:noFill/>
            <a:miter lim="800000"/>
            <a:headEnd/>
            <a:tailEnd/>
          </a:ln>
        </p:spPr>
        <p:txBody>
          <a:bodyPr wrap="square">
            <a:spAutoFit/>
          </a:bodyPr>
          <a:lstStyle/>
          <a:p>
            <a:r>
              <a:rPr kumimoji="1" lang="en-US" altLang="zh-TW" sz="2800" dirty="0" err="1">
                <a:effectLst/>
                <a:ea typeface="新細明體" pitchFamily="18" charset="-120"/>
              </a:rPr>
              <a:t>int</a:t>
            </a:r>
            <a:r>
              <a:rPr kumimoji="1" lang="en-US" altLang="zh-TW" sz="2800" dirty="0">
                <a:effectLst/>
                <a:ea typeface="新細明體" pitchFamily="18" charset="-120"/>
              </a:rPr>
              <a:t> list[5], *</a:t>
            </a:r>
            <a:r>
              <a:rPr kumimoji="1" lang="en-US" altLang="zh-TW" sz="2800" dirty="0" err="1">
                <a:effectLst/>
                <a:ea typeface="新細明體" pitchFamily="18" charset="-120"/>
              </a:rPr>
              <a:t>plist</a:t>
            </a:r>
            <a:r>
              <a:rPr kumimoji="1" lang="en-US" altLang="zh-TW" sz="2800" dirty="0">
                <a:effectLst/>
                <a:ea typeface="新細明體" pitchFamily="18" charset="-120"/>
              </a:rPr>
              <a:t>[5];</a:t>
            </a:r>
          </a:p>
          <a:p>
            <a:endParaRPr kumimoji="1" lang="en-US" altLang="zh-TW" sz="2800" dirty="0">
              <a:effectLst/>
              <a:ea typeface="新細明體" pitchFamily="18" charset="-120"/>
            </a:endParaRPr>
          </a:p>
          <a:p>
            <a:r>
              <a:rPr kumimoji="1" lang="en-US" altLang="zh-TW" sz="2800" dirty="0">
                <a:effectLst/>
                <a:ea typeface="新細明體" pitchFamily="18" charset="-120"/>
              </a:rPr>
              <a:t>list[5]: 	five integers</a:t>
            </a:r>
          </a:p>
          <a:p>
            <a:r>
              <a:rPr kumimoji="1" lang="en-US" altLang="zh-TW" sz="2800" dirty="0">
                <a:effectLst/>
                <a:ea typeface="新細明體" pitchFamily="18" charset="-120"/>
              </a:rPr>
              <a:t>           	list[0], list[1], list[2], list[3], list[4]</a:t>
            </a:r>
          </a:p>
          <a:p>
            <a:r>
              <a:rPr kumimoji="1" lang="en-US" altLang="zh-TW" sz="2800" dirty="0">
                <a:effectLst/>
                <a:ea typeface="新細明體" pitchFamily="18" charset="-120"/>
              </a:rPr>
              <a:t>*</a:t>
            </a:r>
            <a:r>
              <a:rPr kumimoji="1" lang="en-US" altLang="zh-TW" sz="2800" dirty="0" err="1">
                <a:effectLst/>
                <a:ea typeface="新細明體" pitchFamily="18" charset="-120"/>
              </a:rPr>
              <a:t>plist</a:t>
            </a:r>
            <a:r>
              <a:rPr kumimoji="1" lang="en-US" altLang="zh-TW" sz="2800" dirty="0">
                <a:effectLst/>
                <a:ea typeface="新細明體" pitchFamily="18" charset="-120"/>
              </a:rPr>
              <a:t>[5]: five pointers to integers</a:t>
            </a:r>
          </a:p>
          <a:p>
            <a:r>
              <a:rPr kumimoji="1" lang="en-US" altLang="zh-TW" sz="2800" dirty="0">
                <a:effectLst/>
                <a:ea typeface="新細明體" pitchFamily="18" charset="-120"/>
              </a:rPr>
              <a:t>	</a:t>
            </a:r>
            <a:r>
              <a:rPr kumimoji="1" lang="en-US" altLang="zh-TW" sz="2800" dirty="0" err="1">
                <a:effectLst/>
                <a:ea typeface="新細明體" pitchFamily="18" charset="-120"/>
              </a:rPr>
              <a:t>plist</a:t>
            </a:r>
            <a:r>
              <a:rPr kumimoji="1" lang="en-US" altLang="zh-TW" sz="2800" dirty="0">
                <a:effectLst/>
                <a:ea typeface="新細明體" pitchFamily="18" charset="-120"/>
              </a:rPr>
              <a:t>[0], </a:t>
            </a:r>
            <a:r>
              <a:rPr kumimoji="1" lang="en-US" altLang="zh-TW" sz="2800" dirty="0" err="1">
                <a:effectLst/>
                <a:ea typeface="新細明體" pitchFamily="18" charset="-120"/>
              </a:rPr>
              <a:t>plist</a:t>
            </a:r>
            <a:r>
              <a:rPr kumimoji="1" lang="en-US" altLang="zh-TW" sz="2800" dirty="0">
                <a:effectLst/>
                <a:ea typeface="新細明體" pitchFamily="18" charset="-120"/>
              </a:rPr>
              <a:t>[1], </a:t>
            </a:r>
            <a:r>
              <a:rPr kumimoji="1" lang="en-US" altLang="zh-TW" sz="2800" dirty="0" err="1">
                <a:effectLst/>
                <a:ea typeface="新細明體" pitchFamily="18" charset="-120"/>
              </a:rPr>
              <a:t>plist</a:t>
            </a:r>
            <a:r>
              <a:rPr kumimoji="1" lang="en-US" altLang="zh-TW" sz="2800" dirty="0">
                <a:effectLst/>
                <a:ea typeface="新細明體" pitchFamily="18" charset="-120"/>
              </a:rPr>
              <a:t>[2], </a:t>
            </a:r>
            <a:r>
              <a:rPr kumimoji="1" lang="en-US" altLang="zh-TW" sz="2800" dirty="0" err="1">
                <a:effectLst/>
                <a:ea typeface="新細明體" pitchFamily="18" charset="-120"/>
              </a:rPr>
              <a:t>plist</a:t>
            </a:r>
            <a:r>
              <a:rPr kumimoji="1" lang="en-US" altLang="zh-TW" sz="2800" dirty="0">
                <a:effectLst/>
                <a:ea typeface="新細明體" pitchFamily="18" charset="-120"/>
              </a:rPr>
              <a:t>[3], </a:t>
            </a:r>
            <a:r>
              <a:rPr kumimoji="1" lang="en-US" altLang="zh-TW" sz="2800" dirty="0" err="1">
                <a:effectLst/>
                <a:ea typeface="新細明體" pitchFamily="18" charset="-120"/>
              </a:rPr>
              <a:t>plist</a:t>
            </a:r>
            <a:r>
              <a:rPr kumimoji="1" lang="en-US" altLang="zh-TW" sz="2800" dirty="0">
                <a:effectLst/>
                <a:ea typeface="新細明體" pitchFamily="18" charset="-120"/>
              </a:rPr>
              <a:t>[4]</a:t>
            </a:r>
          </a:p>
          <a:p>
            <a:r>
              <a:rPr kumimoji="1" lang="en-US" altLang="zh-TW" sz="2800" b="1" dirty="0" smtClean="0">
                <a:effectLst/>
                <a:ea typeface="新細明體" pitchFamily="18" charset="-120"/>
              </a:rPr>
              <a:t>implementation </a:t>
            </a:r>
            <a:r>
              <a:rPr kumimoji="1" lang="en-US" altLang="zh-TW" sz="2800" b="1" dirty="0">
                <a:effectLst/>
                <a:ea typeface="新細明體" pitchFamily="18" charset="-120"/>
              </a:rPr>
              <a:t>of 1-D array</a:t>
            </a:r>
            <a:endParaRPr kumimoji="1" lang="en-US" altLang="zh-TW" sz="2800" dirty="0">
              <a:effectLst/>
              <a:ea typeface="新細明體" pitchFamily="18" charset="-120"/>
            </a:endParaRPr>
          </a:p>
          <a:p>
            <a:r>
              <a:rPr kumimoji="1" lang="en-US" altLang="zh-TW" sz="2800" dirty="0">
                <a:effectLst/>
                <a:ea typeface="新細明體" pitchFamily="18" charset="-120"/>
              </a:rPr>
              <a:t>	list[0]		base address = </a:t>
            </a:r>
            <a:r>
              <a:rPr kumimoji="1" lang="en-US" altLang="zh-TW" sz="2800" dirty="0">
                <a:effectLst/>
                <a:ea typeface="新細明體" pitchFamily="18" charset="-120"/>
                <a:sym typeface="Symbol" pitchFamily="18" charset="2"/>
              </a:rPr>
              <a:t></a:t>
            </a:r>
          </a:p>
          <a:p>
            <a:r>
              <a:rPr kumimoji="1" lang="en-US" altLang="zh-TW" sz="2800" dirty="0">
                <a:effectLst/>
                <a:ea typeface="新細明體" pitchFamily="18" charset="-120"/>
                <a:sym typeface="Symbol" pitchFamily="18" charset="2"/>
              </a:rPr>
              <a:t>	list[1]	 	 + </a:t>
            </a:r>
            <a:r>
              <a:rPr kumimoji="1" lang="en-US" altLang="zh-TW" sz="2800" dirty="0" err="1">
                <a:effectLst/>
                <a:ea typeface="新細明體" pitchFamily="18" charset="-120"/>
                <a:sym typeface="Symbol" pitchFamily="18" charset="2"/>
              </a:rPr>
              <a:t>sizeof</a:t>
            </a:r>
            <a:r>
              <a:rPr kumimoji="1" lang="en-US" altLang="zh-TW" sz="2800" dirty="0">
                <a:effectLst/>
                <a:ea typeface="新細明體" pitchFamily="18" charset="-120"/>
                <a:sym typeface="Symbol" pitchFamily="18" charset="2"/>
              </a:rPr>
              <a:t>(</a:t>
            </a:r>
            <a:r>
              <a:rPr kumimoji="1" lang="en-US" altLang="zh-TW" sz="2800" dirty="0" err="1">
                <a:effectLst/>
                <a:ea typeface="新細明體" pitchFamily="18" charset="-120"/>
                <a:sym typeface="Symbol" pitchFamily="18" charset="2"/>
              </a:rPr>
              <a:t>int</a:t>
            </a:r>
            <a:r>
              <a:rPr kumimoji="1" lang="en-US" altLang="zh-TW" sz="2800" dirty="0">
                <a:effectLst/>
                <a:ea typeface="新細明體" pitchFamily="18" charset="-120"/>
                <a:sym typeface="Symbol" pitchFamily="18" charset="2"/>
              </a:rPr>
              <a:t>)</a:t>
            </a:r>
          </a:p>
          <a:p>
            <a:r>
              <a:rPr kumimoji="1" lang="en-US" altLang="zh-TW" sz="2800" dirty="0">
                <a:effectLst/>
                <a:ea typeface="新細明體" pitchFamily="18" charset="-120"/>
                <a:sym typeface="Symbol" pitchFamily="18" charset="2"/>
              </a:rPr>
              <a:t>	list[2]	 	 + 2*</a:t>
            </a:r>
            <a:r>
              <a:rPr kumimoji="1" lang="en-US" altLang="zh-TW" sz="2800" dirty="0" err="1">
                <a:effectLst/>
                <a:ea typeface="新細明體" pitchFamily="18" charset="-120"/>
                <a:sym typeface="Symbol" pitchFamily="18" charset="2"/>
              </a:rPr>
              <a:t>sizeof</a:t>
            </a:r>
            <a:r>
              <a:rPr kumimoji="1" lang="en-US" altLang="zh-TW" sz="2800" dirty="0">
                <a:effectLst/>
                <a:ea typeface="新細明體" pitchFamily="18" charset="-120"/>
                <a:sym typeface="Symbol" pitchFamily="18" charset="2"/>
              </a:rPr>
              <a:t>(</a:t>
            </a:r>
            <a:r>
              <a:rPr kumimoji="1" lang="en-US" altLang="zh-TW" sz="2800" dirty="0" err="1">
                <a:effectLst/>
                <a:ea typeface="新細明體" pitchFamily="18" charset="-120"/>
                <a:sym typeface="Symbol" pitchFamily="18" charset="2"/>
              </a:rPr>
              <a:t>int</a:t>
            </a:r>
            <a:r>
              <a:rPr kumimoji="1" lang="en-US" altLang="zh-TW" sz="2800" dirty="0">
                <a:effectLst/>
                <a:ea typeface="新細明體" pitchFamily="18" charset="-120"/>
                <a:sym typeface="Symbol" pitchFamily="18" charset="2"/>
              </a:rPr>
              <a:t>)</a:t>
            </a:r>
          </a:p>
          <a:p>
            <a:r>
              <a:rPr kumimoji="1" lang="en-US" altLang="zh-TW" sz="2800" dirty="0">
                <a:effectLst/>
                <a:ea typeface="新細明體" pitchFamily="18" charset="-120"/>
                <a:sym typeface="Symbol" pitchFamily="18" charset="2"/>
              </a:rPr>
              <a:t>	list[3]	 	 + 3*</a:t>
            </a:r>
            <a:r>
              <a:rPr kumimoji="1" lang="en-US" altLang="zh-TW" sz="2800" dirty="0" err="1">
                <a:effectLst/>
                <a:ea typeface="新細明體" pitchFamily="18" charset="-120"/>
                <a:sym typeface="Symbol" pitchFamily="18" charset="2"/>
              </a:rPr>
              <a:t>sizeof</a:t>
            </a:r>
            <a:r>
              <a:rPr kumimoji="1" lang="en-US" altLang="zh-TW" sz="2800" dirty="0">
                <a:effectLst/>
                <a:ea typeface="新細明體" pitchFamily="18" charset="-120"/>
                <a:sym typeface="Symbol" pitchFamily="18" charset="2"/>
              </a:rPr>
              <a:t>(</a:t>
            </a:r>
            <a:r>
              <a:rPr kumimoji="1" lang="en-US" altLang="zh-TW" sz="2800" dirty="0" err="1">
                <a:effectLst/>
                <a:ea typeface="新細明體" pitchFamily="18" charset="-120"/>
                <a:sym typeface="Symbol" pitchFamily="18" charset="2"/>
              </a:rPr>
              <a:t>int</a:t>
            </a:r>
            <a:r>
              <a:rPr kumimoji="1" lang="en-US" altLang="zh-TW" sz="2800" dirty="0">
                <a:effectLst/>
                <a:ea typeface="新細明體" pitchFamily="18" charset="-120"/>
                <a:sym typeface="Symbol" pitchFamily="18" charset="2"/>
              </a:rPr>
              <a:t>)</a:t>
            </a:r>
          </a:p>
          <a:p>
            <a:r>
              <a:rPr kumimoji="1" lang="en-US" altLang="zh-TW" sz="2800" dirty="0">
                <a:effectLst/>
                <a:ea typeface="新細明體" pitchFamily="18" charset="-120"/>
                <a:sym typeface="Symbol" pitchFamily="18" charset="2"/>
              </a:rPr>
              <a:t>	list[4]	 	 + 4*size(</a:t>
            </a:r>
            <a:r>
              <a:rPr kumimoji="1" lang="en-US" altLang="zh-TW" sz="2800" dirty="0" err="1">
                <a:effectLst/>
                <a:ea typeface="新細明體" pitchFamily="18" charset="-120"/>
                <a:sym typeface="Symbol" pitchFamily="18" charset="2"/>
              </a:rPr>
              <a:t>int</a:t>
            </a:r>
            <a:r>
              <a:rPr kumimoji="1" lang="en-US" altLang="zh-TW" sz="2800" dirty="0">
                <a:effectLst/>
                <a:ea typeface="新細明體" pitchFamily="18" charset="-120"/>
                <a:sym typeface="Symbol" pitchFamily="18" charset="2"/>
              </a:rPr>
              <a:t>)</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altLang="zh-TW" smtClean="0">
                <a:ea typeface="新細明體" pitchFamily="18" charset="-120"/>
              </a:rPr>
              <a:t>Arrays in C (cont’d) </a:t>
            </a:r>
          </a:p>
        </p:txBody>
      </p:sp>
      <p:sp>
        <p:nvSpPr>
          <p:cNvPr id="21507" name="Text Box 3"/>
          <p:cNvSpPr txBox="1">
            <a:spLocks noChangeArrowheads="1"/>
          </p:cNvSpPr>
          <p:nvPr/>
        </p:nvSpPr>
        <p:spPr bwMode="auto">
          <a:xfrm>
            <a:off x="304800" y="1143001"/>
            <a:ext cx="7467600" cy="3539430"/>
          </a:xfrm>
          <a:prstGeom prst="rect">
            <a:avLst/>
          </a:prstGeom>
          <a:noFill/>
          <a:ln w="9525">
            <a:noFill/>
            <a:miter lim="800000"/>
            <a:headEnd/>
            <a:tailEnd/>
          </a:ln>
        </p:spPr>
        <p:txBody>
          <a:bodyPr wrap="square">
            <a:spAutoFit/>
          </a:bodyPr>
          <a:lstStyle/>
          <a:p>
            <a:r>
              <a:rPr kumimoji="1" lang="en-US" altLang="zh-TW" sz="2800" dirty="0">
                <a:effectLst/>
                <a:ea typeface="新細明體" pitchFamily="18" charset="-120"/>
              </a:rPr>
              <a:t>Compare </a:t>
            </a:r>
            <a:r>
              <a:rPr kumimoji="1" lang="en-US" altLang="zh-TW" sz="2800" dirty="0" err="1">
                <a:solidFill>
                  <a:srgbClr val="FF3300"/>
                </a:solidFill>
                <a:effectLst/>
                <a:ea typeface="新細明體" pitchFamily="18" charset="-120"/>
              </a:rPr>
              <a:t>int</a:t>
            </a:r>
            <a:r>
              <a:rPr kumimoji="1" lang="en-US" altLang="zh-TW" sz="2800" dirty="0">
                <a:solidFill>
                  <a:srgbClr val="FF3300"/>
                </a:solidFill>
                <a:effectLst/>
                <a:ea typeface="新細明體" pitchFamily="18" charset="-120"/>
              </a:rPr>
              <a:t> *list1</a:t>
            </a:r>
            <a:r>
              <a:rPr kumimoji="1" lang="en-US" altLang="zh-TW" sz="2800" dirty="0">
                <a:effectLst/>
                <a:ea typeface="新細明體" pitchFamily="18" charset="-120"/>
              </a:rPr>
              <a:t> and </a:t>
            </a:r>
            <a:r>
              <a:rPr kumimoji="1" lang="en-US" altLang="zh-TW" sz="2800" dirty="0" err="1">
                <a:solidFill>
                  <a:srgbClr val="FF3300"/>
                </a:solidFill>
                <a:effectLst/>
                <a:ea typeface="新細明體" pitchFamily="18" charset="-120"/>
              </a:rPr>
              <a:t>int</a:t>
            </a:r>
            <a:r>
              <a:rPr kumimoji="1" lang="en-US" altLang="zh-TW" sz="2800" dirty="0">
                <a:solidFill>
                  <a:srgbClr val="FF3300"/>
                </a:solidFill>
                <a:effectLst/>
                <a:ea typeface="新細明體" pitchFamily="18" charset="-120"/>
              </a:rPr>
              <a:t> list2[5]</a:t>
            </a:r>
            <a:r>
              <a:rPr kumimoji="1" lang="en-US" altLang="zh-TW" sz="2800" dirty="0">
                <a:effectLst/>
                <a:ea typeface="新細明體" pitchFamily="18" charset="-120"/>
              </a:rPr>
              <a:t> in C.</a:t>
            </a:r>
          </a:p>
          <a:p>
            <a:r>
              <a:rPr kumimoji="1" lang="en-US" altLang="zh-TW" sz="2800" dirty="0">
                <a:effectLst/>
                <a:ea typeface="新細明體" pitchFamily="18" charset="-120"/>
              </a:rPr>
              <a:t>	Same:	list1 and list2 are </a:t>
            </a:r>
            <a:r>
              <a:rPr kumimoji="1" lang="en-US" altLang="zh-TW" sz="2800" dirty="0">
                <a:solidFill>
                  <a:srgbClr val="009900"/>
                </a:solidFill>
                <a:effectLst/>
                <a:ea typeface="新細明體" pitchFamily="18" charset="-120"/>
              </a:rPr>
              <a:t>pointers.</a:t>
            </a:r>
          </a:p>
          <a:p>
            <a:r>
              <a:rPr kumimoji="1" lang="en-US" altLang="zh-TW" sz="2800" dirty="0">
                <a:effectLst/>
                <a:ea typeface="新細明體" pitchFamily="18" charset="-120"/>
              </a:rPr>
              <a:t>	Difference:	list2 reserves </a:t>
            </a:r>
            <a:r>
              <a:rPr kumimoji="1" lang="en-US" altLang="zh-TW" sz="2800" dirty="0">
                <a:solidFill>
                  <a:srgbClr val="009900"/>
                </a:solidFill>
                <a:effectLst/>
                <a:ea typeface="新細明體" pitchFamily="18" charset="-120"/>
              </a:rPr>
              <a:t>five locations</a:t>
            </a:r>
            <a:r>
              <a:rPr kumimoji="1" lang="en-US" altLang="zh-TW" sz="2800" dirty="0">
                <a:effectLst/>
                <a:ea typeface="新細明體" pitchFamily="18" charset="-120"/>
              </a:rPr>
              <a:t>.</a:t>
            </a:r>
          </a:p>
          <a:p>
            <a:endParaRPr kumimoji="1" lang="en-US" altLang="zh-TW" sz="2800" dirty="0">
              <a:effectLst/>
              <a:ea typeface="新細明體" pitchFamily="18" charset="-120"/>
            </a:endParaRPr>
          </a:p>
          <a:p>
            <a:r>
              <a:rPr kumimoji="1" lang="en-US" altLang="zh-TW" sz="2800" dirty="0">
                <a:effectLst/>
                <a:ea typeface="新細明體" pitchFamily="18" charset="-120"/>
              </a:rPr>
              <a:t>Notations:</a:t>
            </a:r>
          </a:p>
          <a:p>
            <a:r>
              <a:rPr kumimoji="1" lang="en-US" altLang="zh-TW" sz="2800" dirty="0">
                <a:effectLst/>
                <a:ea typeface="新細明體" pitchFamily="18" charset="-120"/>
              </a:rPr>
              <a:t>	list2 - a pointer to list2[0]</a:t>
            </a:r>
          </a:p>
          <a:p>
            <a:r>
              <a:rPr kumimoji="1" lang="en-US" altLang="zh-TW" sz="2800" dirty="0">
                <a:effectLst/>
                <a:ea typeface="新細明體" pitchFamily="18" charset="-120"/>
              </a:rPr>
              <a:t>	(list2 + </a:t>
            </a:r>
            <a:r>
              <a:rPr kumimoji="1" lang="en-US" altLang="zh-TW" sz="2800" dirty="0" err="1">
                <a:effectLst/>
                <a:ea typeface="新細明體" pitchFamily="18" charset="-120"/>
              </a:rPr>
              <a:t>i</a:t>
            </a:r>
            <a:r>
              <a:rPr kumimoji="1" lang="en-US" altLang="zh-TW" sz="2800" dirty="0">
                <a:effectLst/>
                <a:ea typeface="新細明體" pitchFamily="18" charset="-120"/>
              </a:rPr>
              <a:t>) - a pointer to list2[</a:t>
            </a:r>
            <a:r>
              <a:rPr kumimoji="1" lang="en-US" altLang="zh-TW" sz="2800" dirty="0" err="1">
                <a:effectLst/>
                <a:ea typeface="新細明體" pitchFamily="18" charset="-120"/>
              </a:rPr>
              <a:t>i</a:t>
            </a:r>
            <a:r>
              <a:rPr kumimoji="1" lang="en-US" altLang="zh-TW" sz="2800" dirty="0">
                <a:effectLst/>
                <a:ea typeface="新細明體" pitchFamily="18" charset="-120"/>
              </a:rPr>
              <a:t>] </a:t>
            </a:r>
            <a:r>
              <a:rPr kumimoji="1" lang="en-US" altLang="zh-TW" sz="2800" dirty="0">
                <a:solidFill>
                  <a:srgbClr val="009900"/>
                </a:solidFill>
                <a:effectLst/>
                <a:ea typeface="新細明體" pitchFamily="18" charset="-120"/>
              </a:rPr>
              <a:t>(&amp;list2[</a:t>
            </a:r>
            <a:r>
              <a:rPr kumimoji="1" lang="en-US" altLang="zh-TW" sz="2800" dirty="0" err="1">
                <a:solidFill>
                  <a:srgbClr val="009900"/>
                </a:solidFill>
                <a:effectLst/>
                <a:ea typeface="新細明體" pitchFamily="18" charset="-120"/>
              </a:rPr>
              <a:t>i</a:t>
            </a:r>
            <a:r>
              <a:rPr kumimoji="1" lang="en-US" altLang="zh-TW" sz="2800" dirty="0">
                <a:solidFill>
                  <a:srgbClr val="009900"/>
                </a:solidFill>
                <a:effectLst/>
                <a:ea typeface="新細明體" pitchFamily="18" charset="-120"/>
              </a:rPr>
              <a:t>])</a:t>
            </a:r>
          </a:p>
          <a:p>
            <a:r>
              <a:rPr kumimoji="1" lang="en-US" altLang="zh-TW" sz="2800" dirty="0">
                <a:solidFill>
                  <a:schemeClr val="accent2"/>
                </a:solidFill>
                <a:effectLst/>
                <a:ea typeface="新細明體" pitchFamily="18" charset="-120"/>
              </a:rPr>
              <a:t>	</a:t>
            </a:r>
            <a:r>
              <a:rPr kumimoji="1" lang="en-US" altLang="zh-TW" sz="2800" dirty="0">
                <a:effectLst/>
                <a:ea typeface="新細明體" pitchFamily="18" charset="-120"/>
              </a:rPr>
              <a:t>*(list2 + </a:t>
            </a:r>
            <a:r>
              <a:rPr kumimoji="1" lang="en-US" altLang="zh-TW" sz="2800" dirty="0" err="1">
                <a:effectLst/>
                <a:ea typeface="新細明體" pitchFamily="18" charset="-120"/>
              </a:rPr>
              <a:t>i</a:t>
            </a:r>
            <a:r>
              <a:rPr kumimoji="1" lang="en-US" altLang="zh-TW" sz="2800" dirty="0">
                <a:effectLst/>
                <a:ea typeface="新細明體" pitchFamily="18" charset="-120"/>
              </a:rPr>
              <a:t>) - </a:t>
            </a:r>
            <a:r>
              <a:rPr kumimoji="1" lang="en-US" altLang="zh-TW" sz="2800" dirty="0">
                <a:solidFill>
                  <a:srgbClr val="009900"/>
                </a:solidFill>
                <a:effectLst/>
                <a:ea typeface="新細明體" pitchFamily="18" charset="-120"/>
              </a:rPr>
              <a:t>list2[</a:t>
            </a:r>
            <a:r>
              <a:rPr kumimoji="1" lang="en-US" altLang="zh-TW" sz="2800" dirty="0" err="1">
                <a:solidFill>
                  <a:srgbClr val="009900"/>
                </a:solidFill>
                <a:effectLst/>
                <a:ea typeface="新細明體" pitchFamily="18" charset="-120"/>
              </a:rPr>
              <a:t>i</a:t>
            </a:r>
            <a:r>
              <a:rPr kumimoji="1" lang="en-US" altLang="zh-TW" sz="2800" dirty="0">
                <a:solidFill>
                  <a:srgbClr val="009900"/>
                </a:solidFill>
                <a:effectLst/>
                <a:ea typeface="新細明體" pitchFamily="18" charset="-120"/>
              </a:rPr>
              <a:t>]</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a:xfrm>
            <a:off x="304800" y="1066800"/>
            <a:ext cx="8534400" cy="5410200"/>
          </a:xfrm>
        </p:spPr>
        <p:txBody>
          <a:bodyPr/>
          <a:lstStyle/>
          <a:p>
            <a:r>
              <a:rPr lang="en-US" dirty="0" smtClean="0"/>
              <a:t>Data type and Data structure</a:t>
            </a:r>
          </a:p>
          <a:p>
            <a:r>
              <a:rPr lang="en-US" dirty="0" smtClean="0"/>
              <a:t>Data types in C</a:t>
            </a:r>
          </a:p>
          <a:p>
            <a:r>
              <a:rPr lang="en-US" dirty="0" smtClean="0"/>
              <a:t>Arrays</a:t>
            </a:r>
          </a:p>
          <a:p>
            <a:pPr lvl="1"/>
            <a:r>
              <a:rPr lang="en-US" dirty="0" smtClean="0"/>
              <a:t>Declaration</a:t>
            </a:r>
          </a:p>
          <a:p>
            <a:pPr lvl="1"/>
            <a:r>
              <a:rPr lang="en-US" dirty="0" smtClean="0"/>
              <a:t>Initialization</a:t>
            </a:r>
          </a:p>
          <a:p>
            <a:pPr lvl="1"/>
            <a:r>
              <a:rPr lang="en-US" dirty="0" smtClean="0"/>
              <a:t>Representation</a:t>
            </a:r>
          </a:p>
          <a:p>
            <a:pPr lvl="1"/>
            <a:r>
              <a:rPr lang="en-US" dirty="0" smtClean="0"/>
              <a:t>Operations</a:t>
            </a:r>
          </a:p>
          <a:p>
            <a:pPr lvl="1"/>
            <a:r>
              <a:rPr lang="en-US" dirty="0" smtClean="0"/>
              <a:t>Arrays and functions</a:t>
            </a:r>
          </a:p>
          <a:p>
            <a:r>
              <a:rPr lang="en-US" dirty="0" smtClean="0"/>
              <a:t>Pointers</a:t>
            </a:r>
          </a:p>
          <a:p>
            <a:pPr lvl="1"/>
            <a:r>
              <a:rPr lang="en-US" dirty="0" smtClean="0"/>
              <a:t>Declaration, Initialization</a:t>
            </a:r>
          </a:p>
          <a:p>
            <a:pPr lvl="1"/>
            <a:r>
              <a:rPr lang="en-US" dirty="0" smtClean="0"/>
              <a:t>Arrays and pointers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_chap01">
  <a:themeElements>
    <a:clrScheme name="C_chap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_chap01">
      <a:majorFont>
        <a:latin typeface="AvantGarde"/>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200" b="0" i="0" u="none" strike="noStrike" cap="none" normalizeH="0" baseline="0" smtClean="0">
            <a:ln>
              <a:noFill/>
            </a:ln>
            <a:solidFill>
              <a:srgbClr val="000000"/>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200" b="0" i="0" u="none" strike="noStrike" cap="none" normalizeH="0" baseline="0" smtClean="0">
            <a:ln>
              <a:noFill/>
            </a:ln>
            <a:solidFill>
              <a:srgbClr val="000000"/>
            </a:solidFill>
            <a:effectLst/>
            <a:latin typeface="Times New Roman" pitchFamily="18" charset="0"/>
            <a:cs typeface="Times New Roman" pitchFamily="18" charset="0"/>
          </a:defRPr>
        </a:defPPr>
      </a:lstStyle>
    </a:lnDef>
  </a:objectDefaults>
  <a:extraClrSchemeLst>
    <a:extraClrScheme>
      <a:clrScheme name="C_chap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_chap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_chap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_chap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_chap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_chap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_chap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C_chap01">
  <a:themeElements>
    <a:clrScheme name="C_chap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C_chap01">
      <a:majorFont>
        <a:latin typeface="AvantGarde"/>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200" b="0" i="0" u="none" strike="noStrike" cap="none" normalizeH="0" baseline="0" smtClean="0">
            <a:ln>
              <a:noFill/>
            </a:ln>
            <a:solidFill>
              <a:srgbClr val="000000"/>
            </a:solidFill>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1200" b="0" i="0" u="none" strike="noStrike" cap="none" normalizeH="0" baseline="0" smtClean="0">
            <a:ln>
              <a:noFill/>
            </a:ln>
            <a:solidFill>
              <a:srgbClr val="000000"/>
            </a:solidFill>
            <a:effectLst/>
            <a:latin typeface="Times New Roman" pitchFamily="18" charset="0"/>
            <a:cs typeface="Times New Roman" pitchFamily="18" charset="0"/>
          </a:defRPr>
        </a:defPPr>
      </a:lstStyle>
    </a:lnDef>
  </a:objectDefaults>
  <a:extraClrSchemeLst>
    <a:extraClrScheme>
      <a:clrScheme name="C_chap0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_chap0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_chap0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_chap0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_chap0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_chap0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_chap0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5986</TotalTime>
  <Words>5224</Words>
  <Application>Microsoft Office PowerPoint</Application>
  <PresentationFormat>On-screen Show (4:3)</PresentationFormat>
  <Paragraphs>1100</Paragraphs>
  <Slides>84</Slides>
  <Notes>22</Notes>
  <HiddenSlides>0</HiddenSlides>
  <MMClips>0</MMClips>
  <ScaleCrop>false</ScaleCrop>
  <HeadingPairs>
    <vt:vector size="4" baseType="variant">
      <vt:variant>
        <vt:lpstr>Theme</vt:lpstr>
      </vt:variant>
      <vt:variant>
        <vt:i4>3</vt:i4>
      </vt:variant>
      <vt:variant>
        <vt:lpstr>Slide Titles</vt:lpstr>
      </vt:variant>
      <vt:variant>
        <vt:i4>84</vt:i4>
      </vt:variant>
    </vt:vector>
  </HeadingPairs>
  <TitlesOfParts>
    <vt:vector size="87" baseType="lpstr">
      <vt:lpstr>Edge</vt:lpstr>
      <vt:lpstr>C_chap01</vt:lpstr>
      <vt:lpstr>1_C_chap01</vt:lpstr>
      <vt:lpstr>CSC 211 Data Structures  Lecture 4 </vt:lpstr>
      <vt:lpstr>Last Lecture Summary I</vt:lpstr>
      <vt:lpstr>Basic Terms</vt:lpstr>
      <vt:lpstr>Data Type and Data Structure</vt:lpstr>
      <vt:lpstr>Data Structure</vt:lpstr>
      <vt:lpstr>Everything is Just a Bunch of Bits</vt:lpstr>
      <vt:lpstr>Big Picture</vt:lpstr>
      <vt:lpstr>Data types in C</vt:lpstr>
      <vt:lpstr>Characters (char)</vt:lpstr>
      <vt:lpstr>Characters are just numbers</vt:lpstr>
      <vt:lpstr>Arrays</vt:lpstr>
      <vt:lpstr>Arrays</vt:lpstr>
      <vt:lpstr>Arrays</vt:lpstr>
      <vt:lpstr>Arrays</vt:lpstr>
      <vt:lpstr>Arrays Subscripting</vt:lpstr>
      <vt:lpstr>Arrays</vt:lpstr>
      <vt:lpstr>Declaring Arrays</vt:lpstr>
      <vt:lpstr>Array Declaration and Initialization</vt:lpstr>
      <vt:lpstr>Arrays in C</vt:lpstr>
      <vt:lpstr>Array Representation</vt:lpstr>
      <vt:lpstr>Accessing Array Elements</vt:lpstr>
      <vt:lpstr>Accessing Array Elements (con’t)</vt:lpstr>
      <vt:lpstr>Modifying Elements</vt:lpstr>
      <vt:lpstr>Arrays</vt:lpstr>
      <vt:lpstr>Arrays and For Loop</vt:lpstr>
      <vt:lpstr>Array and its Indexing</vt:lpstr>
      <vt:lpstr>Filling Large Arrays</vt:lpstr>
      <vt:lpstr>More Declarations</vt:lpstr>
      <vt:lpstr>Using #define for Array Sizes</vt:lpstr>
      <vt:lpstr>Array subscript may be any integer expression</vt:lpstr>
      <vt:lpstr>Array Initialization</vt:lpstr>
      <vt:lpstr>Examples Using Arrays</vt:lpstr>
      <vt:lpstr>Example Using Arrays</vt:lpstr>
      <vt:lpstr>Example Using Arrays (con’t)</vt:lpstr>
      <vt:lpstr>Example Using Arrays (con’t)</vt:lpstr>
      <vt:lpstr>Example Using Arrays (con’t)</vt:lpstr>
      <vt:lpstr>Example Using Arrays (con’t)</vt:lpstr>
      <vt:lpstr>Example Using Arrays (con’t)</vt:lpstr>
      <vt:lpstr>Example Using Arrays (con’t)</vt:lpstr>
      <vt:lpstr>Indexing Arrays</vt:lpstr>
      <vt:lpstr>Call (Pass) by Value</vt:lpstr>
      <vt:lpstr>Passing Arrays to Functions</vt:lpstr>
      <vt:lpstr>Call (Pass) by Reference</vt:lpstr>
      <vt:lpstr>Passing an Array to a Function</vt:lpstr>
      <vt:lpstr>Grades Program Using Pass by Reference</vt:lpstr>
      <vt:lpstr>Grades Program (con’t)</vt:lpstr>
      <vt:lpstr>Grades Program (con’t)</vt:lpstr>
      <vt:lpstr>Grades Program (con’t)</vt:lpstr>
      <vt:lpstr>Grades Program (con’t)</vt:lpstr>
      <vt:lpstr>Grades Program (con’t)</vt:lpstr>
      <vt:lpstr>Grades Program (con’t)</vt:lpstr>
      <vt:lpstr>Grades Program (con’t)</vt:lpstr>
      <vt:lpstr>Grades Program (con’t)</vt:lpstr>
      <vt:lpstr>Grades Program (con’t)</vt:lpstr>
      <vt:lpstr>Slide 55</vt:lpstr>
      <vt:lpstr>Slide 56</vt:lpstr>
      <vt:lpstr>    Objects: A set of pairs &lt;index, value&gt; where for each value of index        there is a value from the set item. Index is a finite ordered set of one or       more dimensions, for example, {0, … , n-1} for one dimension,     {(0,0),(0,1),(0,2),(1,0),(1,1),(1,2),(2,0),(2,1),(2,2)} for two dimensions,      etc.    Methods:    for all A  Array, i  index, x  item, j, size  integer    Array Create(j, list)   ::= return an array of  j dimensions where list is a                                              j-tuple whose kth element is the size of the                                                     kth dimension. Items are undefined.    Item Retrieve(A, i)    ::= if (i  index) return the item associated with                                           index value i in array A                                          else return error   Array Store(A, i, x)   ::= if (i in index)                                           return an array that is identical to array                                            A except the new pair &lt;i, x&gt; has been                                            inserted  else return error  </vt:lpstr>
      <vt:lpstr>Definition – Pointer</vt:lpstr>
      <vt:lpstr>Memory Addressing</vt:lpstr>
      <vt:lpstr>Pointers in C</vt:lpstr>
      <vt:lpstr>Declaring Pointers in C</vt:lpstr>
      <vt:lpstr>Declaring Pointers in C (continued)</vt:lpstr>
      <vt:lpstr>Pointer Operations in C</vt:lpstr>
      <vt:lpstr>Using Pointers</vt:lpstr>
      <vt:lpstr>Using Pointers (cont.)</vt:lpstr>
      <vt:lpstr>Using Pointers (cont.)</vt:lpstr>
      <vt:lpstr>Pointer Arithmetic</vt:lpstr>
      <vt:lpstr>Pointer Arithmetic (continued)</vt:lpstr>
      <vt:lpstr>Pointer Arithmetic (continued)</vt:lpstr>
      <vt:lpstr>Pointer Arithmetic</vt:lpstr>
      <vt:lpstr>The Simplest Pointer in C</vt:lpstr>
      <vt:lpstr>Generic Pointers</vt:lpstr>
      <vt:lpstr>Pass-by-Reference</vt:lpstr>
      <vt:lpstr>Arrays and Pointers</vt:lpstr>
      <vt:lpstr>Arrays and Pointers (continued)</vt:lpstr>
      <vt:lpstr>Note</vt:lpstr>
      <vt:lpstr>Arrays as Function Parameters</vt:lpstr>
      <vt:lpstr>Arrays as Function Parameters (continued)</vt:lpstr>
      <vt:lpstr>Examples</vt:lpstr>
      <vt:lpstr>Result</vt:lpstr>
      <vt:lpstr>Safety Note</vt:lpstr>
      <vt:lpstr>Arrays in C</vt:lpstr>
      <vt:lpstr>Arrays in C (cont’d) </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04</dc:title>
  <dc:subject>CSC211 Data Structures</dc:subject>
  <dc:creator>Dr. Iftikhar Azim Niaz</dc:creator>
  <cp:lastModifiedBy>NTS</cp:lastModifiedBy>
  <cp:revision>489</cp:revision>
  <dcterms:created xsi:type="dcterms:W3CDTF">2004-10-06T00:41:44Z</dcterms:created>
  <dcterms:modified xsi:type="dcterms:W3CDTF">2012-09-28T05:53:15Z</dcterms:modified>
</cp:coreProperties>
</file>