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  <p:sldMasterId id="2147483722" r:id="rId2"/>
  </p:sldMasterIdLst>
  <p:notesMasterIdLst>
    <p:notesMasterId r:id="rId48"/>
  </p:notesMasterIdLst>
  <p:sldIdLst>
    <p:sldId id="306" r:id="rId3"/>
    <p:sldId id="547" r:id="rId4"/>
    <p:sldId id="578" r:id="rId5"/>
    <p:sldId id="508" r:id="rId6"/>
    <p:sldId id="636" r:id="rId7"/>
    <p:sldId id="679" r:id="rId8"/>
    <p:sldId id="638" r:id="rId9"/>
    <p:sldId id="639" r:id="rId10"/>
    <p:sldId id="640" r:id="rId11"/>
    <p:sldId id="641" r:id="rId12"/>
    <p:sldId id="642" r:id="rId13"/>
    <p:sldId id="643" r:id="rId14"/>
    <p:sldId id="645" r:id="rId15"/>
    <p:sldId id="646" r:id="rId16"/>
    <p:sldId id="647" r:id="rId17"/>
    <p:sldId id="648" r:id="rId18"/>
    <p:sldId id="681" r:id="rId19"/>
    <p:sldId id="682" r:id="rId20"/>
    <p:sldId id="683" r:id="rId21"/>
    <p:sldId id="684" r:id="rId22"/>
    <p:sldId id="644" r:id="rId23"/>
    <p:sldId id="654" r:id="rId24"/>
    <p:sldId id="680" r:id="rId25"/>
    <p:sldId id="689" r:id="rId26"/>
    <p:sldId id="690" r:id="rId27"/>
    <p:sldId id="655" r:id="rId28"/>
    <p:sldId id="692" r:id="rId29"/>
    <p:sldId id="693" r:id="rId30"/>
    <p:sldId id="694" r:id="rId31"/>
    <p:sldId id="695" r:id="rId32"/>
    <p:sldId id="696" r:id="rId33"/>
    <p:sldId id="698" r:id="rId34"/>
    <p:sldId id="685" r:id="rId35"/>
    <p:sldId id="686" r:id="rId36"/>
    <p:sldId id="687" r:id="rId37"/>
    <p:sldId id="688" r:id="rId38"/>
    <p:sldId id="667" r:id="rId39"/>
    <p:sldId id="668" r:id="rId40"/>
    <p:sldId id="669" r:id="rId41"/>
    <p:sldId id="670" r:id="rId42"/>
    <p:sldId id="671" r:id="rId43"/>
    <p:sldId id="672" r:id="rId44"/>
    <p:sldId id="673" r:id="rId45"/>
    <p:sldId id="674" r:id="rId46"/>
    <p:sldId id="635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94798" autoAdjust="0"/>
  </p:normalViewPr>
  <p:slideViewPr>
    <p:cSldViewPr>
      <p:cViewPr varScale="1">
        <p:scale>
          <a:sx n="63" d="100"/>
          <a:sy n="63" d="100"/>
        </p:scale>
        <p:origin x="-148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6781800" y="1524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u="sng" smtClean="0">
                <a:solidFill>
                  <a:srgbClr val="000000"/>
                </a:solidFill>
                <a:effectLst/>
                <a:latin typeface="AvantGarde" pitchFamily="34" charset="0"/>
                <a:cs typeface="Times New Roman" pitchFamily="18" charset="0"/>
              </a:rPr>
              <a:t>Outline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781800" y="76200"/>
            <a:ext cx="304800" cy="685800"/>
            <a:chOff x="4032" y="3840"/>
            <a:chExt cx="192" cy="432"/>
          </a:xfrm>
        </p:grpSpPr>
        <p:sp>
          <p:nvSpPr>
            <p:cNvPr id="100357" name="AutoShape 5">
              <a:hlinkClick r:id="" action="ppaction://hlinkshowjump?jump=previousslide" highlightClick="1"/>
            </p:cNvPr>
            <p:cNvSpPr>
              <a:spLocks noChangeArrowheads="1"/>
            </p:cNvSpPr>
            <p:nvPr userDrawn="1"/>
          </p:nvSpPr>
          <p:spPr bwMode="auto">
            <a:xfrm rot="5400000">
              <a:off x="4032" y="3840"/>
              <a:ext cx="192" cy="192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0358" name="AutoShape 6">
              <a:hlinkClick r:id="" action="ppaction://hlinkshowjump?jump=nextslide" highlightClick="1"/>
            </p:cNvPr>
            <p:cNvSpPr>
              <a:spLocks noChangeArrowheads="1"/>
            </p:cNvSpPr>
            <p:nvPr userDrawn="1"/>
          </p:nvSpPr>
          <p:spPr bwMode="auto">
            <a:xfrm rot="16200000">
              <a:off x="4032" y="4080"/>
              <a:ext cx="192" cy="192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0359" name="Rectangle 7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US" sz="1400" b="1" smtClean="0">
              <a:solidFill>
                <a:srgbClr val="000000"/>
              </a:solidFill>
              <a:effectLst/>
              <a:latin typeface="AvantGarde" pitchFamily="34" charset="0"/>
              <a:cs typeface="Times New Roman" pitchFamily="18" charset="0"/>
            </a:endParaRPr>
          </a:p>
        </p:txBody>
      </p:sp>
      <p:sp>
        <p:nvSpPr>
          <p:cNvPr id="10036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629400" y="762000"/>
            <a:ext cx="2438400" cy="5486400"/>
          </a:xfrm>
        </p:spPr>
        <p:txBody>
          <a:bodyPr/>
          <a:lstStyle>
            <a:lvl1pPr marL="0" indent="0">
              <a:buFontTx/>
              <a:buNone/>
              <a:defRPr sz="1600" b="1">
                <a:latin typeface="AvantGarde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0362" name="Text Box 10"/>
          <p:cNvSpPr txBox="1">
            <a:spLocks noChangeArrowheads="1"/>
          </p:cNvSpPr>
          <p:nvPr/>
        </p:nvSpPr>
        <p:spPr bwMode="auto">
          <a:xfrm>
            <a:off x="6781800" y="1524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u="sng" smtClean="0">
                <a:solidFill>
                  <a:srgbClr val="000000"/>
                </a:solidFill>
                <a:effectLst/>
                <a:latin typeface="AvantGarde" pitchFamily="34" charset="0"/>
                <a:cs typeface="Times New Roman" pitchFamily="18" charset="0"/>
              </a:rPr>
              <a:t>Outline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781800" y="76200"/>
            <a:ext cx="304800" cy="685800"/>
            <a:chOff x="4032" y="3840"/>
            <a:chExt cx="192" cy="432"/>
          </a:xfrm>
        </p:grpSpPr>
        <p:sp>
          <p:nvSpPr>
            <p:cNvPr id="100364" name="AutoShape 12">
              <a:hlinkClick r:id="" action="ppaction://hlinkshowjump?jump=previousslide" highlightClick="1"/>
            </p:cNvPr>
            <p:cNvSpPr>
              <a:spLocks noChangeArrowheads="1"/>
            </p:cNvSpPr>
            <p:nvPr userDrawn="1"/>
          </p:nvSpPr>
          <p:spPr bwMode="auto">
            <a:xfrm rot="5400000">
              <a:off x="4032" y="3840"/>
              <a:ext cx="192" cy="192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0365" name="AutoShape 13">
              <a:hlinkClick r:id="" action="ppaction://hlinkshowjump?jump=nextslide" highlightClick="1"/>
            </p:cNvPr>
            <p:cNvSpPr>
              <a:spLocks noChangeArrowheads="1"/>
            </p:cNvSpPr>
            <p:nvPr userDrawn="1"/>
          </p:nvSpPr>
          <p:spPr bwMode="auto">
            <a:xfrm rot="16200000">
              <a:off x="4032" y="4080"/>
              <a:ext cx="192" cy="192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0366" name="Rectangle 14"/>
          <p:cNvSpPr>
            <a:spLocks noChangeArrowheads="1"/>
          </p:cNvSpPr>
          <p:nvPr/>
        </p:nvSpPr>
        <p:spPr bwMode="auto">
          <a:xfrm>
            <a:off x="6629400" y="838200"/>
            <a:ext cx="2438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US" sz="1400" b="1" smtClean="0">
              <a:solidFill>
                <a:srgbClr val="000000"/>
              </a:solidFill>
              <a:effectLst/>
              <a:latin typeface="AvantGarde" pitchFamily="34" charset="0"/>
              <a:cs typeface="Times New Roman" pitchFamily="18" charset="0"/>
            </a:endParaRPr>
          </a:p>
        </p:txBody>
      </p:sp>
      <p:sp>
        <p:nvSpPr>
          <p:cNvPr id="17" name="Slide Number Placeholder 3"/>
          <p:cNvSpPr txBox="1">
            <a:spLocks/>
          </p:cNvSpPr>
          <p:nvPr userDrawn="1"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" name="Slide Number Placeholder 3"/>
          <p:cNvSpPr txBox="1">
            <a:spLocks/>
          </p:cNvSpPr>
          <p:nvPr userDrawn="1"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Lecture 32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</a:t>
            </a:r>
            <a:r>
              <a:rPr lang="en-US" smtClean="0"/>
              <a:t>Lecture Summary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Hash Function </a:t>
            </a:r>
          </a:p>
          <a:p>
            <a:r>
              <a:rPr lang="en-US" dirty="0" smtClean="0"/>
              <a:t>Properties of a Good Hash Function</a:t>
            </a:r>
          </a:p>
          <a:p>
            <a:r>
              <a:rPr lang="en-US" dirty="0" smtClean="0"/>
              <a:t>Hash Function Methods</a:t>
            </a:r>
          </a:p>
          <a:p>
            <a:r>
              <a:rPr lang="en-US" dirty="0" smtClean="0"/>
              <a:t>File</a:t>
            </a:r>
          </a:p>
          <a:p>
            <a:pPr lvl="1"/>
            <a:r>
              <a:rPr lang="en-US" dirty="0" smtClean="0"/>
              <a:t>Text and Binary Files</a:t>
            </a:r>
          </a:p>
          <a:p>
            <a:pPr lvl="1"/>
            <a:r>
              <a:rPr lang="en-US" dirty="0" smtClean="0"/>
              <a:t>Operations on Files</a:t>
            </a:r>
          </a:p>
          <a:p>
            <a:r>
              <a:rPr lang="en-US" dirty="0" smtClean="0"/>
              <a:t>File Access Methods</a:t>
            </a:r>
          </a:p>
          <a:p>
            <a:pPr lvl="1"/>
            <a:r>
              <a:rPr lang="en-US" dirty="0" smtClean="0"/>
              <a:t>Sequential Files</a:t>
            </a:r>
          </a:p>
          <a:p>
            <a:pPr lvl="1"/>
            <a:r>
              <a:rPr lang="en-US" dirty="0" smtClean="0"/>
              <a:t>Indexed Files</a:t>
            </a:r>
          </a:p>
          <a:p>
            <a:pPr lvl="1"/>
            <a:r>
              <a:rPr lang="en-US" smtClean="0"/>
              <a:t>Hashed Files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File Implementation in C Language</a:t>
            </a:r>
          </a:p>
          <a:p>
            <a:r>
              <a:rPr lang="en-US" dirty="0" smtClean="0"/>
              <a:t>Basic File Operations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Opening a file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Reading data from a file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Writing data to a file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Closing a file</a:t>
            </a:r>
          </a:p>
          <a:p>
            <a:r>
              <a:rPr lang="en-US" dirty="0" smtClean="0"/>
              <a:t>File operations on Text Files</a:t>
            </a:r>
          </a:p>
          <a:p>
            <a:r>
              <a:rPr lang="en-US" dirty="0" smtClean="0"/>
              <a:t>File operations on Sequential Binary Files</a:t>
            </a:r>
          </a:p>
          <a:p>
            <a:r>
              <a:rPr lang="en-US" dirty="0" smtClean="0"/>
              <a:t>Revision of the Course</a:t>
            </a:r>
          </a:p>
          <a:p>
            <a:pPr lvl="1"/>
            <a:r>
              <a:rPr lang="en-US" dirty="0" smtClean="0"/>
              <a:t>Lecture 1 to Lecture 31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Files - Implementation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Files are places where data can be stored permanently.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Some programs expect the same set of data to be fed as input every time it is run.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333399"/>
                </a:solidFill>
              </a:rPr>
              <a:t>Cumbersome.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333399"/>
                </a:solidFill>
              </a:rPr>
              <a:t>Better if the data are kept in a file, and the program reads from the file.</a:t>
            </a:r>
            <a:endParaRPr lang="en-US" sz="3000" dirty="0" smtClean="0">
              <a:solidFill>
                <a:srgbClr val="333399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 smtClean="0"/>
              <a:t>Programs generating large volumes of output.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333399"/>
                </a:solidFill>
              </a:rPr>
              <a:t>Difficult to view on the screen.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333399"/>
                </a:solidFill>
              </a:rPr>
              <a:t>Better to store them in a file for later viewing/ processing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Data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When you use a file to store data for use by a program, that file usually consists of text (alphanumeric data) and is therefore called a </a:t>
            </a:r>
            <a:r>
              <a:rPr lang="en-US" b="1" dirty="0" smtClean="0">
                <a:solidFill>
                  <a:srgbClr val="0000CC"/>
                </a:solidFill>
              </a:rPr>
              <a:t>text file</a:t>
            </a:r>
            <a:r>
              <a:rPr lang="en-US" b="1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Can be created, updated, and processed by C programs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Are used for permanent storage of large amounts of data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Storage of data in variables and arrays is only temporary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Files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Opening a file</a:t>
            </a:r>
          </a:p>
          <a:p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>
                <a:solidFill>
                  <a:srgbClr val="0000CC"/>
                </a:solidFill>
              </a:rPr>
              <a:t>Reading data from a file</a:t>
            </a:r>
          </a:p>
          <a:p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>
                <a:solidFill>
                  <a:srgbClr val="0000CC"/>
                </a:solidFill>
              </a:rPr>
              <a:t>Writing data to a file</a:t>
            </a:r>
          </a:p>
          <a:p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>
                <a:solidFill>
                  <a:srgbClr val="0000CC"/>
                </a:solidFill>
              </a:rPr>
              <a:t>Closing a file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 file must be </a:t>
            </a:r>
            <a:r>
              <a:rPr lang="en-US" sz="2400" dirty="0" smtClean="0">
                <a:solidFill>
                  <a:srgbClr val="0000CC"/>
                </a:solidFill>
              </a:rPr>
              <a:t>“opened” </a:t>
            </a:r>
            <a:r>
              <a:rPr lang="en-US" sz="2400" dirty="0" smtClean="0"/>
              <a:t>before it can be used.</a:t>
            </a:r>
          </a:p>
          <a:p>
            <a:pPr lvl="2"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333399"/>
                </a:solidFill>
              </a:rPr>
              <a:t>FILE   *</a:t>
            </a:r>
            <a:r>
              <a:rPr lang="en-US" sz="2400" dirty="0" err="1" smtClean="0">
                <a:solidFill>
                  <a:srgbClr val="333399"/>
                </a:solidFill>
              </a:rPr>
              <a:t>fp</a:t>
            </a:r>
            <a:r>
              <a:rPr lang="en-US" sz="2400" dirty="0" smtClean="0">
                <a:solidFill>
                  <a:srgbClr val="333399"/>
                </a:solidFill>
              </a:rPr>
              <a:t>;</a:t>
            </a:r>
          </a:p>
          <a:p>
            <a:pPr lvl="1">
              <a:buNone/>
            </a:pPr>
            <a:r>
              <a:rPr lang="en-US" sz="2400" dirty="0" smtClean="0">
                <a:solidFill>
                  <a:srgbClr val="333399"/>
                </a:solidFill>
              </a:rPr>
              <a:t>       :</a:t>
            </a:r>
          </a:p>
          <a:p>
            <a:pPr lvl="1">
              <a:buNone/>
            </a:pPr>
            <a:r>
              <a:rPr lang="en-US" sz="2400" dirty="0" smtClean="0">
                <a:solidFill>
                  <a:srgbClr val="333399"/>
                </a:solidFill>
              </a:rPr>
              <a:t>       </a:t>
            </a:r>
            <a:r>
              <a:rPr lang="en-US" sz="2400" dirty="0" err="1" smtClean="0">
                <a:solidFill>
                  <a:srgbClr val="333399"/>
                </a:solidFill>
              </a:rPr>
              <a:t>fp</a:t>
            </a:r>
            <a:r>
              <a:rPr lang="en-US" sz="2400" dirty="0" smtClean="0">
                <a:solidFill>
                  <a:srgbClr val="333399"/>
                </a:solidFill>
              </a:rPr>
              <a:t> = </a:t>
            </a:r>
            <a:r>
              <a:rPr lang="en-US" sz="2400" dirty="0" err="1" smtClean="0">
                <a:solidFill>
                  <a:srgbClr val="333399"/>
                </a:solidFill>
              </a:rPr>
              <a:t>fopen</a:t>
            </a:r>
            <a:r>
              <a:rPr lang="en-US" sz="2400" dirty="0" smtClean="0">
                <a:solidFill>
                  <a:srgbClr val="333399"/>
                </a:solidFill>
              </a:rPr>
              <a:t> (filename, mode);</a:t>
            </a:r>
          </a:p>
          <a:p>
            <a:pPr lvl="1"/>
            <a:r>
              <a:rPr lang="en-US" sz="2400" dirty="0" err="1" smtClean="0">
                <a:solidFill>
                  <a:srgbClr val="0000CC"/>
                </a:solidFill>
              </a:rPr>
              <a:t>fp</a:t>
            </a:r>
            <a:r>
              <a:rPr lang="en-US" sz="2400" dirty="0" smtClean="0">
                <a:solidFill>
                  <a:srgbClr val="0000CC"/>
                </a:solidFill>
              </a:rPr>
              <a:t> </a:t>
            </a:r>
            <a:r>
              <a:rPr lang="en-US" sz="2400" dirty="0" smtClean="0"/>
              <a:t>is declared as a pointer to the data type FILE.</a:t>
            </a:r>
          </a:p>
          <a:p>
            <a:pPr lvl="1"/>
            <a:r>
              <a:rPr lang="en-US" sz="2400" dirty="0" smtClean="0">
                <a:solidFill>
                  <a:srgbClr val="0000CC"/>
                </a:solidFill>
              </a:rPr>
              <a:t>filename</a:t>
            </a:r>
            <a:r>
              <a:rPr lang="en-US" sz="2400" dirty="0" smtClean="0"/>
              <a:t> is a string - specifies the name of the file.</a:t>
            </a:r>
          </a:p>
          <a:p>
            <a:pPr lvl="1"/>
            <a:r>
              <a:rPr lang="en-US" sz="2400" dirty="0" err="1" smtClean="0">
                <a:solidFill>
                  <a:srgbClr val="0000CC"/>
                </a:solidFill>
              </a:rPr>
              <a:t>fopen</a:t>
            </a:r>
            <a:r>
              <a:rPr lang="en-US" sz="2400" dirty="0" smtClean="0"/>
              <a:t> returns a pointer to the file which is used in all subsequent file operations. </a:t>
            </a:r>
          </a:p>
          <a:p>
            <a:pPr lvl="1"/>
            <a:r>
              <a:rPr lang="en-US" sz="2400" dirty="0" smtClean="0">
                <a:solidFill>
                  <a:srgbClr val="0000CC"/>
                </a:solidFill>
              </a:rPr>
              <a:t>mode</a:t>
            </a:r>
            <a:r>
              <a:rPr lang="en-US" sz="2400" dirty="0" smtClean="0"/>
              <a:t> is a string which specifies the purpose of opening the file:</a:t>
            </a:r>
          </a:p>
          <a:p>
            <a:pPr lvl="3">
              <a:buNone/>
            </a:pPr>
            <a:r>
              <a:rPr lang="en-US" sz="2400" b="1" dirty="0" smtClean="0">
                <a:solidFill>
                  <a:srgbClr val="0000CC"/>
                </a:solidFill>
              </a:rPr>
              <a:t> “r”    </a:t>
            </a:r>
            <a:r>
              <a:rPr lang="en-US" sz="2400" dirty="0" smtClean="0"/>
              <a:t>::  open the file for reading only</a:t>
            </a:r>
          </a:p>
          <a:p>
            <a:pPr lvl="3">
              <a:buNone/>
            </a:pPr>
            <a:r>
              <a:rPr lang="en-US" sz="2400" b="1" dirty="0" smtClean="0">
                <a:solidFill>
                  <a:srgbClr val="0000CC"/>
                </a:solidFill>
              </a:rPr>
              <a:t>“w”   </a:t>
            </a:r>
            <a:r>
              <a:rPr lang="en-US" sz="2400" dirty="0" smtClean="0"/>
              <a:t>::  open the file for writing only</a:t>
            </a:r>
          </a:p>
          <a:p>
            <a:pPr lvl="3">
              <a:buNone/>
            </a:pPr>
            <a:r>
              <a:rPr lang="en-US" sz="2400" b="1" dirty="0" smtClean="0">
                <a:solidFill>
                  <a:srgbClr val="0000CC"/>
                </a:solidFill>
              </a:rPr>
              <a:t>“a”   </a:t>
            </a:r>
            <a:r>
              <a:rPr lang="en-US" sz="2400" dirty="0" smtClean="0"/>
              <a:t> ::  open the file for appending data to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Modes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4864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80000"/>
              </a:lnSpc>
            </a:pPr>
            <a:r>
              <a:rPr lang="en-US" sz="3200" b="1" i="1" dirty="0" smtClean="0">
                <a:solidFill>
                  <a:srgbClr val="0000CC"/>
                </a:solidFill>
              </a:rPr>
              <a:t>r</a:t>
            </a:r>
            <a:r>
              <a:rPr lang="en-US" sz="3200" b="1" dirty="0" smtClean="0">
                <a:solidFill>
                  <a:srgbClr val="0000CC"/>
                </a:solidFill>
              </a:rPr>
              <a:t> -</a:t>
            </a:r>
            <a:r>
              <a:rPr lang="en-US" sz="3200" b="1" dirty="0" smtClean="0"/>
              <a:t> open a file in read-mode, set the pointer to the beginning of the file. </a:t>
            </a:r>
            <a:br>
              <a:rPr lang="en-US" sz="3200" b="1" dirty="0" smtClean="0"/>
            </a:br>
            <a:endParaRPr lang="en-US" sz="3200" b="1" dirty="0" smtClean="0"/>
          </a:p>
          <a:p>
            <a:pPr>
              <a:lnSpc>
                <a:spcPct val="80000"/>
              </a:lnSpc>
            </a:pPr>
            <a:r>
              <a:rPr lang="en-US" sz="3200" b="1" i="1" dirty="0" smtClean="0">
                <a:solidFill>
                  <a:srgbClr val="0000CC"/>
                </a:solidFill>
              </a:rPr>
              <a:t>w</a:t>
            </a:r>
            <a:r>
              <a:rPr lang="en-US" sz="3200" b="1" dirty="0" smtClean="0"/>
              <a:t> - open a file in write-mode, set the pointer to the beginning of the file. </a:t>
            </a:r>
            <a:br>
              <a:rPr lang="en-US" sz="3200" b="1" dirty="0" smtClean="0"/>
            </a:br>
            <a:endParaRPr lang="en-US" sz="3200" b="1" dirty="0" smtClean="0"/>
          </a:p>
          <a:p>
            <a:pPr>
              <a:lnSpc>
                <a:spcPct val="80000"/>
              </a:lnSpc>
            </a:pPr>
            <a:r>
              <a:rPr lang="en-US" sz="3200" b="1" i="1" dirty="0" smtClean="0">
                <a:solidFill>
                  <a:srgbClr val="0000CC"/>
                </a:solidFill>
              </a:rPr>
              <a:t>a</a:t>
            </a:r>
            <a:r>
              <a:rPr lang="en-US" sz="3200" b="1" dirty="0" smtClean="0">
                <a:solidFill>
                  <a:srgbClr val="0000CC"/>
                </a:solidFill>
              </a:rPr>
              <a:t> </a:t>
            </a:r>
            <a:r>
              <a:rPr lang="en-US" sz="3200" b="1" dirty="0" smtClean="0"/>
              <a:t>- open a file in write-mode, set the pointer to the end of the file. </a:t>
            </a:r>
            <a:br>
              <a:rPr lang="en-US" sz="3200" b="1" dirty="0" smtClean="0"/>
            </a:br>
            <a:endParaRPr lang="en-US" sz="3200" b="1" dirty="0" smtClean="0"/>
          </a:p>
          <a:p>
            <a:pPr>
              <a:lnSpc>
                <a:spcPct val="80000"/>
              </a:lnSpc>
            </a:pPr>
            <a:r>
              <a:rPr lang="en-US" sz="3200" b="1" i="1" dirty="0" err="1" smtClean="0">
                <a:solidFill>
                  <a:srgbClr val="0000CC"/>
                </a:solidFill>
              </a:rPr>
              <a:t>rb</a:t>
            </a:r>
            <a:r>
              <a:rPr lang="en-US" sz="3200" b="1" dirty="0" smtClean="0">
                <a:solidFill>
                  <a:srgbClr val="0000CC"/>
                </a:solidFill>
              </a:rPr>
              <a:t> </a:t>
            </a:r>
            <a:r>
              <a:rPr lang="en-US" sz="3200" b="1" dirty="0" smtClean="0"/>
              <a:t>- open a binary-file in read-mode, set the pointer to beginning of file. </a:t>
            </a:r>
            <a:br>
              <a:rPr lang="en-US" sz="3200" b="1" dirty="0" smtClean="0"/>
            </a:br>
            <a:endParaRPr lang="en-US" sz="3200" b="1" dirty="0" smtClean="0"/>
          </a:p>
          <a:p>
            <a:pPr>
              <a:lnSpc>
                <a:spcPct val="80000"/>
              </a:lnSpc>
            </a:pPr>
            <a:r>
              <a:rPr lang="en-US" sz="3200" b="1" i="1" dirty="0" err="1" smtClean="0">
                <a:solidFill>
                  <a:srgbClr val="0000CC"/>
                </a:solidFill>
              </a:rPr>
              <a:t>wb</a:t>
            </a:r>
            <a:r>
              <a:rPr lang="en-US" sz="3200" b="1" dirty="0" smtClean="0"/>
              <a:t> - open a binary-file in write-mode, set the pointer to beginning of file. </a:t>
            </a:r>
            <a:br>
              <a:rPr lang="en-US" sz="3200" b="1" dirty="0" smtClean="0"/>
            </a:br>
            <a:endParaRPr lang="en-US" sz="3200" b="1" dirty="0" smtClean="0"/>
          </a:p>
          <a:p>
            <a:pPr>
              <a:lnSpc>
                <a:spcPct val="80000"/>
              </a:lnSpc>
            </a:pPr>
            <a:r>
              <a:rPr lang="en-US" sz="3200" b="1" i="1" dirty="0" err="1" smtClean="0">
                <a:solidFill>
                  <a:srgbClr val="0000CC"/>
                </a:solidFill>
              </a:rPr>
              <a:t>ab</a:t>
            </a:r>
            <a:r>
              <a:rPr lang="en-US" sz="3200" b="1" dirty="0" smtClean="0"/>
              <a:t> - open a binary-file in write-mode, set the pointer to the end of the file. </a:t>
            </a:r>
            <a:br>
              <a:rPr lang="en-US" sz="3200" b="1" dirty="0" smtClean="0"/>
            </a:br>
            <a:endParaRPr lang="en-US" sz="3200" b="1" dirty="0" smtClean="0"/>
          </a:p>
          <a:p>
            <a:pPr>
              <a:lnSpc>
                <a:spcPct val="80000"/>
              </a:lnSpc>
            </a:pPr>
            <a:r>
              <a:rPr lang="en-US" sz="3200" b="1" i="1" dirty="0" smtClean="0">
                <a:solidFill>
                  <a:srgbClr val="0000CC"/>
                </a:solidFill>
              </a:rPr>
              <a:t>r+</a:t>
            </a:r>
            <a:r>
              <a:rPr lang="en-US" sz="3200" b="1" dirty="0" smtClean="0"/>
              <a:t> - open a file in read/write-mode, if file does not exist, it will not be created. </a:t>
            </a:r>
            <a:br>
              <a:rPr lang="en-US" sz="3200" b="1" dirty="0" smtClean="0"/>
            </a:br>
            <a:endParaRPr lang="en-US" sz="3200" b="1" dirty="0" smtClean="0"/>
          </a:p>
          <a:p>
            <a:pPr>
              <a:lnSpc>
                <a:spcPct val="80000"/>
              </a:lnSpc>
            </a:pPr>
            <a:r>
              <a:rPr lang="en-US" sz="3200" b="1" i="1" dirty="0" smtClean="0">
                <a:solidFill>
                  <a:srgbClr val="0000CC"/>
                </a:solidFill>
              </a:rPr>
              <a:t>w+</a:t>
            </a:r>
            <a:r>
              <a:rPr lang="en-US" sz="3200" b="1" dirty="0" smtClean="0">
                <a:solidFill>
                  <a:srgbClr val="0000CC"/>
                </a:solidFill>
              </a:rPr>
              <a:t> </a:t>
            </a:r>
            <a:r>
              <a:rPr lang="en-US" sz="3200" b="1" dirty="0" smtClean="0"/>
              <a:t>- open a file in read/write-mode, set the pointer to the beginning of file. </a:t>
            </a:r>
            <a:br>
              <a:rPr lang="en-US" sz="3200" b="1" dirty="0" smtClean="0"/>
            </a:br>
            <a:endParaRPr lang="en-US" sz="3200" b="1" dirty="0" smtClean="0"/>
          </a:p>
          <a:p>
            <a:pPr>
              <a:lnSpc>
                <a:spcPct val="80000"/>
              </a:lnSpc>
            </a:pPr>
            <a:r>
              <a:rPr lang="en-US" sz="3200" b="1" i="1" dirty="0" smtClean="0">
                <a:solidFill>
                  <a:srgbClr val="0000CC"/>
                </a:solidFill>
              </a:rPr>
              <a:t>a+</a:t>
            </a:r>
            <a:r>
              <a:rPr lang="en-US" sz="3200" b="1" dirty="0" smtClean="0"/>
              <a:t> - open a file in read/append mode. </a:t>
            </a:r>
            <a:br>
              <a:rPr lang="en-US" sz="3200" b="1" dirty="0" smtClean="0"/>
            </a:br>
            <a:endParaRPr lang="en-US" sz="3200" b="1" dirty="0" smtClean="0"/>
          </a:p>
          <a:p>
            <a:pPr>
              <a:lnSpc>
                <a:spcPct val="80000"/>
              </a:lnSpc>
            </a:pPr>
            <a:r>
              <a:rPr lang="en-US" sz="3200" b="1" i="1" dirty="0" err="1" smtClean="0">
                <a:solidFill>
                  <a:srgbClr val="0000CC"/>
                </a:solidFill>
              </a:rPr>
              <a:t>r+b</a:t>
            </a:r>
            <a:r>
              <a:rPr lang="en-US" sz="3200" b="1" dirty="0" smtClean="0"/>
              <a:t> - open a binary-file in read/write-mode, if the file does not exist, it will 	not be created. </a:t>
            </a:r>
            <a:br>
              <a:rPr lang="en-US" sz="3200" b="1" dirty="0" smtClean="0"/>
            </a:br>
            <a:endParaRPr lang="en-US" sz="3200" b="1" dirty="0" smtClean="0"/>
          </a:p>
          <a:p>
            <a:pPr>
              <a:lnSpc>
                <a:spcPct val="80000"/>
              </a:lnSpc>
            </a:pPr>
            <a:r>
              <a:rPr lang="en-US" sz="3200" b="1" i="1" dirty="0" err="1" smtClean="0">
                <a:solidFill>
                  <a:srgbClr val="0000CC"/>
                </a:solidFill>
              </a:rPr>
              <a:t>w+b</a:t>
            </a:r>
            <a:r>
              <a:rPr lang="en-US" sz="3200" b="1" dirty="0" smtClean="0"/>
              <a:t> - open a binary-file in read/write-mode, set pointer to beginning of file. </a:t>
            </a:r>
            <a:br>
              <a:rPr lang="en-US" sz="3200" b="1" dirty="0" smtClean="0"/>
            </a:br>
            <a:endParaRPr lang="en-US" sz="3200" b="1" dirty="0" smtClean="0"/>
          </a:p>
          <a:p>
            <a:pPr>
              <a:lnSpc>
                <a:spcPct val="80000"/>
              </a:lnSpc>
            </a:pPr>
            <a:r>
              <a:rPr lang="en-US" sz="3200" b="1" i="1" dirty="0" err="1" smtClean="0">
                <a:solidFill>
                  <a:srgbClr val="0000CC"/>
                </a:solidFill>
              </a:rPr>
              <a:t>a+b</a:t>
            </a:r>
            <a:r>
              <a:rPr lang="en-US" sz="3200" b="1" dirty="0" smtClean="0">
                <a:solidFill>
                  <a:srgbClr val="0000CC"/>
                </a:solidFill>
              </a:rPr>
              <a:t> </a:t>
            </a:r>
            <a:r>
              <a:rPr lang="en-US" sz="3200" b="1" dirty="0" smtClean="0"/>
              <a:t>- open a binary-file in read/append mode.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Modes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Points to note:</a:t>
            </a:r>
          </a:p>
          <a:p>
            <a:pPr lvl="1"/>
            <a:r>
              <a:rPr lang="en-US" sz="2800" dirty="0" smtClean="0"/>
              <a:t>Several files may be opened at the same time.</a:t>
            </a:r>
          </a:p>
          <a:p>
            <a:pPr lvl="1"/>
            <a:r>
              <a:rPr lang="en-US" sz="2800" dirty="0" smtClean="0"/>
              <a:t>For the </a:t>
            </a:r>
            <a:r>
              <a:rPr lang="en-US" sz="2800" b="1" dirty="0" smtClean="0">
                <a:solidFill>
                  <a:srgbClr val="0000CC"/>
                </a:solidFill>
              </a:rPr>
              <a:t>“w”</a:t>
            </a:r>
            <a:r>
              <a:rPr lang="en-US" sz="2800" dirty="0" smtClean="0"/>
              <a:t> and </a:t>
            </a:r>
            <a:r>
              <a:rPr lang="en-US" sz="2800" b="1" dirty="0" smtClean="0">
                <a:solidFill>
                  <a:srgbClr val="0000CC"/>
                </a:solidFill>
              </a:rPr>
              <a:t>“a”</a:t>
            </a:r>
            <a:r>
              <a:rPr lang="en-US" sz="2800" dirty="0" smtClean="0"/>
              <a:t> modes, if the named file does not exist, it is automatically created.</a:t>
            </a:r>
          </a:p>
          <a:p>
            <a:pPr lvl="1"/>
            <a:r>
              <a:rPr lang="en-US" sz="2800" dirty="0" smtClean="0"/>
              <a:t>For the </a:t>
            </a:r>
            <a:r>
              <a:rPr lang="en-US" sz="2800" b="1" dirty="0" smtClean="0">
                <a:solidFill>
                  <a:srgbClr val="0000CC"/>
                </a:solidFill>
              </a:rPr>
              <a:t>“w”</a:t>
            </a:r>
            <a:r>
              <a:rPr lang="en-US" sz="2800" dirty="0" smtClean="0"/>
              <a:t> mode, if the named file exists, its contents will be overwritten.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a File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 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FILE    *in,  *out ;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  in  = 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fopen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(“mydata.dat”, “r”) ;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  out  = 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fopen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(“result.dat”, “w”);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  FILE    *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empl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;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  char  filename[25];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 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scanf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(“%s”, filename);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 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empl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= 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fopen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(filename, “r”) 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After all operations on a file have been completed, it must be closed.</a:t>
            </a:r>
            <a:endParaRPr lang="en-US" sz="3600" dirty="0" smtClean="0"/>
          </a:p>
          <a:p>
            <a:pPr lvl="1"/>
            <a:r>
              <a:rPr lang="en-US" sz="2800" dirty="0" smtClean="0"/>
              <a:t>Ensures that all file data stored in memory buffers are properly written to the file.</a:t>
            </a:r>
            <a:endParaRPr lang="en-US" sz="3200" dirty="0" smtClean="0"/>
          </a:p>
          <a:p>
            <a:r>
              <a:rPr lang="en-US" sz="3200" dirty="0" smtClean="0"/>
              <a:t>General format:   </a:t>
            </a:r>
            <a:r>
              <a:rPr lang="en-US" sz="3200" dirty="0" err="1" smtClean="0">
                <a:solidFill>
                  <a:srgbClr val="333399"/>
                </a:solidFill>
              </a:rPr>
              <a:t>fclose</a:t>
            </a:r>
            <a:r>
              <a:rPr lang="en-US" sz="3200" dirty="0" smtClean="0">
                <a:solidFill>
                  <a:srgbClr val="333399"/>
                </a:solidFill>
              </a:rPr>
              <a:t>  (</a:t>
            </a:r>
            <a:r>
              <a:rPr lang="en-US" sz="3200" dirty="0" err="1" smtClean="0">
                <a:solidFill>
                  <a:srgbClr val="333399"/>
                </a:solidFill>
              </a:rPr>
              <a:t>file_pointer</a:t>
            </a:r>
            <a:r>
              <a:rPr lang="en-US" sz="3200" dirty="0" smtClean="0">
                <a:solidFill>
                  <a:srgbClr val="333399"/>
                </a:solidFill>
              </a:rPr>
              <a:t>) ;</a:t>
            </a:r>
            <a:endParaRPr lang="en-US" sz="3600" dirty="0" smtClean="0">
              <a:solidFill>
                <a:srgbClr val="CC0000"/>
              </a:solidFill>
            </a:endParaRPr>
          </a:p>
          <a:p>
            <a:pPr lvl="2">
              <a:buNone/>
            </a:pPr>
            <a:r>
              <a:rPr lang="en-US" sz="2800" dirty="0" smtClean="0">
                <a:solidFill>
                  <a:srgbClr val="333399"/>
                </a:solidFill>
              </a:rPr>
              <a:t>  FILE   *xyz ;</a:t>
            </a:r>
          </a:p>
          <a:p>
            <a:pPr lvl="2">
              <a:buNone/>
            </a:pPr>
            <a:r>
              <a:rPr lang="en-US" sz="2800" dirty="0" smtClean="0">
                <a:solidFill>
                  <a:srgbClr val="333399"/>
                </a:solidFill>
              </a:rPr>
              <a:t>  xyz  =  </a:t>
            </a:r>
            <a:r>
              <a:rPr lang="en-US" sz="2800" dirty="0" err="1" smtClean="0">
                <a:solidFill>
                  <a:srgbClr val="333399"/>
                </a:solidFill>
              </a:rPr>
              <a:t>fopen</a:t>
            </a:r>
            <a:r>
              <a:rPr lang="en-US" sz="2800" dirty="0" smtClean="0">
                <a:solidFill>
                  <a:srgbClr val="333399"/>
                </a:solidFill>
              </a:rPr>
              <a:t> (“test.txt”, “w”) ;</a:t>
            </a:r>
          </a:p>
          <a:p>
            <a:pPr lvl="2">
              <a:buNone/>
            </a:pPr>
            <a:r>
              <a:rPr lang="en-US" sz="2800" dirty="0" smtClean="0">
                <a:solidFill>
                  <a:srgbClr val="333399"/>
                </a:solidFill>
              </a:rPr>
              <a:t>  …….</a:t>
            </a:r>
          </a:p>
          <a:p>
            <a:pPr lvl="2">
              <a:buNone/>
            </a:pPr>
            <a:r>
              <a:rPr lang="en-US" sz="2800" dirty="0" smtClean="0">
                <a:solidFill>
                  <a:srgbClr val="333399"/>
                </a:solidFill>
              </a:rPr>
              <a:t>  </a:t>
            </a:r>
            <a:r>
              <a:rPr lang="en-US" sz="2800" dirty="0" err="1" smtClean="0">
                <a:solidFill>
                  <a:srgbClr val="333399"/>
                </a:solidFill>
              </a:rPr>
              <a:t>fclose</a:t>
            </a:r>
            <a:r>
              <a:rPr lang="en-US" sz="2800" dirty="0" smtClean="0">
                <a:solidFill>
                  <a:srgbClr val="333399"/>
                </a:solidFill>
              </a:rPr>
              <a:t> (xyz) 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Courier New" pitchFamily="49" charset="0"/>
              </a:rPr>
              <a:t>fclose</a:t>
            </a:r>
            <a:r>
              <a:rPr lang="en-US" b="1" dirty="0" smtClean="0">
                <a:latin typeface="Courier New" pitchFamily="49" charset="0"/>
              </a:rPr>
              <a:t>(</a:t>
            </a:r>
            <a:r>
              <a:rPr lang="en-US" dirty="0" smtClean="0"/>
              <a:t> </a:t>
            </a:r>
            <a:r>
              <a:rPr lang="en-US" b="1" i="1" dirty="0" smtClean="0">
                <a:latin typeface="Courier New" pitchFamily="49" charset="0"/>
              </a:rPr>
              <a:t>FILE</a:t>
            </a:r>
            <a:r>
              <a:rPr lang="en-US" i="1" dirty="0" smtClean="0"/>
              <a:t> pointer</a:t>
            </a:r>
            <a:r>
              <a:rPr lang="en-US" dirty="0" smtClean="0"/>
              <a:t> </a:t>
            </a:r>
            <a:r>
              <a:rPr lang="en-US" b="1" dirty="0" smtClean="0">
                <a:latin typeface="Courier New" pitchFamily="49" charset="0"/>
              </a:rPr>
              <a:t>)</a:t>
            </a:r>
          </a:p>
          <a:p>
            <a:pPr lvl="1"/>
            <a:r>
              <a:rPr lang="en-US" dirty="0" smtClean="0"/>
              <a:t>Closes specified file</a:t>
            </a:r>
          </a:p>
          <a:p>
            <a:pPr lvl="1"/>
            <a:r>
              <a:rPr lang="en-US" dirty="0" smtClean="0"/>
              <a:t>Performed automatically when program ends</a:t>
            </a:r>
          </a:p>
          <a:p>
            <a:pPr lvl="1"/>
            <a:r>
              <a:rPr lang="en-US" dirty="0" smtClean="0"/>
              <a:t>Good practice to close files explicitly</a:t>
            </a:r>
          </a:p>
          <a:p>
            <a:pPr lvl="1"/>
            <a:r>
              <a:rPr lang="en-US" sz="2800" dirty="0" smtClean="0"/>
              <a:t>system resources are freed. </a:t>
            </a:r>
          </a:p>
          <a:p>
            <a:pPr lvl="1"/>
            <a:r>
              <a:rPr lang="en-US" sz="2800" dirty="0" smtClean="0"/>
              <a:t>Also, you might not find that all the information that you've written to the file has actually been written to disk until the file is closed. </a:t>
            </a:r>
          </a:p>
          <a:p>
            <a:r>
              <a:rPr lang="en-US" b="1" dirty="0" err="1" smtClean="0">
                <a:latin typeface="Courier New" pitchFamily="49" charset="0"/>
              </a:rPr>
              <a:t>feof</a:t>
            </a:r>
            <a:r>
              <a:rPr lang="en-US" b="1" dirty="0" smtClean="0">
                <a:latin typeface="Courier New" pitchFamily="49" charset="0"/>
              </a:rPr>
              <a:t>(</a:t>
            </a:r>
            <a:r>
              <a:rPr lang="en-US" dirty="0" smtClean="0"/>
              <a:t> </a:t>
            </a:r>
            <a:r>
              <a:rPr lang="en-US" b="1" i="1" dirty="0" smtClean="0">
                <a:latin typeface="Courier New" pitchFamily="49" charset="0"/>
              </a:rPr>
              <a:t>FILE</a:t>
            </a:r>
            <a:r>
              <a:rPr lang="en-US" i="1" dirty="0" smtClean="0"/>
              <a:t> pointer</a:t>
            </a:r>
            <a:r>
              <a:rPr lang="en-US" dirty="0" smtClean="0"/>
              <a:t> </a:t>
            </a:r>
            <a:r>
              <a:rPr lang="en-US" b="1" dirty="0" smtClean="0">
                <a:latin typeface="Courier New" pitchFamily="49" charset="0"/>
              </a:rPr>
              <a:t>)</a:t>
            </a:r>
          </a:p>
          <a:p>
            <a:pPr lvl="1"/>
            <a:r>
              <a:rPr lang="en-US" dirty="0" smtClean="0"/>
              <a:t>Returns true if end-of-file indicator (no more data to process) is set for the specified file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Read/Write Operations on  Text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0000CC"/>
                </a:solidFill>
              </a:rPr>
              <a:t>simplest</a:t>
            </a:r>
            <a:r>
              <a:rPr lang="en-US" sz="2800" dirty="0" smtClean="0"/>
              <a:t> file input-output (I/O) function are </a:t>
            </a:r>
            <a:r>
              <a:rPr lang="en-US" sz="2800" dirty="0" err="1" smtClean="0">
                <a:solidFill>
                  <a:srgbClr val="CC0000"/>
                </a:solidFill>
              </a:rPr>
              <a:t>getc</a:t>
            </a:r>
            <a:r>
              <a:rPr lang="en-US" sz="2800" dirty="0" smtClean="0"/>
              <a:t> and </a:t>
            </a:r>
            <a:r>
              <a:rPr lang="en-US" sz="2800" dirty="0" err="1" smtClean="0">
                <a:solidFill>
                  <a:srgbClr val="CC0000"/>
                </a:solidFill>
              </a:rPr>
              <a:t>putc</a:t>
            </a:r>
            <a:r>
              <a:rPr lang="en-US" sz="2800" dirty="0" smtClean="0"/>
              <a:t>.</a:t>
            </a:r>
          </a:p>
          <a:p>
            <a:r>
              <a:rPr lang="en-US" sz="2800" dirty="0" err="1" smtClean="0">
                <a:solidFill>
                  <a:srgbClr val="CC0000"/>
                </a:solidFill>
              </a:rPr>
              <a:t>getc</a:t>
            </a:r>
            <a:r>
              <a:rPr lang="en-US" sz="2800" dirty="0" smtClean="0"/>
              <a:t> is used to read a character from a file and return it.</a:t>
            </a:r>
          </a:p>
          <a:p>
            <a:pPr lvl="2">
              <a:buNone/>
            </a:pPr>
            <a:r>
              <a:rPr lang="en-US" sz="2800" dirty="0" smtClean="0">
                <a:solidFill>
                  <a:srgbClr val="333399"/>
                </a:solidFill>
              </a:rPr>
              <a:t>char   </a:t>
            </a:r>
            <a:r>
              <a:rPr lang="en-US" sz="2800" dirty="0" err="1" smtClean="0">
                <a:solidFill>
                  <a:srgbClr val="333399"/>
                </a:solidFill>
              </a:rPr>
              <a:t>ch</a:t>
            </a:r>
            <a:r>
              <a:rPr lang="en-US" sz="2800" dirty="0" smtClean="0">
                <a:solidFill>
                  <a:srgbClr val="333399"/>
                </a:solidFill>
              </a:rPr>
              <a:t>;   FILE   *</a:t>
            </a:r>
            <a:r>
              <a:rPr lang="en-US" sz="2800" dirty="0" err="1" smtClean="0">
                <a:solidFill>
                  <a:srgbClr val="333399"/>
                </a:solidFill>
              </a:rPr>
              <a:t>fp</a:t>
            </a:r>
            <a:r>
              <a:rPr lang="en-US" sz="2800" dirty="0" smtClean="0">
                <a:solidFill>
                  <a:srgbClr val="333399"/>
                </a:solidFill>
              </a:rPr>
              <a:t>;</a:t>
            </a:r>
          </a:p>
          <a:p>
            <a:pPr lvl="2">
              <a:buNone/>
            </a:pPr>
            <a:r>
              <a:rPr lang="en-US" sz="2800" dirty="0" err="1" smtClean="0">
                <a:solidFill>
                  <a:srgbClr val="333399"/>
                </a:solidFill>
              </a:rPr>
              <a:t>ch</a:t>
            </a:r>
            <a:r>
              <a:rPr lang="en-US" sz="2800" dirty="0" smtClean="0">
                <a:solidFill>
                  <a:srgbClr val="333399"/>
                </a:solidFill>
              </a:rPr>
              <a:t>  =  </a:t>
            </a:r>
            <a:r>
              <a:rPr lang="en-US" sz="2800" dirty="0" err="1" smtClean="0">
                <a:solidFill>
                  <a:srgbClr val="333399"/>
                </a:solidFill>
              </a:rPr>
              <a:t>getc</a:t>
            </a:r>
            <a:r>
              <a:rPr lang="en-US" sz="2800" dirty="0" smtClean="0">
                <a:solidFill>
                  <a:srgbClr val="333399"/>
                </a:solidFill>
              </a:rPr>
              <a:t> (</a:t>
            </a:r>
            <a:r>
              <a:rPr lang="en-US" sz="2800" dirty="0" err="1" smtClean="0">
                <a:solidFill>
                  <a:srgbClr val="333399"/>
                </a:solidFill>
              </a:rPr>
              <a:t>fp</a:t>
            </a:r>
            <a:r>
              <a:rPr lang="en-US" sz="2800" dirty="0" smtClean="0">
                <a:solidFill>
                  <a:srgbClr val="333399"/>
                </a:solidFill>
              </a:rPr>
              <a:t>) ;</a:t>
            </a:r>
            <a:endParaRPr lang="en-US" sz="2400" dirty="0" smtClean="0"/>
          </a:p>
          <a:p>
            <a:pPr lvl="1"/>
            <a:r>
              <a:rPr lang="en-US" sz="2800" dirty="0" err="1" smtClean="0">
                <a:solidFill>
                  <a:srgbClr val="CC0000"/>
                </a:solidFill>
              </a:rPr>
              <a:t>getc</a:t>
            </a:r>
            <a:r>
              <a:rPr lang="en-US" sz="2800" dirty="0" smtClean="0"/>
              <a:t> will return an end-of-file marker EOF, when the end of the file has been reached.</a:t>
            </a:r>
          </a:p>
          <a:p>
            <a:r>
              <a:rPr lang="en-US" sz="2800" dirty="0" err="1" smtClean="0">
                <a:solidFill>
                  <a:srgbClr val="CC0000"/>
                </a:solidFill>
              </a:rPr>
              <a:t>putc</a:t>
            </a:r>
            <a:r>
              <a:rPr lang="en-US" sz="2800" dirty="0" smtClean="0"/>
              <a:t> is used to write a character to a file.</a:t>
            </a:r>
          </a:p>
          <a:p>
            <a:pPr lvl="2">
              <a:buNone/>
            </a:pPr>
            <a:r>
              <a:rPr lang="en-US" sz="2800" dirty="0" smtClean="0">
                <a:solidFill>
                  <a:srgbClr val="333399"/>
                </a:solidFill>
              </a:rPr>
              <a:t>char   </a:t>
            </a:r>
            <a:r>
              <a:rPr lang="en-US" sz="2800" dirty="0" err="1" smtClean="0">
                <a:solidFill>
                  <a:srgbClr val="333399"/>
                </a:solidFill>
              </a:rPr>
              <a:t>ch</a:t>
            </a:r>
            <a:r>
              <a:rPr lang="en-US" sz="2800" dirty="0" smtClean="0">
                <a:solidFill>
                  <a:srgbClr val="333399"/>
                </a:solidFill>
              </a:rPr>
              <a:t>;   FILE   *</a:t>
            </a:r>
            <a:r>
              <a:rPr lang="en-US" sz="2800" dirty="0" err="1" smtClean="0">
                <a:solidFill>
                  <a:srgbClr val="333399"/>
                </a:solidFill>
              </a:rPr>
              <a:t>fp</a:t>
            </a:r>
            <a:r>
              <a:rPr lang="en-US" sz="2800" dirty="0" smtClean="0">
                <a:solidFill>
                  <a:srgbClr val="333399"/>
                </a:solidFill>
              </a:rPr>
              <a:t>;</a:t>
            </a:r>
          </a:p>
          <a:p>
            <a:pPr lvl="2">
              <a:buNone/>
            </a:pPr>
            <a:r>
              <a:rPr lang="en-US" sz="2800" dirty="0" err="1" smtClean="0">
                <a:solidFill>
                  <a:srgbClr val="333399"/>
                </a:solidFill>
              </a:rPr>
              <a:t>putc</a:t>
            </a:r>
            <a:r>
              <a:rPr lang="en-US" sz="2800" dirty="0" smtClean="0">
                <a:solidFill>
                  <a:srgbClr val="333399"/>
                </a:solidFill>
              </a:rPr>
              <a:t>  (</a:t>
            </a:r>
            <a:r>
              <a:rPr lang="en-US" sz="2800" dirty="0" err="1" smtClean="0">
                <a:solidFill>
                  <a:srgbClr val="333399"/>
                </a:solidFill>
              </a:rPr>
              <a:t>ch</a:t>
            </a:r>
            <a:r>
              <a:rPr lang="en-US" sz="2800" dirty="0" smtClean="0">
                <a:solidFill>
                  <a:srgbClr val="333399"/>
                </a:solidFill>
              </a:rPr>
              <a:t>, </a:t>
            </a:r>
            <a:r>
              <a:rPr lang="en-US" sz="2800" dirty="0" err="1" smtClean="0">
                <a:solidFill>
                  <a:srgbClr val="333399"/>
                </a:solidFill>
              </a:rPr>
              <a:t>fp</a:t>
            </a:r>
            <a:r>
              <a:rPr lang="en-US" sz="2800" dirty="0" smtClean="0">
                <a:solidFill>
                  <a:srgbClr val="333399"/>
                </a:solidFill>
              </a:rPr>
              <a:t>) 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File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r>
              <a:rPr lang="en-US" dirty="0" smtClean="0"/>
              <a:t>Convert a text file to all UPPERCASE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447800" y="1828800"/>
            <a:ext cx="4800600" cy="4149725"/>
          </a:xfrm>
          <a:prstGeom prst="rect">
            <a:avLst/>
          </a:prstGeom>
          <a:solidFill>
            <a:srgbClr val="CCECFF"/>
          </a:solidFill>
          <a:ln w="38100">
            <a:solidFill>
              <a:srgbClr val="33339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main()   {</a:t>
            </a:r>
          </a:p>
          <a:p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   FILE   *in,  *out ;</a:t>
            </a:r>
          </a:p>
          <a:p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   char   c ;</a:t>
            </a:r>
          </a:p>
          <a:p>
            <a:endParaRPr lang="en-US" sz="2200" b="1" dirty="0">
              <a:solidFill>
                <a:srgbClr val="333399"/>
              </a:solidFill>
              <a:effectLst/>
              <a:latin typeface="Times New Roman" pitchFamily="18" charset="0"/>
            </a:endParaRPr>
          </a:p>
          <a:p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   in  =  </a:t>
            </a:r>
            <a:r>
              <a:rPr lang="en-US" sz="2200" b="1" dirty="0" err="1">
                <a:solidFill>
                  <a:srgbClr val="333399"/>
                </a:solidFill>
                <a:effectLst/>
                <a:latin typeface="Times New Roman" pitchFamily="18" charset="0"/>
              </a:rPr>
              <a:t>fopen</a:t>
            </a:r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(“infile.dat”, “r”) ;</a:t>
            </a:r>
          </a:p>
          <a:p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   out  =  </a:t>
            </a:r>
            <a:r>
              <a:rPr lang="en-US" sz="2200" b="1" dirty="0" err="1">
                <a:solidFill>
                  <a:srgbClr val="333399"/>
                </a:solidFill>
                <a:effectLst/>
                <a:latin typeface="Times New Roman" pitchFamily="18" charset="0"/>
              </a:rPr>
              <a:t>fopen</a:t>
            </a:r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(“outfile.dat”, “w”) ;</a:t>
            </a:r>
          </a:p>
          <a:p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 </a:t>
            </a:r>
          </a:p>
          <a:p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   while   ((c = </a:t>
            </a:r>
            <a:r>
              <a:rPr lang="en-US" sz="2200" b="1" dirty="0" err="1">
                <a:solidFill>
                  <a:srgbClr val="333399"/>
                </a:solidFill>
                <a:effectLst/>
                <a:latin typeface="Times New Roman" pitchFamily="18" charset="0"/>
              </a:rPr>
              <a:t>getc</a:t>
            </a:r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(in)) != EOF)</a:t>
            </a:r>
          </a:p>
          <a:p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        </a:t>
            </a:r>
            <a:r>
              <a:rPr lang="en-US" sz="2200" b="1" dirty="0" err="1">
                <a:solidFill>
                  <a:srgbClr val="333399"/>
                </a:solidFill>
                <a:effectLst/>
                <a:latin typeface="Times New Roman" pitchFamily="18" charset="0"/>
              </a:rPr>
              <a:t>putc</a:t>
            </a:r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(</a:t>
            </a:r>
            <a:r>
              <a:rPr lang="en-US" sz="2200" b="1" dirty="0" err="1">
                <a:solidFill>
                  <a:srgbClr val="333399"/>
                </a:solidFill>
                <a:effectLst/>
                <a:latin typeface="Times New Roman" pitchFamily="18" charset="0"/>
              </a:rPr>
              <a:t>toupper</a:t>
            </a:r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(c), out);</a:t>
            </a:r>
          </a:p>
          <a:p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   </a:t>
            </a:r>
            <a:r>
              <a:rPr lang="en-US" sz="2200" b="1" dirty="0" err="1">
                <a:solidFill>
                  <a:srgbClr val="333399"/>
                </a:solidFill>
                <a:effectLst/>
                <a:latin typeface="Times New Roman" pitchFamily="18" charset="0"/>
              </a:rPr>
              <a:t>fclose</a:t>
            </a:r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(in) ;</a:t>
            </a:r>
          </a:p>
          <a:p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   </a:t>
            </a:r>
            <a:r>
              <a:rPr lang="en-US" sz="2200" b="1" dirty="0" err="1">
                <a:solidFill>
                  <a:srgbClr val="333399"/>
                </a:solidFill>
                <a:effectLst/>
                <a:latin typeface="Times New Roman" pitchFamily="18" charset="0"/>
              </a:rPr>
              <a:t>fclose</a:t>
            </a:r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 (out) ;</a:t>
            </a:r>
          </a:p>
          <a:p>
            <a:r>
              <a:rPr lang="en-US" sz="2200" b="1" dirty="0">
                <a:solidFill>
                  <a:srgbClr val="333399"/>
                </a:solidFill>
                <a:effectLst/>
                <a:latin typeface="Times New Roman" pitchFamily="18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Read/Write Operations on Text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can also use the file versions of </a:t>
            </a:r>
            <a:r>
              <a:rPr lang="en-US" dirty="0" err="1" smtClean="0">
                <a:solidFill>
                  <a:srgbClr val="CC0000"/>
                </a:solidFill>
              </a:rPr>
              <a:t>scanf</a:t>
            </a:r>
            <a:r>
              <a:rPr lang="en-US" dirty="0" smtClean="0"/>
              <a:t> and </a:t>
            </a:r>
            <a:r>
              <a:rPr lang="en-US" dirty="0" err="1" smtClean="0">
                <a:solidFill>
                  <a:srgbClr val="CC0000"/>
                </a:solidFill>
              </a:rPr>
              <a:t>printf</a:t>
            </a:r>
            <a:r>
              <a:rPr lang="en-US" dirty="0" smtClean="0"/>
              <a:t>, called </a:t>
            </a:r>
            <a:r>
              <a:rPr lang="en-US" dirty="0" err="1" smtClean="0">
                <a:solidFill>
                  <a:srgbClr val="CC0000"/>
                </a:solidFill>
              </a:rPr>
              <a:t>fscanf</a:t>
            </a:r>
            <a:r>
              <a:rPr lang="en-US" dirty="0" smtClean="0"/>
              <a:t> and </a:t>
            </a:r>
            <a:r>
              <a:rPr lang="en-US" dirty="0" err="1" smtClean="0">
                <a:solidFill>
                  <a:srgbClr val="CC0000"/>
                </a:solidFill>
              </a:rPr>
              <a:t>fprintf</a:t>
            </a:r>
            <a:r>
              <a:rPr lang="en-US" dirty="0" smtClean="0"/>
              <a:t>.</a:t>
            </a:r>
          </a:p>
          <a:p>
            <a:r>
              <a:rPr lang="en-US" dirty="0" smtClean="0"/>
              <a:t>General format:</a:t>
            </a:r>
          </a:p>
          <a:p>
            <a:pPr lvl="1">
              <a:buNone/>
            </a:pPr>
            <a:r>
              <a:rPr lang="en-US" dirty="0" smtClean="0"/>
              <a:t>    </a:t>
            </a:r>
            <a:r>
              <a:rPr lang="en-US" dirty="0" err="1" smtClean="0">
                <a:solidFill>
                  <a:srgbClr val="CC0000"/>
                </a:solidFill>
              </a:rPr>
              <a:t>fscanf</a:t>
            </a:r>
            <a:r>
              <a:rPr lang="en-US" dirty="0" smtClean="0">
                <a:solidFill>
                  <a:srgbClr val="CC0000"/>
                </a:solidFill>
              </a:rPr>
              <a:t>  (</a:t>
            </a:r>
            <a:r>
              <a:rPr lang="en-US" dirty="0" err="1" smtClean="0">
                <a:solidFill>
                  <a:srgbClr val="CC0000"/>
                </a:solidFill>
              </a:rPr>
              <a:t>file_pointer</a:t>
            </a:r>
            <a:r>
              <a:rPr lang="en-US" dirty="0" smtClean="0">
                <a:solidFill>
                  <a:srgbClr val="CC0000"/>
                </a:solidFill>
              </a:rPr>
              <a:t>, </a:t>
            </a:r>
            <a:r>
              <a:rPr lang="en-US" dirty="0" err="1" smtClean="0">
                <a:solidFill>
                  <a:srgbClr val="CC0000"/>
                </a:solidFill>
              </a:rPr>
              <a:t>control_string</a:t>
            </a:r>
            <a:r>
              <a:rPr lang="en-US" dirty="0" smtClean="0">
                <a:solidFill>
                  <a:srgbClr val="CC0000"/>
                </a:solidFill>
              </a:rPr>
              <a:t>, list) ;</a:t>
            </a:r>
          </a:p>
          <a:p>
            <a:pPr lvl="1">
              <a:buNone/>
            </a:pPr>
            <a:r>
              <a:rPr lang="en-US" dirty="0" smtClean="0">
                <a:solidFill>
                  <a:srgbClr val="CC0000"/>
                </a:solidFill>
              </a:rPr>
              <a:t>    </a:t>
            </a:r>
            <a:r>
              <a:rPr lang="en-US" dirty="0" err="1" smtClean="0">
                <a:solidFill>
                  <a:srgbClr val="CC0000"/>
                </a:solidFill>
              </a:rPr>
              <a:t>fprintf</a:t>
            </a:r>
            <a:r>
              <a:rPr lang="en-US" dirty="0" smtClean="0">
                <a:solidFill>
                  <a:srgbClr val="CC0000"/>
                </a:solidFill>
              </a:rPr>
              <a:t>  (</a:t>
            </a:r>
            <a:r>
              <a:rPr lang="en-US" dirty="0" err="1" smtClean="0">
                <a:solidFill>
                  <a:srgbClr val="CC0000"/>
                </a:solidFill>
              </a:rPr>
              <a:t>file_pointer</a:t>
            </a:r>
            <a:r>
              <a:rPr lang="en-US" dirty="0" smtClean="0">
                <a:solidFill>
                  <a:srgbClr val="CC0000"/>
                </a:solidFill>
              </a:rPr>
              <a:t>, </a:t>
            </a:r>
            <a:r>
              <a:rPr lang="en-US" dirty="0" err="1" smtClean="0">
                <a:solidFill>
                  <a:srgbClr val="CC0000"/>
                </a:solidFill>
              </a:rPr>
              <a:t>control_string</a:t>
            </a:r>
            <a:r>
              <a:rPr lang="en-US" dirty="0" smtClean="0">
                <a:solidFill>
                  <a:srgbClr val="CC0000"/>
                </a:solidFill>
              </a:rPr>
              <a:t>, list) ;</a:t>
            </a:r>
          </a:p>
          <a:p>
            <a:r>
              <a:rPr lang="en-US" dirty="0" smtClean="0"/>
              <a:t>Examples:</a:t>
            </a:r>
          </a:p>
          <a:p>
            <a:pPr lvl="2">
              <a:buNone/>
            </a:pPr>
            <a:r>
              <a:rPr lang="en-US" sz="2600" dirty="0" err="1" smtClean="0"/>
              <a:t>fscanf</a:t>
            </a:r>
            <a:r>
              <a:rPr lang="en-US" sz="2600" dirty="0" smtClean="0"/>
              <a:t>  (</a:t>
            </a:r>
            <a:r>
              <a:rPr lang="en-US" sz="2600" dirty="0" err="1" smtClean="0"/>
              <a:t>fp</a:t>
            </a:r>
            <a:r>
              <a:rPr lang="en-US" sz="2600" dirty="0" smtClean="0"/>
              <a:t>, “%d %s %f”, &amp;roll, </a:t>
            </a:r>
            <a:r>
              <a:rPr lang="en-US" sz="2600" dirty="0" err="1" smtClean="0"/>
              <a:t>dept_code</a:t>
            </a:r>
            <a:r>
              <a:rPr lang="en-US" sz="2600" dirty="0" smtClean="0"/>
              <a:t>, &amp;</a:t>
            </a:r>
            <a:r>
              <a:rPr lang="en-US" sz="2600" dirty="0" err="1" smtClean="0"/>
              <a:t>cgpa</a:t>
            </a:r>
            <a:r>
              <a:rPr lang="en-US" sz="2600" dirty="0" smtClean="0"/>
              <a:t>) ;</a:t>
            </a:r>
          </a:p>
          <a:p>
            <a:pPr lvl="2">
              <a:buNone/>
            </a:pPr>
            <a:r>
              <a:rPr lang="en-US" sz="2600" dirty="0" err="1" smtClean="0"/>
              <a:t>fprintf</a:t>
            </a:r>
            <a:r>
              <a:rPr lang="en-US" sz="2600" dirty="0" smtClean="0"/>
              <a:t>  (out, “\</a:t>
            </a:r>
            <a:r>
              <a:rPr lang="en-US" sz="2600" dirty="0" err="1" smtClean="0"/>
              <a:t>nThe</a:t>
            </a:r>
            <a:r>
              <a:rPr lang="en-US" sz="2600" dirty="0" smtClean="0"/>
              <a:t> result is: %d”, xyz) ;</a:t>
            </a:r>
            <a:endParaRPr lang="en-US" sz="2600" dirty="0" smtClean="0">
              <a:solidFill>
                <a:srgbClr val="CC0000"/>
              </a:solidFill>
            </a:endParaRPr>
          </a:p>
          <a:p>
            <a:pPr>
              <a:buNone/>
            </a:pPr>
            <a:r>
              <a:rPr lang="en-US" b="1" dirty="0" err="1" smtClean="0">
                <a:latin typeface="Courier New" pitchFamily="49" charset="0"/>
              </a:rPr>
              <a:t>fprintf</a:t>
            </a:r>
            <a:endParaRPr lang="en-US" b="1" dirty="0" smtClean="0">
              <a:latin typeface="Courier New" pitchFamily="49" charset="0"/>
            </a:endParaRPr>
          </a:p>
          <a:p>
            <a:pPr lvl="1"/>
            <a:r>
              <a:rPr lang="en-US" dirty="0" smtClean="0"/>
              <a:t>Used to print to a file</a:t>
            </a:r>
          </a:p>
          <a:p>
            <a:pPr lvl="1"/>
            <a:r>
              <a:rPr lang="en-US" dirty="0" smtClean="0"/>
              <a:t>It is like </a:t>
            </a:r>
            <a:r>
              <a:rPr lang="en-US" dirty="0" err="1" smtClean="0"/>
              <a:t>printf</a:t>
            </a:r>
            <a:r>
              <a:rPr lang="en-US" dirty="0" smtClean="0"/>
              <a:t>, except first argument is a </a:t>
            </a:r>
            <a:r>
              <a:rPr lang="en-US" b="1" dirty="0" smtClean="0">
                <a:latin typeface="Courier New" pitchFamily="49" charset="0"/>
              </a:rPr>
              <a:t>FILE</a:t>
            </a:r>
            <a:r>
              <a:rPr lang="en-US" dirty="0" smtClean="0"/>
              <a:t> pointer (pointer to the file you want to print in)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check EOF condition when using </a:t>
            </a:r>
            <a:r>
              <a:rPr lang="en-US" dirty="0" err="1" smtClean="0">
                <a:solidFill>
                  <a:srgbClr val="CC0000"/>
                </a:solidFill>
              </a:rPr>
              <a:t>fscanf</a:t>
            </a:r>
            <a:r>
              <a:rPr lang="en-US" dirty="0" smtClean="0"/>
              <a:t>?</a:t>
            </a:r>
          </a:p>
          <a:p>
            <a:pPr lvl="1"/>
            <a:r>
              <a:rPr lang="en-US" sz="2800" dirty="0" smtClean="0"/>
              <a:t>Use the function </a:t>
            </a:r>
            <a:r>
              <a:rPr lang="en-US" sz="2800" dirty="0" err="1" smtClean="0">
                <a:solidFill>
                  <a:srgbClr val="CC0000"/>
                </a:solidFill>
              </a:rPr>
              <a:t>feof</a:t>
            </a:r>
            <a:endParaRPr lang="en-US" sz="2800" dirty="0" smtClean="0"/>
          </a:p>
          <a:p>
            <a:pPr lvl="2">
              <a:buNone/>
            </a:pPr>
            <a:r>
              <a:rPr lang="en-US" sz="2600" dirty="0" smtClean="0"/>
              <a:t>    if   (</a:t>
            </a:r>
            <a:r>
              <a:rPr lang="en-US" sz="2600" dirty="0" err="1" smtClean="0"/>
              <a:t>feof</a:t>
            </a:r>
            <a:r>
              <a:rPr lang="en-US" sz="2600" dirty="0" smtClean="0"/>
              <a:t> (</a:t>
            </a:r>
            <a:r>
              <a:rPr lang="en-US" sz="2600" dirty="0" err="1" smtClean="0"/>
              <a:t>fp</a:t>
            </a:r>
            <a:r>
              <a:rPr lang="en-US" sz="2600" dirty="0" smtClean="0"/>
              <a:t>))</a:t>
            </a:r>
          </a:p>
          <a:p>
            <a:pPr lvl="2">
              <a:buNone/>
            </a:pPr>
            <a:r>
              <a:rPr lang="en-US" sz="2600" dirty="0" smtClean="0"/>
              <a:t>        </a:t>
            </a:r>
            <a:r>
              <a:rPr lang="en-US" sz="2600" dirty="0" err="1" smtClean="0"/>
              <a:t>printf</a:t>
            </a:r>
            <a:r>
              <a:rPr lang="en-US" sz="2600" dirty="0" smtClean="0"/>
              <a:t>  (“\n Reached end of file”) ;</a:t>
            </a:r>
          </a:p>
          <a:p>
            <a:r>
              <a:rPr lang="en-US" dirty="0" smtClean="0"/>
              <a:t>How to check successful open?</a:t>
            </a:r>
          </a:p>
          <a:p>
            <a:pPr lvl="1"/>
            <a:r>
              <a:rPr lang="en-US" sz="2800" dirty="0" smtClean="0"/>
              <a:t>For opening in “r” mode, the file must exist.</a:t>
            </a:r>
          </a:p>
          <a:p>
            <a:pPr lvl="2">
              <a:buNone/>
            </a:pPr>
            <a:r>
              <a:rPr lang="en-US" sz="2400" dirty="0" smtClean="0"/>
              <a:t>    </a:t>
            </a:r>
            <a:r>
              <a:rPr lang="en-US" sz="2600" dirty="0" smtClean="0"/>
              <a:t>if   (</a:t>
            </a:r>
            <a:r>
              <a:rPr lang="en-US" sz="2600" dirty="0" err="1" smtClean="0"/>
              <a:t>fp</a:t>
            </a:r>
            <a:r>
              <a:rPr lang="en-US" sz="2600" dirty="0" smtClean="0"/>
              <a:t> == NULL)</a:t>
            </a:r>
          </a:p>
          <a:p>
            <a:pPr lvl="2">
              <a:buNone/>
            </a:pPr>
            <a:r>
              <a:rPr lang="en-US" sz="2600" dirty="0" smtClean="0"/>
              <a:t>        </a:t>
            </a:r>
            <a:r>
              <a:rPr lang="en-US" sz="2600" dirty="0" err="1" smtClean="0"/>
              <a:t>printf</a:t>
            </a:r>
            <a:r>
              <a:rPr lang="en-US" sz="2600" dirty="0" smtClean="0"/>
              <a:t>  (“\n Unable to open file”) ;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: Merge Two Text Files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219200"/>
            <a:ext cx="8382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#include &lt;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stdio.h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&gt;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int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main()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{   FILE *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fileA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, 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/* first input file */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   *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fileB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, 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/* second input file */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   *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fileC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; 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/* output file to be created */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int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num1, 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/* number to be read from first file */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    num2; 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/* number to be read from second file*/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int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f1, f2;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/* Open files for processing */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fileA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=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fopen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("class1.txt","r");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fileB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=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fopen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("class2.txt","r");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 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fileC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 =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fopen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("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class.txt","w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rPr>
              <a:t>");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: Merge Two Files</a:t>
            </a:r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81000" y="1066800"/>
            <a:ext cx="8534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/* As long as there are numbers in both files, read and compare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numbersone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by one. Write the smaller number to the output file and read the next number in the file from which the smaller number is read. */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f1 =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fscanf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fileA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, "%d", &amp;num1);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f2 =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fscanf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fileB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, "%d", &amp;num2);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while ((f1!=EOF) &amp;&amp; (f2!=EOF)){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if (num1 &lt; num2){        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  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fprintf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fileC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,"%d\n", num1);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   f1 =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fscanf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fileA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, "%d", &amp;num1);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}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else if (num2 &lt; num1) { 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  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fprintf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fileC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,"%d\n", num2);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   f2 =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fscanf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fileB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, "%d", &amp;num2);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}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else { 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/* numbs are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equal:read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from both files */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/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  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fprintf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fileC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,"%d\n", num1);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   f1 =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fscanf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fileA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, "%d", &amp;num1);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   f2 =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fscanf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fileB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, "%d", &amp;num2);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}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}</a:t>
            </a:r>
            <a:endParaRPr kumimoji="0" lang="en-US" sz="17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Courier New" pitchFamily="49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: Merge Two Files</a:t>
            </a:r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11430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kern="0" dirty="0" smtClean="0">
                <a:solidFill>
                  <a:srgbClr val="0000CC"/>
                </a:solidFill>
                <a:effectLst/>
                <a:latin typeface="Courier New" pitchFamily="49" charset="0"/>
              </a:rPr>
              <a:t>/* if reached end of second file, read the remaining numbers</a:t>
            </a:r>
          </a:p>
          <a:p>
            <a:pPr lvl="0"/>
            <a:r>
              <a:rPr lang="en-US" kern="0" dirty="0" smtClean="0">
                <a:solidFill>
                  <a:srgbClr val="0000CC"/>
                </a:solidFill>
                <a:effectLst/>
                <a:latin typeface="Courier New" pitchFamily="49" charset="0"/>
              </a:rPr>
              <a:t>   from first file and write to output file */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ourier New" pitchFamily="49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while (f1!=EOF){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fprintf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fileC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,"%d\n", num1);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f1 =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fscanf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fileA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, "%d", &amp;num1);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}</a:t>
            </a:r>
          </a:p>
          <a:p>
            <a:pPr lvl="0"/>
            <a:r>
              <a:rPr lang="en-US" kern="0" dirty="0" smtClean="0">
                <a:solidFill>
                  <a:srgbClr val="0000CC"/>
                </a:solidFill>
                <a:effectLst/>
                <a:latin typeface="Courier New" pitchFamily="49" charset="0"/>
              </a:rPr>
              <a:t>/* if reached the end of first file, read the remaining numbers</a:t>
            </a:r>
          </a:p>
          <a:p>
            <a:pPr lvl="0"/>
            <a:r>
              <a:rPr lang="en-US" kern="0" dirty="0" smtClean="0">
                <a:solidFill>
                  <a:srgbClr val="0000CC"/>
                </a:solidFill>
                <a:effectLst/>
                <a:latin typeface="Courier New" pitchFamily="49" charset="0"/>
              </a:rPr>
              <a:t>   from second file and write to output file */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/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while (f2!=EOF){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fprintf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fileC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,"%d\n", num2);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   f2 =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fscanf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fileB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, "%d", &amp;num2);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}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/* close files */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fclose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fileA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fclose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fileB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fclose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(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fileC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);</a:t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   return 0;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/>
            </a:r>
            <a:b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</a:b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ourier New" pitchFamily="49" charset="0"/>
                <a:ea typeface="+mj-ea"/>
                <a:cs typeface="+mj-cs"/>
              </a:rPr>
              <a:t>}  /* end of main */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Files and Streams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686800" cy="5791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 views each file as a sequence of bytes</a:t>
            </a:r>
          </a:p>
          <a:p>
            <a:pPr lvl="1"/>
            <a:r>
              <a:rPr lang="en-US" dirty="0" smtClean="0"/>
              <a:t>File ends with the </a:t>
            </a:r>
            <a:r>
              <a:rPr lang="en-US" i="1" dirty="0" smtClean="0">
                <a:solidFill>
                  <a:srgbClr val="0000CC"/>
                </a:solidFill>
              </a:rPr>
              <a:t>end-of-file</a:t>
            </a:r>
            <a:r>
              <a:rPr lang="en-US" i="1" dirty="0" smtClean="0"/>
              <a:t> marker</a:t>
            </a:r>
          </a:p>
          <a:p>
            <a:r>
              <a:rPr lang="en-US" dirty="0" smtClean="0"/>
              <a:t>Stream created when a file is opened</a:t>
            </a:r>
          </a:p>
          <a:p>
            <a:pPr lvl="1"/>
            <a:r>
              <a:rPr lang="en-US" dirty="0" smtClean="0"/>
              <a:t>Provide communication channel between files and programs</a:t>
            </a:r>
          </a:p>
          <a:p>
            <a:pPr lvl="1"/>
            <a:r>
              <a:rPr lang="en-US" dirty="0" smtClean="0"/>
              <a:t>Opening a file returns a pointer to a </a:t>
            </a:r>
            <a:r>
              <a:rPr lang="en-US" b="1" dirty="0" smtClean="0">
                <a:latin typeface="Courier New" pitchFamily="49" charset="0"/>
              </a:rPr>
              <a:t>FILE</a:t>
            </a:r>
            <a:r>
              <a:rPr lang="en-US" dirty="0" smtClean="0"/>
              <a:t> structure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Example file pointers:</a:t>
            </a:r>
          </a:p>
          <a:p>
            <a:pPr lvl="2">
              <a:lnSpc>
                <a:spcPct val="90000"/>
              </a:lnSpc>
            </a:pPr>
            <a:r>
              <a:rPr lang="en-US" b="1" dirty="0" err="1" smtClean="0">
                <a:latin typeface="Courier New" pitchFamily="49" charset="0"/>
              </a:rPr>
              <a:t>stdin</a:t>
            </a:r>
            <a:r>
              <a:rPr lang="en-US" dirty="0" smtClean="0"/>
              <a:t> - standard input (keyboard)</a:t>
            </a:r>
          </a:p>
          <a:p>
            <a:pPr lvl="2">
              <a:lnSpc>
                <a:spcPct val="90000"/>
              </a:lnSpc>
            </a:pPr>
            <a:r>
              <a:rPr lang="en-US" b="1" dirty="0" err="1" smtClean="0">
                <a:latin typeface="Courier New" pitchFamily="49" charset="0"/>
              </a:rPr>
              <a:t>stdout</a:t>
            </a:r>
            <a:r>
              <a:rPr lang="en-US" dirty="0" smtClean="0"/>
              <a:t> - standard output (screen)</a:t>
            </a:r>
          </a:p>
          <a:p>
            <a:pPr lvl="2">
              <a:lnSpc>
                <a:spcPct val="90000"/>
              </a:lnSpc>
            </a:pPr>
            <a:r>
              <a:rPr lang="en-US" b="1" dirty="0" err="1" smtClean="0">
                <a:latin typeface="Courier New" pitchFamily="49" charset="0"/>
              </a:rPr>
              <a:t>stderr</a:t>
            </a:r>
            <a:r>
              <a:rPr lang="en-US" dirty="0" smtClean="0"/>
              <a:t> - standard error (screen)</a:t>
            </a:r>
          </a:p>
          <a:p>
            <a:pPr>
              <a:lnSpc>
                <a:spcPct val="90000"/>
              </a:lnSpc>
            </a:pPr>
            <a:r>
              <a:rPr lang="en-US" sz="3200" b="1" dirty="0" smtClean="0">
                <a:latin typeface="Courier New" pitchFamily="49" charset="0"/>
              </a:rPr>
              <a:t>FILE</a:t>
            </a:r>
            <a:r>
              <a:rPr lang="en-US" sz="3200" dirty="0" smtClean="0"/>
              <a:t> structure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File descriptor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Index into operating system array called the open file table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File Control Block (FCB)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Found in every array element, system uses it to administer the file</a:t>
            </a:r>
            <a:endParaRPr lang="en-US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Files and Streams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Read/Write functions in standard library</a:t>
            </a:r>
          </a:p>
          <a:p>
            <a:pPr>
              <a:lnSpc>
                <a:spcPct val="90000"/>
              </a:lnSpc>
            </a:pPr>
            <a:r>
              <a:rPr lang="en-US" b="1" dirty="0" err="1" smtClean="0">
                <a:latin typeface="Courier New" pitchFamily="49" charset="0"/>
              </a:rPr>
              <a:t>fgetc</a:t>
            </a:r>
            <a:r>
              <a:rPr lang="en-US" dirty="0" smtClean="0"/>
              <a:t>  Reads one character from a file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Takes a </a:t>
            </a:r>
            <a:r>
              <a:rPr lang="en-US" b="1" dirty="0" smtClean="0">
                <a:latin typeface="Courier New" pitchFamily="49" charset="0"/>
              </a:rPr>
              <a:t>FILE</a:t>
            </a:r>
            <a:r>
              <a:rPr lang="en-US" dirty="0" smtClean="0"/>
              <a:t> pointer as an argument</a:t>
            </a:r>
          </a:p>
          <a:p>
            <a:pPr lvl="1">
              <a:lnSpc>
                <a:spcPct val="90000"/>
              </a:lnSpc>
            </a:pPr>
            <a:r>
              <a:rPr lang="en-US" b="1" dirty="0" err="1" smtClean="0">
                <a:latin typeface="Courier New" pitchFamily="49" charset="0"/>
              </a:rPr>
              <a:t>fgetc</a:t>
            </a:r>
            <a:r>
              <a:rPr lang="en-US" b="1" dirty="0" smtClean="0">
                <a:latin typeface="Courier New" pitchFamily="49" charset="0"/>
              </a:rPr>
              <a:t>(</a:t>
            </a:r>
            <a:r>
              <a:rPr lang="en-US" b="1" dirty="0" smtClean="0"/>
              <a:t> </a:t>
            </a:r>
            <a:r>
              <a:rPr lang="en-US" b="1" dirty="0" err="1" smtClean="0">
                <a:latin typeface="Courier New" pitchFamily="49" charset="0"/>
              </a:rPr>
              <a:t>stdin</a:t>
            </a:r>
            <a:r>
              <a:rPr lang="en-US" b="1" dirty="0" smtClean="0"/>
              <a:t> </a:t>
            </a:r>
            <a:r>
              <a:rPr lang="en-US" b="1" dirty="0" smtClean="0">
                <a:latin typeface="Courier New" pitchFamily="49" charset="0"/>
              </a:rPr>
              <a:t>)</a:t>
            </a:r>
            <a:r>
              <a:rPr lang="en-US" dirty="0" smtClean="0"/>
              <a:t> equivalent to </a:t>
            </a:r>
            <a:r>
              <a:rPr lang="en-US" b="1" dirty="0" err="1" smtClean="0">
                <a:latin typeface="Courier New" pitchFamily="49" charset="0"/>
              </a:rPr>
              <a:t>getchar</a:t>
            </a:r>
            <a:r>
              <a:rPr lang="en-US" b="1" dirty="0" smtClean="0">
                <a:latin typeface="Courier New" pitchFamily="49" charset="0"/>
              </a:rPr>
              <a:t>()</a:t>
            </a:r>
          </a:p>
          <a:p>
            <a:pPr>
              <a:lnSpc>
                <a:spcPct val="90000"/>
              </a:lnSpc>
            </a:pPr>
            <a:r>
              <a:rPr lang="en-US" b="1" dirty="0" err="1" smtClean="0">
                <a:latin typeface="Courier New" pitchFamily="49" charset="0"/>
              </a:rPr>
              <a:t>fputc</a:t>
            </a:r>
            <a:r>
              <a:rPr lang="en-US" b="1" dirty="0" smtClean="0">
                <a:latin typeface="Courier New" pitchFamily="49" charset="0"/>
              </a:rPr>
              <a:t> </a:t>
            </a:r>
            <a:r>
              <a:rPr lang="en-US" dirty="0" smtClean="0"/>
              <a:t>Writes one character to a file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Takes a </a:t>
            </a:r>
            <a:r>
              <a:rPr lang="en-US" b="1" dirty="0" smtClean="0">
                <a:latin typeface="Courier New" pitchFamily="49" charset="0"/>
              </a:rPr>
              <a:t>FILE</a:t>
            </a:r>
            <a:r>
              <a:rPr lang="en-US" dirty="0" smtClean="0"/>
              <a:t> pointer and a character to write as an argument</a:t>
            </a:r>
          </a:p>
          <a:p>
            <a:pPr lvl="1">
              <a:lnSpc>
                <a:spcPct val="90000"/>
              </a:lnSpc>
            </a:pPr>
            <a:r>
              <a:rPr lang="en-US" b="1" dirty="0" err="1" smtClean="0">
                <a:latin typeface="Courier New" pitchFamily="49" charset="0"/>
              </a:rPr>
              <a:t>fputc</a:t>
            </a:r>
            <a:r>
              <a:rPr lang="en-US" b="1" dirty="0" smtClean="0">
                <a:latin typeface="Courier New" pitchFamily="49" charset="0"/>
              </a:rPr>
              <a:t>(</a:t>
            </a:r>
            <a:r>
              <a:rPr lang="en-US" b="1" dirty="0" smtClean="0"/>
              <a:t> </a:t>
            </a:r>
            <a:r>
              <a:rPr lang="en-US" b="1" dirty="0" smtClean="0">
                <a:latin typeface="Courier New" pitchFamily="49" charset="0"/>
              </a:rPr>
              <a:t>'a', </a:t>
            </a:r>
            <a:r>
              <a:rPr lang="en-US" b="1" dirty="0" err="1" smtClean="0">
                <a:latin typeface="Courier New" pitchFamily="49" charset="0"/>
              </a:rPr>
              <a:t>stdout</a:t>
            </a:r>
            <a:r>
              <a:rPr lang="en-US" b="1" dirty="0" smtClean="0"/>
              <a:t> </a:t>
            </a:r>
            <a:r>
              <a:rPr lang="en-US" b="1" dirty="0" smtClean="0">
                <a:latin typeface="Courier New" pitchFamily="49" charset="0"/>
              </a:rPr>
              <a:t>)</a:t>
            </a:r>
            <a:r>
              <a:rPr lang="en-US" dirty="0" smtClean="0"/>
              <a:t> equivalent to </a:t>
            </a:r>
            <a:r>
              <a:rPr lang="en-US" b="1" dirty="0" err="1" smtClean="0">
                <a:latin typeface="Courier New" pitchFamily="49" charset="0"/>
              </a:rPr>
              <a:t>putchar</a:t>
            </a:r>
            <a:r>
              <a:rPr lang="en-US" b="1" dirty="0" smtClean="0">
                <a:latin typeface="Courier New" pitchFamily="49" charset="0"/>
              </a:rPr>
              <a:t>(</a:t>
            </a:r>
            <a:r>
              <a:rPr lang="en-US" b="1" dirty="0" smtClean="0"/>
              <a:t> </a:t>
            </a:r>
            <a:r>
              <a:rPr lang="en-US" b="1" dirty="0" smtClean="0">
                <a:latin typeface="Courier New" pitchFamily="49" charset="0"/>
              </a:rPr>
              <a:t>'a'</a:t>
            </a:r>
            <a:r>
              <a:rPr lang="en-US" b="1" dirty="0" smtClean="0"/>
              <a:t> </a:t>
            </a:r>
            <a:r>
              <a:rPr lang="en-US" b="1" dirty="0" smtClean="0">
                <a:latin typeface="Courier New" pitchFamily="49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b="1" dirty="0" err="1" smtClean="0">
                <a:latin typeface="Courier New" pitchFamily="49" charset="0"/>
              </a:rPr>
              <a:t>fgets</a:t>
            </a:r>
            <a:r>
              <a:rPr lang="en-US" b="1" dirty="0" smtClean="0">
                <a:latin typeface="Courier New" pitchFamily="49" charset="0"/>
              </a:rPr>
              <a:t>	</a:t>
            </a:r>
            <a:r>
              <a:rPr lang="en-US" dirty="0" smtClean="0"/>
              <a:t> reads a line (string) from a file</a:t>
            </a:r>
          </a:p>
          <a:p>
            <a:pPr>
              <a:lnSpc>
                <a:spcPct val="90000"/>
              </a:lnSpc>
            </a:pPr>
            <a:r>
              <a:rPr lang="en-US" b="1" dirty="0" err="1" smtClean="0">
                <a:latin typeface="Courier New" pitchFamily="49" charset="0"/>
              </a:rPr>
              <a:t>fputs</a:t>
            </a:r>
            <a:r>
              <a:rPr lang="en-US" b="1" dirty="0" smtClean="0">
                <a:latin typeface="Courier New" pitchFamily="49" charset="0"/>
              </a:rPr>
              <a:t>	</a:t>
            </a:r>
            <a:r>
              <a:rPr lang="en-US" dirty="0" smtClean="0"/>
              <a:t> writes a line (string) to a file</a:t>
            </a:r>
            <a:endParaRPr lang="en-US" b="1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b="1" dirty="0" err="1" smtClean="0">
                <a:latin typeface="Courier New" pitchFamily="49" charset="0"/>
              </a:rPr>
              <a:t>fscanf</a:t>
            </a:r>
            <a:r>
              <a:rPr lang="en-US" dirty="0" smtClean="0"/>
              <a:t> / </a:t>
            </a:r>
            <a:r>
              <a:rPr lang="en-US" b="1" dirty="0" err="1" smtClean="0">
                <a:latin typeface="Courier New" pitchFamily="49" charset="0"/>
              </a:rPr>
              <a:t>fprintf</a:t>
            </a:r>
            <a:endParaRPr lang="en-US" b="1" dirty="0" smtClean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dirty="0" smtClean="0"/>
              <a:t>File processing equivalents of </a:t>
            </a:r>
            <a:r>
              <a:rPr lang="en-US" b="1" dirty="0" err="1" smtClean="0">
                <a:latin typeface="Courier New" pitchFamily="49" charset="0"/>
              </a:rPr>
              <a:t>scanf</a:t>
            </a:r>
            <a:r>
              <a:rPr lang="en-US" dirty="0" smtClean="0"/>
              <a:t> and </a:t>
            </a:r>
            <a:r>
              <a:rPr lang="en-US" b="1" dirty="0" err="1" smtClean="0">
                <a:latin typeface="Courier New" pitchFamily="49" charset="0"/>
              </a:rPr>
              <a:t>printf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Sequential Access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C imposes no file structure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No notion of records in a file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Programmer must provide file structure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Creating a File</a:t>
            </a:r>
          </a:p>
          <a:p>
            <a:pPr lvl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FILE *</a:t>
            </a:r>
            <a:r>
              <a:rPr lang="en-US" b="1" dirty="0" err="1" smtClean="0">
                <a:latin typeface="Courier New" pitchFamily="49" charset="0"/>
              </a:rPr>
              <a:t>myPtr</a:t>
            </a:r>
            <a:r>
              <a:rPr lang="en-US" b="1" dirty="0" smtClean="0">
                <a:latin typeface="Courier New" pitchFamily="49" charset="0"/>
              </a:rPr>
              <a:t>;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Creates a </a:t>
            </a:r>
            <a:r>
              <a:rPr lang="en-US" b="1" dirty="0" smtClean="0">
                <a:latin typeface="Courier New" pitchFamily="49" charset="0"/>
              </a:rPr>
              <a:t>FILE</a:t>
            </a:r>
            <a:r>
              <a:rPr lang="en-US" dirty="0" smtClean="0"/>
              <a:t> pointer called </a:t>
            </a:r>
            <a:r>
              <a:rPr lang="en-US" b="1" dirty="0" err="1" smtClean="0">
                <a:latin typeface="Courier New" pitchFamily="49" charset="0"/>
              </a:rPr>
              <a:t>myPtr</a:t>
            </a:r>
            <a:endParaRPr lang="en-US" b="1" dirty="0" smtClean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b="1" dirty="0" err="1" smtClean="0">
                <a:latin typeface="Courier New" pitchFamily="49" charset="0"/>
              </a:rPr>
              <a:t>myPtr</a:t>
            </a:r>
            <a:r>
              <a:rPr lang="en-US" b="1" dirty="0" smtClean="0">
                <a:latin typeface="Courier New" pitchFamily="49" charset="0"/>
              </a:rPr>
              <a:t> = </a:t>
            </a:r>
            <a:r>
              <a:rPr lang="en-US" b="1" dirty="0" err="1" smtClean="0">
                <a:latin typeface="Courier New" pitchFamily="49" charset="0"/>
              </a:rPr>
              <a:t>fopen</a:t>
            </a:r>
            <a:r>
              <a:rPr lang="en-US" b="1" dirty="0" smtClean="0">
                <a:latin typeface="Courier New" pitchFamily="49" charset="0"/>
              </a:rPr>
              <a:t>("myFile.dat", </a:t>
            </a:r>
            <a:r>
              <a:rPr lang="en-US" b="1" dirty="0" err="1" smtClean="0">
                <a:latin typeface="Courier New" pitchFamily="49" charset="0"/>
              </a:rPr>
              <a:t>openmode</a:t>
            </a:r>
            <a:r>
              <a:rPr lang="en-US" b="1" dirty="0" smtClean="0">
                <a:latin typeface="Courier New" pitchFamily="49" charset="0"/>
              </a:rPr>
              <a:t>);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Function </a:t>
            </a:r>
            <a:r>
              <a:rPr lang="en-US" b="1" dirty="0" err="1" smtClean="0">
                <a:latin typeface="Courier New" pitchFamily="49" charset="0"/>
              </a:rPr>
              <a:t>fopen</a:t>
            </a:r>
            <a:r>
              <a:rPr lang="en-US" dirty="0" smtClean="0"/>
              <a:t> returns a </a:t>
            </a:r>
            <a:r>
              <a:rPr lang="en-US" b="1" dirty="0" smtClean="0">
                <a:latin typeface="Courier New" pitchFamily="49" charset="0"/>
              </a:rPr>
              <a:t>FILE</a:t>
            </a:r>
            <a:r>
              <a:rPr lang="en-US" dirty="0" smtClean="0"/>
              <a:t> pointer to file specified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Takes two arguments </a:t>
            </a:r>
            <a:r>
              <a:rPr lang="en-US" dirty="0" smtClean="0">
                <a:cs typeface="Times New Roman" pitchFamily="18" charset="0"/>
              </a:rPr>
              <a:t>–</a:t>
            </a:r>
            <a:r>
              <a:rPr lang="en-US" dirty="0" smtClean="0"/>
              <a:t> file to open and file open mode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If open fails, </a:t>
            </a:r>
            <a:r>
              <a:rPr lang="en-US" b="1" dirty="0" smtClean="0">
                <a:latin typeface="Courier New" pitchFamily="49" charset="0"/>
              </a:rPr>
              <a:t>NULL</a:t>
            </a:r>
            <a:r>
              <a:rPr lang="en-US" dirty="0" smtClean="0"/>
              <a:t> returned</a:t>
            </a:r>
          </a:p>
          <a:p>
            <a:pPr lvl="1">
              <a:lnSpc>
                <a:spcPct val="90000"/>
              </a:lnSpc>
            </a:pPr>
            <a:r>
              <a:rPr lang="en-US" b="1" dirty="0" err="1" smtClean="0">
                <a:latin typeface="Courier New" pitchFamily="49" charset="0"/>
              </a:rPr>
              <a:t>fprintf</a:t>
            </a:r>
            <a:endParaRPr lang="en-US" b="1" dirty="0" smtClean="0">
              <a:latin typeface="Courier New" pitchFamily="49" charset="0"/>
            </a:endParaRPr>
          </a:p>
          <a:p>
            <a:pPr lvl="2">
              <a:lnSpc>
                <a:spcPct val="90000"/>
              </a:lnSpc>
            </a:pPr>
            <a:r>
              <a:rPr lang="en-US" dirty="0" smtClean="0"/>
              <a:t>Used to print to a file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Like </a:t>
            </a:r>
            <a:r>
              <a:rPr lang="en-US" dirty="0" err="1" smtClean="0"/>
              <a:t>printf</a:t>
            </a:r>
            <a:r>
              <a:rPr lang="en-US" dirty="0" smtClean="0"/>
              <a:t>, except first argument is a </a:t>
            </a:r>
            <a:r>
              <a:rPr lang="en-US" b="1" dirty="0" smtClean="0">
                <a:latin typeface="Courier New" pitchFamily="49" charset="0"/>
              </a:rPr>
              <a:t>FILE</a:t>
            </a:r>
            <a:r>
              <a:rPr lang="en-US" dirty="0" smtClean="0"/>
              <a:t> pointer (pointer to the file you want to print in)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Sequential Access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1"/>
            <a:r>
              <a:rPr lang="en-US" b="1" dirty="0" err="1" smtClean="0">
                <a:latin typeface="Courier New" pitchFamily="49" charset="0"/>
              </a:rPr>
              <a:t>feof</a:t>
            </a:r>
            <a:r>
              <a:rPr lang="en-US" b="1" dirty="0" smtClean="0">
                <a:latin typeface="Courier New" pitchFamily="49" charset="0"/>
              </a:rPr>
              <a:t>(</a:t>
            </a:r>
            <a:r>
              <a:rPr lang="en-US" dirty="0" smtClean="0"/>
              <a:t> </a:t>
            </a:r>
            <a:r>
              <a:rPr lang="en-US" b="1" i="1" dirty="0" smtClean="0">
                <a:latin typeface="Courier New" pitchFamily="49" charset="0"/>
              </a:rPr>
              <a:t>FILE</a:t>
            </a:r>
            <a:r>
              <a:rPr lang="en-US" i="1" dirty="0" smtClean="0"/>
              <a:t> pointer</a:t>
            </a:r>
            <a:r>
              <a:rPr lang="en-US" dirty="0" smtClean="0"/>
              <a:t> </a:t>
            </a:r>
            <a:r>
              <a:rPr lang="en-US" b="1" dirty="0" smtClean="0">
                <a:latin typeface="Courier New" pitchFamily="49" charset="0"/>
              </a:rPr>
              <a:t>)</a:t>
            </a:r>
          </a:p>
          <a:p>
            <a:pPr lvl="2"/>
            <a:r>
              <a:rPr lang="en-US" sz="2400" dirty="0" smtClean="0"/>
              <a:t>Returns true if end-of-file indicator (no more data to process) is set for the specified file</a:t>
            </a:r>
          </a:p>
          <a:p>
            <a:pPr lvl="1"/>
            <a:r>
              <a:rPr lang="en-US" b="1" dirty="0" err="1" smtClean="0">
                <a:latin typeface="Courier New" pitchFamily="49" charset="0"/>
              </a:rPr>
              <a:t>fclose</a:t>
            </a:r>
            <a:r>
              <a:rPr lang="en-US" b="1" dirty="0" smtClean="0">
                <a:latin typeface="Courier New" pitchFamily="49" charset="0"/>
              </a:rPr>
              <a:t>(</a:t>
            </a:r>
            <a:r>
              <a:rPr lang="en-US" dirty="0" smtClean="0"/>
              <a:t> </a:t>
            </a:r>
            <a:r>
              <a:rPr lang="en-US" b="1" i="1" dirty="0" smtClean="0">
                <a:latin typeface="Courier New" pitchFamily="49" charset="0"/>
              </a:rPr>
              <a:t>FILE</a:t>
            </a:r>
            <a:r>
              <a:rPr lang="en-US" i="1" dirty="0" smtClean="0"/>
              <a:t> pointer</a:t>
            </a:r>
            <a:r>
              <a:rPr lang="en-US" dirty="0" smtClean="0"/>
              <a:t> </a:t>
            </a:r>
            <a:r>
              <a:rPr lang="en-US" b="1" dirty="0" smtClean="0">
                <a:latin typeface="Courier New" pitchFamily="49" charset="0"/>
              </a:rPr>
              <a:t>)</a:t>
            </a:r>
          </a:p>
          <a:p>
            <a:pPr lvl="2"/>
            <a:r>
              <a:rPr lang="en-US" sz="2400" dirty="0" smtClean="0"/>
              <a:t>Closes specified file</a:t>
            </a:r>
          </a:p>
          <a:p>
            <a:pPr lvl="2"/>
            <a:r>
              <a:rPr lang="en-US" sz="2400" dirty="0" smtClean="0"/>
              <a:t>Performed automatically when program ends</a:t>
            </a:r>
          </a:p>
          <a:p>
            <a:pPr lvl="2"/>
            <a:r>
              <a:rPr lang="en-US" sz="2400" dirty="0" smtClean="0"/>
              <a:t>Good practice to close files explicitly</a:t>
            </a:r>
          </a:p>
          <a:p>
            <a:r>
              <a:rPr lang="en-US" dirty="0" smtClean="0"/>
              <a:t>Details</a:t>
            </a:r>
          </a:p>
          <a:p>
            <a:pPr lvl="1"/>
            <a:r>
              <a:rPr lang="en-US" dirty="0" smtClean="0"/>
              <a:t>Programs may process no files, one file, or many files</a:t>
            </a:r>
          </a:p>
          <a:p>
            <a:pPr lvl="1"/>
            <a:r>
              <a:rPr lang="en-US" dirty="0" smtClean="0"/>
              <a:t>Each file must have a unique name and should have its own pointer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/>
              <a:t>1. Initialize variables and </a:t>
            </a:r>
            <a:r>
              <a:rPr lang="en-US">
                <a:latin typeface="Courier New" pitchFamily="49" charset="0"/>
              </a:rPr>
              <a:t>FILE</a:t>
            </a:r>
            <a:r>
              <a:rPr lang="en-US"/>
              <a:t> pointer</a:t>
            </a:r>
          </a:p>
          <a:p>
            <a:endParaRPr lang="en-US"/>
          </a:p>
          <a:p>
            <a:r>
              <a:rPr lang="en-US"/>
              <a:t>1.1 Link the pointer to a file</a:t>
            </a:r>
          </a:p>
          <a:p>
            <a:endParaRPr lang="en-US"/>
          </a:p>
          <a:p>
            <a:r>
              <a:rPr lang="en-US"/>
              <a:t>2. Input data</a:t>
            </a:r>
          </a:p>
          <a:p>
            <a:endParaRPr lang="en-US"/>
          </a:p>
          <a:p>
            <a:r>
              <a:rPr lang="en-US"/>
              <a:t>2.1 Write to file (</a:t>
            </a:r>
            <a:r>
              <a:rPr lang="en-US">
                <a:latin typeface="Courier New" pitchFamily="49" charset="0"/>
              </a:rPr>
              <a:t>fprintf</a:t>
            </a:r>
            <a:r>
              <a:rPr lang="en-US"/>
              <a:t>)</a:t>
            </a:r>
          </a:p>
          <a:p>
            <a:endParaRPr lang="en-US"/>
          </a:p>
          <a:p>
            <a:r>
              <a:rPr lang="en-US"/>
              <a:t>3. Close file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6781800" cy="6858000"/>
            <a:chOff x="0" y="0"/>
            <a:chExt cx="3072" cy="11623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72" cy="403"/>
              <a:chOff x="0" y="0"/>
              <a:chExt cx="3072" cy="403"/>
            </a:xfrm>
          </p:grpSpPr>
          <p:sp>
            <p:nvSpPr>
              <p:cNvPr id="70661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403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662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403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	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Fig. 11.3: fig11_03.c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403"/>
              <a:ext cx="3072" cy="374"/>
              <a:chOff x="0" y="403"/>
              <a:chExt cx="3072" cy="374"/>
            </a:xfrm>
          </p:grpSpPr>
          <p:sp>
            <p:nvSpPr>
              <p:cNvPr id="70664" name="Rectangle 8"/>
              <p:cNvSpPr>
                <a:spLocks noChangeArrowheads="1"/>
              </p:cNvSpPr>
              <p:nvPr/>
            </p:nvSpPr>
            <p:spPr bwMode="auto">
              <a:xfrm>
                <a:off x="0" y="40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665" name="Rectangle 9"/>
              <p:cNvSpPr>
                <a:spLocks noChangeArrowheads="1"/>
              </p:cNvSpPr>
              <p:nvPr/>
            </p:nvSpPr>
            <p:spPr bwMode="auto">
              <a:xfrm>
                <a:off x="0" y="40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Create a sequential file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77"/>
              <a:ext cx="3072" cy="374"/>
              <a:chOff x="0" y="777"/>
              <a:chExt cx="3072" cy="374"/>
            </a:xfrm>
          </p:grpSpPr>
          <p:sp>
            <p:nvSpPr>
              <p:cNvPr id="70667" name="Rectangle 11"/>
              <p:cNvSpPr>
                <a:spLocks noChangeArrowheads="1"/>
              </p:cNvSpPr>
              <p:nvPr/>
            </p:nvSpPr>
            <p:spPr bwMode="auto">
              <a:xfrm>
                <a:off x="0" y="77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668" name="Rectangle 12"/>
              <p:cNvSpPr>
                <a:spLocks noChangeArrowheads="1"/>
              </p:cNvSpPr>
              <p:nvPr/>
            </p:nvSpPr>
            <p:spPr bwMode="auto">
              <a:xfrm>
                <a:off x="0" y="77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#include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&lt;stdio.h&gt;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151"/>
              <a:ext cx="3072" cy="374"/>
              <a:chOff x="0" y="1151"/>
              <a:chExt cx="3072" cy="374"/>
            </a:xfrm>
          </p:grpSpPr>
          <p:sp>
            <p:nvSpPr>
              <p:cNvPr id="70670" name="Rectangle 14"/>
              <p:cNvSpPr>
                <a:spLocks noChangeArrowheads="1"/>
              </p:cNvSpPr>
              <p:nvPr/>
            </p:nvSpPr>
            <p:spPr bwMode="auto">
              <a:xfrm>
                <a:off x="0" y="115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671" name="Rectangle 15"/>
              <p:cNvSpPr>
                <a:spLocks noChangeArrowheads="1"/>
              </p:cNvSpPr>
              <p:nvPr/>
            </p:nvSpPr>
            <p:spPr bwMode="auto">
              <a:xfrm>
                <a:off x="0" y="115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525"/>
              <a:ext cx="3072" cy="374"/>
              <a:chOff x="0" y="1525"/>
              <a:chExt cx="3072" cy="374"/>
            </a:xfrm>
          </p:grpSpPr>
          <p:sp>
            <p:nvSpPr>
              <p:cNvPr id="70673" name="Rectangle 17"/>
              <p:cNvSpPr>
                <a:spLocks noChangeArrowheads="1"/>
              </p:cNvSpPr>
              <p:nvPr/>
            </p:nvSpPr>
            <p:spPr bwMode="auto">
              <a:xfrm>
                <a:off x="0" y="152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674" name="Rectangle 18"/>
              <p:cNvSpPr>
                <a:spLocks noChangeArrowheads="1"/>
              </p:cNvSpPr>
              <p:nvPr/>
            </p:nvSpPr>
            <p:spPr bwMode="auto">
              <a:xfrm>
                <a:off x="0" y="152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main()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99"/>
              <a:ext cx="3072" cy="374"/>
              <a:chOff x="0" y="1899"/>
              <a:chExt cx="3072" cy="374"/>
            </a:xfrm>
          </p:grpSpPr>
          <p:sp>
            <p:nvSpPr>
              <p:cNvPr id="70676" name="Rectangle 20"/>
              <p:cNvSpPr>
                <a:spLocks noChangeArrowheads="1"/>
              </p:cNvSpPr>
              <p:nvPr/>
            </p:nvSpPr>
            <p:spPr bwMode="auto">
              <a:xfrm>
                <a:off x="0" y="189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677" name="Rectangle 21"/>
              <p:cNvSpPr>
                <a:spLocks noChangeArrowheads="1"/>
              </p:cNvSpPr>
              <p:nvPr/>
            </p:nvSpPr>
            <p:spPr bwMode="auto">
              <a:xfrm>
                <a:off x="0" y="189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73"/>
              <a:ext cx="3072" cy="374"/>
              <a:chOff x="0" y="2273"/>
              <a:chExt cx="3072" cy="374"/>
            </a:xfrm>
          </p:grpSpPr>
          <p:sp>
            <p:nvSpPr>
              <p:cNvPr id="70679" name="Rectangle 23"/>
              <p:cNvSpPr>
                <a:spLocks noChangeArrowheads="1"/>
              </p:cNvSpPr>
              <p:nvPr/>
            </p:nvSpPr>
            <p:spPr bwMode="auto">
              <a:xfrm>
                <a:off x="0" y="227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680" name="Rectangle 24"/>
              <p:cNvSpPr>
                <a:spLocks noChangeArrowheads="1"/>
              </p:cNvSpPr>
              <p:nvPr/>
            </p:nvSpPr>
            <p:spPr bwMode="auto">
              <a:xfrm>
                <a:off x="0" y="227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account;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647"/>
              <a:ext cx="3072" cy="374"/>
              <a:chOff x="0" y="2647"/>
              <a:chExt cx="3072" cy="374"/>
            </a:xfrm>
          </p:grpSpPr>
          <p:sp>
            <p:nvSpPr>
              <p:cNvPr id="70682" name="Rectangle 26"/>
              <p:cNvSpPr>
                <a:spLocks noChangeArrowheads="1"/>
              </p:cNvSpPr>
              <p:nvPr/>
            </p:nvSpPr>
            <p:spPr bwMode="auto">
              <a:xfrm>
                <a:off x="0" y="264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683" name="Rectangle 27"/>
              <p:cNvSpPr>
                <a:spLocks noChangeArrowheads="1"/>
              </p:cNvSpPr>
              <p:nvPr/>
            </p:nvSpPr>
            <p:spPr bwMode="auto">
              <a:xfrm>
                <a:off x="0" y="264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char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name[ 30 ];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3021"/>
              <a:ext cx="3072" cy="374"/>
              <a:chOff x="0" y="3021"/>
              <a:chExt cx="3072" cy="374"/>
            </a:xfrm>
          </p:grpSpPr>
          <p:sp>
            <p:nvSpPr>
              <p:cNvPr id="70685" name="Rectangle 29"/>
              <p:cNvSpPr>
                <a:spLocks noChangeArrowheads="1"/>
              </p:cNvSpPr>
              <p:nvPr/>
            </p:nvSpPr>
            <p:spPr bwMode="auto">
              <a:xfrm>
                <a:off x="0" y="302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686" name="Rectangle 30"/>
              <p:cNvSpPr>
                <a:spLocks noChangeArrowheads="1"/>
              </p:cNvSpPr>
              <p:nvPr/>
            </p:nvSpPr>
            <p:spPr bwMode="auto">
              <a:xfrm>
                <a:off x="0" y="302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double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balance;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95"/>
              <a:ext cx="3072" cy="374"/>
              <a:chOff x="0" y="3395"/>
              <a:chExt cx="3072" cy="374"/>
            </a:xfrm>
          </p:grpSpPr>
          <p:sp>
            <p:nvSpPr>
              <p:cNvPr id="70688" name="Rectangle 32"/>
              <p:cNvSpPr>
                <a:spLocks noChangeArrowheads="1"/>
              </p:cNvSpPr>
              <p:nvPr/>
            </p:nvSpPr>
            <p:spPr bwMode="auto">
              <a:xfrm>
                <a:off x="0" y="339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689" name="Rectangle 33"/>
              <p:cNvSpPr>
                <a:spLocks noChangeArrowheads="1"/>
              </p:cNvSpPr>
              <p:nvPr/>
            </p:nvSpPr>
            <p:spPr bwMode="auto">
              <a:xfrm>
                <a:off x="0" y="339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FILE *cfPtr;   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cfPtr = clients.dat file pointer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769"/>
              <a:ext cx="3072" cy="374"/>
              <a:chOff x="0" y="3769"/>
              <a:chExt cx="3072" cy="374"/>
            </a:xfrm>
          </p:grpSpPr>
          <p:sp>
            <p:nvSpPr>
              <p:cNvPr id="70691" name="Rectangle 35"/>
              <p:cNvSpPr>
                <a:spLocks noChangeArrowheads="1"/>
              </p:cNvSpPr>
              <p:nvPr/>
            </p:nvSpPr>
            <p:spPr bwMode="auto">
              <a:xfrm>
                <a:off x="0" y="376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692" name="Rectangle 36"/>
              <p:cNvSpPr>
                <a:spLocks noChangeArrowheads="1"/>
              </p:cNvSpPr>
              <p:nvPr/>
            </p:nvSpPr>
            <p:spPr bwMode="auto">
              <a:xfrm>
                <a:off x="0" y="376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143"/>
              <a:ext cx="3072" cy="374"/>
              <a:chOff x="0" y="4143"/>
              <a:chExt cx="3072" cy="374"/>
            </a:xfrm>
          </p:grpSpPr>
          <p:sp>
            <p:nvSpPr>
              <p:cNvPr id="70694" name="Rectangle 38"/>
              <p:cNvSpPr>
                <a:spLocks noChangeArrowheads="1"/>
              </p:cNvSpPr>
              <p:nvPr/>
            </p:nvSpPr>
            <p:spPr bwMode="auto">
              <a:xfrm>
                <a:off x="0" y="414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695" name="Rectangle 39"/>
              <p:cNvSpPr>
                <a:spLocks noChangeArrowheads="1"/>
              </p:cNvSpPr>
              <p:nvPr/>
            </p:nvSpPr>
            <p:spPr bwMode="auto">
              <a:xfrm>
                <a:off x="0" y="414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( cfPtr = fopen( "clients.dat", "w" ) ) == NULL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517"/>
              <a:ext cx="3072" cy="374"/>
              <a:chOff x="0" y="4517"/>
              <a:chExt cx="3072" cy="374"/>
            </a:xfrm>
          </p:grpSpPr>
          <p:sp>
            <p:nvSpPr>
              <p:cNvPr id="70697" name="Rectangle 41"/>
              <p:cNvSpPr>
                <a:spLocks noChangeArrowheads="1"/>
              </p:cNvSpPr>
              <p:nvPr/>
            </p:nvSpPr>
            <p:spPr bwMode="auto">
              <a:xfrm>
                <a:off x="0" y="451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698" name="Rectangle 42"/>
              <p:cNvSpPr>
                <a:spLocks noChangeArrowheads="1"/>
              </p:cNvSpPr>
              <p:nvPr/>
            </p:nvSpPr>
            <p:spPr bwMode="auto">
              <a:xfrm>
                <a:off x="0" y="451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"File could not be opened\n"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91"/>
              <a:ext cx="3072" cy="374"/>
              <a:chOff x="0" y="4891"/>
              <a:chExt cx="3072" cy="374"/>
            </a:xfrm>
          </p:grpSpPr>
          <p:sp>
            <p:nvSpPr>
              <p:cNvPr id="70700" name="Rectangle 44"/>
              <p:cNvSpPr>
                <a:spLocks noChangeArrowheads="1"/>
              </p:cNvSpPr>
              <p:nvPr/>
            </p:nvSpPr>
            <p:spPr bwMode="auto">
              <a:xfrm>
                <a:off x="0" y="489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01" name="Rectangle 45"/>
              <p:cNvSpPr>
                <a:spLocks noChangeArrowheads="1"/>
              </p:cNvSpPr>
              <p:nvPr/>
            </p:nvSpPr>
            <p:spPr bwMode="auto">
              <a:xfrm>
                <a:off x="0" y="489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else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265"/>
              <a:ext cx="3072" cy="374"/>
              <a:chOff x="0" y="5265"/>
              <a:chExt cx="3072" cy="374"/>
            </a:xfrm>
          </p:grpSpPr>
          <p:sp>
            <p:nvSpPr>
              <p:cNvPr id="70703" name="Rectangle 47"/>
              <p:cNvSpPr>
                <a:spLocks noChangeArrowheads="1"/>
              </p:cNvSpPr>
              <p:nvPr/>
            </p:nvSpPr>
            <p:spPr bwMode="auto">
              <a:xfrm>
                <a:off x="0" y="526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04" name="Rectangle 48"/>
              <p:cNvSpPr>
                <a:spLocks noChangeArrowheads="1"/>
              </p:cNvSpPr>
              <p:nvPr/>
            </p:nvSpPr>
            <p:spPr bwMode="auto">
              <a:xfrm>
                <a:off x="0" y="526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"Enter the account, name, and balance.\n"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639"/>
              <a:ext cx="3072" cy="374"/>
              <a:chOff x="0" y="5639"/>
              <a:chExt cx="3072" cy="374"/>
            </a:xfrm>
          </p:grpSpPr>
          <p:sp>
            <p:nvSpPr>
              <p:cNvPr id="70706" name="Rectangle 50"/>
              <p:cNvSpPr>
                <a:spLocks noChangeArrowheads="1"/>
              </p:cNvSpPr>
              <p:nvPr/>
            </p:nvSpPr>
            <p:spPr bwMode="auto">
              <a:xfrm>
                <a:off x="0" y="563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07" name="Rectangle 51"/>
              <p:cNvSpPr>
                <a:spLocks noChangeArrowheads="1"/>
              </p:cNvSpPr>
              <p:nvPr/>
            </p:nvSpPr>
            <p:spPr bwMode="auto">
              <a:xfrm>
                <a:off x="0" y="563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"Enter EOF to end input.\n"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6013"/>
              <a:ext cx="3072" cy="374"/>
              <a:chOff x="0" y="6013"/>
              <a:chExt cx="3072" cy="374"/>
            </a:xfrm>
          </p:grpSpPr>
          <p:sp>
            <p:nvSpPr>
              <p:cNvPr id="70709" name="Rectangle 53"/>
              <p:cNvSpPr>
                <a:spLocks noChangeArrowheads="1"/>
              </p:cNvSpPr>
              <p:nvPr/>
            </p:nvSpPr>
            <p:spPr bwMode="auto">
              <a:xfrm>
                <a:off x="0" y="601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10" name="Rectangle 54"/>
              <p:cNvSpPr>
                <a:spLocks noChangeArrowheads="1"/>
              </p:cNvSpPr>
              <p:nvPr/>
            </p:nvSpPr>
            <p:spPr bwMode="auto">
              <a:xfrm>
                <a:off x="0" y="601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"? 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87"/>
              <a:ext cx="3072" cy="374"/>
              <a:chOff x="0" y="6387"/>
              <a:chExt cx="3072" cy="374"/>
            </a:xfrm>
          </p:grpSpPr>
          <p:sp>
            <p:nvSpPr>
              <p:cNvPr id="70712" name="Rectangle 56"/>
              <p:cNvSpPr>
                <a:spLocks noChangeArrowheads="1"/>
              </p:cNvSpPr>
              <p:nvPr/>
            </p:nvSpPr>
            <p:spPr bwMode="auto">
              <a:xfrm>
                <a:off x="0" y="638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13" name="Rectangle 57"/>
              <p:cNvSpPr>
                <a:spLocks noChangeArrowheads="1"/>
              </p:cNvSpPr>
              <p:nvPr/>
            </p:nvSpPr>
            <p:spPr bwMode="auto">
              <a:xfrm>
                <a:off x="0" y="638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scanf( "%d%s%lf", &amp;account, name, &amp;balance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761"/>
              <a:ext cx="3072" cy="374"/>
              <a:chOff x="0" y="6761"/>
              <a:chExt cx="3072" cy="374"/>
            </a:xfrm>
          </p:grpSpPr>
          <p:sp>
            <p:nvSpPr>
              <p:cNvPr id="70715" name="Rectangle 59"/>
              <p:cNvSpPr>
                <a:spLocks noChangeArrowheads="1"/>
              </p:cNvSpPr>
              <p:nvPr/>
            </p:nvSpPr>
            <p:spPr bwMode="auto">
              <a:xfrm>
                <a:off x="0" y="676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16" name="Rectangle 60"/>
              <p:cNvSpPr>
                <a:spLocks noChangeArrowheads="1"/>
              </p:cNvSpPr>
              <p:nvPr/>
            </p:nvSpPr>
            <p:spPr bwMode="auto">
              <a:xfrm>
                <a:off x="0" y="676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19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135"/>
              <a:ext cx="3072" cy="374"/>
              <a:chOff x="0" y="7135"/>
              <a:chExt cx="3072" cy="374"/>
            </a:xfrm>
          </p:grpSpPr>
          <p:sp>
            <p:nvSpPr>
              <p:cNvPr id="70718" name="Rectangle 62"/>
              <p:cNvSpPr>
                <a:spLocks noChangeArrowheads="1"/>
              </p:cNvSpPr>
              <p:nvPr/>
            </p:nvSpPr>
            <p:spPr bwMode="auto">
              <a:xfrm>
                <a:off x="0" y="713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19" name="Rectangle 63"/>
              <p:cNvSpPr>
                <a:spLocks noChangeArrowheads="1"/>
              </p:cNvSpPr>
              <p:nvPr/>
            </p:nvSpPr>
            <p:spPr bwMode="auto">
              <a:xfrm>
                <a:off x="0" y="713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while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!feof( stdin ) )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509"/>
              <a:ext cx="3072" cy="374"/>
              <a:chOff x="0" y="7509"/>
              <a:chExt cx="3072" cy="374"/>
            </a:xfrm>
          </p:grpSpPr>
          <p:sp>
            <p:nvSpPr>
              <p:cNvPr id="70721" name="Rectangle 65"/>
              <p:cNvSpPr>
                <a:spLocks noChangeArrowheads="1"/>
              </p:cNvSpPr>
              <p:nvPr/>
            </p:nvSpPr>
            <p:spPr bwMode="auto">
              <a:xfrm>
                <a:off x="0" y="750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22" name="Rectangle 66"/>
              <p:cNvSpPr>
                <a:spLocks noChangeArrowheads="1"/>
              </p:cNvSpPr>
              <p:nvPr/>
            </p:nvSpPr>
            <p:spPr bwMode="auto">
              <a:xfrm>
                <a:off x="0" y="750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fprintf( cfPtr, "%d %s %.2f\n",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83"/>
              <a:ext cx="3072" cy="374"/>
              <a:chOff x="0" y="7883"/>
              <a:chExt cx="3072" cy="374"/>
            </a:xfrm>
          </p:grpSpPr>
          <p:sp>
            <p:nvSpPr>
              <p:cNvPr id="70724" name="Rectangle 68"/>
              <p:cNvSpPr>
                <a:spLocks noChangeArrowheads="1"/>
              </p:cNvSpPr>
              <p:nvPr/>
            </p:nvSpPr>
            <p:spPr bwMode="auto">
              <a:xfrm>
                <a:off x="0" y="788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25" name="Rectangle 69"/>
              <p:cNvSpPr>
                <a:spLocks noChangeArrowheads="1"/>
              </p:cNvSpPr>
              <p:nvPr/>
            </p:nvSpPr>
            <p:spPr bwMode="auto">
              <a:xfrm>
                <a:off x="0" y="788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account, name, balance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257"/>
              <a:ext cx="3072" cy="374"/>
              <a:chOff x="0" y="8257"/>
              <a:chExt cx="3072" cy="374"/>
            </a:xfrm>
          </p:grpSpPr>
          <p:sp>
            <p:nvSpPr>
              <p:cNvPr id="70727" name="Rectangle 71"/>
              <p:cNvSpPr>
                <a:spLocks noChangeArrowheads="1"/>
              </p:cNvSpPr>
              <p:nvPr/>
            </p:nvSpPr>
            <p:spPr bwMode="auto">
              <a:xfrm>
                <a:off x="0" y="825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28" name="Rectangle 72"/>
              <p:cNvSpPr>
                <a:spLocks noChangeArrowheads="1"/>
              </p:cNvSpPr>
              <p:nvPr/>
            </p:nvSpPr>
            <p:spPr bwMode="auto">
              <a:xfrm>
                <a:off x="0" y="825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printf( "? 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" name="Group 73"/>
            <p:cNvGrpSpPr>
              <a:grpSpLocks/>
            </p:cNvGrpSpPr>
            <p:nvPr/>
          </p:nvGrpSpPr>
          <p:grpSpPr bwMode="auto">
            <a:xfrm>
              <a:off x="0" y="8631"/>
              <a:ext cx="3072" cy="374"/>
              <a:chOff x="0" y="8631"/>
              <a:chExt cx="3072" cy="374"/>
            </a:xfrm>
          </p:grpSpPr>
          <p:sp>
            <p:nvSpPr>
              <p:cNvPr id="70730" name="Rectangle 74"/>
              <p:cNvSpPr>
                <a:spLocks noChangeArrowheads="1"/>
              </p:cNvSpPr>
              <p:nvPr/>
            </p:nvSpPr>
            <p:spPr bwMode="auto">
              <a:xfrm>
                <a:off x="0" y="863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31" name="Rectangle 75"/>
              <p:cNvSpPr>
                <a:spLocks noChangeArrowheads="1"/>
              </p:cNvSpPr>
              <p:nvPr/>
            </p:nvSpPr>
            <p:spPr bwMode="auto">
              <a:xfrm>
                <a:off x="0" y="863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scanf( "%d%s%lf", &amp;account, name, &amp;balance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7" name="Group 76"/>
            <p:cNvGrpSpPr>
              <a:grpSpLocks/>
            </p:cNvGrpSpPr>
            <p:nvPr/>
          </p:nvGrpSpPr>
          <p:grpSpPr bwMode="auto">
            <a:xfrm>
              <a:off x="0" y="9005"/>
              <a:ext cx="3072" cy="374"/>
              <a:chOff x="0" y="9005"/>
              <a:chExt cx="3072" cy="374"/>
            </a:xfrm>
          </p:grpSpPr>
          <p:sp>
            <p:nvSpPr>
              <p:cNvPr id="70733" name="Rectangle 77"/>
              <p:cNvSpPr>
                <a:spLocks noChangeArrowheads="1"/>
              </p:cNvSpPr>
              <p:nvPr/>
            </p:nvSpPr>
            <p:spPr bwMode="auto">
              <a:xfrm>
                <a:off x="0" y="900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34" name="Rectangle 78"/>
              <p:cNvSpPr>
                <a:spLocks noChangeArrowheads="1"/>
              </p:cNvSpPr>
              <p:nvPr/>
            </p:nvSpPr>
            <p:spPr bwMode="auto">
              <a:xfrm>
                <a:off x="0" y="900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8" name="Group 79"/>
            <p:cNvGrpSpPr>
              <a:grpSpLocks/>
            </p:cNvGrpSpPr>
            <p:nvPr/>
          </p:nvGrpSpPr>
          <p:grpSpPr bwMode="auto">
            <a:xfrm>
              <a:off x="0" y="9379"/>
              <a:ext cx="3072" cy="374"/>
              <a:chOff x="0" y="9379"/>
              <a:chExt cx="3072" cy="374"/>
            </a:xfrm>
          </p:grpSpPr>
          <p:sp>
            <p:nvSpPr>
              <p:cNvPr id="70736" name="Rectangle 80"/>
              <p:cNvSpPr>
                <a:spLocks noChangeArrowheads="1"/>
              </p:cNvSpPr>
              <p:nvPr/>
            </p:nvSpPr>
            <p:spPr bwMode="auto">
              <a:xfrm>
                <a:off x="0" y="937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37" name="Rectangle 81"/>
              <p:cNvSpPr>
                <a:spLocks noChangeArrowheads="1"/>
              </p:cNvSpPr>
              <p:nvPr/>
            </p:nvSpPr>
            <p:spPr bwMode="auto">
              <a:xfrm>
                <a:off x="0" y="937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9" name="Group 82"/>
            <p:cNvGrpSpPr>
              <a:grpSpLocks/>
            </p:cNvGrpSpPr>
            <p:nvPr/>
          </p:nvGrpSpPr>
          <p:grpSpPr bwMode="auto">
            <a:xfrm>
              <a:off x="0" y="9753"/>
              <a:ext cx="3072" cy="374"/>
              <a:chOff x="0" y="9753"/>
              <a:chExt cx="3072" cy="374"/>
            </a:xfrm>
          </p:grpSpPr>
          <p:sp>
            <p:nvSpPr>
              <p:cNvPr id="70739" name="Rectangle 83"/>
              <p:cNvSpPr>
                <a:spLocks noChangeArrowheads="1"/>
              </p:cNvSpPr>
              <p:nvPr/>
            </p:nvSpPr>
            <p:spPr bwMode="auto">
              <a:xfrm>
                <a:off x="0" y="975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40" name="Rectangle 84"/>
              <p:cNvSpPr>
                <a:spLocks noChangeArrowheads="1"/>
              </p:cNvSpPr>
              <p:nvPr/>
            </p:nvSpPr>
            <p:spPr bwMode="auto">
              <a:xfrm>
                <a:off x="0" y="975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fclose( cfPtr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0" name="Group 85"/>
            <p:cNvGrpSpPr>
              <a:grpSpLocks/>
            </p:cNvGrpSpPr>
            <p:nvPr/>
          </p:nvGrpSpPr>
          <p:grpSpPr bwMode="auto">
            <a:xfrm>
              <a:off x="0" y="10127"/>
              <a:ext cx="3072" cy="374"/>
              <a:chOff x="0" y="10127"/>
              <a:chExt cx="3072" cy="374"/>
            </a:xfrm>
          </p:grpSpPr>
          <p:sp>
            <p:nvSpPr>
              <p:cNvPr id="70742" name="Rectangle 86"/>
              <p:cNvSpPr>
                <a:spLocks noChangeArrowheads="1"/>
              </p:cNvSpPr>
              <p:nvPr/>
            </p:nvSpPr>
            <p:spPr bwMode="auto">
              <a:xfrm>
                <a:off x="0" y="1012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43" name="Rectangle 87"/>
              <p:cNvSpPr>
                <a:spLocks noChangeArrowheads="1"/>
              </p:cNvSpPr>
              <p:nvPr/>
            </p:nvSpPr>
            <p:spPr bwMode="auto">
              <a:xfrm>
                <a:off x="0" y="1012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1" name="Group 88"/>
            <p:cNvGrpSpPr>
              <a:grpSpLocks/>
            </p:cNvGrpSpPr>
            <p:nvPr/>
          </p:nvGrpSpPr>
          <p:grpSpPr bwMode="auto">
            <a:xfrm>
              <a:off x="0" y="10501"/>
              <a:ext cx="3072" cy="374"/>
              <a:chOff x="0" y="10501"/>
              <a:chExt cx="3072" cy="374"/>
            </a:xfrm>
          </p:grpSpPr>
          <p:sp>
            <p:nvSpPr>
              <p:cNvPr id="70745" name="Rectangle 89"/>
              <p:cNvSpPr>
                <a:spLocks noChangeArrowheads="1"/>
              </p:cNvSpPr>
              <p:nvPr/>
            </p:nvSpPr>
            <p:spPr bwMode="auto">
              <a:xfrm>
                <a:off x="0" y="1050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46" name="Rectangle 90"/>
              <p:cNvSpPr>
                <a:spLocks noChangeArrowheads="1"/>
              </p:cNvSpPr>
              <p:nvPr/>
            </p:nvSpPr>
            <p:spPr bwMode="auto">
              <a:xfrm>
                <a:off x="0" y="1050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29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6" name="Group 91"/>
            <p:cNvGrpSpPr>
              <a:grpSpLocks/>
            </p:cNvGrpSpPr>
            <p:nvPr/>
          </p:nvGrpSpPr>
          <p:grpSpPr bwMode="auto">
            <a:xfrm>
              <a:off x="0" y="10875"/>
              <a:ext cx="3072" cy="374"/>
              <a:chOff x="0" y="10875"/>
              <a:chExt cx="3072" cy="374"/>
            </a:xfrm>
          </p:grpSpPr>
          <p:sp>
            <p:nvSpPr>
              <p:cNvPr id="70748" name="Rectangle 92"/>
              <p:cNvSpPr>
                <a:spLocks noChangeArrowheads="1"/>
              </p:cNvSpPr>
              <p:nvPr/>
            </p:nvSpPr>
            <p:spPr bwMode="auto">
              <a:xfrm>
                <a:off x="0" y="1087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49" name="Rectangle 93"/>
              <p:cNvSpPr>
                <a:spLocks noChangeArrowheads="1"/>
              </p:cNvSpPr>
              <p:nvPr/>
            </p:nvSpPr>
            <p:spPr bwMode="auto">
              <a:xfrm>
                <a:off x="0" y="1087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return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0;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8" name="Group 94"/>
            <p:cNvGrpSpPr>
              <a:grpSpLocks/>
            </p:cNvGrpSpPr>
            <p:nvPr/>
          </p:nvGrpSpPr>
          <p:grpSpPr bwMode="auto">
            <a:xfrm>
              <a:off x="0" y="11249"/>
              <a:ext cx="3072" cy="374"/>
              <a:chOff x="0" y="11249"/>
              <a:chExt cx="3072" cy="374"/>
            </a:xfrm>
          </p:grpSpPr>
          <p:sp>
            <p:nvSpPr>
              <p:cNvPr id="70751" name="Rectangle 95"/>
              <p:cNvSpPr>
                <a:spLocks noChangeArrowheads="1"/>
              </p:cNvSpPr>
              <p:nvPr/>
            </p:nvSpPr>
            <p:spPr bwMode="auto">
              <a:xfrm>
                <a:off x="0" y="1124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752" name="Rectangle 96"/>
              <p:cNvSpPr>
                <a:spLocks noChangeArrowheads="1"/>
              </p:cNvSpPr>
              <p:nvPr/>
            </p:nvSpPr>
            <p:spPr bwMode="auto">
              <a:xfrm>
                <a:off x="0" y="1124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/>
              <a:t>Program Output</a:t>
            </a: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0" y="0"/>
            <a:ext cx="6781800" cy="19177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200" b="1" smtClean="0">
              <a:solidFill>
                <a:srgbClr val="000000"/>
              </a:solidFill>
              <a:effectLst/>
              <a:latin typeface="Courier New" pitchFamily="49" charset="0"/>
              <a:cs typeface="Times New Roman" pitchFamily="18" charset="0"/>
            </a:endParaRPr>
          </a:p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the account, name, and balance.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EOF to end input.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 100 Jones 24.98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 200 Doe 345.67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 300 White 0.00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 400 Stone -42.16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 500 Rich 224.62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200" b="1" smtClean="0">
              <a:solidFill>
                <a:srgbClr val="000000"/>
              </a:solidFill>
              <a:effectLst/>
              <a:latin typeface="Courier New" pitchFamily="49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382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Reading Data from a Sequential Access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5486400"/>
          </a:xfrm>
        </p:spPr>
        <p:txBody>
          <a:bodyPr/>
          <a:lstStyle/>
          <a:p>
            <a:pPr marL="457200" indent="-457200">
              <a:lnSpc>
                <a:spcPct val="90000"/>
              </a:lnSpc>
            </a:pPr>
            <a:r>
              <a:rPr lang="en-US" dirty="0" smtClean="0"/>
              <a:t>Reading a sequential access file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dirty="0" smtClean="0"/>
              <a:t>Create a </a:t>
            </a:r>
            <a:r>
              <a:rPr lang="en-US" b="1" dirty="0" smtClean="0">
                <a:solidFill>
                  <a:srgbClr val="0000CC"/>
                </a:solidFill>
                <a:latin typeface="Courier New" pitchFamily="49" charset="0"/>
              </a:rPr>
              <a:t>FILE</a:t>
            </a:r>
            <a:r>
              <a:rPr lang="en-US" dirty="0" smtClean="0"/>
              <a:t> pointer, link it to the file to read</a:t>
            </a:r>
          </a:p>
          <a:p>
            <a:pPr marL="1257300" lvl="2" indent="-342900">
              <a:lnSpc>
                <a:spcPct val="90000"/>
              </a:lnSpc>
              <a:buFontTx/>
              <a:buNone/>
            </a:pPr>
            <a:r>
              <a:rPr lang="en-US" b="1" dirty="0" err="1" smtClean="0">
                <a:latin typeface="Courier New" pitchFamily="49" charset="0"/>
              </a:rPr>
              <a:t>myPtr</a:t>
            </a:r>
            <a:r>
              <a:rPr lang="en-US" b="1" dirty="0" smtClean="0">
                <a:latin typeface="Courier New" pitchFamily="49" charset="0"/>
              </a:rPr>
              <a:t> = </a:t>
            </a:r>
            <a:r>
              <a:rPr lang="en-US" b="1" dirty="0" err="1" smtClean="0">
                <a:latin typeface="Courier New" pitchFamily="49" charset="0"/>
              </a:rPr>
              <a:t>fopen</a:t>
            </a:r>
            <a:r>
              <a:rPr lang="en-US" b="1" dirty="0" smtClean="0">
                <a:latin typeface="Courier New" pitchFamily="49" charset="0"/>
              </a:rPr>
              <a:t>( "myFile.dat", "r" );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dirty="0" smtClean="0"/>
              <a:t>Use </a:t>
            </a:r>
            <a:r>
              <a:rPr lang="en-US" b="1" dirty="0" err="1" smtClean="0">
                <a:solidFill>
                  <a:srgbClr val="0000CC"/>
                </a:solidFill>
                <a:latin typeface="Courier New" pitchFamily="49" charset="0"/>
              </a:rPr>
              <a:t>fscanf</a:t>
            </a:r>
            <a:r>
              <a:rPr lang="en-US" dirty="0" smtClean="0"/>
              <a:t> to read from the file</a:t>
            </a:r>
          </a:p>
          <a:p>
            <a:pPr marL="1257300" lvl="2" indent="-342900">
              <a:lnSpc>
                <a:spcPct val="90000"/>
              </a:lnSpc>
            </a:pPr>
            <a:r>
              <a:rPr lang="en-US" dirty="0" smtClean="0"/>
              <a:t>Like </a:t>
            </a:r>
            <a:r>
              <a:rPr lang="en-US" b="1" dirty="0" err="1" smtClean="0">
                <a:solidFill>
                  <a:srgbClr val="0000CC"/>
                </a:solidFill>
                <a:latin typeface="Courier New" pitchFamily="49" charset="0"/>
              </a:rPr>
              <a:t>scanf</a:t>
            </a:r>
            <a:r>
              <a:rPr lang="en-US" dirty="0" smtClean="0"/>
              <a:t>, except first argument is a </a:t>
            </a:r>
            <a:r>
              <a:rPr lang="en-US" b="1" dirty="0" smtClean="0">
                <a:solidFill>
                  <a:srgbClr val="0000CC"/>
                </a:solidFill>
                <a:latin typeface="Courier New" pitchFamily="49" charset="0"/>
              </a:rPr>
              <a:t>FILE</a:t>
            </a:r>
            <a:r>
              <a:rPr lang="en-US" dirty="0" smtClean="0"/>
              <a:t> pointer</a:t>
            </a:r>
          </a:p>
          <a:p>
            <a:pPr marL="1257300" lvl="2" indent="-342900">
              <a:lnSpc>
                <a:spcPct val="90000"/>
              </a:lnSpc>
              <a:buFontTx/>
              <a:buNone/>
            </a:pPr>
            <a:r>
              <a:rPr lang="en-US" sz="1800" b="1" dirty="0" err="1" smtClean="0">
                <a:latin typeface="Courier New" pitchFamily="49" charset="0"/>
              </a:rPr>
              <a:t>fscanf</a:t>
            </a:r>
            <a:r>
              <a:rPr lang="en-US" sz="1800" b="1" dirty="0" smtClean="0">
                <a:latin typeface="Courier New" pitchFamily="49" charset="0"/>
              </a:rPr>
              <a:t>( </a:t>
            </a:r>
            <a:r>
              <a:rPr lang="en-US" sz="1800" b="1" dirty="0" err="1" smtClean="0">
                <a:latin typeface="Courier New" pitchFamily="49" charset="0"/>
              </a:rPr>
              <a:t>myPtr</a:t>
            </a:r>
            <a:r>
              <a:rPr lang="en-US" sz="1800" b="1" dirty="0" smtClean="0">
                <a:latin typeface="Courier New" pitchFamily="49" charset="0"/>
              </a:rPr>
              <a:t>, "%</a:t>
            </a:r>
            <a:r>
              <a:rPr lang="en-US" sz="1800" b="1" dirty="0" err="1" smtClean="0">
                <a:latin typeface="Courier New" pitchFamily="49" charset="0"/>
              </a:rPr>
              <a:t>d%s%f</a:t>
            </a:r>
            <a:r>
              <a:rPr lang="en-US" sz="1800" b="1" dirty="0" smtClean="0">
                <a:latin typeface="Courier New" pitchFamily="49" charset="0"/>
              </a:rPr>
              <a:t>", &amp;</a:t>
            </a:r>
            <a:r>
              <a:rPr lang="en-US" sz="1800" b="1" dirty="0" err="1" smtClean="0">
                <a:latin typeface="Courier New" pitchFamily="49" charset="0"/>
              </a:rPr>
              <a:t>myInt</a:t>
            </a:r>
            <a:r>
              <a:rPr lang="en-US" sz="1800" b="1" dirty="0" smtClean="0">
                <a:latin typeface="Courier New" pitchFamily="49" charset="0"/>
              </a:rPr>
              <a:t>, &amp;</a:t>
            </a:r>
            <a:r>
              <a:rPr lang="en-US" sz="1800" b="1" dirty="0" err="1" smtClean="0">
                <a:latin typeface="Courier New" pitchFamily="49" charset="0"/>
              </a:rPr>
              <a:t>myString</a:t>
            </a:r>
            <a:r>
              <a:rPr lang="en-US" sz="1800" b="1" dirty="0" smtClean="0">
                <a:latin typeface="Courier New" pitchFamily="49" charset="0"/>
              </a:rPr>
              <a:t>, &amp;</a:t>
            </a:r>
            <a:r>
              <a:rPr lang="en-US" sz="1800" b="1" dirty="0" err="1" smtClean="0">
                <a:latin typeface="Courier New" pitchFamily="49" charset="0"/>
              </a:rPr>
              <a:t>myFloat</a:t>
            </a:r>
            <a:r>
              <a:rPr lang="en-US" sz="1800" b="1" dirty="0" smtClean="0">
                <a:latin typeface="Courier New" pitchFamily="49" charset="0"/>
              </a:rPr>
              <a:t> );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dirty="0" smtClean="0"/>
              <a:t>Data read from beginning to end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dirty="0" smtClean="0"/>
              <a:t>File position pointer</a:t>
            </a:r>
          </a:p>
          <a:p>
            <a:pPr marL="1257300" lvl="2" indent="-342900">
              <a:lnSpc>
                <a:spcPct val="90000"/>
              </a:lnSpc>
            </a:pPr>
            <a:r>
              <a:rPr lang="en-US" dirty="0" smtClean="0"/>
              <a:t>Indicates number of next byte to be read / written</a:t>
            </a:r>
          </a:p>
          <a:p>
            <a:pPr marL="1257300" lvl="2" indent="-342900">
              <a:lnSpc>
                <a:spcPct val="90000"/>
              </a:lnSpc>
            </a:pPr>
            <a:r>
              <a:rPr lang="en-US" dirty="0" smtClean="0"/>
              <a:t>Not really a pointer, but an integer value (specifies byte location)</a:t>
            </a:r>
          </a:p>
          <a:p>
            <a:pPr marL="1257300" lvl="2" indent="-342900">
              <a:lnSpc>
                <a:spcPct val="90000"/>
              </a:lnSpc>
            </a:pPr>
            <a:r>
              <a:rPr lang="en-US" dirty="0" smtClean="0"/>
              <a:t>Also called byte offset</a:t>
            </a:r>
          </a:p>
          <a:p>
            <a:pPr marL="838200" lvl="1" indent="-381000">
              <a:lnSpc>
                <a:spcPct val="90000"/>
              </a:lnSpc>
            </a:pPr>
            <a:r>
              <a:rPr lang="en-US" b="1" dirty="0" smtClean="0">
                <a:solidFill>
                  <a:srgbClr val="0000CC"/>
                </a:solidFill>
                <a:latin typeface="Courier New" pitchFamily="49" charset="0"/>
              </a:rPr>
              <a:t>rewind( </a:t>
            </a:r>
            <a:r>
              <a:rPr lang="en-US" b="1" dirty="0" err="1" smtClean="0">
                <a:solidFill>
                  <a:srgbClr val="0000CC"/>
                </a:solidFill>
                <a:latin typeface="Courier New" pitchFamily="49" charset="0"/>
              </a:rPr>
              <a:t>myPtr</a:t>
            </a:r>
            <a:r>
              <a:rPr lang="en-US" b="1" dirty="0" smtClean="0">
                <a:solidFill>
                  <a:srgbClr val="0000CC"/>
                </a:solidFill>
                <a:latin typeface="Courier New" pitchFamily="49" charset="0"/>
              </a:rPr>
              <a:t> )</a:t>
            </a:r>
          </a:p>
          <a:p>
            <a:pPr marL="1257300" lvl="2" indent="-342900">
              <a:lnSpc>
                <a:spcPct val="90000"/>
              </a:lnSpc>
            </a:pPr>
            <a:r>
              <a:rPr lang="en-US" dirty="0" smtClean="0"/>
              <a:t>Repositions file position pointer to beginning of file (byte </a:t>
            </a:r>
            <a:r>
              <a:rPr lang="en-US" b="1" dirty="0" smtClean="0">
                <a:latin typeface="Courier New" pitchFamily="49" charset="0"/>
              </a:rPr>
              <a:t>0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/>
              <a:t>1. Initialize variables</a:t>
            </a:r>
          </a:p>
          <a:p>
            <a:endParaRPr lang="en-US"/>
          </a:p>
          <a:p>
            <a:r>
              <a:rPr lang="en-US"/>
              <a:t>1.1 Link pointer to file</a:t>
            </a:r>
          </a:p>
          <a:p>
            <a:endParaRPr lang="en-US"/>
          </a:p>
          <a:p>
            <a:r>
              <a:rPr lang="en-US"/>
              <a:t>2. Read data (</a:t>
            </a:r>
            <a:r>
              <a:rPr lang="en-US">
                <a:latin typeface="Courier New" pitchFamily="49" charset="0"/>
              </a:rPr>
              <a:t>fscanf</a:t>
            </a:r>
            <a:r>
              <a:rPr lang="en-US"/>
              <a:t>)</a:t>
            </a:r>
          </a:p>
          <a:p>
            <a:endParaRPr lang="en-US"/>
          </a:p>
          <a:p>
            <a:r>
              <a:rPr lang="en-US"/>
              <a:t>2.1 Print</a:t>
            </a:r>
          </a:p>
          <a:p>
            <a:endParaRPr lang="en-US"/>
          </a:p>
          <a:p>
            <a:r>
              <a:rPr lang="en-US"/>
              <a:t>3. Close file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Program Output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6781800" cy="5410200"/>
            <a:chOff x="0" y="0"/>
            <a:chExt cx="3072" cy="1009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74757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58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	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Fig. 11.7: fig11_07.c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74760" name="Rectangle 8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61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Reading and printing a sequential file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74763" name="Rectangle 11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64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#include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&lt;stdio.h&gt;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74766" name="Rectangle 14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67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74769" name="Rectangle 1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70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main()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74772" name="Rectangle 20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73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74775" name="Rectangle 23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76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account;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74778" name="Rectangle 26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79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char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name[ 30 ];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74781" name="Rectangle 29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82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double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balance;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74784" name="Rectangle 32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85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FILE *cfPtr;   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cfPtr = clients.dat file pointer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740"/>
              <a:ext cx="3072" cy="374"/>
              <a:chOff x="0" y="3740"/>
              <a:chExt cx="3072" cy="374"/>
            </a:xfrm>
          </p:grpSpPr>
          <p:sp>
            <p:nvSpPr>
              <p:cNvPr id="74787" name="Rectangle 35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88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114"/>
              <a:ext cx="3072" cy="374"/>
              <a:chOff x="0" y="4114"/>
              <a:chExt cx="3072" cy="374"/>
            </a:xfrm>
          </p:grpSpPr>
          <p:sp>
            <p:nvSpPr>
              <p:cNvPr id="74790" name="Rectangle 38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91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( cfPtr = fopen( "clients.dat", "r" ) ) == NULL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88"/>
              <a:ext cx="3072" cy="374"/>
              <a:chOff x="0" y="4488"/>
              <a:chExt cx="3072" cy="374"/>
            </a:xfrm>
          </p:grpSpPr>
          <p:sp>
            <p:nvSpPr>
              <p:cNvPr id="74793" name="Rectangle 41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94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"File could not be opened\n"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62"/>
              <a:ext cx="3072" cy="374"/>
              <a:chOff x="0" y="4862"/>
              <a:chExt cx="3072" cy="374"/>
            </a:xfrm>
          </p:grpSpPr>
          <p:sp>
            <p:nvSpPr>
              <p:cNvPr id="74796" name="Rectangle 44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797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else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236"/>
              <a:ext cx="3072" cy="374"/>
              <a:chOff x="0" y="5236"/>
              <a:chExt cx="3072" cy="374"/>
            </a:xfrm>
          </p:grpSpPr>
          <p:sp>
            <p:nvSpPr>
              <p:cNvPr id="74799" name="Rectangle 47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800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"%-10s%-13s%s\n", "Account", "Name", "Balance"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610"/>
              <a:ext cx="3072" cy="374"/>
              <a:chOff x="0" y="5610"/>
              <a:chExt cx="3072" cy="374"/>
            </a:xfrm>
          </p:grpSpPr>
          <p:sp>
            <p:nvSpPr>
              <p:cNvPr id="74802" name="Rectangle 50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803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fscanf( cfPtr, "%d%s%lf", &amp;account, name, &amp;balance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84"/>
              <a:ext cx="3072" cy="374"/>
              <a:chOff x="0" y="5984"/>
              <a:chExt cx="3072" cy="374"/>
            </a:xfrm>
          </p:grpSpPr>
          <p:sp>
            <p:nvSpPr>
              <p:cNvPr id="74805" name="Rectangle 53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806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17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58"/>
              <a:ext cx="3072" cy="374"/>
              <a:chOff x="0" y="6358"/>
              <a:chExt cx="3072" cy="374"/>
            </a:xfrm>
          </p:grpSpPr>
          <p:sp>
            <p:nvSpPr>
              <p:cNvPr id="74808" name="Rectangle 56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809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while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!feof( cfPtr ) )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732"/>
              <a:ext cx="3072" cy="374"/>
              <a:chOff x="0" y="6732"/>
              <a:chExt cx="3072" cy="374"/>
            </a:xfrm>
          </p:grpSpPr>
          <p:sp>
            <p:nvSpPr>
              <p:cNvPr id="74811" name="Rectangle 59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812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printf( "%-10d%-13s%7.2f\n", account, name, balance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106"/>
              <a:ext cx="3072" cy="374"/>
              <a:chOff x="0" y="7106"/>
              <a:chExt cx="3072" cy="374"/>
            </a:xfrm>
          </p:grpSpPr>
          <p:sp>
            <p:nvSpPr>
              <p:cNvPr id="74814" name="Rectangle 62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815" name="Rectangle 6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fscanf( cfPtr, "%d%s%lf", &amp;account, name, &amp;balance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480"/>
              <a:ext cx="3072" cy="374"/>
              <a:chOff x="0" y="7480"/>
              <a:chExt cx="3072" cy="374"/>
            </a:xfrm>
          </p:grpSpPr>
          <p:sp>
            <p:nvSpPr>
              <p:cNvPr id="74817" name="Rectangle 65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818" name="Rectangle 66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54"/>
              <a:ext cx="3072" cy="374"/>
              <a:chOff x="0" y="7854"/>
              <a:chExt cx="3072" cy="374"/>
            </a:xfrm>
          </p:grpSpPr>
          <p:sp>
            <p:nvSpPr>
              <p:cNvPr id="74820" name="Rectangle 68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821" name="Rectangle 69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22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228"/>
              <a:ext cx="3072" cy="374"/>
              <a:chOff x="0" y="8228"/>
              <a:chExt cx="3072" cy="374"/>
            </a:xfrm>
          </p:grpSpPr>
          <p:sp>
            <p:nvSpPr>
              <p:cNvPr id="74823" name="Rectangle 71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824" name="Rectangle 72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fclose( cfPtr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" name="Group 73"/>
            <p:cNvGrpSpPr>
              <a:grpSpLocks/>
            </p:cNvGrpSpPr>
            <p:nvPr/>
          </p:nvGrpSpPr>
          <p:grpSpPr bwMode="auto">
            <a:xfrm>
              <a:off x="0" y="8602"/>
              <a:ext cx="3072" cy="374"/>
              <a:chOff x="0" y="8602"/>
              <a:chExt cx="3072" cy="374"/>
            </a:xfrm>
          </p:grpSpPr>
          <p:sp>
            <p:nvSpPr>
              <p:cNvPr id="74826" name="Rectangle 74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827" name="Rectangle 75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7" name="Group 76"/>
            <p:cNvGrpSpPr>
              <a:grpSpLocks/>
            </p:cNvGrpSpPr>
            <p:nvPr/>
          </p:nvGrpSpPr>
          <p:grpSpPr bwMode="auto">
            <a:xfrm>
              <a:off x="0" y="8976"/>
              <a:ext cx="3072" cy="374"/>
              <a:chOff x="0" y="8976"/>
              <a:chExt cx="3072" cy="374"/>
            </a:xfrm>
          </p:grpSpPr>
          <p:sp>
            <p:nvSpPr>
              <p:cNvPr id="74829" name="Rectangle 77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830" name="Rectangle 78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25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8" name="Group 79"/>
            <p:cNvGrpSpPr>
              <a:grpSpLocks/>
            </p:cNvGrpSpPr>
            <p:nvPr/>
          </p:nvGrpSpPr>
          <p:grpSpPr bwMode="auto">
            <a:xfrm>
              <a:off x="0" y="9350"/>
              <a:ext cx="3072" cy="374"/>
              <a:chOff x="0" y="9350"/>
              <a:chExt cx="3072" cy="374"/>
            </a:xfrm>
          </p:grpSpPr>
          <p:sp>
            <p:nvSpPr>
              <p:cNvPr id="74832" name="Rectangle 80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833" name="Rectangle 81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return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0;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9" name="Group 82"/>
            <p:cNvGrpSpPr>
              <a:grpSpLocks/>
            </p:cNvGrpSpPr>
            <p:nvPr/>
          </p:nvGrpSpPr>
          <p:grpSpPr bwMode="auto">
            <a:xfrm>
              <a:off x="0" y="9724"/>
              <a:ext cx="3072" cy="374"/>
              <a:chOff x="0" y="9724"/>
              <a:chExt cx="3072" cy="374"/>
            </a:xfrm>
          </p:grpSpPr>
          <p:sp>
            <p:nvSpPr>
              <p:cNvPr id="74835" name="Rectangle 83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836" name="Rectangle 84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74837" name="Rectangle 85"/>
          <p:cNvSpPr>
            <a:spLocks noChangeArrowheads="1"/>
          </p:cNvSpPr>
          <p:nvPr/>
        </p:nvSpPr>
        <p:spPr bwMode="auto">
          <a:xfrm>
            <a:off x="0" y="5410200"/>
            <a:ext cx="6781800" cy="11874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Account   Name         Balance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100       Jones          24.98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200       Doe           345.67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300       White           0.00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400       Stone         -42.16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500       Rich          224.62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/>
              <a:t>1. Initialize variables</a:t>
            </a:r>
          </a:p>
          <a:p>
            <a:endParaRPr lang="en-US"/>
          </a:p>
          <a:p>
            <a:r>
              <a:rPr lang="en-US"/>
              <a:t>2. Open file</a:t>
            </a:r>
          </a:p>
          <a:p>
            <a:endParaRPr lang="en-US"/>
          </a:p>
          <a:p>
            <a:r>
              <a:rPr lang="en-US"/>
              <a:t>2.1 Input choice</a:t>
            </a:r>
          </a:p>
          <a:p>
            <a:endParaRPr lang="en-US"/>
          </a:p>
          <a:p>
            <a:r>
              <a:rPr lang="en-US"/>
              <a:t>2.2 Scan files</a:t>
            </a:r>
          </a:p>
          <a:p>
            <a:endParaRPr lang="en-US"/>
          </a:p>
          <a:p>
            <a:r>
              <a:rPr lang="en-US"/>
              <a:t>3. Print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6781800" cy="6858000"/>
            <a:chOff x="0" y="0"/>
            <a:chExt cx="3072" cy="1196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75781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782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	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Fig. 11.8: fig11_08.c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75784" name="Rectangle 8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785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Credit inquiry program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75787" name="Rectangle 11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788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#include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&lt;stdio.h&gt;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75790" name="Rectangle 14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791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75793" name="Rectangle 1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794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main()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75796" name="Rectangle 20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797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75799" name="Rectangle 23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00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request, account;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75802" name="Rectangle 26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03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double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balance;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75805" name="Rectangle 29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06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char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name[ 30 ];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75808" name="Rectangle 32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09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FILE *cfPtr;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740"/>
              <a:ext cx="3072" cy="374"/>
              <a:chOff x="0" y="3740"/>
              <a:chExt cx="3072" cy="374"/>
            </a:xfrm>
          </p:grpSpPr>
          <p:sp>
            <p:nvSpPr>
              <p:cNvPr id="75811" name="Rectangle 35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12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114"/>
              <a:ext cx="3072" cy="374"/>
              <a:chOff x="0" y="4114"/>
              <a:chExt cx="3072" cy="374"/>
            </a:xfrm>
          </p:grpSpPr>
          <p:sp>
            <p:nvSpPr>
              <p:cNvPr id="75814" name="Rectangle 38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15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( cfPtr = fopen( "clients.dat", "r" ) ) == NULL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88"/>
              <a:ext cx="3072" cy="374"/>
              <a:chOff x="0" y="4488"/>
              <a:chExt cx="3072" cy="374"/>
            </a:xfrm>
          </p:grpSpPr>
          <p:sp>
            <p:nvSpPr>
              <p:cNvPr id="75817" name="Rectangle 41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18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"File could not be opened\n"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62"/>
              <a:ext cx="3072" cy="374"/>
              <a:chOff x="0" y="4862"/>
              <a:chExt cx="3072" cy="374"/>
            </a:xfrm>
          </p:grpSpPr>
          <p:sp>
            <p:nvSpPr>
              <p:cNvPr id="75820" name="Rectangle 44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21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else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236"/>
              <a:ext cx="3072" cy="374"/>
              <a:chOff x="0" y="5236"/>
              <a:chExt cx="3072" cy="374"/>
            </a:xfrm>
          </p:grpSpPr>
          <p:sp>
            <p:nvSpPr>
              <p:cNvPr id="75823" name="Rectangle 47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24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"Enter request\n"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610"/>
              <a:ext cx="3072" cy="374"/>
              <a:chOff x="0" y="5610"/>
              <a:chExt cx="3072" cy="374"/>
            </a:xfrm>
          </p:grpSpPr>
          <p:sp>
            <p:nvSpPr>
              <p:cNvPr id="75826" name="Rectangle 50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27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" 1 - List accounts with zero balances\n"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84"/>
              <a:ext cx="3072" cy="374"/>
              <a:chOff x="0" y="5984"/>
              <a:chExt cx="3072" cy="374"/>
            </a:xfrm>
          </p:grpSpPr>
          <p:sp>
            <p:nvSpPr>
              <p:cNvPr id="75829" name="Rectangle 53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30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" 2 - List accounts with credit balances\n"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58"/>
              <a:ext cx="3072" cy="374"/>
              <a:chOff x="0" y="6358"/>
              <a:chExt cx="3072" cy="374"/>
            </a:xfrm>
          </p:grpSpPr>
          <p:sp>
            <p:nvSpPr>
              <p:cNvPr id="75832" name="Rectangle 56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33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" 3 - List accounts with debit balances\n"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732"/>
              <a:ext cx="3072" cy="374"/>
              <a:chOff x="0" y="6732"/>
              <a:chExt cx="3072" cy="374"/>
            </a:xfrm>
          </p:grpSpPr>
          <p:sp>
            <p:nvSpPr>
              <p:cNvPr id="75835" name="Rectangle 59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36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" 4 - End of run\n? 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106"/>
              <a:ext cx="3072" cy="374"/>
              <a:chOff x="0" y="7106"/>
              <a:chExt cx="3072" cy="374"/>
            </a:xfrm>
          </p:grpSpPr>
          <p:sp>
            <p:nvSpPr>
              <p:cNvPr id="75838" name="Rectangle 62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39" name="Rectangle 6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scanf( "%d", &amp;request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480"/>
              <a:ext cx="3072" cy="374"/>
              <a:chOff x="0" y="7480"/>
              <a:chExt cx="3072" cy="374"/>
            </a:xfrm>
          </p:grpSpPr>
          <p:sp>
            <p:nvSpPr>
              <p:cNvPr id="75841" name="Rectangle 65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42" name="Rectangle 66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21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54"/>
              <a:ext cx="3072" cy="374"/>
              <a:chOff x="0" y="7854"/>
              <a:chExt cx="3072" cy="374"/>
            </a:xfrm>
          </p:grpSpPr>
          <p:sp>
            <p:nvSpPr>
              <p:cNvPr id="75844" name="Rectangle 68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45" name="Rectangle 69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while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request != 4 )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228"/>
              <a:ext cx="3072" cy="374"/>
              <a:chOff x="0" y="8228"/>
              <a:chExt cx="3072" cy="374"/>
            </a:xfrm>
          </p:grpSpPr>
          <p:sp>
            <p:nvSpPr>
              <p:cNvPr id="75847" name="Rectangle 71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48" name="Rectangle 72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fscanf( cfPtr, "%d%s%lf", &amp;account, name,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" name="Group 73"/>
            <p:cNvGrpSpPr>
              <a:grpSpLocks/>
            </p:cNvGrpSpPr>
            <p:nvPr/>
          </p:nvGrpSpPr>
          <p:grpSpPr bwMode="auto">
            <a:xfrm>
              <a:off x="0" y="8602"/>
              <a:ext cx="3072" cy="374"/>
              <a:chOff x="0" y="8602"/>
              <a:chExt cx="3072" cy="374"/>
            </a:xfrm>
          </p:grpSpPr>
          <p:sp>
            <p:nvSpPr>
              <p:cNvPr id="75850" name="Rectangle 74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51" name="Rectangle 75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&amp;balance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7" name="Group 76"/>
            <p:cNvGrpSpPr>
              <a:grpSpLocks/>
            </p:cNvGrpSpPr>
            <p:nvPr/>
          </p:nvGrpSpPr>
          <p:grpSpPr bwMode="auto">
            <a:xfrm>
              <a:off x="0" y="8976"/>
              <a:ext cx="3072" cy="374"/>
              <a:chOff x="0" y="8976"/>
              <a:chExt cx="3072" cy="374"/>
            </a:xfrm>
          </p:grpSpPr>
          <p:sp>
            <p:nvSpPr>
              <p:cNvPr id="75853" name="Rectangle 77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54" name="Rectangle 78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25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8" name="Group 79"/>
            <p:cNvGrpSpPr>
              <a:grpSpLocks/>
            </p:cNvGrpSpPr>
            <p:nvPr/>
          </p:nvGrpSpPr>
          <p:grpSpPr bwMode="auto">
            <a:xfrm>
              <a:off x="0" y="9350"/>
              <a:ext cx="3072" cy="374"/>
              <a:chOff x="0" y="9350"/>
              <a:chExt cx="3072" cy="374"/>
            </a:xfrm>
          </p:grpSpPr>
          <p:sp>
            <p:nvSpPr>
              <p:cNvPr id="75856" name="Rectangle 80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57" name="Rectangle 81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switch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request )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9" name="Group 82"/>
            <p:cNvGrpSpPr>
              <a:grpSpLocks/>
            </p:cNvGrpSpPr>
            <p:nvPr/>
          </p:nvGrpSpPr>
          <p:grpSpPr bwMode="auto">
            <a:xfrm>
              <a:off x="0" y="9724"/>
              <a:ext cx="3072" cy="374"/>
              <a:chOff x="0" y="9724"/>
              <a:chExt cx="3072" cy="374"/>
            </a:xfrm>
          </p:grpSpPr>
          <p:sp>
            <p:nvSpPr>
              <p:cNvPr id="75859" name="Rectangle 83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60" name="Rectangle 84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case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1: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0" name="Group 85"/>
            <p:cNvGrpSpPr>
              <a:grpSpLocks/>
            </p:cNvGrpSpPr>
            <p:nvPr/>
          </p:nvGrpSpPr>
          <p:grpSpPr bwMode="auto">
            <a:xfrm>
              <a:off x="0" y="10098"/>
              <a:ext cx="3072" cy="374"/>
              <a:chOff x="0" y="10098"/>
              <a:chExt cx="3072" cy="374"/>
            </a:xfrm>
          </p:grpSpPr>
          <p:sp>
            <p:nvSpPr>
              <p:cNvPr id="75862" name="Rectangle 86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63" name="Rectangle 87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printf( "\nAccounts with zero "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1" name="Group 88"/>
            <p:cNvGrpSpPr>
              <a:grpSpLocks/>
            </p:cNvGrpSpPr>
            <p:nvPr/>
          </p:nvGrpSpPr>
          <p:grpSpPr bwMode="auto">
            <a:xfrm>
              <a:off x="0" y="10472"/>
              <a:ext cx="3072" cy="374"/>
              <a:chOff x="0" y="10472"/>
              <a:chExt cx="3072" cy="374"/>
            </a:xfrm>
          </p:grpSpPr>
          <p:sp>
            <p:nvSpPr>
              <p:cNvPr id="75865" name="Rectangle 89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66" name="Rectangle 90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"balances:\n"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5776" name="Group 91"/>
            <p:cNvGrpSpPr>
              <a:grpSpLocks/>
            </p:cNvGrpSpPr>
            <p:nvPr/>
          </p:nvGrpSpPr>
          <p:grpSpPr bwMode="auto">
            <a:xfrm>
              <a:off x="0" y="10846"/>
              <a:ext cx="3072" cy="374"/>
              <a:chOff x="0" y="10846"/>
              <a:chExt cx="3072" cy="374"/>
            </a:xfrm>
          </p:grpSpPr>
          <p:sp>
            <p:nvSpPr>
              <p:cNvPr id="75868" name="Rectangle 92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69" name="Rectangle 93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30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5777" name="Group 94"/>
            <p:cNvGrpSpPr>
              <a:grpSpLocks/>
            </p:cNvGrpSpPr>
            <p:nvPr/>
          </p:nvGrpSpPr>
          <p:grpSpPr bwMode="auto">
            <a:xfrm>
              <a:off x="0" y="11220"/>
              <a:ext cx="3072" cy="374"/>
              <a:chOff x="0" y="11220"/>
              <a:chExt cx="3072" cy="374"/>
            </a:xfrm>
          </p:grpSpPr>
          <p:sp>
            <p:nvSpPr>
              <p:cNvPr id="75871" name="Rectangle 95"/>
              <p:cNvSpPr>
                <a:spLocks noChangeArrowheads="1"/>
              </p:cNvSpPr>
              <p:nvPr/>
            </p:nvSpPr>
            <p:spPr bwMode="auto">
              <a:xfrm>
                <a:off x="0" y="1122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72" name="Rectangle 96"/>
              <p:cNvSpPr>
                <a:spLocks noChangeArrowheads="1"/>
              </p:cNvSpPr>
              <p:nvPr/>
            </p:nvSpPr>
            <p:spPr bwMode="auto">
              <a:xfrm>
                <a:off x="0" y="1122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while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!feof( cfPtr ) )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5779" name="Group 97"/>
            <p:cNvGrpSpPr>
              <a:grpSpLocks/>
            </p:cNvGrpSpPr>
            <p:nvPr/>
          </p:nvGrpSpPr>
          <p:grpSpPr bwMode="auto">
            <a:xfrm>
              <a:off x="0" y="11594"/>
              <a:ext cx="3072" cy="374"/>
              <a:chOff x="0" y="11594"/>
              <a:chExt cx="3072" cy="374"/>
            </a:xfrm>
          </p:grpSpPr>
          <p:sp>
            <p:nvSpPr>
              <p:cNvPr id="75874" name="Rectangle 98"/>
              <p:cNvSpPr>
                <a:spLocks noChangeArrowheads="1"/>
              </p:cNvSpPr>
              <p:nvPr/>
            </p:nvSpPr>
            <p:spPr bwMode="auto">
              <a:xfrm>
                <a:off x="0" y="1159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5875" name="Rectangle 99"/>
              <p:cNvSpPr>
                <a:spLocks noChangeArrowheads="1"/>
              </p:cNvSpPr>
              <p:nvPr/>
            </p:nvSpPr>
            <p:spPr bwMode="auto">
              <a:xfrm>
                <a:off x="0" y="1159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32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/>
              <a:t>2.2 Scan files</a:t>
            </a:r>
          </a:p>
          <a:p>
            <a:endParaRPr lang="en-US"/>
          </a:p>
          <a:p>
            <a:r>
              <a:rPr lang="en-US"/>
              <a:t>3. Print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6781800" cy="6858000"/>
            <a:chOff x="0" y="0"/>
            <a:chExt cx="3072" cy="1196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76805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06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balance == 0 )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76808" name="Rectangle 8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09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printf( "%-10d%-13s%7.2f\n",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76811" name="Rectangle 11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12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     account, name, balance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76814" name="Rectangle 14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15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36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76817" name="Rectangle 1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18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fscanf( cfPtr, "%d%s%lf",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76820" name="Rectangle 20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21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  &amp;account, name, &amp;balance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76823" name="Rectangle 23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24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76826" name="Rectangle 26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27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40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76829" name="Rectangle 29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30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break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76832" name="Rectangle 32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33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case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2: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740"/>
              <a:ext cx="3072" cy="374"/>
              <a:chOff x="0" y="3740"/>
              <a:chExt cx="3072" cy="374"/>
            </a:xfrm>
          </p:grpSpPr>
          <p:sp>
            <p:nvSpPr>
              <p:cNvPr id="76835" name="Rectangle 35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36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printf( "\nAccounts with credit "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114"/>
              <a:ext cx="3072" cy="374"/>
              <a:chOff x="0" y="4114"/>
              <a:chExt cx="3072" cy="374"/>
            </a:xfrm>
          </p:grpSpPr>
          <p:sp>
            <p:nvSpPr>
              <p:cNvPr id="76838" name="Rectangle 38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39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"balances:\n"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88"/>
              <a:ext cx="3072" cy="374"/>
              <a:chOff x="0" y="4488"/>
              <a:chExt cx="3072" cy="374"/>
            </a:xfrm>
          </p:grpSpPr>
          <p:sp>
            <p:nvSpPr>
              <p:cNvPr id="76841" name="Rectangle 41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42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45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62"/>
              <a:ext cx="3072" cy="374"/>
              <a:chOff x="0" y="4862"/>
              <a:chExt cx="3072" cy="374"/>
            </a:xfrm>
          </p:grpSpPr>
          <p:sp>
            <p:nvSpPr>
              <p:cNvPr id="76844" name="Rectangle 44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45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while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!feof( cfPtr ) )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236"/>
              <a:ext cx="3072" cy="374"/>
              <a:chOff x="0" y="5236"/>
              <a:chExt cx="3072" cy="374"/>
            </a:xfrm>
          </p:grpSpPr>
          <p:sp>
            <p:nvSpPr>
              <p:cNvPr id="76847" name="Rectangle 47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48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47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610"/>
              <a:ext cx="3072" cy="374"/>
              <a:chOff x="0" y="5610"/>
              <a:chExt cx="3072" cy="374"/>
            </a:xfrm>
          </p:grpSpPr>
          <p:sp>
            <p:nvSpPr>
              <p:cNvPr id="76850" name="Rectangle 50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51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balance &lt; 0 )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84"/>
              <a:ext cx="3072" cy="374"/>
              <a:chOff x="0" y="5984"/>
              <a:chExt cx="3072" cy="374"/>
            </a:xfrm>
          </p:grpSpPr>
          <p:sp>
            <p:nvSpPr>
              <p:cNvPr id="76853" name="Rectangle 53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54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printf( "%-10d%-13s%7.2f\n",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58"/>
              <a:ext cx="3072" cy="374"/>
              <a:chOff x="0" y="6358"/>
              <a:chExt cx="3072" cy="374"/>
            </a:xfrm>
          </p:grpSpPr>
          <p:sp>
            <p:nvSpPr>
              <p:cNvPr id="76856" name="Rectangle 56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57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     account, name, balance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732"/>
              <a:ext cx="3072" cy="374"/>
              <a:chOff x="0" y="6732"/>
              <a:chExt cx="3072" cy="374"/>
            </a:xfrm>
          </p:grpSpPr>
          <p:sp>
            <p:nvSpPr>
              <p:cNvPr id="76859" name="Rectangle 59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60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51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106"/>
              <a:ext cx="3072" cy="374"/>
              <a:chOff x="0" y="7106"/>
              <a:chExt cx="3072" cy="374"/>
            </a:xfrm>
          </p:grpSpPr>
          <p:sp>
            <p:nvSpPr>
              <p:cNvPr id="76862" name="Rectangle 62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63" name="Rectangle 6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fscanf( cfPtr, "%d%s%lf",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480"/>
              <a:ext cx="3072" cy="374"/>
              <a:chOff x="0" y="7480"/>
              <a:chExt cx="3072" cy="374"/>
            </a:xfrm>
          </p:grpSpPr>
          <p:sp>
            <p:nvSpPr>
              <p:cNvPr id="76865" name="Rectangle 65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66" name="Rectangle 66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  &amp;account, name, &amp;balance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54"/>
              <a:ext cx="3072" cy="374"/>
              <a:chOff x="0" y="7854"/>
              <a:chExt cx="3072" cy="374"/>
            </a:xfrm>
          </p:grpSpPr>
          <p:sp>
            <p:nvSpPr>
              <p:cNvPr id="76868" name="Rectangle 68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69" name="Rectangle 69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228"/>
              <a:ext cx="3072" cy="374"/>
              <a:chOff x="0" y="8228"/>
              <a:chExt cx="3072" cy="374"/>
            </a:xfrm>
          </p:grpSpPr>
          <p:sp>
            <p:nvSpPr>
              <p:cNvPr id="76871" name="Rectangle 71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72" name="Rectangle 72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55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" name="Group 73"/>
            <p:cNvGrpSpPr>
              <a:grpSpLocks/>
            </p:cNvGrpSpPr>
            <p:nvPr/>
          </p:nvGrpSpPr>
          <p:grpSpPr bwMode="auto">
            <a:xfrm>
              <a:off x="0" y="8602"/>
              <a:ext cx="3072" cy="374"/>
              <a:chOff x="0" y="8602"/>
              <a:chExt cx="3072" cy="374"/>
            </a:xfrm>
          </p:grpSpPr>
          <p:sp>
            <p:nvSpPr>
              <p:cNvPr id="76874" name="Rectangle 74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75" name="Rectangle 75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break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7" name="Group 76"/>
            <p:cNvGrpSpPr>
              <a:grpSpLocks/>
            </p:cNvGrpSpPr>
            <p:nvPr/>
          </p:nvGrpSpPr>
          <p:grpSpPr bwMode="auto">
            <a:xfrm>
              <a:off x="0" y="8976"/>
              <a:ext cx="3072" cy="374"/>
              <a:chOff x="0" y="8976"/>
              <a:chExt cx="3072" cy="374"/>
            </a:xfrm>
          </p:grpSpPr>
          <p:sp>
            <p:nvSpPr>
              <p:cNvPr id="76877" name="Rectangle 77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78" name="Rectangle 78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case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3: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8" name="Group 79"/>
            <p:cNvGrpSpPr>
              <a:grpSpLocks/>
            </p:cNvGrpSpPr>
            <p:nvPr/>
          </p:nvGrpSpPr>
          <p:grpSpPr bwMode="auto">
            <a:xfrm>
              <a:off x="0" y="9350"/>
              <a:ext cx="3072" cy="374"/>
              <a:chOff x="0" y="9350"/>
              <a:chExt cx="3072" cy="374"/>
            </a:xfrm>
          </p:grpSpPr>
          <p:sp>
            <p:nvSpPr>
              <p:cNvPr id="76880" name="Rectangle 80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81" name="Rectangle 81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printf( "\nAccounts with debit "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9" name="Group 82"/>
            <p:cNvGrpSpPr>
              <a:grpSpLocks/>
            </p:cNvGrpSpPr>
            <p:nvPr/>
          </p:nvGrpSpPr>
          <p:grpSpPr bwMode="auto">
            <a:xfrm>
              <a:off x="0" y="9724"/>
              <a:ext cx="3072" cy="374"/>
              <a:chOff x="0" y="9724"/>
              <a:chExt cx="3072" cy="374"/>
            </a:xfrm>
          </p:grpSpPr>
          <p:sp>
            <p:nvSpPr>
              <p:cNvPr id="76883" name="Rectangle 83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84" name="Rectangle 84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"balances:\n"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0" name="Group 85"/>
            <p:cNvGrpSpPr>
              <a:grpSpLocks/>
            </p:cNvGrpSpPr>
            <p:nvPr/>
          </p:nvGrpSpPr>
          <p:grpSpPr bwMode="auto">
            <a:xfrm>
              <a:off x="0" y="10098"/>
              <a:ext cx="3072" cy="374"/>
              <a:chOff x="0" y="10098"/>
              <a:chExt cx="3072" cy="374"/>
            </a:xfrm>
          </p:grpSpPr>
          <p:sp>
            <p:nvSpPr>
              <p:cNvPr id="76886" name="Rectangle 86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87" name="Rectangle 87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60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1" name="Group 88"/>
            <p:cNvGrpSpPr>
              <a:grpSpLocks/>
            </p:cNvGrpSpPr>
            <p:nvPr/>
          </p:nvGrpSpPr>
          <p:grpSpPr bwMode="auto">
            <a:xfrm>
              <a:off x="0" y="10472"/>
              <a:ext cx="3072" cy="374"/>
              <a:chOff x="0" y="10472"/>
              <a:chExt cx="3072" cy="374"/>
            </a:xfrm>
          </p:grpSpPr>
          <p:sp>
            <p:nvSpPr>
              <p:cNvPr id="76889" name="Rectangle 89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90" name="Rectangle 90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while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!feof( cfPtr ) )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6834" name="Group 91"/>
            <p:cNvGrpSpPr>
              <a:grpSpLocks/>
            </p:cNvGrpSpPr>
            <p:nvPr/>
          </p:nvGrpSpPr>
          <p:grpSpPr bwMode="auto">
            <a:xfrm>
              <a:off x="0" y="10846"/>
              <a:ext cx="3072" cy="374"/>
              <a:chOff x="0" y="10846"/>
              <a:chExt cx="3072" cy="374"/>
            </a:xfrm>
          </p:grpSpPr>
          <p:sp>
            <p:nvSpPr>
              <p:cNvPr id="76892" name="Rectangle 92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93" name="Rectangle 93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62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6837" name="Group 94"/>
            <p:cNvGrpSpPr>
              <a:grpSpLocks/>
            </p:cNvGrpSpPr>
            <p:nvPr/>
          </p:nvGrpSpPr>
          <p:grpSpPr bwMode="auto">
            <a:xfrm>
              <a:off x="0" y="11220"/>
              <a:ext cx="3072" cy="374"/>
              <a:chOff x="0" y="11220"/>
              <a:chExt cx="3072" cy="374"/>
            </a:xfrm>
          </p:grpSpPr>
          <p:sp>
            <p:nvSpPr>
              <p:cNvPr id="76895" name="Rectangle 95"/>
              <p:cNvSpPr>
                <a:spLocks noChangeArrowheads="1"/>
              </p:cNvSpPr>
              <p:nvPr/>
            </p:nvSpPr>
            <p:spPr bwMode="auto">
              <a:xfrm>
                <a:off x="0" y="1122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96" name="Rectangle 96"/>
              <p:cNvSpPr>
                <a:spLocks noChangeArrowheads="1"/>
              </p:cNvSpPr>
              <p:nvPr/>
            </p:nvSpPr>
            <p:spPr bwMode="auto">
              <a:xfrm>
                <a:off x="0" y="1122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balance &gt; 0 )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6840" name="Group 97"/>
            <p:cNvGrpSpPr>
              <a:grpSpLocks/>
            </p:cNvGrpSpPr>
            <p:nvPr/>
          </p:nvGrpSpPr>
          <p:grpSpPr bwMode="auto">
            <a:xfrm>
              <a:off x="0" y="11594"/>
              <a:ext cx="3072" cy="374"/>
              <a:chOff x="0" y="11594"/>
              <a:chExt cx="3072" cy="374"/>
            </a:xfrm>
          </p:grpSpPr>
          <p:sp>
            <p:nvSpPr>
              <p:cNvPr id="76898" name="Rectangle 98"/>
              <p:cNvSpPr>
                <a:spLocks noChangeArrowheads="1"/>
              </p:cNvSpPr>
              <p:nvPr/>
            </p:nvSpPr>
            <p:spPr bwMode="auto">
              <a:xfrm>
                <a:off x="0" y="1159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6899" name="Rectangle 99"/>
              <p:cNvSpPr>
                <a:spLocks noChangeArrowheads="1"/>
              </p:cNvSpPr>
              <p:nvPr/>
            </p:nvSpPr>
            <p:spPr bwMode="auto">
              <a:xfrm>
                <a:off x="0" y="1159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printf( "%-10d%-13s%7.2f\n",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/>
              <a:t>3.1 Close file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6781800" cy="4419600"/>
            <a:chOff x="0" y="0"/>
            <a:chExt cx="3072" cy="748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77829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30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     account, name, balance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77832" name="Rectangle 8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33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66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77835" name="Rectangle 11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36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fscanf( cfPtr, "%d%s%lf",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77838" name="Rectangle 14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39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   &amp;account, name, &amp;balance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77841" name="Rectangle 1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42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77844" name="Rectangle 20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45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70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77847" name="Rectangle 23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48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break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;           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77850" name="Rectangle 26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51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}     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77853" name="Rectangle 29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54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73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77856" name="Rectangle 32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57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rewind( cfPtr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740"/>
              <a:ext cx="3072" cy="374"/>
              <a:chOff x="0" y="3740"/>
              <a:chExt cx="3072" cy="374"/>
            </a:xfrm>
          </p:grpSpPr>
          <p:sp>
            <p:nvSpPr>
              <p:cNvPr id="77859" name="Rectangle 35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60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printf( "\n? 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114"/>
              <a:ext cx="3072" cy="374"/>
              <a:chOff x="0" y="4114"/>
              <a:chExt cx="3072" cy="374"/>
            </a:xfrm>
          </p:grpSpPr>
          <p:sp>
            <p:nvSpPr>
              <p:cNvPr id="77862" name="Rectangle 38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63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scanf( "%d", &amp;request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88"/>
              <a:ext cx="3072" cy="374"/>
              <a:chOff x="0" y="4488"/>
              <a:chExt cx="3072" cy="374"/>
            </a:xfrm>
          </p:grpSpPr>
          <p:sp>
            <p:nvSpPr>
              <p:cNvPr id="77865" name="Rectangle 41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66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62"/>
              <a:ext cx="3072" cy="374"/>
              <a:chOff x="0" y="4862"/>
              <a:chExt cx="3072" cy="374"/>
            </a:xfrm>
          </p:grpSpPr>
          <p:sp>
            <p:nvSpPr>
              <p:cNvPr id="77868" name="Rectangle 44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69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78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236"/>
              <a:ext cx="3072" cy="374"/>
              <a:chOff x="0" y="5236"/>
              <a:chExt cx="3072" cy="374"/>
            </a:xfrm>
          </p:grpSpPr>
          <p:sp>
            <p:nvSpPr>
              <p:cNvPr id="77871" name="Rectangle 47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72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"End of run.\n"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610"/>
              <a:ext cx="3072" cy="374"/>
              <a:chOff x="0" y="5610"/>
              <a:chExt cx="3072" cy="374"/>
            </a:xfrm>
          </p:grpSpPr>
          <p:sp>
            <p:nvSpPr>
              <p:cNvPr id="77874" name="Rectangle 50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75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fclose( cfPtr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84"/>
              <a:ext cx="3072" cy="374"/>
              <a:chOff x="0" y="5984"/>
              <a:chExt cx="3072" cy="374"/>
            </a:xfrm>
          </p:grpSpPr>
          <p:sp>
            <p:nvSpPr>
              <p:cNvPr id="77877" name="Rectangle 53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78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58"/>
              <a:ext cx="3072" cy="374"/>
              <a:chOff x="0" y="6358"/>
              <a:chExt cx="3072" cy="374"/>
            </a:xfrm>
          </p:grpSpPr>
          <p:sp>
            <p:nvSpPr>
              <p:cNvPr id="77880" name="Rectangle 56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81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82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732"/>
              <a:ext cx="3072" cy="374"/>
              <a:chOff x="0" y="6732"/>
              <a:chExt cx="3072" cy="374"/>
            </a:xfrm>
          </p:grpSpPr>
          <p:sp>
            <p:nvSpPr>
              <p:cNvPr id="77883" name="Rectangle 59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7884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return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0;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106"/>
              <a:ext cx="3072" cy="374"/>
              <a:chOff x="0" y="7106"/>
              <a:chExt cx="3072" cy="374"/>
            </a:xfrm>
          </p:grpSpPr>
          <p:sp>
            <p:nvSpPr>
              <p:cNvPr id="77886" name="Rectangle 62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23" name="Group 63"/>
              <p:cNvGrpSpPr>
                <a:grpSpLocks/>
              </p:cNvGrpSpPr>
              <p:nvPr/>
            </p:nvGrpSpPr>
            <p:grpSpPr bwMode="auto">
              <a:xfrm>
                <a:off x="0" y="7106"/>
                <a:ext cx="3072" cy="374"/>
                <a:chOff x="0" y="7106"/>
                <a:chExt cx="3072" cy="374"/>
              </a:xfrm>
            </p:grpSpPr>
            <p:sp>
              <p:nvSpPr>
                <p:cNvPr id="77888" name="Rectangle 64"/>
                <p:cNvSpPr>
                  <a:spLocks noChangeArrowheads="1"/>
                </p:cNvSpPr>
                <p:nvPr/>
              </p:nvSpPr>
              <p:spPr bwMode="auto">
                <a:xfrm>
                  <a:off x="0" y="7106"/>
                  <a:ext cx="3072" cy="374"/>
                </a:xfrm>
                <a:prstGeom prst="rect">
                  <a:avLst/>
                </a:prstGeom>
                <a:solidFill>
                  <a:srgbClr val="FFE69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tabLst>
                      <a:tab pos="139700" algn="r"/>
                      <a:tab pos="292100" algn="l"/>
                    </a:tabLst>
                  </a:pPr>
                  <a:r>
                    <a:rPr lang="en-US" sz="1200" b="1" smtClean="0">
                      <a:solidFill>
                        <a:srgbClr val="4D8DFF"/>
                      </a:solidFill>
                      <a:effectLst/>
                      <a:latin typeface="Courier New" pitchFamily="49" charset="0"/>
                      <a:cs typeface="Times New Roman" pitchFamily="18" charset="0"/>
                    </a:rPr>
                    <a:t>	84	</a:t>
                  </a:r>
                  <a:r>
                    <a:rPr lang="en-US" sz="1200" b="1" smtClean="0">
                      <a:solidFill>
                        <a:srgbClr val="000000"/>
                      </a:solidFill>
                      <a:effectLst/>
                      <a:latin typeface="Courier New" pitchFamily="49" charset="0"/>
                      <a:cs typeface="Times New Roman" pitchFamily="18" charset="0"/>
                    </a:rPr>
                    <a:t>}</a:t>
                  </a:r>
                </a:p>
                <a:p>
                  <a:pPr eaLnBrk="0" hangingPunct="0">
                    <a:tabLst>
                      <a:tab pos="139700" algn="r"/>
                      <a:tab pos="292100" algn="l"/>
                    </a:tabLst>
                  </a:pPr>
                  <a:endPara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endParaRPr>
                </a:p>
              </p:txBody>
            </p:sp>
            <p:sp>
              <p:nvSpPr>
                <p:cNvPr id="77889" name="Rectangle 65"/>
                <p:cNvSpPr>
                  <a:spLocks noChangeArrowheads="1"/>
                </p:cNvSpPr>
                <p:nvPr/>
              </p:nvSpPr>
              <p:spPr bwMode="auto">
                <a:xfrm>
                  <a:off x="0" y="7106"/>
                  <a:ext cx="3072" cy="374"/>
                </a:xfrm>
                <a:prstGeom prst="rect">
                  <a:avLst/>
                </a:prstGeom>
                <a:noFill/>
                <a:ln w="7">
                  <a:noFill/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endParaRPr lang="en-US" sz="1200" smtClean="0">
                    <a:solidFill>
                      <a:srgbClr val="000000"/>
                    </a:solidFill>
                    <a:effectLst/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/>
              <a:t>Program Output</a:t>
            </a:r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0" y="0"/>
            <a:ext cx="6781800" cy="4656138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request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 1 - List accounts with zero balances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 2 - List accounts with credit balances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 3 - List accounts with debit balances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 4 - End of run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 1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Accounts with zero balances: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300       White           0.00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 2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Accounts with credit balances: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400       Stone         -42.16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 3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Accounts with debit balances: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100       Jones          24.98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200       Doe           345.67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500       Rich          224.62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 4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End of run.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200" b="1" smtClean="0">
              <a:solidFill>
                <a:srgbClr val="000000"/>
              </a:solidFill>
              <a:effectLst/>
              <a:latin typeface="Courier New" pitchFamily="49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3820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Reading Data from a Sequential Access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763000" cy="2590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Sequential access file </a:t>
            </a:r>
          </a:p>
          <a:p>
            <a:pPr lvl="1"/>
            <a:r>
              <a:rPr lang="en-US" dirty="0" smtClean="0"/>
              <a:t>Cannot be modified without the risk of destroying other data</a:t>
            </a:r>
          </a:p>
          <a:p>
            <a:pPr lvl="1"/>
            <a:r>
              <a:rPr lang="en-US" dirty="0" smtClean="0"/>
              <a:t>Fields can vary in size</a:t>
            </a:r>
          </a:p>
          <a:p>
            <a:pPr lvl="2"/>
            <a:r>
              <a:rPr lang="en-US" dirty="0" smtClean="0"/>
              <a:t>Different representation in files and screen than internal representation</a:t>
            </a:r>
          </a:p>
          <a:p>
            <a:pPr lvl="2"/>
            <a:r>
              <a:rPr lang="en-US" b="1" dirty="0" smtClean="0">
                <a:latin typeface="Courier New" pitchFamily="49" charset="0"/>
              </a:rPr>
              <a:t>1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itchFamily="49" charset="0"/>
              </a:rPr>
              <a:t>34</a:t>
            </a:r>
            <a:r>
              <a:rPr lang="en-US" dirty="0" smtClean="0"/>
              <a:t>, </a:t>
            </a:r>
            <a:r>
              <a:rPr lang="en-US" b="1" dirty="0" smtClean="0">
                <a:latin typeface="Courier New" pitchFamily="49" charset="0"/>
              </a:rPr>
              <a:t>-890</a:t>
            </a:r>
            <a:r>
              <a:rPr lang="en-US" dirty="0" smtClean="0"/>
              <a:t> are all </a:t>
            </a:r>
            <a:r>
              <a:rPr lang="en-US" b="1" dirty="0" err="1" smtClean="0">
                <a:latin typeface="Courier New" pitchFamily="49" charset="0"/>
              </a:rPr>
              <a:t>int</a:t>
            </a:r>
            <a:r>
              <a:rPr lang="en-US" dirty="0" err="1" smtClean="0"/>
              <a:t>s</a:t>
            </a:r>
            <a:r>
              <a:rPr lang="en-US" dirty="0" smtClean="0"/>
              <a:t>, but have different sizes on disk</a:t>
            </a:r>
          </a:p>
        </p:txBody>
      </p:sp>
      <p:grpSp>
        <p:nvGrpSpPr>
          <p:cNvPr id="17" name="Group 20"/>
          <p:cNvGrpSpPr>
            <a:grpSpLocks/>
          </p:cNvGrpSpPr>
          <p:nvPr/>
        </p:nvGrpSpPr>
        <p:grpSpPr bwMode="auto">
          <a:xfrm>
            <a:off x="381000" y="3810000"/>
            <a:ext cx="8534400" cy="2503488"/>
            <a:chOff x="658" y="2256"/>
            <a:chExt cx="4238" cy="1577"/>
          </a:xfrm>
        </p:grpSpPr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658" y="2256"/>
              <a:ext cx="4032" cy="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cs typeface="Times New Roman" pitchFamily="18" charset="0"/>
                </a:rPr>
                <a:t>300 White 0.00 400 Jones 32.87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cs typeface="Times New Roman" pitchFamily="18" charset="0"/>
                </a:rPr>
                <a:t>   </a:t>
              </a: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cs typeface="Times New Roman" pitchFamily="18" charset="0"/>
                </a:rPr>
                <a:t>(old data in file)</a:t>
              </a:r>
            </a:p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If we want to change White's name to Worthington,</a:t>
              </a:r>
            </a:p>
          </p:txBody>
        </p:sp>
        <p:grpSp>
          <p:nvGrpSpPr>
            <p:cNvPr id="19" name="Group 17"/>
            <p:cNvGrpSpPr>
              <a:grpSpLocks/>
            </p:cNvGrpSpPr>
            <p:nvPr/>
          </p:nvGrpSpPr>
          <p:grpSpPr bwMode="auto">
            <a:xfrm>
              <a:off x="658" y="2854"/>
              <a:ext cx="4238" cy="979"/>
              <a:chOff x="658" y="2134"/>
              <a:chExt cx="4238" cy="979"/>
            </a:xfrm>
          </p:grpSpPr>
          <p:sp>
            <p:nvSpPr>
              <p:cNvPr id="20" name="Rectangle 5"/>
              <p:cNvSpPr>
                <a:spLocks noChangeArrowheads="1"/>
              </p:cNvSpPr>
              <p:nvPr/>
            </p:nvSpPr>
            <p:spPr bwMode="auto">
              <a:xfrm>
                <a:off x="658" y="2470"/>
                <a:ext cx="2403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urier New" pitchFamily="49" charset="0"/>
                    <a:cs typeface="Times New Roman" pitchFamily="18" charset="0"/>
                  </a:rPr>
                  <a:t>300 White 0.00 400 Jones 32.87</a:t>
                </a:r>
              </a:p>
            </p:txBody>
          </p:sp>
          <p:sp>
            <p:nvSpPr>
              <p:cNvPr id="21" name="Rectangle 9"/>
              <p:cNvSpPr>
                <a:spLocks noChangeArrowheads="1"/>
              </p:cNvSpPr>
              <p:nvPr/>
            </p:nvSpPr>
            <p:spPr bwMode="auto">
              <a:xfrm>
                <a:off x="658" y="2880"/>
                <a:ext cx="2403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ourier New" pitchFamily="49" charset="0"/>
                    <a:cs typeface="Times New Roman" pitchFamily="18" charset="0"/>
                  </a:rPr>
                  <a:t>300 Worthington 0.00ones 32.87</a:t>
                </a:r>
              </a:p>
            </p:txBody>
          </p:sp>
          <p:grpSp>
            <p:nvGrpSpPr>
              <p:cNvPr id="22" name="Group 11"/>
              <p:cNvGrpSpPr>
                <a:grpSpLocks/>
              </p:cNvGrpSpPr>
              <p:nvPr/>
            </p:nvGrpSpPr>
            <p:grpSpPr bwMode="auto">
              <a:xfrm>
                <a:off x="658" y="2134"/>
                <a:ext cx="1636" cy="410"/>
                <a:chOff x="1104" y="3024"/>
                <a:chExt cx="1636" cy="410"/>
              </a:xfrm>
            </p:grpSpPr>
            <p:sp>
              <p:nvSpPr>
                <p:cNvPr id="26" name="Line 10"/>
                <p:cNvSpPr>
                  <a:spLocks noChangeShapeType="1"/>
                </p:cNvSpPr>
                <p:nvPr/>
              </p:nvSpPr>
              <p:spPr bwMode="auto">
                <a:xfrm>
                  <a:off x="1776" y="3242"/>
                  <a:ext cx="0" cy="19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marL="0" marR="0" lvl="0" indent="0" defTabSz="914400" eaLnBrk="0" fontAlgn="auto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" name="Rectangle 6"/>
                <p:cNvSpPr>
                  <a:spLocks noChangeArrowheads="1"/>
                </p:cNvSpPr>
                <p:nvPr/>
              </p:nvSpPr>
              <p:spPr bwMode="auto">
                <a:xfrm>
                  <a:off x="1104" y="3024"/>
                  <a:ext cx="1636" cy="23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0" fontAlgn="auto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ourier New" pitchFamily="49" charset="0"/>
                      <a:cs typeface="Times New Roman" pitchFamily="18" charset="0"/>
                    </a:rPr>
                    <a:t>300 Worthington 0.00</a:t>
                  </a:r>
                </a:p>
              </p:txBody>
            </p:sp>
          </p:grpSp>
          <p:sp>
            <p:nvSpPr>
              <p:cNvPr id="23" name="Line 13"/>
              <p:cNvSpPr>
                <a:spLocks noChangeShapeType="1"/>
              </p:cNvSpPr>
              <p:nvPr/>
            </p:nvSpPr>
            <p:spPr bwMode="auto">
              <a:xfrm flipH="1">
                <a:off x="2832" y="2688"/>
                <a:ext cx="720" cy="2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4" name="Line 16"/>
              <p:cNvSpPr>
                <a:spLocks noChangeShapeType="1"/>
              </p:cNvSpPr>
              <p:nvPr/>
            </p:nvSpPr>
            <p:spPr bwMode="auto">
              <a:xfrm>
                <a:off x="1344" y="2688"/>
                <a:ext cx="0" cy="19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" name="Text Box 12"/>
              <p:cNvSpPr txBox="1">
                <a:spLocks noChangeArrowheads="1"/>
              </p:cNvSpPr>
              <p:nvPr/>
            </p:nvSpPr>
            <p:spPr bwMode="auto">
              <a:xfrm>
                <a:off x="3504" y="2544"/>
                <a:ext cx="1392" cy="252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defTabSz="914400" eaLnBrk="0" fontAlgn="auto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cs typeface="Times New Roman" pitchFamily="18" charset="0"/>
                  </a:rPr>
                  <a:t>Data gets overwritten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and Write for Binary Files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28600" y="11430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size_t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fread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(void 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*buffer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size_t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numbytes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size_t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count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FILE *</a:t>
            </a:r>
            <a:r>
              <a:rPr kumimoji="0" lang="en-US" sz="21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a_file</a:t>
            </a:r>
            <a: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);</a:t>
            </a:r>
            <a:br>
              <a:rPr kumimoji="0" lang="en-US" sz="21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21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size_t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fwrite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(void *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buffer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size_t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numbytes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size_t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count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FILE *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a_file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);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</a:rPr>
              <a:t>Buffer in </a:t>
            </a:r>
            <a:r>
              <a:rPr kumimoji="0" lang="en-US" sz="2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</a:rPr>
              <a:t>fread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is a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</a:rPr>
              <a:t>pointer to a region of memory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that will receive the data  from the file. 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</a:rPr>
              <a:t>Buffer in </a:t>
            </a:r>
            <a:r>
              <a:rPr kumimoji="0" lang="en-US" sz="2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</a:rPr>
              <a:t>fwrite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</a:rPr>
              <a:t>()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is a pointer to the information that will be written to the file.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The second argument is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</a:rPr>
              <a:t>the size of the element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; it is in bytes.</a:t>
            </a:r>
          </a:p>
          <a:p>
            <a:pPr marL="669925" lvl="1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200" dirty="0" err="1" smtClean="0">
                <a:solidFill>
                  <a:srgbClr val="0000CC"/>
                </a:solidFill>
                <a:effectLst/>
              </a:rPr>
              <a:t>Size_t</a:t>
            </a:r>
            <a:r>
              <a:rPr lang="en-US" sz="2200" dirty="0" smtClean="0">
                <a:effectLst/>
              </a:rPr>
              <a:t> is an unsigned integer.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  For example, if you have an array of characters, you would want to read it in one byte chunks, so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+mn-lt"/>
              </a:rPr>
              <a:t>numbytes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is one. You can use the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sizeof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operator to get the size of the various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datatypes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;  for example, if you have a variable,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int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x; you can get the size of x with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sizeof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(x);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and Write for Binary Files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third argument </a:t>
            </a:r>
            <a:r>
              <a:rPr lang="en-US" sz="2800" b="1" dirty="0" smtClean="0">
                <a:solidFill>
                  <a:srgbClr val="0000CC"/>
                </a:solidFill>
              </a:rPr>
              <a:t>count</a:t>
            </a:r>
            <a:r>
              <a:rPr lang="en-US" sz="2800" b="1" dirty="0" smtClean="0"/>
              <a:t> </a:t>
            </a:r>
            <a:r>
              <a:rPr lang="en-US" sz="2800" dirty="0" smtClean="0"/>
              <a:t>is simply how many elements you want to read or write; for example, if you pass a 100 element array</a:t>
            </a:r>
          </a:p>
          <a:p>
            <a:r>
              <a:rPr lang="en-US" sz="2800" dirty="0" smtClean="0"/>
              <a:t>The final argument is simply the </a:t>
            </a:r>
            <a:r>
              <a:rPr lang="en-US" sz="2800" b="1" dirty="0" smtClean="0">
                <a:solidFill>
                  <a:srgbClr val="0000CC"/>
                </a:solidFill>
              </a:rPr>
              <a:t>file pointer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</a:p>
          <a:p>
            <a:r>
              <a:rPr lang="en-US" sz="2800" dirty="0" err="1" smtClean="0">
                <a:solidFill>
                  <a:srgbClr val="0000CC"/>
                </a:solidFill>
              </a:rPr>
              <a:t>fread</a:t>
            </a:r>
            <a:r>
              <a:rPr lang="en-US" sz="2800" dirty="0" smtClean="0">
                <a:solidFill>
                  <a:srgbClr val="0000CC"/>
                </a:solidFill>
              </a:rPr>
              <a:t>()  </a:t>
            </a:r>
            <a:r>
              <a:rPr lang="en-US" sz="2800" dirty="0" smtClean="0"/>
              <a:t>returns number of items read and</a:t>
            </a:r>
          </a:p>
          <a:p>
            <a:r>
              <a:rPr lang="en-US" sz="2800" dirty="0" err="1" smtClean="0">
                <a:solidFill>
                  <a:srgbClr val="0000CC"/>
                </a:solidFill>
              </a:rPr>
              <a:t>fwrite</a:t>
            </a:r>
            <a:r>
              <a:rPr lang="en-US" sz="2800" dirty="0" smtClean="0">
                <a:solidFill>
                  <a:srgbClr val="0000CC"/>
                </a:solidFill>
              </a:rPr>
              <a:t>() </a:t>
            </a:r>
            <a:r>
              <a:rPr lang="en-US" sz="2800" dirty="0" smtClean="0"/>
              <a:t>returns number of items written </a:t>
            </a:r>
          </a:p>
          <a:p>
            <a:r>
              <a:rPr lang="en-US" sz="2800" dirty="0" smtClean="0"/>
              <a:t>To check to ensure the end of file was reached, use the </a:t>
            </a:r>
            <a:r>
              <a:rPr lang="en-US" sz="2800" b="1" dirty="0" err="1" smtClean="0">
                <a:solidFill>
                  <a:srgbClr val="0000CC"/>
                </a:solidFill>
              </a:rPr>
              <a:t>feof</a:t>
            </a:r>
            <a:r>
              <a:rPr lang="en-US" sz="2800" dirty="0" smtClean="0"/>
              <a:t> function, which accepts a FILE pointer and returns true if the end of the file has been reached.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Program - 1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8458200" cy="559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/* a simple example of using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fread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fwrite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read and write an array of structures   */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#include &lt;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stdio.h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#include &lt;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conio.h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&gt;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main()  {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FILE *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fp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			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//  File pointer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struct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prod {		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// declaring record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     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cat_num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float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cost;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};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typedef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struct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prod product;	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// type definition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product a[3] = {{2,20.1},{4,40.1},{6,60.1}};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// array of records</a:t>
            </a: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product k, *p = &amp;k;</a:t>
            </a:r>
            <a:endParaRPr kumimoji="0" lang="en-US" sz="7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Program - 2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04800" y="1143000"/>
            <a:ext cx="8534400" cy="52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400" kern="0" dirty="0" smtClean="0">
                <a:solidFill>
                  <a:srgbClr val="0000CC"/>
                </a:solidFill>
                <a:effectLst/>
                <a:latin typeface="Arial"/>
              </a:rPr>
              <a:t>      // opening the text file in read/write mode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   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fp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 =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fopen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("c:\fread1.dat","w+b");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     </a:t>
            </a:r>
            <a:r>
              <a:rPr lang="en-US" sz="2500" kern="0" dirty="0" smtClean="0">
                <a:solidFill>
                  <a:srgbClr val="0000CC"/>
                </a:solidFill>
                <a:effectLst/>
                <a:latin typeface="Arial"/>
              </a:rPr>
              <a:t>// write the entire array into the file pointed to by </a:t>
            </a:r>
            <a:r>
              <a:rPr lang="en-US" sz="2500" kern="0" dirty="0" err="1" smtClean="0">
                <a:solidFill>
                  <a:srgbClr val="0000CC"/>
                </a:solidFill>
                <a:effectLst/>
                <a:latin typeface="Arial"/>
              </a:rPr>
              <a:t>fp</a:t>
            </a:r>
            <a:endParaRPr lang="en-US" sz="2500" kern="0" dirty="0" smtClean="0">
              <a:solidFill>
                <a:srgbClr val="0000CC"/>
              </a:solidFill>
              <a:effectLst/>
              <a:latin typeface="Arial"/>
            </a:endParaRP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  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fwrite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(a,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sizeof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(product), 3,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fp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);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500" kern="0" dirty="0" smtClean="0">
                <a:solidFill>
                  <a:srgbClr val="0000CC"/>
                </a:solidFill>
                <a:effectLst/>
                <a:latin typeface="Arial"/>
              </a:rPr>
              <a:t>// prepare for reading from the beginning of the file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   rewind(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fp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);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400" kern="0" dirty="0" smtClean="0">
                <a:solidFill>
                  <a:srgbClr val="0000CC"/>
                </a:solidFill>
                <a:effectLst/>
                <a:latin typeface="Arial"/>
              </a:rPr>
              <a:t>   </a:t>
            </a:r>
            <a:r>
              <a:rPr lang="en-US" sz="2500" kern="0" dirty="0" smtClean="0">
                <a:solidFill>
                  <a:srgbClr val="0000CC"/>
                </a:solidFill>
                <a:effectLst/>
                <a:latin typeface="Arial"/>
              </a:rPr>
              <a:t>// read from the file one product at a time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   for (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i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=0;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i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&lt;3;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i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++) {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    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fread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(p,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sizeof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(product), 1,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fp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);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    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printf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(" product %d,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cat_num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=%d, cost=%f\n", 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		     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i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, p-&gt;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cat_num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, p-&gt;cost);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   } </a:t>
            </a:r>
            <a:r>
              <a:rPr lang="en-US" sz="2400" kern="0" dirty="0" smtClean="0">
                <a:solidFill>
                  <a:srgbClr val="0000CC"/>
                </a:solidFill>
                <a:effectLst/>
                <a:latin typeface="Arial"/>
              </a:rPr>
              <a:t>// end of for loop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   </a:t>
            </a:r>
            <a:r>
              <a:rPr lang="en-US" sz="2400" kern="0" dirty="0" err="1" smtClean="0">
                <a:solidFill>
                  <a:srgbClr val="000000"/>
                </a:solidFill>
                <a:effectLst/>
                <a:latin typeface="Arial"/>
              </a:rPr>
              <a:t>getch</a:t>
            </a: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();</a:t>
            </a:r>
          </a:p>
          <a:p>
            <a:pPr marL="342900" lvl="0" indent="-342900">
              <a:lnSpc>
                <a:spcPct val="80000"/>
              </a:lnSpc>
              <a:spcBef>
                <a:spcPct val="20000"/>
              </a:spcBef>
              <a:buClr>
                <a:srgbClr val="CC9900"/>
              </a:buClr>
              <a:buSzPct val="65000"/>
            </a:pPr>
            <a:r>
              <a:rPr lang="en-US" sz="2400" kern="0" dirty="0" smtClean="0">
                <a:solidFill>
                  <a:srgbClr val="000000"/>
                </a:solidFill>
                <a:effectLst/>
                <a:latin typeface="Arial"/>
              </a:rPr>
              <a:t>}	</a:t>
            </a:r>
            <a:r>
              <a:rPr lang="en-US" sz="2400" kern="0" dirty="0" smtClean="0">
                <a:solidFill>
                  <a:srgbClr val="0000CC"/>
                </a:solidFill>
                <a:effectLst/>
                <a:latin typeface="Arial"/>
              </a:rPr>
              <a:t>// end of main program</a:t>
            </a:r>
            <a:endParaRPr kumimoji="0" lang="en-US" sz="600" b="0" i="0" u="none" strike="noStrike" kern="0" cap="none" spc="0" normalizeH="0" baseline="0" noProof="0" dirty="0" smtClean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– Lectures   1 – 4	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127760"/>
          <a:ext cx="8534400" cy="5212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5400"/>
                <a:gridCol w="7239000"/>
              </a:tblGrid>
              <a:tr h="4384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Lecture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Topics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1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Course Outline, Programming and problem solving, Software development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method, Program c</a:t>
                      </a:r>
                      <a:r>
                        <a:rPr lang="en-US" sz="2400" dirty="0" smtClean="0"/>
                        <a:t>ontrol structures, Algorithm, </a:t>
                      </a:r>
                      <a:r>
                        <a:rPr lang="en-US" sz="2400" dirty="0" err="1" smtClean="0"/>
                        <a:t>Pseudocode</a:t>
                      </a:r>
                      <a:r>
                        <a:rPr lang="en-US" sz="2400" dirty="0" smtClean="0"/>
                        <a:t> and Flow chart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232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2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System Development Life cycle and its phases,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Program Development Life cycle and its phases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0772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3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Generation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of programming languages, Compiler Interpreter, Procedural and modular programming</a:t>
                      </a:r>
                    </a:p>
                    <a:p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Structure of a C Program, Data and data structure, Abstract Data Type (ADT)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0002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4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Data types in C Language, Arrays, Declaration, operations, Array and functions, Pointers, Arrays and pointers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– Lectures   5 – 8	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295400"/>
          <a:ext cx="8534400" cy="484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5400"/>
                <a:gridCol w="7239000"/>
              </a:tblGrid>
              <a:tr h="4384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Lecture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Topics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5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Concept of Pointer, Pointer operators, Address and Indirection, Pointer Arithmetic, Pointer and functions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Pass by Value, Pass by Reference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232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6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Dynamic Memory Management with Pointers, Structures, Unions, Strings, Multidimensional Arrays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632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7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Need for Data Structures, Selecting a data structure</a:t>
                      </a:r>
                    </a:p>
                    <a:p>
                      <a:r>
                        <a:rPr lang="en-US" sz="2400" dirty="0" smtClean="0"/>
                        <a:t>Data structure philosophy, Classification, Common Operations, Arrays and Lists, List Operations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0002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8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Algorithm Analysis, Time and Space Complexity,</a:t>
                      </a:r>
                    </a:p>
                    <a:p>
                      <a:r>
                        <a:rPr lang="en-US" sz="2400" dirty="0" smtClean="0"/>
                        <a:t>Complexity of Algorithms, Measuring Efficiency</a:t>
                      </a:r>
                    </a:p>
                    <a:p>
                      <a:r>
                        <a:rPr lang="en-US" sz="2400" dirty="0" smtClean="0"/>
                        <a:t>Big O Notation, Standard Analysis Techniques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– Lecture   9 – 12	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143000"/>
          <a:ext cx="8534400" cy="523028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5400"/>
                <a:gridCol w="7239000"/>
              </a:tblGrid>
              <a:tr h="47540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Lecture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Topics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859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9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Algorithms and Complexity, Criteria for Algorithm Analysis, Complexity Analysis, Various Complexity Functions, Properties of Big O Notation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059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10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Data structure Operations, Array-based and Pointer based List ADT, Linked List, Linked List Operations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31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11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Dynamic Representation, Allocation from Dynamic Storage, Returning unused storage back to dynamic storage, Linked List insert and delete Operations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808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12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Cursor-based Implementation of List, Search Operation, Sequential Search, Concept, Algorithm and Implementation, Complexity of Sequential Search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– Lectures  13 – 16	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249680"/>
          <a:ext cx="8534400" cy="5212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5400"/>
                <a:gridCol w="7239000"/>
              </a:tblGrid>
              <a:tr h="3934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Lecture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Topics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2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13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Binary Search, Concept,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Algorithm and implementation, Binary search complexity, Searching Unordered and Ordered Linked Lists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933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14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Sorting, Concept, Terminology, Classification, Stability of Key, Bubble Sort,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Concept, Algorithm and implementation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82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15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Bubble Sort Complexity, Selection Sort,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Concept, Algorithm, Implementation, Complexity, Insertion Sort, Concept, Algorithm, Implementation, Complexity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16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Comparison</a:t>
                      </a:r>
                      <a:r>
                        <a:rPr lang="en-US" sz="2400" baseline="0" dirty="0" smtClean="0"/>
                        <a:t> of Bubble, Selection and Insertion Sort, Recursion, Concept, Example and Implementation</a:t>
                      </a:r>
                      <a:endParaRPr lang="en-US" sz="240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– Lectures  17 – 20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292435"/>
          <a:ext cx="8534400" cy="44987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5400"/>
                <a:gridCol w="7239000"/>
              </a:tblGrid>
              <a:tr h="47540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Lecture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Topics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859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17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Recursive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Search Algorithms, Recursion with Linked Lists, Recursion and Iteration, Analysis of Recursion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059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18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Merge Sort, Concept, Algorithm and Implementation</a:t>
                      </a:r>
                    </a:p>
                    <a:p>
                      <a:r>
                        <a:rPr lang="en-US" sz="2400" dirty="0" smtClean="0"/>
                        <a:t>Complexity of Merge Sort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31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19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Quick Sort, Concept, Algorithm and Implementation</a:t>
                      </a:r>
                    </a:p>
                    <a:p>
                      <a:r>
                        <a:rPr lang="en-US" sz="2400" dirty="0" smtClean="0"/>
                        <a:t>Complexity of Quick Sort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808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20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Comparison of Merge and Quick Sort, Shell Sort, Radix sort, Bucket Sort, Sorting techniques comparison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– Lectures  21 – 24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368635"/>
          <a:ext cx="8534400" cy="44987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5400"/>
                <a:gridCol w="7239000"/>
              </a:tblGrid>
              <a:tr h="47540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Lecture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Topics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859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21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Doubly Linked List, Operations, Algorithm and Implementation Code, Doubly Linked List with Two Pointers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059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22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Queues, Operations,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Algorithm and Implementation,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Circular Queue and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</a:rPr>
                        <a:t>Deque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operations</a:t>
                      </a:r>
                      <a:endParaRPr lang="en-US" sz="24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31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23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Stacks, Operations,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Algorithm and Implementation,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Stack Applications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348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24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Trees, Concept, Examples and Applications, Tree </a:t>
                      </a:r>
                    </a:p>
                    <a:p>
                      <a:r>
                        <a:rPr lang="en-US" sz="2400" dirty="0" smtClean="0"/>
                        <a:t>Terminology, Types of Trees, General Trees, Representation and Traversal, Binary Tree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– Lectures  25 – 28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143000"/>
          <a:ext cx="8534400" cy="523028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5400"/>
                <a:gridCol w="7239000"/>
              </a:tblGrid>
              <a:tr h="47540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Lecture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Topics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39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25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Binary Tree Operations and Traversal, Binary Search tree and its Operations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059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26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Complete Binary Tree, Heaps, Heap Operations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Applications of Heaps, Priority Queue, Heap Sort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Concept , Algorithm and Implementation, Complexity,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Comparison with Quick and Merge Sort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331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27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Types of Binary trees, Expression Tree,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Threaded Binary Tree, AVL Tree, Red-Black, Splay, Insertion and Deletion Operations, Time Complexity, B–trees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8087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28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Graphs, Terminology and Representation of Graphs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Operations on Graphs, Graph Traversals, Breadth First Search (BFS), Depth First Search (DFS)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– Lectures  29 – 32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143001"/>
          <a:ext cx="8534400" cy="52513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95400"/>
                <a:gridCol w="7239000"/>
              </a:tblGrid>
              <a:tr h="41024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Lecture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CC"/>
                          </a:solidFill>
                        </a:rPr>
                        <a:t>Topics</a:t>
                      </a:r>
                      <a:endParaRPr lang="en-US" sz="2400" dirty="0">
                        <a:solidFill>
                          <a:srgbClr val="0000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663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29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Shortest Path Problem, </a:t>
                      </a:r>
                      <a:r>
                        <a:rPr lang="en-US" sz="2400" dirty="0" err="1" smtClean="0"/>
                        <a:t>Dijkstra’s</a:t>
                      </a:r>
                      <a:r>
                        <a:rPr lang="en-US" sz="2400" dirty="0" smtClean="0"/>
                        <a:t> Algorithm, Bellman Ford Algorithm, Spanning Tree, Minimum Spanning Tree, </a:t>
                      </a:r>
                      <a:r>
                        <a:rPr lang="en-US" sz="2400" dirty="0" err="1" smtClean="0"/>
                        <a:t>Kruskal</a:t>
                      </a:r>
                      <a:r>
                        <a:rPr lang="en-US" sz="2400" dirty="0" smtClean="0"/>
                        <a:t> and Prim Algorithm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6635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30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Dictionaries, Table, Concept, Operations and Implementation, Hash Table, Hashing and Hash Function, Hash Tables Implementation, Applications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4830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31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Hash Function, Properties of a Good Hash Function</a:t>
                      </a:r>
                    </a:p>
                    <a:p>
                      <a:r>
                        <a:rPr lang="en-US" sz="2400" dirty="0" smtClean="0"/>
                        <a:t>Hash Function Methods, File, Text and Binary Files</a:t>
                      </a:r>
                    </a:p>
                    <a:p>
                      <a:r>
                        <a:rPr lang="en-US" sz="2400" dirty="0" smtClean="0"/>
                        <a:t>Operations on Files, File Access Methods, Sequential Files, Indexed Files, Hashed Files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2256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solidFill>
                            <a:srgbClr val="0000CC"/>
                          </a:solidFill>
                        </a:rPr>
                        <a:t>32</a:t>
                      </a:r>
                      <a:endParaRPr lang="en-US" sz="36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File operations</a:t>
                      </a:r>
                      <a:r>
                        <a:rPr lang="en-US" sz="2400" baseline="0" dirty="0" smtClean="0"/>
                        <a:t> implementation in C, File operations on Text and Sequential Binary Files, Revision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File Implementation in C Language</a:t>
            </a:r>
          </a:p>
          <a:p>
            <a:r>
              <a:rPr lang="en-US" dirty="0" smtClean="0"/>
              <a:t>Basic File Operations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Opening a file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Reading data from a file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Writing data to a file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Closing a file</a:t>
            </a:r>
          </a:p>
          <a:p>
            <a:r>
              <a:rPr lang="en-US" dirty="0" smtClean="0"/>
              <a:t>File operations on Text Files</a:t>
            </a:r>
          </a:p>
          <a:p>
            <a:r>
              <a:rPr lang="en-US" dirty="0" smtClean="0"/>
              <a:t>File operations on Sequential Binary Files</a:t>
            </a:r>
          </a:p>
          <a:p>
            <a:r>
              <a:rPr lang="en-US" dirty="0" smtClean="0"/>
              <a:t>Revision of the Course</a:t>
            </a:r>
          </a:p>
          <a:p>
            <a:pPr lvl="1"/>
            <a:r>
              <a:rPr lang="en-US" dirty="0" smtClean="0"/>
              <a:t>Lecture 1 to Lecture 31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_chap01">
  <a:themeElements>
    <a:clrScheme name="C_chap0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_chap01">
      <a:majorFont>
        <a:latin typeface="AvantGarde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C_chap0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_chap0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_chap0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_chap0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_chap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_chap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_chap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6258</TotalTime>
  <Words>2820</Words>
  <Application>Microsoft Office PowerPoint</Application>
  <PresentationFormat>On-screen Show (4:3)</PresentationFormat>
  <Paragraphs>629</Paragraphs>
  <Slides>45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Edge</vt:lpstr>
      <vt:lpstr>C_chap01</vt:lpstr>
      <vt:lpstr>CSC 211 Data Structures  Lecture 32 </vt:lpstr>
      <vt:lpstr>Last Lecture Summary</vt:lpstr>
      <vt:lpstr>Objectives Overview</vt:lpstr>
      <vt:lpstr>Files - Implementation</vt:lpstr>
      <vt:lpstr>Text Data Files</vt:lpstr>
      <vt:lpstr>Basic Files Operations</vt:lpstr>
      <vt:lpstr>Opening a File</vt:lpstr>
      <vt:lpstr>File Modes</vt:lpstr>
      <vt:lpstr>File Modes</vt:lpstr>
      <vt:lpstr>Opening a File</vt:lpstr>
      <vt:lpstr>Closing a File</vt:lpstr>
      <vt:lpstr>Closing a File</vt:lpstr>
      <vt:lpstr>Read/Write Operations on  Text Files</vt:lpstr>
      <vt:lpstr>Text File - Example</vt:lpstr>
      <vt:lpstr>Read/Write Operations on Text Files</vt:lpstr>
      <vt:lpstr>Some Points</vt:lpstr>
      <vt:lpstr>Example : Merge Two Text Files</vt:lpstr>
      <vt:lpstr>Example : Merge Two Files</vt:lpstr>
      <vt:lpstr>Example : Merge Two Files</vt:lpstr>
      <vt:lpstr>Files and Streams</vt:lpstr>
      <vt:lpstr>Files and Streams</vt:lpstr>
      <vt:lpstr>Creating a Sequential Access File</vt:lpstr>
      <vt:lpstr>Creating a Sequential Access File</vt:lpstr>
      <vt:lpstr>Slide 24</vt:lpstr>
      <vt:lpstr>Slide 25</vt:lpstr>
      <vt:lpstr>Reading Data from a Sequential Access File</vt:lpstr>
      <vt:lpstr>Slide 27</vt:lpstr>
      <vt:lpstr>Slide 28</vt:lpstr>
      <vt:lpstr>Slide 29</vt:lpstr>
      <vt:lpstr>Slide 30</vt:lpstr>
      <vt:lpstr>Slide 31</vt:lpstr>
      <vt:lpstr>Reading Data from a Sequential Access File</vt:lpstr>
      <vt:lpstr>Read and Write for Binary Files</vt:lpstr>
      <vt:lpstr>Read and Write for Binary Files</vt:lpstr>
      <vt:lpstr>Sample Program - 1</vt:lpstr>
      <vt:lpstr>Sample Program - 2</vt:lpstr>
      <vt:lpstr>Revision – Lectures   1 – 4 </vt:lpstr>
      <vt:lpstr>Revision – Lectures   5 – 8 </vt:lpstr>
      <vt:lpstr>Revision – Lecture   9 – 12 </vt:lpstr>
      <vt:lpstr>Revision – Lectures  13 – 16 </vt:lpstr>
      <vt:lpstr>Revision – Lectures  17 – 20</vt:lpstr>
      <vt:lpstr>Revision – Lectures  21 – 24</vt:lpstr>
      <vt:lpstr>Revision – Lectures  25 – 28</vt:lpstr>
      <vt:lpstr>Revision – Lectures  29 – 32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32</dc:title>
  <dc:subject>CSC211 Data Structures</dc:subject>
  <dc:creator>Dr. Iftikhar Azim Niaz</dc:creator>
  <cp:lastModifiedBy>NTS</cp:lastModifiedBy>
  <cp:revision>521</cp:revision>
  <dcterms:created xsi:type="dcterms:W3CDTF">2004-10-06T00:41:44Z</dcterms:created>
  <dcterms:modified xsi:type="dcterms:W3CDTF">2012-12-07T15:47:00Z</dcterms:modified>
</cp:coreProperties>
</file>