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70"/>
  </p:notesMasterIdLst>
  <p:sldIdLst>
    <p:sldId id="306" r:id="rId2"/>
    <p:sldId id="547" r:id="rId3"/>
    <p:sldId id="578" r:id="rId4"/>
    <p:sldId id="736" r:id="rId5"/>
    <p:sldId id="735" r:id="rId6"/>
    <p:sldId id="737" r:id="rId7"/>
    <p:sldId id="738" r:id="rId8"/>
    <p:sldId id="739" r:id="rId9"/>
    <p:sldId id="740" r:id="rId10"/>
    <p:sldId id="741" r:id="rId11"/>
    <p:sldId id="742" r:id="rId12"/>
    <p:sldId id="743" r:id="rId13"/>
    <p:sldId id="744" r:id="rId14"/>
    <p:sldId id="745" r:id="rId15"/>
    <p:sldId id="746" r:id="rId16"/>
    <p:sldId id="747" r:id="rId17"/>
    <p:sldId id="748" r:id="rId18"/>
    <p:sldId id="749" r:id="rId19"/>
    <p:sldId id="750" r:id="rId20"/>
    <p:sldId id="751" r:id="rId21"/>
    <p:sldId id="752" r:id="rId22"/>
    <p:sldId id="753" r:id="rId23"/>
    <p:sldId id="754" r:id="rId24"/>
    <p:sldId id="755" r:id="rId25"/>
    <p:sldId id="756" r:id="rId26"/>
    <p:sldId id="757" r:id="rId27"/>
    <p:sldId id="758" r:id="rId28"/>
    <p:sldId id="759" r:id="rId29"/>
    <p:sldId id="793" r:id="rId30"/>
    <p:sldId id="794" r:id="rId31"/>
    <p:sldId id="760" r:id="rId32"/>
    <p:sldId id="795" r:id="rId33"/>
    <p:sldId id="796" r:id="rId34"/>
    <p:sldId id="797" r:id="rId35"/>
    <p:sldId id="798" r:id="rId36"/>
    <p:sldId id="799" r:id="rId37"/>
    <p:sldId id="800" r:id="rId38"/>
    <p:sldId id="801" r:id="rId39"/>
    <p:sldId id="802" r:id="rId40"/>
    <p:sldId id="803" r:id="rId41"/>
    <p:sldId id="761" r:id="rId42"/>
    <p:sldId id="763" r:id="rId43"/>
    <p:sldId id="786" r:id="rId44"/>
    <p:sldId id="762" r:id="rId45"/>
    <p:sldId id="764" r:id="rId46"/>
    <p:sldId id="765" r:id="rId47"/>
    <p:sldId id="766" r:id="rId48"/>
    <p:sldId id="767" r:id="rId49"/>
    <p:sldId id="768" r:id="rId50"/>
    <p:sldId id="769" r:id="rId51"/>
    <p:sldId id="788" r:id="rId52"/>
    <p:sldId id="770" r:id="rId53"/>
    <p:sldId id="771" r:id="rId54"/>
    <p:sldId id="787" r:id="rId55"/>
    <p:sldId id="792" r:id="rId56"/>
    <p:sldId id="772" r:id="rId57"/>
    <p:sldId id="773" r:id="rId58"/>
    <p:sldId id="774" r:id="rId59"/>
    <p:sldId id="775" r:id="rId60"/>
    <p:sldId id="776" r:id="rId61"/>
    <p:sldId id="789" r:id="rId62"/>
    <p:sldId id="777" r:id="rId63"/>
    <p:sldId id="778" r:id="rId64"/>
    <p:sldId id="779" r:id="rId65"/>
    <p:sldId id="780" r:id="rId66"/>
    <p:sldId id="781" r:id="rId67"/>
    <p:sldId id="782" r:id="rId68"/>
    <p:sldId id="635" r:id="rId6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00CC"/>
    <a:srgbClr val="990000"/>
    <a:srgbClr val="71DAFF"/>
    <a:srgbClr val="000099"/>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94798" autoAdjust="0"/>
  </p:normalViewPr>
  <p:slideViewPr>
    <p:cSldViewPr>
      <p:cViewPr varScale="1">
        <p:scale>
          <a:sx n="63" d="100"/>
          <a:sy n="63" d="100"/>
        </p:scale>
        <p:origin x="-1482" y="-96"/>
      </p:cViewPr>
      <p:guideLst>
        <p:guide orient="horz" pos="2160"/>
        <p:guide pos="2880"/>
      </p:guideLst>
    </p:cSldViewPr>
  </p:slideViewPr>
  <p:outlineViewPr>
    <p:cViewPr>
      <p:scale>
        <a:sx n="33" d="100"/>
        <a:sy n="33" d="100"/>
      </p:scale>
      <p:origin x="0" y="1134"/>
    </p:cViewPr>
  </p:outlineViewPr>
  <p:notesTextViewPr>
    <p:cViewPr>
      <p:scale>
        <a:sx n="100" d="100"/>
        <a:sy n="100" d="100"/>
      </p:scale>
      <p:origin x="0" y="0"/>
    </p:cViewPr>
  </p:notesTextViewPr>
  <p:sorterViewPr>
    <p:cViewPr>
      <p:scale>
        <a:sx n="66" d="100"/>
        <a:sy n="66" d="100"/>
      </p:scale>
      <p:origin x="0" y="2508"/>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14</a:t>
            </a:fld>
            <a:endParaRPr lang="en-US" altLang="zh-TW"/>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15</a:t>
            </a:fld>
            <a:endParaRPr lang="en-US" altLang="zh-TW"/>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1"/>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211</a:t>
            </a:r>
            <a:br>
              <a:rPr lang="en-US" b="1" dirty="0" smtClean="0"/>
            </a:br>
            <a:r>
              <a:rPr lang="en-US" b="1" dirty="0" smtClean="0"/>
              <a:t>Data Structures</a:t>
            </a:r>
            <a:br>
              <a:rPr lang="en-US" b="1" dirty="0" smtClean="0"/>
            </a:br>
            <a:r>
              <a:rPr lang="en-US" b="1" dirty="0" smtClean="0"/>
              <a:t/>
            </a:r>
            <a:br>
              <a:rPr lang="en-US" b="1" dirty="0" smtClean="0"/>
            </a:br>
            <a:r>
              <a:rPr lang="en-US" b="1" dirty="0" smtClean="0"/>
              <a:t>Lecture 31</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a:t>
            </a:r>
            <a:r>
              <a:rPr lang="en-US" smtClean="0"/>
              <a:t>Lecture Summary</a:t>
            </a:r>
            <a:endParaRPr lang="en-US" dirty="0" smtClean="0"/>
          </a:p>
        </p:txBody>
      </p:sp>
      <p:sp>
        <p:nvSpPr>
          <p:cNvPr id="9" name="Content Placeholder 8"/>
          <p:cNvSpPr>
            <a:spLocks noGrp="1"/>
          </p:cNvSpPr>
          <p:nvPr>
            <p:ph idx="1"/>
          </p:nvPr>
        </p:nvSpPr>
        <p:spPr>
          <a:xfrm>
            <a:off x="304800" y="1066800"/>
            <a:ext cx="8610600" cy="5410200"/>
          </a:xfrm>
        </p:spPr>
        <p:txBody>
          <a:bodyPr/>
          <a:lstStyle/>
          <a:p>
            <a:r>
              <a:rPr lang="en-US" dirty="0" smtClean="0"/>
              <a:t>Dictionaries</a:t>
            </a:r>
          </a:p>
          <a:p>
            <a:pPr lvl="1"/>
            <a:r>
              <a:rPr lang="en-US" dirty="0" smtClean="0"/>
              <a:t>Concept and Implementation</a:t>
            </a:r>
          </a:p>
          <a:p>
            <a:r>
              <a:rPr lang="en-US" dirty="0" smtClean="0"/>
              <a:t>Table</a:t>
            </a:r>
          </a:p>
          <a:p>
            <a:pPr lvl="1"/>
            <a:r>
              <a:rPr lang="en-US" dirty="0" smtClean="0"/>
              <a:t>Concept, Operations and Implementation</a:t>
            </a:r>
          </a:p>
          <a:p>
            <a:pPr lvl="1"/>
            <a:r>
              <a:rPr lang="en-US" dirty="0" smtClean="0"/>
              <a:t>Array based, Linked List, AVL, Hash table</a:t>
            </a:r>
          </a:p>
          <a:p>
            <a:r>
              <a:rPr lang="en-US" dirty="0" smtClean="0"/>
              <a:t>Hash Table</a:t>
            </a:r>
          </a:p>
          <a:p>
            <a:pPr lvl="1"/>
            <a:r>
              <a:rPr lang="en-US" dirty="0" smtClean="0"/>
              <a:t>Concept</a:t>
            </a:r>
          </a:p>
          <a:p>
            <a:pPr lvl="1"/>
            <a:r>
              <a:rPr lang="en-US" dirty="0" smtClean="0"/>
              <a:t>Hashing and Hash Function</a:t>
            </a:r>
          </a:p>
          <a:p>
            <a:pPr lvl="1"/>
            <a:r>
              <a:rPr lang="en-US" dirty="0" smtClean="0"/>
              <a:t>Hash Table Implementation</a:t>
            </a:r>
          </a:p>
          <a:p>
            <a:pPr lvl="1"/>
            <a:r>
              <a:rPr lang="en-US" dirty="0" smtClean="0"/>
              <a:t>Chaining, Open Addressing, Overflow Area</a:t>
            </a:r>
          </a:p>
          <a:p>
            <a:r>
              <a:rPr lang="en-US" dirty="0" smtClean="0"/>
              <a:t>Application of Hash Tables</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Overview</a:t>
            </a:r>
            <a:endParaRPr lang="en-US" dirty="0"/>
          </a:p>
        </p:txBody>
      </p:sp>
      <p:sp>
        <p:nvSpPr>
          <p:cNvPr id="3" name="Content Placeholder 2"/>
          <p:cNvSpPr>
            <a:spLocks noGrp="1"/>
          </p:cNvSpPr>
          <p:nvPr>
            <p:ph idx="1"/>
          </p:nvPr>
        </p:nvSpPr>
        <p:spPr>
          <a:xfrm>
            <a:off x="304800" y="1066800"/>
            <a:ext cx="8534400" cy="5562600"/>
          </a:xfrm>
        </p:spPr>
        <p:txBody>
          <a:bodyPr/>
          <a:lstStyle/>
          <a:p>
            <a:r>
              <a:rPr lang="en-US" dirty="0" smtClean="0"/>
              <a:t>Hash Function </a:t>
            </a:r>
          </a:p>
          <a:p>
            <a:r>
              <a:rPr lang="en-US" dirty="0" smtClean="0"/>
              <a:t>Properties of a Good Hash Function</a:t>
            </a:r>
          </a:p>
          <a:p>
            <a:r>
              <a:rPr lang="en-US" dirty="0" smtClean="0"/>
              <a:t>Hash Function Methods</a:t>
            </a:r>
          </a:p>
          <a:p>
            <a:r>
              <a:rPr lang="en-US" dirty="0" smtClean="0"/>
              <a:t>File</a:t>
            </a:r>
          </a:p>
          <a:p>
            <a:pPr lvl="1"/>
            <a:r>
              <a:rPr lang="en-US" dirty="0" smtClean="0"/>
              <a:t>Text and Binary Files</a:t>
            </a:r>
          </a:p>
          <a:p>
            <a:pPr lvl="1"/>
            <a:r>
              <a:rPr lang="en-US" dirty="0" smtClean="0"/>
              <a:t>Operations on Files</a:t>
            </a:r>
          </a:p>
          <a:p>
            <a:r>
              <a:rPr lang="en-US" dirty="0" smtClean="0"/>
              <a:t>File Access Methods</a:t>
            </a:r>
          </a:p>
          <a:p>
            <a:pPr lvl="1"/>
            <a:r>
              <a:rPr lang="en-US" dirty="0" smtClean="0"/>
              <a:t>Sequential Files</a:t>
            </a:r>
          </a:p>
          <a:p>
            <a:pPr lvl="1"/>
            <a:r>
              <a:rPr lang="en-US" dirty="0" smtClean="0"/>
              <a:t>Indexed Files</a:t>
            </a:r>
          </a:p>
          <a:p>
            <a:pPr lvl="1"/>
            <a:r>
              <a:rPr lang="en-US" dirty="0" smtClean="0"/>
              <a:t>Hashed Files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Hash Function</a:t>
            </a:r>
            <a:endParaRPr lang="en-US" dirty="0"/>
          </a:p>
        </p:txBody>
      </p:sp>
      <p:sp>
        <p:nvSpPr>
          <p:cNvPr id="3" name="Content Placeholder 2"/>
          <p:cNvSpPr>
            <a:spLocks noGrp="1"/>
          </p:cNvSpPr>
          <p:nvPr>
            <p:ph idx="1"/>
          </p:nvPr>
        </p:nvSpPr>
        <p:spPr>
          <a:xfrm>
            <a:off x="304800" y="1066800"/>
            <a:ext cx="8534400" cy="3200400"/>
          </a:xfrm>
        </p:spPr>
        <p:txBody>
          <a:bodyPr/>
          <a:lstStyle/>
          <a:p>
            <a:r>
              <a:rPr lang="en-US" dirty="0" smtClean="0"/>
              <a:t>A hash function is a mapping between a set of </a:t>
            </a:r>
            <a:r>
              <a:rPr lang="en-US" dirty="0" smtClean="0">
                <a:solidFill>
                  <a:srgbClr val="0000CC"/>
                </a:solidFill>
              </a:rPr>
              <a:t>input values (Keys) </a:t>
            </a:r>
            <a:r>
              <a:rPr lang="en-US" dirty="0" smtClean="0"/>
              <a:t>and a </a:t>
            </a:r>
            <a:r>
              <a:rPr lang="en-US" dirty="0" smtClean="0">
                <a:solidFill>
                  <a:srgbClr val="0000CC"/>
                </a:solidFill>
              </a:rPr>
              <a:t>set of integers, known as hash values</a:t>
            </a:r>
            <a:r>
              <a:rPr lang="en-US" dirty="0" smtClean="0"/>
              <a:t>.</a:t>
            </a:r>
            <a:endParaRPr lang="en-US" dirty="0"/>
          </a:p>
        </p:txBody>
      </p:sp>
      <p:grpSp>
        <p:nvGrpSpPr>
          <p:cNvPr id="4" name="Group 4"/>
          <p:cNvGrpSpPr>
            <a:grpSpLocks/>
          </p:cNvGrpSpPr>
          <p:nvPr/>
        </p:nvGrpSpPr>
        <p:grpSpPr bwMode="auto">
          <a:xfrm>
            <a:off x="1905002" y="3733802"/>
            <a:ext cx="1101726" cy="2824164"/>
            <a:chOff x="1200" y="2352"/>
            <a:chExt cx="694" cy="1779"/>
          </a:xfrm>
        </p:grpSpPr>
        <p:sp>
          <p:nvSpPr>
            <p:cNvPr id="30" name="Oval 5"/>
            <p:cNvSpPr>
              <a:spLocks noChangeArrowheads="1"/>
            </p:cNvSpPr>
            <p:nvPr/>
          </p:nvSpPr>
          <p:spPr bwMode="auto">
            <a:xfrm>
              <a:off x="1200" y="2352"/>
              <a:ext cx="576" cy="1536"/>
            </a:xfrm>
            <a:prstGeom prst="ellipse">
              <a:avLst/>
            </a:prstGeom>
            <a:solidFill>
              <a:srgbClr val="FFFF99"/>
            </a:solidFill>
            <a:ln w="9525">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31" name="Text Box 6"/>
            <p:cNvSpPr txBox="1">
              <a:spLocks noChangeArrowheads="1"/>
            </p:cNvSpPr>
            <p:nvPr/>
          </p:nvSpPr>
          <p:spPr bwMode="auto">
            <a:xfrm>
              <a:off x="1315" y="3840"/>
              <a:ext cx="579" cy="291"/>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sysClr val="windowText" lastClr="000000"/>
                  </a:solidFill>
                  <a:effectLst/>
                  <a:uLnTx/>
                  <a:uFillTx/>
                  <a:latin typeface="Tahoma" charset="0"/>
                </a:rPr>
                <a:t>Keys</a:t>
              </a:r>
            </a:p>
          </p:txBody>
        </p:sp>
        <p:sp>
          <p:nvSpPr>
            <p:cNvPr id="32" name="Oval 7"/>
            <p:cNvSpPr>
              <a:spLocks noChangeArrowheads="1"/>
            </p:cNvSpPr>
            <p:nvPr/>
          </p:nvSpPr>
          <p:spPr bwMode="auto">
            <a:xfrm>
              <a:off x="1536" y="3024"/>
              <a:ext cx="144" cy="144"/>
            </a:xfrm>
            <a:prstGeom prst="ellipse">
              <a:avLst/>
            </a:prstGeom>
            <a:solidFill>
              <a:srgbClr val="618FFD"/>
            </a:solidFill>
            <a:ln w="9525">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33" name="Oval 8"/>
            <p:cNvSpPr>
              <a:spLocks noChangeArrowheads="1"/>
            </p:cNvSpPr>
            <p:nvPr/>
          </p:nvSpPr>
          <p:spPr bwMode="auto">
            <a:xfrm>
              <a:off x="1392" y="3408"/>
              <a:ext cx="144" cy="144"/>
            </a:xfrm>
            <a:prstGeom prst="ellipse">
              <a:avLst/>
            </a:prstGeom>
            <a:solidFill>
              <a:srgbClr val="618FFD"/>
            </a:solidFill>
            <a:ln w="9525">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34" name="Oval 9"/>
            <p:cNvSpPr>
              <a:spLocks noChangeArrowheads="1"/>
            </p:cNvSpPr>
            <p:nvPr/>
          </p:nvSpPr>
          <p:spPr bwMode="auto">
            <a:xfrm>
              <a:off x="1392" y="3168"/>
              <a:ext cx="144" cy="144"/>
            </a:xfrm>
            <a:prstGeom prst="ellipse">
              <a:avLst/>
            </a:prstGeom>
            <a:solidFill>
              <a:srgbClr val="618FFD"/>
            </a:solidFill>
            <a:ln w="9525">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35" name="Oval 10"/>
            <p:cNvSpPr>
              <a:spLocks noChangeArrowheads="1"/>
            </p:cNvSpPr>
            <p:nvPr/>
          </p:nvSpPr>
          <p:spPr bwMode="auto">
            <a:xfrm>
              <a:off x="1392" y="2832"/>
              <a:ext cx="144" cy="144"/>
            </a:xfrm>
            <a:prstGeom prst="ellipse">
              <a:avLst/>
            </a:prstGeom>
            <a:solidFill>
              <a:srgbClr val="618FFD"/>
            </a:solidFill>
            <a:ln w="9525">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36" name="Oval 11"/>
            <p:cNvSpPr>
              <a:spLocks noChangeArrowheads="1"/>
            </p:cNvSpPr>
            <p:nvPr/>
          </p:nvSpPr>
          <p:spPr bwMode="auto">
            <a:xfrm>
              <a:off x="1440" y="2592"/>
              <a:ext cx="144" cy="144"/>
            </a:xfrm>
            <a:prstGeom prst="ellipse">
              <a:avLst/>
            </a:prstGeom>
            <a:solidFill>
              <a:srgbClr val="618FFD"/>
            </a:solidFill>
            <a:ln w="9525">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grpSp>
      <p:grpSp>
        <p:nvGrpSpPr>
          <p:cNvPr id="5" name="Group 12"/>
          <p:cNvGrpSpPr>
            <a:grpSpLocks/>
          </p:cNvGrpSpPr>
          <p:nvPr/>
        </p:nvGrpSpPr>
        <p:grpSpPr bwMode="auto">
          <a:xfrm>
            <a:off x="3733802" y="3733802"/>
            <a:ext cx="2044701" cy="2824164"/>
            <a:chOff x="2352" y="2352"/>
            <a:chExt cx="1288" cy="1779"/>
          </a:xfrm>
        </p:grpSpPr>
        <p:sp>
          <p:nvSpPr>
            <p:cNvPr id="38" name="Oval 13"/>
            <p:cNvSpPr>
              <a:spLocks noChangeArrowheads="1"/>
            </p:cNvSpPr>
            <p:nvPr/>
          </p:nvSpPr>
          <p:spPr bwMode="auto">
            <a:xfrm>
              <a:off x="2496" y="2352"/>
              <a:ext cx="576" cy="1536"/>
            </a:xfrm>
            <a:prstGeom prst="ellipse">
              <a:avLst/>
            </a:prstGeom>
            <a:solidFill>
              <a:srgbClr val="FFCCFF"/>
            </a:solidFill>
            <a:ln w="9525">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39" name="Text Box 14"/>
            <p:cNvSpPr txBox="1">
              <a:spLocks noChangeArrowheads="1"/>
            </p:cNvSpPr>
            <p:nvPr/>
          </p:nvSpPr>
          <p:spPr bwMode="auto">
            <a:xfrm>
              <a:off x="2352" y="3840"/>
              <a:ext cx="1288" cy="291"/>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sysClr val="windowText" lastClr="000000"/>
                  </a:solidFill>
                  <a:effectLst/>
                  <a:uLnTx/>
                  <a:uFillTx/>
                  <a:latin typeface="Tahoma" charset="0"/>
                </a:rPr>
                <a:t>Hash values</a:t>
              </a:r>
            </a:p>
          </p:txBody>
        </p:sp>
        <p:grpSp>
          <p:nvGrpSpPr>
            <p:cNvPr id="6" name="Group 15"/>
            <p:cNvGrpSpPr>
              <a:grpSpLocks/>
            </p:cNvGrpSpPr>
            <p:nvPr/>
          </p:nvGrpSpPr>
          <p:grpSpPr bwMode="auto">
            <a:xfrm flipH="1">
              <a:off x="2592" y="2592"/>
              <a:ext cx="288" cy="960"/>
              <a:chOff x="2736" y="2640"/>
              <a:chExt cx="288" cy="960"/>
            </a:xfrm>
          </p:grpSpPr>
          <p:sp>
            <p:nvSpPr>
              <p:cNvPr id="41" name="Oval 16"/>
              <p:cNvSpPr>
                <a:spLocks noChangeArrowheads="1"/>
              </p:cNvSpPr>
              <p:nvPr/>
            </p:nvSpPr>
            <p:spPr bwMode="auto">
              <a:xfrm>
                <a:off x="2880" y="3072"/>
                <a:ext cx="144" cy="144"/>
              </a:xfrm>
              <a:prstGeom prst="ellipse">
                <a:avLst/>
              </a:prstGeom>
              <a:solidFill>
                <a:srgbClr val="00AE00"/>
              </a:solidFill>
              <a:ln w="9525">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42" name="Oval 17"/>
              <p:cNvSpPr>
                <a:spLocks noChangeArrowheads="1"/>
              </p:cNvSpPr>
              <p:nvPr/>
            </p:nvSpPr>
            <p:spPr bwMode="auto">
              <a:xfrm>
                <a:off x="2736" y="3456"/>
                <a:ext cx="144" cy="144"/>
              </a:xfrm>
              <a:prstGeom prst="ellipse">
                <a:avLst/>
              </a:prstGeom>
              <a:solidFill>
                <a:srgbClr val="00AE00"/>
              </a:solidFill>
              <a:ln w="9525">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43" name="Oval 18"/>
              <p:cNvSpPr>
                <a:spLocks noChangeArrowheads="1"/>
              </p:cNvSpPr>
              <p:nvPr/>
            </p:nvSpPr>
            <p:spPr bwMode="auto">
              <a:xfrm>
                <a:off x="2736" y="3216"/>
                <a:ext cx="144" cy="144"/>
              </a:xfrm>
              <a:prstGeom prst="ellipse">
                <a:avLst/>
              </a:prstGeom>
              <a:solidFill>
                <a:srgbClr val="00AE00"/>
              </a:solidFill>
              <a:ln w="9525">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44" name="Oval 19"/>
              <p:cNvSpPr>
                <a:spLocks noChangeArrowheads="1"/>
              </p:cNvSpPr>
              <p:nvPr/>
            </p:nvSpPr>
            <p:spPr bwMode="auto">
              <a:xfrm>
                <a:off x="2736" y="2880"/>
                <a:ext cx="144" cy="144"/>
              </a:xfrm>
              <a:prstGeom prst="ellipse">
                <a:avLst/>
              </a:prstGeom>
              <a:solidFill>
                <a:srgbClr val="00AE00"/>
              </a:solidFill>
              <a:ln w="9525">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45" name="Oval 20"/>
              <p:cNvSpPr>
                <a:spLocks noChangeArrowheads="1"/>
              </p:cNvSpPr>
              <p:nvPr/>
            </p:nvSpPr>
            <p:spPr bwMode="auto">
              <a:xfrm>
                <a:off x="2784" y="2640"/>
                <a:ext cx="144" cy="144"/>
              </a:xfrm>
              <a:prstGeom prst="ellipse">
                <a:avLst/>
              </a:prstGeom>
              <a:solidFill>
                <a:srgbClr val="00AE00"/>
              </a:solidFill>
              <a:ln w="9525">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grpSp>
      </p:grpSp>
      <p:grpSp>
        <p:nvGrpSpPr>
          <p:cNvPr id="7" name="Group 21"/>
          <p:cNvGrpSpPr>
            <a:grpSpLocks/>
          </p:cNvGrpSpPr>
          <p:nvPr/>
        </p:nvGrpSpPr>
        <p:grpSpPr bwMode="auto">
          <a:xfrm>
            <a:off x="2286000" y="4191000"/>
            <a:ext cx="2209800" cy="1371600"/>
            <a:chOff x="1440" y="2640"/>
            <a:chExt cx="1392" cy="864"/>
          </a:xfrm>
        </p:grpSpPr>
        <p:sp>
          <p:nvSpPr>
            <p:cNvPr id="47" name="Line 22"/>
            <p:cNvSpPr>
              <a:spLocks noChangeShapeType="1"/>
            </p:cNvSpPr>
            <p:nvPr/>
          </p:nvSpPr>
          <p:spPr bwMode="auto">
            <a:xfrm>
              <a:off x="1536" y="2640"/>
              <a:ext cx="1200" cy="0"/>
            </a:xfrm>
            <a:prstGeom prst="line">
              <a:avLst/>
            </a:prstGeom>
            <a:noFill/>
            <a:ln w="9525">
              <a:solidFill>
                <a:srgbClr val="000000"/>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grpSp>
          <p:nvGrpSpPr>
            <p:cNvPr id="8" name="Group 23"/>
            <p:cNvGrpSpPr>
              <a:grpSpLocks/>
            </p:cNvGrpSpPr>
            <p:nvPr/>
          </p:nvGrpSpPr>
          <p:grpSpPr bwMode="auto">
            <a:xfrm>
              <a:off x="1440" y="2928"/>
              <a:ext cx="1392" cy="576"/>
              <a:chOff x="1440" y="2928"/>
              <a:chExt cx="1392" cy="576"/>
            </a:xfrm>
          </p:grpSpPr>
          <p:sp>
            <p:nvSpPr>
              <p:cNvPr id="49" name="Line 24"/>
              <p:cNvSpPr>
                <a:spLocks noChangeShapeType="1"/>
              </p:cNvSpPr>
              <p:nvPr/>
            </p:nvSpPr>
            <p:spPr bwMode="auto">
              <a:xfrm flipV="1">
                <a:off x="1440" y="3072"/>
                <a:ext cx="1200" cy="192"/>
              </a:xfrm>
              <a:prstGeom prst="line">
                <a:avLst/>
              </a:prstGeom>
              <a:noFill/>
              <a:ln w="9525">
                <a:solidFill>
                  <a:srgbClr val="000000"/>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50" name="Line 25"/>
              <p:cNvSpPr>
                <a:spLocks noChangeShapeType="1"/>
              </p:cNvSpPr>
              <p:nvPr/>
            </p:nvSpPr>
            <p:spPr bwMode="auto">
              <a:xfrm flipV="1">
                <a:off x="1488" y="3120"/>
                <a:ext cx="1152" cy="384"/>
              </a:xfrm>
              <a:prstGeom prst="line">
                <a:avLst/>
              </a:prstGeom>
              <a:noFill/>
              <a:ln w="9525">
                <a:solidFill>
                  <a:srgbClr val="000000"/>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51" name="Line 26"/>
              <p:cNvSpPr>
                <a:spLocks noChangeShapeType="1"/>
              </p:cNvSpPr>
              <p:nvPr/>
            </p:nvSpPr>
            <p:spPr bwMode="auto">
              <a:xfrm>
                <a:off x="1632" y="3072"/>
                <a:ext cx="1200" cy="432"/>
              </a:xfrm>
              <a:prstGeom prst="line">
                <a:avLst/>
              </a:prstGeom>
              <a:noFill/>
              <a:ln w="9525">
                <a:solidFill>
                  <a:srgbClr val="000000"/>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52" name="Line 27"/>
              <p:cNvSpPr>
                <a:spLocks noChangeShapeType="1"/>
              </p:cNvSpPr>
              <p:nvPr/>
            </p:nvSpPr>
            <p:spPr bwMode="auto">
              <a:xfrm>
                <a:off x="1440" y="2928"/>
                <a:ext cx="1200" cy="144"/>
              </a:xfrm>
              <a:prstGeom prst="line">
                <a:avLst/>
              </a:prstGeom>
              <a:noFill/>
              <a:ln w="9525">
                <a:solidFill>
                  <a:srgbClr val="000000"/>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grpSp>
      </p:grpSp>
      <p:sp>
        <p:nvSpPr>
          <p:cNvPr id="53" name="Text Box 28"/>
          <p:cNvSpPr txBox="1">
            <a:spLocks noChangeArrowheads="1"/>
          </p:cNvSpPr>
          <p:nvPr/>
        </p:nvSpPr>
        <p:spPr bwMode="auto">
          <a:xfrm>
            <a:off x="2743200" y="3207603"/>
            <a:ext cx="1279517" cy="830997"/>
          </a:xfrm>
          <a:prstGeom prst="rect">
            <a:avLst/>
          </a:prstGeom>
          <a:solidFill>
            <a:srgbClr val="FFFFFF"/>
          </a:solidFill>
          <a:ln w="9525">
            <a:noFill/>
            <a:miter lim="800000"/>
            <a:headEnd/>
            <a:tailEnd/>
          </a:ln>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sysClr val="windowText" lastClr="000000"/>
                </a:solidFill>
                <a:effectLst/>
                <a:uLnTx/>
                <a:uFillTx/>
                <a:latin typeface="Tahoma" charset="0"/>
              </a:rPr>
              <a:t>Hash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sysClr val="windowText" lastClr="000000"/>
                </a:solidFill>
                <a:effectLst/>
                <a:uLnTx/>
                <a:uFillTx/>
                <a:latin typeface="Tahoma" charset="0"/>
              </a:rPr>
              <a:t>function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Nature of keys</a:t>
            </a:r>
            <a:endParaRPr lang="en-US" dirty="0"/>
          </a:p>
        </p:txBody>
      </p:sp>
      <p:sp>
        <p:nvSpPr>
          <p:cNvPr id="3" name="Content Placeholder 2"/>
          <p:cNvSpPr>
            <a:spLocks noGrp="1"/>
          </p:cNvSpPr>
          <p:nvPr>
            <p:ph idx="1"/>
          </p:nvPr>
        </p:nvSpPr>
        <p:spPr/>
        <p:txBody>
          <a:bodyPr/>
          <a:lstStyle/>
          <a:p>
            <a:r>
              <a:rPr lang="en-US" sz="3200" dirty="0" smtClean="0">
                <a:latin typeface="Arial" charset="0"/>
              </a:rPr>
              <a:t>Most hash functions assume that universe of keys is the set N = {0, 1, 2,…} of natural numbers</a:t>
            </a:r>
          </a:p>
          <a:p>
            <a:r>
              <a:rPr lang="en-US" sz="3200" dirty="0" smtClean="0">
                <a:latin typeface="Arial" charset="0"/>
              </a:rPr>
              <a:t>If keys are not N, ways to be found to interpret them as N</a:t>
            </a:r>
          </a:p>
          <a:p>
            <a:r>
              <a:rPr lang="en-US" sz="3200" dirty="0" smtClean="0">
                <a:latin typeface="Arial" charset="0"/>
              </a:rPr>
              <a:t>A </a:t>
            </a:r>
            <a:r>
              <a:rPr lang="en-US" sz="3200" dirty="0" smtClean="0">
                <a:solidFill>
                  <a:srgbClr val="0000CC"/>
                </a:solidFill>
                <a:latin typeface="Arial" charset="0"/>
              </a:rPr>
              <a:t>character</a:t>
            </a:r>
            <a:r>
              <a:rPr lang="en-US" sz="3200" dirty="0" smtClean="0">
                <a:latin typeface="Arial" charset="0"/>
              </a:rPr>
              <a:t> key can be interpreted as an integer expressed in ASCII code</a:t>
            </a:r>
          </a:p>
          <a:p>
            <a:pPr lvl="1"/>
            <a:r>
              <a:rPr lang="en-US" sz="2800" dirty="0" smtClean="0">
                <a:solidFill>
                  <a:srgbClr val="0000CC"/>
                </a:solidFill>
              </a:rPr>
              <a:t>Example: </a:t>
            </a:r>
            <a:r>
              <a:rPr lang="en-US" sz="2800" dirty="0" smtClean="0"/>
              <a:t>The identifier </a:t>
            </a:r>
            <a:r>
              <a:rPr lang="en-US" sz="2800" dirty="0" smtClean="0">
                <a:solidFill>
                  <a:srgbClr val="0000CC"/>
                </a:solidFill>
              </a:rPr>
              <a:t>pt</a:t>
            </a:r>
            <a:r>
              <a:rPr lang="en-US" sz="2800" dirty="0" smtClean="0"/>
              <a:t> might be interpreted as a pair of decimal integers (112, 116) as p = 112 and t = 116 in ASCII notation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a Good Hash Function</a:t>
            </a:r>
            <a:endParaRPr lang="en-US" dirty="0"/>
          </a:p>
        </p:txBody>
      </p:sp>
      <p:sp>
        <p:nvSpPr>
          <p:cNvPr id="3" name="Content Placeholder 2"/>
          <p:cNvSpPr>
            <a:spLocks noGrp="1"/>
          </p:cNvSpPr>
          <p:nvPr>
            <p:ph idx="1"/>
          </p:nvPr>
        </p:nvSpPr>
        <p:spPr/>
        <p:txBody>
          <a:bodyPr/>
          <a:lstStyle/>
          <a:p>
            <a:pPr>
              <a:lnSpc>
                <a:spcPct val="90000"/>
              </a:lnSpc>
            </a:pPr>
            <a:r>
              <a:rPr lang="en-US" sz="3200" dirty="0" smtClean="0">
                <a:solidFill>
                  <a:srgbClr val="063DE8"/>
                </a:solidFill>
              </a:rPr>
              <a:t>Rule1</a:t>
            </a:r>
            <a:r>
              <a:rPr lang="en-US" sz="3200" dirty="0" smtClean="0"/>
              <a:t>: The hash value is fully determined by the data being hashed.</a:t>
            </a:r>
          </a:p>
          <a:p>
            <a:pPr>
              <a:lnSpc>
                <a:spcPct val="90000"/>
              </a:lnSpc>
            </a:pPr>
            <a:endParaRPr lang="en-US" sz="2000" dirty="0" smtClean="0"/>
          </a:p>
          <a:p>
            <a:pPr>
              <a:lnSpc>
                <a:spcPct val="90000"/>
              </a:lnSpc>
            </a:pPr>
            <a:r>
              <a:rPr lang="en-US" sz="3200" dirty="0" smtClean="0">
                <a:solidFill>
                  <a:srgbClr val="063DE8"/>
                </a:solidFill>
              </a:rPr>
              <a:t>Rule2</a:t>
            </a:r>
            <a:r>
              <a:rPr lang="en-US" sz="3200" dirty="0" smtClean="0"/>
              <a:t>: The hash function uses all the input data.</a:t>
            </a:r>
          </a:p>
          <a:p>
            <a:pPr>
              <a:lnSpc>
                <a:spcPct val="90000"/>
              </a:lnSpc>
            </a:pPr>
            <a:endParaRPr lang="en-US" sz="2000" dirty="0" smtClean="0"/>
          </a:p>
          <a:p>
            <a:pPr>
              <a:lnSpc>
                <a:spcPct val="90000"/>
              </a:lnSpc>
            </a:pPr>
            <a:r>
              <a:rPr lang="en-US" sz="3200" dirty="0" smtClean="0">
                <a:solidFill>
                  <a:srgbClr val="063DE8"/>
                </a:solidFill>
              </a:rPr>
              <a:t>Rule3</a:t>
            </a:r>
            <a:r>
              <a:rPr lang="en-US" sz="3200" dirty="0" smtClean="0"/>
              <a:t>: The hash function uniformly distributes the data across the entire set of possible hash values.</a:t>
            </a:r>
          </a:p>
          <a:p>
            <a:pPr>
              <a:lnSpc>
                <a:spcPct val="90000"/>
              </a:lnSpc>
            </a:pPr>
            <a:endParaRPr lang="en-US" sz="1800" dirty="0" smtClean="0"/>
          </a:p>
          <a:p>
            <a:pPr>
              <a:lnSpc>
                <a:spcPct val="90000"/>
              </a:lnSpc>
            </a:pPr>
            <a:r>
              <a:rPr lang="en-US" sz="3200" dirty="0" smtClean="0">
                <a:solidFill>
                  <a:srgbClr val="063DE8"/>
                </a:solidFill>
              </a:rPr>
              <a:t>Rule4</a:t>
            </a:r>
            <a:r>
              <a:rPr lang="en-US" sz="3200" dirty="0" smtClean="0"/>
              <a:t>: The hash function generates very different hash values for similar strings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 Hash Function</a:t>
            </a:r>
            <a:endParaRPr lang="en-US" dirty="0"/>
          </a:p>
        </p:txBody>
      </p:sp>
      <p:sp>
        <p:nvSpPr>
          <p:cNvPr id="3" name="Content Placeholder 2"/>
          <p:cNvSpPr>
            <a:spLocks noGrp="1"/>
          </p:cNvSpPr>
          <p:nvPr>
            <p:ph idx="1"/>
          </p:nvPr>
        </p:nvSpPr>
        <p:spPr>
          <a:xfrm>
            <a:off x="304800" y="1066800"/>
            <a:ext cx="8534400" cy="5562600"/>
          </a:xfrm>
        </p:spPr>
        <p:txBody>
          <a:bodyPr/>
          <a:lstStyle/>
          <a:p>
            <a:pPr>
              <a:buFontTx/>
              <a:buNone/>
            </a:pPr>
            <a:r>
              <a:rPr lang="en-US" i="1" dirty="0" err="1" smtClean="0"/>
              <a:t>int</a:t>
            </a:r>
            <a:r>
              <a:rPr lang="en-US" i="1" dirty="0" smtClean="0"/>
              <a:t> hash(char *</a:t>
            </a:r>
            <a:r>
              <a:rPr lang="en-US" i="1" dirty="0" err="1" smtClean="0"/>
              <a:t>str</a:t>
            </a:r>
            <a:r>
              <a:rPr lang="en-US" i="1" dirty="0" smtClean="0"/>
              <a:t>, </a:t>
            </a:r>
            <a:r>
              <a:rPr lang="en-US" i="1" dirty="0" err="1" smtClean="0"/>
              <a:t>int</a:t>
            </a:r>
            <a:r>
              <a:rPr lang="en-US" i="1" dirty="0" smtClean="0"/>
              <a:t> </a:t>
            </a:r>
            <a:r>
              <a:rPr lang="en-US" i="1" dirty="0" err="1" smtClean="0"/>
              <a:t>table_size</a:t>
            </a:r>
            <a:r>
              <a:rPr lang="en-US" i="1" dirty="0" smtClean="0"/>
              <a:t>)</a:t>
            </a:r>
          </a:p>
          <a:p>
            <a:pPr>
              <a:buFontTx/>
              <a:buNone/>
            </a:pPr>
            <a:r>
              <a:rPr lang="en-US" i="1" dirty="0" smtClean="0"/>
              <a:t>{</a:t>
            </a:r>
          </a:p>
          <a:p>
            <a:pPr>
              <a:buFontTx/>
              <a:buNone/>
            </a:pPr>
            <a:r>
              <a:rPr lang="en-US" i="1" dirty="0" smtClean="0"/>
              <a:t>	</a:t>
            </a:r>
            <a:r>
              <a:rPr lang="en-US" i="1" dirty="0" err="1" smtClean="0"/>
              <a:t>int</a:t>
            </a:r>
            <a:r>
              <a:rPr lang="en-US" i="1" dirty="0" smtClean="0"/>
              <a:t> sum=0;</a:t>
            </a:r>
          </a:p>
          <a:p>
            <a:pPr>
              <a:buFontTx/>
              <a:buNone/>
            </a:pPr>
            <a:r>
              <a:rPr lang="en-US" i="1" dirty="0" smtClean="0">
                <a:solidFill>
                  <a:srgbClr val="0000CC"/>
                </a:solidFill>
              </a:rPr>
              <a:t>   //sum up all the characters in the string</a:t>
            </a:r>
          </a:p>
          <a:p>
            <a:pPr>
              <a:buFontTx/>
              <a:buNone/>
            </a:pPr>
            <a:r>
              <a:rPr lang="en-US" i="1" dirty="0" smtClean="0"/>
              <a:t>    for( ; *</a:t>
            </a:r>
            <a:r>
              <a:rPr lang="en-US" i="1" dirty="0" err="1" smtClean="0"/>
              <a:t>str</a:t>
            </a:r>
            <a:r>
              <a:rPr lang="en-US" i="1" dirty="0" smtClean="0"/>
              <a:t>; </a:t>
            </a:r>
            <a:r>
              <a:rPr lang="en-US" i="1" dirty="0" err="1" smtClean="0"/>
              <a:t>str</a:t>
            </a:r>
            <a:r>
              <a:rPr lang="en-US" i="1" dirty="0" smtClean="0"/>
              <a:t>++) </a:t>
            </a:r>
          </a:p>
          <a:p>
            <a:pPr>
              <a:buFontTx/>
              <a:buNone/>
            </a:pPr>
            <a:r>
              <a:rPr lang="en-US" i="1" dirty="0" smtClean="0"/>
              <a:t>		sum+=*</a:t>
            </a:r>
            <a:r>
              <a:rPr lang="en-US" i="1" dirty="0" err="1" smtClean="0"/>
              <a:t>str</a:t>
            </a:r>
            <a:endParaRPr lang="en-US" i="1" dirty="0" smtClean="0"/>
          </a:p>
          <a:p>
            <a:pPr>
              <a:buFontTx/>
              <a:buNone/>
            </a:pPr>
            <a:r>
              <a:rPr lang="en-US" i="1" dirty="0" smtClean="0"/>
              <a:t>   </a:t>
            </a:r>
            <a:r>
              <a:rPr lang="en-US" i="1" dirty="0" smtClean="0">
                <a:solidFill>
                  <a:srgbClr val="0000CC"/>
                </a:solidFill>
              </a:rPr>
              <a:t>//return sum mod </a:t>
            </a:r>
            <a:r>
              <a:rPr lang="en-US" i="1" dirty="0" err="1" smtClean="0">
                <a:solidFill>
                  <a:srgbClr val="0000CC"/>
                </a:solidFill>
              </a:rPr>
              <a:t>table_size</a:t>
            </a:r>
            <a:endParaRPr lang="en-US" i="1" dirty="0" smtClean="0">
              <a:solidFill>
                <a:srgbClr val="0000CC"/>
              </a:solidFill>
            </a:endParaRPr>
          </a:p>
          <a:p>
            <a:pPr>
              <a:buFontTx/>
              <a:buNone/>
            </a:pPr>
            <a:r>
              <a:rPr lang="en-US" i="1" dirty="0" smtClean="0"/>
              <a:t>  return </a:t>
            </a:r>
            <a:r>
              <a:rPr lang="en-US" i="1" dirty="0" err="1" smtClean="0"/>
              <a:t>sum%table_size</a:t>
            </a:r>
            <a:r>
              <a:rPr lang="en-US" i="1" dirty="0" smtClean="0"/>
              <a:t>;</a:t>
            </a:r>
          </a:p>
          <a:p>
            <a:pPr>
              <a:buFontTx/>
              <a:buNone/>
            </a:pPr>
            <a:r>
              <a:rPr lang="en-US" i="1" dirty="0" smtClean="0"/>
              <a:t>}</a:t>
            </a:r>
          </a:p>
          <a:p>
            <a:pPr>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Example</a:t>
            </a:r>
            <a:endParaRPr lang="en-US" dirty="0"/>
          </a:p>
        </p:txBody>
      </p:sp>
      <p:sp>
        <p:nvSpPr>
          <p:cNvPr id="3" name="Content Placeholder 2"/>
          <p:cNvSpPr>
            <a:spLocks noGrp="1"/>
          </p:cNvSpPr>
          <p:nvPr>
            <p:ph idx="1"/>
          </p:nvPr>
        </p:nvSpPr>
        <p:spPr/>
        <p:txBody>
          <a:bodyPr>
            <a:normAutofit fontScale="92500" lnSpcReduction="10000"/>
          </a:bodyPr>
          <a:lstStyle/>
          <a:p>
            <a:r>
              <a:rPr lang="en-US" u="sng" dirty="0" smtClean="0">
                <a:solidFill>
                  <a:srgbClr val="063DE8"/>
                </a:solidFill>
              </a:rPr>
              <a:t>Rule1: Satisfies</a:t>
            </a:r>
            <a:r>
              <a:rPr lang="en-US" dirty="0" smtClean="0"/>
              <a:t>, the hash value is fully determined by the data being hashed, the hash value is just the sum of all input characters.</a:t>
            </a:r>
          </a:p>
          <a:p>
            <a:r>
              <a:rPr lang="en-US" u="sng" dirty="0" smtClean="0">
                <a:solidFill>
                  <a:srgbClr val="063DE8"/>
                </a:solidFill>
              </a:rPr>
              <a:t>Rule2: Satisfies</a:t>
            </a:r>
            <a:r>
              <a:rPr lang="en-US" dirty="0" smtClean="0"/>
              <a:t>, Every character is summed.</a:t>
            </a:r>
          </a:p>
          <a:p>
            <a:r>
              <a:rPr lang="en-US" u="sng" dirty="0" smtClean="0">
                <a:solidFill>
                  <a:srgbClr val="FF0000"/>
                </a:solidFill>
              </a:rPr>
              <a:t>Rule3: Breaks</a:t>
            </a:r>
            <a:r>
              <a:rPr lang="en-US" dirty="0" smtClean="0"/>
              <a:t>, from looking at it, it is not obvious that it doesn’t uniformly distribute the strings, but if you were to analyze this function for larger input string, you will see certain statistical properties which are bad for a hash function.</a:t>
            </a:r>
          </a:p>
          <a:p>
            <a:r>
              <a:rPr lang="en-US" dirty="0" smtClean="0">
                <a:solidFill>
                  <a:srgbClr val="FF0000"/>
                </a:solidFill>
              </a:rPr>
              <a:t>Rule4: Breaks</a:t>
            </a:r>
            <a:r>
              <a:rPr lang="en-US" dirty="0" smtClean="0"/>
              <a:t>, hash the string “CAT”, now hash the string “ACT”, they are the same, a slight variation in the string should result in different hash values, but with this function often they don’t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Hash Function - Properties</a:t>
            </a:r>
            <a:endParaRPr lang="en-US" dirty="0"/>
          </a:p>
        </p:txBody>
      </p:sp>
      <p:sp>
        <p:nvSpPr>
          <p:cNvPr id="3" name="Content Placeholder 2"/>
          <p:cNvSpPr>
            <a:spLocks noGrp="1"/>
          </p:cNvSpPr>
          <p:nvPr>
            <p:ph idx="1"/>
          </p:nvPr>
        </p:nvSpPr>
        <p:spPr/>
        <p:txBody>
          <a:bodyPr/>
          <a:lstStyle/>
          <a:p>
            <a:pPr marL="914400" lvl="1" indent="-457200">
              <a:lnSpc>
                <a:spcPct val="90000"/>
              </a:lnSpc>
              <a:buNone/>
            </a:pPr>
            <a:r>
              <a:rPr lang="en-US" dirty="0" smtClean="0"/>
              <a:t>(1) Easy to compute</a:t>
            </a:r>
          </a:p>
          <a:p>
            <a:pPr marL="914400" lvl="1" indent="-457200">
              <a:lnSpc>
                <a:spcPct val="90000"/>
              </a:lnSpc>
              <a:buNone/>
            </a:pPr>
            <a:r>
              <a:rPr lang="en-US" dirty="0" smtClean="0"/>
              <a:t>(2) Approximates a random function</a:t>
            </a:r>
          </a:p>
          <a:p>
            <a:pPr marL="914400" lvl="1" indent="-457200">
              <a:lnSpc>
                <a:spcPct val="90000"/>
              </a:lnSpc>
              <a:buNone/>
            </a:pPr>
            <a:r>
              <a:rPr lang="en-US" sz="2800" dirty="0" smtClean="0"/>
              <a:t>       </a:t>
            </a:r>
            <a:r>
              <a:rPr lang="en-US" sz="2400" dirty="0" smtClean="0"/>
              <a:t>i.e., for every input, every output is equally likely.</a:t>
            </a:r>
          </a:p>
          <a:p>
            <a:pPr marL="914400" lvl="1" indent="-457200">
              <a:lnSpc>
                <a:spcPct val="90000"/>
              </a:lnSpc>
              <a:buNone/>
            </a:pPr>
            <a:r>
              <a:rPr lang="en-US" dirty="0" smtClean="0"/>
              <a:t>(3) Minimizes the chance that similar keys hash to the same slot (minimize collision)</a:t>
            </a:r>
          </a:p>
          <a:p>
            <a:pPr marL="914400" lvl="1" indent="-457200">
              <a:lnSpc>
                <a:spcPct val="90000"/>
              </a:lnSpc>
              <a:buNone/>
            </a:pPr>
            <a:r>
              <a:rPr lang="en-US" dirty="0" smtClean="0"/>
              <a:t>	</a:t>
            </a:r>
            <a:r>
              <a:rPr lang="en-US" sz="2400" dirty="0" smtClean="0"/>
              <a:t>i.e.,</a:t>
            </a:r>
            <a:r>
              <a:rPr lang="en-US" sz="2800" dirty="0" smtClean="0"/>
              <a:t> </a:t>
            </a:r>
            <a:r>
              <a:rPr lang="en-US" sz="2400" dirty="0" smtClean="0"/>
              <a:t>strings such as </a:t>
            </a:r>
            <a:r>
              <a:rPr lang="en-US" sz="2400" dirty="0" smtClean="0">
                <a:solidFill>
                  <a:srgbClr val="DD0111"/>
                </a:solidFill>
                <a:latin typeface="Comic Sans MS" pitchFamily="66" charset="0"/>
              </a:rPr>
              <a:t>pt</a:t>
            </a:r>
            <a:r>
              <a:rPr lang="en-US" sz="2400" dirty="0" smtClean="0"/>
              <a:t> and </a:t>
            </a:r>
            <a:r>
              <a:rPr lang="en-US" sz="2400" dirty="0" smtClean="0">
                <a:solidFill>
                  <a:srgbClr val="DD0111"/>
                </a:solidFill>
                <a:latin typeface="Comic Sans MS" pitchFamily="66" charset="0"/>
              </a:rPr>
              <a:t>pts</a:t>
            </a:r>
            <a:r>
              <a:rPr lang="en-US" sz="2400" dirty="0" smtClean="0"/>
              <a:t> should hash to different slot.</a:t>
            </a:r>
          </a:p>
          <a:p>
            <a:pPr marL="914400" lvl="1" indent="-457200">
              <a:lnSpc>
                <a:spcPct val="90000"/>
              </a:lnSpc>
              <a:buNone/>
            </a:pPr>
            <a:r>
              <a:rPr lang="en-US" sz="2400" dirty="0" smtClean="0"/>
              <a:t>	</a:t>
            </a:r>
            <a:r>
              <a:rPr lang="en-US" sz="2400" dirty="0" smtClean="0">
                <a:solidFill>
                  <a:srgbClr val="0000CC"/>
                </a:solidFill>
              </a:rPr>
              <a:t>Keeps chains short</a:t>
            </a:r>
          </a:p>
          <a:p>
            <a:pPr marL="914400" lvl="1" indent="-457200">
              <a:lnSpc>
                <a:spcPct val="90000"/>
              </a:lnSpc>
              <a:buNone/>
            </a:pPr>
            <a:r>
              <a:rPr lang="en-US" sz="2400" dirty="0" smtClean="0">
                <a:solidFill>
                  <a:srgbClr val="0000CC"/>
                </a:solidFill>
              </a:rPr>
              <a:t>	maintain O(1) average</a:t>
            </a:r>
            <a:endParaRPr lang="en-US" sz="2000" dirty="0" smtClean="0">
              <a:solidFill>
                <a:srgbClr val="0000CC"/>
              </a:solidFill>
            </a:endParaRPr>
          </a:p>
          <a:p>
            <a:r>
              <a:rPr lang="en-US" dirty="0" smtClean="0"/>
              <a:t>Choosing hash function</a:t>
            </a:r>
          </a:p>
          <a:p>
            <a:pPr lvl="1"/>
            <a:r>
              <a:rPr lang="en-US" dirty="0" smtClean="0"/>
              <a:t>Key criterion is minimum number of collisions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Uniform Hashing</a:t>
            </a:r>
            <a:endParaRPr lang="en-US" dirty="0"/>
          </a:p>
        </p:txBody>
      </p:sp>
      <p:sp>
        <p:nvSpPr>
          <p:cNvPr id="3" name="Content Placeholder 2"/>
          <p:cNvSpPr>
            <a:spLocks noGrp="1"/>
          </p:cNvSpPr>
          <p:nvPr>
            <p:ph idx="1"/>
          </p:nvPr>
        </p:nvSpPr>
        <p:spPr>
          <a:xfrm>
            <a:off x="304800" y="1066800"/>
            <a:ext cx="8534400" cy="5257800"/>
          </a:xfrm>
        </p:spPr>
        <p:txBody>
          <a:bodyPr/>
          <a:lstStyle/>
          <a:p>
            <a:r>
              <a:rPr lang="en-US" dirty="0" smtClean="0"/>
              <a:t>Ideal hash function</a:t>
            </a:r>
          </a:p>
          <a:p>
            <a:pPr lvl="1"/>
            <a:r>
              <a:rPr lang="en-US" sz="2800" i="1" dirty="0" smtClean="0">
                <a:latin typeface="Times New Roman" pitchFamily="18" charset="0"/>
              </a:rPr>
              <a:t>P(k)</a:t>
            </a:r>
            <a:r>
              <a:rPr lang="en-US" sz="2800" dirty="0" smtClean="0"/>
              <a:t> = probability that a key, </a:t>
            </a:r>
            <a:r>
              <a:rPr lang="en-US" sz="2800" i="1" dirty="0" smtClean="0">
                <a:latin typeface="Times New Roman" pitchFamily="18" charset="0"/>
              </a:rPr>
              <a:t>k</a:t>
            </a:r>
            <a:r>
              <a:rPr lang="en-US" sz="2800" dirty="0" smtClean="0"/>
              <a:t>, occurs</a:t>
            </a:r>
          </a:p>
          <a:p>
            <a:pPr lvl="1"/>
            <a:r>
              <a:rPr lang="en-US" sz="2800" dirty="0" smtClean="0"/>
              <a:t>If there are </a:t>
            </a:r>
            <a:r>
              <a:rPr lang="en-US" sz="2800" i="1" dirty="0" smtClean="0">
                <a:latin typeface="Times New Roman" pitchFamily="18" charset="0"/>
              </a:rPr>
              <a:t>m</a:t>
            </a:r>
            <a:r>
              <a:rPr lang="en-US" sz="2800" dirty="0" smtClean="0"/>
              <a:t> slots in our hash table,</a:t>
            </a:r>
          </a:p>
          <a:p>
            <a:pPr lvl="1"/>
            <a:r>
              <a:rPr lang="en-US" sz="2800" dirty="0" smtClean="0"/>
              <a:t>a </a:t>
            </a:r>
            <a:r>
              <a:rPr lang="en-US" sz="2800" dirty="0" smtClean="0">
                <a:solidFill>
                  <a:srgbClr val="0000CC"/>
                </a:solidFill>
              </a:rPr>
              <a:t>uniform hashing function</a:t>
            </a:r>
            <a:r>
              <a:rPr lang="en-US" sz="2800" dirty="0" smtClean="0"/>
              <a:t>, </a:t>
            </a:r>
            <a:r>
              <a:rPr lang="en-US" sz="2800" i="1" dirty="0" smtClean="0">
                <a:latin typeface="Times New Roman" pitchFamily="18" charset="0"/>
              </a:rPr>
              <a:t>h(k)</a:t>
            </a:r>
            <a:r>
              <a:rPr lang="en-US" sz="2800" dirty="0" smtClean="0"/>
              <a:t>, would ensure:</a:t>
            </a:r>
          </a:p>
          <a:p>
            <a:pPr lvl="1"/>
            <a:endParaRPr lang="en-US" dirty="0" smtClean="0"/>
          </a:p>
          <a:p>
            <a:pPr lvl="1"/>
            <a:endParaRPr lang="en-US" dirty="0" smtClean="0"/>
          </a:p>
          <a:p>
            <a:pPr lvl="1"/>
            <a:endParaRPr lang="en-US" dirty="0" smtClean="0"/>
          </a:p>
          <a:p>
            <a:pPr lvl="1"/>
            <a:r>
              <a:rPr lang="en-US" dirty="0" smtClean="0"/>
              <a:t>Read as sum over all </a:t>
            </a:r>
            <a:r>
              <a:rPr lang="en-US" b="1" i="1" dirty="0" smtClean="0">
                <a:solidFill>
                  <a:srgbClr val="0000CC"/>
                </a:solidFill>
              </a:rPr>
              <a:t>k</a:t>
            </a:r>
            <a:r>
              <a:rPr lang="en-US" dirty="0" smtClean="0"/>
              <a:t> such that </a:t>
            </a:r>
            <a:r>
              <a:rPr lang="en-US" b="1" i="1" dirty="0" smtClean="0">
                <a:solidFill>
                  <a:srgbClr val="0000CC"/>
                </a:solidFill>
              </a:rPr>
              <a:t>h(k)</a:t>
            </a:r>
            <a:r>
              <a:rPr lang="en-US" dirty="0" smtClean="0"/>
              <a:t> = 0</a:t>
            </a:r>
          </a:p>
          <a:p>
            <a:pPr lvl="1"/>
            <a:r>
              <a:rPr lang="en-US" dirty="0" smtClean="0"/>
              <a:t>In plain English</a:t>
            </a:r>
          </a:p>
          <a:p>
            <a:pPr lvl="1"/>
            <a:r>
              <a:rPr lang="en-US" dirty="0" smtClean="0"/>
              <a:t>The number of keys that map to each slot is equal</a:t>
            </a:r>
            <a:endParaRPr lang="en-US" dirty="0"/>
          </a:p>
        </p:txBody>
      </p:sp>
      <p:grpSp>
        <p:nvGrpSpPr>
          <p:cNvPr id="4" name="Group 21"/>
          <p:cNvGrpSpPr>
            <a:grpSpLocks/>
          </p:cNvGrpSpPr>
          <p:nvPr/>
        </p:nvGrpSpPr>
        <p:grpSpPr bwMode="auto">
          <a:xfrm>
            <a:off x="914400" y="3276600"/>
            <a:ext cx="7169150" cy="993775"/>
            <a:chOff x="576" y="2832"/>
            <a:chExt cx="4516" cy="626"/>
          </a:xfrm>
        </p:grpSpPr>
        <p:grpSp>
          <p:nvGrpSpPr>
            <p:cNvPr id="5" name="Group 7"/>
            <p:cNvGrpSpPr>
              <a:grpSpLocks/>
            </p:cNvGrpSpPr>
            <p:nvPr/>
          </p:nvGrpSpPr>
          <p:grpSpPr bwMode="auto">
            <a:xfrm>
              <a:off x="576" y="2855"/>
              <a:ext cx="1181" cy="555"/>
              <a:chOff x="576" y="2855"/>
              <a:chExt cx="1181" cy="555"/>
            </a:xfrm>
          </p:grpSpPr>
          <p:sp>
            <p:nvSpPr>
              <p:cNvPr id="16" name="Text Box 5"/>
              <p:cNvSpPr txBox="1">
                <a:spLocks noChangeArrowheads="1"/>
              </p:cNvSpPr>
              <p:nvPr/>
            </p:nvSpPr>
            <p:spPr bwMode="auto">
              <a:xfrm>
                <a:off x="806" y="2855"/>
                <a:ext cx="951" cy="407"/>
              </a:xfrm>
              <a:prstGeom prst="rect">
                <a:avLst/>
              </a:prstGeom>
              <a:noFill/>
              <a:ln w="12700">
                <a:noFill/>
                <a:miter lim="800000"/>
                <a:headEnd/>
                <a:tailEnd/>
              </a:ln>
              <a:effectLst/>
            </p:spPr>
            <p:txBody>
              <a:bodyPr wrap="none">
                <a:spAutoFit/>
              </a:bodyPr>
              <a:lstStyle/>
              <a:p>
                <a:r>
                  <a:rPr lang="en-US" sz="3600" dirty="0">
                    <a:effectLst/>
                    <a:latin typeface="Symbol" pitchFamily="18" charset="2"/>
                  </a:rPr>
                  <a:t>S</a:t>
                </a:r>
                <a:r>
                  <a:rPr lang="en-US" dirty="0">
                    <a:effectLst/>
                  </a:rPr>
                  <a:t> </a:t>
                </a:r>
                <a:r>
                  <a:rPr lang="en-US" sz="2800" b="1" i="1" dirty="0">
                    <a:effectLst/>
                  </a:rPr>
                  <a:t>P(k) =</a:t>
                </a:r>
                <a:endParaRPr lang="en-US" dirty="0">
                  <a:effectLst/>
                </a:endParaRPr>
              </a:p>
            </p:txBody>
          </p:sp>
          <p:sp>
            <p:nvSpPr>
              <p:cNvPr id="17" name="Text Box 6"/>
              <p:cNvSpPr txBox="1">
                <a:spLocks noChangeArrowheads="1"/>
              </p:cNvSpPr>
              <p:nvPr/>
            </p:nvSpPr>
            <p:spPr bwMode="auto">
              <a:xfrm>
                <a:off x="576" y="3177"/>
                <a:ext cx="831" cy="233"/>
              </a:xfrm>
              <a:prstGeom prst="rect">
                <a:avLst/>
              </a:prstGeom>
              <a:solidFill>
                <a:srgbClr val="71DAFF"/>
              </a:solidFill>
              <a:ln w="12700">
                <a:noFill/>
                <a:miter lim="800000"/>
                <a:headEnd/>
                <a:tailEnd/>
              </a:ln>
              <a:effectLst/>
            </p:spPr>
            <p:txBody>
              <a:bodyPr wrap="none">
                <a:spAutoFit/>
              </a:bodyPr>
              <a:lstStyle/>
              <a:p>
                <a:r>
                  <a:rPr lang="en-US" sz="1800" b="1" i="1" dirty="0">
                    <a:effectLst/>
                  </a:rPr>
                  <a:t>k | h(k) = </a:t>
                </a:r>
                <a:r>
                  <a:rPr lang="en-US" sz="1800" b="1" dirty="0">
                    <a:effectLst/>
                  </a:rPr>
                  <a:t>0</a:t>
                </a:r>
                <a:endParaRPr lang="en-US" dirty="0">
                  <a:effectLst/>
                </a:endParaRPr>
              </a:p>
            </p:txBody>
          </p:sp>
        </p:grpSp>
        <p:grpSp>
          <p:nvGrpSpPr>
            <p:cNvPr id="6" name="Group 8"/>
            <p:cNvGrpSpPr>
              <a:grpSpLocks/>
            </p:cNvGrpSpPr>
            <p:nvPr/>
          </p:nvGrpSpPr>
          <p:grpSpPr bwMode="auto">
            <a:xfrm>
              <a:off x="1685" y="2855"/>
              <a:ext cx="1745" cy="555"/>
              <a:chOff x="576" y="2855"/>
              <a:chExt cx="1745" cy="555"/>
            </a:xfrm>
          </p:grpSpPr>
          <p:sp>
            <p:nvSpPr>
              <p:cNvPr id="14" name="Text Box 9"/>
              <p:cNvSpPr txBox="1">
                <a:spLocks noChangeArrowheads="1"/>
              </p:cNvSpPr>
              <p:nvPr/>
            </p:nvSpPr>
            <p:spPr bwMode="auto">
              <a:xfrm>
                <a:off x="806" y="2855"/>
                <a:ext cx="1515" cy="407"/>
              </a:xfrm>
              <a:prstGeom prst="rect">
                <a:avLst/>
              </a:prstGeom>
              <a:noFill/>
              <a:ln w="12700">
                <a:noFill/>
                <a:miter lim="800000"/>
                <a:headEnd/>
                <a:tailEnd/>
              </a:ln>
              <a:effectLst/>
            </p:spPr>
            <p:txBody>
              <a:bodyPr wrap="none">
                <a:spAutoFit/>
              </a:bodyPr>
              <a:lstStyle/>
              <a:p>
                <a:r>
                  <a:rPr lang="en-US" sz="3600" dirty="0">
                    <a:effectLst/>
                    <a:latin typeface="Symbol" pitchFamily="18" charset="2"/>
                  </a:rPr>
                  <a:t>S</a:t>
                </a:r>
                <a:r>
                  <a:rPr lang="en-US" dirty="0">
                    <a:effectLst/>
                  </a:rPr>
                  <a:t> </a:t>
                </a:r>
                <a:r>
                  <a:rPr lang="en-US" sz="2800" b="1" i="1" dirty="0">
                    <a:effectLst/>
                  </a:rPr>
                  <a:t>P(k) =     ....</a:t>
                </a:r>
                <a:endParaRPr lang="en-US" dirty="0">
                  <a:effectLst/>
                </a:endParaRPr>
              </a:p>
            </p:txBody>
          </p:sp>
          <p:sp>
            <p:nvSpPr>
              <p:cNvPr id="15" name="Text Box 10"/>
              <p:cNvSpPr txBox="1">
                <a:spLocks noChangeArrowheads="1"/>
              </p:cNvSpPr>
              <p:nvPr/>
            </p:nvSpPr>
            <p:spPr bwMode="auto">
              <a:xfrm>
                <a:off x="576" y="3177"/>
                <a:ext cx="831" cy="233"/>
              </a:xfrm>
              <a:prstGeom prst="rect">
                <a:avLst/>
              </a:prstGeom>
              <a:noFill/>
              <a:ln w="12700">
                <a:noFill/>
                <a:miter lim="800000"/>
                <a:headEnd/>
                <a:tailEnd/>
              </a:ln>
              <a:effectLst/>
            </p:spPr>
            <p:txBody>
              <a:bodyPr wrap="none">
                <a:spAutoFit/>
              </a:bodyPr>
              <a:lstStyle/>
              <a:p>
                <a:r>
                  <a:rPr lang="en-US" sz="1800" b="1" i="1" dirty="0">
                    <a:effectLst/>
                  </a:rPr>
                  <a:t>k | h(k) = </a:t>
                </a:r>
                <a:r>
                  <a:rPr lang="en-US" sz="1800" b="1" dirty="0">
                    <a:effectLst/>
                  </a:rPr>
                  <a:t>1</a:t>
                </a:r>
                <a:endParaRPr lang="en-US" dirty="0">
                  <a:effectLst/>
                </a:endParaRPr>
              </a:p>
            </p:txBody>
          </p:sp>
        </p:grpSp>
        <p:grpSp>
          <p:nvGrpSpPr>
            <p:cNvPr id="7" name="Group 11"/>
            <p:cNvGrpSpPr>
              <a:grpSpLocks/>
            </p:cNvGrpSpPr>
            <p:nvPr/>
          </p:nvGrpSpPr>
          <p:grpSpPr bwMode="auto">
            <a:xfrm>
              <a:off x="3408" y="2903"/>
              <a:ext cx="1181" cy="555"/>
              <a:chOff x="576" y="2855"/>
              <a:chExt cx="1181" cy="555"/>
            </a:xfrm>
          </p:grpSpPr>
          <p:sp>
            <p:nvSpPr>
              <p:cNvPr id="12" name="Text Box 12"/>
              <p:cNvSpPr txBox="1">
                <a:spLocks noChangeArrowheads="1"/>
              </p:cNvSpPr>
              <p:nvPr/>
            </p:nvSpPr>
            <p:spPr bwMode="auto">
              <a:xfrm>
                <a:off x="806" y="2855"/>
                <a:ext cx="951" cy="407"/>
              </a:xfrm>
              <a:prstGeom prst="rect">
                <a:avLst/>
              </a:prstGeom>
              <a:noFill/>
              <a:ln w="12700">
                <a:noFill/>
                <a:miter lim="800000"/>
                <a:headEnd/>
                <a:tailEnd/>
              </a:ln>
              <a:effectLst/>
            </p:spPr>
            <p:txBody>
              <a:bodyPr wrap="none">
                <a:spAutoFit/>
              </a:bodyPr>
              <a:lstStyle/>
              <a:p>
                <a:r>
                  <a:rPr lang="en-US" sz="3600" dirty="0">
                    <a:effectLst/>
                    <a:latin typeface="Symbol" pitchFamily="18" charset="2"/>
                  </a:rPr>
                  <a:t>S</a:t>
                </a:r>
                <a:r>
                  <a:rPr lang="en-US" dirty="0">
                    <a:effectLst/>
                  </a:rPr>
                  <a:t> </a:t>
                </a:r>
                <a:r>
                  <a:rPr lang="en-US" sz="2800" b="1" i="1" dirty="0">
                    <a:effectLst/>
                  </a:rPr>
                  <a:t>P(k) =</a:t>
                </a:r>
                <a:endParaRPr lang="en-US" dirty="0">
                  <a:effectLst/>
                </a:endParaRPr>
              </a:p>
            </p:txBody>
          </p:sp>
          <p:sp>
            <p:nvSpPr>
              <p:cNvPr id="13" name="Text Box 13"/>
              <p:cNvSpPr txBox="1">
                <a:spLocks noChangeArrowheads="1"/>
              </p:cNvSpPr>
              <p:nvPr/>
            </p:nvSpPr>
            <p:spPr bwMode="auto">
              <a:xfrm>
                <a:off x="576" y="3177"/>
                <a:ext cx="1009" cy="233"/>
              </a:xfrm>
              <a:prstGeom prst="rect">
                <a:avLst/>
              </a:prstGeom>
              <a:noFill/>
              <a:ln w="12700">
                <a:noFill/>
                <a:miter lim="800000"/>
                <a:headEnd/>
                <a:tailEnd/>
              </a:ln>
              <a:effectLst/>
            </p:spPr>
            <p:txBody>
              <a:bodyPr wrap="none">
                <a:spAutoFit/>
              </a:bodyPr>
              <a:lstStyle/>
              <a:p>
                <a:r>
                  <a:rPr lang="en-US" sz="1800" b="1" i="1">
                    <a:effectLst/>
                  </a:rPr>
                  <a:t>k | h(k) = m</a:t>
                </a:r>
                <a:r>
                  <a:rPr lang="en-US" sz="1800" b="1">
                    <a:effectLst/>
                  </a:rPr>
                  <a:t>-1</a:t>
                </a:r>
                <a:endParaRPr lang="en-US">
                  <a:effectLst/>
                </a:endParaRPr>
              </a:p>
            </p:txBody>
          </p:sp>
        </p:grpSp>
        <p:grpSp>
          <p:nvGrpSpPr>
            <p:cNvPr id="8" name="Group 20"/>
            <p:cNvGrpSpPr>
              <a:grpSpLocks/>
            </p:cNvGrpSpPr>
            <p:nvPr/>
          </p:nvGrpSpPr>
          <p:grpSpPr bwMode="auto">
            <a:xfrm>
              <a:off x="4752" y="2832"/>
              <a:ext cx="340" cy="570"/>
              <a:chOff x="4752" y="2832"/>
              <a:chExt cx="340" cy="570"/>
            </a:xfrm>
          </p:grpSpPr>
          <p:sp>
            <p:nvSpPr>
              <p:cNvPr id="9" name="Text Box 15"/>
              <p:cNvSpPr txBox="1">
                <a:spLocks noChangeArrowheads="1"/>
              </p:cNvSpPr>
              <p:nvPr/>
            </p:nvSpPr>
            <p:spPr bwMode="auto">
              <a:xfrm>
                <a:off x="4806" y="2832"/>
                <a:ext cx="243" cy="330"/>
              </a:xfrm>
              <a:prstGeom prst="rect">
                <a:avLst/>
              </a:prstGeom>
              <a:noFill/>
              <a:ln w="12700">
                <a:noFill/>
                <a:miter lim="800000"/>
                <a:headEnd/>
                <a:tailEnd/>
              </a:ln>
              <a:effectLst/>
            </p:spPr>
            <p:txBody>
              <a:bodyPr wrap="none">
                <a:spAutoFit/>
              </a:bodyPr>
              <a:lstStyle/>
              <a:p>
                <a:r>
                  <a:rPr lang="en-US" sz="2800" b="1">
                    <a:effectLst/>
                  </a:rPr>
                  <a:t>1</a:t>
                </a:r>
                <a:endParaRPr lang="en-US">
                  <a:effectLst/>
                </a:endParaRPr>
              </a:p>
            </p:txBody>
          </p:sp>
          <p:sp>
            <p:nvSpPr>
              <p:cNvPr id="10" name="Text Box 17"/>
              <p:cNvSpPr txBox="1">
                <a:spLocks noChangeArrowheads="1"/>
              </p:cNvSpPr>
              <p:nvPr/>
            </p:nvSpPr>
            <p:spPr bwMode="auto">
              <a:xfrm>
                <a:off x="4775" y="3072"/>
                <a:ext cx="317" cy="330"/>
              </a:xfrm>
              <a:prstGeom prst="rect">
                <a:avLst/>
              </a:prstGeom>
              <a:noFill/>
              <a:ln w="12700">
                <a:noFill/>
                <a:miter lim="800000"/>
                <a:headEnd/>
                <a:tailEnd/>
              </a:ln>
              <a:effectLst/>
            </p:spPr>
            <p:txBody>
              <a:bodyPr wrap="none">
                <a:spAutoFit/>
              </a:bodyPr>
              <a:lstStyle/>
              <a:p>
                <a:r>
                  <a:rPr lang="en-US" sz="2800" b="1" i="1">
                    <a:effectLst/>
                  </a:rPr>
                  <a:t>m</a:t>
                </a:r>
                <a:endParaRPr lang="en-US">
                  <a:effectLst/>
                </a:endParaRPr>
              </a:p>
            </p:txBody>
          </p:sp>
          <p:sp>
            <p:nvSpPr>
              <p:cNvPr id="11" name="Line 18"/>
              <p:cNvSpPr>
                <a:spLocks noChangeShapeType="1"/>
              </p:cNvSpPr>
              <p:nvPr/>
            </p:nvSpPr>
            <p:spPr bwMode="auto">
              <a:xfrm>
                <a:off x="4752" y="3120"/>
                <a:ext cx="336" cy="0"/>
              </a:xfrm>
              <a:prstGeom prst="line">
                <a:avLst/>
              </a:prstGeom>
              <a:noFill/>
              <a:ln w="38100">
                <a:solidFill>
                  <a:schemeClr val="tx1"/>
                </a:solidFill>
                <a:round/>
                <a:headEnd/>
                <a:tailEnd/>
              </a:ln>
              <a:effectLst/>
            </p:spPr>
            <p:txBody>
              <a:bodyPr wrap="none" anchor="ctr"/>
              <a:lstStyle/>
              <a:p>
                <a:endParaRPr lang="en-US">
                  <a:effectLst/>
                </a:endParaRPr>
              </a:p>
            </p:txBody>
          </p:sp>
        </p:gr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2"/>
          <p:cNvSpPr>
            <a:spLocks noChangeArrowheads="1"/>
          </p:cNvSpPr>
          <p:nvPr/>
        </p:nvSpPr>
        <p:spPr bwMode="auto">
          <a:xfrm>
            <a:off x="4343400" y="1524000"/>
            <a:ext cx="1143000" cy="609600"/>
          </a:xfrm>
          <a:prstGeom prst="rect">
            <a:avLst/>
          </a:prstGeom>
          <a:solidFill>
            <a:srgbClr val="FFFF00"/>
          </a:solidFill>
          <a:ln w="12700">
            <a:noFill/>
            <a:miter lim="800000"/>
            <a:headEnd/>
            <a:tailEnd/>
          </a:ln>
          <a:effectLst/>
        </p:spPr>
        <p:txBody>
          <a:bodyPr wrap="none" anchor="ctr"/>
          <a:lstStyle/>
          <a:p>
            <a:endParaRPr lang="en-US"/>
          </a:p>
        </p:txBody>
      </p:sp>
      <p:sp>
        <p:nvSpPr>
          <p:cNvPr id="3" name="Content Placeholder 2"/>
          <p:cNvSpPr>
            <a:spLocks noGrp="1"/>
          </p:cNvSpPr>
          <p:nvPr>
            <p:ph idx="1"/>
          </p:nvPr>
        </p:nvSpPr>
        <p:spPr>
          <a:xfrm>
            <a:off x="304800" y="1066800"/>
            <a:ext cx="8534400" cy="5486400"/>
          </a:xfrm>
        </p:spPr>
        <p:txBody>
          <a:bodyPr/>
          <a:lstStyle/>
          <a:p>
            <a:r>
              <a:rPr lang="en-US" sz="2800" i="1" dirty="0" smtClean="0"/>
              <a:t>If</a:t>
            </a:r>
            <a:r>
              <a:rPr lang="en-US" sz="2800" dirty="0" smtClean="0"/>
              <a:t> the keys are integers</a:t>
            </a:r>
            <a:br>
              <a:rPr lang="en-US" sz="2800" dirty="0" smtClean="0"/>
            </a:br>
            <a:r>
              <a:rPr lang="en-US" sz="2800" dirty="0" smtClean="0"/>
              <a:t>randomly distributed in </a:t>
            </a:r>
            <a:r>
              <a:rPr lang="en-US" sz="2800" dirty="0" smtClean="0">
                <a:latin typeface="Times New Roman" pitchFamily="18" charset="0"/>
              </a:rPr>
              <a:t>[ 0 , </a:t>
            </a:r>
            <a:r>
              <a:rPr lang="en-US" sz="2800" i="1" dirty="0" smtClean="0">
                <a:latin typeface="Times New Roman" pitchFamily="18" charset="0"/>
              </a:rPr>
              <a:t>r </a:t>
            </a:r>
            <a:r>
              <a:rPr lang="en-US" sz="2800" dirty="0" smtClean="0">
                <a:latin typeface="Times New Roman" pitchFamily="18" charset="0"/>
              </a:rPr>
              <a:t>)</a:t>
            </a:r>
            <a:r>
              <a:rPr lang="en-US" sz="2800" dirty="0" smtClean="0"/>
              <a:t>,</a:t>
            </a:r>
          </a:p>
          <a:p>
            <a:pPr>
              <a:buFontTx/>
              <a:buChar char=" "/>
            </a:pPr>
            <a:r>
              <a:rPr lang="en-US" sz="2800" i="1" dirty="0" smtClean="0"/>
              <a:t>then</a:t>
            </a:r>
            <a:endParaRPr lang="en-US" sz="2800" dirty="0" smtClean="0"/>
          </a:p>
          <a:p>
            <a:endParaRPr lang="en-US" dirty="0" smtClean="0"/>
          </a:p>
          <a:p>
            <a:pPr>
              <a:buFontTx/>
              <a:buChar char=" "/>
            </a:pPr>
            <a:r>
              <a:rPr lang="en-US" dirty="0" smtClean="0"/>
              <a:t>is a </a:t>
            </a:r>
            <a:r>
              <a:rPr lang="en-US" dirty="0" smtClean="0">
                <a:solidFill>
                  <a:srgbClr val="0000CC"/>
                </a:solidFill>
              </a:rPr>
              <a:t>uniform hash function</a:t>
            </a:r>
          </a:p>
          <a:p>
            <a:r>
              <a:rPr lang="en-US" sz="2800" dirty="0" smtClean="0"/>
              <a:t>Most hashing functions can be made to map the keys to  </a:t>
            </a:r>
            <a:r>
              <a:rPr lang="en-US" sz="2800" dirty="0" smtClean="0">
                <a:latin typeface="Times New Roman" pitchFamily="18" charset="0"/>
              </a:rPr>
              <a:t>[ 0 , </a:t>
            </a:r>
            <a:r>
              <a:rPr lang="en-US" sz="2800" i="1" dirty="0" smtClean="0">
                <a:latin typeface="Times New Roman" pitchFamily="18" charset="0"/>
              </a:rPr>
              <a:t>r </a:t>
            </a:r>
            <a:r>
              <a:rPr lang="en-US" sz="2800" dirty="0" smtClean="0">
                <a:latin typeface="Times New Roman" pitchFamily="18" charset="0"/>
              </a:rPr>
              <a:t>] </a:t>
            </a:r>
            <a:r>
              <a:rPr lang="en-US" sz="2800" dirty="0" smtClean="0"/>
              <a:t>  for some  </a:t>
            </a:r>
            <a:r>
              <a:rPr lang="en-US" sz="2800" i="1" dirty="0" smtClean="0">
                <a:latin typeface="Times New Roman" pitchFamily="18" charset="0"/>
              </a:rPr>
              <a:t>r</a:t>
            </a:r>
            <a:r>
              <a:rPr lang="en-US" sz="2800" dirty="0" smtClean="0"/>
              <a:t> </a:t>
            </a:r>
            <a:r>
              <a:rPr lang="en-US" sz="3600" dirty="0" smtClean="0"/>
              <a:t>  </a:t>
            </a:r>
          </a:p>
          <a:p>
            <a:pPr lvl="1"/>
            <a:r>
              <a:rPr lang="en-US" sz="2400" i="1" dirty="0" err="1" smtClean="0">
                <a:latin typeface="Times New Roman" pitchFamily="18" charset="0"/>
              </a:rPr>
              <a:t>eg</a:t>
            </a:r>
            <a:r>
              <a:rPr lang="en-US" sz="2400" dirty="0" smtClean="0"/>
              <a:t>   adding the ASCII codes for characters </a:t>
            </a:r>
            <a:r>
              <a:rPr lang="en-US" sz="2400" dirty="0" smtClean="0">
                <a:latin typeface="Times New Roman" pitchFamily="18" charset="0"/>
              </a:rPr>
              <a:t>mod 256</a:t>
            </a:r>
            <a:r>
              <a:rPr lang="en-US" sz="2400" dirty="0" smtClean="0"/>
              <a:t> </a:t>
            </a:r>
            <a:br>
              <a:rPr lang="en-US" sz="2400" dirty="0" smtClean="0"/>
            </a:br>
            <a:r>
              <a:rPr lang="en-US" sz="2400" dirty="0" smtClean="0"/>
              <a:t>will give values in </a:t>
            </a:r>
            <a:r>
              <a:rPr lang="en-US" sz="2400" dirty="0" smtClean="0">
                <a:latin typeface="Times New Roman" pitchFamily="18" charset="0"/>
              </a:rPr>
              <a:t>[  0, 255 ]</a:t>
            </a:r>
          </a:p>
          <a:p>
            <a:pPr lvl="1"/>
            <a:r>
              <a:rPr lang="en-US" sz="2400" dirty="0" smtClean="0"/>
              <a:t>Replace + by </a:t>
            </a:r>
            <a:r>
              <a:rPr lang="en-US" sz="2400" dirty="0" smtClean="0">
                <a:latin typeface="Times New Roman" pitchFamily="18" charset="0"/>
              </a:rPr>
              <a:t> </a:t>
            </a:r>
            <a:r>
              <a:rPr lang="en-US" sz="3200" dirty="0" err="1" smtClean="0">
                <a:latin typeface="Times New Roman" pitchFamily="18" charset="0"/>
              </a:rPr>
              <a:t>xor</a:t>
            </a:r>
            <a:r>
              <a:rPr lang="en-US" sz="3200" dirty="0" smtClean="0">
                <a:latin typeface="Times New Roman" pitchFamily="18" charset="0"/>
              </a:rPr>
              <a:t> </a:t>
            </a:r>
            <a:r>
              <a:rPr lang="en-US" sz="2400" dirty="0" smtClean="0">
                <a:latin typeface="Times New Roman" pitchFamily="18" charset="0"/>
              </a:rPr>
              <a:t>  </a:t>
            </a:r>
          </a:p>
          <a:p>
            <a:pPr marL="1162050" lvl="2">
              <a:buFont typeface="Monotype Sorts" pitchFamily="2" charset="2"/>
              <a:buChar char="ç"/>
            </a:pPr>
            <a:r>
              <a:rPr lang="en-US" sz="2400" dirty="0" smtClean="0">
                <a:solidFill>
                  <a:srgbClr val="063DE8"/>
                </a:solidFill>
              </a:rPr>
              <a:t>same range without the </a:t>
            </a:r>
            <a:r>
              <a:rPr lang="en-US" sz="2400" dirty="0" smtClean="0">
                <a:latin typeface="Times New Roman" pitchFamily="18" charset="0"/>
              </a:rPr>
              <a:t>mod</a:t>
            </a:r>
            <a:r>
              <a:rPr lang="en-US" sz="2400" dirty="0" smtClean="0">
                <a:solidFill>
                  <a:srgbClr val="063DE8"/>
                </a:solidFill>
              </a:rPr>
              <a:t> operation</a:t>
            </a:r>
            <a:endParaRPr lang="en-US" sz="2800" dirty="0" smtClean="0"/>
          </a:p>
        </p:txBody>
      </p:sp>
      <p:sp>
        <p:nvSpPr>
          <p:cNvPr id="2" name="Title 1"/>
          <p:cNvSpPr>
            <a:spLocks noGrp="1"/>
          </p:cNvSpPr>
          <p:nvPr>
            <p:ph type="title"/>
          </p:nvPr>
        </p:nvSpPr>
        <p:spPr/>
        <p:txBody>
          <a:bodyPr/>
          <a:lstStyle/>
          <a:p>
            <a:r>
              <a:rPr lang="en-US" dirty="0" smtClean="0"/>
              <a:t>Uniform Hash function</a:t>
            </a:r>
            <a:endParaRPr lang="en-US" dirty="0"/>
          </a:p>
        </p:txBody>
      </p:sp>
      <p:sp>
        <p:nvSpPr>
          <p:cNvPr id="6" name="AutoShape 19"/>
          <p:cNvSpPr>
            <a:spLocks noChangeArrowheads="1"/>
          </p:cNvSpPr>
          <p:nvPr/>
        </p:nvSpPr>
        <p:spPr bwMode="auto">
          <a:xfrm>
            <a:off x="5921306" y="1368921"/>
            <a:ext cx="2994094" cy="917079"/>
          </a:xfrm>
          <a:prstGeom prst="leftArrow">
            <a:avLst>
              <a:gd name="adj1" fmla="val 50000"/>
              <a:gd name="adj2" fmla="val 73285"/>
            </a:avLst>
          </a:prstGeom>
          <a:solidFill>
            <a:srgbClr val="99CCFF"/>
          </a:solidFill>
          <a:ln w="57150">
            <a:solidFill>
              <a:srgbClr val="FFFF00"/>
            </a:solidFill>
            <a:miter lim="800000"/>
            <a:headEnd/>
            <a:tailEnd/>
          </a:ln>
          <a:effectLst/>
        </p:spPr>
        <p:txBody>
          <a:bodyPr wrap="none">
            <a:spAutoFit/>
          </a:bodyPr>
          <a:lstStyle/>
          <a:p>
            <a:r>
              <a:rPr lang="en-US" sz="2400" b="1" dirty="0">
                <a:effectLst/>
                <a:latin typeface="Arial" charset="0"/>
              </a:rPr>
              <a:t>Read as </a:t>
            </a:r>
            <a:r>
              <a:rPr lang="en-US" sz="2400" b="1" dirty="0">
                <a:effectLst/>
              </a:rPr>
              <a:t>0</a:t>
            </a:r>
            <a:r>
              <a:rPr lang="en-US" sz="2400" b="1" dirty="0">
                <a:effectLst/>
                <a:latin typeface="Arial" charset="0"/>
              </a:rPr>
              <a:t> </a:t>
            </a:r>
            <a:r>
              <a:rPr lang="en-US" sz="2000" dirty="0">
                <a:effectLst/>
                <a:latin typeface="Symbol" pitchFamily="18" charset="2"/>
              </a:rPr>
              <a:t>£</a:t>
            </a:r>
            <a:r>
              <a:rPr lang="en-US" sz="2400" b="1" dirty="0">
                <a:effectLst/>
                <a:latin typeface="Arial" charset="0"/>
              </a:rPr>
              <a:t> </a:t>
            </a:r>
            <a:r>
              <a:rPr lang="en-US" sz="2400" b="1" i="1" dirty="0">
                <a:effectLst/>
              </a:rPr>
              <a:t>k &lt; r</a:t>
            </a:r>
            <a:r>
              <a:rPr lang="en-US" sz="2400" b="1" dirty="0">
                <a:effectLst/>
                <a:latin typeface="Arial" charset="0"/>
              </a:rPr>
              <a:t> </a:t>
            </a:r>
            <a:endParaRPr lang="en-US" sz="2400" b="1" dirty="0">
              <a:effectLst/>
            </a:endParaRPr>
          </a:p>
        </p:txBody>
      </p:sp>
      <p:grpSp>
        <p:nvGrpSpPr>
          <p:cNvPr id="4" name="Group 31"/>
          <p:cNvGrpSpPr>
            <a:grpSpLocks/>
          </p:cNvGrpSpPr>
          <p:nvPr/>
        </p:nvGrpSpPr>
        <p:grpSpPr bwMode="auto">
          <a:xfrm>
            <a:off x="2057400" y="1905000"/>
            <a:ext cx="2108319" cy="1176748"/>
            <a:chOff x="182" y="2736"/>
            <a:chExt cx="1018" cy="605"/>
          </a:xfrm>
        </p:grpSpPr>
        <p:sp>
          <p:nvSpPr>
            <p:cNvPr id="9" name="Text Box 20"/>
            <p:cNvSpPr txBox="1">
              <a:spLocks noChangeArrowheads="1"/>
            </p:cNvSpPr>
            <p:nvPr/>
          </p:nvSpPr>
          <p:spPr bwMode="auto">
            <a:xfrm>
              <a:off x="182" y="2954"/>
              <a:ext cx="605" cy="269"/>
            </a:xfrm>
            <a:prstGeom prst="rect">
              <a:avLst/>
            </a:prstGeom>
            <a:noFill/>
            <a:ln w="12700">
              <a:noFill/>
              <a:miter lim="800000"/>
              <a:headEnd/>
              <a:tailEnd/>
            </a:ln>
            <a:effectLst/>
          </p:spPr>
          <p:txBody>
            <a:bodyPr wrap="none">
              <a:spAutoFit/>
            </a:bodyPr>
            <a:lstStyle/>
            <a:p>
              <a:r>
                <a:rPr lang="en-US" sz="2800" b="1" i="1">
                  <a:solidFill>
                    <a:srgbClr val="0000CC"/>
                  </a:solidFill>
                  <a:effectLst/>
                </a:rPr>
                <a:t>h(k) = </a:t>
              </a:r>
              <a:endParaRPr lang="en-US" sz="2800">
                <a:solidFill>
                  <a:srgbClr val="0000CC"/>
                </a:solidFill>
                <a:effectLst/>
              </a:endParaRPr>
            </a:p>
          </p:txBody>
        </p:sp>
        <p:grpSp>
          <p:nvGrpSpPr>
            <p:cNvPr id="5" name="Group 24"/>
            <p:cNvGrpSpPr>
              <a:grpSpLocks/>
            </p:cNvGrpSpPr>
            <p:nvPr/>
          </p:nvGrpSpPr>
          <p:grpSpPr bwMode="auto">
            <a:xfrm>
              <a:off x="806" y="2736"/>
              <a:ext cx="340" cy="605"/>
              <a:chOff x="806" y="2880"/>
              <a:chExt cx="340" cy="605"/>
            </a:xfrm>
          </p:grpSpPr>
          <p:sp>
            <p:nvSpPr>
              <p:cNvPr id="17" name="Text Box 21"/>
              <p:cNvSpPr txBox="1">
                <a:spLocks noChangeArrowheads="1"/>
              </p:cNvSpPr>
              <p:nvPr/>
            </p:nvSpPr>
            <p:spPr bwMode="auto">
              <a:xfrm>
                <a:off x="806" y="2880"/>
                <a:ext cx="340" cy="269"/>
              </a:xfrm>
              <a:prstGeom prst="rect">
                <a:avLst/>
              </a:prstGeom>
              <a:noFill/>
              <a:ln w="12700">
                <a:noFill/>
                <a:miter lim="800000"/>
                <a:headEnd/>
                <a:tailEnd/>
              </a:ln>
              <a:effectLst/>
            </p:spPr>
            <p:txBody>
              <a:bodyPr wrap="none">
                <a:spAutoFit/>
              </a:bodyPr>
              <a:lstStyle/>
              <a:p>
                <a:r>
                  <a:rPr lang="en-US" sz="2800" b="1" i="1" dirty="0" err="1">
                    <a:solidFill>
                      <a:srgbClr val="0000CC"/>
                    </a:solidFill>
                    <a:effectLst/>
                  </a:rPr>
                  <a:t>mk</a:t>
                </a:r>
                <a:endParaRPr lang="en-US" sz="2800" dirty="0">
                  <a:solidFill>
                    <a:srgbClr val="0000CC"/>
                  </a:solidFill>
                  <a:effectLst/>
                </a:endParaRPr>
              </a:p>
            </p:txBody>
          </p:sp>
          <p:sp>
            <p:nvSpPr>
              <p:cNvPr id="18" name="Text Box 22"/>
              <p:cNvSpPr txBox="1">
                <a:spLocks noChangeArrowheads="1"/>
              </p:cNvSpPr>
              <p:nvPr/>
            </p:nvSpPr>
            <p:spPr bwMode="auto">
              <a:xfrm>
                <a:off x="896" y="3216"/>
                <a:ext cx="204" cy="269"/>
              </a:xfrm>
              <a:prstGeom prst="rect">
                <a:avLst/>
              </a:prstGeom>
              <a:noFill/>
              <a:ln w="12700">
                <a:noFill/>
                <a:miter lim="800000"/>
                <a:headEnd/>
                <a:tailEnd/>
              </a:ln>
              <a:effectLst/>
            </p:spPr>
            <p:txBody>
              <a:bodyPr wrap="none">
                <a:spAutoFit/>
              </a:bodyPr>
              <a:lstStyle/>
              <a:p>
                <a:r>
                  <a:rPr lang="en-US" sz="2800" b="1" i="1" dirty="0">
                    <a:solidFill>
                      <a:srgbClr val="0000CC"/>
                    </a:solidFill>
                    <a:effectLst/>
                  </a:rPr>
                  <a:t>r </a:t>
                </a:r>
                <a:endParaRPr lang="en-US" sz="2800" dirty="0">
                  <a:solidFill>
                    <a:srgbClr val="0000CC"/>
                  </a:solidFill>
                  <a:effectLst/>
                </a:endParaRPr>
              </a:p>
            </p:txBody>
          </p:sp>
          <p:sp>
            <p:nvSpPr>
              <p:cNvPr id="19" name="Line 23"/>
              <p:cNvSpPr>
                <a:spLocks noChangeShapeType="1"/>
              </p:cNvSpPr>
              <p:nvPr/>
            </p:nvSpPr>
            <p:spPr bwMode="auto">
              <a:xfrm>
                <a:off x="848" y="3216"/>
                <a:ext cx="240" cy="0"/>
              </a:xfrm>
              <a:prstGeom prst="line">
                <a:avLst/>
              </a:prstGeom>
              <a:noFill/>
              <a:ln w="38100">
                <a:solidFill>
                  <a:schemeClr val="tx1"/>
                </a:solidFill>
                <a:round/>
                <a:headEnd/>
                <a:tailEnd/>
              </a:ln>
              <a:effectLst/>
            </p:spPr>
            <p:txBody>
              <a:bodyPr wrap="none" anchor="ctr"/>
              <a:lstStyle/>
              <a:p>
                <a:endParaRPr lang="en-US" sz="2800">
                  <a:solidFill>
                    <a:srgbClr val="0000CC"/>
                  </a:solidFill>
                  <a:effectLst/>
                </a:endParaRPr>
              </a:p>
            </p:txBody>
          </p:sp>
        </p:grpSp>
        <p:grpSp>
          <p:nvGrpSpPr>
            <p:cNvPr id="8" name="Group 27"/>
            <p:cNvGrpSpPr>
              <a:grpSpLocks/>
            </p:cNvGrpSpPr>
            <p:nvPr/>
          </p:nvGrpSpPr>
          <p:grpSpPr bwMode="auto">
            <a:xfrm>
              <a:off x="768" y="2832"/>
              <a:ext cx="96" cy="480"/>
              <a:chOff x="768" y="2832"/>
              <a:chExt cx="96" cy="480"/>
            </a:xfrm>
          </p:grpSpPr>
          <p:sp>
            <p:nvSpPr>
              <p:cNvPr id="15" name="Line 25"/>
              <p:cNvSpPr>
                <a:spLocks noChangeShapeType="1"/>
              </p:cNvSpPr>
              <p:nvPr/>
            </p:nvSpPr>
            <p:spPr bwMode="auto">
              <a:xfrm>
                <a:off x="768" y="2832"/>
                <a:ext cx="0" cy="480"/>
              </a:xfrm>
              <a:prstGeom prst="line">
                <a:avLst/>
              </a:prstGeom>
              <a:noFill/>
              <a:ln w="38100">
                <a:solidFill>
                  <a:schemeClr val="tx1"/>
                </a:solidFill>
                <a:round/>
                <a:headEnd/>
                <a:tailEnd/>
              </a:ln>
              <a:effectLst/>
            </p:spPr>
            <p:txBody>
              <a:bodyPr wrap="none" anchor="ctr"/>
              <a:lstStyle/>
              <a:p>
                <a:endParaRPr lang="en-US" sz="2800">
                  <a:solidFill>
                    <a:srgbClr val="0000CC"/>
                  </a:solidFill>
                  <a:effectLst/>
                </a:endParaRPr>
              </a:p>
            </p:txBody>
          </p:sp>
          <p:sp>
            <p:nvSpPr>
              <p:cNvPr id="16" name="Line 26"/>
              <p:cNvSpPr>
                <a:spLocks noChangeShapeType="1"/>
              </p:cNvSpPr>
              <p:nvPr/>
            </p:nvSpPr>
            <p:spPr bwMode="auto">
              <a:xfrm>
                <a:off x="768" y="3312"/>
                <a:ext cx="96" cy="0"/>
              </a:xfrm>
              <a:prstGeom prst="line">
                <a:avLst/>
              </a:prstGeom>
              <a:noFill/>
              <a:ln w="38100">
                <a:solidFill>
                  <a:schemeClr val="tx1"/>
                </a:solidFill>
                <a:round/>
                <a:headEnd/>
                <a:tailEnd/>
              </a:ln>
              <a:effectLst/>
            </p:spPr>
            <p:txBody>
              <a:bodyPr wrap="none" anchor="ctr"/>
              <a:lstStyle/>
              <a:p>
                <a:endParaRPr lang="en-US" sz="2800">
                  <a:solidFill>
                    <a:srgbClr val="0000CC"/>
                  </a:solidFill>
                  <a:effectLst/>
                </a:endParaRPr>
              </a:p>
            </p:txBody>
          </p:sp>
        </p:grpSp>
        <p:grpSp>
          <p:nvGrpSpPr>
            <p:cNvPr id="10" name="Group 28"/>
            <p:cNvGrpSpPr>
              <a:grpSpLocks/>
            </p:cNvGrpSpPr>
            <p:nvPr/>
          </p:nvGrpSpPr>
          <p:grpSpPr bwMode="auto">
            <a:xfrm flipH="1">
              <a:off x="1104" y="2832"/>
              <a:ext cx="96" cy="480"/>
              <a:chOff x="768" y="2832"/>
              <a:chExt cx="96" cy="480"/>
            </a:xfrm>
          </p:grpSpPr>
          <p:sp>
            <p:nvSpPr>
              <p:cNvPr id="13" name="Line 29"/>
              <p:cNvSpPr>
                <a:spLocks noChangeShapeType="1"/>
              </p:cNvSpPr>
              <p:nvPr/>
            </p:nvSpPr>
            <p:spPr bwMode="auto">
              <a:xfrm>
                <a:off x="768" y="2832"/>
                <a:ext cx="0" cy="480"/>
              </a:xfrm>
              <a:prstGeom prst="line">
                <a:avLst/>
              </a:prstGeom>
              <a:noFill/>
              <a:ln w="38100">
                <a:solidFill>
                  <a:schemeClr val="tx1"/>
                </a:solidFill>
                <a:round/>
                <a:headEnd/>
                <a:tailEnd/>
              </a:ln>
              <a:effectLst/>
            </p:spPr>
            <p:txBody>
              <a:bodyPr wrap="none" anchor="ctr"/>
              <a:lstStyle/>
              <a:p>
                <a:endParaRPr lang="en-US" sz="2800">
                  <a:solidFill>
                    <a:srgbClr val="0000CC"/>
                  </a:solidFill>
                  <a:effectLst/>
                </a:endParaRPr>
              </a:p>
            </p:txBody>
          </p:sp>
          <p:sp>
            <p:nvSpPr>
              <p:cNvPr id="14" name="Line 30"/>
              <p:cNvSpPr>
                <a:spLocks noChangeShapeType="1"/>
              </p:cNvSpPr>
              <p:nvPr/>
            </p:nvSpPr>
            <p:spPr bwMode="auto">
              <a:xfrm>
                <a:off x="768" y="3312"/>
                <a:ext cx="96" cy="0"/>
              </a:xfrm>
              <a:prstGeom prst="line">
                <a:avLst/>
              </a:prstGeom>
              <a:noFill/>
              <a:ln w="38100">
                <a:solidFill>
                  <a:schemeClr val="tx1"/>
                </a:solidFill>
                <a:round/>
                <a:headEnd/>
                <a:tailEnd/>
              </a:ln>
              <a:effectLst/>
            </p:spPr>
            <p:txBody>
              <a:bodyPr wrap="none" anchor="ctr"/>
              <a:lstStyle/>
              <a:p>
                <a:endParaRPr lang="en-US" sz="2800">
                  <a:solidFill>
                    <a:srgbClr val="0000CC"/>
                  </a:solidFill>
                  <a:effectLst/>
                </a:endParaRPr>
              </a:p>
            </p:txBody>
          </p:sp>
        </p:gr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Hash Functions</a:t>
            </a:r>
            <a:endParaRPr lang="en-US" dirty="0"/>
          </a:p>
        </p:txBody>
      </p:sp>
      <p:sp>
        <p:nvSpPr>
          <p:cNvPr id="3" name="Content Placeholder 2"/>
          <p:cNvSpPr>
            <a:spLocks noGrp="1"/>
          </p:cNvSpPr>
          <p:nvPr>
            <p:ph idx="1"/>
          </p:nvPr>
        </p:nvSpPr>
        <p:spPr/>
        <p:txBody>
          <a:bodyPr/>
          <a:lstStyle/>
          <a:p>
            <a:r>
              <a:rPr lang="en-US" dirty="0" smtClean="0"/>
              <a:t>We’ve mapped the keys to a range of integers</a:t>
            </a:r>
            <a:br>
              <a:rPr lang="en-US" dirty="0" smtClean="0"/>
            </a:br>
            <a:r>
              <a:rPr lang="en-US" dirty="0" smtClean="0"/>
              <a:t>           </a:t>
            </a:r>
            <a:r>
              <a:rPr lang="en-US" dirty="0" smtClean="0">
                <a:latin typeface="Times New Roman" pitchFamily="18" charset="0"/>
              </a:rPr>
              <a:t>0</a:t>
            </a:r>
            <a:r>
              <a:rPr lang="en-US" sz="2000" dirty="0" smtClean="0"/>
              <a:t> </a:t>
            </a:r>
            <a:r>
              <a:rPr lang="en-US" dirty="0" smtClean="0">
                <a:latin typeface="Symbol" pitchFamily="18" charset="2"/>
              </a:rPr>
              <a:t>£</a:t>
            </a:r>
            <a:r>
              <a:rPr lang="en-US" sz="2000" dirty="0" smtClean="0"/>
              <a:t> </a:t>
            </a:r>
            <a:r>
              <a:rPr lang="en-US" i="1" dirty="0" smtClean="0">
                <a:latin typeface="Times New Roman" pitchFamily="18" charset="0"/>
              </a:rPr>
              <a:t>k &lt; r</a:t>
            </a:r>
            <a:endParaRPr lang="en-US" dirty="0" smtClean="0"/>
          </a:p>
          <a:p>
            <a:r>
              <a:rPr lang="en-US" dirty="0" smtClean="0"/>
              <a:t>Now we must reduce this range to </a:t>
            </a:r>
            <a:r>
              <a:rPr lang="en-US" dirty="0" smtClean="0">
                <a:latin typeface="Times New Roman" pitchFamily="18" charset="0"/>
              </a:rPr>
              <a:t>[ 0, </a:t>
            </a:r>
            <a:r>
              <a:rPr lang="en-US" i="1" dirty="0" smtClean="0">
                <a:latin typeface="Times New Roman" pitchFamily="18" charset="0"/>
              </a:rPr>
              <a:t>m</a:t>
            </a:r>
            <a:r>
              <a:rPr lang="en-US" dirty="0" smtClean="0">
                <a:latin typeface="Times New Roman" pitchFamily="18" charset="0"/>
              </a:rPr>
              <a:t> )</a:t>
            </a:r>
            <a:endParaRPr lang="en-US" dirty="0" smtClean="0"/>
          </a:p>
          <a:p>
            <a:pPr>
              <a:buFontTx/>
              <a:buChar char=" "/>
            </a:pPr>
            <a:r>
              <a:rPr lang="en-US" dirty="0" smtClean="0"/>
              <a:t>where </a:t>
            </a:r>
            <a:r>
              <a:rPr lang="en-US" i="1" dirty="0" smtClean="0">
                <a:solidFill>
                  <a:srgbClr val="0000CC"/>
                </a:solidFill>
                <a:latin typeface="Times New Roman" pitchFamily="18" charset="0"/>
              </a:rPr>
              <a:t>m</a:t>
            </a:r>
            <a:r>
              <a:rPr lang="en-US" dirty="0" smtClean="0"/>
              <a:t> is a reasonable size for the hash table</a:t>
            </a:r>
          </a:p>
          <a:p>
            <a:r>
              <a:rPr lang="en-US" b="1" i="1" dirty="0" smtClean="0">
                <a:solidFill>
                  <a:srgbClr val="C00000"/>
                </a:solidFill>
              </a:rPr>
              <a:t>Methods</a:t>
            </a:r>
          </a:p>
          <a:p>
            <a:pPr lvl="1"/>
            <a:r>
              <a:rPr lang="en-US" sz="2800" dirty="0" smtClean="0">
                <a:solidFill>
                  <a:srgbClr val="0000CC"/>
                </a:solidFill>
              </a:rPr>
              <a:t>Division - use a </a:t>
            </a:r>
            <a:r>
              <a:rPr lang="en-US" sz="2800" dirty="0" smtClean="0">
                <a:solidFill>
                  <a:srgbClr val="0000CC"/>
                </a:solidFill>
                <a:latin typeface="Times New Roman" pitchFamily="18" charset="0"/>
              </a:rPr>
              <a:t>mod</a:t>
            </a:r>
            <a:r>
              <a:rPr lang="en-US" sz="2800" dirty="0" smtClean="0">
                <a:solidFill>
                  <a:srgbClr val="0000CC"/>
                </a:solidFill>
              </a:rPr>
              <a:t> function </a:t>
            </a:r>
          </a:p>
          <a:p>
            <a:pPr lvl="1"/>
            <a:r>
              <a:rPr lang="en-US" sz="2800" dirty="0" smtClean="0">
                <a:solidFill>
                  <a:srgbClr val="0000CC"/>
                </a:solidFill>
              </a:rPr>
              <a:t>Multiplication </a:t>
            </a:r>
          </a:p>
          <a:p>
            <a:pPr lvl="1"/>
            <a:r>
              <a:rPr lang="en-US" sz="2800" dirty="0" smtClean="0">
                <a:solidFill>
                  <a:srgbClr val="0000CC"/>
                </a:solidFill>
              </a:rPr>
              <a:t>Mid-square method</a:t>
            </a:r>
          </a:p>
          <a:p>
            <a:pPr lvl="1"/>
            <a:r>
              <a:rPr lang="en-US" sz="2800" dirty="0" smtClean="0">
                <a:solidFill>
                  <a:srgbClr val="0000CC"/>
                </a:solidFill>
              </a:rPr>
              <a:t>Folding Method</a:t>
            </a:r>
          </a:p>
          <a:p>
            <a:pPr lvl="1"/>
            <a:r>
              <a:rPr lang="en-US" sz="2800" dirty="0" smtClean="0">
                <a:solidFill>
                  <a:srgbClr val="0000CC"/>
                </a:solidFill>
              </a:rPr>
              <a:t>Universal Hashing</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Division Method</a:t>
            </a:r>
            <a:endParaRPr lang="en-US" dirty="0"/>
          </a:p>
        </p:txBody>
      </p:sp>
      <p:sp>
        <p:nvSpPr>
          <p:cNvPr id="3" name="Content Placeholder 2"/>
          <p:cNvSpPr>
            <a:spLocks noGrp="1"/>
          </p:cNvSpPr>
          <p:nvPr>
            <p:ph idx="1"/>
          </p:nvPr>
        </p:nvSpPr>
        <p:spPr/>
        <p:txBody>
          <a:bodyPr/>
          <a:lstStyle/>
          <a:p>
            <a:r>
              <a:rPr lang="en-US" b="1" dirty="0" smtClean="0"/>
              <a:t>Idea:</a:t>
            </a:r>
          </a:p>
          <a:p>
            <a:pPr lvl="1"/>
            <a:r>
              <a:rPr lang="en-US" sz="2800" dirty="0" smtClean="0"/>
              <a:t>Map a </a:t>
            </a:r>
            <a:r>
              <a:rPr lang="en-US" sz="2800" dirty="0" smtClean="0">
                <a:solidFill>
                  <a:srgbClr val="0000CC"/>
                </a:solidFill>
              </a:rPr>
              <a:t>key </a:t>
            </a:r>
            <a:r>
              <a:rPr lang="en-US" sz="2800" dirty="0" smtClean="0">
                <a:solidFill>
                  <a:srgbClr val="0000CC"/>
                </a:solidFill>
                <a:latin typeface="Comic Sans MS" pitchFamily="66" charset="0"/>
              </a:rPr>
              <a:t>k</a:t>
            </a:r>
            <a:r>
              <a:rPr lang="en-US" sz="2800" dirty="0" smtClean="0"/>
              <a:t> into one of the </a:t>
            </a:r>
            <a:r>
              <a:rPr lang="en-US" sz="2800" dirty="0" smtClean="0">
                <a:solidFill>
                  <a:srgbClr val="0000CC"/>
                </a:solidFill>
                <a:latin typeface="Comic Sans MS" pitchFamily="66" charset="0"/>
              </a:rPr>
              <a:t>m</a:t>
            </a:r>
            <a:r>
              <a:rPr lang="en-US" sz="2800" dirty="0" smtClean="0">
                <a:solidFill>
                  <a:srgbClr val="0000CC"/>
                </a:solidFill>
              </a:rPr>
              <a:t> slots </a:t>
            </a:r>
            <a:r>
              <a:rPr lang="en-US" sz="2800" dirty="0" smtClean="0"/>
              <a:t>by taking the remainder of </a:t>
            </a:r>
            <a:r>
              <a:rPr lang="en-US" sz="2800" dirty="0" smtClean="0">
                <a:latin typeface="Comic Sans MS" pitchFamily="66" charset="0"/>
              </a:rPr>
              <a:t>k</a:t>
            </a:r>
            <a:r>
              <a:rPr lang="en-US" sz="2800" dirty="0" smtClean="0"/>
              <a:t> divided by </a:t>
            </a:r>
            <a:r>
              <a:rPr lang="en-US" sz="2800" dirty="0" smtClean="0">
                <a:latin typeface="Comic Sans MS" pitchFamily="66" charset="0"/>
              </a:rPr>
              <a:t>m</a:t>
            </a:r>
          </a:p>
          <a:p>
            <a:pPr lvl="1">
              <a:buNone/>
            </a:pPr>
            <a:r>
              <a:rPr lang="en-US" sz="2800" dirty="0" smtClean="0"/>
              <a:t>			</a:t>
            </a:r>
            <a:r>
              <a:rPr lang="en-US" sz="2800" dirty="0" smtClean="0">
                <a:solidFill>
                  <a:srgbClr val="0000CC"/>
                </a:solidFill>
                <a:latin typeface="Comic Sans MS" pitchFamily="66" charset="0"/>
              </a:rPr>
              <a:t>h(k) = k mod m</a:t>
            </a:r>
          </a:p>
          <a:p>
            <a:r>
              <a:rPr lang="en-US" b="1" dirty="0" smtClean="0"/>
              <a:t>Advantage</a:t>
            </a:r>
            <a:r>
              <a:rPr lang="en-US" dirty="0" smtClean="0"/>
              <a:t>: </a:t>
            </a:r>
          </a:p>
          <a:p>
            <a:pPr lvl="1"/>
            <a:r>
              <a:rPr lang="en-US" dirty="0" smtClean="0"/>
              <a:t>fast, requires only one operation</a:t>
            </a:r>
          </a:p>
          <a:p>
            <a:r>
              <a:rPr lang="en-US" b="1" dirty="0" smtClean="0"/>
              <a:t>Disadvantage</a:t>
            </a:r>
            <a:r>
              <a:rPr lang="en-US" dirty="0" smtClean="0"/>
              <a:t>: </a:t>
            </a:r>
          </a:p>
          <a:p>
            <a:pPr lvl="1"/>
            <a:r>
              <a:rPr lang="en-US" dirty="0" smtClean="0"/>
              <a:t>Certain values of </a:t>
            </a:r>
            <a:r>
              <a:rPr lang="en-US" dirty="0" smtClean="0">
                <a:solidFill>
                  <a:srgbClr val="0000CC"/>
                </a:solidFill>
                <a:latin typeface="Comic Sans MS" pitchFamily="66" charset="0"/>
              </a:rPr>
              <a:t>m</a:t>
            </a:r>
            <a:r>
              <a:rPr lang="en-US" dirty="0" smtClean="0"/>
              <a:t> are bad (i.e., collisions), e.g.,</a:t>
            </a:r>
          </a:p>
          <a:p>
            <a:pPr lvl="2"/>
            <a:r>
              <a:rPr lang="en-US" sz="2400" dirty="0" smtClean="0"/>
              <a:t>power of 2</a:t>
            </a:r>
          </a:p>
          <a:p>
            <a:pPr lvl="2"/>
            <a:r>
              <a:rPr lang="en-US" sz="2400" dirty="0" smtClean="0"/>
              <a:t>non-prime numbers</a:t>
            </a:r>
            <a:endParaRPr lang="en-US" sz="28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Method - Example</a:t>
            </a:r>
            <a:endParaRPr lang="en-US" dirty="0"/>
          </a:p>
        </p:txBody>
      </p:sp>
      <p:sp>
        <p:nvSpPr>
          <p:cNvPr id="3" name="Content Placeholder 2"/>
          <p:cNvSpPr>
            <a:spLocks noGrp="1"/>
          </p:cNvSpPr>
          <p:nvPr>
            <p:ph idx="1"/>
          </p:nvPr>
        </p:nvSpPr>
        <p:spPr>
          <a:xfrm>
            <a:off x="76200" y="1066800"/>
            <a:ext cx="8839200" cy="5486400"/>
          </a:xfrm>
        </p:spPr>
        <p:txBody>
          <a:bodyPr/>
          <a:lstStyle/>
          <a:p>
            <a:pPr>
              <a:lnSpc>
                <a:spcPct val="110000"/>
              </a:lnSpc>
            </a:pPr>
            <a:r>
              <a:rPr lang="en-US" dirty="0" smtClean="0"/>
              <a:t>If </a:t>
            </a:r>
            <a:r>
              <a:rPr lang="en-US" dirty="0" smtClean="0">
                <a:latin typeface="Comic Sans MS" pitchFamily="66" charset="0"/>
              </a:rPr>
              <a:t>m = 2</a:t>
            </a:r>
            <a:r>
              <a:rPr lang="en-US" baseline="30000" dirty="0" smtClean="0">
                <a:latin typeface="Comic Sans MS" pitchFamily="66" charset="0"/>
              </a:rPr>
              <a:t>p</a:t>
            </a:r>
            <a:r>
              <a:rPr lang="en-US" dirty="0" smtClean="0"/>
              <a:t>, then </a:t>
            </a:r>
            <a:r>
              <a:rPr lang="en-US" i="1" dirty="0" smtClean="0">
                <a:solidFill>
                  <a:srgbClr val="0000CC"/>
                </a:solidFill>
                <a:latin typeface="Comic Sans MS" pitchFamily="66" charset="0"/>
              </a:rPr>
              <a:t>h(k)</a:t>
            </a:r>
            <a:r>
              <a:rPr lang="en-US" i="1" dirty="0" smtClean="0">
                <a:solidFill>
                  <a:srgbClr val="0000CC"/>
                </a:solidFill>
              </a:rPr>
              <a:t>  = k mod </a:t>
            </a:r>
            <a:r>
              <a:rPr lang="en-US" i="1" dirty="0" smtClean="0">
                <a:solidFill>
                  <a:srgbClr val="0000CC"/>
                </a:solidFill>
                <a:latin typeface="Comic Sans MS" pitchFamily="66" charset="0"/>
              </a:rPr>
              <a:t>2</a:t>
            </a:r>
            <a:r>
              <a:rPr lang="en-US" i="1" baseline="30000" dirty="0" smtClean="0">
                <a:solidFill>
                  <a:srgbClr val="0000CC"/>
                </a:solidFill>
                <a:latin typeface="Comic Sans MS" pitchFamily="66" charset="0"/>
              </a:rPr>
              <a:t>p</a:t>
            </a:r>
            <a:r>
              <a:rPr lang="en-US" baseline="30000" dirty="0" smtClean="0">
                <a:latin typeface="Comic Sans MS" pitchFamily="66" charset="0"/>
              </a:rPr>
              <a:t> </a:t>
            </a:r>
            <a:r>
              <a:rPr lang="en-US" dirty="0" smtClean="0"/>
              <a:t>just the least significant </a:t>
            </a:r>
            <a:r>
              <a:rPr lang="en-US" dirty="0" smtClean="0">
                <a:latin typeface="Comic Sans MS" pitchFamily="66" charset="0"/>
              </a:rPr>
              <a:t>p</a:t>
            </a:r>
            <a:r>
              <a:rPr lang="en-US" dirty="0" smtClean="0"/>
              <a:t> bits of </a:t>
            </a:r>
            <a:r>
              <a:rPr lang="en-US" dirty="0" smtClean="0">
                <a:latin typeface="Comic Sans MS" pitchFamily="66" charset="0"/>
              </a:rPr>
              <a:t>k</a:t>
            </a:r>
          </a:p>
          <a:p>
            <a:pPr lvl="1">
              <a:lnSpc>
                <a:spcPct val="110000"/>
              </a:lnSpc>
            </a:pPr>
            <a:r>
              <a:rPr lang="en-US" dirty="0" smtClean="0">
                <a:solidFill>
                  <a:srgbClr val="0000CC"/>
                </a:solidFill>
                <a:latin typeface="Comic Sans MS" pitchFamily="66" charset="0"/>
              </a:rPr>
              <a:t>p = 1 </a:t>
            </a:r>
            <a:r>
              <a:rPr lang="en-US" dirty="0" smtClean="0">
                <a:solidFill>
                  <a:srgbClr val="0000CC"/>
                </a:solidFill>
                <a:sym typeface="Symbol" pitchFamily="18" charset="2"/>
              </a:rPr>
              <a:t> </a:t>
            </a:r>
            <a:r>
              <a:rPr lang="en-US" dirty="0" smtClean="0">
                <a:solidFill>
                  <a:srgbClr val="0000CC"/>
                </a:solidFill>
                <a:latin typeface="Comic Sans MS" pitchFamily="66" charset="0"/>
                <a:sym typeface="Symbol" pitchFamily="18" charset="2"/>
              </a:rPr>
              <a:t>m = 2 </a:t>
            </a:r>
          </a:p>
          <a:p>
            <a:pPr lvl="1">
              <a:lnSpc>
                <a:spcPct val="110000"/>
              </a:lnSpc>
              <a:buNone/>
            </a:pPr>
            <a:r>
              <a:rPr lang="en-US" dirty="0" smtClean="0">
                <a:sym typeface="Symbol" pitchFamily="18" charset="2"/>
              </a:rPr>
              <a:t>   </a:t>
            </a:r>
            <a:r>
              <a:rPr lang="en-US" dirty="0" smtClean="0">
                <a:latin typeface="Comic Sans MS" pitchFamily="66" charset="0"/>
              </a:rPr>
              <a:t>h(k) = {0, 1) , </a:t>
            </a:r>
            <a:r>
              <a:rPr lang="en-US" dirty="0" smtClean="0"/>
              <a:t>select least significant 1 bit of </a:t>
            </a:r>
            <a:r>
              <a:rPr lang="en-US" dirty="0" smtClean="0">
                <a:latin typeface="Comic Sans MS" pitchFamily="66" charset="0"/>
              </a:rPr>
              <a:t>k</a:t>
            </a:r>
            <a:endParaRPr lang="en-US" dirty="0" smtClean="0"/>
          </a:p>
          <a:p>
            <a:pPr lvl="1">
              <a:lnSpc>
                <a:spcPct val="110000"/>
              </a:lnSpc>
            </a:pPr>
            <a:r>
              <a:rPr lang="en-US" dirty="0" smtClean="0">
                <a:solidFill>
                  <a:srgbClr val="0000CC"/>
                </a:solidFill>
                <a:latin typeface="Comic Sans MS" pitchFamily="66" charset="0"/>
              </a:rPr>
              <a:t>p = 2</a:t>
            </a:r>
            <a:r>
              <a:rPr lang="en-US" dirty="0" smtClean="0">
                <a:solidFill>
                  <a:srgbClr val="0000CC"/>
                </a:solidFill>
              </a:rPr>
              <a:t> </a:t>
            </a:r>
            <a:r>
              <a:rPr lang="en-US" dirty="0" smtClean="0">
                <a:solidFill>
                  <a:srgbClr val="0000CC"/>
                </a:solidFill>
                <a:sym typeface="Symbol" pitchFamily="18" charset="2"/>
              </a:rPr>
              <a:t> </a:t>
            </a:r>
            <a:r>
              <a:rPr lang="en-US" dirty="0" smtClean="0">
                <a:solidFill>
                  <a:srgbClr val="0000CC"/>
                </a:solidFill>
                <a:latin typeface="Comic Sans MS" pitchFamily="66" charset="0"/>
                <a:sym typeface="Symbol" pitchFamily="18" charset="2"/>
              </a:rPr>
              <a:t>m = 4</a:t>
            </a:r>
            <a:endParaRPr lang="en-US" dirty="0" smtClean="0">
              <a:solidFill>
                <a:srgbClr val="0000CC"/>
              </a:solidFill>
            </a:endParaRPr>
          </a:p>
          <a:p>
            <a:pPr lvl="1">
              <a:lnSpc>
                <a:spcPct val="110000"/>
              </a:lnSpc>
              <a:buFont typeface="Symbol" pitchFamily="18" charset="2"/>
              <a:buChar char="Þ"/>
            </a:pPr>
            <a:r>
              <a:rPr lang="en-US" dirty="0" smtClean="0">
                <a:latin typeface="Comic Sans MS" pitchFamily="66" charset="0"/>
              </a:rPr>
              <a:t>h(k) = {0,1,2,3}, </a:t>
            </a:r>
            <a:r>
              <a:rPr lang="en-US" dirty="0" smtClean="0"/>
              <a:t>select least significant 2 bits of </a:t>
            </a:r>
            <a:r>
              <a:rPr lang="en-US" dirty="0" smtClean="0">
                <a:latin typeface="Comic Sans MS" pitchFamily="66" charset="0"/>
              </a:rPr>
              <a:t>k</a:t>
            </a:r>
          </a:p>
          <a:p>
            <a:pPr lvl="1">
              <a:lnSpc>
                <a:spcPct val="110000"/>
              </a:lnSpc>
              <a:buFont typeface="Symbol" pitchFamily="18" charset="2"/>
              <a:buChar char="Þ"/>
            </a:pPr>
            <a:endParaRPr lang="en-US" dirty="0" smtClean="0">
              <a:latin typeface="Comic Sans MS" pitchFamily="66" charset="0"/>
            </a:endParaRPr>
          </a:p>
          <a:p>
            <a:pPr lvl="1">
              <a:lnSpc>
                <a:spcPct val="110000"/>
              </a:lnSpc>
              <a:buFont typeface="Symbol" pitchFamily="18" charset="2"/>
              <a:buChar char="Þ"/>
            </a:pPr>
            <a:endParaRPr lang="en-US" dirty="0" smtClean="0">
              <a:latin typeface="Comic Sans MS" pitchFamily="66" charset="0"/>
            </a:endParaRPr>
          </a:p>
          <a:p>
            <a:pPr lvl="1">
              <a:lnSpc>
                <a:spcPct val="110000"/>
              </a:lnSpc>
            </a:pPr>
            <a:r>
              <a:rPr lang="en-US" sz="2400" dirty="0" smtClean="0"/>
              <a:t>All combinations are not generally equally likely</a:t>
            </a:r>
          </a:p>
          <a:p>
            <a:pPr lvl="1">
              <a:lnSpc>
                <a:spcPct val="110000"/>
              </a:lnSpc>
            </a:pPr>
            <a:r>
              <a:rPr lang="en-US" sz="2400" dirty="0" smtClean="0"/>
              <a:t>Prime numbers not close to 2</a:t>
            </a:r>
            <a:r>
              <a:rPr lang="en-US" sz="2400" baseline="30000" dirty="0" smtClean="0"/>
              <a:t>n</a:t>
            </a:r>
            <a:r>
              <a:rPr lang="en-US" sz="2400" dirty="0" smtClean="0"/>
              <a:t> seem to be good choices</a:t>
            </a:r>
          </a:p>
          <a:p>
            <a:pPr lvl="1">
              <a:lnSpc>
                <a:spcPct val="110000"/>
              </a:lnSpc>
            </a:pPr>
            <a:r>
              <a:rPr lang="en-US" sz="2400" dirty="0" err="1" smtClean="0"/>
              <a:t>eg</a:t>
            </a:r>
            <a:r>
              <a:rPr lang="en-US" sz="2400" dirty="0" smtClean="0"/>
              <a:t> want ~4000 entry table, choose </a:t>
            </a:r>
            <a:r>
              <a:rPr lang="en-US" sz="2400" dirty="0" smtClean="0">
                <a:solidFill>
                  <a:srgbClr val="0000CC"/>
                </a:solidFill>
              </a:rPr>
              <a:t>m = 4093  (2</a:t>
            </a:r>
            <a:r>
              <a:rPr lang="en-US" sz="2400" baseline="30000" dirty="0" smtClean="0">
                <a:solidFill>
                  <a:srgbClr val="0000CC"/>
                </a:solidFill>
              </a:rPr>
              <a:t>12</a:t>
            </a:r>
            <a:r>
              <a:rPr lang="en-US" sz="2400" dirty="0" smtClean="0">
                <a:solidFill>
                  <a:srgbClr val="0000CC"/>
                </a:solidFill>
              </a:rPr>
              <a:t> = 4096)</a:t>
            </a:r>
          </a:p>
        </p:txBody>
      </p:sp>
      <p:grpSp>
        <p:nvGrpSpPr>
          <p:cNvPr id="4" name="Group 8"/>
          <p:cNvGrpSpPr>
            <a:grpSpLocks/>
          </p:cNvGrpSpPr>
          <p:nvPr/>
        </p:nvGrpSpPr>
        <p:grpSpPr bwMode="auto">
          <a:xfrm>
            <a:off x="4090987" y="4191000"/>
            <a:ext cx="4619625" cy="1030288"/>
            <a:chOff x="2688" y="3287"/>
            <a:chExt cx="2910" cy="649"/>
          </a:xfrm>
        </p:grpSpPr>
        <p:sp>
          <p:nvSpPr>
            <p:cNvPr id="41" name="Text Box 6"/>
            <p:cNvSpPr txBox="1">
              <a:spLocks noChangeArrowheads="1"/>
            </p:cNvSpPr>
            <p:nvPr/>
          </p:nvSpPr>
          <p:spPr bwMode="auto">
            <a:xfrm>
              <a:off x="2688" y="3642"/>
              <a:ext cx="2323" cy="291"/>
            </a:xfrm>
            <a:prstGeom prst="rect">
              <a:avLst/>
            </a:prstGeom>
            <a:solidFill>
              <a:srgbClr val="99CCFF"/>
            </a:solidFill>
            <a:ln w="12700">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sysClr val="windowText" lastClr="000000"/>
                  </a:solidFill>
                  <a:effectLst/>
                  <a:uLnTx/>
                  <a:uFillTx/>
                  <a:latin typeface="Courier New" pitchFamily="49" charset="0"/>
                </a:rPr>
                <a:t>0110010111000011010</a:t>
              </a:r>
              <a:endParaRPr kumimoji="0" lang="en-US" sz="2400" b="0" i="0" u="none" strike="noStrike" kern="0" cap="none" spc="0" normalizeH="0" baseline="0" noProof="0" dirty="0" smtClean="0">
                <a:ln>
                  <a:noFill/>
                </a:ln>
                <a:solidFill>
                  <a:sysClr val="windowText" lastClr="000000"/>
                </a:solidFill>
                <a:effectLst/>
                <a:uLnTx/>
                <a:uFillTx/>
              </a:endParaRPr>
            </a:p>
          </p:txBody>
        </p:sp>
        <p:sp>
          <p:nvSpPr>
            <p:cNvPr id="42" name="Rectangle 5"/>
            <p:cNvSpPr>
              <a:spLocks noChangeArrowheads="1"/>
            </p:cNvSpPr>
            <p:nvPr/>
          </p:nvSpPr>
          <p:spPr bwMode="auto">
            <a:xfrm>
              <a:off x="3999" y="3648"/>
              <a:ext cx="960" cy="288"/>
            </a:xfrm>
            <a:prstGeom prst="rect">
              <a:avLst/>
            </a:prstGeom>
            <a:noFill/>
            <a:ln w="19050">
              <a:solidFill>
                <a:srgbClr val="FC0128"/>
              </a:solidFill>
              <a:miter lim="800000"/>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smtClean="0">
                  <a:ln>
                    <a:noFill/>
                  </a:ln>
                  <a:solidFill>
                    <a:sysClr val="windowText" lastClr="000000"/>
                  </a:solidFill>
                  <a:effectLst/>
                  <a:uLnTx/>
                  <a:uFillTx/>
                </a:rPr>
                <a:t> </a:t>
              </a:r>
            </a:p>
          </p:txBody>
        </p:sp>
        <p:sp>
          <p:nvSpPr>
            <p:cNvPr id="43" name="AutoShape 7"/>
            <p:cNvSpPr>
              <a:spLocks noChangeArrowheads="1"/>
            </p:cNvSpPr>
            <p:nvPr/>
          </p:nvSpPr>
          <p:spPr bwMode="auto">
            <a:xfrm>
              <a:off x="3423" y="3287"/>
              <a:ext cx="2175" cy="376"/>
            </a:xfrm>
            <a:prstGeom prst="downArrowCallout">
              <a:avLst>
                <a:gd name="adj1" fmla="val 142113"/>
                <a:gd name="adj2" fmla="val 142113"/>
                <a:gd name="adj3" fmla="val 16667"/>
                <a:gd name="adj4" fmla="val 66667"/>
              </a:avLst>
            </a:prstGeom>
            <a:noFill/>
            <a:ln w="28575">
              <a:solidFill>
                <a:srgbClr val="FC0128"/>
              </a:solid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smtClean="0">
                  <a:ln>
                    <a:noFill/>
                  </a:ln>
                  <a:solidFill>
                    <a:sysClr val="windowText" lastClr="000000"/>
                  </a:solidFill>
                  <a:effectLst/>
                  <a:uLnTx/>
                  <a:uFillTx/>
                </a:rPr>
                <a:t>k</a:t>
              </a:r>
              <a:r>
                <a:rPr kumimoji="0" lang="en-US" sz="2000" b="1" i="0" u="none" strike="noStrike" kern="0" cap="none" spc="0" normalizeH="0" baseline="0" noProof="0" dirty="0" smtClean="0">
                  <a:ln>
                    <a:noFill/>
                  </a:ln>
                  <a:solidFill>
                    <a:sysClr val="windowText" lastClr="000000"/>
                  </a:solidFill>
                  <a:effectLst/>
                  <a:uLnTx/>
                  <a:uFillTx/>
                </a:rPr>
                <a:t> mod 2</a:t>
              </a:r>
              <a:r>
                <a:rPr kumimoji="0" lang="en-US" sz="2000" b="1" i="0" u="none" strike="noStrike" kern="0" cap="none" spc="0" normalizeH="0" baseline="30000" noProof="0" dirty="0" smtClean="0">
                  <a:ln>
                    <a:noFill/>
                  </a:ln>
                  <a:solidFill>
                    <a:sysClr val="windowText" lastClr="000000"/>
                  </a:solidFill>
                  <a:effectLst/>
                  <a:uLnTx/>
                  <a:uFillTx/>
                </a:rPr>
                <a:t>8</a:t>
              </a:r>
              <a:r>
                <a:rPr kumimoji="0" lang="en-US" sz="2000" b="1" i="0" u="none" strike="noStrike" kern="0" cap="none" spc="0" normalizeH="0" baseline="0" noProof="0" dirty="0" smtClean="0">
                  <a:ln>
                    <a:noFill/>
                  </a:ln>
                  <a:solidFill>
                    <a:sysClr val="windowText" lastClr="000000"/>
                  </a:solidFill>
                  <a:effectLst/>
                  <a:uLnTx/>
                  <a:uFillTx/>
                  <a:latin typeface="Arial" charset="0"/>
                </a:rPr>
                <a:t> selects these bits</a:t>
              </a:r>
              <a:endParaRPr kumimoji="0" lang="en-US" sz="2000" b="0" i="0" u="none" strike="noStrike" kern="0" cap="none" spc="0" normalizeH="0" baseline="0" noProof="0" dirty="0" smtClean="0">
                <a:ln>
                  <a:noFill/>
                </a:ln>
                <a:solidFill>
                  <a:sysClr val="windowText" lastClr="000000"/>
                </a:solidFill>
                <a:effectLst/>
                <a:uLnTx/>
                <a:uFillTx/>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Method - Example</a:t>
            </a:r>
            <a:endParaRPr lang="en-US" dirty="0"/>
          </a:p>
        </p:txBody>
      </p:sp>
      <p:sp>
        <p:nvSpPr>
          <p:cNvPr id="3" name="Content Placeholder 2"/>
          <p:cNvSpPr>
            <a:spLocks noGrp="1"/>
          </p:cNvSpPr>
          <p:nvPr>
            <p:ph idx="1"/>
          </p:nvPr>
        </p:nvSpPr>
        <p:spPr>
          <a:xfrm>
            <a:off x="304800" y="1066800"/>
            <a:ext cx="7162800" cy="5486400"/>
          </a:xfrm>
        </p:spPr>
        <p:txBody>
          <a:bodyPr/>
          <a:lstStyle/>
          <a:p>
            <a:pPr>
              <a:lnSpc>
                <a:spcPct val="110000"/>
              </a:lnSpc>
            </a:pPr>
            <a:r>
              <a:rPr lang="en-US" dirty="0" smtClean="0"/>
              <a:t>Power of 10 should be avoided, if application deals with decimal numbers as keys.</a:t>
            </a:r>
          </a:p>
          <a:p>
            <a:pPr>
              <a:lnSpc>
                <a:spcPct val="110000"/>
              </a:lnSpc>
            </a:pPr>
            <a:r>
              <a:rPr lang="en-US" dirty="0" smtClean="0"/>
              <a:t>Choose </a:t>
            </a:r>
            <a:r>
              <a:rPr lang="en-US" dirty="0" smtClean="0">
                <a:solidFill>
                  <a:srgbClr val="0000CC"/>
                </a:solidFill>
                <a:latin typeface="Comic Sans MS" pitchFamily="66" charset="0"/>
              </a:rPr>
              <a:t>m</a:t>
            </a:r>
            <a:r>
              <a:rPr lang="en-US" dirty="0" smtClean="0">
                <a:solidFill>
                  <a:srgbClr val="0000CC"/>
                </a:solidFill>
              </a:rPr>
              <a:t> to be a prime</a:t>
            </a:r>
            <a:r>
              <a:rPr lang="en-US" dirty="0" smtClean="0"/>
              <a:t>, </a:t>
            </a:r>
          </a:p>
          <a:p>
            <a:pPr lvl="1">
              <a:lnSpc>
                <a:spcPct val="110000"/>
              </a:lnSpc>
            </a:pPr>
            <a:r>
              <a:rPr lang="en-US" dirty="0" smtClean="0"/>
              <a:t>Column 2:   k mod 97  </a:t>
            </a:r>
            <a:r>
              <a:rPr lang="en-US" dirty="0" smtClean="0">
                <a:solidFill>
                  <a:srgbClr val="0000CC"/>
                </a:solidFill>
              </a:rPr>
              <a:t>(Prime)</a:t>
            </a:r>
          </a:p>
          <a:p>
            <a:pPr lvl="1">
              <a:lnSpc>
                <a:spcPct val="110000"/>
              </a:lnSpc>
            </a:pPr>
            <a:r>
              <a:rPr lang="en-US" dirty="0" smtClean="0"/>
              <a:t>Column 3:   k mod 100 </a:t>
            </a:r>
            <a:r>
              <a:rPr lang="en-US" dirty="0" smtClean="0">
                <a:solidFill>
                  <a:srgbClr val="0000CC"/>
                </a:solidFill>
              </a:rPr>
              <a:t>(non- prime)</a:t>
            </a:r>
          </a:p>
          <a:p>
            <a:r>
              <a:rPr lang="en-US" dirty="0" smtClean="0"/>
              <a:t>Good values of </a:t>
            </a:r>
            <a:r>
              <a:rPr lang="en-US" i="1" dirty="0" smtClean="0">
                <a:solidFill>
                  <a:srgbClr val="0000CC"/>
                </a:solidFill>
              </a:rPr>
              <a:t>m</a:t>
            </a:r>
            <a:r>
              <a:rPr lang="en-US" dirty="0" smtClean="0"/>
              <a:t> are primes not close to the exact powers of 2 (or 10).</a:t>
            </a:r>
          </a:p>
          <a:p>
            <a:pPr>
              <a:buNone/>
            </a:pPr>
            <a:endParaRPr lang="en-US" dirty="0"/>
          </a:p>
        </p:txBody>
      </p:sp>
      <p:pic>
        <p:nvPicPr>
          <p:cNvPr id="9" name="Picture 7" descr="fig2"/>
          <p:cNvPicPr>
            <a:picLocks noChangeAspect="1" noChangeArrowheads="1"/>
          </p:cNvPicPr>
          <p:nvPr/>
        </p:nvPicPr>
        <p:blipFill>
          <a:blip r:embed="rId3" cstate="print"/>
          <a:srcRect r="24039"/>
          <a:stretch>
            <a:fillRect/>
          </a:stretch>
        </p:blipFill>
        <p:spPr bwMode="auto">
          <a:xfrm>
            <a:off x="7504113" y="981075"/>
            <a:ext cx="1474787" cy="5675312"/>
          </a:xfrm>
          <a:prstGeom prst="rect">
            <a:avLst/>
          </a:prstGeom>
          <a:noFill/>
          <a:ln w="9525">
            <a:noFill/>
            <a:miter lim="800000"/>
            <a:headEnd/>
            <a:tailEnd/>
          </a:ln>
        </p:spPr>
      </p:pic>
      <p:sp>
        <p:nvSpPr>
          <p:cNvPr id="10" name="Text Box 11"/>
          <p:cNvSpPr txBox="1">
            <a:spLocks noChangeArrowheads="1"/>
          </p:cNvSpPr>
          <p:nvPr/>
        </p:nvSpPr>
        <p:spPr bwMode="auto">
          <a:xfrm>
            <a:off x="8134350" y="533400"/>
            <a:ext cx="438150" cy="641350"/>
          </a:xfrm>
          <a:prstGeom prst="rect">
            <a:avLst/>
          </a:prstGeom>
          <a:solidFill>
            <a:srgbClr val="FFFFFF"/>
          </a:solid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DD0111"/>
                </a:solidFill>
                <a:effectLst/>
                <a:uLnTx/>
                <a:uFillTx/>
              </a:rPr>
              <a:t>m97</a:t>
            </a:r>
          </a:p>
        </p:txBody>
      </p:sp>
      <p:sp>
        <p:nvSpPr>
          <p:cNvPr id="11" name="Text Box 12"/>
          <p:cNvSpPr txBox="1">
            <a:spLocks noChangeArrowheads="1"/>
          </p:cNvSpPr>
          <p:nvPr/>
        </p:nvSpPr>
        <p:spPr bwMode="auto">
          <a:xfrm>
            <a:off x="8534400" y="533400"/>
            <a:ext cx="622300" cy="641350"/>
          </a:xfrm>
          <a:prstGeom prst="rect">
            <a:avLst/>
          </a:prstGeom>
          <a:solidFill>
            <a:srgbClr val="FFFFFF"/>
          </a:solid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DD0111"/>
                </a:solidFill>
                <a:effectLst/>
                <a:uLnTx/>
                <a:uFillTx/>
              </a:rPr>
              <a:t>m</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DD0111"/>
                </a:solidFill>
                <a:effectLst/>
                <a:uLnTx/>
                <a:uFillTx/>
              </a:rPr>
              <a:t>100</a:t>
            </a:r>
          </a:p>
        </p:txBody>
      </p:sp>
      <p:sp>
        <p:nvSpPr>
          <p:cNvPr id="12" name="Line 13"/>
          <p:cNvSpPr>
            <a:spLocks noChangeShapeType="1"/>
          </p:cNvSpPr>
          <p:nvPr/>
        </p:nvSpPr>
        <p:spPr bwMode="auto">
          <a:xfrm>
            <a:off x="6634163" y="5337175"/>
            <a:ext cx="862012" cy="0"/>
          </a:xfrm>
          <a:prstGeom prst="line">
            <a:avLst/>
          </a:prstGeom>
          <a:noFill/>
          <a:ln w="38100">
            <a:solidFill>
              <a:srgbClr val="DD0111"/>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3" name="Line 14"/>
          <p:cNvSpPr>
            <a:spLocks noChangeShapeType="1"/>
          </p:cNvSpPr>
          <p:nvPr/>
        </p:nvSpPr>
        <p:spPr bwMode="auto">
          <a:xfrm>
            <a:off x="6629400" y="5554662"/>
            <a:ext cx="862013" cy="0"/>
          </a:xfrm>
          <a:prstGeom prst="line">
            <a:avLst/>
          </a:prstGeom>
          <a:noFill/>
          <a:ln w="38100">
            <a:solidFill>
              <a:srgbClr val="DD0111"/>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heckerboard(across)">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Multiplication Method</a:t>
            </a:r>
            <a:endParaRPr lang="en-US" dirty="0"/>
          </a:p>
        </p:txBody>
      </p:sp>
      <p:sp>
        <p:nvSpPr>
          <p:cNvPr id="3" name="Content Placeholder 2"/>
          <p:cNvSpPr>
            <a:spLocks noGrp="1"/>
          </p:cNvSpPr>
          <p:nvPr>
            <p:ph idx="1"/>
          </p:nvPr>
        </p:nvSpPr>
        <p:spPr/>
        <p:txBody>
          <a:bodyPr>
            <a:normAutofit fontScale="85000" lnSpcReduction="10000"/>
          </a:bodyPr>
          <a:lstStyle/>
          <a:p>
            <a:pPr>
              <a:lnSpc>
                <a:spcPct val="120000"/>
              </a:lnSpc>
              <a:buNone/>
            </a:pPr>
            <a:r>
              <a:rPr lang="en-US" sz="3200" b="1" dirty="0" smtClean="0"/>
              <a:t>Idea:</a:t>
            </a:r>
            <a:endParaRPr lang="en-US" sz="3200" dirty="0" smtClean="0"/>
          </a:p>
          <a:p>
            <a:pPr>
              <a:lnSpc>
                <a:spcPct val="120000"/>
              </a:lnSpc>
              <a:buNone/>
            </a:pPr>
            <a:r>
              <a:rPr lang="en-US" sz="3200" dirty="0" smtClean="0"/>
              <a:t>(1) Multiply </a:t>
            </a:r>
            <a:r>
              <a:rPr lang="en-US" sz="3200" dirty="0" smtClean="0">
                <a:solidFill>
                  <a:srgbClr val="0000CC"/>
                </a:solidFill>
              </a:rPr>
              <a:t>key </a:t>
            </a:r>
            <a:r>
              <a:rPr lang="en-US" sz="3200" dirty="0" smtClean="0">
                <a:solidFill>
                  <a:srgbClr val="0000CC"/>
                </a:solidFill>
                <a:latin typeface="Comic Sans MS" pitchFamily="66" charset="0"/>
              </a:rPr>
              <a:t>k</a:t>
            </a:r>
            <a:r>
              <a:rPr lang="en-US" sz="3200" dirty="0" smtClean="0"/>
              <a:t> by a constant </a:t>
            </a:r>
            <a:r>
              <a:rPr lang="en-US" sz="3200" dirty="0" smtClean="0">
                <a:solidFill>
                  <a:srgbClr val="0000CC"/>
                </a:solidFill>
                <a:latin typeface="Comic Sans MS" pitchFamily="66" charset="0"/>
              </a:rPr>
              <a:t>A</a:t>
            </a:r>
            <a:r>
              <a:rPr lang="en-US" sz="3200" dirty="0" smtClean="0"/>
              <a:t>, where </a:t>
            </a:r>
            <a:r>
              <a:rPr lang="en-US" sz="3200" dirty="0" smtClean="0">
                <a:solidFill>
                  <a:srgbClr val="0000CC"/>
                </a:solidFill>
                <a:latin typeface="Comic Sans MS" pitchFamily="66" charset="0"/>
              </a:rPr>
              <a:t>0 &lt; A &lt; 1</a:t>
            </a:r>
          </a:p>
          <a:p>
            <a:pPr>
              <a:lnSpc>
                <a:spcPct val="120000"/>
              </a:lnSpc>
              <a:buNone/>
            </a:pPr>
            <a:r>
              <a:rPr lang="en-US" sz="3200" dirty="0" smtClean="0"/>
              <a:t>(2) Extract the </a:t>
            </a:r>
            <a:r>
              <a:rPr lang="en-US" sz="3200" dirty="0" smtClean="0">
                <a:solidFill>
                  <a:srgbClr val="C00000"/>
                </a:solidFill>
              </a:rPr>
              <a:t>fractional part </a:t>
            </a:r>
            <a:r>
              <a:rPr lang="en-US" sz="3200" dirty="0" smtClean="0"/>
              <a:t>of </a:t>
            </a:r>
            <a:r>
              <a:rPr lang="en-US" sz="3200" dirty="0" smtClean="0">
                <a:solidFill>
                  <a:srgbClr val="0000CC"/>
                </a:solidFill>
                <a:latin typeface="Comic Sans MS" pitchFamily="66" charset="0"/>
              </a:rPr>
              <a:t>kA</a:t>
            </a:r>
          </a:p>
          <a:p>
            <a:pPr>
              <a:lnSpc>
                <a:spcPct val="120000"/>
              </a:lnSpc>
              <a:buNone/>
            </a:pPr>
            <a:r>
              <a:rPr lang="en-US" sz="3200" dirty="0" smtClean="0"/>
              <a:t>(3) Multiply the </a:t>
            </a:r>
            <a:r>
              <a:rPr lang="en-US" sz="3200" dirty="0" smtClean="0">
                <a:solidFill>
                  <a:srgbClr val="C00000"/>
                </a:solidFill>
              </a:rPr>
              <a:t>fractional part </a:t>
            </a:r>
            <a:r>
              <a:rPr lang="en-US" sz="3200" dirty="0" smtClean="0"/>
              <a:t>by </a:t>
            </a:r>
            <a:r>
              <a:rPr lang="en-US" sz="3200" dirty="0" smtClean="0">
                <a:solidFill>
                  <a:srgbClr val="0000CC"/>
                </a:solidFill>
                <a:latin typeface="Comic Sans MS" pitchFamily="66" charset="0"/>
              </a:rPr>
              <a:t>m (hash table size)</a:t>
            </a:r>
          </a:p>
          <a:p>
            <a:pPr>
              <a:lnSpc>
                <a:spcPct val="120000"/>
              </a:lnSpc>
              <a:buNone/>
            </a:pPr>
            <a:r>
              <a:rPr lang="en-US" sz="3200" dirty="0" smtClean="0"/>
              <a:t>(4) </a:t>
            </a:r>
            <a:r>
              <a:rPr lang="en-US" sz="3200" dirty="0" smtClean="0">
                <a:solidFill>
                  <a:srgbClr val="0000CC"/>
                </a:solidFill>
              </a:rPr>
              <a:t>Truncate the result </a:t>
            </a:r>
            <a:r>
              <a:rPr lang="en-US" sz="3200" dirty="0" smtClean="0"/>
              <a:t>to get result in the range </a:t>
            </a:r>
            <a:r>
              <a:rPr lang="en-US" sz="3200" dirty="0" smtClean="0">
                <a:solidFill>
                  <a:srgbClr val="0000CC"/>
                </a:solidFill>
              </a:rPr>
              <a:t>0 ..m-1</a:t>
            </a:r>
          </a:p>
          <a:p>
            <a:pPr>
              <a:lnSpc>
                <a:spcPct val="120000"/>
              </a:lnSpc>
              <a:buNone/>
            </a:pPr>
            <a:r>
              <a:rPr lang="en-US" sz="3200" dirty="0" smtClean="0"/>
              <a:t>			</a:t>
            </a:r>
            <a:r>
              <a:rPr lang="en-US" sz="3200" dirty="0" smtClean="0">
                <a:latin typeface="Comic Sans MS" pitchFamily="66" charset="0"/>
              </a:rPr>
              <a:t>h(k) =                      = </a:t>
            </a:r>
            <a:r>
              <a:rPr lang="en-US" sz="3200" dirty="0" smtClean="0">
                <a:latin typeface="Comic Sans MS" pitchFamily="66" charset="0"/>
                <a:sym typeface="Symbol" pitchFamily="18" charset="2"/>
              </a:rPr>
              <a:t></a:t>
            </a:r>
            <a:r>
              <a:rPr lang="en-US" sz="3200" dirty="0" smtClean="0">
                <a:latin typeface="Comic Sans MS" pitchFamily="66" charset="0"/>
              </a:rPr>
              <a:t>m (k A mod 1)</a:t>
            </a:r>
            <a:r>
              <a:rPr lang="en-US" sz="3200" dirty="0" smtClean="0">
                <a:latin typeface="Comic Sans MS" pitchFamily="66" charset="0"/>
                <a:sym typeface="Symbol" pitchFamily="18" charset="2"/>
              </a:rPr>
              <a:t></a:t>
            </a:r>
          </a:p>
          <a:p>
            <a:pPr>
              <a:lnSpc>
                <a:spcPct val="120000"/>
              </a:lnSpc>
              <a:buNone/>
            </a:pPr>
            <a:endParaRPr lang="en-US" sz="3200" dirty="0" smtClean="0">
              <a:latin typeface="Comic Sans MS" pitchFamily="66" charset="0"/>
              <a:sym typeface="Symbol" pitchFamily="18" charset="2"/>
            </a:endParaRPr>
          </a:p>
          <a:p>
            <a:pPr>
              <a:lnSpc>
                <a:spcPct val="120000"/>
              </a:lnSpc>
              <a:buNone/>
            </a:pPr>
            <a:endParaRPr lang="en-US" sz="3200" dirty="0" smtClean="0">
              <a:latin typeface="Comic Sans MS" pitchFamily="66" charset="0"/>
              <a:sym typeface="Symbol" pitchFamily="18" charset="2"/>
            </a:endParaRPr>
          </a:p>
          <a:p>
            <a:pPr>
              <a:lnSpc>
                <a:spcPct val="120000"/>
              </a:lnSpc>
            </a:pPr>
            <a:r>
              <a:rPr lang="en-US" sz="3200" b="1" dirty="0" smtClean="0"/>
              <a:t>Disadvantage: </a:t>
            </a:r>
            <a:r>
              <a:rPr lang="en-US" sz="3200" dirty="0" smtClean="0"/>
              <a:t>Slower than division method</a:t>
            </a:r>
          </a:p>
          <a:p>
            <a:pPr>
              <a:lnSpc>
                <a:spcPct val="120000"/>
              </a:lnSpc>
            </a:pPr>
            <a:r>
              <a:rPr lang="en-US" sz="3200" b="1" dirty="0" smtClean="0"/>
              <a:t>Advantage: </a:t>
            </a:r>
            <a:r>
              <a:rPr lang="en-US" sz="3200" dirty="0" smtClean="0"/>
              <a:t>Value of </a:t>
            </a:r>
            <a:r>
              <a:rPr lang="en-US" sz="3200" dirty="0" smtClean="0">
                <a:latin typeface="Comic Sans MS" pitchFamily="66" charset="0"/>
              </a:rPr>
              <a:t>m</a:t>
            </a:r>
            <a:r>
              <a:rPr lang="en-US" sz="3200" dirty="0" smtClean="0"/>
              <a:t> is not critical</a:t>
            </a:r>
            <a:endParaRPr lang="en-US" dirty="0"/>
          </a:p>
        </p:txBody>
      </p:sp>
      <p:pic>
        <p:nvPicPr>
          <p:cNvPr id="4" name="Picture 7"/>
          <p:cNvPicPr>
            <a:picLocks noChangeAspect="1" noChangeArrowheads="1"/>
          </p:cNvPicPr>
          <p:nvPr/>
        </p:nvPicPr>
        <p:blipFill>
          <a:blip r:embed="rId3" cstate="print"/>
          <a:srcRect l="20468" r="34688"/>
          <a:stretch>
            <a:fillRect/>
          </a:stretch>
        </p:blipFill>
        <p:spPr bwMode="auto">
          <a:xfrm>
            <a:off x="3116263" y="3705225"/>
            <a:ext cx="1822450" cy="617538"/>
          </a:xfrm>
          <a:prstGeom prst="rect">
            <a:avLst/>
          </a:prstGeom>
          <a:noFill/>
          <a:ln w="9525">
            <a:noFill/>
            <a:miter lim="800000"/>
            <a:headEnd/>
            <a:tailEnd/>
          </a:ln>
        </p:spPr>
      </p:pic>
      <p:grpSp>
        <p:nvGrpSpPr>
          <p:cNvPr id="5" name="Group 4"/>
          <p:cNvGrpSpPr>
            <a:grpSpLocks/>
          </p:cNvGrpSpPr>
          <p:nvPr/>
        </p:nvGrpSpPr>
        <p:grpSpPr bwMode="auto">
          <a:xfrm>
            <a:off x="5514975" y="4306888"/>
            <a:ext cx="3324225" cy="603250"/>
            <a:chOff x="1783" y="2701"/>
            <a:chExt cx="2094" cy="380"/>
          </a:xfrm>
        </p:grpSpPr>
        <p:sp>
          <p:nvSpPr>
            <p:cNvPr id="10" name="AutoShape 5"/>
            <p:cNvSpPr>
              <a:spLocks/>
            </p:cNvSpPr>
            <p:nvPr/>
          </p:nvSpPr>
          <p:spPr bwMode="auto">
            <a:xfrm rot="-5400000">
              <a:off x="2758" y="2249"/>
              <a:ext cx="73" cy="977"/>
            </a:xfrm>
            <a:prstGeom prst="leftBrace">
              <a:avLst>
                <a:gd name="adj1" fmla="val 111530"/>
                <a:gd name="adj2" fmla="val 50000"/>
              </a:avLst>
            </a:prstGeom>
            <a:noFill/>
            <a:ln w="9525">
              <a:solidFill>
                <a:srgbClr val="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1" name="Text Box 6"/>
            <p:cNvSpPr txBox="1">
              <a:spLocks noChangeArrowheads="1"/>
            </p:cNvSpPr>
            <p:nvPr/>
          </p:nvSpPr>
          <p:spPr bwMode="auto">
            <a:xfrm>
              <a:off x="1783" y="2850"/>
              <a:ext cx="2094" cy="231"/>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fractional part of kA = kA - </a:t>
              </a:r>
              <a:r>
                <a:rPr kumimoji="0" lang="en-US" sz="1800" b="0" i="0" u="none" strike="noStrike" kern="0" cap="none" spc="0" normalizeH="0" baseline="0" noProof="0" dirty="0" smtClean="0">
                  <a:ln>
                    <a:noFill/>
                  </a:ln>
                  <a:solidFill>
                    <a:sysClr val="windowText" lastClr="000000"/>
                  </a:solidFill>
                  <a:effectLst/>
                  <a:uLnTx/>
                  <a:uFillTx/>
                  <a:sym typeface="Symbol" pitchFamily="18" charset="2"/>
                </a:rPr>
                <a:t>kA</a:t>
              </a:r>
            </a:p>
          </p:txBody>
        </p:sp>
      </p:grpSp>
      <p:graphicFrame>
        <p:nvGraphicFramePr>
          <p:cNvPr id="12" name="Object 11"/>
          <p:cNvGraphicFramePr>
            <a:graphicFrameLocks noChangeAspect="1"/>
          </p:cNvGraphicFramePr>
          <p:nvPr/>
        </p:nvGraphicFramePr>
        <p:xfrm>
          <a:off x="1404938" y="4530725"/>
          <a:ext cx="2163762" cy="554038"/>
        </p:xfrm>
        <a:graphic>
          <a:graphicData uri="http://schemas.openxmlformats.org/presentationml/2006/ole">
            <p:oleObj spid="_x0000_s92162" name="Equation" r:id="rId4" imgW="990170" imgH="253890" progId="">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Multiplication Method - Example</a:t>
            </a:r>
            <a:endParaRPr lang="en-US" dirty="0"/>
          </a:p>
        </p:txBody>
      </p:sp>
      <p:sp>
        <p:nvSpPr>
          <p:cNvPr id="4" name="Text Box 5"/>
          <p:cNvSpPr txBox="1">
            <a:spLocks noGrp="1" noChangeArrowheads="1"/>
          </p:cNvSpPr>
          <p:nvPr>
            <p:ph idx="1"/>
          </p:nvPr>
        </p:nvSpPr>
        <p:spPr bwMode="auto">
          <a:xfrm>
            <a:off x="304800" y="1066800"/>
            <a:ext cx="6705600" cy="5386090"/>
          </a:xfrm>
          <a:prstGeom prst="rect">
            <a:avLst/>
          </a:prstGeom>
          <a:noFill/>
          <a:ln w="9525">
            <a:noFill/>
            <a:miter lim="800000"/>
            <a:headEnd/>
            <a:tailEnd/>
          </a:ln>
          <a:effectLst/>
        </p:spPr>
        <p:txBody>
          <a:bodyPr wrap="square">
            <a:spAutoFit/>
          </a:bodyPr>
          <a:lstStyle/>
          <a:p>
            <a:r>
              <a:rPr lang="en-US" sz="3200" dirty="0"/>
              <a:t>Suppose </a:t>
            </a:r>
            <a:r>
              <a:rPr lang="en-US" sz="3200" dirty="0" smtClean="0"/>
              <a:t>k=6 ,  A=0.3</a:t>
            </a:r>
            <a:r>
              <a:rPr lang="en-US" sz="3200" dirty="0"/>
              <a:t>, </a:t>
            </a:r>
            <a:r>
              <a:rPr lang="en-US" sz="3200" dirty="0" smtClean="0"/>
              <a:t> m=32</a:t>
            </a:r>
            <a:endParaRPr lang="en-US" sz="3200" dirty="0"/>
          </a:p>
          <a:p>
            <a:endParaRPr lang="en-US" sz="3600" dirty="0"/>
          </a:p>
          <a:p>
            <a:r>
              <a:rPr lang="en-US" sz="3200" dirty="0"/>
              <a:t>(1)  k x A = 1.8</a:t>
            </a:r>
          </a:p>
          <a:p>
            <a:endParaRPr lang="en-US" sz="3200" dirty="0"/>
          </a:p>
          <a:p>
            <a:r>
              <a:rPr lang="en-US" sz="3200" dirty="0"/>
              <a:t>(2) fractional part: </a:t>
            </a:r>
          </a:p>
          <a:p>
            <a:endParaRPr lang="en-US" sz="3200" dirty="0"/>
          </a:p>
          <a:p>
            <a:r>
              <a:rPr lang="en-US" sz="3200" dirty="0"/>
              <a:t>(3) m x 0.8 = 32 x 0.8 = 25.6</a:t>
            </a:r>
          </a:p>
          <a:p>
            <a:endParaRPr lang="en-US" sz="3200" dirty="0"/>
          </a:p>
          <a:p>
            <a:r>
              <a:rPr lang="en-US" sz="3200" dirty="0"/>
              <a:t>(4)</a:t>
            </a:r>
            <a:endParaRPr lang="en-US" sz="2800" dirty="0"/>
          </a:p>
        </p:txBody>
      </p:sp>
      <p:graphicFrame>
        <p:nvGraphicFramePr>
          <p:cNvPr id="5" name="Object 6"/>
          <p:cNvGraphicFramePr>
            <a:graphicFrameLocks noChangeAspect="1"/>
          </p:cNvGraphicFramePr>
          <p:nvPr/>
        </p:nvGraphicFramePr>
        <p:xfrm>
          <a:off x="4038600" y="3505200"/>
          <a:ext cx="2163762" cy="554038"/>
        </p:xfrm>
        <a:graphic>
          <a:graphicData uri="http://schemas.openxmlformats.org/presentationml/2006/ole">
            <p:oleObj spid="_x0000_s93186" name="Equation" r:id="rId3" imgW="990170" imgH="253890" progId="">
              <p:embed/>
            </p:oleObj>
          </a:graphicData>
        </a:graphic>
      </p:graphicFrame>
      <p:graphicFrame>
        <p:nvGraphicFramePr>
          <p:cNvPr id="6" name="Object 7"/>
          <p:cNvGraphicFramePr>
            <a:graphicFrameLocks noChangeAspect="1"/>
          </p:cNvGraphicFramePr>
          <p:nvPr/>
        </p:nvGraphicFramePr>
        <p:xfrm>
          <a:off x="1524000" y="5883275"/>
          <a:ext cx="1719262" cy="554038"/>
        </p:xfrm>
        <a:graphic>
          <a:graphicData uri="http://schemas.openxmlformats.org/presentationml/2006/ole">
            <p:oleObj spid="_x0000_s93187" name="Equation" r:id="rId4" imgW="787058" imgH="253890" progId="">
              <p:embed/>
            </p:oleObj>
          </a:graphicData>
        </a:graphic>
      </p:graphicFrame>
      <p:sp>
        <p:nvSpPr>
          <p:cNvPr id="7" name="Text Box 8"/>
          <p:cNvSpPr txBox="1">
            <a:spLocks noChangeArrowheads="1"/>
          </p:cNvSpPr>
          <p:nvPr/>
        </p:nvSpPr>
        <p:spPr bwMode="auto">
          <a:xfrm>
            <a:off x="3733800" y="5791200"/>
            <a:ext cx="2743200" cy="584775"/>
          </a:xfrm>
          <a:prstGeom prst="rect">
            <a:avLst/>
          </a:prstGeom>
          <a:noFill/>
          <a:ln w="9525">
            <a:noFill/>
            <a:miter lim="800000"/>
            <a:headEnd/>
            <a:tailEnd/>
          </a:ln>
          <a:effectLst/>
        </p:spPr>
        <p:txBody>
          <a:bodyPr wrap="square">
            <a:spAutoFit/>
          </a:bodyPr>
          <a:lstStyle/>
          <a:p>
            <a:r>
              <a:rPr lang="en-US" sz="3200" b="1" dirty="0">
                <a:solidFill>
                  <a:srgbClr val="0000CC"/>
                </a:solidFill>
                <a:effectLst/>
              </a:rPr>
              <a:t>h(6)=25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checkerboard(across)">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Mid-Square Method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key is squared and the address selected from the middle of the squared number</a:t>
            </a:r>
          </a:p>
          <a:p>
            <a:r>
              <a:rPr lang="en-US" dirty="0" smtClean="0"/>
              <a:t>The hash function H is defined by:</a:t>
            </a:r>
          </a:p>
          <a:p>
            <a:pPr>
              <a:buNone/>
            </a:pPr>
            <a:r>
              <a:rPr lang="en-US" dirty="0" smtClean="0"/>
              <a:t>			h(k) = k</a:t>
            </a:r>
            <a:r>
              <a:rPr lang="en-US" baseline="30000" dirty="0" smtClean="0"/>
              <a:t>2</a:t>
            </a:r>
            <a:r>
              <a:rPr lang="en-US" dirty="0" smtClean="0"/>
              <a:t> = l</a:t>
            </a:r>
          </a:p>
          <a:p>
            <a:r>
              <a:rPr lang="en-US" dirty="0" smtClean="0"/>
              <a:t>Where </a:t>
            </a:r>
            <a:r>
              <a:rPr lang="en-US" b="1" i="1" dirty="0" smtClean="0">
                <a:solidFill>
                  <a:srgbClr val="0000CC"/>
                </a:solidFill>
              </a:rPr>
              <a:t>l</a:t>
            </a:r>
            <a:r>
              <a:rPr lang="en-US" dirty="0" smtClean="0"/>
              <a:t> is obtained by digits from both the end of k</a:t>
            </a:r>
            <a:r>
              <a:rPr lang="en-US" baseline="30000" dirty="0" smtClean="0"/>
              <a:t>2</a:t>
            </a:r>
            <a:r>
              <a:rPr lang="en-US" dirty="0" smtClean="0"/>
              <a:t> starting from left</a:t>
            </a:r>
          </a:p>
          <a:p>
            <a:r>
              <a:rPr lang="en-US" dirty="0" smtClean="0"/>
              <a:t>The most obvious limitation of this method is the size of the key</a:t>
            </a:r>
          </a:p>
          <a:p>
            <a:r>
              <a:rPr lang="en-US" dirty="0" smtClean="0"/>
              <a:t>Given a key of 6 digits, the product will be 12 digits, which may be beyond the maximum integer size of many computers</a:t>
            </a:r>
          </a:p>
          <a:p>
            <a:r>
              <a:rPr lang="en-US" dirty="0" smtClean="0"/>
              <a:t>Same number of digits must be used for all of the keys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Mid-Square Method - Example</a:t>
            </a:r>
            <a:endParaRPr lang="en-US" dirty="0"/>
          </a:p>
        </p:txBody>
      </p:sp>
      <p:sp>
        <p:nvSpPr>
          <p:cNvPr id="3" name="Content Placeholder 2"/>
          <p:cNvSpPr>
            <a:spLocks noGrp="1"/>
          </p:cNvSpPr>
          <p:nvPr>
            <p:ph idx="1"/>
          </p:nvPr>
        </p:nvSpPr>
        <p:spPr>
          <a:xfrm>
            <a:off x="304800" y="1066800"/>
            <a:ext cx="8534400" cy="1143000"/>
          </a:xfrm>
        </p:spPr>
        <p:txBody>
          <a:bodyPr/>
          <a:lstStyle/>
          <a:p>
            <a:r>
              <a:rPr lang="en-US" dirty="0" smtClean="0"/>
              <a:t>Consider following keys in the table and its hash index :</a:t>
            </a:r>
          </a:p>
          <a:p>
            <a:endParaRPr lang="en-US" dirty="0"/>
          </a:p>
        </p:txBody>
      </p:sp>
      <p:pic>
        <p:nvPicPr>
          <p:cNvPr id="4" name="Picture 2"/>
          <p:cNvPicPr>
            <a:picLocks noChangeAspect="1" noChangeArrowheads="1"/>
          </p:cNvPicPr>
          <p:nvPr/>
        </p:nvPicPr>
        <p:blipFill>
          <a:blip r:embed="rId2" cstate="print"/>
          <a:srcRect/>
          <a:stretch>
            <a:fillRect/>
          </a:stretch>
        </p:blipFill>
        <p:spPr bwMode="auto">
          <a:xfrm>
            <a:off x="519767" y="2286000"/>
            <a:ext cx="8090833" cy="1933208"/>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2895600" y="4343400"/>
            <a:ext cx="3023936"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Mid-Square Method - Example</a:t>
            </a:r>
            <a:endParaRPr lang="en-US" dirty="0"/>
          </a:p>
        </p:txBody>
      </p:sp>
      <p:sp>
        <p:nvSpPr>
          <p:cNvPr id="3" name="Content Placeholder 2"/>
          <p:cNvSpPr>
            <a:spLocks noGrp="1"/>
          </p:cNvSpPr>
          <p:nvPr>
            <p:ph idx="1"/>
          </p:nvPr>
        </p:nvSpPr>
        <p:spPr>
          <a:xfrm>
            <a:off x="304800" y="1066800"/>
            <a:ext cx="8534400" cy="533400"/>
          </a:xfrm>
        </p:spPr>
        <p:txBody>
          <a:bodyPr/>
          <a:lstStyle/>
          <a:p>
            <a:endParaRPr lang="en-US" dirty="0"/>
          </a:p>
        </p:txBody>
      </p:sp>
      <p:pic>
        <p:nvPicPr>
          <p:cNvPr id="4" name="Picture 3"/>
          <p:cNvPicPr>
            <a:picLocks noChangeAspect="1" noChangeArrowheads="1"/>
          </p:cNvPicPr>
          <p:nvPr/>
        </p:nvPicPr>
        <p:blipFill>
          <a:blip r:embed="rId2" cstate="print"/>
          <a:srcRect/>
          <a:stretch>
            <a:fillRect/>
          </a:stretch>
        </p:blipFill>
        <p:spPr bwMode="auto">
          <a:xfrm>
            <a:off x="1143000" y="1143000"/>
            <a:ext cx="6400800" cy="4962184"/>
          </a:xfrm>
          <a:prstGeom prst="rect">
            <a:avLst/>
          </a:prstGeom>
          <a:noFill/>
          <a:ln w="9525">
            <a:noFill/>
            <a:miter lim="800000"/>
            <a:headEnd/>
            <a:tailEnd/>
          </a:ln>
        </p:spPr>
      </p:pic>
      <p:sp>
        <p:nvSpPr>
          <p:cNvPr id="5" name="TextBox 4"/>
          <p:cNvSpPr txBox="1"/>
          <p:nvPr/>
        </p:nvSpPr>
        <p:spPr>
          <a:xfrm>
            <a:off x="1676400" y="6248400"/>
            <a:ext cx="5562600" cy="461665"/>
          </a:xfrm>
          <a:prstGeom prst="rect">
            <a:avLst/>
          </a:prstGeom>
          <a:noFill/>
        </p:spPr>
        <p:txBody>
          <a:bodyPr wrap="square" rtlCol="0">
            <a:spAutoFit/>
          </a:bodyPr>
          <a:lstStyle/>
          <a:p>
            <a:r>
              <a:rPr lang="en-US" sz="2400" dirty="0" smtClean="0">
                <a:effectLst/>
                <a:latin typeface="+mn-lt"/>
              </a:rPr>
              <a:t>Hash Table with Mid-Square Division</a:t>
            </a:r>
            <a:endParaRPr lang="en-US" sz="2400" dirty="0">
              <a:effectLst/>
              <a:latin typeface="+mn-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Folding Method</a:t>
            </a:r>
            <a:endParaRPr lang="en-US" dirty="0"/>
          </a:p>
        </p:txBody>
      </p:sp>
      <p:sp>
        <p:nvSpPr>
          <p:cNvPr id="3" name="Content Placeholder 2"/>
          <p:cNvSpPr>
            <a:spLocks noGrp="1"/>
          </p:cNvSpPr>
          <p:nvPr>
            <p:ph idx="1"/>
          </p:nvPr>
        </p:nvSpPr>
        <p:spPr/>
        <p:txBody>
          <a:bodyPr/>
          <a:lstStyle/>
          <a:p>
            <a:r>
              <a:rPr lang="en-US" dirty="0" smtClean="0"/>
              <a:t>In this method, the key K is partitioned into number of parts, k1, k2,...... </a:t>
            </a:r>
            <a:r>
              <a:rPr lang="en-US" dirty="0" err="1" smtClean="0"/>
              <a:t>kr</a:t>
            </a:r>
            <a:r>
              <a:rPr lang="en-US" dirty="0" smtClean="0"/>
              <a:t> </a:t>
            </a:r>
          </a:p>
          <a:p>
            <a:r>
              <a:rPr lang="en-US" dirty="0" smtClean="0"/>
              <a:t>The parts have same number of digits as the required hash address, except possibly for the last part</a:t>
            </a:r>
          </a:p>
          <a:p>
            <a:r>
              <a:rPr lang="en-US" dirty="0" smtClean="0"/>
              <a:t>Then the parts are added together, ignoring the last carry</a:t>
            </a:r>
          </a:p>
          <a:p>
            <a:pPr>
              <a:buNone/>
            </a:pPr>
            <a:r>
              <a:rPr lang="en-US" dirty="0" smtClean="0"/>
              <a:t>			h(k) = k</a:t>
            </a:r>
            <a:r>
              <a:rPr lang="en-US" baseline="-25000" dirty="0" smtClean="0"/>
              <a:t>1</a:t>
            </a:r>
            <a:r>
              <a:rPr lang="en-US" dirty="0" smtClean="0"/>
              <a:t> + k</a:t>
            </a:r>
            <a:r>
              <a:rPr lang="en-US" baseline="-25000" dirty="0" smtClean="0"/>
              <a:t>2</a:t>
            </a:r>
            <a:r>
              <a:rPr lang="en-US" dirty="0" smtClean="0"/>
              <a:t> + ...... + </a:t>
            </a:r>
            <a:r>
              <a:rPr lang="en-US" dirty="0" err="1" smtClean="0"/>
              <a:t>kr</a:t>
            </a:r>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Folding Method</a:t>
            </a:r>
            <a:endParaRPr lang="en-US" dirty="0"/>
          </a:p>
        </p:txBody>
      </p:sp>
      <p:sp>
        <p:nvSpPr>
          <p:cNvPr id="3" name="Content Placeholder 2"/>
          <p:cNvSpPr>
            <a:spLocks noGrp="1"/>
          </p:cNvSpPr>
          <p:nvPr>
            <p:ph idx="1"/>
          </p:nvPr>
        </p:nvSpPr>
        <p:spPr/>
        <p:txBody>
          <a:bodyPr/>
          <a:lstStyle/>
          <a:p>
            <a:r>
              <a:rPr lang="en-US" dirty="0" smtClean="0"/>
              <a:t>Here we are dealing with a hash table with index from 00 to 99, i.e., two-digit hash table</a:t>
            </a:r>
          </a:p>
          <a:p>
            <a:r>
              <a:rPr lang="en-US" dirty="0" smtClean="0"/>
              <a:t>So we divide the K numbers of two digits</a:t>
            </a:r>
          </a:p>
        </p:txBody>
      </p:sp>
      <p:grpSp>
        <p:nvGrpSpPr>
          <p:cNvPr id="6" name="Group 5"/>
          <p:cNvGrpSpPr/>
          <p:nvPr/>
        </p:nvGrpSpPr>
        <p:grpSpPr>
          <a:xfrm>
            <a:off x="914400" y="4038600"/>
            <a:ext cx="7848600" cy="2057400"/>
            <a:chOff x="914400" y="4876800"/>
            <a:chExt cx="7420117" cy="1614487"/>
          </a:xfrm>
        </p:grpSpPr>
        <p:pic>
          <p:nvPicPr>
            <p:cNvPr id="4" name="Picture 2"/>
            <p:cNvPicPr>
              <a:picLocks noChangeAspect="1" noChangeArrowheads="1"/>
            </p:cNvPicPr>
            <p:nvPr/>
          </p:nvPicPr>
          <p:blipFill>
            <a:blip r:embed="rId2" cstate="print"/>
            <a:srcRect/>
            <a:stretch>
              <a:fillRect/>
            </a:stretch>
          </p:blipFill>
          <p:spPr bwMode="auto">
            <a:xfrm>
              <a:off x="914400" y="4876800"/>
              <a:ext cx="7420117" cy="1614487"/>
            </a:xfrm>
            <a:prstGeom prst="rect">
              <a:avLst/>
            </a:prstGeom>
            <a:noFill/>
            <a:ln w="9525">
              <a:noFill/>
              <a:miter lim="800000"/>
              <a:headEnd/>
              <a:tailEnd/>
            </a:ln>
          </p:spPr>
        </p:pic>
        <p:sp>
          <p:nvSpPr>
            <p:cNvPr id="5" name="TextBox 4"/>
            <p:cNvSpPr txBox="1"/>
            <p:nvPr/>
          </p:nvSpPr>
          <p:spPr>
            <a:xfrm>
              <a:off x="5380878" y="6063759"/>
              <a:ext cx="392564" cy="307937"/>
            </a:xfrm>
            <a:prstGeom prst="rect">
              <a:avLst/>
            </a:prstGeom>
            <a:noFill/>
          </p:spPr>
          <p:txBody>
            <a:bodyPr wrap="square" rtlCol="0">
              <a:spAutoFit/>
            </a:bodyPr>
            <a:lstStyle/>
            <a:p>
              <a:r>
                <a:rPr lang="en-US" sz="1950" b="1" dirty="0" smtClean="0">
                  <a:effectLst/>
                </a:rPr>
                <a:t>8</a:t>
              </a:r>
              <a:endParaRPr lang="en-US" sz="1950" b="1" dirty="0">
                <a:effectLst/>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Folding Method</a:t>
            </a:r>
            <a:endParaRPr lang="en-US" dirty="0"/>
          </a:p>
        </p:txBody>
      </p:sp>
      <p:sp>
        <p:nvSpPr>
          <p:cNvPr id="3" name="Content Placeholder 2"/>
          <p:cNvSpPr>
            <a:spLocks noGrp="1"/>
          </p:cNvSpPr>
          <p:nvPr>
            <p:ph idx="1"/>
          </p:nvPr>
        </p:nvSpPr>
        <p:spPr>
          <a:xfrm>
            <a:off x="304800" y="1066800"/>
            <a:ext cx="8610600" cy="5486400"/>
          </a:xfrm>
        </p:spPr>
        <p:txBody>
          <a:bodyPr/>
          <a:lstStyle/>
          <a:p>
            <a:r>
              <a:rPr lang="en-US" dirty="0" smtClean="0"/>
              <a:t>Sometimes, for extra </a:t>
            </a:r>
            <a:r>
              <a:rPr lang="en-US" dirty="0" smtClean="0">
                <a:solidFill>
                  <a:srgbClr val="0000CC"/>
                </a:solidFill>
              </a:rPr>
              <a:t>"milling;" </a:t>
            </a:r>
            <a:r>
              <a:rPr lang="en-US" dirty="0" smtClean="0"/>
              <a:t>the even-numbered parts, k</a:t>
            </a:r>
            <a:r>
              <a:rPr lang="en-US" baseline="-25000" dirty="0" smtClean="0"/>
              <a:t>2</a:t>
            </a:r>
            <a:r>
              <a:rPr lang="en-US" dirty="0" smtClean="0"/>
              <a:t>, k</a:t>
            </a:r>
            <a:r>
              <a:rPr lang="en-US" baseline="-25000" dirty="0" smtClean="0"/>
              <a:t>4</a:t>
            </a:r>
            <a:r>
              <a:rPr lang="en-US" dirty="0" smtClean="0"/>
              <a:t>, . . . , are each reversed before the addition </a:t>
            </a:r>
          </a:p>
          <a:p>
            <a:endParaRPr lang="en-US" dirty="0" smtClean="0"/>
          </a:p>
          <a:p>
            <a:endParaRPr lang="en-US" dirty="0" smtClean="0"/>
          </a:p>
          <a:p>
            <a:endParaRPr lang="en-US" dirty="0" smtClean="0"/>
          </a:p>
          <a:p>
            <a:endParaRPr lang="en-US" dirty="0" smtClean="0"/>
          </a:p>
          <a:p>
            <a:endParaRPr lang="en-US" dirty="0" smtClean="0"/>
          </a:p>
          <a:p>
            <a:r>
              <a:rPr lang="en-US" sz="2800" dirty="0" smtClean="0"/>
              <a:t>H(7148) = 71 + 84 = 155, here we will eliminate the leading carry (i.e., 1). So H(7148) = 71 + 64 = 55</a:t>
            </a:r>
            <a:endParaRPr lang="en-US" dirty="0" smtClean="0"/>
          </a:p>
        </p:txBody>
      </p:sp>
      <p:pic>
        <p:nvPicPr>
          <p:cNvPr id="9" name="Picture 3"/>
          <p:cNvPicPr>
            <a:picLocks noChangeAspect="1" noChangeArrowheads="1"/>
          </p:cNvPicPr>
          <p:nvPr/>
        </p:nvPicPr>
        <p:blipFill>
          <a:blip r:embed="rId2" cstate="print"/>
          <a:srcRect/>
          <a:stretch>
            <a:fillRect/>
          </a:stretch>
        </p:blipFill>
        <p:spPr bwMode="auto">
          <a:xfrm>
            <a:off x="914400" y="2762395"/>
            <a:ext cx="7420117" cy="2266805"/>
          </a:xfrm>
          <a:prstGeom prst="rect">
            <a:avLst/>
          </a:prstGeom>
          <a:noFill/>
          <a:ln w="9525">
            <a:noFill/>
            <a:miter lim="800000"/>
            <a:headEnd/>
            <a:tailEnd/>
          </a:ln>
        </p:spPr>
      </p:pic>
      <p:sp>
        <p:nvSpPr>
          <p:cNvPr id="10" name="TextBox 9"/>
          <p:cNvSpPr txBox="1"/>
          <p:nvPr/>
        </p:nvSpPr>
        <p:spPr>
          <a:xfrm>
            <a:off x="5228772" y="4544023"/>
            <a:ext cx="312906" cy="369332"/>
          </a:xfrm>
          <a:prstGeom prst="rect">
            <a:avLst/>
          </a:prstGeom>
          <a:noFill/>
        </p:spPr>
        <p:txBody>
          <a:bodyPr wrap="none" rtlCol="0">
            <a:spAutoFit/>
          </a:bodyPr>
          <a:lstStyle/>
          <a:p>
            <a:r>
              <a:rPr lang="en-US" b="1" dirty="0" smtClean="0">
                <a:effectLst/>
              </a:rPr>
              <a:t>8</a:t>
            </a:r>
            <a:endParaRPr lang="en-US" b="1" dirty="0">
              <a:effectLs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 Hashing</a:t>
            </a:r>
            <a:endParaRPr lang="en-US" dirty="0"/>
          </a:p>
        </p:txBody>
      </p:sp>
      <p:sp>
        <p:nvSpPr>
          <p:cNvPr id="3" name="Content Placeholder 2"/>
          <p:cNvSpPr>
            <a:spLocks noGrp="1"/>
          </p:cNvSpPr>
          <p:nvPr>
            <p:ph idx="1"/>
          </p:nvPr>
        </p:nvSpPr>
        <p:spPr/>
        <p:txBody>
          <a:bodyPr/>
          <a:lstStyle/>
          <a:p>
            <a:r>
              <a:rPr lang="en-US" dirty="0" smtClean="0"/>
              <a:t>A determined </a:t>
            </a:r>
            <a:r>
              <a:rPr lang="en-US" dirty="0" smtClean="0">
                <a:solidFill>
                  <a:srgbClr val="0000CC"/>
                </a:solidFill>
              </a:rPr>
              <a:t>“adversary” </a:t>
            </a:r>
            <a:r>
              <a:rPr lang="en-US" dirty="0" smtClean="0"/>
              <a:t>can always find a set of data that will defeat any hash function</a:t>
            </a:r>
          </a:p>
          <a:p>
            <a:pPr lvl="1"/>
            <a:r>
              <a:rPr lang="en-US" dirty="0" smtClean="0"/>
              <a:t>Hash all keys to same slot </a:t>
            </a:r>
            <a:r>
              <a:rPr lang="en-US" dirty="0" smtClean="0">
                <a:latin typeface="Symbol" pitchFamily="18" charset="2"/>
              </a:rPr>
              <a:t> </a:t>
            </a:r>
            <a:r>
              <a:rPr lang="en-US" dirty="0" smtClean="0">
                <a:latin typeface="Monotype Sorts" pitchFamily="2" charset="2"/>
              </a:rPr>
              <a:t>ç</a:t>
            </a:r>
            <a:r>
              <a:rPr lang="en-US" dirty="0" smtClean="0">
                <a:latin typeface="Symbol" pitchFamily="18" charset="2"/>
              </a:rPr>
              <a:t>   </a:t>
            </a:r>
            <a:r>
              <a:rPr lang="en-US" sz="3200" i="1" dirty="0" smtClean="0">
                <a:latin typeface="Times New Roman" pitchFamily="18" charset="0"/>
              </a:rPr>
              <a:t>O(n)</a:t>
            </a:r>
            <a:r>
              <a:rPr lang="en-US" i="1" dirty="0" smtClean="0"/>
              <a:t> </a:t>
            </a:r>
            <a:r>
              <a:rPr lang="en-US" dirty="0" smtClean="0"/>
              <a:t>search</a:t>
            </a:r>
            <a:endParaRPr lang="en-US" i="1" dirty="0" smtClean="0">
              <a:latin typeface="Times New Roman" pitchFamily="18" charset="0"/>
            </a:endParaRPr>
          </a:p>
          <a:p>
            <a:r>
              <a:rPr lang="en-US" dirty="0" smtClean="0"/>
              <a:t>Selecting a hash function at random (at run time) from a family of hash functions</a:t>
            </a:r>
          </a:p>
          <a:p>
            <a:r>
              <a:rPr lang="en-US" dirty="0" smtClean="0"/>
              <a:t>This guarantees </a:t>
            </a:r>
            <a:r>
              <a:rPr lang="en-US" dirty="0" smtClean="0">
                <a:solidFill>
                  <a:srgbClr val="0000CC"/>
                </a:solidFill>
              </a:rPr>
              <a:t>a low number of collisions </a:t>
            </a:r>
            <a:r>
              <a:rPr lang="en-US" dirty="0" smtClean="0"/>
              <a:t>in expectation, even if the data is chosen by an adversary</a:t>
            </a:r>
          </a:p>
          <a:p>
            <a:r>
              <a:rPr lang="en-US" dirty="0" smtClean="0"/>
              <a:t>Reduce the probability of poor performance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 Hashing</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Assume we want to map keys from some universe </a:t>
            </a:r>
            <a:r>
              <a:rPr lang="en-US" b="1" i="1" dirty="0" smtClean="0">
                <a:solidFill>
                  <a:srgbClr val="0000CC"/>
                </a:solidFill>
              </a:rPr>
              <a:t>U</a:t>
            </a:r>
            <a:r>
              <a:rPr lang="en-US" dirty="0" smtClean="0"/>
              <a:t> into </a:t>
            </a:r>
            <a:r>
              <a:rPr lang="en-US" b="1" i="1" dirty="0" smtClean="0">
                <a:solidFill>
                  <a:srgbClr val="0000CC"/>
                </a:solidFill>
              </a:rPr>
              <a:t>m</a:t>
            </a:r>
            <a:r>
              <a:rPr lang="en-US" dirty="0" smtClean="0"/>
              <a:t> bins (</a:t>
            </a:r>
            <a:r>
              <a:rPr lang="en-US" dirty="0" err="1" smtClean="0"/>
              <a:t>labelled</a:t>
            </a:r>
            <a:r>
              <a:rPr lang="en-US" dirty="0" smtClean="0"/>
              <a:t>  [)</a:t>
            </a:r>
          </a:p>
          <a:p>
            <a:pPr lvl="1"/>
            <a:r>
              <a:rPr lang="en-US" b="1" i="1" dirty="0" smtClean="0"/>
              <a:t>[m] = {0, ……., m – 1}</a:t>
            </a:r>
          </a:p>
          <a:p>
            <a:r>
              <a:rPr lang="en-US" dirty="0" smtClean="0"/>
              <a:t>The algorithm will have to handle some data set </a:t>
            </a:r>
            <a:r>
              <a:rPr lang="en-US" b="1" i="1" dirty="0" smtClean="0">
                <a:solidFill>
                  <a:srgbClr val="0000CC"/>
                </a:solidFill>
              </a:rPr>
              <a:t>S </a:t>
            </a:r>
            <a:r>
              <a:rPr lang="en-US" b="1" i="1" dirty="0" smtClean="0">
                <a:solidFill>
                  <a:srgbClr val="0000CC"/>
                </a:solidFill>
                <a:sym typeface="Symbol"/>
              </a:rPr>
              <a:t> U </a:t>
            </a:r>
            <a:r>
              <a:rPr lang="en-US" dirty="0" smtClean="0">
                <a:sym typeface="Symbol"/>
              </a:rPr>
              <a:t>of </a:t>
            </a:r>
            <a:r>
              <a:rPr lang="en-US" b="1" i="1" dirty="0" smtClean="0">
                <a:solidFill>
                  <a:srgbClr val="0000CC"/>
                </a:solidFill>
                <a:sym typeface="Symbol"/>
              </a:rPr>
              <a:t>|S| = n </a:t>
            </a:r>
            <a:r>
              <a:rPr lang="en-US" b="1" i="1" dirty="0" smtClean="0">
                <a:solidFill>
                  <a:srgbClr val="0000CC"/>
                </a:solidFill>
              </a:rPr>
              <a:t> </a:t>
            </a:r>
            <a:r>
              <a:rPr lang="en-US" dirty="0" smtClean="0"/>
              <a:t>keys, which is not known in advance</a:t>
            </a:r>
          </a:p>
          <a:p>
            <a:r>
              <a:rPr lang="en-US" dirty="0" smtClean="0"/>
              <a:t>Usually, the goal of hashing is to obtain a low number of collisions (keys from </a:t>
            </a:r>
            <a:r>
              <a:rPr lang="en-US" b="1" i="1" dirty="0" smtClean="0">
                <a:solidFill>
                  <a:srgbClr val="0000CC"/>
                </a:solidFill>
              </a:rPr>
              <a:t>S</a:t>
            </a:r>
            <a:r>
              <a:rPr lang="en-US" dirty="0" smtClean="0"/>
              <a:t> that land in the same bin)</a:t>
            </a:r>
          </a:p>
          <a:p>
            <a:r>
              <a:rPr lang="en-US" dirty="0" smtClean="0"/>
              <a:t>A </a:t>
            </a:r>
            <a:r>
              <a:rPr lang="en-US" dirty="0" smtClean="0">
                <a:solidFill>
                  <a:srgbClr val="0000CC"/>
                </a:solidFill>
              </a:rPr>
              <a:t>deterministic hash function </a:t>
            </a:r>
            <a:r>
              <a:rPr lang="en-US" dirty="0" smtClean="0"/>
              <a:t>cannot offer any guarantee in an adversarial setting if the size of </a:t>
            </a:r>
            <a:r>
              <a:rPr lang="en-US" b="1" i="1" dirty="0" smtClean="0">
                <a:solidFill>
                  <a:srgbClr val="0000CC"/>
                </a:solidFill>
              </a:rPr>
              <a:t>U</a:t>
            </a:r>
            <a:r>
              <a:rPr lang="en-US" dirty="0" smtClean="0"/>
              <a:t> is greater than </a:t>
            </a:r>
            <a:r>
              <a:rPr lang="en-US" b="1" i="1" dirty="0" smtClean="0">
                <a:solidFill>
                  <a:srgbClr val="0000CC"/>
                </a:solidFill>
              </a:rPr>
              <a:t>m</a:t>
            </a:r>
            <a:r>
              <a:rPr lang="en-US" b="1" i="1" baseline="30000" dirty="0" smtClean="0">
                <a:solidFill>
                  <a:srgbClr val="0000CC"/>
                </a:solidFill>
              </a:rPr>
              <a:t>2</a:t>
            </a:r>
          </a:p>
          <a:p>
            <a:pPr lvl="1"/>
            <a:r>
              <a:rPr lang="en-US" dirty="0" smtClean="0"/>
              <a:t>since the adversary may choose </a:t>
            </a:r>
            <a:r>
              <a:rPr lang="en-US" b="1" i="1" dirty="0" smtClean="0">
                <a:solidFill>
                  <a:srgbClr val="0000CC"/>
                </a:solidFill>
              </a:rPr>
              <a:t>S</a:t>
            </a:r>
            <a:r>
              <a:rPr lang="en-US" dirty="0" smtClean="0"/>
              <a:t> to be precisely the </a:t>
            </a:r>
            <a:r>
              <a:rPr lang="en-US" dirty="0" err="1" smtClean="0"/>
              <a:t>preimage</a:t>
            </a:r>
            <a:r>
              <a:rPr lang="en-US" dirty="0" smtClean="0"/>
              <a:t> of a bin.</a:t>
            </a:r>
          </a:p>
          <a:p>
            <a:pPr lvl="1"/>
            <a:r>
              <a:rPr lang="en-US" dirty="0" smtClean="0"/>
              <a:t>This means that all data keys land in the same bin, making hashing useless.</a:t>
            </a:r>
          </a:p>
          <a:p>
            <a:r>
              <a:rPr lang="en-US" dirty="0" smtClean="0"/>
              <a:t>Furthermore, a deterministic hash function does not allow for </a:t>
            </a:r>
            <a:r>
              <a:rPr lang="en-US" i="1" dirty="0" smtClean="0">
                <a:solidFill>
                  <a:srgbClr val="0000CC"/>
                </a:solidFill>
              </a:rPr>
              <a:t>rehashing</a:t>
            </a:r>
            <a:r>
              <a:rPr lang="en-US" dirty="0" smtClean="0"/>
              <a:t>: sometimes the input data turns out to be bad for the hash function </a:t>
            </a:r>
          </a:p>
          <a:p>
            <a:pPr lvl="1"/>
            <a:r>
              <a:rPr lang="en-US" dirty="0" smtClean="0"/>
              <a:t>e.g. there are too many collisions, so one would like to change the hash function.</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 Hashing</a:t>
            </a:r>
            <a:endParaRPr lang="en-US" dirty="0"/>
          </a:p>
        </p:txBody>
      </p:sp>
      <p:sp>
        <p:nvSpPr>
          <p:cNvPr id="3" name="Content Placeholder 2"/>
          <p:cNvSpPr>
            <a:spLocks noGrp="1"/>
          </p:cNvSpPr>
          <p:nvPr>
            <p:ph idx="1"/>
          </p:nvPr>
        </p:nvSpPr>
        <p:spPr/>
        <p:txBody>
          <a:bodyPr/>
          <a:lstStyle/>
          <a:p>
            <a:r>
              <a:rPr lang="en-US" dirty="0" smtClean="0"/>
              <a:t>Solution is to pick a function randomly from a family of hash functions.</a:t>
            </a:r>
          </a:p>
          <a:p>
            <a:r>
              <a:rPr lang="en-US" dirty="0" smtClean="0"/>
              <a:t>A family of functions </a:t>
            </a:r>
            <a:r>
              <a:rPr lang="en-US" b="1" i="1" dirty="0" smtClean="0">
                <a:solidFill>
                  <a:srgbClr val="0000CC"/>
                </a:solidFill>
              </a:rPr>
              <a:t>H = {h : U → [m] } </a:t>
            </a:r>
            <a:r>
              <a:rPr lang="en-US" dirty="0" smtClean="0"/>
              <a:t>is called a </a:t>
            </a:r>
            <a:r>
              <a:rPr lang="en-US" b="1" i="1" dirty="0" smtClean="0">
                <a:solidFill>
                  <a:srgbClr val="0000CC"/>
                </a:solidFill>
              </a:rPr>
              <a:t>universal family </a:t>
            </a:r>
            <a:r>
              <a:rPr lang="en-US" dirty="0" smtClean="0"/>
              <a:t>if </a:t>
            </a:r>
          </a:p>
          <a:p>
            <a:endParaRPr lang="en-US" sz="2000" dirty="0" smtClean="0"/>
          </a:p>
          <a:p>
            <a:endParaRPr lang="en-US" sz="1000" dirty="0" smtClean="0"/>
          </a:p>
          <a:p>
            <a:r>
              <a:rPr lang="en-US" dirty="0" smtClean="0"/>
              <a:t>In other words, any two keys of the universe collide with probability at most 1/m when the hash function h is drawn randomly from H</a:t>
            </a:r>
          </a:p>
          <a:p>
            <a:r>
              <a:rPr lang="en-US" dirty="0" smtClean="0"/>
              <a:t>This is exactly the probability of collision we would expect if the hash function assigned truly random hash codes to every key</a:t>
            </a:r>
            <a:endParaRPr lang="en-US" dirty="0"/>
          </a:p>
        </p:txBody>
      </p:sp>
      <p:pic>
        <p:nvPicPr>
          <p:cNvPr id="91138" name="Picture 2"/>
          <p:cNvPicPr>
            <a:picLocks noChangeAspect="1" noChangeArrowheads="1"/>
          </p:cNvPicPr>
          <p:nvPr/>
        </p:nvPicPr>
        <p:blipFill>
          <a:blip r:embed="rId2" cstate="print"/>
          <a:srcRect/>
          <a:stretch>
            <a:fillRect/>
          </a:stretch>
        </p:blipFill>
        <p:spPr bwMode="auto">
          <a:xfrm>
            <a:off x="1295400" y="3048000"/>
            <a:ext cx="5705475" cy="7495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 Hashing</a:t>
            </a:r>
            <a:endParaRPr lang="en-US" dirty="0"/>
          </a:p>
        </p:txBody>
      </p:sp>
      <p:sp>
        <p:nvSpPr>
          <p:cNvPr id="3" name="Content Placeholder 2"/>
          <p:cNvSpPr>
            <a:spLocks noGrp="1"/>
          </p:cNvSpPr>
          <p:nvPr>
            <p:ph idx="1"/>
          </p:nvPr>
        </p:nvSpPr>
        <p:spPr/>
        <p:txBody>
          <a:bodyPr/>
          <a:lstStyle/>
          <a:p>
            <a:pPr marL="492125"/>
            <a:r>
              <a:rPr lang="en-US" dirty="0" smtClean="0"/>
              <a:t>Can we design a set of universal hash functions?</a:t>
            </a:r>
          </a:p>
          <a:p>
            <a:pPr marL="492125"/>
            <a:r>
              <a:rPr lang="en-US" i="1" dirty="0" smtClean="0"/>
              <a:t>Quite easily</a:t>
            </a:r>
            <a:endParaRPr lang="en-US" dirty="0" smtClean="0"/>
          </a:p>
          <a:p>
            <a:pPr marL="492125"/>
            <a:r>
              <a:rPr lang="en-US" dirty="0" smtClean="0"/>
              <a:t>Key</a:t>
            </a:r>
            <a:r>
              <a:rPr lang="en-US" sz="2800" dirty="0" smtClean="0">
                <a:solidFill>
                  <a:srgbClr val="0000CC"/>
                </a:solidFill>
              </a:rPr>
              <a:t>,  </a:t>
            </a:r>
            <a:r>
              <a:rPr lang="en-US" sz="3200" b="1" dirty="0" smtClean="0">
                <a:solidFill>
                  <a:srgbClr val="0000CC"/>
                </a:solidFill>
              </a:rPr>
              <a:t> </a:t>
            </a:r>
            <a:r>
              <a:rPr lang="en-US" sz="3200" b="1" i="1" dirty="0" smtClean="0">
                <a:solidFill>
                  <a:srgbClr val="0000CC"/>
                </a:solidFill>
                <a:latin typeface="Times New Roman" pitchFamily="18" charset="0"/>
              </a:rPr>
              <a:t>x   =   x</a:t>
            </a:r>
            <a:r>
              <a:rPr lang="en-US" sz="3200" b="1" baseline="-25000" dirty="0" smtClean="0">
                <a:solidFill>
                  <a:srgbClr val="0000CC"/>
                </a:solidFill>
                <a:latin typeface="Times New Roman" pitchFamily="18" charset="0"/>
              </a:rPr>
              <a:t>0</a:t>
            </a:r>
            <a:r>
              <a:rPr lang="en-US" sz="3200" b="1" i="1" dirty="0" smtClean="0">
                <a:solidFill>
                  <a:srgbClr val="0000CC"/>
                </a:solidFill>
                <a:latin typeface="Times New Roman" pitchFamily="18" charset="0"/>
              </a:rPr>
              <a:t>, x</a:t>
            </a:r>
            <a:r>
              <a:rPr lang="en-US" sz="3200" b="1" baseline="-25000" dirty="0" smtClean="0">
                <a:solidFill>
                  <a:srgbClr val="0000CC"/>
                </a:solidFill>
                <a:latin typeface="Times New Roman" pitchFamily="18" charset="0"/>
              </a:rPr>
              <a:t>1</a:t>
            </a:r>
            <a:r>
              <a:rPr lang="en-US" sz="3200" b="1" i="1" dirty="0" smtClean="0">
                <a:solidFill>
                  <a:srgbClr val="0000CC"/>
                </a:solidFill>
                <a:latin typeface="Times New Roman" pitchFamily="18" charset="0"/>
              </a:rPr>
              <a:t>, x</a:t>
            </a:r>
            <a:r>
              <a:rPr lang="en-US" sz="3200" b="1" baseline="-25000" dirty="0" smtClean="0">
                <a:solidFill>
                  <a:srgbClr val="0000CC"/>
                </a:solidFill>
                <a:latin typeface="Times New Roman" pitchFamily="18" charset="0"/>
              </a:rPr>
              <a:t>2</a:t>
            </a:r>
            <a:r>
              <a:rPr lang="en-US" sz="3200" b="1" i="1" dirty="0" smtClean="0">
                <a:solidFill>
                  <a:srgbClr val="0000CC"/>
                </a:solidFill>
                <a:latin typeface="Times New Roman" pitchFamily="18" charset="0"/>
              </a:rPr>
              <a:t>, ...., </a:t>
            </a:r>
            <a:r>
              <a:rPr lang="en-US" sz="3200" b="1" i="1" dirty="0" err="1" smtClean="0">
                <a:solidFill>
                  <a:srgbClr val="0000CC"/>
                </a:solidFill>
                <a:latin typeface="Times New Roman" pitchFamily="18" charset="0"/>
              </a:rPr>
              <a:t>x</a:t>
            </a:r>
            <a:r>
              <a:rPr lang="en-US" sz="3200" b="1" baseline="-25000" dirty="0" err="1" smtClean="0">
                <a:solidFill>
                  <a:srgbClr val="0000CC"/>
                </a:solidFill>
                <a:latin typeface="Times New Roman" pitchFamily="18" charset="0"/>
              </a:rPr>
              <a:t>r</a:t>
            </a:r>
            <a:endParaRPr lang="en-US" b="1" baseline="-25000" dirty="0" smtClean="0">
              <a:solidFill>
                <a:srgbClr val="0000CC"/>
              </a:solidFill>
              <a:latin typeface="Times New Roman" pitchFamily="18" charset="0"/>
            </a:endParaRPr>
          </a:p>
          <a:p>
            <a:pPr marL="492125"/>
            <a:r>
              <a:rPr lang="en-US" dirty="0" smtClean="0"/>
              <a:t>Choose   </a:t>
            </a:r>
            <a:r>
              <a:rPr lang="en-US" sz="3200" b="1" i="1" dirty="0" smtClean="0">
                <a:solidFill>
                  <a:srgbClr val="0000CC"/>
                </a:solidFill>
                <a:latin typeface="Times New Roman" pitchFamily="18" charset="0"/>
              </a:rPr>
              <a:t>a = &lt;a</a:t>
            </a:r>
            <a:r>
              <a:rPr lang="en-US" sz="3200" b="1" i="1" baseline="-25000" dirty="0" smtClean="0">
                <a:solidFill>
                  <a:srgbClr val="0000CC"/>
                </a:solidFill>
                <a:latin typeface="Times New Roman" pitchFamily="18" charset="0"/>
              </a:rPr>
              <a:t>0</a:t>
            </a:r>
            <a:r>
              <a:rPr lang="en-US" sz="3200" b="1" i="1" dirty="0" smtClean="0">
                <a:solidFill>
                  <a:srgbClr val="0000CC"/>
                </a:solidFill>
                <a:latin typeface="Times New Roman" pitchFamily="18" charset="0"/>
              </a:rPr>
              <a:t>, a</a:t>
            </a:r>
            <a:r>
              <a:rPr lang="en-US" sz="3200" b="1" i="1" baseline="-25000" dirty="0" smtClean="0">
                <a:solidFill>
                  <a:srgbClr val="0000CC"/>
                </a:solidFill>
                <a:latin typeface="Times New Roman" pitchFamily="18" charset="0"/>
              </a:rPr>
              <a:t>1</a:t>
            </a:r>
            <a:r>
              <a:rPr lang="en-US" sz="3200" b="1" i="1" dirty="0" smtClean="0">
                <a:solidFill>
                  <a:srgbClr val="0000CC"/>
                </a:solidFill>
                <a:latin typeface="Times New Roman" pitchFamily="18" charset="0"/>
              </a:rPr>
              <a:t>, a</a:t>
            </a:r>
            <a:r>
              <a:rPr lang="en-US" sz="3200" b="1" i="1" baseline="-25000" dirty="0" smtClean="0">
                <a:solidFill>
                  <a:srgbClr val="0000CC"/>
                </a:solidFill>
                <a:latin typeface="Times New Roman" pitchFamily="18" charset="0"/>
              </a:rPr>
              <a:t>2</a:t>
            </a:r>
            <a:r>
              <a:rPr lang="en-US" sz="3200" b="1" i="1" dirty="0" smtClean="0">
                <a:solidFill>
                  <a:srgbClr val="0000CC"/>
                </a:solidFill>
                <a:latin typeface="Times New Roman" pitchFamily="18" charset="0"/>
              </a:rPr>
              <a:t>, ...., </a:t>
            </a:r>
            <a:r>
              <a:rPr lang="en-US" sz="3200" b="1" i="1" dirty="0" err="1" smtClean="0">
                <a:solidFill>
                  <a:srgbClr val="0000CC"/>
                </a:solidFill>
                <a:latin typeface="Times New Roman" pitchFamily="18" charset="0"/>
              </a:rPr>
              <a:t>a</a:t>
            </a:r>
            <a:r>
              <a:rPr lang="en-US" sz="3200" b="1" i="1" baseline="-25000" dirty="0" err="1" smtClean="0">
                <a:solidFill>
                  <a:srgbClr val="0000CC"/>
                </a:solidFill>
                <a:latin typeface="Times New Roman" pitchFamily="18" charset="0"/>
              </a:rPr>
              <a:t>r</a:t>
            </a:r>
            <a:r>
              <a:rPr lang="en-US" sz="3200" b="1" i="1" dirty="0" smtClean="0">
                <a:solidFill>
                  <a:srgbClr val="0000CC"/>
                </a:solidFill>
                <a:latin typeface="Times New Roman" pitchFamily="18" charset="0"/>
              </a:rPr>
              <a:t>&gt;</a:t>
            </a:r>
            <a:r>
              <a:rPr lang="en-US" dirty="0" smtClean="0">
                <a:latin typeface="Times New Roman" pitchFamily="18" charset="0"/>
              </a:rPr>
              <a:t/>
            </a:r>
            <a:br>
              <a:rPr lang="en-US" dirty="0" smtClean="0">
                <a:latin typeface="Times New Roman" pitchFamily="18" charset="0"/>
              </a:rPr>
            </a:br>
            <a:r>
              <a:rPr lang="en-US" dirty="0" smtClean="0">
                <a:latin typeface="Times New Roman" pitchFamily="18" charset="0"/>
              </a:rPr>
              <a:t>a </a:t>
            </a:r>
            <a:r>
              <a:rPr lang="en-US" dirty="0" smtClean="0"/>
              <a:t>is a sequence of elements </a:t>
            </a:r>
            <a:br>
              <a:rPr lang="en-US" dirty="0" smtClean="0"/>
            </a:br>
            <a:r>
              <a:rPr lang="en-US" dirty="0" smtClean="0"/>
              <a:t>chosen randomly from</a:t>
            </a:r>
            <a:r>
              <a:rPr lang="en-US" dirty="0" smtClean="0">
                <a:latin typeface="Times New Roman" pitchFamily="18" charset="0"/>
              </a:rPr>
              <a:t> </a:t>
            </a:r>
            <a:r>
              <a:rPr lang="en-US" b="1" dirty="0" smtClean="0">
                <a:solidFill>
                  <a:srgbClr val="0000CC"/>
                </a:solidFill>
                <a:latin typeface="Times New Roman" pitchFamily="18" charset="0"/>
              </a:rPr>
              <a:t>{ 0, m-1 }</a:t>
            </a:r>
          </a:p>
          <a:p>
            <a:pPr marL="492125"/>
            <a:r>
              <a:rPr lang="en-US" sz="3200" b="1" i="1" dirty="0" smtClean="0">
                <a:solidFill>
                  <a:srgbClr val="0000CC"/>
                </a:solidFill>
                <a:latin typeface="Times New Roman" pitchFamily="18" charset="0"/>
              </a:rPr>
              <a:t>h</a:t>
            </a:r>
            <a:r>
              <a:rPr lang="en-US" sz="3200" b="1" i="1" baseline="-25000" dirty="0" smtClean="0">
                <a:solidFill>
                  <a:srgbClr val="0000CC"/>
                </a:solidFill>
                <a:latin typeface="Times New Roman" pitchFamily="18" charset="0"/>
              </a:rPr>
              <a:t>a</a:t>
            </a:r>
            <a:r>
              <a:rPr lang="en-US" sz="3200" b="1" i="1" dirty="0" smtClean="0">
                <a:solidFill>
                  <a:srgbClr val="0000CC"/>
                </a:solidFill>
                <a:latin typeface="Times New Roman" pitchFamily="18" charset="0"/>
              </a:rPr>
              <a:t>(x)</a:t>
            </a:r>
            <a:r>
              <a:rPr lang="en-US" sz="3200" b="1" dirty="0" smtClean="0">
                <a:solidFill>
                  <a:srgbClr val="0000CC"/>
                </a:solidFill>
                <a:latin typeface="Times New Roman" pitchFamily="18" charset="0"/>
              </a:rPr>
              <a:t>  =  </a:t>
            </a:r>
            <a:r>
              <a:rPr lang="en-US" sz="3200" b="1" dirty="0" smtClean="0">
                <a:solidFill>
                  <a:srgbClr val="0000CC"/>
                </a:solidFill>
                <a:latin typeface="Symbol" pitchFamily="18" charset="2"/>
              </a:rPr>
              <a:t>S</a:t>
            </a:r>
            <a:r>
              <a:rPr lang="en-US" sz="3200" b="1" dirty="0" smtClean="0">
                <a:solidFill>
                  <a:srgbClr val="0000CC"/>
                </a:solidFill>
                <a:latin typeface="Times New Roman" pitchFamily="18" charset="0"/>
              </a:rPr>
              <a:t> </a:t>
            </a:r>
            <a:r>
              <a:rPr lang="en-US" sz="3200" b="1" i="1" dirty="0" err="1" smtClean="0">
                <a:solidFill>
                  <a:srgbClr val="0000CC"/>
                </a:solidFill>
                <a:latin typeface="Times New Roman" pitchFamily="18" charset="0"/>
              </a:rPr>
              <a:t>a</a:t>
            </a:r>
            <a:r>
              <a:rPr lang="en-US" sz="3200" b="1" baseline="-25000" dirty="0" err="1" smtClean="0">
                <a:solidFill>
                  <a:srgbClr val="0000CC"/>
                </a:solidFill>
                <a:latin typeface="Times New Roman" pitchFamily="18" charset="0"/>
              </a:rPr>
              <a:t>i</a:t>
            </a:r>
            <a:r>
              <a:rPr lang="en-US" sz="3200" b="1" i="1" dirty="0" err="1" smtClean="0">
                <a:solidFill>
                  <a:srgbClr val="0000CC"/>
                </a:solidFill>
                <a:latin typeface="Times New Roman" pitchFamily="18" charset="0"/>
              </a:rPr>
              <a:t>x</a:t>
            </a:r>
            <a:r>
              <a:rPr lang="en-US" sz="3200" b="1" baseline="-25000" dirty="0" err="1" smtClean="0">
                <a:solidFill>
                  <a:srgbClr val="0000CC"/>
                </a:solidFill>
                <a:latin typeface="Times New Roman" pitchFamily="18" charset="0"/>
              </a:rPr>
              <a:t>i</a:t>
            </a:r>
            <a:r>
              <a:rPr lang="en-US" sz="3200" b="1" baseline="-25000" dirty="0" smtClean="0">
                <a:solidFill>
                  <a:srgbClr val="0000CC"/>
                </a:solidFill>
                <a:latin typeface="Times New Roman" pitchFamily="18" charset="0"/>
              </a:rPr>
              <a:t> </a:t>
            </a:r>
            <a:r>
              <a:rPr lang="en-US" sz="3200" b="1" dirty="0" smtClean="0">
                <a:solidFill>
                  <a:srgbClr val="0000CC"/>
                </a:solidFill>
              </a:rPr>
              <a:t> </a:t>
            </a:r>
            <a:r>
              <a:rPr lang="en-US" sz="3200" b="1" dirty="0" smtClean="0">
                <a:solidFill>
                  <a:srgbClr val="0000CC"/>
                </a:solidFill>
                <a:latin typeface="Times New Roman" pitchFamily="18" charset="0"/>
              </a:rPr>
              <a:t>mod</a:t>
            </a:r>
            <a:r>
              <a:rPr lang="en-US" sz="3200" b="1" i="1" dirty="0" smtClean="0">
                <a:solidFill>
                  <a:srgbClr val="0000CC"/>
                </a:solidFill>
                <a:latin typeface="Times New Roman" pitchFamily="18" charset="0"/>
              </a:rPr>
              <a:t> m</a:t>
            </a:r>
          </a:p>
          <a:p>
            <a:pPr marL="492125"/>
            <a:r>
              <a:rPr lang="en-US" dirty="0" smtClean="0"/>
              <a:t>There are </a:t>
            </a:r>
            <a:r>
              <a:rPr lang="en-US" sz="3200" b="1" i="1" dirty="0" smtClean="0">
                <a:solidFill>
                  <a:srgbClr val="0000CC"/>
                </a:solidFill>
                <a:latin typeface="Times New Roman" pitchFamily="18" charset="0"/>
              </a:rPr>
              <a:t>m</a:t>
            </a:r>
            <a:r>
              <a:rPr lang="en-US" sz="3200" b="1" i="1" baseline="30000" dirty="0" smtClean="0">
                <a:solidFill>
                  <a:srgbClr val="0000CC"/>
                </a:solidFill>
                <a:latin typeface="Times New Roman" pitchFamily="18" charset="0"/>
              </a:rPr>
              <a:t>r+</a:t>
            </a:r>
            <a:r>
              <a:rPr lang="en-US" sz="3200" b="1" baseline="30000" dirty="0" smtClean="0">
                <a:solidFill>
                  <a:srgbClr val="0000CC"/>
                </a:solidFill>
                <a:latin typeface="Times New Roman" pitchFamily="18" charset="0"/>
              </a:rPr>
              <a:t>1</a:t>
            </a:r>
            <a:r>
              <a:rPr lang="en-US" sz="3200" i="1" dirty="0" smtClean="0">
                <a:latin typeface="Times New Roman" pitchFamily="18" charset="0"/>
              </a:rPr>
              <a:t> </a:t>
            </a:r>
            <a:r>
              <a:rPr lang="en-US" i="1" dirty="0" smtClean="0"/>
              <a:t>sequences</a:t>
            </a:r>
            <a:r>
              <a:rPr lang="en-US" i="1" dirty="0" smtClean="0">
                <a:latin typeface="Times New Roman" pitchFamily="18" charset="0"/>
              </a:rPr>
              <a:t> </a:t>
            </a:r>
            <a:r>
              <a:rPr lang="en-US" sz="3200" b="1" i="1" dirty="0" smtClean="0">
                <a:solidFill>
                  <a:srgbClr val="0000CC"/>
                </a:solidFill>
                <a:latin typeface="Times New Roman" pitchFamily="18" charset="0"/>
              </a:rPr>
              <a:t>a</a:t>
            </a:r>
            <a:r>
              <a:rPr lang="en-US" b="1" i="1" dirty="0" smtClean="0">
                <a:solidFill>
                  <a:srgbClr val="0000CC"/>
                </a:solidFill>
                <a:latin typeface="Times New Roman" pitchFamily="18" charset="0"/>
              </a:rPr>
              <a:t>,</a:t>
            </a:r>
            <a:r>
              <a:rPr lang="en-US" i="1" dirty="0" smtClean="0">
                <a:latin typeface="Times New Roman" pitchFamily="18" charset="0"/>
              </a:rPr>
              <a:t/>
            </a:r>
            <a:br>
              <a:rPr lang="en-US" i="1" dirty="0" smtClean="0">
                <a:latin typeface="Times New Roman" pitchFamily="18" charset="0"/>
              </a:rPr>
            </a:br>
            <a:r>
              <a:rPr lang="en-US" dirty="0" smtClean="0"/>
              <a:t>so there are</a:t>
            </a:r>
            <a:r>
              <a:rPr lang="en-US" i="1" dirty="0" smtClean="0">
                <a:latin typeface="Times New Roman" pitchFamily="18" charset="0"/>
              </a:rPr>
              <a:t> </a:t>
            </a:r>
            <a:r>
              <a:rPr lang="en-US" sz="3200" b="1" dirty="0" smtClean="0">
                <a:solidFill>
                  <a:srgbClr val="0000CC"/>
                </a:solidFill>
                <a:latin typeface="Times New Roman" pitchFamily="18" charset="0"/>
              </a:rPr>
              <a:t>m</a:t>
            </a:r>
            <a:r>
              <a:rPr lang="en-US" sz="3200" b="1" baseline="30000" dirty="0" smtClean="0">
                <a:solidFill>
                  <a:srgbClr val="0000CC"/>
                </a:solidFill>
                <a:latin typeface="Times New Roman" pitchFamily="18" charset="0"/>
              </a:rPr>
              <a:t>r+1</a:t>
            </a:r>
            <a:r>
              <a:rPr lang="en-US" b="1" dirty="0" smtClean="0">
                <a:solidFill>
                  <a:srgbClr val="0000CC"/>
                </a:solidFill>
                <a:latin typeface="Times New Roman" pitchFamily="18" charset="0"/>
              </a:rPr>
              <a:t> </a:t>
            </a:r>
            <a:r>
              <a:rPr lang="en-US" dirty="0" smtClean="0"/>
              <a:t>functions,</a:t>
            </a:r>
            <a:r>
              <a:rPr lang="en-US" i="1" dirty="0" smtClean="0">
                <a:latin typeface="Times New Roman" pitchFamily="18" charset="0"/>
              </a:rPr>
              <a:t> </a:t>
            </a:r>
            <a:r>
              <a:rPr lang="en-US" sz="3200" b="1" i="1" dirty="0" smtClean="0">
                <a:solidFill>
                  <a:srgbClr val="0000CC"/>
                </a:solidFill>
                <a:latin typeface="Times New Roman" pitchFamily="18" charset="0"/>
              </a:rPr>
              <a:t>h</a:t>
            </a:r>
            <a:r>
              <a:rPr lang="en-US" sz="3200" b="1" i="1" baseline="-25000" dirty="0" smtClean="0">
                <a:solidFill>
                  <a:srgbClr val="0000CC"/>
                </a:solidFill>
                <a:latin typeface="Times New Roman" pitchFamily="18" charset="0"/>
              </a:rPr>
              <a:t>a</a:t>
            </a:r>
            <a:r>
              <a:rPr lang="en-US" sz="3200" b="1" i="1" dirty="0" smtClean="0">
                <a:solidFill>
                  <a:srgbClr val="0000CC"/>
                </a:solidFill>
                <a:latin typeface="Times New Roman" pitchFamily="18" charset="0"/>
              </a:rPr>
              <a:t>(x)</a:t>
            </a:r>
            <a:endParaRPr lang="en-US" dirty="0"/>
          </a:p>
        </p:txBody>
      </p:sp>
      <p:grpSp>
        <p:nvGrpSpPr>
          <p:cNvPr id="4" name="Group 25"/>
          <p:cNvGrpSpPr/>
          <p:nvPr/>
        </p:nvGrpSpPr>
        <p:grpSpPr>
          <a:xfrm>
            <a:off x="5715000" y="2057400"/>
            <a:ext cx="3004349" cy="1071265"/>
            <a:chOff x="5715000" y="2057400"/>
            <a:chExt cx="3004349" cy="1071265"/>
          </a:xfrm>
        </p:grpSpPr>
        <p:sp>
          <p:nvSpPr>
            <p:cNvPr id="27" name="Text Box 1028"/>
            <p:cNvSpPr txBox="1">
              <a:spLocks noChangeArrowheads="1"/>
            </p:cNvSpPr>
            <p:nvPr/>
          </p:nvSpPr>
          <p:spPr bwMode="auto">
            <a:xfrm>
              <a:off x="5715000" y="2057400"/>
              <a:ext cx="3004349" cy="523220"/>
            </a:xfrm>
            <a:prstGeom prst="rect">
              <a:avLst/>
            </a:prstGeom>
            <a:solidFill>
              <a:srgbClr val="FFFF00"/>
            </a:solidFill>
            <a:ln w="57150">
              <a:solidFill>
                <a:srgbClr val="FC0128"/>
              </a:solid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1" u="none" strike="noStrike" kern="0" cap="none" spc="0" normalizeH="0" baseline="0" noProof="0" dirty="0" smtClean="0">
                  <a:ln>
                    <a:noFill/>
                  </a:ln>
                  <a:solidFill>
                    <a:sysClr val="windowText" lastClr="000000"/>
                  </a:solidFill>
                  <a:effectLst/>
                  <a:uLnTx/>
                  <a:uFillTx/>
                </a:rPr>
                <a:t>x</a:t>
              </a:r>
              <a:r>
                <a:rPr kumimoji="0" lang="en-US" sz="2800" b="0" i="0" u="none" strike="noStrike" kern="0" cap="none" spc="0" normalizeH="0" baseline="-25000" noProof="0" dirty="0" smtClean="0">
                  <a:ln>
                    <a:noFill/>
                  </a:ln>
                  <a:solidFill>
                    <a:sysClr val="windowText" lastClr="000000"/>
                  </a:solidFill>
                  <a:effectLst/>
                  <a:uLnTx/>
                  <a:uFillTx/>
                </a:rPr>
                <a:t>0</a:t>
              </a:r>
              <a:r>
                <a:rPr kumimoji="0" lang="en-US" sz="2800" b="0" i="1" u="none" strike="noStrike" kern="0" cap="none" spc="0" normalizeH="0" baseline="0" noProof="0" dirty="0" smtClean="0">
                  <a:ln>
                    <a:noFill/>
                  </a:ln>
                  <a:solidFill>
                    <a:sysClr val="windowText" lastClr="000000"/>
                  </a:solidFill>
                  <a:effectLst/>
                  <a:uLnTx/>
                  <a:uFillTx/>
                </a:rPr>
                <a:t>  x</a:t>
              </a:r>
              <a:r>
                <a:rPr kumimoji="0" lang="en-US" sz="2800" b="0" i="0" u="none" strike="noStrike" kern="0" cap="none" spc="0" normalizeH="0" baseline="-25000" noProof="0" dirty="0" smtClean="0">
                  <a:ln>
                    <a:noFill/>
                  </a:ln>
                  <a:solidFill>
                    <a:sysClr val="windowText" lastClr="000000"/>
                  </a:solidFill>
                  <a:effectLst/>
                  <a:uLnTx/>
                  <a:uFillTx/>
                </a:rPr>
                <a:t>1</a:t>
              </a:r>
              <a:r>
                <a:rPr kumimoji="0" lang="en-US" sz="2800" b="0" i="1" u="none" strike="noStrike" kern="0" cap="none" spc="0" normalizeH="0" baseline="0" noProof="0" dirty="0" smtClean="0">
                  <a:ln>
                    <a:noFill/>
                  </a:ln>
                  <a:solidFill>
                    <a:sysClr val="windowText" lastClr="000000"/>
                  </a:solidFill>
                  <a:effectLst/>
                  <a:uLnTx/>
                  <a:uFillTx/>
                </a:rPr>
                <a:t>  x</a:t>
              </a:r>
              <a:r>
                <a:rPr kumimoji="0" lang="en-US" sz="2800" b="0" i="0" u="none" strike="noStrike" kern="0" cap="none" spc="0" normalizeH="0" baseline="-25000" noProof="0" dirty="0" smtClean="0">
                  <a:ln>
                    <a:noFill/>
                  </a:ln>
                  <a:solidFill>
                    <a:sysClr val="windowText" lastClr="000000"/>
                  </a:solidFill>
                  <a:effectLst/>
                  <a:uLnTx/>
                  <a:uFillTx/>
                </a:rPr>
                <a:t>2  </a:t>
              </a:r>
              <a:r>
                <a:rPr kumimoji="0" lang="en-US" sz="2800" b="0" i="1" u="none" strike="noStrike" kern="0" cap="none" spc="0" normalizeH="0" baseline="0" noProof="0" dirty="0" smtClean="0">
                  <a:ln>
                    <a:noFill/>
                  </a:ln>
                  <a:solidFill>
                    <a:sysClr val="windowText" lastClr="000000"/>
                  </a:solidFill>
                  <a:effectLst/>
                  <a:uLnTx/>
                  <a:uFillTx/>
                </a:rPr>
                <a:t>  ....     </a:t>
              </a:r>
              <a:r>
                <a:rPr kumimoji="0" lang="en-US" sz="2800" b="0" i="1" u="none" strike="noStrike" kern="0" cap="none" spc="0" normalizeH="0" baseline="0" noProof="0" dirty="0" err="1" smtClean="0">
                  <a:ln>
                    <a:noFill/>
                  </a:ln>
                  <a:solidFill>
                    <a:sysClr val="windowText" lastClr="000000"/>
                  </a:solidFill>
                  <a:effectLst/>
                  <a:uLnTx/>
                  <a:uFillTx/>
                </a:rPr>
                <a:t>x</a:t>
              </a:r>
              <a:r>
                <a:rPr kumimoji="0" lang="en-US" sz="2800" b="0" i="0" u="none" strike="noStrike" kern="0" cap="none" spc="0" normalizeH="0" baseline="-25000" noProof="0" dirty="0" err="1" smtClean="0">
                  <a:ln>
                    <a:noFill/>
                  </a:ln>
                  <a:solidFill>
                    <a:sysClr val="windowText" lastClr="000000"/>
                  </a:solidFill>
                  <a:effectLst/>
                  <a:uLnTx/>
                  <a:uFillTx/>
                </a:rPr>
                <a:t>r</a:t>
              </a:r>
              <a:endParaRPr kumimoji="0" lang="en-US" sz="2800" b="0" i="0" u="none" strike="noStrike" kern="0" cap="none" spc="0" normalizeH="0" baseline="-25000" noProof="0" dirty="0" smtClean="0">
                <a:ln>
                  <a:noFill/>
                </a:ln>
                <a:solidFill>
                  <a:sysClr val="windowText" lastClr="000000"/>
                </a:solidFill>
                <a:effectLst/>
                <a:uLnTx/>
                <a:uFillTx/>
              </a:endParaRPr>
            </a:p>
          </p:txBody>
        </p:sp>
        <p:sp>
          <p:nvSpPr>
            <p:cNvPr id="28" name="Line 1029"/>
            <p:cNvSpPr>
              <a:spLocks noChangeShapeType="1"/>
            </p:cNvSpPr>
            <p:nvPr/>
          </p:nvSpPr>
          <p:spPr bwMode="auto">
            <a:xfrm>
              <a:off x="6172200" y="2057400"/>
              <a:ext cx="0" cy="533400"/>
            </a:xfrm>
            <a:prstGeom prst="line">
              <a:avLst/>
            </a:prstGeom>
            <a:noFill/>
            <a:ln w="28575">
              <a:solidFill>
                <a:srgbClr val="FC0128"/>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29" name="Line 1030"/>
            <p:cNvSpPr>
              <a:spLocks noChangeShapeType="1"/>
            </p:cNvSpPr>
            <p:nvPr/>
          </p:nvSpPr>
          <p:spPr bwMode="auto">
            <a:xfrm>
              <a:off x="6629400" y="2057400"/>
              <a:ext cx="0" cy="533400"/>
            </a:xfrm>
            <a:prstGeom prst="line">
              <a:avLst/>
            </a:prstGeom>
            <a:noFill/>
            <a:ln w="28575">
              <a:solidFill>
                <a:srgbClr val="FC0128"/>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30" name="Line 1031"/>
            <p:cNvSpPr>
              <a:spLocks noChangeShapeType="1"/>
            </p:cNvSpPr>
            <p:nvPr/>
          </p:nvSpPr>
          <p:spPr bwMode="auto">
            <a:xfrm>
              <a:off x="7086600" y="2057400"/>
              <a:ext cx="0" cy="533400"/>
            </a:xfrm>
            <a:prstGeom prst="line">
              <a:avLst/>
            </a:prstGeom>
            <a:noFill/>
            <a:ln w="28575">
              <a:solidFill>
                <a:srgbClr val="FC0128"/>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31" name="Line 1032"/>
            <p:cNvSpPr>
              <a:spLocks noChangeShapeType="1"/>
            </p:cNvSpPr>
            <p:nvPr/>
          </p:nvSpPr>
          <p:spPr bwMode="auto">
            <a:xfrm>
              <a:off x="8153400" y="2057400"/>
              <a:ext cx="0" cy="533400"/>
            </a:xfrm>
            <a:prstGeom prst="line">
              <a:avLst/>
            </a:prstGeom>
            <a:noFill/>
            <a:ln w="28575">
              <a:solidFill>
                <a:srgbClr val="FC0128"/>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32" name="Text Box 1033"/>
            <p:cNvSpPr txBox="1">
              <a:spLocks noChangeArrowheads="1"/>
            </p:cNvSpPr>
            <p:nvPr/>
          </p:nvSpPr>
          <p:spPr bwMode="auto">
            <a:xfrm>
              <a:off x="5791200" y="2667000"/>
              <a:ext cx="2587568" cy="461665"/>
            </a:xfrm>
            <a:prstGeom prst="rect">
              <a:avLst/>
            </a:prstGeom>
            <a:noFill/>
            <a:ln w="12700">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smtClean="0">
                  <a:ln>
                    <a:noFill/>
                  </a:ln>
                  <a:solidFill>
                    <a:sysClr val="windowText" lastClr="000000"/>
                  </a:solidFill>
                  <a:effectLst/>
                  <a:uLnTx/>
                  <a:uFillTx/>
                </a:rPr>
                <a:t>n</a:t>
              </a:r>
              <a:r>
                <a:rPr kumimoji="0" lang="en-US" sz="2000" b="0" i="0" u="none" strike="noStrike" kern="0" cap="none" spc="0" normalizeH="0" baseline="0" noProof="0" dirty="0" smtClean="0">
                  <a:ln>
                    <a:noFill/>
                  </a:ln>
                  <a:solidFill>
                    <a:sysClr val="windowText" lastClr="000000"/>
                  </a:solidFill>
                  <a:effectLst/>
                  <a:uLnTx/>
                  <a:uFillTx/>
                </a:rPr>
                <a:t>-</a:t>
              </a:r>
              <a:r>
                <a:rPr kumimoji="0" lang="en-US" sz="2400" b="1" i="0" u="none" strike="noStrike" kern="0" cap="none" spc="0" normalizeH="0" baseline="0" noProof="0" dirty="0" smtClean="0">
                  <a:ln>
                    <a:noFill/>
                  </a:ln>
                  <a:solidFill>
                    <a:sysClr val="windowText" lastClr="000000"/>
                  </a:solidFill>
                  <a:effectLst/>
                  <a:uLnTx/>
                  <a:uFillTx/>
                  <a:latin typeface="Arial" pitchFamily="34" charset="0"/>
                </a:rPr>
                <a:t>bit “bytes” of </a:t>
              </a:r>
              <a:r>
                <a:rPr kumimoji="0" lang="en-US" sz="2000" b="1" i="1" u="none" strike="noStrike" kern="0" cap="none" spc="0" normalizeH="0" baseline="0" noProof="0" dirty="0" smtClean="0">
                  <a:ln>
                    <a:noFill/>
                  </a:ln>
                  <a:solidFill>
                    <a:sysClr val="windowText" lastClr="000000"/>
                  </a:solidFill>
                  <a:effectLst/>
                  <a:uLnTx/>
                  <a:uFillTx/>
                </a:rPr>
                <a:t>x</a:t>
              </a:r>
              <a:endParaRPr kumimoji="0" lang="en-US" sz="2000" b="0" i="0" u="none" strike="noStrike" kern="0" cap="none" spc="0" normalizeH="0" baseline="0" noProof="0" dirty="0" smtClean="0">
                <a:ln>
                  <a:noFill/>
                </a:ln>
                <a:solidFill>
                  <a:sysClr val="windowText" lastClr="000000"/>
                </a:solidFill>
                <a:effectLst/>
                <a:uLnTx/>
                <a:uFillTx/>
              </a:endParaRP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Files</a:t>
            </a:r>
            <a:endParaRPr lang="en-US" dirty="0"/>
          </a:p>
        </p:txBody>
      </p:sp>
      <p:sp>
        <p:nvSpPr>
          <p:cNvPr id="3" name="Content Placeholder 2"/>
          <p:cNvSpPr>
            <a:spLocks noGrp="1"/>
          </p:cNvSpPr>
          <p:nvPr>
            <p:ph idx="1"/>
          </p:nvPr>
        </p:nvSpPr>
        <p:spPr/>
        <p:txBody>
          <a:bodyPr/>
          <a:lstStyle/>
          <a:p>
            <a:r>
              <a:rPr lang="en-US" dirty="0" smtClean="0"/>
              <a:t>Data hierarchy</a:t>
            </a:r>
          </a:p>
          <a:p>
            <a:endParaRPr lang="en-US" dirty="0" smtClean="0"/>
          </a:p>
          <a:p>
            <a:r>
              <a:rPr lang="en-US" dirty="0" smtClean="0"/>
              <a:t>Storage in Data files</a:t>
            </a:r>
          </a:p>
          <a:p>
            <a:endParaRPr lang="en-US" dirty="0" smtClean="0"/>
          </a:p>
          <a:p>
            <a:r>
              <a:rPr lang="en-US" dirty="0" smtClean="0"/>
              <a:t>File Access Methods</a:t>
            </a:r>
          </a:p>
          <a:p>
            <a:pPr lvl="1"/>
            <a:r>
              <a:rPr lang="en-US" dirty="0" smtClean="0"/>
              <a:t>Sequential file</a:t>
            </a:r>
          </a:p>
          <a:p>
            <a:pPr lvl="1"/>
            <a:r>
              <a:rPr lang="en-US" dirty="0" smtClean="0"/>
              <a:t>Indexed File</a:t>
            </a:r>
          </a:p>
          <a:p>
            <a:pPr lvl="1"/>
            <a:r>
              <a:rPr lang="en-US" dirty="0" smtClean="0"/>
              <a:t>Hashed File</a:t>
            </a:r>
          </a:p>
          <a:p>
            <a:endParaRPr lang="en-US" dirty="0" smtClean="0"/>
          </a:p>
          <a:p>
            <a:r>
              <a:rPr lang="en-US" dirty="0" smtClean="0"/>
              <a:t>Text file and Binary File</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Hierarchy</a:t>
            </a:r>
            <a:endParaRPr lang="en-US" dirty="0"/>
          </a:p>
        </p:txBody>
      </p:sp>
      <p:sp>
        <p:nvSpPr>
          <p:cNvPr id="3" name="Content Placeholder 2"/>
          <p:cNvSpPr>
            <a:spLocks noGrp="1"/>
          </p:cNvSpPr>
          <p:nvPr>
            <p:ph idx="1"/>
          </p:nvPr>
        </p:nvSpPr>
        <p:spPr/>
        <p:txBody>
          <a:bodyPr/>
          <a:lstStyle/>
          <a:p>
            <a:r>
              <a:rPr lang="en-US" dirty="0" smtClean="0">
                <a:solidFill>
                  <a:srgbClr val="0000CC"/>
                </a:solidFill>
              </a:rPr>
              <a:t>Bit </a:t>
            </a:r>
            <a:r>
              <a:rPr lang="en-US" dirty="0" smtClean="0">
                <a:cs typeface="Times New Roman" pitchFamily="18" charset="0"/>
              </a:rPr>
              <a:t>–</a:t>
            </a:r>
            <a:r>
              <a:rPr lang="en-US" dirty="0" smtClean="0"/>
              <a:t> smallest data item	Value of </a:t>
            </a:r>
            <a:r>
              <a:rPr lang="en-US" b="1" dirty="0" smtClean="0">
                <a:latin typeface="Courier New" pitchFamily="49" charset="0"/>
              </a:rPr>
              <a:t>0</a:t>
            </a:r>
            <a:r>
              <a:rPr lang="en-US" dirty="0" smtClean="0"/>
              <a:t> or </a:t>
            </a:r>
            <a:r>
              <a:rPr lang="en-US" b="1" dirty="0" smtClean="0">
                <a:latin typeface="Courier New" pitchFamily="49" charset="0"/>
              </a:rPr>
              <a:t>1</a:t>
            </a:r>
          </a:p>
          <a:p>
            <a:r>
              <a:rPr lang="en-US" dirty="0" smtClean="0">
                <a:solidFill>
                  <a:srgbClr val="0000CC"/>
                </a:solidFill>
              </a:rPr>
              <a:t>Byte </a:t>
            </a:r>
            <a:r>
              <a:rPr lang="en-US" dirty="0" smtClean="0"/>
              <a:t>– 8 bits Used to store a character</a:t>
            </a:r>
          </a:p>
          <a:p>
            <a:pPr lvl="2"/>
            <a:r>
              <a:rPr lang="en-US" dirty="0" smtClean="0"/>
              <a:t>Decimal digits, letters, and special symbols</a:t>
            </a:r>
          </a:p>
          <a:p>
            <a:r>
              <a:rPr lang="en-US" dirty="0" smtClean="0">
                <a:solidFill>
                  <a:srgbClr val="0000CC"/>
                </a:solidFill>
              </a:rPr>
              <a:t>Field </a:t>
            </a:r>
            <a:r>
              <a:rPr lang="en-US" dirty="0" smtClean="0">
                <a:cs typeface="Times New Roman" pitchFamily="18" charset="0"/>
              </a:rPr>
              <a:t>–</a:t>
            </a:r>
            <a:r>
              <a:rPr lang="en-US" dirty="0" smtClean="0"/>
              <a:t> group of characters conveying meaning </a:t>
            </a:r>
          </a:p>
          <a:p>
            <a:pPr lvl="1"/>
            <a:r>
              <a:rPr lang="en-US" dirty="0" smtClean="0"/>
              <a:t>Example: your name</a:t>
            </a:r>
          </a:p>
          <a:p>
            <a:r>
              <a:rPr lang="en-US" dirty="0" smtClean="0">
                <a:solidFill>
                  <a:srgbClr val="0000CC"/>
                </a:solidFill>
              </a:rPr>
              <a:t>Record</a:t>
            </a:r>
            <a:r>
              <a:rPr lang="en-US" dirty="0" smtClean="0"/>
              <a:t> – group of related fields</a:t>
            </a:r>
          </a:p>
          <a:p>
            <a:pPr lvl="1"/>
            <a:r>
              <a:rPr lang="en-US" dirty="0" smtClean="0"/>
              <a:t>Represented by </a:t>
            </a:r>
            <a:r>
              <a:rPr lang="en-US" dirty="0" smtClean="0">
                <a:solidFill>
                  <a:srgbClr val="0000CC"/>
                </a:solidFill>
              </a:rPr>
              <a:t>a </a:t>
            </a:r>
            <a:r>
              <a:rPr lang="en-US" b="1" dirty="0" err="1" smtClean="0">
                <a:solidFill>
                  <a:srgbClr val="0000CC"/>
                </a:solidFill>
                <a:latin typeface="Courier New" pitchFamily="49" charset="0"/>
              </a:rPr>
              <a:t>struct</a:t>
            </a:r>
            <a:r>
              <a:rPr lang="en-US" dirty="0" smtClean="0"/>
              <a:t> or </a:t>
            </a:r>
            <a:r>
              <a:rPr lang="en-US" dirty="0" smtClean="0">
                <a:solidFill>
                  <a:srgbClr val="0000CC"/>
                </a:solidFill>
              </a:rPr>
              <a:t>a </a:t>
            </a:r>
            <a:r>
              <a:rPr lang="en-US" b="1" dirty="0" smtClean="0">
                <a:solidFill>
                  <a:srgbClr val="0000CC"/>
                </a:solidFill>
                <a:latin typeface="Courier New" pitchFamily="49" charset="0"/>
              </a:rPr>
              <a:t>class</a:t>
            </a:r>
          </a:p>
          <a:p>
            <a:pPr lvl="1"/>
            <a:r>
              <a:rPr lang="en-US" dirty="0" smtClean="0">
                <a:solidFill>
                  <a:srgbClr val="C00000"/>
                </a:solidFill>
              </a:rPr>
              <a:t>Example:</a:t>
            </a:r>
            <a:r>
              <a:rPr lang="en-US" dirty="0" smtClean="0"/>
              <a:t> In a payroll system, a record for a particular employee that contained his/her identification number, name, address, etc.</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Hierarchy</a:t>
            </a:r>
            <a:endParaRPr lang="en-US" dirty="0"/>
          </a:p>
        </p:txBody>
      </p:sp>
      <p:sp>
        <p:nvSpPr>
          <p:cNvPr id="3" name="Content Placeholder 2"/>
          <p:cNvSpPr>
            <a:spLocks noGrp="1"/>
          </p:cNvSpPr>
          <p:nvPr>
            <p:ph idx="1"/>
          </p:nvPr>
        </p:nvSpPr>
        <p:spPr>
          <a:xfrm>
            <a:off x="304800" y="1066800"/>
            <a:ext cx="8534400" cy="2743200"/>
          </a:xfrm>
        </p:spPr>
        <p:txBody>
          <a:bodyPr/>
          <a:lstStyle/>
          <a:p>
            <a:r>
              <a:rPr lang="en-US" dirty="0" smtClean="0">
                <a:solidFill>
                  <a:srgbClr val="0000CC"/>
                </a:solidFill>
              </a:rPr>
              <a:t>File</a:t>
            </a:r>
            <a:r>
              <a:rPr lang="en-US" dirty="0" smtClean="0"/>
              <a:t> – group of related records</a:t>
            </a:r>
          </a:p>
          <a:p>
            <a:pPr lvl="1"/>
            <a:r>
              <a:rPr lang="en-US" dirty="0" smtClean="0"/>
              <a:t>Example: payroll file</a:t>
            </a:r>
          </a:p>
          <a:p>
            <a:r>
              <a:rPr lang="en-US" dirty="0" smtClean="0">
                <a:solidFill>
                  <a:srgbClr val="0000CC"/>
                </a:solidFill>
              </a:rPr>
              <a:t>Database</a:t>
            </a:r>
            <a:r>
              <a:rPr lang="en-US" dirty="0" smtClean="0"/>
              <a:t> – group of related files</a:t>
            </a:r>
          </a:p>
          <a:p>
            <a:pPr lvl="1"/>
            <a:r>
              <a:rPr lang="en-US" dirty="0" smtClean="0"/>
              <a:t>A database is a collection of related, logically  coherent data used by the application programs in an organization</a:t>
            </a:r>
            <a:endParaRPr lang="en-US" dirty="0"/>
          </a:p>
        </p:txBody>
      </p:sp>
      <p:pic>
        <p:nvPicPr>
          <p:cNvPr id="121858" name="Picture 2"/>
          <p:cNvPicPr>
            <a:picLocks noChangeAspect="1" noChangeArrowheads="1"/>
          </p:cNvPicPr>
          <p:nvPr/>
        </p:nvPicPr>
        <p:blipFill>
          <a:blip r:embed="rId2" cstate="print"/>
          <a:srcRect/>
          <a:stretch>
            <a:fillRect/>
          </a:stretch>
        </p:blipFill>
        <p:spPr bwMode="auto">
          <a:xfrm>
            <a:off x="3428999" y="3581401"/>
            <a:ext cx="5149829"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a:t>
            </a:r>
            <a:endParaRPr lang="en-US" dirty="0"/>
          </a:p>
        </p:txBody>
      </p:sp>
      <p:sp>
        <p:nvSpPr>
          <p:cNvPr id="3" name="Content Placeholder 2"/>
          <p:cNvSpPr>
            <a:spLocks noGrp="1"/>
          </p:cNvSpPr>
          <p:nvPr>
            <p:ph idx="1"/>
          </p:nvPr>
        </p:nvSpPr>
        <p:spPr/>
        <p:txBody>
          <a:bodyPr/>
          <a:lstStyle/>
          <a:p>
            <a:r>
              <a:rPr lang="en-US" altLang="zh-TW" dirty="0" smtClean="0"/>
              <a:t>A </a:t>
            </a:r>
            <a:r>
              <a:rPr lang="en-US" altLang="zh-TW" dirty="0" smtClean="0">
                <a:solidFill>
                  <a:srgbClr val="CC0000"/>
                </a:solidFill>
              </a:rPr>
              <a:t>file</a:t>
            </a:r>
            <a:r>
              <a:rPr lang="en-US" altLang="zh-TW" dirty="0" smtClean="0"/>
              <a:t> is an external collection of related data treated as a unit.</a:t>
            </a:r>
          </a:p>
          <a:p>
            <a:r>
              <a:rPr lang="en-US" altLang="zh-TW" dirty="0" smtClean="0"/>
              <a:t>Files are stored in </a:t>
            </a:r>
            <a:r>
              <a:rPr lang="en-US" altLang="zh-TW" dirty="0" smtClean="0">
                <a:solidFill>
                  <a:srgbClr val="990000"/>
                </a:solidFill>
              </a:rPr>
              <a:t>auxiliary/secondary storage devices.</a:t>
            </a:r>
          </a:p>
          <a:p>
            <a:pPr lvl="1"/>
            <a:r>
              <a:rPr lang="en-US" altLang="zh-TW" dirty="0" smtClean="0">
                <a:solidFill>
                  <a:srgbClr val="0000CC"/>
                </a:solidFill>
              </a:rPr>
              <a:t>Disk</a:t>
            </a:r>
          </a:p>
          <a:p>
            <a:pPr lvl="1"/>
            <a:r>
              <a:rPr lang="en-US" altLang="zh-TW" dirty="0" smtClean="0">
                <a:solidFill>
                  <a:srgbClr val="0000CC"/>
                </a:solidFill>
              </a:rPr>
              <a:t>Tapes</a:t>
            </a:r>
          </a:p>
          <a:p>
            <a:r>
              <a:rPr lang="en-US" altLang="zh-TW" dirty="0" smtClean="0"/>
              <a:t>A </a:t>
            </a:r>
            <a:r>
              <a:rPr lang="en-US" altLang="zh-TW" dirty="0" smtClean="0">
                <a:solidFill>
                  <a:srgbClr val="CC0000"/>
                </a:solidFill>
              </a:rPr>
              <a:t>file</a:t>
            </a:r>
            <a:r>
              <a:rPr lang="en-US" altLang="zh-TW" dirty="0" smtClean="0"/>
              <a:t> is a </a:t>
            </a:r>
            <a:r>
              <a:rPr lang="en-US" altLang="zh-TW" dirty="0" smtClean="0">
                <a:solidFill>
                  <a:srgbClr val="0000CC"/>
                </a:solidFill>
              </a:rPr>
              <a:t>collection of data records </a:t>
            </a:r>
            <a:r>
              <a:rPr lang="en-US" altLang="zh-TW" dirty="0" smtClean="0"/>
              <a:t>with each record consisting of </a:t>
            </a:r>
            <a:r>
              <a:rPr lang="en-US" altLang="zh-TW" dirty="0" smtClean="0">
                <a:solidFill>
                  <a:srgbClr val="0000CC"/>
                </a:solidFill>
              </a:rPr>
              <a:t>one or more </a:t>
            </a:r>
            <a:r>
              <a:rPr lang="en-US" altLang="zh-TW" dirty="0" smtClean="0">
                <a:solidFill>
                  <a:srgbClr val="C00000"/>
                </a:solidFill>
              </a:rPr>
              <a:t>fields</a:t>
            </a:r>
            <a:r>
              <a:rPr lang="en-US" altLang="zh-TW" dirty="0" smtClean="0"/>
              <a:t>.</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and Binary Files</a:t>
            </a:r>
            <a:endParaRPr lang="en-US" dirty="0"/>
          </a:p>
        </p:txBody>
      </p:sp>
      <p:sp>
        <p:nvSpPr>
          <p:cNvPr id="3" name="Content Placeholder 2"/>
          <p:cNvSpPr>
            <a:spLocks noGrp="1"/>
          </p:cNvSpPr>
          <p:nvPr>
            <p:ph idx="1"/>
          </p:nvPr>
        </p:nvSpPr>
        <p:spPr>
          <a:xfrm>
            <a:off x="304800" y="1066800"/>
            <a:ext cx="8686800" cy="5486400"/>
          </a:xfrm>
        </p:spPr>
        <p:txBody>
          <a:bodyPr>
            <a:normAutofit/>
          </a:bodyPr>
          <a:lstStyle/>
          <a:p>
            <a:r>
              <a:rPr lang="en-US" dirty="0" smtClean="0"/>
              <a:t>Text files</a:t>
            </a:r>
          </a:p>
          <a:p>
            <a:pPr lvl="1"/>
            <a:r>
              <a:rPr lang="en-US" dirty="0" smtClean="0">
                <a:solidFill>
                  <a:srgbClr val="0000CC"/>
                </a:solidFill>
              </a:rPr>
              <a:t>Unformatted Text file   </a:t>
            </a:r>
            <a:r>
              <a:rPr lang="en-US" dirty="0" smtClean="0"/>
              <a:t>(plain text)</a:t>
            </a:r>
          </a:p>
          <a:p>
            <a:pPr lvl="1"/>
            <a:endParaRPr lang="en-US" dirty="0" smtClean="0"/>
          </a:p>
          <a:p>
            <a:pPr lvl="1"/>
            <a:r>
              <a:rPr lang="en-US" dirty="0" smtClean="0">
                <a:solidFill>
                  <a:srgbClr val="0000CC"/>
                </a:solidFill>
              </a:rPr>
              <a:t>Formatted Text files  </a:t>
            </a:r>
            <a:r>
              <a:rPr lang="en-US" dirty="0" smtClean="0"/>
              <a:t>(styled text or rich text)</a:t>
            </a:r>
          </a:p>
          <a:p>
            <a:pPr lvl="1"/>
            <a:endParaRPr lang="en-US" dirty="0" smtClean="0"/>
          </a:p>
          <a:p>
            <a:r>
              <a:rPr lang="en-US" dirty="0" smtClean="0"/>
              <a:t>Binary File</a:t>
            </a:r>
          </a:p>
          <a:p>
            <a:pPr lvl="1"/>
            <a:r>
              <a:rPr lang="en-US" dirty="0" smtClean="0"/>
              <a:t>Data file</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Files Types</a:t>
            </a:r>
            <a:endParaRPr lang="en-US" dirty="0"/>
          </a:p>
        </p:txBody>
      </p:sp>
      <p:sp>
        <p:nvSpPr>
          <p:cNvPr id="3" name="Content Placeholder 2"/>
          <p:cNvSpPr>
            <a:spLocks noGrp="1"/>
          </p:cNvSpPr>
          <p:nvPr>
            <p:ph idx="1"/>
          </p:nvPr>
        </p:nvSpPr>
        <p:spPr>
          <a:xfrm>
            <a:off x="304800" y="1066800"/>
            <a:ext cx="8686800" cy="5486400"/>
          </a:xfrm>
        </p:spPr>
        <p:txBody>
          <a:bodyPr>
            <a:normAutofit fontScale="85000" lnSpcReduction="20000"/>
          </a:bodyPr>
          <a:lstStyle/>
          <a:p>
            <a:r>
              <a:rPr lang="en-US" dirty="0" smtClean="0">
                <a:solidFill>
                  <a:srgbClr val="C00000"/>
                </a:solidFill>
              </a:rPr>
              <a:t>Unformatted Text files </a:t>
            </a:r>
            <a:r>
              <a:rPr lang="en-US" dirty="0" smtClean="0">
                <a:solidFill>
                  <a:srgbClr val="0000CC"/>
                </a:solidFill>
              </a:rPr>
              <a:t>(Plain Text)</a:t>
            </a:r>
          </a:p>
          <a:p>
            <a:pPr lvl="1"/>
            <a:r>
              <a:rPr lang="en-US" dirty="0" smtClean="0"/>
              <a:t>contents of an ordinary sequential file readable as textual material without much processing</a:t>
            </a:r>
          </a:p>
          <a:p>
            <a:pPr lvl="1"/>
            <a:r>
              <a:rPr lang="en-US" dirty="0" smtClean="0"/>
              <a:t>the encoding has traditionally been either </a:t>
            </a:r>
            <a:r>
              <a:rPr lang="en-US" dirty="0" smtClean="0">
                <a:solidFill>
                  <a:srgbClr val="0000CC"/>
                </a:solidFill>
              </a:rPr>
              <a:t>ASCII</a:t>
            </a:r>
            <a:r>
              <a:rPr lang="en-US" dirty="0" smtClean="0"/>
              <a:t>, or sometimes </a:t>
            </a:r>
            <a:r>
              <a:rPr lang="en-US" dirty="0" smtClean="0">
                <a:solidFill>
                  <a:srgbClr val="0000CC"/>
                </a:solidFill>
              </a:rPr>
              <a:t>EBCDIC</a:t>
            </a:r>
            <a:r>
              <a:rPr lang="en-US" dirty="0" smtClean="0"/>
              <a:t>. </a:t>
            </a:r>
            <a:r>
              <a:rPr lang="en-US" dirty="0" smtClean="0">
                <a:solidFill>
                  <a:srgbClr val="0000CC"/>
                </a:solidFill>
              </a:rPr>
              <a:t>Unicode-based </a:t>
            </a:r>
            <a:r>
              <a:rPr lang="en-US" dirty="0" smtClean="0"/>
              <a:t>encodings such as </a:t>
            </a:r>
            <a:r>
              <a:rPr lang="en-US" dirty="0" smtClean="0">
                <a:solidFill>
                  <a:srgbClr val="0000CC"/>
                </a:solidFill>
              </a:rPr>
              <a:t>UTF-8</a:t>
            </a:r>
            <a:r>
              <a:rPr lang="en-US" dirty="0" smtClean="0"/>
              <a:t> and </a:t>
            </a:r>
            <a:r>
              <a:rPr lang="en-US" dirty="0" smtClean="0">
                <a:solidFill>
                  <a:srgbClr val="0000CC"/>
                </a:solidFill>
              </a:rPr>
              <a:t>UTF-16</a:t>
            </a:r>
          </a:p>
          <a:p>
            <a:pPr lvl="1"/>
            <a:r>
              <a:rPr lang="en-US" dirty="0" smtClean="0"/>
              <a:t>Files that contain </a:t>
            </a:r>
            <a:r>
              <a:rPr lang="en-US" dirty="0" smtClean="0">
                <a:solidFill>
                  <a:srgbClr val="0000CC"/>
                </a:solidFill>
              </a:rPr>
              <a:t>markup</a:t>
            </a:r>
            <a:r>
              <a:rPr lang="en-US" dirty="0" smtClean="0"/>
              <a:t> or other </a:t>
            </a:r>
            <a:r>
              <a:rPr lang="en-US" dirty="0" smtClean="0">
                <a:solidFill>
                  <a:srgbClr val="0000CC"/>
                </a:solidFill>
              </a:rPr>
              <a:t>meta-data</a:t>
            </a:r>
            <a:r>
              <a:rPr lang="en-US" dirty="0" smtClean="0"/>
              <a:t> are generally considered plain-text, as long as the entirety remains in directly human-readable form (as in </a:t>
            </a:r>
            <a:r>
              <a:rPr lang="en-US" dirty="0" smtClean="0">
                <a:solidFill>
                  <a:srgbClr val="0000CC"/>
                </a:solidFill>
              </a:rPr>
              <a:t>HTML, XML</a:t>
            </a:r>
            <a:r>
              <a:rPr lang="en-US" dirty="0" smtClean="0"/>
              <a:t>, and so on</a:t>
            </a:r>
          </a:p>
          <a:p>
            <a:r>
              <a:rPr lang="en-US" dirty="0" smtClean="0">
                <a:solidFill>
                  <a:srgbClr val="C00000"/>
                </a:solidFill>
              </a:rPr>
              <a:t>Formatted Text files </a:t>
            </a:r>
            <a:r>
              <a:rPr lang="en-US" dirty="0" smtClean="0">
                <a:solidFill>
                  <a:srgbClr val="0000CC"/>
                </a:solidFill>
              </a:rPr>
              <a:t>(Styled Text, Rich Text)</a:t>
            </a:r>
          </a:p>
          <a:p>
            <a:pPr lvl="1"/>
            <a:r>
              <a:rPr lang="en-US" dirty="0" smtClean="0"/>
              <a:t>has styling information beyond the minimum of semantic elements: </a:t>
            </a:r>
          </a:p>
          <a:p>
            <a:pPr lvl="1"/>
            <a:r>
              <a:rPr lang="en-US" dirty="0" err="1" smtClean="0">
                <a:solidFill>
                  <a:srgbClr val="0000CC"/>
                </a:solidFill>
              </a:rPr>
              <a:t>colours</a:t>
            </a:r>
            <a:r>
              <a:rPr lang="en-US" dirty="0" smtClean="0">
                <a:solidFill>
                  <a:srgbClr val="0000CC"/>
                </a:solidFill>
              </a:rPr>
              <a:t>, styles (boldface, italic), sizes and special features (such as hyperlinks)</a:t>
            </a:r>
          </a:p>
          <a:p>
            <a:pPr lvl="1"/>
            <a:r>
              <a:rPr lang="en-US" dirty="0" smtClean="0"/>
              <a:t>is not necessarily binary, it may be text-only, such as </a:t>
            </a:r>
            <a:r>
              <a:rPr lang="en-US" dirty="0" smtClean="0">
                <a:solidFill>
                  <a:srgbClr val="0000CC"/>
                </a:solidFill>
              </a:rPr>
              <a:t>HTML, RTF or enriched text files,</a:t>
            </a:r>
          </a:p>
          <a:p>
            <a:pPr lvl="1"/>
            <a:r>
              <a:rPr lang="en-US" dirty="0" smtClean="0"/>
              <a:t>PDF is another formatted text file format that is usually binary</a:t>
            </a:r>
            <a:endParaRPr lang="en-US" dirty="0">
              <a:solidFill>
                <a:srgbClr val="0000CC"/>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and Binary file Interpretations</a:t>
            </a:r>
            <a:endParaRPr lang="en-US" dirty="0"/>
          </a:p>
        </p:txBody>
      </p:sp>
      <p:sp>
        <p:nvSpPr>
          <p:cNvPr id="3" name="Content Placeholder 2"/>
          <p:cNvSpPr>
            <a:spLocks noGrp="1"/>
          </p:cNvSpPr>
          <p:nvPr>
            <p:ph idx="1"/>
          </p:nvPr>
        </p:nvSpPr>
        <p:spPr>
          <a:xfrm>
            <a:off x="304800" y="1066800"/>
            <a:ext cx="8534400" cy="1981200"/>
          </a:xfrm>
        </p:spPr>
        <p:txBody>
          <a:bodyPr/>
          <a:lstStyle/>
          <a:p>
            <a:r>
              <a:rPr lang="en-US" altLang="zh-TW" sz="3200" dirty="0" smtClean="0"/>
              <a:t>A </a:t>
            </a:r>
            <a:r>
              <a:rPr lang="en-US" altLang="zh-TW" sz="3200" dirty="0" smtClean="0">
                <a:solidFill>
                  <a:srgbClr val="0000CC"/>
                </a:solidFill>
              </a:rPr>
              <a:t>file</a:t>
            </a:r>
            <a:r>
              <a:rPr lang="en-US" altLang="zh-TW" sz="3200" dirty="0" smtClean="0"/>
              <a:t> stored on a storage device </a:t>
            </a:r>
            <a:br>
              <a:rPr lang="en-US" altLang="zh-TW" sz="3200" dirty="0" smtClean="0"/>
            </a:br>
            <a:r>
              <a:rPr lang="en-US" altLang="zh-TW" sz="3200" dirty="0" smtClean="0"/>
              <a:t>is a </a:t>
            </a:r>
            <a:r>
              <a:rPr lang="en-US" altLang="zh-TW" sz="3200" dirty="0" smtClean="0">
                <a:solidFill>
                  <a:srgbClr val="0000CC"/>
                </a:solidFill>
              </a:rPr>
              <a:t>sequence of bits </a:t>
            </a:r>
            <a:r>
              <a:rPr lang="en-US" altLang="zh-TW" sz="3200" dirty="0" smtClean="0"/>
              <a:t>that can be interpreted by an application program as a </a:t>
            </a:r>
            <a:r>
              <a:rPr lang="en-US" altLang="zh-TW" sz="3200" dirty="0" smtClean="0">
                <a:solidFill>
                  <a:srgbClr val="0000CC"/>
                </a:solidFill>
              </a:rPr>
              <a:t>text file </a:t>
            </a:r>
            <a:r>
              <a:rPr lang="en-US" altLang="zh-TW" sz="3200" dirty="0" smtClean="0"/>
              <a:t>or a </a:t>
            </a:r>
            <a:r>
              <a:rPr lang="en-US" altLang="zh-TW" sz="3200" dirty="0" smtClean="0">
                <a:solidFill>
                  <a:srgbClr val="0000CC"/>
                </a:solidFill>
              </a:rPr>
              <a:t>binary file</a:t>
            </a:r>
            <a:r>
              <a:rPr lang="en-US" altLang="zh-TW" sz="3200" dirty="0" smtClean="0"/>
              <a:t>.</a:t>
            </a:r>
          </a:p>
          <a:p>
            <a:endParaRPr lang="en-US" dirty="0"/>
          </a:p>
        </p:txBody>
      </p:sp>
      <p:pic>
        <p:nvPicPr>
          <p:cNvPr id="4" name="Picture 5"/>
          <p:cNvPicPr>
            <a:picLocks noChangeAspect="1" noChangeArrowheads="1"/>
          </p:cNvPicPr>
          <p:nvPr/>
        </p:nvPicPr>
        <p:blipFill>
          <a:blip r:embed="rId2" cstate="print"/>
          <a:srcRect/>
          <a:stretch>
            <a:fillRect/>
          </a:stretch>
        </p:blipFill>
        <p:spPr bwMode="auto">
          <a:xfrm>
            <a:off x="76200" y="3573463"/>
            <a:ext cx="8912225" cy="28352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Files</a:t>
            </a:r>
            <a:endParaRPr lang="en-US" dirty="0"/>
          </a:p>
        </p:txBody>
      </p:sp>
      <p:sp>
        <p:nvSpPr>
          <p:cNvPr id="3" name="Content Placeholder 2"/>
          <p:cNvSpPr>
            <a:spLocks noGrp="1"/>
          </p:cNvSpPr>
          <p:nvPr>
            <p:ph idx="1"/>
          </p:nvPr>
        </p:nvSpPr>
        <p:spPr/>
        <p:txBody>
          <a:bodyPr>
            <a:normAutofit lnSpcReduction="10000"/>
          </a:bodyPr>
          <a:lstStyle/>
          <a:p>
            <a:r>
              <a:rPr lang="en-US" sz="3100" dirty="0" smtClean="0"/>
              <a:t>A text file is a </a:t>
            </a:r>
            <a:r>
              <a:rPr lang="en-US" sz="3100" dirty="0" smtClean="0">
                <a:solidFill>
                  <a:srgbClr val="0000CC"/>
                </a:solidFill>
              </a:rPr>
              <a:t>file of characters</a:t>
            </a:r>
          </a:p>
          <a:p>
            <a:r>
              <a:rPr lang="en-US" sz="3100" dirty="0" smtClean="0"/>
              <a:t>It </a:t>
            </a:r>
            <a:r>
              <a:rPr lang="en-US" sz="3100" dirty="0" smtClean="0">
                <a:solidFill>
                  <a:srgbClr val="FF0000"/>
                </a:solidFill>
              </a:rPr>
              <a:t>cannot contain </a:t>
            </a:r>
            <a:r>
              <a:rPr lang="en-US" sz="3100" dirty="0" smtClean="0"/>
              <a:t>integers, floating-point numbers, or any other data structures in their internal memory format</a:t>
            </a:r>
          </a:p>
          <a:p>
            <a:pPr lvl="1"/>
            <a:r>
              <a:rPr lang="en-US" sz="2700" dirty="0" smtClean="0"/>
              <a:t>To store these data types, they must be converted to their character equivalent formats</a:t>
            </a:r>
          </a:p>
          <a:p>
            <a:r>
              <a:rPr lang="en-US" dirty="0" smtClean="0"/>
              <a:t>Structured as a </a:t>
            </a:r>
            <a:r>
              <a:rPr lang="en-US" dirty="0" smtClean="0">
                <a:solidFill>
                  <a:srgbClr val="0000CC"/>
                </a:solidFill>
              </a:rPr>
              <a:t>sequence of lines </a:t>
            </a:r>
            <a:r>
              <a:rPr lang="en-US" dirty="0" smtClean="0"/>
              <a:t>of electronic text</a:t>
            </a:r>
          </a:p>
          <a:p>
            <a:r>
              <a:rPr lang="en-US" dirty="0" smtClean="0"/>
              <a:t>The end of a text file is often denoted by placing one or more special characters, known as an </a:t>
            </a:r>
            <a:r>
              <a:rPr lang="en-US" dirty="0" smtClean="0">
                <a:solidFill>
                  <a:srgbClr val="0000CC"/>
                </a:solidFill>
              </a:rPr>
              <a:t>end-of-file(EOF)</a:t>
            </a:r>
            <a:r>
              <a:rPr lang="en-US" dirty="0" smtClean="0"/>
              <a:t> marker, after the last line in a text file</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Files</a:t>
            </a:r>
            <a:endParaRPr lang="en-US" dirty="0"/>
          </a:p>
        </p:txBody>
      </p:sp>
      <p:sp>
        <p:nvSpPr>
          <p:cNvPr id="3" name="Content Placeholder 2"/>
          <p:cNvSpPr>
            <a:spLocks noGrp="1"/>
          </p:cNvSpPr>
          <p:nvPr>
            <p:ph idx="1"/>
          </p:nvPr>
        </p:nvSpPr>
        <p:spPr/>
        <p:txBody>
          <a:bodyPr>
            <a:normAutofit lnSpcReduction="10000"/>
          </a:bodyPr>
          <a:lstStyle/>
          <a:p>
            <a:r>
              <a:rPr lang="en-US" sz="3100" dirty="0" smtClean="0"/>
              <a:t>commonly used for </a:t>
            </a:r>
            <a:r>
              <a:rPr lang="en-US" sz="3100" dirty="0" smtClean="0">
                <a:solidFill>
                  <a:srgbClr val="0000CC"/>
                </a:solidFill>
              </a:rPr>
              <a:t>storage </a:t>
            </a:r>
            <a:r>
              <a:rPr lang="en-US" sz="3100" dirty="0" smtClean="0"/>
              <a:t>of information</a:t>
            </a:r>
          </a:p>
          <a:p>
            <a:r>
              <a:rPr lang="en-US" sz="3100" dirty="0" smtClean="0"/>
              <a:t>Some files can only use character data types</a:t>
            </a:r>
          </a:p>
          <a:p>
            <a:r>
              <a:rPr lang="en-US" sz="3100" dirty="0" smtClean="0"/>
              <a:t>Most notable are </a:t>
            </a:r>
            <a:r>
              <a:rPr lang="en-US" sz="3100" dirty="0" smtClean="0">
                <a:solidFill>
                  <a:srgbClr val="0000CC"/>
                </a:solidFill>
              </a:rPr>
              <a:t>file streams </a:t>
            </a:r>
            <a:r>
              <a:rPr lang="en-US" sz="3100" dirty="0" smtClean="0"/>
              <a:t>(input/output objects in some object-oriented language like C++) for keyboards, monitors and printers</a:t>
            </a:r>
          </a:p>
          <a:p>
            <a:r>
              <a:rPr lang="en-US" sz="3100" dirty="0" smtClean="0"/>
              <a:t>This is why we need special functions to format data that is input from or output to these devices</a:t>
            </a:r>
          </a:p>
          <a:p>
            <a:r>
              <a:rPr lang="en-US" sz="3100" dirty="0" smtClean="0"/>
              <a:t>when </a:t>
            </a:r>
            <a:r>
              <a:rPr lang="en-US" sz="3100" dirty="0" smtClean="0">
                <a:solidFill>
                  <a:srgbClr val="0000CC"/>
                </a:solidFill>
              </a:rPr>
              <a:t>data corruption </a:t>
            </a:r>
            <a:r>
              <a:rPr lang="en-US" sz="3100" dirty="0" smtClean="0"/>
              <a:t>occurs in a text file</a:t>
            </a:r>
          </a:p>
          <a:p>
            <a:pPr lvl="1"/>
            <a:r>
              <a:rPr lang="en-US" sz="2700" dirty="0" smtClean="0"/>
              <a:t>it is often </a:t>
            </a:r>
            <a:r>
              <a:rPr lang="en-US" sz="2700" dirty="0" smtClean="0">
                <a:solidFill>
                  <a:srgbClr val="0000CC"/>
                </a:solidFill>
              </a:rPr>
              <a:t>easier to recover and continue processing</a:t>
            </a:r>
            <a:r>
              <a:rPr lang="en-US" sz="2700" dirty="0" smtClean="0"/>
              <a:t> the remaining contents</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Files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binary file is a </a:t>
            </a:r>
            <a:r>
              <a:rPr lang="en-US" dirty="0" smtClean="0">
                <a:solidFill>
                  <a:srgbClr val="0000CC"/>
                </a:solidFill>
              </a:rPr>
              <a:t>collection of data stored </a:t>
            </a:r>
            <a:r>
              <a:rPr lang="en-US" dirty="0" smtClean="0"/>
              <a:t>in the internal format of the computer</a:t>
            </a:r>
          </a:p>
          <a:p>
            <a:r>
              <a:rPr lang="en-US" dirty="0" smtClean="0"/>
              <a:t>In this definition, </a:t>
            </a:r>
            <a:r>
              <a:rPr lang="en-US" dirty="0" smtClean="0">
                <a:solidFill>
                  <a:srgbClr val="0000CC"/>
                </a:solidFill>
              </a:rPr>
              <a:t>data can be an integer</a:t>
            </a:r>
          </a:p>
          <a:p>
            <a:pPr lvl="1"/>
            <a:r>
              <a:rPr lang="en-US" dirty="0" smtClean="0">
                <a:solidFill>
                  <a:srgbClr val="0000CC"/>
                </a:solidFill>
              </a:rPr>
              <a:t>including other data types represented as unsigned integers, such as image, audio, or video</a:t>
            </a:r>
          </a:p>
          <a:p>
            <a:pPr lvl="1"/>
            <a:r>
              <a:rPr lang="en-US" dirty="0" smtClean="0"/>
              <a:t>a floating-point number or any other structured data (except a file).</a:t>
            </a:r>
          </a:p>
          <a:p>
            <a:r>
              <a:rPr lang="en-US" dirty="0" smtClean="0"/>
              <a:t>Unlike text files, binary files contain data that is </a:t>
            </a:r>
            <a:r>
              <a:rPr lang="en-US" dirty="0" smtClean="0">
                <a:solidFill>
                  <a:srgbClr val="0000CC"/>
                </a:solidFill>
              </a:rPr>
              <a:t>meaningful only if it is properly interpreted </a:t>
            </a:r>
            <a:r>
              <a:rPr lang="en-US" dirty="0" smtClean="0"/>
              <a:t>by a program</a:t>
            </a:r>
          </a:p>
          <a:p>
            <a:r>
              <a:rPr lang="en-US" dirty="0" smtClean="0"/>
              <a:t>If the data is textual, </a:t>
            </a:r>
            <a:r>
              <a:rPr lang="en-US" dirty="0" smtClean="0">
                <a:solidFill>
                  <a:srgbClr val="0000CC"/>
                </a:solidFill>
              </a:rPr>
              <a:t>one byte </a:t>
            </a:r>
            <a:r>
              <a:rPr lang="en-US" dirty="0" smtClean="0"/>
              <a:t>is used to represent one character (in ASCII encoding)</a:t>
            </a:r>
          </a:p>
          <a:p>
            <a:r>
              <a:rPr lang="en-US" dirty="0" smtClean="0"/>
              <a:t>But if the data is numeric, </a:t>
            </a:r>
            <a:r>
              <a:rPr lang="en-US" dirty="0" smtClean="0">
                <a:solidFill>
                  <a:srgbClr val="0000CC"/>
                </a:solidFill>
              </a:rPr>
              <a:t>two or more bytes </a:t>
            </a:r>
            <a:r>
              <a:rPr lang="en-US" dirty="0" smtClean="0"/>
              <a:t>are considered a data item</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Files</a:t>
            </a:r>
            <a:endParaRPr lang="en-US" dirty="0"/>
          </a:p>
        </p:txBody>
      </p:sp>
      <p:sp>
        <p:nvSpPr>
          <p:cNvPr id="3" name="Content Placeholder 2"/>
          <p:cNvSpPr>
            <a:spLocks noGrp="1"/>
          </p:cNvSpPr>
          <p:nvPr>
            <p:ph idx="1"/>
          </p:nvPr>
        </p:nvSpPr>
        <p:spPr/>
        <p:txBody>
          <a:bodyPr>
            <a:normAutofit/>
          </a:bodyPr>
          <a:lstStyle/>
          <a:p>
            <a:r>
              <a:rPr lang="en-US" dirty="0" smtClean="0"/>
              <a:t>a </a:t>
            </a:r>
            <a:r>
              <a:rPr lang="en-US" dirty="0" smtClean="0">
                <a:solidFill>
                  <a:srgbClr val="0000CC"/>
                </a:solidFill>
              </a:rPr>
              <a:t>computer file </a:t>
            </a:r>
            <a:r>
              <a:rPr lang="en-US" dirty="0" smtClean="0"/>
              <a:t>that is not a text file</a:t>
            </a:r>
          </a:p>
          <a:p>
            <a:r>
              <a:rPr lang="en-US" dirty="0" smtClean="0"/>
              <a:t>it may contain </a:t>
            </a:r>
            <a:r>
              <a:rPr lang="en-US" dirty="0" smtClean="0">
                <a:solidFill>
                  <a:srgbClr val="0000CC"/>
                </a:solidFill>
              </a:rPr>
              <a:t>any type of data</a:t>
            </a:r>
            <a:r>
              <a:rPr lang="en-US" dirty="0" smtClean="0"/>
              <a:t>, encoded in binary form for computer storage and processing purposes</a:t>
            </a:r>
          </a:p>
          <a:p>
            <a:r>
              <a:rPr lang="en-US" dirty="0" smtClean="0"/>
              <a:t>typically contain bytes that are intended to be interpreted as something other than text characters</a:t>
            </a:r>
          </a:p>
          <a:p>
            <a:r>
              <a:rPr lang="en-US" dirty="0" smtClean="0"/>
              <a:t>A </a:t>
            </a:r>
            <a:r>
              <a:rPr lang="en-US" dirty="0" smtClean="0">
                <a:solidFill>
                  <a:srgbClr val="0000CC"/>
                </a:solidFill>
              </a:rPr>
              <a:t>hex editor </a:t>
            </a:r>
            <a:r>
              <a:rPr lang="en-US" dirty="0" smtClean="0"/>
              <a:t>or </a:t>
            </a:r>
            <a:r>
              <a:rPr lang="en-US" dirty="0" smtClean="0">
                <a:solidFill>
                  <a:srgbClr val="0000CC"/>
                </a:solidFill>
              </a:rPr>
              <a:t>viewer </a:t>
            </a:r>
            <a:r>
              <a:rPr lang="en-US" dirty="0" smtClean="0"/>
              <a:t>may be used to view file data as a sequence of hexadecimal (or decimal, binary or ASCII character) values for corresponding bytes of a binary file.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Hex Editor</a:t>
            </a:r>
            <a:endParaRPr lang="en-US" dirty="0"/>
          </a:p>
        </p:txBody>
      </p:sp>
      <p:sp>
        <p:nvSpPr>
          <p:cNvPr id="3" name="Content Placeholder 2"/>
          <p:cNvSpPr>
            <a:spLocks noGrp="1"/>
          </p:cNvSpPr>
          <p:nvPr>
            <p:ph idx="1"/>
          </p:nvPr>
        </p:nvSpPr>
        <p:spPr>
          <a:xfrm>
            <a:off x="304800" y="1066800"/>
            <a:ext cx="8534400" cy="533400"/>
          </a:xfrm>
        </p:spPr>
        <p:txBody>
          <a:bodyPr/>
          <a:lstStyle/>
          <a:p>
            <a:endParaRPr lang="en-US" dirty="0"/>
          </a:p>
        </p:txBody>
      </p:sp>
      <p:pic>
        <p:nvPicPr>
          <p:cNvPr id="123906" name="Picture 2"/>
          <p:cNvPicPr>
            <a:picLocks noChangeAspect="1" noChangeArrowheads="1"/>
          </p:cNvPicPr>
          <p:nvPr/>
        </p:nvPicPr>
        <p:blipFill>
          <a:blip r:embed="rId2" cstate="print"/>
          <a:srcRect/>
          <a:stretch>
            <a:fillRect/>
          </a:stretch>
        </p:blipFill>
        <p:spPr bwMode="auto">
          <a:xfrm>
            <a:off x="304800" y="1219200"/>
            <a:ext cx="8541398" cy="495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Operations on Files</a:t>
            </a:r>
            <a:endParaRPr lang="en-US" dirty="0"/>
          </a:p>
        </p:txBody>
      </p:sp>
      <p:sp>
        <p:nvSpPr>
          <p:cNvPr id="3" name="Content Placeholder 2"/>
          <p:cNvSpPr>
            <a:spLocks noGrp="1"/>
          </p:cNvSpPr>
          <p:nvPr>
            <p:ph idx="1"/>
          </p:nvPr>
        </p:nvSpPr>
        <p:spPr/>
        <p:txBody>
          <a:bodyPr/>
          <a:lstStyle/>
          <a:p>
            <a:r>
              <a:rPr lang="en-US" i="1" dirty="0" smtClean="0">
                <a:solidFill>
                  <a:srgbClr val="0000CC"/>
                </a:solidFill>
              </a:rPr>
              <a:t>Creating</a:t>
            </a:r>
            <a:r>
              <a:rPr lang="en-US" dirty="0" smtClean="0"/>
              <a:t> a file with a given name</a:t>
            </a:r>
          </a:p>
          <a:p>
            <a:r>
              <a:rPr lang="en-US" dirty="0" smtClean="0"/>
              <a:t>Setting </a:t>
            </a:r>
            <a:r>
              <a:rPr lang="en-US" i="1" dirty="0" smtClean="0">
                <a:solidFill>
                  <a:srgbClr val="0000CC"/>
                </a:solidFill>
              </a:rPr>
              <a:t>attributes</a:t>
            </a:r>
            <a:r>
              <a:rPr lang="en-US" dirty="0" smtClean="0"/>
              <a:t> that control operations on the file</a:t>
            </a:r>
          </a:p>
          <a:p>
            <a:r>
              <a:rPr lang="en-US" i="1" dirty="0" smtClean="0">
                <a:solidFill>
                  <a:srgbClr val="0000CC"/>
                </a:solidFill>
              </a:rPr>
              <a:t>Opening</a:t>
            </a:r>
            <a:r>
              <a:rPr lang="en-US" dirty="0" smtClean="0"/>
              <a:t> a file to use its contents</a:t>
            </a:r>
          </a:p>
          <a:p>
            <a:r>
              <a:rPr lang="en-US" i="1" dirty="0" smtClean="0">
                <a:solidFill>
                  <a:srgbClr val="0000CC"/>
                </a:solidFill>
              </a:rPr>
              <a:t>Reading</a:t>
            </a:r>
            <a:r>
              <a:rPr lang="en-US" dirty="0" smtClean="0">
                <a:solidFill>
                  <a:srgbClr val="0000CC"/>
                </a:solidFill>
              </a:rPr>
              <a:t> </a:t>
            </a:r>
            <a:r>
              <a:rPr lang="en-US" dirty="0" smtClean="0"/>
              <a:t>or </a:t>
            </a:r>
            <a:r>
              <a:rPr lang="en-US" i="1" dirty="0" smtClean="0">
                <a:solidFill>
                  <a:srgbClr val="0000CC"/>
                </a:solidFill>
              </a:rPr>
              <a:t>updating</a:t>
            </a:r>
            <a:r>
              <a:rPr lang="en-US" dirty="0" smtClean="0"/>
              <a:t> the contents</a:t>
            </a:r>
          </a:p>
          <a:p>
            <a:r>
              <a:rPr lang="en-US" i="1" dirty="0" smtClean="0">
                <a:solidFill>
                  <a:srgbClr val="0000CC"/>
                </a:solidFill>
              </a:rPr>
              <a:t>Committing</a:t>
            </a:r>
            <a:r>
              <a:rPr lang="en-US" dirty="0" smtClean="0"/>
              <a:t> updated contents to durable storage</a:t>
            </a:r>
          </a:p>
          <a:p>
            <a:r>
              <a:rPr lang="en-US" i="1" dirty="0" smtClean="0">
                <a:solidFill>
                  <a:srgbClr val="0000CC"/>
                </a:solidFill>
              </a:rPr>
              <a:t>Closing</a:t>
            </a:r>
            <a:r>
              <a:rPr lang="en-US" dirty="0" smtClean="0">
                <a:solidFill>
                  <a:srgbClr val="0000CC"/>
                </a:solidFill>
              </a:rPr>
              <a:t> </a:t>
            </a:r>
            <a:r>
              <a:rPr lang="en-US" dirty="0" smtClean="0"/>
              <a:t>the file, thereby losing access until it is opened again</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Access Methods</a:t>
            </a:r>
            <a:endParaRPr lang="en-US" dirty="0"/>
          </a:p>
        </p:txBody>
      </p:sp>
      <p:sp>
        <p:nvSpPr>
          <p:cNvPr id="3" name="Content Placeholder 2"/>
          <p:cNvSpPr>
            <a:spLocks noGrp="1"/>
          </p:cNvSpPr>
          <p:nvPr>
            <p:ph idx="1"/>
          </p:nvPr>
        </p:nvSpPr>
        <p:spPr>
          <a:xfrm>
            <a:off x="304800" y="1066800"/>
            <a:ext cx="8534400" cy="990600"/>
          </a:xfrm>
        </p:spPr>
        <p:txBody>
          <a:bodyPr>
            <a:normAutofit fontScale="92500"/>
          </a:bodyPr>
          <a:lstStyle/>
          <a:p>
            <a:pPr>
              <a:lnSpc>
                <a:spcPct val="90000"/>
              </a:lnSpc>
              <a:buClr>
                <a:schemeClr val="bg2"/>
              </a:buClr>
              <a:buSzPct val="75000"/>
            </a:pPr>
            <a:r>
              <a:rPr lang="en-US" altLang="zh-TW" sz="3600" dirty="0" smtClean="0"/>
              <a:t>The </a:t>
            </a:r>
            <a:r>
              <a:rPr lang="en-US" altLang="zh-TW" sz="3600" dirty="0" smtClean="0">
                <a:solidFill>
                  <a:srgbClr val="0000CC"/>
                </a:solidFill>
              </a:rPr>
              <a:t>access method </a:t>
            </a:r>
            <a:r>
              <a:rPr lang="en-US" altLang="zh-TW" sz="3200" dirty="0" smtClean="0"/>
              <a:t>determines how records can be retrieved: </a:t>
            </a:r>
            <a:r>
              <a:rPr lang="en-US" altLang="zh-TW" sz="3200" dirty="0" smtClean="0">
                <a:solidFill>
                  <a:srgbClr val="0000CC"/>
                </a:solidFill>
              </a:rPr>
              <a:t>sequentially</a:t>
            </a:r>
            <a:r>
              <a:rPr lang="en-US" altLang="zh-TW" sz="3200" dirty="0" smtClean="0"/>
              <a:t> or </a:t>
            </a:r>
            <a:r>
              <a:rPr lang="en-US" altLang="zh-TW" sz="3200" dirty="0" smtClean="0">
                <a:solidFill>
                  <a:srgbClr val="0000CC"/>
                </a:solidFill>
              </a:rPr>
              <a:t>randomly. </a:t>
            </a:r>
            <a:endParaRPr lang="en-US" altLang="zh-TW" sz="3200" dirty="0">
              <a:solidFill>
                <a:srgbClr val="0000CC"/>
              </a:solidFill>
            </a:endParaRPr>
          </a:p>
        </p:txBody>
      </p:sp>
      <p:pic>
        <p:nvPicPr>
          <p:cNvPr id="4" name="Picture 9"/>
          <p:cNvPicPr>
            <a:picLocks noChangeAspect="1" noChangeArrowheads="1"/>
          </p:cNvPicPr>
          <p:nvPr/>
        </p:nvPicPr>
        <p:blipFill>
          <a:blip r:embed="rId2" cstate="print"/>
          <a:srcRect/>
          <a:stretch>
            <a:fillRect/>
          </a:stretch>
        </p:blipFill>
        <p:spPr bwMode="auto">
          <a:xfrm>
            <a:off x="323850" y="2057400"/>
            <a:ext cx="8510588" cy="3816350"/>
          </a:xfrm>
          <a:prstGeom prst="rect">
            <a:avLst/>
          </a:prstGeom>
          <a:noFill/>
          <a:ln w="9525">
            <a:noFill/>
            <a:miter lim="800000"/>
            <a:headEnd/>
            <a:tailEnd/>
          </a:ln>
          <a:effectLst/>
        </p:spPr>
      </p:pic>
      <p:sp>
        <p:nvSpPr>
          <p:cNvPr id="5" name="Text Box 11"/>
          <p:cNvSpPr txBox="1">
            <a:spLocks noChangeArrowheads="1"/>
          </p:cNvSpPr>
          <p:nvPr/>
        </p:nvSpPr>
        <p:spPr bwMode="auto">
          <a:xfrm>
            <a:off x="228600" y="5943600"/>
            <a:ext cx="3273910" cy="707886"/>
          </a:xfrm>
          <a:prstGeom prst="rect">
            <a:avLst/>
          </a:prstGeom>
          <a:noFill/>
          <a:ln w="9525">
            <a:noFill/>
            <a:miter lim="800000"/>
            <a:headEnd/>
            <a:tailEnd/>
          </a:ln>
          <a:effectLst/>
        </p:spPr>
        <p:txBody>
          <a:bodyPr wrap="none">
            <a:spAutoFit/>
          </a:bodyPr>
          <a:lstStyle/>
          <a:p>
            <a:pPr>
              <a:buFontTx/>
              <a:buChar char="•"/>
            </a:pPr>
            <a:r>
              <a:rPr lang="en-US" altLang="zh-TW" sz="2000" dirty="0">
                <a:solidFill>
                  <a:srgbClr val="0000CC"/>
                </a:solidFill>
                <a:effectLst/>
              </a:rPr>
              <a:t> One record after another, </a:t>
            </a:r>
            <a:br>
              <a:rPr lang="en-US" altLang="zh-TW" sz="2000" dirty="0">
                <a:solidFill>
                  <a:srgbClr val="0000CC"/>
                </a:solidFill>
                <a:effectLst/>
              </a:rPr>
            </a:br>
            <a:r>
              <a:rPr lang="en-US" altLang="zh-TW" sz="2000" dirty="0">
                <a:solidFill>
                  <a:srgbClr val="0000CC"/>
                </a:solidFill>
                <a:effectLst/>
              </a:rPr>
              <a:t>   from beginning to end</a:t>
            </a:r>
          </a:p>
        </p:txBody>
      </p:sp>
      <p:sp>
        <p:nvSpPr>
          <p:cNvPr id="6" name="Text Box 12"/>
          <p:cNvSpPr txBox="1">
            <a:spLocks noChangeArrowheads="1"/>
          </p:cNvSpPr>
          <p:nvPr/>
        </p:nvSpPr>
        <p:spPr bwMode="auto">
          <a:xfrm>
            <a:off x="3563938" y="5943600"/>
            <a:ext cx="5275262" cy="707886"/>
          </a:xfrm>
          <a:prstGeom prst="rect">
            <a:avLst/>
          </a:prstGeom>
          <a:noFill/>
          <a:ln w="9525">
            <a:noFill/>
            <a:miter lim="800000"/>
            <a:headEnd/>
            <a:tailEnd/>
          </a:ln>
          <a:effectLst/>
        </p:spPr>
        <p:txBody>
          <a:bodyPr wrap="square">
            <a:spAutoFit/>
          </a:bodyPr>
          <a:lstStyle/>
          <a:p>
            <a:pPr>
              <a:buFontTx/>
              <a:buChar char="•"/>
            </a:pPr>
            <a:r>
              <a:rPr lang="en-US" altLang="zh-TW" sz="2000" dirty="0">
                <a:solidFill>
                  <a:srgbClr val="0000CC"/>
                </a:solidFill>
                <a:effectLst/>
              </a:rPr>
              <a:t> Access one specific record </a:t>
            </a:r>
            <a:r>
              <a:rPr lang="en-US" altLang="zh-TW" sz="2000" dirty="0" smtClean="0">
                <a:solidFill>
                  <a:srgbClr val="0000CC"/>
                </a:solidFill>
                <a:effectLst/>
              </a:rPr>
              <a:t>without </a:t>
            </a:r>
            <a:r>
              <a:rPr lang="en-US" altLang="zh-TW" sz="2000" dirty="0">
                <a:solidFill>
                  <a:srgbClr val="0000CC"/>
                </a:solidFill>
                <a:effectLst/>
              </a:rPr>
              <a:t>having to retrieve all records before it</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Sequential File</a:t>
            </a:r>
            <a:endParaRPr lang="en-US" dirty="0"/>
          </a:p>
        </p:txBody>
      </p:sp>
      <p:sp>
        <p:nvSpPr>
          <p:cNvPr id="3" name="Content Placeholder 2"/>
          <p:cNvSpPr>
            <a:spLocks noGrp="1"/>
          </p:cNvSpPr>
          <p:nvPr>
            <p:ph idx="1"/>
          </p:nvPr>
        </p:nvSpPr>
        <p:spPr>
          <a:xfrm>
            <a:off x="304800" y="1066800"/>
            <a:ext cx="8534400" cy="3657600"/>
          </a:xfrm>
        </p:spPr>
        <p:txBody>
          <a:bodyPr/>
          <a:lstStyle/>
          <a:p>
            <a:r>
              <a:rPr lang="en-US" altLang="zh-TW" sz="2800" dirty="0" smtClean="0"/>
              <a:t>records can only be accessed </a:t>
            </a:r>
            <a:r>
              <a:rPr lang="en-US" altLang="zh-TW" sz="2800" dirty="0" smtClean="0">
                <a:solidFill>
                  <a:srgbClr val="0000CC"/>
                </a:solidFill>
              </a:rPr>
              <a:t>sequentially,</a:t>
            </a:r>
            <a:r>
              <a:rPr lang="en-US" altLang="zh-TW" sz="2800" dirty="0" smtClean="0"/>
              <a:t> one after another, from beginning to end</a:t>
            </a:r>
          </a:p>
          <a:p>
            <a:r>
              <a:rPr lang="en-US" altLang="zh-TW" sz="2800" dirty="0" smtClean="0"/>
              <a:t>Processing records in a sequential file</a:t>
            </a:r>
          </a:p>
          <a:p>
            <a:pPr>
              <a:buNone/>
            </a:pPr>
            <a:r>
              <a:rPr lang="en-US" altLang="zh-TW" sz="2800" dirty="0" smtClean="0"/>
              <a:t>While Not EOF   {</a:t>
            </a:r>
          </a:p>
          <a:p>
            <a:pPr>
              <a:buNone/>
            </a:pPr>
            <a:r>
              <a:rPr lang="en-US" altLang="zh-TW" sz="2800" dirty="0" smtClean="0"/>
              <a:t>     Read the next record</a:t>
            </a:r>
          </a:p>
          <a:p>
            <a:pPr>
              <a:buNone/>
            </a:pPr>
            <a:r>
              <a:rPr lang="en-US" altLang="zh-TW" sz="2800" dirty="0" smtClean="0"/>
              <a:t>	 Process the record</a:t>
            </a:r>
          </a:p>
          <a:p>
            <a:pPr>
              <a:buNone/>
            </a:pPr>
            <a:r>
              <a:rPr lang="en-US" altLang="zh-TW" sz="2800" dirty="0" smtClean="0"/>
              <a:t>}</a:t>
            </a:r>
          </a:p>
        </p:txBody>
      </p:sp>
      <p:pic>
        <p:nvPicPr>
          <p:cNvPr id="4" name="Picture 8"/>
          <p:cNvPicPr>
            <a:picLocks noChangeAspect="1" noChangeArrowheads="1"/>
          </p:cNvPicPr>
          <p:nvPr/>
        </p:nvPicPr>
        <p:blipFill>
          <a:blip r:embed="rId2" cstate="print"/>
          <a:srcRect/>
          <a:stretch>
            <a:fillRect/>
          </a:stretch>
        </p:blipFill>
        <p:spPr bwMode="auto">
          <a:xfrm>
            <a:off x="76200" y="4572000"/>
            <a:ext cx="8824160" cy="198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Sequential File Processing - Algorithm</a:t>
            </a:r>
            <a:endParaRPr lang="en-US" dirty="0"/>
          </a:p>
        </p:txBody>
      </p:sp>
      <p:pic>
        <p:nvPicPr>
          <p:cNvPr id="4" name="Picture 4"/>
          <p:cNvPicPr>
            <a:picLocks noChangeAspect="1" noChangeArrowheads="1"/>
          </p:cNvPicPr>
          <p:nvPr/>
        </p:nvPicPr>
        <p:blipFill>
          <a:blip r:embed="rId2" cstate="print"/>
          <a:srcRect/>
          <a:stretch>
            <a:fillRect/>
          </a:stretch>
        </p:blipFill>
        <p:spPr bwMode="auto">
          <a:xfrm>
            <a:off x="304800" y="1190353"/>
            <a:ext cx="8686800" cy="528664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a:t>
            </a:r>
            <a:endParaRPr lang="en-US" dirty="0"/>
          </a:p>
        </p:txBody>
      </p:sp>
      <p:sp>
        <p:nvSpPr>
          <p:cNvPr id="3" name="Content Placeholder 2"/>
          <p:cNvSpPr>
            <a:spLocks noGrp="1"/>
          </p:cNvSpPr>
          <p:nvPr>
            <p:ph idx="1"/>
          </p:nvPr>
        </p:nvSpPr>
        <p:spPr/>
        <p:txBody>
          <a:bodyPr/>
          <a:lstStyle/>
          <a:p>
            <a:r>
              <a:rPr lang="en-US" altLang="zh-TW" sz="3200" dirty="0" smtClean="0"/>
              <a:t>that need to access all records from beginning to end</a:t>
            </a:r>
          </a:p>
          <a:p>
            <a:pPr lvl="1"/>
            <a:r>
              <a:rPr lang="en-US" altLang="zh-TW" sz="2800" dirty="0" smtClean="0"/>
              <a:t>Personal Information</a:t>
            </a:r>
          </a:p>
          <a:p>
            <a:r>
              <a:rPr lang="en-US" altLang="zh-TW" sz="3200" dirty="0" smtClean="0"/>
              <a:t>Because you have to process each record, </a:t>
            </a:r>
            <a:r>
              <a:rPr lang="en-US" altLang="zh-TW" sz="3200" dirty="0" smtClean="0">
                <a:solidFill>
                  <a:srgbClr val="C00000"/>
                </a:solidFill>
              </a:rPr>
              <a:t>sequential access </a:t>
            </a:r>
            <a:r>
              <a:rPr lang="en-US" altLang="zh-TW" sz="3200" dirty="0" smtClean="0"/>
              <a:t>is more </a:t>
            </a:r>
            <a:r>
              <a:rPr lang="en-US" altLang="zh-TW" sz="3200" dirty="0" smtClean="0">
                <a:solidFill>
                  <a:srgbClr val="0000CC"/>
                </a:solidFill>
              </a:rPr>
              <a:t>efficient </a:t>
            </a:r>
            <a:r>
              <a:rPr lang="en-US" altLang="zh-TW" sz="3200" dirty="0" smtClean="0"/>
              <a:t>and </a:t>
            </a:r>
            <a:r>
              <a:rPr lang="en-US" altLang="zh-TW" sz="3200" dirty="0" smtClean="0">
                <a:solidFill>
                  <a:srgbClr val="0000CC"/>
                </a:solidFill>
              </a:rPr>
              <a:t>easier</a:t>
            </a:r>
            <a:r>
              <a:rPr lang="en-US" altLang="zh-TW" sz="3200" dirty="0" smtClean="0"/>
              <a:t> than </a:t>
            </a:r>
            <a:r>
              <a:rPr lang="en-US" altLang="zh-TW" sz="3200" dirty="0" smtClean="0">
                <a:solidFill>
                  <a:srgbClr val="0070C0"/>
                </a:solidFill>
              </a:rPr>
              <a:t>random access</a:t>
            </a:r>
            <a:r>
              <a:rPr lang="en-US" altLang="zh-TW" sz="3200" dirty="0" smtClean="0"/>
              <a:t>.</a:t>
            </a:r>
          </a:p>
          <a:p>
            <a:r>
              <a:rPr lang="en-US" dirty="0" smtClean="0"/>
              <a:t>Sequential File is </a:t>
            </a:r>
            <a:r>
              <a:rPr lang="en-US" dirty="0" smtClean="0">
                <a:solidFill>
                  <a:srgbClr val="FF0000"/>
                </a:solidFill>
              </a:rPr>
              <a:t>not efficient </a:t>
            </a:r>
            <a:r>
              <a:rPr lang="en-US" dirty="0" smtClean="0"/>
              <a:t>for random access</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Updating Sequential files</a:t>
            </a:r>
            <a:endParaRPr lang="en-US" dirty="0"/>
          </a:p>
        </p:txBody>
      </p:sp>
      <p:sp>
        <p:nvSpPr>
          <p:cNvPr id="3" name="Content Placeholder 2"/>
          <p:cNvSpPr>
            <a:spLocks noGrp="1"/>
          </p:cNvSpPr>
          <p:nvPr>
            <p:ph idx="1"/>
          </p:nvPr>
        </p:nvSpPr>
        <p:spPr/>
        <p:txBody>
          <a:bodyPr/>
          <a:lstStyle/>
          <a:p>
            <a:pPr>
              <a:lnSpc>
                <a:spcPct val="80000"/>
              </a:lnSpc>
            </a:pPr>
            <a:r>
              <a:rPr lang="en-US" altLang="zh-TW" sz="2800" dirty="0" smtClean="0"/>
              <a:t>sequential files must be </a:t>
            </a:r>
            <a:r>
              <a:rPr lang="en-US" altLang="zh-TW" sz="2800" dirty="0" smtClean="0">
                <a:solidFill>
                  <a:srgbClr val="0000CC"/>
                </a:solidFill>
              </a:rPr>
              <a:t>updated periodically </a:t>
            </a:r>
            <a:r>
              <a:rPr lang="en-US" altLang="zh-TW" sz="2800" dirty="0" smtClean="0"/>
              <a:t>to reflect changes in information.</a:t>
            </a:r>
          </a:p>
          <a:p>
            <a:pPr>
              <a:lnSpc>
                <a:spcPct val="80000"/>
              </a:lnSpc>
            </a:pPr>
            <a:r>
              <a:rPr lang="en-US" altLang="zh-TW" sz="2800" dirty="0" smtClean="0"/>
              <a:t>The </a:t>
            </a:r>
            <a:r>
              <a:rPr lang="en-US" altLang="zh-TW" sz="2800" dirty="0" smtClean="0">
                <a:solidFill>
                  <a:srgbClr val="0000CC"/>
                </a:solidFill>
              </a:rPr>
              <a:t>updating process </a:t>
            </a:r>
            <a:r>
              <a:rPr lang="en-US" altLang="zh-TW" sz="2800" dirty="0" smtClean="0"/>
              <a:t>– </a:t>
            </a:r>
            <a:br>
              <a:rPr lang="en-US" altLang="zh-TW" sz="2800" dirty="0" smtClean="0"/>
            </a:br>
            <a:r>
              <a:rPr lang="en-US" altLang="zh-TW" sz="2800" u="sng" dirty="0" smtClean="0"/>
              <a:t>all of the records</a:t>
            </a:r>
            <a:r>
              <a:rPr lang="en-US" altLang="zh-TW" sz="2800" dirty="0" smtClean="0"/>
              <a:t> need to be checked and updated </a:t>
            </a:r>
            <a:br>
              <a:rPr lang="en-US" altLang="zh-TW" sz="2800" dirty="0" smtClean="0"/>
            </a:br>
            <a:r>
              <a:rPr lang="en-US" altLang="zh-TW" sz="2800" dirty="0" smtClean="0"/>
              <a:t>(if necessary) sequentially. </a:t>
            </a:r>
          </a:p>
          <a:p>
            <a:pPr lvl="1">
              <a:lnSpc>
                <a:spcPct val="80000"/>
              </a:lnSpc>
            </a:pPr>
            <a:r>
              <a:rPr lang="en-US" altLang="zh-TW" sz="2400" dirty="0" smtClean="0">
                <a:solidFill>
                  <a:srgbClr val="0000CC"/>
                </a:solidFill>
              </a:rPr>
              <a:t>New Master File</a:t>
            </a:r>
          </a:p>
          <a:p>
            <a:pPr lvl="1">
              <a:lnSpc>
                <a:spcPct val="80000"/>
              </a:lnSpc>
            </a:pPr>
            <a:r>
              <a:rPr lang="en-US" altLang="zh-TW" sz="2400" dirty="0" smtClean="0">
                <a:solidFill>
                  <a:srgbClr val="0000CC"/>
                </a:solidFill>
              </a:rPr>
              <a:t>Old Master File</a:t>
            </a:r>
          </a:p>
          <a:p>
            <a:pPr lvl="1">
              <a:lnSpc>
                <a:spcPct val="80000"/>
              </a:lnSpc>
            </a:pPr>
            <a:r>
              <a:rPr lang="en-US" altLang="zh-TW" sz="2400" dirty="0" smtClean="0">
                <a:solidFill>
                  <a:srgbClr val="0000CC"/>
                </a:solidFill>
              </a:rPr>
              <a:t>Transaction File – </a:t>
            </a:r>
            <a:r>
              <a:rPr lang="en-US" altLang="zh-TW" sz="2400" dirty="0" smtClean="0"/>
              <a:t/>
            </a:r>
            <a:br>
              <a:rPr lang="en-US" altLang="zh-TW" sz="2400" dirty="0" smtClean="0"/>
            </a:br>
            <a:r>
              <a:rPr lang="en-US" altLang="zh-TW" sz="2400" dirty="0" smtClean="0"/>
              <a:t>contains changes to be applied to the master file.</a:t>
            </a:r>
          </a:p>
          <a:p>
            <a:pPr lvl="2">
              <a:lnSpc>
                <a:spcPct val="80000"/>
              </a:lnSpc>
            </a:pPr>
            <a:r>
              <a:rPr lang="en-US" altLang="zh-TW" sz="2000" dirty="0" smtClean="0">
                <a:solidFill>
                  <a:srgbClr val="0000CC"/>
                </a:solidFill>
              </a:rPr>
              <a:t>Add transaction</a:t>
            </a:r>
          </a:p>
          <a:p>
            <a:pPr lvl="2">
              <a:lnSpc>
                <a:spcPct val="80000"/>
              </a:lnSpc>
            </a:pPr>
            <a:r>
              <a:rPr lang="en-US" altLang="zh-TW" sz="2000" dirty="0" smtClean="0">
                <a:solidFill>
                  <a:srgbClr val="0000CC"/>
                </a:solidFill>
              </a:rPr>
              <a:t>Delete transaction</a:t>
            </a:r>
          </a:p>
          <a:p>
            <a:pPr lvl="2">
              <a:lnSpc>
                <a:spcPct val="80000"/>
              </a:lnSpc>
            </a:pPr>
            <a:r>
              <a:rPr lang="en-US" altLang="zh-TW" sz="2000" dirty="0" smtClean="0">
                <a:solidFill>
                  <a:srgbClr val="0000CC"/>
                </a:solidFill>
              </a:rPr>
              <a:t>Change transaction</a:t>
            </a:r>
          </a:p>
          <a:p>
            <a:pPr lvl="2">
              <a:lnSpc>
                <a:spcPct val="80000"/>
              </a:lnSpc>
            </a:pPr>
            <a:r>
              <a:rPr lang="en-US" altLang="zh-TW" sz="2000" dirty="0" smtClean="0"/>
              <a:t>A </a:t>
            </a:r>
            <a:r>
              <a:rPr lang="en-US" altLang="zh-TW" sz="2000" dirty="0" smtClean="0">
                <a:solidFill>
                  <a:srgbClr val="0000CC"/>
                </a:solidFill>
              </a:rPr>
              <a:t>key</a:t>
            </a:r>
            <a:r>
              <a:rPr lang="en-US" altLang="zh-TW" sz="2000" dirty="0" smtClean="0"/>
              <a:t> is one or more fields that </a:t>
            </a:r>
            <a:r>
              <a:rPr lang="en-US" altLang="zh-TW" sz="2000" u="sng" dirty="0" smtClean="0"/>
              <a:t>uniquely</a:t>
            </a:r>
            <a:r>
              <a:rPr lang="en-US" altLang="zh-TW" sz="2000" dirty="0" smtClean="0"/>
              <a:t> identify the data in the file. </a:t>
            </a:r>
          </a:p>
          <a:p>
            <a:pPr lvl="1">
              <a:lnSpc>
                <a:spcPct val="80000"/>
              </a:lnSpc>
            </a:pPr>
            <a:r>
              <a:rPr lang="en-US" altLang="zh-TW" sz="2400" dirty="0" smtClean="0">
                <a:solidFill>
                  <a:srgbClr val="0000CC"/>
                </a:solidFill>
              </a:rPr>
              <a:t>Error Report File</a:t>
            </a:r>
            <a:endParaRPr lang="en-US" altLang="zh-TW" sz="2400" dirty="0">
              <a:solidFill>
                <a:srgbClr val="0000CC"/>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Updating a Sequential File</a:t>
            </a:r>
            <a:endParaRPr lang="en-US" dirty="0"/>
          </a:p>
        </p:txBody>
      </p:sp>
      <p:pic>
        <p:nvPicPr>
          <p:cNvPr id="4" name="Picture 8"/>
          <p:cNvPicPr>
            <a:picLocks noChangeAspect="1" noChangeArrowheads="1"/>
          </p:cNvPicPr>
          <p:nvPr/>
        </p:nvPicPr>
        <p:blipFill>
          <a:blip r:embed="rId2" cstate="print"/>
          <a:srcRect/>
          <a:stretch>
            <a:fillRect/>
          </a:stretch>
        </p:blipFill>
        <p:spPr bwMode="auto">
          <a:xfrm>
            <a:off x="609600" y="1223963"/>
            <a:ext cx="7526337" cy="51768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Updating Sequential Files</a:t>
            </a:r>
            <a:endParaRPr lang="en-US" dirty="0"/>
          </a:p>
        </p:txBody>
      </p:sp>
      <p:sp>
        <p:nvSpPr>
          <p:cNvPr id="3" name="Content Placeholder 2"/>
          <p:cNvSpPr>
            <a:spLocks noGrp="1"/>
          </p:cNvSpPr>
          <p:nvPr>
            <p:ph idx="1"/>
          </p:nvPr>
        </p:nvSpPr>
        <p:spPr/>
        <p:txBody>
          <a:bodyPr/>
          <a:lstStyle/>
          <a:p>
            <a:r>
              <a:rPr lang="en-US" altLang="zh-TW" sz="2800" dirty="0" smtClean="0"/>
              <a:t>To make updating process efficient, all files are </a:t>
            </a:r>
            <a:r>
              <a:rPr lang="en-US" altLang="zh-TW" sz="2800" dirty="0" smtClean="0">
                <a:solidFill>
                  <a:srgbClr val="0000CC"/>
                </a:solidFill>
              </a:rPr>
              <a:t>sorted</a:t>
            </a:r>
            <a:r>
              <a:rPr lang="en-US" altLang="zh-TW" sz="2800" dirty="0" smtClean="0"/>
              <a:t> on the same key.</a:t>
            </a:r>
          </a:p>
          <a:p>
            <a:r>
              <a:rPr lang="en-US" altLang="zh-TW" sz="2800" dirty="0" smtClean="0"/>
              <a:t>The update process requires that you compare :</a:t>
            </a:r>
            <a:br>
              <a:rPr lang="en-US" altLang="zh-TW" sz="2800" dirty="0" smtClean="0"/>
            </a:br>
            <a:r>
              <a:rPr lang="en-US" altLang="zh-TW" sz="2800" dirty="0" smtClean="0"/>
              <a:t>[</a:t>
            </a:r>
            <a:r>
              <a:rPr lang="en-US" altLang="zh-TW" sz="2800" dirty="0" smtClean="0">
                <a:solidFill>
                  <a:srgbClr val="0000CC"/>
                </a:solidFill>
              </a:rPr>
              <a:t>transaction file key</a:t>
            </a:r>
            <a:r>
              <a:rPr lang="en-US" altLang="zh-TW" sz="2800" dirty="0" smtClean="0"/>
              <a:t>]  vs.  [</a:t>
            </a:r>
            <a:r>
              <a:rPr lang="en-US" altLang="zh-TW" sz="2800" dirty="0" smtClean="0">
                <a:solidFill>
                  <a:srgbClr val="0000CC"/>
                </a:solidFill>
              </a:rPr>
              <a:t>old master file key</a:t>
            </a:r>
            <a:r>
              <a:rPr lang="en-US" altLang="zh-TW" sz="2800" dirty="0" smtClean="0"/>
              <a:t>] </a:t>
            </a:r>
          </a:p>
          <a:p>
            <a:pPr lvl="1"/>
            <a:r>
              <a:rPr lang="en-US" altLang="zh-TW" sz="2400" dirty="0" smtClean="0">
                <a:solidFill>
                  <a:srgbClr val="CC0000"/>
                </a:solidFill>
              </a:rPr>
              <a:t>&lt;</a:t>
            </a:r>
            <a:r>
              <a:rPr lang="en-US" altLang="zh-TW" sz="2400" dirty="0" smtClean="0"/>
              <a:t>  :  add transaction to new master</a:t>
            </a:r>
          </a:p>
          <a:p>
            <a:pPr lvl="1"/>
            <a:r>
              <a:rPr lang="en-US" altLang="zh-TW" sz="2400" dirty="0" smtClean="0">
                <a:solidFill>
                  <a:srgbClr val="CC0000"/>
                </a:solidFill>
              </a:rPr>
              <a:t>=</a:t>
            </a:r>
            <a:r>
              <a:rPr lang="en-US" altLang="zh-TW" sz="2400" dirty="0" smtClean="0"/>
              <a:t>  :  </a:t>
            </a:r>
          </a:p>
          <a:p>
            <a:pPr lvl="2"/>
            <a:r>
              <a:rPr lang="en-US" altLang="zh-TW" sz="2000" dirty="0" smtClean="0">
                <a:solidFill>
                  <a:schemeClr val="bg2"/>
                </a:solidFill>
              </a:rPr>
              <a:t>Change</a:t>
            </a:r>
            <a:r>
              <a:rPr lang="en-US" altLang="zh-TW" sz="2000" dirty="0" smtClean="0"/>
              <a:t> content of  master file data  (transaction code = </a:t>
            </a:r>
            <a:r>
              <a:rPr lang="en-US" altLang="zh-TW" sz="2000" dirty="0" smtClean="0">
                <a:solidFill>
                  <a:srgbClr val="003300"/>
                </a:solidFill>
              </a:rPr>
              <a:t>R(revise)</a:t>
            </a:r>
            <a:r>
              <a:rPr lang="en-US" altLang="zh-TW" sz="2000" dirty="0" smtClean="0"/>
              <a:t> )</a:t>
            </a:r>
          </a:p>
          <a:p>
            <a:pPr lvl="2"/>
            <a:r>
              <a:rPr lang="en-US" altLang="zh-TW" sz="2000" dirty="0" smtClean="0">
                <a:solidFill>
                  <a:schemeClr val="bg2"/>
                </a:solidFill>
              </a:rPr>
              <a:t>Remove</a:t>
            </a:r>
            <a:r>
              <a:rPr lang="en-US" altLang="zh-TW" sz="2000" dirty="0" smtClean="0"/>
              <a:t> data from master file (transaction code = </a:t>
            </a:r>
            <a:r>
              <a:rPr lang="en-US" altLang="zh-TW" sz="2000" dirty="0" smtClean="0">
                <a:solidFill>
                  <a:srgbClr val="003300"/>
                </a:solidFill>
              </a:rPr>
              <a:t>D(delete)</a:t>
            </a:r>
            <a:r>
              <a:rPr lang="en-US" altLang="zh-TW" sz="2000" dirty="0" smtClean="0"/>
              <a:t> )</a:t>
            </a:r>
          </a:p>
          <a:p>
            <a:pPr lvl="1"/>
            <a:r>
              <a:rPr lang="en-US" altLang="zh-TW" sz="2400" dirty="0" smtClean="0">
                <a:solidFill>
                  <a:srgbClr val="CC0000"/>
                </a:solidFill>
              </a:rPr>
              <a:t>&gt;</a:t>
            </a:r>
            <a:r>
              <a:rPr lang="en-US" altLang="zh-TW" sz="2400" dirty="0" smtClean="0"/>
              <a:t>  :  write old master file record to new master file </a:t>
            </a:r>
            <a:br>
              <a:rPr lang="en-US" altLang="zh-TW" sz="2400" dirty="0" smtClean="0"/>
            </a:br>
            <a:r>
              <a:rPr lang="en-US" altLang="zh-TW" sz="2400" dirty="0" smtClean="0"/>
              <a:t>       </a:t>
            </a:r>
            <a:r>
              <a:rPr lang="en-US" altLang="zh-TW" sz="2000" dirty="0" smtClean="0"/>
              <a:t>(transaction code = A(add) )</a:t>
            </a:r>
          </a:p>
          <a:p>
            <a:pPr>
              <a:buNone/>
            </a:pP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Updating Process</a:t>
            </a:r>
            <a:endParaRPr lang="en-US" dirty="0"/>
          </a:p>
        </p:txBody>
      </p:sp>
      <p:pic>
        <p:nvPicPr>
          <p:cNvPr id="4" name="Picture 9"/>
          <p:cNvPicPr>
            <a:picLocks noChangeAspect="1" noChangeArrowheads="1"/>
          </p:cNvPicPr>
          <p:nvPr/>
        </p:nvPicPr>
        <p:blipFill>
          <a:blip r:embed="rId2" cstate="print"/>
          <a:srcRect/>
          <a:stretch>
            <a:fillRect/>
          </a:stretch>
        </p:blipFill>
        <p:spPr bwMode="auto">
          <a:xfrm>
            <a:off x="1752600" y="1143000"/>
            <a:ext cx="5237162" cy="5530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Indexed Files</a:t>
            </a:r>
            <a:endParaRPr lang="en-US" dirty="0"/>
          </a:p>
        </p:txBody>
      </p:sp>
      <p:sp>
        <p:nvSpPr>
          <p:cNvPr id="3" name="Content Placeholder 2"/>
          <p:cNvSpPr>
            <a:spLocks noGrp="1"/>
          </p:cNvSpPr>
          <p:nvPr>
            <p:ph idx="1"/>
          </p:nvPr>
        </p:nvSpPr>
        <p:spPr>
          <a:xfrm>
            <a:off x="304800" y="1066800"/>
            <a:ext cx="8534400" cy="2286000"/>
          </a:xfrm>
        </p:spPr>
        <p:txBody>
          <a:bodyPr>
            <a:normAutofit lnSpcReduction="10000"/>
          </a:bodyPr>
          <a:lstStyle/>
          <a:p>
            <a:r>
              <a:rPr lang="en-US" dirty="0" smtClean="0"/>
              <a:t>Mapping in an indexed file</a:t>
            </a:r>
          </a:p>
          <a:p>
            <a:pPr>
              <a:lnSpc>
                <a:spcPct val="90000"/>
              </a:lnSpc>
              <a:buSzPct val="75000"/>
            </a:pPr>
            <a:r>
              <a:rPr lang="en-US" altLang="zh-TW" dirty="0" smtClean="0"/>
              <a:t>To access a record in a file </a:t>
            </a:r>
            <a:r>
              <a:rPr lang="en-US" altLang="zh-TW" dirty="0" smtClean="0">
                <a:solidFill>
                  <a:srgbClr val="0000CC"/>
                </a:solidFill>
              </a:rPr>
              <a:t>randomly</a:t>
            </a:r>
            <a:r>
              <a:rPr lang="en-US" altLang="zh-TW" dirty="0" smtClean="0"/>
              <a:t>,</a:t>
            </a:r>
            <a:br>
              <a:rPr lang="en-US" altLang="zh-TW" dirty="0" smtClean="0"/>
            </a:br>
            <a:r>
              <a:rPr lang="en-US" altLang="zh-TW" dirty="0" smtClean="0"/>
              <a:t>you need to know the </a:t>
            </a:r>
            <a:r>
              <a:rPr lang="en-US" altLang="zh-TW" dirty="0" smtClean="0">
                <a:solidFill>
                  <a:srgbClr val="0000CC"/>
                </a:solidFill>
              </a:rPr>
              <a:t>address</a:t>
            </a:r>
            <a:r>
              <a:rPr lang="en-US" altLang="zh-TW" dirty="0" smtClean="0"/>
              <a:t> of the record.</a:t>
            </a:r>
          </a:p>
          <a:p>
            <a:pPr>
              <a:lnSpc>
                <a:spcPct val="90000"/>
              </a:lnSpc>
              <a:buSzPct val="75000"/>
            </a:pPr>
            <a:r>
              <a:rPr lang="en-US" altLang="zh-TW" dirty="0" smtClean="0"/>
              <a:t>An </a:t>
            </a:r>
            <a:r>
              <a:rPr lang="en-US" altLang="zh-TW" dirty="0" smtClean="0">
                <a:solidFill>
                  <a:srgbClr val="0000CC"/>
                </a:solidFill>
              </a:rPr>
              <a:t>index file </a:t>
            </a:r>
            <a:r>
              <a:rPr lang="en-US" altLang="zh-TW" dirty="0" smtClean="0"/>
              <a:t>can relate the </a:t>
            </a:r>
            <a:r>
              <a:rPr lang="en-US" altLang="zh-TW" dirty="0" smtClean="0">
                <a:solidFill>
                  <a:srgbClr val="990000"/>
                </a:solidFill>
              </a:rPr>
              <a:t>key </a:t>
            </a:r>
            <a:r>
              <a:rPr lang="en-US" altLang="zh-TW" dirty="0" smtClean="0"/>
              <a:t>to the </a:t>
            </a:r>
            <a:r>
              <a:rPr lang="en-US" altLang="zh-TW" dirty="0" smtClean="0">
                <a:solidFill>
                  <a:srgbClr val="990000"/>
                </a:solidFill>
              </a:rPr>
              <a:t>record address.</a:t>
            </a:r>
          </a:p>
          <a:p>
            <a:endParaRPr lang="en-US" dirty="0"/>
          </a:p>
        </p:txBody>
      </p:sp>
      <p:pic>
        <p:nvPicPr>
          <p:cNvPr id="5" name="Picture 8"/>
          <p:cNvPicPr>
            <a:picLocks noChangeAspect="1" noChangeArrowheads="1"/>
          </p:cNvPicPr>
          <p:nvPr/>
        </p:nvPicPr>
        <p:blipFill>
          <a:blip r:embed="rId2" cstate="print"/>
          <a:srcRect/>
          <a:stretch>
            <a:fillRect/>
          </a:stretch>
        </p:blipFill>
        <p:spPr bwMode="auto">
          <a:xfrm>
            <a:off x="792163" y="3124200"/>
            <a:ext cx="7285037" cy="35829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Indexed Files</a:t>
            </a:r>
            <a:endParaRPr lang="en-US" dirty="0"/>
          </a:p>
        </p:txBody>
      </p:sp>
      <p:sp>
        <p:nvSpPr>
          <p:cNvPr id="3" name="Content Placeholder 2"/>
          <p:cNvSpPr>
            <a:spLocks noGrp="1"/>
          </p:cNvSpPr>
          <p:nvPr>
            <p:ph idx="1"/>
          </p:nvPr>
        </p:nvSpPr>
        <p:spPr/>
        <p:txBody>
          <a:bodyPr/>
          <a:lstStyle/>
          <a:p>
            <a:pPr marL="339725" indent="-339725">
              <a:lnSpc>
                <a:spcPct val="90000"/>
              </a:lnSpc>
            </a:pPr>
            <a:r>
              <a:rPr lang="en-US" altLang="zh-TW" sz="2800" dirty="0" smtClean="0"/>
              <a:t>An </a:t>
            </a:r>
            <a:r>
              <a:rPr lang="en-US" altLang="zh-TW" sz="2800" dirty="0" smtClean="0">
                <a:solidFill>
                  <a:srgbClr val="0000CC"/>
                </a:solidFill>
              </a:rPr>
              <a:t>index file </a:t>
            </a:r>
            <a:r>
              <a:rPr lang="en-US" altLang="zh-TW" sz="2800" dirty="0" smtClean="0"/>
              <a:t>is made of a </a:t>
            </a:r>
            <a:r>
              <a:rPr lang="en-US" altLang="zh-TW" sz="2800" dirty="0" smtClean="0">
                <a:solidFill>
                  <a:srgbClr val="CC0000"/>
                </a:solidFill>
              </a:rPr>
              <a:t>data file</a:t>
            </a:r>
            <a:r>
              <a:rPr lang="en-US" altLang="zh-TW" sz="2800" dirty="0" smtClean="0"/>
              <a:t>, which is a sequential file, and an </a:t>
            </a:r>
            <a:r>
              <a:rPr lang="en-US" altLang="zh-TW" sz="2800" dirty="0" smtClean="0">
                <a:solidFill>
                  <a:srgbClr val="0000CC"/>
                </a:solidFill>
              </a:rPr>
              <a:t>index</a:t>
            </a:r>
            <a:r>
              <a:rPr lang="en-US" altLang="zh-TW" sz="2800" dirty="0" smtClean="0"/>
              <a:t>.</a:t>
            </a:r>
          </a:p>
          <a:p>
            <a:pPr marL="339725" indent="-339725">
              <a:lnSpc>
                <a:spcPct val="90000"/>
              </a:lnSpc>
            </a:pPr>
            <a:r>
              <a:rPr lang="en-US" altLang="zh-TW" sz="2800" dirty="0" smtClean="0">
                <a:solidFill>
                  <a:srgbClr val="0000CC"/>
                </a:solidFill>
              </a:rPr>
              <a:t>Index </a:t>
            </a:r>
            <a:r>
              <a:rPr lang="en-US" altLang="zh-TW" sz="2800" dirty="0" smtClean="0"/>
              <a:t>– a small file with only two fields:</a:t>
            </a:r>
          </a:p>
          <a:p>
            <a:pPr marL="808038" lvl="1" indent="-403225">
              <a:lnSpc>
                <a:spcPct val="90000"/>
              </a:lnSpc>
            </a:pPr>
            <a:r>
              <a:rPr lang="en-US" altLang="zh-TW" sz="2400" dirty="0" smtClean="0"/>
              <a:t>The </a:t>
            </a:r>
            <a:r>
              <a:rPr lang="en-US" altLang="zh-TW" sz="2400" dirty="0" smtClean="0">
                <a:solidFill>
                  <a:srgbClr val="0000CC"/>
                </a:solidFill>
              </a:rPr>
              <a:t>key</a:t>
            </a:r>
            <a:r>
              <a:rPr lang="en-US" altLang="zh-TW" sz="2400" dirty="0" smtClean="0"/>
              <a:t> of the sequential file</a:t>
            </a:r>
          </a:p>
          <a:p>
            <a:pPr marL="808038" lvl="1" indent="-403225">
              <a:lnSpc>
                <a:spcPct val="90000"/>
              </a:lnSpc>
            </a:pPr>
            <a:r>
              <a:rPr lang="en-US" altLang="zh-TW" sz="2400" dirty="0" smtClean="0"/>
              <a:t>The </a:t>
            </a:r>
            <a:r>
              <a:rPr lang="en-US" altLang="zh-TW" sz="2400" dirty="0" smtClean="0">
                <a:solidFill>
                  <a:srgbClr val="0000CC"/>
                </a:solidFill>
              </a:rPr>
              <a:t>address</a:t>
            </a:r>
            <a:r>
              <a:rPr lang="en-US" altLang="zh-TW" sz="2400" dirty="0" smtClean="0"/>
              <a:t> of the corresponding record on the disk.</a:t>
            </a:r>
          </a:p>
          <a:p>
            <a:pPr marL="339725" indent="-339725">
              <a:lnSpc>
                <a:spcPct val="90000"/>
              </a:lnSpc>
            </a:pPr>
            <a:r>
              <a:rPr lang="en-US" altLang="zh-TW" sz="2800" dirty="0" smtClean="0"/>
              <a:t>To access a record in the file :</a:t>
            </a:r>
          </a:p>
          <a:p>
            <a:pPr marL="808038" lvl="1" indent="-403225">
              <a:lnSpc>
                <a:spcPct val="90000"/>
              </a:lnSpc>
              <a:buSzPct val="100000"/>
              <a:buFont typeface="Wingdings" pitchFamily="2" charset="2"/>
              <a:buAutoNum type="arabicPeriod"/>
            </a:pPr>
            <a:r>
              <a:rPr lang="en-US" altLang="zh-TW" sz="2400" dirty="0" smtClean="0">
                <a:solidFill>
                  <a:srgbClr val="0000CC"/>
                </a:solidFill>
              </a:rPr>
              <a:t>Load</a:t>
            </a:r>
            <a:r>
              <a:rPr lang="en-US" altLang="zh-TW" sz="2400" dirty="0" smtClean="0"/>
              <a:t> the entire index file into main memory.</a:t>
            </a:r>
          </a:p>
          <a:p>
            <a:pPr marL="808038" lvl="1" indent="-403225">
              <a:lnSpc>
                <a:spcPct val="90000"/>
              </a:lnSpc>
              <a:buSzPct val="100000"/>
              <a:buFont typeface="Wingdings" pitchFamily="2" charset="2"/>
              <a:buAutoNum type="arabicPeriod"/>
            </a:pPr>
            <a:r>
              <a:rPr lang="en-US" altLang="zh-TW" sz="2400" dirty="0" smtClean="0">
                <a:solidFill>
                  <a:srgbClr val="0000CC"/>
                </a:solidFill>
              </a:rPr>
              <a:t>Search</a:t>
            </a:r>
            <a:r>
              <a:rPr lang="en-US" altLang="zh-TW" sz="2400" dirty="0" smtClean="0"/>
              <a:t> the index file to find the desired key.</a:t>
            </a:r>
          </a:p>
          <a:p>
            <a:pPr marL="808038" lvl="1" indent="-403225">
              <a:lnSpc>
                <a:spcPct val="90000"/>
              </a:lnSpc>
              <a:buSzPct val="100000"/>
              <a:buFont typeface="Wingdings" pitchFamily="2" charset="2"/>
              <a:buAutoNum type="arabicPeriod"/>
            </a:pPr>
            <a:r>
              <a:rPr lang="en-US" altLang="zh-TW" sz="2400" dirty="0" smtClean="0">
                <a:solidFill>
                  <a:srgbClr val="0000CC"/>
                </a:solidFill>
              </a:rPr>
              <a:t>Retrieve</a:t>
            </a:r>
            <a:r>
              <a:rPr lang="en-US" altLang="zh-TW" sz="2400" dirty="0" smtClean="0"/>
              <a:t> the address the record.</a:t>
            </a:r>
          </a:p>
          <a:p>
            <a:pPr marL="808038" lvl="1" indent="-403225">
              <a:lnSpc>
                <a:spcPct val="90000"/>
              </a:lnSpc>
              <a:buSzPct val="100000"/>
              <a:buFont typeface="Wingdings" pitchFamily="2" charset="2"/>
              <a:buAutoNum type="arabicPeriod"/>
            </a:pPr>
            <a:r>
              <a:rPr lang="en-US" altLang="zh-TW" sz="2400" dirty="0" smtClean="0">
                <a:solidFill>
                  <a:srgbClr val="0000CC"/>
                </a:solidFill>
              </a:rPr>
              <a:t>Retrieve</a:t>
            </a:r>
            <a:r>
              <a:rPr lang="en-US" altLang="zh-TW" sz="2400" dirty="0" smtClean="0"/>
              <a:t> the data record. (using the address)</a:t>
            </a:r>
          </a:p>
          <a:p>
            <a:pPr marL="339725" indent="-339725">
              <a:lnSpc>
                <a:spcPct val="90000"/>
              </a:lnSpc>
            </a:pPr>
            <a:r>
              <a:rPr lang="en-US" altLang="zh-TW" sz="3200" dirty="0" smtClean="0">
                <a:solidFill>
                  <a:srgbClr val="0000CC"/>
                </a:solidFill>
              </a:rPr>
              <a:t>Inverted file –</a:t>
            </a:r>
            <a:r>
              <a:rPr lang="en-US" altLang="zh-TW" sz="2800" dirty="0" smtClean="0">
                <a:solidFill>
                  <a:srgbClr val="0000CC"/>
                </a:solidFill>
              </a:rPr>
              <a:t/>
            </a:r>
            <a:br>
              <a:rPr lang="en-US" altLang="zh-TW" sz="2800" dirty="0" smtClean="0">
                <a:solidFill>
                  <a:srgbClr val="0000CC"/>
                </a:solidFill>
              </a:rPr>
            </a:br>
            <a:r>
              <a:rPr lang="en-US" altLang="zh-TW" sz="2800" dirty="0" smtClean="0"/>
              <a:t>you can have more than one </a:t>
            </a:r>
            <a:r>
              <a:rPr lang="en-US" altLang="zh-TW" sz="2800" dirty="0" smtClean="0">
                <a:solidFill>
                  <a:srgbClr val="0000CC"/>
                </a:solidFill>
              </a:rPr>
              <a:t>index,</a:t>
            </a:r>
            <a:r>
              <a:rPr lang="en-US" altLang="zh-TW" sz="2800" dirty="0" smtClean="0"/>
              <a:t> each with a different key</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Inverted File</a:t>
            </a:r>
            <a:endParaRPr lang="en-US" dirty="0"/>
          </a:p>
        </p:txBody>
      </p:sp>
      <p:sp>
        <p:nvSpPr>
          <p:cNvPr id="3" name="Content Placeholder 2"/>
          <p:cNvSpPr>
            <a:spLocks noGrp="1"/>
          </p:cNvSpPr>
          <p:nvPr>
            <p:ph idx="1"/>
          </p:nvPr>
        </p:nvSpPr>
        <p:spPr/>
        <p:txBody>
          <a:bodyPr/>
          <a:lstStyle/>
          <a:p>
            <a:r>
              <a:rPr lang="en-US" dirty="0" smtClean="0"/>
              <a:t>One of the advantages of indexed files is that we can have more than one index, each with a different key. </a:t>
            </a:r>
          </a:p>
          <a:p>
            <a:r>
              <a:rPr lang="en-US" dirty="0" smtClean="0"/>
              <a:t>For example, an employee file can be retrieved based on </a:t>
            </a:r>
          </a:p>
          <a:p>
            <a:pPr lvl="1"/>
            <a:r>
              <a:rPr lang="en-US" dirty="0" smtClean="0"/>
              <a:t>either social security number or </a:t>
            </a:r>
          </a:p>
          <a:p>
            <a:pPr lvl="1"/>
            <a:r>
              <a:rPr lang="en-US" dirty="0" smtClean="0"/>
              <a:t>last name. </a:t>
            </a:r>
          </a:p>
          <a:p>
            <a:r>
              <a:rPr lang="en-US" dirty="0" smtClean="0"/>
              <a:t>This type of indexed file is usually called an </a:t>
            </a:r>
            <a:r>
              <a:rPr lang="en-US" dirty="0" smtClean="0">
                <a:solidFill>
                  <a:srgbClr val="0000CC"/>
                </a:solidFill>
              </a:rPr>
              <a:t>inverted file</a:t>
            </a:r>
            <a:r>
              <a:rPr lang="en-US" dirty="0" smtClean="0"/>
              <a:t>.</a:t>
            </a:r>
          </a:p>
          <a:p>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Inverted File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file that </a:t>
            </a:r>
            <a:r>
              <a:rPr lang="en-US" dirty="0" smtClean="0">
                <a:solidFill>
                  <a:srgbClr val="0000CC"/>
                </a:solidFill>
              </a:rPr>
              <a:t>reorganizes</a:t>
            </a:r>
            <a:r>
              <a:rPr lang="en-US" dirty="0" smtClean="0"/>
              <a:t> the structure of an existing data file to enable a </a:t>
            </a:r>
            <a:r>
              <a:rPr lang="en-US" dirty="0" smtClean="0">
                <a:solidFill>
                  <a:srgbClr val="0000CC"/>
                </a:solidFill>
              </a:rPr>
              <a:t>rapid search </a:t>
            </a:r>
            <a:r>
              <a:rPr lang="en-US" dirty="0" smtClean="0"/>
              <a:t>to be made for all records having one field falling within set limits.</a:t>
            </a:r>
          </a:p>
          <a:p>
            <a:r>
              <a:rPr lang="en-US" dirty="0" smtClean="0"/>
              <a:t>For example, a file used by an estate agent might store records on each house for sale, using a reference number as the key field for </a:t>
            </a:r>
            <a:r>
              <a:rPr lang="en-US" dirty="0" smtClean="0">
                <a:solidFill>
                  <a:srgbClr val="0000CC"/>
                </a:solidFill>
              </a:rPr>
              <a:t>sorting</a:t>
            </a:r>
            <a:r>
              <a:rPr lang="en-US" dirty="0" smtClean="0"/>
              <a:t>. </a:t>
            </a:r>
          </a:p>
          <a:p>
            <a:r>
              <a:rPr lang="en-US" dirty="0" smtClean="0"/>
              <a:t>One field in each record would be the asking price of the house. </a:t>
            </a:r>
          </a:p>
          <a:p>
            <a:r>
              <a:rPr lang="en-US" dirty="0" smtClean="0"/>
              <a:t>To speed up the process of drawing up lists of houses falling within certain price ranges, an inverted file might be created in which the records are rearranged according to price. </a:t>
            </a:r>
          </a:p>
          <a:p>
            <a:r>
              <a:rPr lang="en-US" dirty="0" smtClean="0"/>
              <a:t>Each record would consist of an asking price, followed by the reference numbers of all the houses offered for sale at this approximate price</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Logical View of an Indexed File</a:t>
            </a:r>
            <a:endParaRPr lang="en-US" dirty="0"/>
          </a:p>
        </p:txBody>
      </p:sp>
      <p:pic>
        <p:nvPicPr>
          <p:cNvPr id="4" name="Picture 7"/>
          <p:cNvPicPr>
            <a:picLocks noChangeAspect="1" noChangeArrowheads="1"/>
          </p:cNvPicPr>
          <p:nvPr/>
        </p:nvPicPr>
        <p:blipFill>
          <a:blip r:embed="rId2" cstate="print"/>
          <a:srcRect/>
          <a:stretch>
            <a:fillRect/>
          </a:stretch>
        </p:blipFill>
        <p:spPr bwMode="auto">
          <a:xfrm>
            <a:off x="228600" y="1366837"/>
            <a:ext cx="8492017" cy="48053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Logical View of an Indexed File</a:t>
            </a:r>
            <a:endParaRPr lang="en-US" dirty="0"/>
          </a:p>
        </p:txBody>
      </p:sp>
      <p:pic>
        <p:nvPicPr>
          <p:cNvPr id="5" name="Picture 4"/>
          <p:cNvPicPr>
            <a:picLocks noChangeAspect="1" noChangeArrowheads="1"/>
          </p:cNvPicPr>
          <p:nvPr/>
        </p:nvPicPr>
        <p:blipFill>
          <a:blip r:embed="rId2" cstate="print"/>
          <a:srcRect/>
          <a:stretch>
            <a:fillRect/>
          </a:stretch>
        </p:blipFill>
        <p:spPr bwMode="auto">
          <a:xfrm>
            <a:off x="566917" y="1206500"/>
            <a:ext cx="7891283" cy="5041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View of Indexed File</a:t>
            </a:r>
            <a:endParaRPr lang="en-US" dirty="0"/>
          </a:p>
        </p:txBody>
      </p:sp>
      <p:pic>
        <p:nvPicPr>
          <p:cNvPr id="120834" name="Picture 2"/>
          <p:cNvPicPr>
            <a:picLocks noChangeAspect="1" noChangeArrowheads="1"/>
          </p:cNvPicPr>
          <p:nvPr/>
        </p:nvPicPr>
        <p:blipFill>
          <a:blip r:embed="rId2" cstate="print"/>
          <a:srcRect/>
          <a:stretch>
            <a:fillRect/>
          </a:stretch>
        </p:blipFill>
        <p:spPr bwMode="auto">
          <a:xfrm>
            <a:off x="137746" y="1447800"/>
            <a:ext cx="8853854" cy="403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Hashed Files</a:t>
            </a:r>
            <a:endParaRPr lang="en-US" dirty="0"/>
          </a:p>
        </p:txBody>
      </p:sp>
      <p:sp>
        <p:nvSpPr>
          <p:cNvPr id="3" name="Content Placeholder 2"/>
          <p:cNvSpPr>
            <a:spLocks noGrp="1"/>
          </p:cNvSpPr>
          <p:nvPr>
            <p:ph idx="1"/>
          </p:nvPr>
        </p:nvSpPr>
        <p:spPr>
          <a:xfrm>
            <a:off x="304800" y="1066800"/>
            <a:ext cx="8534400" cy="3124200"/>
          </a:xfrm>
        </p:spPr>
        <p:txBody>
          <a:bodyPr/>
          <a:lstStyle/>
          <a:p>
            <a:r>
              <a:rPr lang="en-US" dirty="0" smtClean="0"/>
              <a:t>Mapping in a hashed file</a:t>
            </a:r>
          </a:p>
          <a:p>
            <a:r>
              <a:rPr lang="en-US" dirty="0" smtClean="0"/>
              <a:t>A </a:t>
            </a:r>
            <a:r>
              <a:rPr lang="en-US" dirty="0" smtClean="0">
                <a:solidFill>
                  <a:srgbClr val="0000CC"/>
                </a:solidFill>
              </a:rPr>
              <a:t>hashed file </a:t>
            </a:r>
            <a:r>
              <a:rPr lang="en-US" dirty="0" smtClean="0"/>
              <a:t>uses a </a:t>
            </a:r>
            <a:r>
              <a:rPr lang="en-US" dirty="0" smtClean="0">
                <a:solidFill>
                  <a:srgbClr val="0000CC"/>
                </a:solidFill>
              </a:rPr>
              <a:t>hash function </a:t>
            </a:r>
            <a:r>
              <a:rPr lang="en-US" dirty="0" smtClean="0"/>
              <a:t>to map the key to the address.</a:t>
            </a:r>
          </a:p>
          <a:p>
            <a:r>
              <a:rPr lang="en-US" dirty="0" smtClean="0"/>
              <a:t>Eliminates the need for an extra file (</a:t>
            </a:r>
            <a:r>
              <a:rPr lang="en-US" dirty="0" smtClean="0">
                <a:solidFill>
                  <a:srgbClr val="0000CC"/>
                </a:solidFill>
              </a:rPr>
              <a:t>index</a:t>
            </a:r>
            <a:r>
              <a:rPr lang="en-US" dirty="0" smtClean="0"/>
              <a:t>).</a:t>
            </a:r>
          </a:p>
          <a:p>
            <a:r>
              <a:rPr lang="en-US" dirty="0" smtClean="0"/>
              <a:t>There is </a:t>
            </a:r>
            <a:r>
              <a:rPr lang="en-US" dirty="0" smtClean="0">
                <a:solidFill>
                  <a:srgbClr val="0000CC"/>
                </a:solidFill>
              </a:rPr>
              <a:t>no need for an index </a:t>
            </a:r>
            <a:r>
              <a:rPr lang="en-US" dirty="0" smtClean="0"/>
              <a:t>and all of the overhead associated with it</a:t>
            </a:r>
          </a:p>
        </p:txBody>
      </p:sp>
      <p:pic>
        <p:nvPicPr>
          <p:cNvPr id="6" name="Picture 9"/>
          <p:cNvPicPr>
            <a:picLocks noChangeAspect="1" noChangeArrowheads="1"/>
          </p:cNvPicPr>
          <p:nvPr/>
        </p:nvPicPr>
        <p:blipFill>
          <a:blip r:embed="rId2" cstate="print"/>
          <a:srcRect/>
          <a:stretch>
            <a:fillRect/>
          </a:stretch>
        </p:blipFill>
        <p:spPr bwMode="auto">
          <a:xfrm>
            <a:off x="381000" y="4281488"/>
            <a:ext cx="8153400" cy="24241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Hashing Methods</a:t>
            </a:r>
            <a:endParaRPr lang="en-US" dirty="0"/>
          </a:p>
        </p:txBody>
      </p:sp>
      <p:sp>
        <p:nvSpPr>
          <p:cNvPr id="3" name="Content Placeholder 2"/>
          <p:cNvSpPr>
            <a:spLocks noGrp="1"/>
          </p:cNvSpPr>
          <p:nvPr>
            <p:ph idx="1"/>
          </p:nvPr>
        </p:nvSpPr>
        <p:spPr/>
        <p:txBody>
          <a:bodyPr/>
          <a:lstStyle/>
          <a:p>
            <a:r>
              <a:rPr lang="en-US" dirty="0" smtClean="0">
                <a:solidFill>
                  <a:srgbClr val="990000"/>
                </a:solidFill>
              </a:rPr>
              <a:t>Direct Hashing </a:t>
            </a:r>
            <a:r>
              <a:rPr lang="en-US" dirty="0" smtClean="0"/>
              <a:t>– </a:t>
            </a:r>
            <a:br>
              <a:rPr lang="en-US" dirty="0" smtClean="0"/>
            </a:br>
            <a:r>
              <a:rPr lang="en-US" dirty="0" smtClean="0"/>
              <a:t>the </a:t>
            </a:r>
            <a:r>
              <a:rPr lang="en-US" dirty="0" smtClean="0">
                <a:solidFill>
                  <a:srgbClr val="0000CC"/>
                </a:solidFill>
              </a:rPr>
              <a:t>key</a:t>
            </a:r>
            <a:r>
              <a:rPr lang="en-US" dirty="0" smtClean="0"/>
              <a:t> is the </a:t>
            </a:r>
            <a:r>
              <a:rPr lang="en-US" dirty="0" smtClean="0">
                <a:solidFill>
                  <a:srgbClr val="0000CC"/>
                </a:solidFill>
              </a:rPr>
              <a:t>address</a:t>
            </a:r>
            <a:r>
              <a:rPr lang="en-US" dirty="0" smtClean="0"/>
              <a:t> without any algorithmic manipulation. </a:t>
            </a:r>
          </a:p>
          <a:p>
            <a:r>
              <a:rPr lang="en-US" dirty="0" smtClean="0">
                <a:solidFill>
                  <a:srgbClr val="990000"/>
                </a:solidFill>
              </a:rPr>
              <a:t>Modulo Division Hashing </a:t>
            </a:r>
            <a:r>
              <a:rPr lang="en-US" dirty="0" smtClean="0"/>
              <a:t>– (</a:t>
            </a:r>
            <a:r>
              <a:rPr lang="en-US" dirty="0" smtClean="0">
                <a:solidFill>
                  <a:srgbClr val="990000"/>
                </a:solidFill>
              </a:rPr>
              <a:t>Division remainder hashing</a:t>
            </a:r>
            <a:r>
              <a:rPr lang="en-US" dirty="0" smtClean="0"/>
              <a:t>)</a:t>
            </a:r>
            <a:br>
              <a:rPr lang="en-US" dirty="0" smtClean="0"/>
            </a:br>
            <a:r>
              <a:rPr lang="en-US" dirty="0" smtClean="0"/>
              <a:t>divides the </a:t>
            </a:r>
            <a:r>
              <a:rPr lang="en-US" dirty="0" smtClean="0">
                <a:solidFill>
                  <a:srgbClr val="0000CC"/>
                </a:solidFill>
              </a:rPr>
              <a:t>key</a:t>
            </a:r>
            <a:r>
              <a:rPr lang="en-US" dirty="0" smtClean="0"/>
              <a:t> by the </a:t>
            </a:r>
            <a:r>
              <a:rPr lang="en-US" dirty="0" smtClean="0">
                <a:solidFill>
                  <a:srgbClr val="0000CC"/>
                </a:solidFill>
              </a:rPr>
              <a:t>file size </a:t>
            </a:r>
            <a:r>
              <a:rPr lang="en-US" dirty="0" smtClean="0"/>
              <a:t>and </a:t>
            </a:r>
            <a:br>
              <a:rPr lang="en-US" dirty="0" smtClean="0"/>
            </a:br>
            <a:r>
              <a:rPr lang="en-US" dirty="0" smtClean="0"/>
              <a:t>use the </a:t>
            </a:r>
            <a:r>
              <a:rPr lang="en-US" dirty="0" smtClean="0">
                <a:solidFill>
                  <a:srgbClr val="0000CC"/>
                </a:solidFill>
              </a:rPr>
              <a:t>remainder plus 1 </a:t>
            </a:r>
            <a:r>
              <a:rPr lang="en-US" dirty="0" smtClean="0"/>
              <a:t>for the </a:t>
            </a:r>
            <a:r>
              <a:rPr lang="en-US" dirty="0" smtClean="0">
                <a:solidFill>
                  <a:srgbClr val="0000CC"/>
                </a:solidFill>
              </a:rPr>
              <a:t>address.</a:t>
            </a:r>
          </a:p>
          <a:p>
            <a:r>
              <a:rPr lang="en-US" dirty="0" smtClean="0">
                <a:solidFill>
                  <a:srgbClr val="990000"/>
                </a:solidFill>
              </a:rPr>
              <a:t>Digit Extraction Hashing </a:t>
            </a:r>
            <a:r>
              <a:rPr lang="en-US" dirty="0" smtClean="0"/>
              <a:t>– </a:t>
            </a:r>
            <a:br>
              <a:rPr lang="en-US" dirty="0" smtClean="0"/>
            </a:br>
            <a:r>
              <a:rPr lang="en-US" dirty="0" smtClean="0">
                <a:solidFill>
                  <a:srgbClr val="0000CC"/>
                </a:solidFill>
              </a:rPr>
              <a:t>selected digits </a:t>
            </a:r>
            <a:r>
              <a:rPr lang="en-US" dirty="0" smtClean="0"/>
              <a:t>are extracted from the </a:t>
            </a:r>
            <a:r>
              <a:rPr lang="en-US" dirty="0" smtClean="0">
                <a:solidFill>
                  <a:srgbClr val="0000CC"/>
                </a:solidFill>
              </a:rPr>
              <a:t>key</a:t>
            </a:r>
            <a:r>
              <a:rPr lang="en-US" dirty="0" smtClean="0"/>
              <a:t> and used as the </a:t>
            </a:r>
            <a:r>
              <a:rPr lang="en-US" dirty="0" smtClean="0">
                <a:solidFill>
                  <a:srgbClr val="0000CC"/>
                </a:solidFill>
              </a:rPr>
              <a:t>address</a:t>
            </a:r>
            <a:r>
              <a:rPr lang="en-US" dirty="0" smtClean="0"/>
              <a:t>.</a:t>
            </a:r>
          </a:p>
          <a:p>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Hashing</a:t>
            </a:r>
            <a:endParaRPr lang="en-US" dirty="0"/>
          </a:p>
        </p:txBody>
      </p:sp>
      <p:sp>
        <p:nvSpPr>
          <p:cNvPr id="3" name="Content Placeholder 2"/>
          <p:cNvSpPr>
            <a:spLocks noGrp="1"/>
          </p:cNvSpPr>
          <p:nvPr>
            <p:ph idx="1"/>
          </p:nvPr>
        </p:nvSpPr>
        <p:spPr>
          <a:xfrm>
            <a:off x="304800" y="1066800"/>
            <a:ext cx="8534400" cy="1143000"/>
          </a:xfrm>
        </p:spPr>
        <p:txBody>
          <a:bodyPr/>
          <a:lstStyle/>
          <a:p>
            <a:r>
              <a:rPr lang="en-US" dirty="0" smtClean="0">
                <a:solidFill>
                  <a:srgbClr val="0000CC"/>
                </a:solidFill>
              </a:rPr>
              <a:t>Key</a:t>
            </a:r>
            <a:r>
              <a:rPr lang="en-US" dirty="0" smtClean="0"/>
              <a:t> is the </a:t>
            </a:r>
            <a:r>
              <a:rPr lang="en-US" dirty="0" smtClean="0">
                <a:solidFill>
                  <a:srgbClr val="0000CC"/>
                </a:solidFill>
              </a:rPr>
              <a:t>address </a:t>
            </a:r>
            <a:r>
              <a:rPr lang="en-US" dirty="0" smtClean="0"/>
              <a:t>without any algorithmic manipulation</a:t>
            </a:r>
            <a:endParaRPr lang="en-US" dirty="0"/>
          </a:p>
        </p:txBody>
      </p:sp>
      <p:pic>
        <p:nvPicPr>
          <p:cNvPr id="5" name="Picture 11"/>
          <p:cNvPicPr>
            <a:picLocks noChangeAspect="1" noChangeArrowheads="1"/>
          </p:cNvPicPr>
          <p:nvPr/>
        </p:nvPicPr>
        <p:blipFill>
          <a:blip r:embed="rId2" cstate="print"/>
          <a:srcRect/>
          <a:stretch>
            <a:fillRect/>
          </a:stretch>
        </p:blipFill>
        <p:spPr bwMode="auto">
          <a:xfrm>
            <a:off x="609600" y="2181225"/>
            <a:ext cx="7550150" cy="43719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Hashing</a:t>
            </a:r>
            <a:endParaRPr lang="en-US" dirty="0"/>
          </a:p>
        </p:txBody>
      </p:sp>
      <p:sp>
        <p:nvSpPr>
          <p:cNvPr id="3" name="Content Placeholder 2"/>
          <p:cNvSpPr>
            <a:spLocks noGrp="1"/>
          </p:cNvSpPr>
          <p:nvPr>
            <p:ph idx="1"/>
          </p:nvPr>
        </p:nvSpPr>
        <p:spPr/>
        <p:txBody>
          <a:bodyPr/>
          <a:lstStyle/>
          <a:p>
            <a:r>
              <a:rPr lang="en-US" dirty="0" smtClean="0"/>
              <a:t>the file must contain a record for every possible key.</a:t>
            </a:r>
          </a:p>
          <a:p>
            <a:r>
              <a:rPr lang="en-US" dirty="0" smtClean="0"/>
              <a:t>Advantage</a:t>
            </a:r>
          </a:p>
          <a:p>
            <a:pPr lvl="1"/>
            <a:r>
              <a:rPr lang="en-US" dirty="0" smtClean="0"/>
              <a:t>No collision.</a:t>
            </a:r>
          </a:p>
          <a:p>
            <a:r>
              <a:rPr lang="en-US" dirty="0" smtClean="0"/>
              <a:t>Disadvantage</a:t>
            </a:r>
          </a:p>
          <a:p>
            <a:pPr lvl="1"/>
            <a:r>
              <a:rPr lang="en-US" dirty="0" smtClean="0"/>
              <a:t>Space is wasted.</a:t>
            </a:r>
          </a:p>
          <a:p>
            <a:r>
              <a:rPr lang="en-US" dirty="0" smtClean="0"/>
              <a:t>Hashing techniques – </a:t>
            </a:r>
          </a:p>
          <a:p>
            <a:pPr lvl="1"/>
            <a:r>
              <a:rPr lang="en-US" dirty="0" smtClean="0"/>
              <a:t> map a large population of possible keys into  a small address space. </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Modulo Division</a:t>
            </a:r>
            <a:endParaRPr lang="en-US" dirty="0"/>
          </a:p>
        </p:txBody>
      </p:sp>
      <p:sp>
        <p:nvSpPr>
          <p:cNvPr id="3" name="Content Placeholder 2"/>
          <p:cNvSpPr>
            <a:spLocks noGrp="1"/>
          </p:cNvSpPr>
          <p:nvPr>
            <p:ph idx="1"/>
          </p:nvPr>
        </p:nvSpPr>
        <p:spPr>
          <a:xfrm>
            <a:off x="304800" y="1066800"/>
            <a:ext cx="8534400" cy="1524000"/>
          </a:xfrm>
        </p:spPr>
        <p:txBody>
          <a:bodyPr/>
          <a:lstStyle/>
          <a:p>
            <a:r>
              <a:rPr lang="en-US" dirty="0" smtClean="0">
                <a:solidFill>
                  <a:srgbClr val="0000CC"/>
                </a:solidFill>
              </a:rPr>
              <a:t>address </a:t>
            </a:r>
            <a:r>
              <a:rPr lang="en-US" dirty="0" smtClean="0"/>
              <a:t>= </a:t>
            </a:r>
            <a:r>
              <a:rPr lang="en-US" dirty="0" smtClean="0">
                <a:solidFill>
                  <a:srgbClr val="0000CC"/>
                </a:solidFill>
              </a:rPr>
              <a:t>key % </a:t>
            </a:r>
            <a:r>
              <a:rPr lang="en-US" dirty="0" err="1" smtClean="0">
                <a:solidFill>
                  <a:srgbClr val="0000CC"/>
                </a:solidFill>
              </a:rPr>
              <a:t>list_size</a:t>
            </a:r>
            <a:r>
              <a:rPr lang="en-US" dirty="0" smtClean="0">
                <a:solidFill>
                  <a:srgbClr val="0000CC"/>
                </a:solidFill>
              </a:rPr>
              <a:t> + 1</a:t>
            </a:r>
          </a:p>
          <a:p>
            <a:r>
              <a:rPr lang="en-US" dirty="0" err="1" smtClean="0">
                <a:solidFill>
                  <a:srgbClr val="0000CC"/>
                </a:solidFill>
              </a:rPr>
              <a:t>list_size</a:t>
            </a:r>
            <a:r>
              <a:rPr lang="en-US" dirty="0" smtClean="0"/>
              <a:t> : a prime number produces fewer collisions </a:t>
            </a:r>
          </a:p>
        </p:txBody>
      </p:sp>
      <p:pic>
        <p:nvPicPr>
          <p:cNvPr id="4" name="Picture 8"/>
          <p:cNvPicPr>
            <a:picLocks noChangeAspect="1" noChangeArrowheads="1"/>
          </p:cNvPicPr>
          <p:nvPr/>
        </p:nvPicPr>
        <p:blipFill>
          <a:blip r:embed="rId2" cstate="print"/>
          <a:srcRect/>
          <a:stretch>
            <a:fillRect/>
          </a:stretch>
        </p:blipFill>
        <p:spPr bwMode="auto">
          <a:xfrm>
            <a:off x="755650" y="2743200"/>
            <a:ext cx="7345363" cy="3932238"/>
          </a:xfrm>
          <a:prstGeom prst="rect">
            <a:avLst/>
          </a:prstGeom>
          <a:noFill/>
          <a:ln w="9525">
            <a:noFill/>
            <a:miter lim="800000"/>
            <a:headEnd/>
            <a:tailEnd/>
          </a:ln>
          <a:effectLst/>
        </p:spPr>
      </p:pic>
      <p:sp>
        <p:nvSpPr>
          <p:cNvPr id="5" name="Text Box 10"/>
          <p:cNvSpPr txBox="1">
            <a:spLocks noChangeArrowheads="1"/>
          </p:cNvSpPr>
          <p:nvPr/>
        </p:nvSpPr>
        <p:spPr bwMode="auto">
          <a:xfrm>
            <a:off x="201826" y="5257800"/>
            <a:ext cx="5132174" cy="830997"/>
          </a:xfrm>
          <a:prstGeom prst="rect">
            <a:avLst/>
          </a:prstGeom>
          <a:noFill/>
          <a:ln w="9525">
            <a:noFill/>
            <a:miter lim="800000"/>
            <a:headEnd/>
            <a:tailEnd/>
          </a:ln>
          <a:effectLst/>
        </p:spPr>
        <p:txBody>
          <a:bodyPr wrap="none">
            <a:spAutoFit/>
          </a:bodyPr>
          <a:lstStyle/>
          <a:p>
            <a:r>
              <a:rPr lang="en-US" altLang="zh-TW" sz="2400" dirty="0">
                <a:solidFill>
                  <a:srgbClr val="0000CC"/>
                </a:solidFill>
                <a:effectLst/>
              </a:rPr>
              <a:t>A new employee numbering system </a:t>
            </a:r>
            <a:br>
              <a:rPr lang="en-US" altLang="zh-TW" sz="2400" dirty="0">
                <a:solidFill>
                  <a:srgbClr val="0000CC"/>
                </a:solidFill>
                <a:effectLst/>
              </a:rPr>
            </a:br>
            <a:r>
              <a:rPr lang="en-US" altLang="zh-TW" sz="2400" dirty="0">
                <a:solidFill>
                  <a:srgbClr val="0000CC"/>
                </a:solidFill>
                <a:effectLst/>
              </a:rPr>
              <a:t>that will handle </a:t>
            </a:r>
            <a:r>
              <a:rPr lang="en-US" altLang="zh-TW" sz="2400" u="sng" dirty="0">
                <a:solidFill>
                  <a:srgbClr val="0000CC"/>
                </a:solidFill>
                <a:effectLst/>
              </a:rPr>
              <a:t>1 million</a:t>
            </a:r>
            <a:r>
              <a:rPr lang="en-US" altLang="zh-TW" sz="2400" dirty="0">
                <a:solidFill>
                  <a:srgbClr val="0000CC"/>
                </a:solidFill>
                <a:effectLst/>
              </a:rPr>
              <a:t> employees.</a:t>
            </a:r>
          </a:p>
        </p:txBody>
      </p:sp>
      <p:pic>
        <p:nvPicPr>
          <p:cNvPr id="6" name="Picture 6"/>
          <p:cNvPicPr>
            <a:picLocks noChangeAspect="1" noChangeArrowheads="1"/>
          </p:cNvPicPr>
          <p:nvPr/>
        </p:nvPicPr>
        <p:blipFill>
          <a:blip r:embed="rId3" cstate="print"/>
          <a:srcRect/>
          <a:stretch>
            <a:fillRect/>
          </a:stretch>
        </p:blipFill>
        <p:spPr bwMode="auto">
          <a:xfrm>
            <a:off x="2514600" y="2065338"/>
            <a:ext cx="4222750" cy="7540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Modulo Division</a:t>
            </a:r>
            <a:endParaRPr lang="en-US" dirty="0"/>
          </a:p>
        </p:txBody>
      </p:sp>
      <p:pic>
        <p:nvPicPr>
          <p:cNvPr id="4" name="Picture 9"/>
          <p:cNvPicPr>
            <a:picLocks noChangeAspect="1" noChangeArrowheads="1"/>
          </p:cNvPicPr>
          <p:nvPr/>
        </p:nvPicPr>
        <p:blipFill>
          <a:blip r:embed="rId2" cstate="print"/>
          <a:srcRect/>
          <a:stretch>
            <a:fillRect/>
          </a:stretch>
        </p:blipFill>
        <p:spPr bwMode="auto">
          <a:xfrm>
            <a:off x="352425" y="1782763"/>
            <a:ext cx="8410575" cy="44656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Digit Extraction Hashing</a:t>
            </a:r>
            <a:endParaRPr lang="en-US" dirty="0"/>
          </a:p>
        </p:txBody>
      </p:sp>
      <p:sp>
        <p:nvSpPr>
          <p:cNvPr id="3" name="Content Placeholder 2"/>
          <p:cNvSpPr>
            <a:spLocks noGrp="1"/>
          </p:cNvSpPr>
          <p:nvPr>
            <p:ph idx="1"/>
          </p:nvPr>
        </p:nvSpPr>
        <p:spPr/>
        <p:txBody>
          <a:bodyPr/>
          <a:lstStyle/>
          <a:p>
            <a:pPr marL="533400" indent="-533400">
              <a:lnSpc>
                <a:spcPct val="90000"/>
              </a:lnSpc>
              <a:buSzPct val="75000"/>
            </a:pPr>
            <a:r>
              <a:rPr lang="en-US" altLang="zh-TW" sz="2400" dirty="0" smtClean="0"/>
              <a:t>selected digits are extracted from the </a:t>
            </a:r>
            <a:r>
              <a:rPr lang="en-US" altLang="zh-TW" sz="2400" dirty="0" smtClean="0">
                <a:solidFill>
                  <a:srgbClr val="0000CC"/>
                </a:solidFill>
              </a:rPr>
              <a:t>key </a:t>
            </a:r>
            <a:r>
              <a:rPr lang="en-US" altLang="zh-TW" sz="2400" dirty="0" smtClean="0"/>
              <a:t/>
            </a:r>
            <a:br>
              <a:rPr lang="en-US" altLang="zh-TW" sz="2400" dirty="0" smtClean="0"/>
            </a:br>
            <a:r>
              <a:rPr lang="en-US" altLang="zh-TW" sz="2400" dirty="0" smtClean="0"/>
              <a:t>and used as the </a:t>
            </a:r>
            <a:r>
              <a:rPr lang="en-US" altLang="zh-TW" sz="2400" dirty="0" smtClean="0">
                <a:solidFill>
                  <a:srgbClr val="0000CC"/>
                </a:solidFill>
              </a:rPr>
              <a:t>address.</a:t>
            </a:r>
          </a:p>
          <a:p>
            <a:pPr marL="533400" indent="-533400">
              <a:lnSpc>
                <a:spcPct val="90000"/>
              </a:lnSpc>
              <a:buSzPct val="75000"/>
            </a:pPr>
            <a:endParaRPr lang="en-US" altLang="zh-TW" sz="2400" dirty="0" smtClean="0"/>
          </a:p>
          <a:p>
            <a:pPr marL="533400" indent="-533400">
              <a:lnSpc>
                <a:spcPct val="90000"/>
              </a:lnSpc>
              <a:buSzPct val="75000"/>
            </a:pPr>
            <a:r>
              <a:rPr lang="en-US" altLang="zh-TW" sz="2400" dirty="0" smtClean="0"/>
              <a:t>For example :                       </a:t>
            </a:r>
            <a:r>
              <a:rPr lang="en-US" altLang="zh-TW" sz="2400" i="1" dirty="0" smtClean="0">
                <a:solidFill>
                  <a:srgbClr val="CC0000"/>
                </a:solidFill>
              </a:rPr>
              <a:t>1</a:t>
            </a:r>
            <a:r>
              <a:rPr lang="en-US" altLang="zh-TW" sz="2400" dirty="0" smtClean="0"/>
              <a:t>,</a:t>
            </a:r>
            <a:r>
              <a:rPr lang="en-US" altLang="zh-TW" sz="2400" i="1" dirty="0" smtClean="0">
                <a:solidFill>
                  <a:srgbClr val="CC0000"/>
                </a:solidFill>
              </a:rPr>
              <a:t>3</a:t>
            </a:r>
            <a:r>
              <a:rPr lang="en-US" altLang="zh-TW" sz="2400" dirty="0" smtClean="0"/>
              <a:t>,</a:t>
            </a:r>
            <a:r>
              <a:rPr lang="en-US" altLang="zh-TW" sz="2400" i="1" dirty="0" smtClean="0">
                <a:solidFill>
                  <a:srgbClr val="CC0000"/>
                </a:solidFill>
              </a:rPr>
              <a:t>4</a:t>
            </a:r>
            <a:r>
              <a:rPr lang="en-US" altLang="zh-TW" sz="2400" dirty="0" smtClean="0"/>
              <a:t/>
            </a:r>
            <a:br>
              <a:rPr lang="en-US" altLang="zh-TW" sz="2400" dirty="0" smtClean="0"/>
            </a:br>
            <a:r>
              <a:rPr lang="en-US" altLang="zh-TW" sz="2400" u="sng" dirty="0" smtClean="0"/>
              <a:t>6-digit employee number</a:t>
            </a:r>
            <a:r>
              <a:rPr lang="en-US" altLang="zh-TW" sz="2400" dirty="0" smtClean="0"/>
              <a:t> </a:t>
            </a:r>
            <a:r>
              <a:rPr lang="en-US" altLang="zh-TW" sz="3200" dirty="0" smtClean="0"/>
              <a:t>→ → → </a:t>
            </a:r>
            <a:r>
              <a:rPr lang="en-US" altLang="zh-TW" sz="2400" u="sng" dirty="0" smtClean="0"/>
              <a:t>3-digit address</a:t>
            </a:r>
          </a:p>
          <a:p>
            <a:pPr marL="914400" lvl="1" indent="-457200">
              <a:lnSpc>
                <a:spcPct val="90000"/>
              </a:lnSpc>
              <a:buSzPct val="80000"/>
              <a:buFont typeface="Wingdings" pitchFamily="2" charset="2"/>
              <a:buChar char="¨"/>
            </a:pPr>
            <a:r>
              <a:rPr lang="en-US" altLang="zh-TW" sz="2000" dirty="0" smtClean="0"/>
              <a:t>125870 </a:t>
            </a:r>
            <a:r>
              <a:rPr lang="en-US" altLang="zh-TW" sz="2800" dirty="0" smtClean="0"/>
              <a:t>→</a:t>
            </a:r>
            <a:r>
              <a:rPr lang="en-US" altLang="zh-TW" sz="2000" dirty="0" smtClean="0"/>
              <a:t> 158</a:t>
            </a:r>
          </a:p>
          <a:p>
            <a:pPr marL="914400" lvl="1" indent="-457200">
              <a:lnSpc>
                <a:spcPct val="90000"/>
              </a:lnSpc>
              <a:buSzPct val="80000"/>
              <a:buFont typeface="Wingdings" pitchFamily="2" charset="2"/>
              <a:buChar char="¨"/>
            </a:pPr>
            <a:r>
              <a:rPr lang="en-US" altLang="zh-TW" sz="2000" dirty="0" smtClean="0"/>
              <a:t>122801 </a:t>
            </a:r>
            <a:r>
              <a:rPr lang="en-US" altLang="zh-TW" sz="2800" dirty="0" smtClean="0"/>
              <a:t>→</a:t>
            </a:r>
            <a:r>
              <a:rPr lang="en-US" altLang="zh-TW" sz="2000" dirty="0" smtClean="0"/>
              <a:t> 128</a:t>
            </a:r>
          </a:p>
          <a:p>
            <a:pPr marL="914400" lvl="1" indent="-457200">
              <a:lnSpc>
                <a:spcPct val="90000"/>
              </a:lnSpc>
              <a:buSzPct val="80000"/>
              <a:buFont typeface="Wingdings" pitchFamily="2" charset="2"/>
              <a:buChar char="¨"/>
            </a:pPr>
            <a:r>
              <a:rPr lang="en-US" altLang="zh-TW" sz="2000" dirty="0" smtClean="0"/>
              <a:t>121267 </a:t>
            </a:r>
            <a:r>
              <a:rPr lang="en-US" altLang="zh-TW" sz="2800" dirty="0" smtClean="0"/>
              <a:t>→</a:t>
            </a:r>
            <a:r>
              <a:rPr lang="en-US" altLang="zh-TW" sz="2000" dirty="0" smtClean="0"/>
              <a:t> 112</a:t>
            </a:r>
          </a:p>
          <a:p>
            <a:pPr marL="914400" lvl="1" indent="-457200">
              <a:lnSpc>
                <a:spcPct val="90000"/>
              </a:lnSpc>
              <a:buSzPct val="80000"/>
              <a:buFont typeface="Wingdings" pitchFamily="2" charset="2"/>
              <a:buChar char="¨"/>
            </a:pPr>
            <a:r>
              <a:rPr lang="en-US" altLang="zh-TW" sz="2000" dirty="0" smtClean="0"/>
              <a:t>…</a:t>
            </a:r>
          </a:p>
          <a:p>
            <a:pPr marL="914400" lvl="1" indent="-457200">
              <a:lnSpc>
                <a:spcPct val="90000"/>
              </a:lnSpc>
              <a:buSzPct val="80000"/>
              <a:buFont typeface="Wingdings" pitchFamily="2" charset="2"/>
              <a:buChar char="¨"/>
            </a:pPr>
            <a:r>
              <a:rPr lang="en-US" altLang="zh-TW" sz="2000" dirty="0" smtClean="0"/>
              <a:t>123413 </a:t>
            </a:r>
            <a:r>
              <a:rPr lang="en-US" altLang="zh-TW" sz="2800" dirty="0" smtClean="0"/>
              <a:t>→</a:t>
            </a:r>
            <a:r>
              <a:rPr lang="en-US" altLang="zh-TW" sz="2000" dirty="0" smtClean="0"/>
              <a:t> 134</a:t>
            </a:r>
          </a:p>
          <a:p>
            <a:endParaRPr lang="en-US" dirty="0"/>
          </a:p>
        </p:txBody>
      </p:sp>
      <p:pic>
        <p:nvPicPr>
          <p:cNvPr id="4" name="Picture 8"/>
          <p:cNvPicPr>
            <a:picLocks noChangeAspect="1" noChangeArrowheads="1"/>
          </p:cNvPicPr>
          <p:nvPr/>
        </p:nvPicPr>
        <p:blipFill>
          <a:blip r:embed="rId2" cstate="print"/>
          <a:srcRect/>
          <a:stretch>
            <a:fillRect/>
          </a:stretch>
        </p:blipFill>
        <p:spPr bwMode="auto">
          <a:xfrm>
            <a:off x="152400" y="5334000"/>
            <a:ext cx="8839200" cy="112012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Collision</a:t>
            </a:r>
            <a:endParaRPr lang="en-US" dirty="0"/>
          </a:p>
        </p:txBody>
      </p:sp>
      <p:sp>
        <p:nvSpPr>
          <p:cNvPr id="3" name="Content Placeholder 2"/>
          <p:cNvSpPr>
            <a:spLocks noGrp="1"/>
          </p:cNvSpPr>
          <p:nvPr>
            <p:ph idx="1"/>
          </p:nvPr>
        </p:nvSpPr>
        <p:spPr>
          <a:xfrm>
            <a:off x="304800" y="1066800"/>
            <a:ext cx="8534400" cy="2667000"/>
          </a:xfrm>
        </p:spPr>
        <p:txBody>
          <a:bodyPr>
            <a:normAutofit fontScale="77500" lnSpcReduction="20000"/>
          </a:bodyPr>
          <a:lstStyle/>
          <a:p>
            <a:r>
              <a:rPr lang="en-US" dirty="0" smtClean="0"/>
              <a:t>Because there are many keys for each address in the file, there is a possibility that </a:t>
            </a:r>
            <a:r>
              <a:rPr lang="en-US" dirty="0" smtClean="0">
                <a:solidFill>
                  <a:srgbClr val="0000CC"/>
                </a:solidFill>
              </a:rPr>
              <a:t>more than one key </a:t>
            </a:r>
            <a:r>
              <a:rPr lang="en-US" dirty="0" smtClean="0"/>
              <a:t>will hash to the </a:t>
            </a:r>
            <a:r>
              <a:rPr lang="en-US" dirty="0" smtClean="0">
                <a:solidFill>
                  <a:srgbClr val="0000CC"/>
                </a:solidFill>
              </a:rPr>
              <a:t>same address </a:t>
            </a:r>
            <a:r>
              <a:rPr lang="en-US" dirty="0" smtClean="0"/>
              <a:t>in the file.</a:t>
            </a:r>
          </a:p>
          <a:p>
            <a:r>
              <a:rPr lang="en-US" dirty="0" smtClean="0">
                <a:solidFill>
                  <a:srgbClr val="0000CC"/>
                </a:solidFill>
              </a:rPr>
              <a:t>Synonyms</a:t>
            </a:r>
            <a:r>
              <a:rPr lang="en-US" dirty="0" smtClean="0"/>
              <a:t> – the set of keys that hash to the same address.</a:t>
            </a:r>
          </a:p>
          <a:p>
            <a:r>
              <a:rPr lang="en-US" dirty="0" smtClean="0">
                <a:solidFill>
                  <a:srgbClr val="0000CC"/>
                </a:solidFill>
              </a:rPr>
              <a:t>Collision</a:t>
            </a:r>
            <a:r>
              <a:rPr lang="en-US" dirty="0" smtClean="0"/>
              <a:t> – a hashing algorithm produces an address for an insertion key, and that address is </a:t>
            </a:r>
            <a:r>
              <a:rPr lang="en-US" dirty="0" smtClean="0">
                <a:solidFill>
                  <a:srgbClr val="990000"/>
                </a:solidFill>
              </a:rPr>
              <a:t>already occupied</a:t>
            </a:r>
            <a:r>
              <a:rPr lang="en-US" dirty="0" smtClean="0"/>
              <a:t>. </a:t>
            </a:r>
          </a:p>
          <a:p>
            <a:r>
              <a:rPr lang="en-US" dirty="0" smtClean="0">
                <a:solidFill>
                  <a:srgbClr val="0000CC"/>
                </a:solidFill>
              </a:rPr>
              <a:t>Prime area </a:t>
            </a:r>
            <a:r>
              <a:rPr lang="en-US" dirty="0" smtClean="0"/>
              <a:t>– the part of the file that contains all of the home addresses</a:t>
            </a:r>
          </a:p>
        </p:txBody>
      </p:sp>
      <p:pic>
        <p:nvPicPr>
          <p:cNvPr id="4" name="Picture 9"/>
          <p:cNvPicPr>
            <a:picLocks noChangeAspect="1" noChangeArrowheads="1"/>
          </p:cNvPicPr>
          <p:nvPr/>
        </p:nvPicPr>
        <p:blipFill>
          <a:blip r:embed="rId2" cstate="print"/>
          <a:srcRect/>
          <a:stretch>
            <a:fillRect/>
          </a:stretch>
        </p:blipFill>
        <p:spPr bwMode="auto">
          <a:xfrm>
            <a:off x="152400" y="3810000"/>
            <a:ext cx="8640762" cy="26971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Collision Resolution</a:t>
            </a:r>
            <a:endParaRPr lang="en-US" dirty="0"/>
          </a:p>
        </p:txBody>
      </p:sp>
      <p:sp>
        <p:nvSpPr>
          <p:cNvPr id="3" name="Content Placeholder 2"/>
          <p:cNvSpPr>
            <a:spLocks noGrp="1"/>
          </p:cNvSpPr>
          <p:nvPr>
            <p:ph idx="1"/>
          </p:nvPr>
        </p:nvSpPr>
        <p:spPr/>
        <p:txBody>
          <a:bodyPr/>
          <a:lstStyle/>
          <a:p>
            <a:r>
              <a:rPr lang="en-US" dirty="0" smtClean="0"/>
              <a:t>With the exception of the </a:t>
            </a:r>
            <a:r>
              <a:rPr lang="en-US" dirty="0" smtClean="0">
                <a:solidFill>
                  <a:srgbClr val="0000CC"/>
                </a:solidFill>
              </a:rPr>
              <a:t>directed hashing</a:t>
            </a:r>
            <a:r>
              <a:rPr lang="en-US" dirty="0" smtClean="0"/>
              <a:t>, </a:t>
            </a:r>
            <a:br>
              <a:rPr lang="en-US" dirty="0" smtClean="0"/>
            </a:br>
            <a:r>
              <a:rPr lang="en-US" dirty="0" smtClean="0">
                <a:solidFill>
                  <a:srgbClr val="0000CC"/>
                </a:solidFill>
              </a:rPr>
              <a:t>none </a:t>
            </a:r>
            <a:r>
              <a:rPr lang="en-US" dirty="0" smtClean="0"/>
              <a:t>of the methods we discussed creates one-to-one mapping.</a:t>
            </a:r>
          </a:p>
          <a:p>
            <a:r>
              <a:rPr lang="en-US" dirty="0" smtClean="0"/>
              <a:t>Several </a:t>
            </a:r>
            <a:r>
              <a:rPr lang="en-US" dirty="0" smtClean="0">
                <a:solidFill>
                  <a:srgbClr val="0000CC"/>
                </a:solidFill>
              </a:rPr>
              <a:t>collision resolution </a:t>
            </a:r>
            <a:r>
              <a:rPr lang="en-US" dirty="0" smtClean="0"/>
              <a:t>methods :</a:t>
            </a:r>
          </a:p>
          <a:p>
            <a:pPr lvl="1"/>
            <a:r>
              <a:rPr lang="en-US" dirty="0" smtClean="0"/>
              <a:t>Open addressing resolution</a:t>
            </a:r>
          </a:p>
          <a:p>
            <a:pPr lvl="1"/>
            <a:r>
              <a:rPr lang="en-US" dirty="0" smtClean="0"/>
              <a:t>Linked list resolution</a:t>
            </a:r>
          </a:p>
          <a:p>
            <a:pPr lvl="1"/>
            <a:r>
              <a:rPr lang="en-US" dirty="0" smtClean="0"/>
              <a:t>Bucket hashing resolution</a:t>
            </a:r>
          </a:p>
          <a:p>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p:cNvPicPr>
            <a:picLocks noChangeAspect="1" noChangeArrowheads="1"/>
          </p:cNvPicPr>
          <p:nvPr/>
        </p:nvPicPr>
        <p:blipFill>
          <a:blip r:embed="rId2" cstate="print"/>
          <a:srcRect/>
          <a:stretch>
            <a:fillRect/>
          </a:stretch>
        </p:blipFill>
        <p:spPr bwMode="auto">
          <a:xfrm>
            <a:off x="250825" y="4191000"/>
            <a:ext cx="8642350" cy="2303462"/>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smtClean="0"/>
              <a:t>Open Addressing Resolution</a:t>
            </a:r>
            <a:endParaRPr lang="en-US" dirty="0"/>
          </a:p>
        </p:txBody>
      </p:sp>
      <p:sp>
        <p:nvSpPr>
          <p:cNvPr id="3" name="Content Placeholder 2"/>
          <p:cNvSpPr>
            <a:spLocks noGrp="1"/>
          </p:cNvSpPr>
          <p:nvPr>
            <p:ph idx="1"/>
          </p:nvPr>
        </p:nvSpPr>
        <p:spPr>
          <a:xfrm>
            <a:off x="304800" y="1066800"/>
            <a:ext cx="8534400" cy="3200400"/>
          </a:xfrm>
        </p:spPr>
        <p:txBody>
          <a:bodyPr>
            <a:normAutofit fontScale="92500" lnSpcReduction="20000"/>
          </a:bodyPr>
          <a:lstStyle/>
          <a:p>
            <a:r>
              <a:rPr lang="en-US" dirty="0" smtClean="0"/>
              <a:t>Resolve collisions in the </a:t>
            </a:r>
            <a:r>
              <a:rPr lang="en-US" dirty="0" smtClean="0">
                <a:solidFill>
                  <a:srgbClr val="0000CC"/>
                </a:solidFill>
              </a:rPr>
              <a:t>prime area</a:t>
            </a:r>
            <a:r>
              <a:rPr lang="en-US" dirty="0" smtClean="0"/>
              <a:t>.</a:t>
            </a:r>
          </a:p>
          <a:p>
            <a:r>
              <a:rPr lang="en-US" dirty="0" smtClean="0"/>
              <a:t>The </a:t>
            </a:r>
            <a:r>
              <a:rPr lang="en-US" dirty="0" smtClean="0">
                <a:solidFill>
                  <a:srgbClr val="0000CC"/>
                </a:solidFill>
              </a:rPr>
              <a:t>prime area addresses </a:t>
            </a:r>
            <a:r>
              <a:rPr lang="en-US" dirty="0" smtClean="0"/>
              <a:t>are searched for an </a:t>
            </a:r>
            <a:r>
              <a:rPr lang="en-US" dirty="0" smtClean="0">
                <a:solidFill>
                  <a:srgbClr val="0000CC"/>
                </a:solidFill>
              </a:rPr>
              <a:t>open</a:t>
            </a:r>
            <a:r>
              <a:rPr lang="en-US" dirty="0" smtClean="0"/>
              <a:t> or </a:t>
            </a:r>
            <a:r>
              <a:rPr lang="en-US" dirty="0" smtClean="0">
                <a:solidFill>
                  <a:srgbClr val="0000CC"/>
                </a:solidFill>
              </a:rPr>
              <a:t>unoccupied record </a:t>
            </a:r>
            <a:r>
              <a:rPr lang="en-US" dirty="0" smtClean="0"/>
              <a:t>where the new data can be placed.</a:t>
            </a:r>
          </a:p>
          <a:p>
            <a:r>
              <a:rPr lang="en-US" dirty="0" smtClean="0"/>
              <a:t>One simplest strategy – the </a:t>
            </a:r>
            <a:r>
              <a:rPr lang="en-US" dirty="0" smtClean="0">
                <a:solidFill>
                  <a:srgbClr val="0000CC"/>
                </a:solidFill>
              </a:rPr>
              <a:t>next address </a:t>
            </a:r>
            <a:r>
              <a:rPr lang="en-US" dirty="0" smtClean="0"/>
              <a:t>(home address + 1)</a:t>
            </a:r>
          </a:p>
          <a:p>
            <a:r>
              <a:rPr lang="en-US" dirty="0" smtClean="0">
                <a:solidFill>
                  <a:srgbClr val="990000"/>
                </a:solidFill>
              </a:rPr>
              <a:t>Disadvantage.</a:t>
            </a:r>
            <a:r>
              <a:rPr lang="en-US" dirty="0" smtClean="0"/>
              <a:t> –  each collision resolution increases the possibility of future collisions.</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Linked List Resolution</a:t>
            </a:r>
            <a:endParaRPr lang="en-US" dirty="0"/>
          </a:p>
        </p:txBody>
      </p:sp>
      <p:sp>
        <p:nvSpPr>
          <p:cNvPr id="3" name="Content Placeholder 2"/>
          <p:cNvSpPr>
            <a:spLocks noGrp="1"/>
          </p:cNvSpPr>
          <p:nvPr>
            <p:ph idx="1"/>
          </p:nvPr>
        </p:nvSpPr>
        <p:spPr>
          <a:xfrm>
            <a:off x="304800" y="1066800"/>
            <a:ext cx="8534400" cy="1600200"/>
          </a:xfrm>
        </p:spPr>
        <p:txBody>
          <a:bodyPr/>
          <a:lstStyle/>
          <a:p>
            <a:r>
              <a:rPr lang="en-US" altLang="zh-TW" sz="3200" dirty="0" smtClean="0"/>
              <a:t>The first record is stored in the home address (</a:t>
            </a:r>
            <a:r>
              <a:rPr lang="en-US" altLang="zh-TW" sz="3200" dirty="0" smtClean="0">
                <a:solidFill>
                  <a:srgbClr val="0000CC"/>
                </a:solidFill>
              </a:rPr>
              <a:t>prime area</a:t>
            </a:r>
            <a:r>
              <a:rPr lang="en-US" altLang="zh-TW" sz="3200" dirty="0" smtClean="0"/>
              <a:t>), but it contains a </a:t>
            </a:r>
            <a:r>
              <a:rPr lang="en-US" altLang="zh-TW" sz="3200" u="sng" dirty="0" smtClean="0"/>
              <a:t>pointer</a:t>
            </a:r>
            <a:r>
              <a:rPr lang="en-US" altLang="zh-TW" sz="3200" dirty="0" smtClean="0"/>
              <a:t> to the second record. (</a:t>
            </a:r>
            <a:r>
              <a:rPr lang="en-US" altLang="zh-TW" sz="3200" dirty="0" smtClean="0">
                <a:solidFill>
                  <a:srgbClr val="0000CC"/>
                </a:solidFill>
              </a:rPr>
              <a:t>overflow area</a:t>
            </a:r>
            <a:r>
              <a:rPr lang="en-US" altLang="zh-TW" sz="3200" dirty="0" smtClean="0"/>
              <a:t>)</a:t>
            </a:r>
            <a:endParaRPr lang="en-US" altLang="zh-TW" dirty="0" smtClean="0"/>
          </a:p>
        </p:txBody>
      </p:sp>
      <p:pic>
        <p:nvPicPr>
          <p:cNvPr id="4" name="Picture 9"/>
          <p:cNvPicPr>
            <a:picLocks noChangeAspect="1" noChangeArrowheads="1"/>
          </p:cNvPicPr>
          <p:nvPr/>
        </p:nvPicPr>
        <p:blipFill>
          <a:blip r:embed="rId2" cstate="print"/>
          <a:srcRect/>
          <a:stretch>
            <a:fillRect/>
          </a:stretch>
        </p:blipFill>
        <p:spPr bwMode="auto">
          <a:xfrm>
            <a:off x="323850" y="2997200"/>
            <a:ext cx="8528050" cy="33702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Bucket Hash Resolution</a:t>
            </a:r>
            <a:endParaRPr lang="en-US" dirty="0"/>
          </a:p>
        </p:txBody>
      </p:sp>
      <p:sp>
        <p:nvSpPr>
          <p:cNvPr id="3" name="Content Placeholder 2"/>
          <p:cNvSpPr>
            <a:spLocks noGrp="1"/>
          </p:cNvSpPr>
          <p:nvPr>
            <p:ph idx="1"/>
          </p:nvPr>
        </p:nvSpPr>
        <p:spPr>
          <a:xfrm>
            <a:off x="304800" y="1066800"/>
            <a:ext cx="8534400" cy="1219200"/>
          </a:xfrm>
        </p:spPr>
        <p:txBody>
          <a:bodyPr/>
          <a:lstStyle/>
          <a:p>
            <a:r>
              <a:rPr lang="en-US" altLang="zh-TW" sz="3200" dirty="0" smtClean="0">
                <a:solidFill>
                  <a:srgbClr val="0000CC"/>
                </a:solidFill>
              </a:rPr>
              <a:t>Bucket</a:t>
            </a:r>
            <a:r>
              <a:rPr lang="en-US" altLang="zh-TW" sz="3200" dirty="0" smtClean="0"/>
              <a:t> – a node that can accommodate more than one record.</a:t>
            </a:r>
            <a:endParaRPr lang="en-US" dirty="0"/>
          </a:p>
        </p:txBody>
      </p:sp>
      <p:pic>
        <p:nvPicPr>
          <p:cNvPr id="4" name="Picture 9"/>
          <p:cNvPicPr>
            <a:picLocks noChangeAspect="1" noChangeArrowheads="1"/>
          </p:cNvPicPr>
          <p:nvPr/>
        </p:nvPicPr>
        <p:blipFill>
          <a:blip r:embed="rId2" cstate="print"/>
          <a:srcRect/>
          <a:stretch>
            <a:fillRect/>
          </a:stretch>
        </p:blipFill>
        <p:spPr bwMode="auto">
          <a:xfrm>
            <a:off x="250825" y="2376488"/>
            <a:ext cx="8569325" cy="40243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304800" y="1066800"/>
            <a:ext cx="8534400" cy="5410200"/>
          </a:xfrm>
        </p:spPr>
        <p:txBody>
          <a:bodyPr/>
          <a:lstStyle/>
          <a:p>
            <a:r>
              <a:rPr lang="en-US" dirty="0" smtClean="0"/>
              <a:t>Hash Function </a:t>
            </a:r>
          </a:p>
          <a:p>
            <a:r>
              <a:rPr lang="en-US" dirty="0" smtClean="0"/>
              <a:t>Properties of a Good Hash Function</a:t>
            </a:r>
          </a:p>
          <a:p>
            <a:r>
              <a:rPr lang="en-US" dirty="0" smtClean="0"/>
              <a:t>Hash Function Methods</a:t>
            </a:r>
          </a:p>
          <a:p>
            <a:r>
              <a:rPr lang="en-US" dirty="0" smtClean="0"/>
              <a:t>File</a:t>
            </a:r>
          </a:p>
          <a:p>
            <a:pPr lvl="1"/>
            <a:r>
              <a:rPr lang="en-US" dirty="0" smtClean="0"/>
              <a:t>Text and Binary Files</a:t>
            </a:r>
          </a:p>
          <a:p>
            <a:pPr lvl="1"/>
            <a:r>
              <a:rPr lang="en-US" dirty="0" smtClean="0"/>
              <a:t>Operations on Files</a:t>
            </a:r>
          </a:p>
          <a:p>
            <a:r>
              <a:rPr lang="en-US" dirty="0" smtClean="0"/>
              <a:t>File Access Methods</a:t>
            </a:r>
          </a:p>
          <a:p>
            <a:pPr lvl="1"/>
            <a:r>
              <a:rPr lang="en-US" dirty="0" smtClean="0"/>
              <a:t>Sequential Files</a:t>
            </a:r>
          </a:p>
          <a:p>
            <a:pPr lvl="1"/>
            <a:r>
              <a:rPr lang="en-US" dirty="0" smtClean="0"/>
              <a:t>Indexed Files</a:t>
            </a:r>
          </a:p>
          <a:p>
            <a:pPr lvl="1"/>
            <a:r>
              <a:rPr lang="en-US" dirty="0" smtClean="0"/>
              <a:t>Hashed Files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Lecture_15</Template>
  <TotalTime>6954</TotalTime>
  <Words>3002</Words>
  <Application>Microsoft Office PowerPoint</Application>
  <PresentationFormat>On-screen Show (4:3)</PresentationFormat>
  <Paragraphs>453</Paragraphs>
  <Slides>68</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68</vt:i4>
      </vt:variant>
    </vt:vector>
  </HeadingPairs>
  <TitlesOfParts>
    <vt:vector size="70" baseType="lpstr">
      <vt:lpstr>Edge</vt:lpstr>
      <vt:lpstr>Equation</vt:lpstr>
      <vt:lpstr>CSC 211 Data Structures  Lecture 31 </vt:lpstr>
      <vt:lpstr>Last Lecture Summary</vt:lpstr>
      <vt:lpstr>Objectives Overview</vt:lpstr>
      <vt:lpstr>What is a Hash Function</vt:lpstr>
      <vt:lpstr>Nature of keys</vt:lpstr>
      <vt:lpstr>Properties of a Good Hash Function</vt:lpstr>
      <vt:lpstr>Example – Hash Function</vt:lpstr>
      <vt:lpstr>Analysis of Example</vt:lpstr>
      <vt:lpstr>Good Hash Function - Properties</vt:lpstr>
      <vt:lpstr>Uniform Hashing</vt:lpstr>
      <vt:lpstr>Uniform Hash function</vt:lpstr>
      <vt:lpstr>Hash Functions</vt:lpstr>
      <vt:lpstr>The Division Method</vt:lpstr>
      <vt:lpstr>Division Method - Example</vt:lpstr>
      <vt:lpstr>Division Method - Example</vt:lpstr>
      <vt:lpstr>The Multiplication Method</vt:lpstr>
      <vt:lpstr>Multiplication Method - Example</vt:lpstr>
      <vt:lpstr>Mid-Square Method</vt:lpstr>
      <vt:lpstr>Mid-Square Method - Example</vt:lpstr>
      <vt:lpstr>Mid-Square Method - Example</vt:lpstr>
      <vt:lpstr>Folding Method</vt:lpstr>
      <vt:lpstr>Folding Method</vt:lpstr>
      <vt:lpstr>Folding Method</vt:lpstr>
      <vt:lpstr>Universal Hashing</vt:lpstr>
      <vt:lpstr>Universal Hashing</vt:lpstr>
      <vt:lpstr>Universal Hashing</vt:lpstr>
      <vt:lpstr>Universal Hashing</vt:lpstr>
      <vt:lpstr>Files</vt:lpstr>
      <vt:lpstr>Data Hierarchy</vt:lpstr>
      <vt:lpstr>Data Hierarchy</vt:lpstr>
      <vt:lpstr>File</vt:lpstr>
      <vt:lpstr>Text and Binary Files</vt:lpstr>
      <vt:lpstr>Text Files Types</vt:lpstr>
      <vt:lpstr>Text and Binary file Interpretations</vt:lpstr>
      <vt:lpstr>Text Files</vt:lpstr>
      <vt:lpstr>Text Files</vt:lpstr>
      <vt:lpstr>Binary Files</vt:lpstr>
      <vt:lpstr>Binary Files</vt:lpstr>
      <vt:lpstr>Hex Editor</vt:lpstr>
      <vt:lpstr>Common Operations on Files</vt:lpstr>
      <vt:lpstr>File Access Methods</vt:lpstr>
      <vt:lpstr>Sequential File</vt:lpstr>
      <vt:lpstr>Sequential File Processing - Algorithm</vt:lpstr>
      <vt:lpstr>Applications</vt:lpstr>
      <vt:lpstr>Updating Sequential files</vt:lpstr>
      <vt:lpstr>Updating a Sequential File</vt:lpstr>
      <vt:lpstr>Updating Sequential Files</vt:lpstr>
      <vt:lpstr>Updating Process</vt:lpstr>
      <vt:lpstr>Indexed Files</vt:lpstr>
      <vt:lpstr>Indexed Files</vt:lpstr>
      <vt:lpstr>Inverted File</vt:lpstr>
      <vt:lpstr>Inverted File</vt:lpstr>
      <vt:lpstr>Logical View of an Indexed File</vt:lpstr>
      <vt:lpstr>Logical View of an Indexed File</vt:lpstr>
      <vt:lpstr>Physical View of Indexed File</vt:lpstr>
      <vt:lpstr>Hashed Files</vt:lpstr>
      <vt:lpstr>Hashing Methods</vt:lpstr>
      <vt:lpstr>Direct Hashing</vt:lpstr>
      <vt:lpstr>Direct Hashing</vt:lpstr>
      <vt:lpstr>Modulo Division</vt:lpstr>
      <vt:lpstr>Modulo Division</vt:lpstr>
      <vt:lpstr>Digit Extraction Hashing</vt:lpstr>
      <vt:lpstr>Collision</vt:lpstr>
      <vt:lpstr>Collision Resolution</vt:lpstr>
      <vt:lpstr>Open Addressing Resolution</vt:lpstr>
      <vt:lpstr>Linked List Resolution</vt:lpstr>
      <vt:lpstr>Bucket Hash Resolution</vt:lpstr>
      <vt:lpstr>Summary</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31</dc:title>
  <dc:subject>CSC211 Data Structures</dc:subject>
  <dc:creator>Dr. Iftikhar Azim Niaz</dc:creator>
  <cp:lastModifiedBy>NTS</cp:lastModifiedBy>
  <cp:revision>569</cp:revision>
  <dcterms:created xsi:type="dcterms:W3CDTF">2004-10-06T00:41:44Z</dcterms:created>
  <dcterms:modified xsi:type="dcterms:W3CDTF">2012-12-07T14:06:07Z</dcterms:modified>
</cp:coreProperties>
</file>