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67"/>
  </p:notesMasterIdLst>
  <p:sldIdLst>
    <p:sldId id="306" r:id="rId2"/>
    <p:sldId id="547" r:id="rId3"/>
    <p:sldId id="578" r:id="rId4"/>
    <p:sldId id="675" r:id="rId5"/>
    <p:sldId id="676" r:id="rId6"/>
    <p:sldId id="677" r:id="rId7"/>
    <p:sldId id="678" r:id="rId8"/>
    <p:sldId id="679" r:id="rId9"/>
    <p:sldId id="682" r:id="rId10"/>
    <p:sldId id="683" r:id="rId11"/>
    <p:sldId id="684" r:id="rId12"/>
    <p:sldId id="680" r:id="rId13"/>
    <p:sldId id="681" r:id="rId14"/>
    <p:sldId id="714" r:id="rId15"/>
    <p:sldId id="717" r:id="rId16"/>
    <p:sldId id="718" r:id="rId17"/>
    <p:sldId id="719" r:id="rId18"/>
    <p:sldId id="720" r:id="rId19"/>
    <p:sldId id="685" r:id="rId20"/>
    <p:sldId id="686" r:id="rId21"/>
    <p:sldId id="689" r:id="rId22"/>
    <p:sldId id="721" r:id="rId23"/>
    <p:sldId id="687" r:id="rId24"/>
    <p:sldId id="508" r:id="rId25"/>
    <p:sldId id="637" r:id="rId26"/>
    <p:sldId id="636" r:id="rId27"/>
    <p:sldId id="638" r:id="rId28"/>
    <p:sldId id="672" r:id="rId29"/>
    <p:sldId id="673" r:id="rId30"/>
    <p:sldId id="639" r:id="rId31"/>
    <p:sldId id="690" r:id="rId32"/>
    <p:sldId id="674" r:id="rId33"/>
    <p:sldId id="759" r:id="rId34"/>
    <p:sldId id="640" r:id="rId35"/>
    <p:sldId id="691" r:id="rId36"/>
    <p:sldId id="692" r:id="rId37"/>
    <p:sldId id="693" r:id="rId38"/>
    <p:sldId id="694" r:id="rId39"/>
    <p:sldId id="697" r:id="rId40"/>
    <p:sldId id="760" r:id="rId41"/>
    <p:sldId id="761" r:id="rId42"/>
    <p:sldId id="762" r:id="rId43"/>
    <p:sldId id="763" r:id="rId44"/>
    <p:sldId id="764" r:id="rId45"/>
    <p:sldId id="765" r:id="rId46"/>
    <p:sldId id="766" r:id="rId47"/>
    <p:sldId id="767" r:id="rId48"/>
    <p:sldId id="768" r:id="rId49"/>
    <p:sldId id="769" r:id="rId50"/>
    <p:sldId id="770" r:id="rId51"/>
    <p:sldId id="771" r:id="rId52"/>
    <p:sldId id="772" r:id="rId53"/>
    <p:sldId id="773" r:id="rId54"/>
    <p:sldId id="774" r:id="rId55"/>
    <p:sldId id="775" r:id="rId56"/>
    <p:sldId id="776" r:id="rId57"/>
    <p:sldId id="777" r:id="rId58"/>
    <p:sldId id="641" r:id="rId59"/>
    <p:sldId id="726" r:id="rId60"/>
    <p:sldId id="645" r:id="rId61"/>
    <p:sldId id="722" r:id="rId62"/>
    <p:sldId id="734" r:id="rId63"/>
    <p:sldId id="712" r:id="rId64"/>
    <p:sldId id="713" r:id="rId65"/>
    <p:sldId id="635" r:id="rId6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71DAFF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63" d="100"/>
          <a:sy n="63" d="100"/>
        </p:scale>
        <p:origin x="-14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30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</a:t>
            </a:r>
            <a:r>
              <a:rPr lang="en-US" smtClean="0"/>
              <a:t>Lecture Summary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Shortest Path Problem</a:t>
            </a:r>
          </a:p>
          <a:p>
            <a:pPr lvl="1"/>
            <a:r>
              <a:rPr lang="en-US" dirty="0" err="1" smtClean="0"/>
              <a:t>Dijkastra’s</a:t>
            </a:r>
            <a:r>
              <a:rPr lang="en-US" dirty="0" smtClean="0"/>
              <a:t> </a:t>
            </a:r>
            <a:r>
              <a:rPr lang="en-US" dirty="0" smtClean="0"/>
              <a:t>Algorithm</a:t>
            </a:r>
          </a:p>
          <a:p>
            <a:pPr lvl="1"/>
            <a:r>
              <a:rPr lang="en-US" dirty="0" smtClean="0"/>
              <a:t>Bellman Ford Algorithm</a:t>
            </a:r>
          </a:p>
          <a:p>
            <a:pPr lvl="1"/>
            <a:r>
              <a:rPr lang="en-US" dirty="0" smtClean="0"/>
              <a:t>All Pairs Shortest Path</a:t>
            </a:r>
          </a:p>
          <a:p>
            <a:r>
              <a:rPr lang="en-US" dirty="0" smtClean="0"/>
              <a:t>Spanning Tree</a:t>
            </a:r>
          </a:p>
          <a:p>
            <a:r>
              <a:rPr lang="en-US" dirty="0" smtClean="0"/>
              <a:t>Minimum Spanning Tree</a:t>
            </a:r>
          </a:p>
          <a:p>
            <a:pPr lvl="1"/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</a:p>
          <a:p>
            <a:pPr lvl="1"/>
            <a:r>
              <a:rPr lang="en-US" dirty="0" smtClean="0"/>
              <a:t>Prim’s Algorithm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/>
          <a:lstStyle/>
          <a:p>
            <a:r>
              <a:rPr lang="en-US" dirty="0" smtClean="0"/>
              <a:t>Dictionaries</a:t>
            </a:r>
          </a:p>
          <a:p>
            <a:pPr lvl="1"/>
            <a:r>
              <a:rPr lang="en-US" dirty="0" smtClean="0"/>
              <a:t>Concept and Implementation</a:t>
            </a:r>
          </a:p>
          <a:p>
            <a:r>
              <a:rPr lang="en-US" dirty="0" smtClean="0"/>
              <a:t>Table</a:t>
            </a:r>
          </a:p>
          <a:p>
            <a:pPr lvl="1"/>
            <a:r>
              <a:rPr lang="en-US" dirty="0" smtClean="0"/>
              <a:t>Concept, Operations and Implementation</a:t>
            </a:r>
          </a:p>
          <a:p>
            <a:pPr lvl="1"/>
            <a:r>
              <a:rPr lang="en-US" dirty="0" smtClean="0"/>
              <a:t>Array based, Linked List, AVL, Hash table</a:t>
            </a:r>
          </a:p>
          <a:p>
            <a:r>
              <a:rPr lang="en-US" dirty="0" smtClean="0"/>
              <a:t>Hash Table</a:t>
            </a:r>
          </a:p>
          <a:p>
            <a:pPr lvl="1"/>
            <a:r>
              <a:rPr lang="en-US" dirty="0" smtClean="0"/>
              <a:t>Concept</a:t>
            </a:r>
          </a:p>
          <a:p>
            <a:pPr lvl="1"/>
            <a:r>
              <a:rPr lang="en-US" dirty="0" smtClean="0"/>
              <a:t>Hashing and Hash Function</a:t>
            </a:r>
          </a:p>
          <a:p>
            <a:pPr lvl="1"/>
            <a:r>
              <a:rPr lang="en-US" dirty="0" smtClean="0"/>
              <a:t>Hash Table Implementation</a:t>
            </a:r>
          </a:p>
          <a:p>
            <a:pPr lvl="1"/>
            <a:r>
              <a:rPr lang="en-US" dirty="0" smtClean="0"/>
              <a:t>Chaining, Open addressing, Overflow Area</a:t>
            </a:r>
          </a:p>
          <a:p>
            <a:r>
              <a:rPr lang="en-US" dirty="0" smtClean="0"/>
              <a:t>Application of Hash Tables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Collection of pairs.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(key, element)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Pairs have different keys.</a:t>
            </a:r>
          </a:p>
          <a:p>
            <a:r>
              <a:rPr lang="en-US" dirty="0" smtClean="0"/>
              <a:t>Operations.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get(Key)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put(Key, Element)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remove(Key)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Dictionaries -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Collection of student records in this class.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0000CC"/>
                </a:solidFill>
              </a:rPr>
              <a:t>(key, element) </a:t>
            </a:r>
            <a:r>
              <a:rPr lang="en-US" dirty="0" smtClean="0">
                <a:solidFill>
                  <a:schemeClr val="hlink"/>
                </a:solidFill>
              </a:rPr>
              <a:t>=</a:t>
            </a:r>
            <a:r>
              <a:rPr lang="en-US" dirty="0" smtClean="0"/>
              <a:t> (student name, linear list of assignment and exam scores)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All keys are distinct.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Get the element whose key is </a:t>
            </a:r>
            <a:r>
              <a:rPr lang="en-US" dirty="0" smtClean="0">
                <a:solidFill>
                  <a:srgbClr val="0000CC"/>
                </a:solidFill>
              </a:rPr>
              <a:t>Ahmed Hassan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Update the element whose key is </a:t>
            </a:r>
            <a:r>
              <a:rPr lang="en-US" dirty="0" err="1" smtClean="0">
                <a:solidFill>
                  <a:srgbClr val="0000CC"/>
                </a:solidFill>
              </a:rPr>
              <a:t>Rahim</a:t>
            </a:r>
            <a:r>
              <a:rPr lang="en-US" dirty="0" smtClean="0">
                <a:solidFill>
                  <a:srgbClr val="0000CC"/>
                </a:solidFill>
              </a:rPr>
              <a:t> Khan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0000CC"/>
                </a:solidFill>
              </a:rPr>
              <a:t>put() </a:t>
            </a:r>
            <a:r>
              <a:rPr lang="en-US" dirty="0" smtClean="0"/>
              <a:t>implemented as update when there is already a pair with the given key.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0000CC"/>
                </a:solidFill>
              </a:rPr>
              <a:t>remove() </a:t>
            </a:r>
            <a:r>
              <a:rPr lang="en-US" dirty="0" smtClean="0"/>
              <a:t>followed by </a:t>
            </a:r>
            <a:r>
              <a:rPr lang="en-US" dirty="0" smtClean="0">
                <a:solidFill>
                  <a:srgbClr val="0000CC"/>
                </a:solidFill>
              </a:rPr>
              <a:t>put().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With Duplicates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Keys are not required to be distinct.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Word dictionary.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Pairs are of the form </a:t>
            </a:r>
            <a:r>
              <a:rPr lang="en-US" sz="2800" dirty="0" smtClean="0">
                <a:solidFill>
                  <a:srgbClr val="0000CC"/>
                </a:solidFill>
              </a:rPr>
              <a:t>(word, meaning).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/>
              <a:t>May have two or more entries for the same word.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00CC"/>
                </a:solidFill>
              </a:rPr>
              <a:t>bolt</a:t>
            </a:r>
            <a:r>
              <a:rPr lang="en-US" sz="2800" dirty="0" smtClean="0"/>
              <a:t>, a threaded pin)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00CC"/>
                </a:solidFill>
              </a:rPr>
              <a:t>bolt</a:t>
            </a:r>
            <a:r>
              <a:rPr lang="en-US" sz="2800" dirty="0" smtClean="0"/>
              <a:t>, a crash of thunder)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00CC"/>
                </a:solidFill>
              </a:rPr>
              <a:t>bolt</a:t>
            </a:r>
            <a:r>
              <a:rPr lang="en-US" sz="2800" dirty="0" smtClean="0"/>
              <a:t>, to shoot forth suddenly)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00CC"/>
                </a:solidFill>
              </a:rPr>
              <a:t>bolt</a:t>
            </a:r>
            <a:r>
              <a:rPr lang="en-US" sz="2800" dirty="0" smtClean="0"/>
              <a:t>, a gulp)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00CC"/>
                </a:solidFill>
              </a:rPr>
              <a:t>bolt,</a:t>
            </a:r>
            <a:r>
              <a:rPr lang="en-US" sz="2800" dirty="0" smtClean="0"/>
              <a:t> a standard roll of cloth)</a:t>
            </a:r>
          </a:p>
          <a:p>
            <a:pPr lvl="2">
              <a:lnSpc>
                <a:spcPct val="90000"/>
              </a:lnSpc>
            </a:pPr>
            <a:r>
              <a:rPr lang="en-US" sz="2800" dirty="0" smtClean="0"/>
              <a:t>etc.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– Represent as a Linear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L = (e</a:t>
            </a:r>
            <a:r>
              <a:rPr lang="en-US" baseline="-25000" dirty="0" smtClean="0">
                <a:solidFill>
                  <a:srgbClr val="0000CC"/>
                </a:solidFill>
              </a:rPr>
              <a:t>0</a:t>
            </a:r>
            <a:r>
              <a:rPr lang="en-US" dirty="0" smtClean="0">
                <a:solidFill>
                  <a:srgbClr val="0000CC"/>
                </a:solidFill>
              </a:rPr>
              <a:t>, e</a:t>
            </a:r>
            <a:r>
              <a:rPr lang="en-US" baseline="-25000" dirty="0" smtClean="0">
                <a:solidFill>
                  <a:srgbClr val="0000CC"/>
                </a:solidFill>
              </a:rPr>
              <a:t>1</a:t>
            </a:r>
            <a:r>
              <a:rPr lang="en-US" dirty="0" smtClean="0">
                <a:solidFill>
                  <a:srgbClr val="0000CC"/>
                </a:solidFill>
              </a:rPr>
              <a:t>, e</a:t>
            </a:r>
            <a:r>
              <a:rPr lang="en-US" baseline="-25000" dirty="0" smtClean="0">
                <a:solidFill>
                  <a:srgbClr val="0000CC"/>
                </a:solidFill>
              </a:rPr>
              <a:t>2</a:t>
            </a:r>
            <a:r>
              <a:rPr lang="en-US" dirty="0" smtClean="0">
                <a:solidFill>
                  <a:srgbClr val="0000CC"/>
                </a:solidFill>
              </a:rPr>
              <a:t>, e</a:t>
            </a:r>
            <a:r>
              <a:rPr lang="en-US" baseline="-25000" dirty="0" smtClean="0">
                <a:solidFill>
                  <a:srgbClr val="0000CC"/>
                </a:solidFill>
              </a:rPr>
              <a:t>3</a:t>
            </a:r>
            <a:r>
              <a:rPr lang="en-US" dirty="0" smtClean="0">
                <a:solidFill>
                  <a:srgbClr val="0000CC"/>
                </a:solidFill>
              </a:rPr>
              <a:t>, …, e</a:t>
            </a:r>
            <a:r>
              <a:rPr lang="en-US" baseline="-25000" dirty="0" smtClean="0">
                <a:solidFill>
                  <a:srgbClr val="0000CC"/>
                </a:solidFill>
              </a:rPr>
              <a:t>n-1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</a:p>
          <a:p>
            <a:r>
              <a:rPr lang="en-US" dirty="0" smtClean="0"/>
              <a:t>Each </a:t>
            </a:r>
            <a:r>
              <a:rPr lang="en-US" dirty="0" err="1" smtClean="0">
                <a:solidFill>
                  <a:srgbClr val="0000CC"/>
                </a:solidFill>
              </a:rPr>
              <a:t>e</a:t>
            </a:r>
            <a:r>
              <a:rPr lang="en-US" baseline="-25000" dirty="0" err="1" smtClean="0">
                <a:solidFill>
                  <a:srgbClr val="0000CC"/>
                </a:solidFill>
              </a:rPr>
              <a:t>i</a:t>
            </a:r>
            <a:r>
              <a:rPr lang="en-US" baseline="-25000" dirty="0" smtClean="0">
                <a:solidFill>
                  <a:schemeClr val="hlink"/>
                </a:solidFill>
              </a:rPr>
              <a:t> </a:t>
            </a:r>
            <a:r>
              <a:rPr lang="en-US" dirty="0" smtClean="0"/>
              <a:t>is a pair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(key, element).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5</a:t>
            </a:r>
            <a:r>
              <a:rPr lang="en-US" dirty="0" smtClean="0"/>
              <a:t>-pair dictionary </a:t>
            </a:r>
            <a:r>
              <a:rPr lang="en-US" dirty="0" smtClean="0">
                <a:solidFill>
                  <a:srgbClr val="0000CC"/>
                </a:solidFill>
              </a:rPr>
              <a:t>D = (a, b, c, d, e).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 = (</a:t>
            </a:r>
            <a:r>
              <a:rPr lang="en-US" dirty="0" err="1" smtClean="0">
                <a:solidFill>
                  <a:srgbClr val="0000CC"/>
                </a:solidFill>
              </a:rPr>
              <a:t>aKey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dirty="0" err="1" smtClean="0">
                <a:solidFill>
                  <a:srgbClr val="0000CC"/>
                </a:solidFill>
              </a:rPr>
              <a:t>aElement</a:t>
            </a:r>
            <a:r>
              <a:rPr lang="en-US" dirty="0" smtClean="0">
                <a:solidFill>
                  <a:srgbClr val="0000CC"/>
                </a:solidFill>
              </a:rPr>
              <a:t>), b = (</a:t>
            </a:r>
            <a:r>
              <a:rPr lang="en-US" dirty="0" err="1" smtClean="0">
                <a:solidFill>
                  <a:srgbClr val="0000CC"/>
                </a:solidFill>
              </a:rPr>
              <a:t>bKey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dirty="0" err="1" smtClean="0">
                <a:solidFill>
                  <a:srgbClr val="0000CC"/>
                </a:solidFill>
              </a:rPr>
              <a:t>bElement</a:t>
            </a:r>
            <a:r>
              <a:rPr lang="en-US" dirty="0" smtClean="0">
                <a:solidFill>
                  <a:srgbClr val="0000CC"/>
                </a:solidFill>
              </a:rPr>
              <a:t>), </a:t>
            </a:r>
            <a:r>
              <a:rPr lang="en-US" dirty="0" smtClean="0"/>
              <a:t>etc.</a:t>
            </a:r>
          </a:p>
          <a:p>
            <a:r>
              <a:rPr lang="en-US" dirty="0" smtClean="0"/>
              <a:t>Array or linked representation.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– Array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38400"/>
            <a:ext cx="8534400" cy="4114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Unsorted array</a:t>
            </a:r>
          </a:p>
          <a:p>
            <a:r>
              <a:rPr lang="en-US" dirty="0" smtClean="0"/>
              <a:t>Get(Key)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</a:t>
            </a:r>
          </a:p>
          <a:p>
            <a:r>
              <a:rPr lang="en-US" dirty="0" smtClean="0"/>
              <a:t>Put(Key, Element)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 to verify duplicate, </a:t>
            </a:r>
            <a:r>
              <a:rPr lang="en-US" dirty="0" smtClean="0">
                <a:solidFill>
                  <a:srgbClr val="0000CC"/>
                </a:solidFill>
              </a:rPr>
              <a:t>O(1)</a:t>
            </a:r>
            <a:r>
              <a:rPr lang="en-US" dirty="0" smtClean="0"/>
              <a:t> to add at end</a:t>
            </a:r>
          </a:p>
          <a:p>
            <a:r>
              <a:rPr lang="en-US" dirty="0" smtClean="0"/>
              <a:t>Remove(Key)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</a:t>
            </a:r>
            <a:endParaRPr lang="en-US" dirty="0"/>
          </a:p>
        </p:txBody>
      </p:sp>
      <p:grpSp>
        <p:nvGrpSpPr>
          <p:cNvPr id="26" name="Group 3"/>
          <p:cNvGrpSpPr>
            <a:grpSpLocks/>
          </p:cNvGrpSpPr>
          <p:nvPr/>
        </p:nvGrpSpPr>
        <p:grpSpPr bwMode="auto">
          <a:xfrm>
            <a:off x="1143000" y="1584325"/>
            <a:ext cx="6845300" cy="549275"/>
            <a:chOff x="720" y="1392"/>
            <a:chExt cx="4312" cy="346"/>
          </a:xfrm>
        </p:grpSpPr>
        <p:sp>
          <p:nvSpPr>
            <p:cNvPr id="27" name="Rectangle 4"/>
            <p:cNvSpPr>
              <a:spLocks noChangeArrowheads="1"/>
            </p:cNvSpPr>
            <p:nvPr/>
          </p:nvSpPr>
          <p:spPr bwMode="auto">
            <a:xfrm>
              <a:off x="720" y="1406"/>
              <a:ext cx="4312" cy="328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1004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Line 6"/>
            <p:cNvSpPr>
              <a:spLocks noChangeShapeType="1"/>
            </p:cNvSpPr>
            <p:nvPr/>
          </p:nvSpPr>
          <p:spPr bwMode="auto">
            <a:xfrm>
              <a:off x="1292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1580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Line 8"/>
            <p:cNvSpPr>
              <a:spLocks noChangeShapeType="1"/>
            </p:cNvSpPr>
            <p:nvPr/>
          </p:nvSpPr>
          <p:spPr bwMode="auto">
            <a:xfrm>
              <a:off x="1868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Line 9"/>
            <p:cNvSpPr>
              <a:spLocks noChangeShapeType="1"/>
            </p:cNvSpPr>
            <p:nvPr/>
          </p:nvSpPr>
          <p:spPr bwMode="auto">
            <a:xfrm>
              <a:off x="2156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>
              <a:off x="2444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>
              <a:off x="2732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Line 12"/>
            <p:cNvSpPr>
              <a:spLocks noChangeShapeType="1"/>
            </p:cNvSpPr>
            <p:nvPr/>
          </p:nvSpPr>
          <p:spPr bwMode="auto">
            <a:xfrm>
              <a:off x="3020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Line 13"/>
            <p:cNvSpPr>
              <a:spLocks noChangeShapeType="1"/>
            </p:cNvSpPr>
            <p:nvPr/>
          </p:nvSpPr>
          <p:spPr bwMode="auto">
            <a:xfrm>
              <a:off x="3308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Line 14"/>
            <p:cNvSpPr>
              <a:spLocks noChangeShapeType="1"/>
            </p:cNvSpPr>
            <p:nvPr/>
          </p:nvSpPr>
          <p:spPr bwMode="auto">
            <a:xfrm>
              <a:off x="3596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3884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Line 16"/>
            <p:cNvSpPr>
              <a:spLocks noChangeShapeType="1"/>
            </p:cNvSpPr>
            <p:nvPr/>
          </p:nvSpPr>
          <p:spPr bwMode="auto">
            <a:xfrm>
              <a:off x="4172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Line 17"/>
            <p:cNvSpPr>
              <a:spLocks noChangeShapeType="1"/>
            </p:cNvSpPr>
            <p:nvPr/>
          </p:nvSpPr>
          <p:spPr bwMode="auto">
            <a:xfrm>
              <a:off x="4460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Line 18"/>
            <p:cNvSpPr>
              <a:spLocks noChangeShapeType="1"/>
            </p:cNvSpPr>
            <p:nvPr/>
          </p:nvSpPr>
          <p:spPr bwMode="auto">
            <a:xfrm>
              <a:off x="4748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802" y="1392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745" y="1392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1033" y="1392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1324" y="1392"/>
              <a:ext cx="23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1609" y="1392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1897" y="1392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– Array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534400" cy="4572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Sorted array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Elements are in ascending order of Key</a:t>
            </a:r>
          </a:p>
          <a:p>
            <a:r>
              <a:rPr lang="en-US" dirty="0" smtClean="0"/>
              <a:t>Get(Key)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O(log size)</a:t>
            </a:r>
            <a:r>
              <a:rPr lang="en-US" dirty="0" smtClean="0"/>
              <a:t> time</a:t>
            </a:r>
          </a:p>
          <a:p>
            <a:r>
              <a:rPr lang="en-US" dirty="0" smtClean="0"/>
              <a:t>Put(Key, Element)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O(log size)</a:t>
            </a:r>
            <a:r>
              <a:rPr lang="en-US" dirty="0" smtClean="0"/>
              <a:t> time to verify duplicate, </a:t>
            </a:r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to add at end</a:t>
            </a:r>
          </a:p>
          <a:p>
            <a:r>
              <a:rPr lang="en-US" dirty="0" smtClean="0"/>
              <a:t>Remove(Key)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</a:t>
            </a: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143000" y="1295400"/>
            <a:ext cx="6845300" cy="549275"/>
            <a:chOff x="720" y="1392"/>
            <a:chExt cx="4312" cy="346"/>
          </a:xfrm>
        </p:grpSpPr>
        <p:sp>
          <p:nvSpPr>
            <p:cNvPr id="27" name="Rectangle 4"/>
            <p:cNvSpPr>
              <a:spLocks noChangeArrowheads="1"/>
            </p:cNvSpPr>
            <p:nvPr/>
          </p:nvSpPr>
          <p:spPr bwMode="auto">
            <a:xfrm>
              <a:off x="720" y="1406"/>
              <a:ext cx="4312" cy="328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1004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Line 6"/>
            <p:cNvSpPr>
              <a:spLocks noChangeShapeType="1"/>
            </p:cNvSpPr>
            <p:nvPr/>
          </p:nvSpPr>
          <p:spPr bwMode="auto">
            <a:xfrm>
              <a:off x="1292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Line 7"/>
            <p:cNvSpPr>
              <a:spLocks noChangeShapeType="1"/>
            </p:cNvSpPr>
            <p:nvPr/>
          </p:nvSpPr>
          <p:spPr bwMode="auto">
            <a:xfrm>
              <a:off x="1580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Line 8"/>
            <p:cNvSpPr>
              <a:spLocks noChangeShapeType="1"/>
            </p:cNvSpPr>
            <p:nvPr/>
          </p:nvSpPr>
          <p:spPr bwMode="auto">
            <a:xfrm>
              <a:off x="1868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Line 9"/>
            <p:cNvSpPr>
              <a:spLocks noChangeShapeType="1"/>
            </p:cNvSpPr>
            <p:nvPr/>
          </p:nvSpPr>
          <p:spPr bwMode="auto">
            <a:xfrm>
              <a:off x="2156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Line 10"/>
            <p:cNvSpPr>
              <a:spLocks noChangeShapeType="1"/>
            </p:cNvSpPr>
            <p:nvPr/>
          </p:nvSpPr>
          <p:spPr bwMode="auto">
            <a:xfrm>
              <a:off x="2444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>
              <a:off x="2732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Line 12"/>
            <p:cNvSpPr>
              <a:spLocks noChangeShapeType="1"/>
            </p:cNvSpPr>
            <p:nvPr/>
          </p:nvSpPr>
          <p:spPr bwMode="auto">
            <a:xfrm>
              <a:off x="3020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Line 13"/>
            <p:cNvSpPr>
              <a:spLocks noChangeShapeType="1"/>
            </p:cNvSpPr>
            <p:nvPr/>
          </p:nvSpPr>
          <p:spPr bwMode="auto">
            <a:xfrm>
              <a:off x="3308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Line 14"/>
            <p:cNvSpPr>
              <a:spLocks noChangeShapeType="1"/>
            </p:cNvSpPr>
            <p:nvPr/>
          </p:nvSpPr>
          <p:spPr bwMode="auto">
            <a:xfrm>
              <a:off x="3596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3884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Line 16"/>
            <p:cNvSpPr>
              <a:spLocks noChangeShapeType="1"/>
            </p:cNvSpPr>
            <p:nvPr/>
          </p:nvSpPr>
          <p:spPr bwMode="auto">
            <a:xfrm>
              <a:off x="4172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Line 17"/>
            <p:cNvSpPr>
              <a:spLocks noChangeShapeType="1"/>
            </p:cNvSpPr>
            <p:nvPr/>
          </p:nvSpPr>
          <p:spPr bwMode="auto">
            <a:xfrm>
              <a:off x="4460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Line 18"/>
            <p:cNvSpPr>
              <a:spLocks noChangeShapeType="1"/>
            </p:cNvSpPr>
            <p:nvPr/>
          </p:nvSpPr>
          <p:spPr bwMode="auto">
            <a:xfrm>
              <a:off x="4748" y="1402"/>
              <a:ext cx="0" cy="33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802" y="1392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733" y="1392"/>
              <a:ext cx="26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1021" y="1392"/>
              <a:ext cx="26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1299" y="1392"/>
              <a:ext cx="28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1590" y="1392"/>
              <a:ext cx="28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1885" y="1392"/>
              <a:ext cx="26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– List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667000"/>
            <a:ext cx="8534400" cy="4038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Unsorted Chain</a:t>
            </a:r>
          </a:p>
          <a:p>
            <a:r>
              <a:rPr lang="en-US" dirty="0" smtClean="0"/>
              <a:t>Get(Key)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</a:t>
            </a:r>
          </a:p>
          <a:p>
            <a:r>
              <a:rPr lang="en-US" dirty="0" smtClean="0"/>
              <a:t>Put(Key, Element)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 to verify duplicate, </a:t>
            </a:r>
            <a:r>
              <a:rPr lang="en-US" dirty="0" smtClean="0">
                <a:solidFill>
                  <a:srgbClr val="0000CC"/>
                </a:solidFill>
              </a:rPr>
              <a:t>O(1)</a:t>
            </a:r>
            <a:r>
              <a:rPr lang="en-US" dirty="0" smtClean="0"/>
              <a:t> to add at end</a:t>
            </a:r>
          </a:p>
          <a:p>
            <a:r>
              <a:rPr lang="en-US" dirty="0" smtClean="0"/>
              <a:t>Remove(Key)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</a:t>
            </a:r>
            <a:endParaRPr lang="en-US" dirty="0"/>
          </a:p>
        </p:txBody>
      </p:sp>
      <p:grpSp>
        <p:nvGrpSpPr>
          <p:cNvPr id="70" name="Group 4"/>
          <p:cNvGrpSpPr>
            <a:grpSpLocks/>
          </p:cNvGrpSpPr>
          <p:nvPr/>
        </p:nvGrpSpPr>
        <p:grpSpPr bwMode="auto">
          <a:xfrm>
            <a:off x="762000" y="1295400"/>
            <a:ext cx="7696200" cy="1212850"/>
            <a:chOff x="0" y="528"/>
            <a:chExt cx="4848" cy="764"/>
          </a:xfrm>
        </p:grpSpPr>
        <p:sp>
          <p:nvSpPr>
            <p:cNvPr id="71" name="Rectangle 5"/>
            <p:cNvSpPr>
              <a:spLocks noChangeArrowheads="1"/>
            </p:cNvSpPr>
            <p:nvPr/>
          </p:nvSpPr>
          <p:spPr bwMode="auto">
            <a:xfrm>
              <a:off x="1204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Rectangle 6"/>
            <p:cNvSpPr>
              <a:spLocks noChangeArrowheads="1"/>
            </p:cNvSpPr>
            <p:nvPr/>
          </p:nvSpPr>
          <p:spPr bwMode="auto">
            <a:xfrm>
              <a:off x="1204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Rectangle 7"/>
            <p:cNvSpPr>
              <a:spLocks noChangeArrowheads="1"/>
            </p:cNvSpPr>
            <p:nvPr/>
          </p:nvSpPr>
          <p:spPr bwMode="auto">
            <a:xfrm>
              <a:off x="1286" y="950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74" name="Rectangle 8"/>
            <p:cNvSpPr>
              <a:spLocks noChangeArrowheads="1"/>
            </p:cNvSpPr>
            <p:nvPr/>
          </p:nvSpPr>
          <p:spPr bwMode="auto">
            <a:xfrm>
              <a:off x="2020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Rectangle 9"/>
            <p:cNvSpPr>
              <a:spLocks noChangeArrowheads="1"/>
            </p:cNvSpPr>
            <p:nvPr/>
          </p:nvSpPr>
          <p:spPr bwMode="auto">
            <a:xfrm>
              <a:off x="2020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Rectangle 10"/>
            <p:cNvSpPr>
              <a:spLocks noChangeArrowheads="1"/>
            </p:cNvSpPr>
            <p:nvPr/>
          </p:nvSpPr>
          <p:spPr bwMode="auto">
            <a:xfrm>
              <a:off x="2102" y="950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77" name="Line 11"/>
            <p:cNvSpPr>
              <a:spLocks noChangeShapeType="1"/>
            </p:cNvSpPr>
            <p:nvPr/>
          </p:nvSpPr>
          <p:spPr bwMode="auto">
            <a:xfrm>
              <a:off x="1440" y="816"/>
              <a:ext cx="57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Rectangle 12"/>
            <p:cNvSpPr>
              <a:spLocks noChangeArrowheads="1"/>
            </p:cNvSpPr>
            <p:nvPr/>
          </p:nvSpPr>
          <p:spPr bwMode="auto">
            <a:xfrm>
              <a:off x="2884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Rectangle 13"/>
            <p:cNvSpPr>
              <a:spLocks noChangeArrowheads="1"/>
            </p:cNvSpPr>
            <p:nvPr/>
          </p:nvSpPr>
          <p:spPr bwMode="auto">
            <a:xfrm>
              <a:off x="2884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Rectangle 14"/>
            <p:cNvSpPr>
              <a:spLocks noChangeArrowheads="1"/>
            </p:cNvSpPr>
            <p:nvPr/>
          </p:nvSpPr>
          <p:spPr bwMode="auto">
            <a:xfrm>
              <a:off x="2966" y="950"/>
              <a:ext cx="23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81" name="Rectangle 15"/>
            <p:cNvSpPr>
              <a:spLocks noChangeArrowheads="1"/>
            </p:cNvSpPr>
            <p:nvPr/>
          </p:nvSpPr>
          <p:spPr bwMode="auto">
            <a:xfrm>
              <a:off x="3700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Rectangle 16"/>
            <p:cNvSpPr>
              <a:spLocks noChangeArrowheads="1"/>
            </p:cNvSpPr>
            <p:nvPr/>
          </p:nvSpPr>
          <p:spPr bwMode="auto">
            <a:xfrm>
              <a:off x="3700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Rectangle 17"/>
            <p:cNvSpPr>
              <a:spLocks noChangeArrowheads="1"/>
            </p:cNvSpPr>
            <p:nvPr/>
          </p:nvSpPr>
          <p:spPr bwMode="auto">
            <a:xfrm>
              <a:off x="3782" y="950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84" name="Line 18"/>
            <p:cNvSpPr>
              <a:spLocks noChangeShapeType="1"/>
            </p:cNvSpPr>
            <p:nvPr/>
          </p:nvSpPr>
          <p:spPr bwMode="auto">
            <a:xfrm>
              <a:off x="3120" y="816"/>
              <a:ext cx="57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Line 19"/>
            <p:cNvSpPr>
              <a:spLocks noChangeShapeType="1"/>
            </p:cNvSpPr>
            <p:nvPr/>
          </p:nvSpPr>
          <p:spPr bwMode="auto">
            <a:xfrm>
              <a:off x="2208" y="816"/>
              <a:ext cx="6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Rectangle 20"/>
            <p:cNvSpPr>
              <a:spLocks noChangeArrowheads="1"/>
            </p:cNvSpPr>
            <p:nvPr/>
          </p:nvSpPr>
          <p:spPr bwMode="auto">
            <a:xfrm>
              <a:off x="4468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Rectangle 21"/>
            <p:cNvSpPr>
              <a:spLocks noChangeArrowheads="1"/>
            </p:cNvSpPr>
            <p:nvPr/>
          </p:nvSpPr>
          <p:spPr bwMode="auto">
            <a:xfrm>
              <a:off x="4468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Rectangle 22"/>
            <p:cNvSpPr>
              <a:spLocks noChangeArrowheads="1"/>
            </p:cNvSpPr>
            <p:nvPr/>
          </p:nvSpPr>
          <p:spPr bwMode="auto">
            <a:xfrm>
              <a:off x="4550" y="950"/>
              <a:ext cx="24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</a:t>
              </a:r>
            </a:p>
          </p:txBody>
        </p:sp>
        <p:sp>
          <p:nvSpPr>
            <p:cNvPr id="89" name="Line 23"/>
            <p:cNvSpPr>
              <a:spLocks noChangeShapeType="1"/>
            </p:cNvSpPr>
            <p:nvPr/>
          </p:nvSpPr>
          <p:spPr bwMode="auto">
            <a:xfrm>
              <a:off x="3888" y="816"/>
              <a:ext cx="57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Rectangle 24"/>
            <p:cNvSpPr>
              <a:spLocks noChangeArrowheads="1"/>
            </p:cNvSpPr>
            <p:nvPr/>
          </p:nvSpPr>
          <p:spPr bwMode="auto">
            <a:xfrm>
              <a:off x="4464" y="720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null</a:t>
              </a:r>
            </a:p>
          </p:txBody>
        </p:sp>
        <p:sp>
          <p:nvSpPr>
            <p:cNvPr id="91" name="Rectangle 25"/>
            <p:cNvSpPr>
              <a:spLocks noChangeArrowheads="1"/>
            </p:cNvSpPr>
            <p:nvPr/>
          </p:nvSpPr>
          <p:spPr bwMode="auto">
            <a:xfrm>
              <a:off x="0" y="528"/>
              <a:ext cx="105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</a:rPr>
                <a:t>firstNode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Line 26"/>
            <p:cNvSpPr>
              <a:spLocks noChangeShapeType="1"/>
            </p:cNvSpPr>
            <p:nvPr/>
          </p:nvSpPr>
          <p:spPr bwMode="auto">
            <a:xfrm>
              <a:off x="816" y="720"/>
              <a:ext cx="384" cy="2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– List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534400" cy="4038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Sorted Chain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Elements are in ascending order of Key</a:t>
            </a:r>
          </a:p>
          <a:p>
            <a:r>
              <a:rPr lang="en-US" dirty="0" smtClean="0"/>
              <a:t>Get(Key)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</a:t>
            </a:r>
          </a:p>
          <a:p>
            <a:r>
              <a:rPr lang="en-US" dirty="0" smtClean="0"/>
              <a:t>Put(Key, Element)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 to verify duplicate, </a:t>
            </a:r>
            <a:r>
              <a:rPr lang="en-US" dirty="0" smtClean="0">
                <a:solidFill>
                  <a:srgbClr val="0000CC"/>
                </a:solidFill>
              </a:rPr>
              <a:t>O(1)</a:t>
            </a:r>
            <a:r>
              <a:rPr lang="en-US" dirty="0" smtClean="0"/>
              <a:t> to add at end</a:t>
            </a:r>
          </a:p>
          <a:p>
            <a:r>
              <a:rPr lang="en-US" dirty="0" smtClean="0"/>
              <a:t>Remove(Key)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O(size)</a:t>
            </a:r>
            <a:r>
              <a:rPr lang="en-US" dirty="0" smtClean="0"/>
              <a:t> time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762000" y="1295400"/>
            <a:ext cx="7696200" cy="1212850"/>
            <a:chOff x="0" y="528"/>
            <a:chExt cx="4848" cy="764"/>
          </a:xfrm>
        </p:grpSpPr>
        <p:sp>
          <p:nvSpPr>
            <p:cNvPr id="71" name="Rectangle 5"/>
            <p:cNvSpPr>
              <a:spLocks noChangeArrowheads="1"/>
            </p:cNvSpPr>
            <p:nvPr/>
          </p:nvSpPr>
          <p:spPr bwMode="auto">
            <a:xfrm>
              <a:off x="1204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Rectangle 6"/>
            <p:cNvSpPr>
              <a:spLocks noChangeArrowheads="1"/>
            </p:cNvSpPr>
            <p:nvPr/>
          </p:nvSpPr>
          <p:spPr bwMode="auto">
            <a:xfrm>
              <a:off x="1204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Rectangle 7"/>
            <p:cNvSpPr>
              <a:spLocks noChangeArrowheads="1"/>
            </p:cNvSpPr>
            <p:nvPr/>
          </p:nvSpPr>
          <p:spPr bwMode="auto">
            <a:xfrm>
              <a:off x="1286" y="950"/>
              <a:ext cx="26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kern="0" dirty="0" smtClean="0">
                  <a:solidFill>
                    <a:sysClr val="windowText" lastClr="000000"/>
                  </a:solidFill>
                  <a:effectLst/>
                </a:rPr>
                <a:t>A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Rectangle 8"/>
            <p:cNvSpPr>
              <a:spLocks noChangeArrowheads="1"/>
            </p:cNvSpPr>
            <p:nvPr/>
          </p:nvSpPr>
          <p:spPr bwMode="auto">
            <a:xfrm>
              <a:off x="2020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Rectangle 9"/>
            <p:cNvSpPr>
              <a:spLocks noChangeArrowheads="1"/>
            </p:cNvSpPr>
            <p:nvPr/>
          </p:nvSpPr>
          <p:spPr bwMode="auto">
            <a:xfrm>
              <a:off x="2020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Rectangle 10"/>
            <p:cNvSpPr>
              <a:spLocks noChangeArrowheads="1"/>
            </p:cNvSpPr>
            <p:nvPr/>
          </p:nvSpPr>
          <p:spPr bwMode="auto">
            <a:xfrm>
              <a:off x="2102" y="950"/>
              <a:ext cx="26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kern="0" dirty="0" smtClean="0">
                  <a:solidFill>
                    <a:sysClr val="windowText" lastClr="000000"/>
                  </a:solidFill>
                  <a:effectLst/>
                </a:rPr>
                <a:t>B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Line 11"/>
            <p:cNvSpPr>
              <a:spLocks noChangeShapeType="1"/>
            </p:cNvSpPr>
            <p:nvPr/>
          </p:nvSpPr>
          <p:spPr bwMode="auto">
            <a:xfrm>
              <a:off x="1440" y="816"/>
              <a:ext cx="57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Rectangle 12"/>
            <p:cNvSpPr>
              <a:spLocks noChangeArrowheads="1"/>
            </p:cNvSpPr>
            <p:nvPr/>
          </p:nvSpPr>
          <p:spPr bwMode="auto">
            <a:xfrm>
              <a:off x="2884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Rectangle 13"/>
            <p:cNvSpPr>
              <a:spLocks noChangeArrowheads="1"/>
            </p:cNvSpPr>
            <p:nvPr/>
          </p:nvSpPr>
          <p:spPr bwMode="auto">
            <a:xfrm>
              <a:off x="2884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Rectangle 14"/>
            <p:cNvSpPr>
              <a:spLocks noChangeArrowheads="1"/>
            </p:cNvSpPr>
            <p:nvPr/>
          </p:nvSpPr>
          <p:spPr bwMode="auto">
            <a:xfrm>
              <a:off x="2966" y="950"/>
              <a:ext cx="28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kern="0" dirty="0" smtClean="0">
                  <a:solidFill>
                    <a:sysClr val="windowText" lastClr="000000"/>
                  </a:solidFill>
                  <a:effectLst/>
                </a:rPr>
                <a:t>C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Rectangle 15"/>
            <p:cNvSpPr>
              <a:spLocks noChangeArrowheads="1"/>
            </p:cNvSpPr>
            <p:nvPr/>
          </p:nvSpPr>
          <p:spPr bwMode="auto">
            <a:xfrm>
              <a:off x="3700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Rectangle 16"/>
            <p:cNvSpPr>
              <a:spLocks noChangeArrowheads="1"/>
            </p:cNvSpPr>
            <p:nvPr/>
          </p:nvSpPr>
          <p:spPr bwMode="auto">
            <a:xfrm>
              <a:off x="3700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Rectangle 17"/>
            <p:cNvSpPr>
              <a:spLocks noChangeArrowheads="1"/>
            </p:cNvSpPr>
            <p:nvPr/>
          </p:nvSpPr>
          <p:spPr bwMode="auto">
            <a:xfrm>
              <a:off x="3782" y="950"/>
              <a:ext cx="281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kern="0" noProof="0" dirty="0" smtClean="0">
                  <a:solidFill>
                    <a:sysClr val="windowText" lastClr="000000"/>
                  </a:solidFill>
                  <a:effectLst/>
                </a:rPr>
                <a:t>D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Line 18"/>
            <p:cNvSpPr>
              <a:spLocks noChangeShapeType="1"/>
            </p:cNvSpPr>
            <p:nvPr/>
          </p:nvSpPr>
          <p:spPr bwMode="auto">
            <a:xfrm>
              <a:off x="3120" y="816"/>
              <a:ext cx="57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Line 19"/>
            <p:cNvSpPr>
              <a:spLocks noChangeShapeType="1"/>
            </p:cNvSpPr>
            <p:nvPr/>
          </p:nvSpPr>
          <p:spPr bwMode="auto">
            <a:xfrm>
              <a:off x="2208" y="816"/>
              <a:ext cx="6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Rectangle 20"/>
            <p:cNvSpPr>
              <a:spLocks noChangeArrowheads="1"/>
            </p:cNvSpPr>
            <p:nvPr/>
          </p:nvSpPr>
          <p:spPr bwMode="auto">
            <a:xfrm>
              <a:off x="4468" y="916"/>
              <a:ext cx="376" cy="376"/>
            </a:xfrm>
            <a:prstGeom prst="rect">
              <a:avLst/>
            </a:prstGeom>
            <a:solidFill>
              <a:srgbClr val="618F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Rectangle 21"/>
            <p:cNvSpPr>
              <a:spLocks noChangeArrowheads="1"/>
            </p:cNvSpPr>
            <p:nvPr/>
          </p:nvSpPr>
          <p:spPr bwMode="auto">
            <a:xfrm>
              <a:off x="4468" y="724"/>
              <a:ext cx="376" cy="184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Rectangle 22"/>
            <p:cNvSpPr>
              <a:spLocks noChangeArrowheads="1"/>
            </p:cNvSpPr>
            <p:nvPr/>
          </p:nvSpPr>
          <p:spPr bwMode="auto">
            <a:xfrm>
              <a:off x="4550" y="950"/>
              <a:ext cx="26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</a:t>
              </a:r>
            </a:p>
          </p:txBody>
        </p:sp>
        <p:sp>
          <p:nvSpPr>
            <p:cNvPr id="89" name="Line 23"/>
            <p:cNvSpPr>
              <a:spLocks noChangeShapeType="1"/>
            </p:cNvSpPr>
            <p:nvPr/>
          </p:nvSpPr>
          <p:spPr bwMode="auto">
            <a:xfrm>
              <a:off x="3888" y="816"/>
              <a:ext cx="57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0" name="Rectangle 24"/>
            <p:cNvSpPr>
              <a:spLocks noChangeArrowheads="1"/>
            </p:cNvSpPr>
            <p:nvPr/>
          </p:nvSpPr>
          <p:spPr bwMode="auto">
            <a:xfrm>
              <a:off x="4464" y="720"/>
              <a:ext cx="38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null</a:t>
              </a:r>
            </a:p>
          </p:txBody>
        </p:sp>
        <p:sp>
          <p:nvSpPr>
            <p:cNvPr id="91" name="Rectangle 25"/>
            <p:cNvSpPr>
              <a:spLocks noChangeArrowheads="1"/>
            </p:cNvSpPr>
            <p:nvPr/>
          </p:nvSpPr>
          <p:spPr bwMode="auto">
            <a:xfrm>
              <a:off x="0" y="528"/>
              <a:ext cx="105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</a:rPr>
                <a:t>firstNode</a:t>
              </a:r>
              <a:endPara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Line 26"/>
            <p:cNvSpPr>
              <a:spLocks noChangeShapeType="1"/>
            </p:cNvSpPr>
            <p:nvPr/>
          </p:nvSpPr>
          <p:spPr bwMode="auto">
            <a:xfrm>
              <a:off x="816" y="720"/>
              <a:ext cx="384" cy="2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Dictionary -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applications require a dynamic set that supports dictionary operations</a:t>
            </a:r>
          </a:p>
          <a:p>
            <a:r>
              <a:rPr lang="en-US" sz="3200" dirty="0" smtClean="0"/>
              <a:t>Example: a </a:t>
            </a:r>
            <a:r>
              <a:rPr lang="en-US" sz="3200" dirty="0" smtClean="0">
                <a:solidFill>
                  <a:srgbClr val="0000CC"/>
                </a:solidFill>
              </a:rPr>
              <a:t>compiler</a:t>
            </a:r>
            <a:r>
              <a:rPr lang="en-US" sz="3200" dirty="0" smtClean="0"/>
              <a:t> maintaining a symbol table where keys correspond to identifiers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Table is an abstract storage device that contains </a:t>
            </a:r>
            <a:r>
              <a:rPr lang="en-US" dirty="0" smtClean="0">
                <a:solidFill>
                  <a:srgbClr val="0000CC"/>
                </a:solidFill>
              </a:rPr>
              <a:t>dictionary entries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Each table entry contains a unique </a:t>
            </a:r>
            <a:r>
              <a:rPr lang="en-US" dirty="0" smtClean="0">
                <a:solidFill>
                  <a:srgbClr val="0000CC"/>
                </a:solidFill>
              </a:rPr>
              <a:t>key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0000CC"/>
                </a:solidFill>
              </a:rPr>
              <a:t>k</a:t>
            </a:r>
            <a:r>
              <a:rPr lang="en-US" dirty="0" smtClean="0">
                <a:solidFill>
                  <a:srgbClr val="0000CC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Each table entry may also contain some </a:t>
            </a:r>
            <a:r>
              <a:rPr lang="en-US" dirty="0" smtClean="0">
                <a:solidFill>
                  <a:srgbClr val="0000CC"/>
                </a:solidFill>
              </a:rPr>
              <a:t>information,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,</a:t>
            </a:r>
            <a:r>
              <a:rPr lang="en-US" dirty="0" smtClean="0"/>
              <a:t> associated with its key.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 table entry is an ordered pair </a:t>
            </a:r>
            <a:r>
              <a:rPr lang="en-US" i="1" dirty="0" smtClean="0">
                <a:solidFill>
                  <a:srgbClr val="0000CC"/>
                </a:solidFill>
              </a:rPr>
              <a:t>(K, I)</a:t>
            </a:r>
            <a:r>
              <a:rPr lang="en-US" sz="2800" i="1" dirty="0" smtClean="0">
                <a:solidFill>
                  <a:srgbClr val="0000CC"/>
                </a:solidFill>
              </a:rPr>
              <a:t> 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Operations:</a:t>
            </a:r>
          </a:p>
          <a:p>
            <a:pPr lvl="1">
              <a:lnSpc>
                <a:spcPct val="9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insert</a:t>
            </a:r>
            <a:r>
              <a:rPr lang="en-US" dirty="0" smtClean="0">
                <a:solidFill>
                  <a:srgbClr val="0000CC"/>
                </a:solidFill>
              </a:rPr>
              <a:t>:  </a:t>
            </a:r>
            <a:r>
              <a:rPr lang="en-US" dirty="0" smtClean="0"/>
              <a:t>given a key and an entry, inserts the entry into the table</a:t>
            </a:r>
          </a:p>
          <a:p>
            <a:pPr lvl="1">
              <a:lnSpc>
                <a:spcPct val="9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find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given a key, finds the entry associated with the key</a:t>
            </a:r>
          </a:p>
          <a:p>
            <a:pPr lvl="1">
              <a:lnSpc>
                <a:spcPct val="90000"/>
              </a:lnSpc>
            </a:pPr>
            <a:r>
              <a:rPr lang="en-US" b="1" u="sng" dirty="0" smtClean="0">
                <a:solidFill>
                  <a:srgbClr val="0000CC"/>
                </a:solidFill>
              </a:rPr>
              <a:t>remove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given a key, finds the entry associated with the key, </a:t>
            </a:r>
            <a:r>
              <a:rPr lang="en-US" i="1" dirty="0" smtClean="0"/>
              <a:t>and</a:t>
            </a:r>
            <a:r>
              <a:rPr lang="en-US" dirty="0" smtClean="0"/>
              <a:t> removes 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Should We Implement a Table?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4495800"/>
          </a:xfrm>
        </p:spPr>
        <p:txBody>
          <a:bodyPr/>
          <a:lstStyle/>
          <a:p>
            <a:r>
              <a:rPr lang="en-US" dirty="0" smtClean="0"/>
              <a:t>How often are entries inserted and removed?</a:t>
            </a:r>
          </a:p>
          <a:p>
            <a:r>
              <a:rPr lang="en-US" dirty="0" smtClean="0"/>
              <a:t>How many of the possible key values are likely to be used?</a:t>
            </a:r>
          </a:p>
          <a:p>
            <a:r>
              <a:rPr lang="en-US" dirty="0" smtClean="0"/>
              <a:t>What is the likely pattern of searching for keys? e.g. Will most of the accesses be to just one or two key values?</a:t>
            </a:r>
          </a:p>
          <a:p>
            <a:r>
              <a:rPr lang="en-US" dirty="0" smtClean="0"/>
              <a:t>Is the table small enough to fit into memory?</a:t>
            </a:r>
          </a:p>
          <a:p>
            <a:r>
              <a:rPr lang="en-US" dirty="0" smtClean="0"/>
              <a:t>How long will the table exist?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43000" y="1150203"/>
            <a:ext cx="7391400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</a:rPr>
              <a:t>Our choice of representation for the Table ADT depends on the answers to the following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Implementation 1: Unsorted Sequential Array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943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An array in which </a:t>
            </a:r>
            <a:r>
              <a:rPr lang="en-US" sz="3200" dirty="0" err="1" smtClean="0"/>
              <a:t>TableNodes</a:t>
            </a:r>
            <a:r>
              <a:rPr lang="en-US" sz="3200" dirty="0" smtClean="0"/>
              <a:t> are stored </a:t>
            </a:r>
            <a:r>
              <a:rPr lang="en-US" sz="3200" dirty="0" smtClean="0">
                <a:solidFill>
                  <a:srgbClr val="0000CC"/>
                </a:solidFill>
              </a:rPr>
              <a:t>consecutively in </a:t>
            </a:r>
            <a:r>
              <a:rPr lang="en-US" sz="3200" i="1" dirty="0" smtClean="0">
                <a:solidFill>
                  <a:srgbClr val="0000CC"/>
                </a:solidFill>
              </a:rPr>
              <a:t>any</a:t>
            </a:r>
            <a:r>
              <a:rPr lang="en-US" sz="3200" dirty="0" smtClean="0">
                <a:solidFill>
                  <a:srgbClr val="0000CC"/>
                </a:solidFill>
              </a:rPr>
              <a:t> order</a:t>
            </a:r>
          </a:p>
          <a:p>
            <a:pPr>
              <a:lnSpc>
                <a:spcPct val="90000"/>
              </a:lnSpc>
            </a:pPr>
            <a:r>
              <a:rPr lang="en-US" sz="3200" b="1" u="sng" dirty="0" smtClean="0"/>
              <a:t>insert</a:t>
            </a:r>
            <a:r>
              <a:rPr lang="en-US" sz="3200" dirty="0" smtClean="0"/>
              <a:t>: add to back of array; </a:t>
            </a:r>
            <a:r>
              <a:rPr lang="en-US" sz="3200" dirty="0" smtClean="0">
                <a:solidFill>
                  <a:srgbClr val="0000CC"/>
                </a:solidFill>
              </a:rPr>
              <a:t>O(1)</a:t>
            </a:r>
          </a:p>
          <a:p>
            <a:pPr>
              <a:lnSpc>
                <a:spcPct val="90000"/>
              </a:lnSpc>
            </a:pPr>
            <a:r>
              <a:rPr lang="en-US" sz="3200" b="1" u="sng" dirty="0" smtClean="0"/>
              <a:t>find</a:t>
            </a:r>
            <a:r>
              <a:rPr lang="en-US" sz="3200" dirty="0" smtClean="0"/>
              <a:t>: search through the keys one at a time, potentially all of the keys; </a:t>
            </a:r>
            <a:r>
              <a:rPr lang="en-US" sz="3200" dirty="0" smtClean="0">
                <a:solidFill>
                  <a:srgbClr val="0000CC"/>
                </a:solidFill>
              </a:rPr>
              <a:t>O(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3200" b="1" u="sng" dirty="0" smtClean="0"/>
              <a:t>remove</a:t>
            </a:r>
            <a:r>
              <a:rPr lang="en-US" sz="3200" dirty="0" smtClean="0"/>
              <a:t>: find + replace removed node with last node; </a:t>
            </a:r>
            <a:r>
              <a:rPr lang="en-US" sz="3200" dirty="0" smtClean="0">
                <a:solidFill>
                  <a:srgbClr val="0000CC"/>
                </a:solidFill>
              </a:rPr>
              <a:t>O(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6254750" y="1876425"/>
            <a:ext cx="2576513" cy="3457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6586538" y="1531938"/>
            <a:ext cx="608012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b="1" dirty="0">
                <a:effectLst/>
                <a:latin typeface="Arial" charset="0"/>
              </a:rPr>
              <a:t>key</a:t>
            </a: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7696200" y="1531938"/>
            <a:ext cx="80486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b="1">
                <a:effectLst/>
                <a:latin typeface="Arial" charset="0"/>
              </a:rPr>
              <a:t>entry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6254750" y="1874838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GB">
              <a:latin typeface="Arial" charset="0"/>
            </a:endParaRP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6262688" y="2238375"/>
            <a:ext cx="2576512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6262688" y="2582863"/>
            <a:ext cx="2576512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6257925" y="2927350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6761163" y="3506788"/>
            <a:ext cx="12985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i="1">
                <a:effectLst/>
                <a:latin typeface="Arial" charset="0"/>
              </a:rPr>
              <a:t>and so on</a:t>
            </a:r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>
            <a:off x="7480300" y="1878013"/>
            <a:ext cx="0" cy="140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 smtClean="0"/>
              <a:t>Implementation 2: Sorted Sequential Array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791200" cy="4343400"/>
          </a:xfrm>
        </p:spPr>
        <p:txBody>
          <a:bodyPr/>
          <a:lstStyle/>
          <a:p>
            <a:r>
              <a:rPr lang="en-US" sz="3200" dirty="0" smtClean="0"/>
              <a:t>An array in which </a:t>
            </a:r>
            <a:r>
              <a:rPr lang="en-US" sz="3200" dirty="0" err="1" smtClean="0"/>
              <a:t>TableNodes</a:t>
            </a:r>
            <a:r>
              <a:rPr lang="en-US" sz="3200" dirty="0" smtClean="0"/>
              <a:t> are stored consecutively, </a:t>
            </a:r>
            <a:r>
              <a:rPr lang="en-US" sz="3200" i="1" dirty="0" smtClean="0">
                <a:solidFill>
                  <a:srgbClr val="0000CC"/>
                </a:solidFill>
              </a:rPr>
              <a:t>sorted</a:t>
            </a:r>
            <a:r>
              <a:rPr lang="en-US" sz="3200" dirty="0" smtClean="0">
                <a:solidFill>
                  <a:srgbClr val="0000CC"/>
                </a:solidFill>
              </a:rPr>
              <a:t> by key</a:t>
            </a:r>
          </a:p>
          <a:p>
            <a:r>
              <a:rPr lang="en-US" sz="3200" b="1" u="sng" dirty="0" smtClean="0"/>
              <a:t>insert</a:t>
            </a:r>
            <a:r>
              <a:rPr lang="en-US" sz="3200" dirty="0" smtClean="0"/>
              <a:t>: add in sorted order; </a:t>
            </a:r>
            <a:r>
              <a:rPr lang="en-US" sz="3200" dirty="0" smtClean="0">
                <a:solidFill>
                  <a:srgbClr val="0000CC"/>
                </a:solidFill>
              </a:rPr>
              <a:t>O(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 </a:t>
            </a:r>
          </a:p>
          <a:p>
            <a:r>
              <a:rPr lang="en-US" sz="3200" b="1" u="sng" dirty="0" smtClean="0"/>
              <a:t>find</a:t>
            </a:r>
            <a:r>
              <a:rPr lang="en-US" sz="3200" dirty="0" smtClean="0"/>
              <a:t>: binary search; </a:t>
            </a:r>
            <a:r>
              <a:rPr lang="en-US" sz="3200" dirty="0" smtClean="0">
                <a:solidFill>
                  <a:srgbClr val="0000CC"/>
                </a:solidFill>
              </a:rPr>
              <a:t>O(log 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  <a:p>
            <a:r>
              <a:rPr lang="en-US" sz="3200" b="1" u="sng" dirty="0" smtClean="0"/>
              <a:t>remove</a:t>
            </a:r>
            <a:r>
              <a:rPr lang="en-US" sz="3200" dirty="0" smtClean="0"/>
              <a:t>: find, remove node and shuffle down; </a:t>
            </a:r>
            <a:r>
              <a:rPr lang="en-US" sz="3200" dirty="0" smtClean="0">
                <a:solidFill>
                  <a:srgbClr val="0000CC"/>
                </a:solidFill>
              </a:rPr>
              <a:t>O(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endParaRPr lang="en-US" sz="3200" dirty="0" smtClean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6254750" y="1876425"/>
            <a:ext cx="2576513" cy="3457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6586538" y="1531938"/>
            <a:ext cx="608012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b="1" dirty="0">
                <a:effectLst/>
                <a:latin typeface="Arial" charset="0"/>
              </a:rPr>
              <a:t>key</a:t>
            </a: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7696200" y="1531938"/>
            <a:ext cx="80486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b="1">
                <a:effectLst/>
                <a:latin typeface="Arial" charset="0"/>
              </a:rPr>
              <a:t>entry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6254750" y="1874838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GB">
              <a:latin typeface="Arial" charset="0"/>
            </a:endParaRP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6262688" y="2238375"/>
            <a:ext cx="2576512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6262688" y="2582863"/>
            <a:ext cx="2576512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6257925" y="2927350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6761163" y="3506788"/>
            <a:ext cx="12985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i="1">
                <a:effectLst/>
                <a:latin typeface="Arial" charset="0"/>
              </a:rPr>
              <a:t>and so on</a:t>
            </a:r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>
            <a:off x="7480300" y="1878013"/>
            <a:ext cx="0" cy="140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990600" y="5610225"/>
            <a:ext cx="5502660" cy="83099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dirty="0">
                <a:effectLst/>
                <a:latin typeface="Arial" charset="0"/>
              </a:rPr>
              <a:t>We can use </a:t>
            </a:r>
            <a:r>
              <a:rPr lang="en-US" sz="2400" dirty="0">
                <a:solidFill>
                  <a:srgbClr val="0000CC"/>
                </a:solidFill>
                <a:effectLst/>
                <a:latin typeface="Arial" charset="0"/>
              </a:rPr>
              <a:t>binary search </a:t>
            </a:r>
            <a:r>
              <a:rPr lang="en-US" sz="2400" dirty="0">
                <a:effectLst/>
                <a:latin typeface="Arial" charset="0"/>
              </a:rPr>
              <a:t>because the</a:t>
            </a:r>
          </a:p>
          <a:p>
            <a:r>
              <a:rPr lang="en-US" sz="2400" dirty="0">
                <a:effectLst/>
                <a:latin typeface="Arial" charset="0"/>
              </a:rPr>
              <a:t>array elements are sorted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Implementation 3: Linked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60960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err="1" smtClean="0"/>
              <a:t>TableNodes</a:t>
            </a:r>
            <a:r>
              <a:rPr lang="en-US" sz="3200" dirty="0" smtClean="0"/>
              <a:t> are again stored consecutively (unsorted or sorted)</a:t>
            </a:r>
          </a:p>
          <a:p>
            <a:pPr>
              <a:lnSpc>
                <a:spcPct val="90000"/>
              </a:lnSpc>
            </a:pPr>
            <a:r>
              <a:rPr lang="en-US" sz="3200" b="1" u="sng" dirty="0" smtClean="0"/>
              <a:t>insert</a:t>
            </a:r>
            <a:r>
              <a:rPr lang="en-US" sz="3200" dirty="0" smtClean="0"/>
              <a:t>: add to front; </a:t>
            </a:r>
          </a:p>
          <a:p>
            <a:pPr lvl="1">
              <a:lnSpc>
                <a:spcPct val="90000"/>
              </a:lnSpc>
            </a:pPr>
            <a:r>
              <a:rPr lang="en-US" sz="2800" dirty="0" smtClean="0">
                <a:solidFill>
                  <a:srgbClr val="0000CC"/>
                </a:solidFill>
              </a:rPr>
              <a:t>O(1)</a:t>
            </a:r>
            <a:r>
              <a:rPr lang="en-US" sz="2800" dirty="0" smtClean="0"/>
              <a:t> </a:t>
            </a:r>
            <a:r>
              <a:rPr lang="en-US" sz="2800" i="1" dirty="0" smtClean="0"/>
              <a:t>or </a:t>
            </a:r>
            <a:r>
              <a:rPr lang="en-US" sz="2800" i="1" dirty="0" smtClean="0">
                <a:solidFill>
                  <a:srgbClr val="0000CC"/>
                </a:solidFill>
              </a:rPr>
              <a:t>O(n)</a:t>
            </a:r>
            <a:r>
              <a:rPr lang="en-US" sz="2800" i="1" dirty="0" smtClean="0"/>
              <a:t> for a sorted list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3200" b="1" u="sng" dirty="0" smtClean="0"/>
              <a:t>find</a:t>
            </a:r>
            <a:r>
              <a:rPr lang="en-US" sz="3200" dirty="0" smtClean="0"/>
              <a:t>: search through potentially all the keys, one at a time;</a:t>
            </a:r>
          </a:p>
          <a:p>
            <a:pPr lvl="1">
              <a:lnSpc>
                <a:spcPct val="90000"/>
              </a:lnSpc>
            </a:pPr>
            <a:r>
              <a:rPr lang="en-US" sz="2800" i="1" dirty="0" smtClean="0">
                <a:solidFill>
                  <a:srgbClr val="0000CC"/>
                </a:solidFill>
              </a:rPr>
              <a:t>O(n)</a:t>
            </a:r>
            <a:r>
              <a:rPr lang="en-US" sz="2800" dirty="0" smtClean="0"/>
              <a:t> </a:t>
            </a:r>
            <a:r>
              <a:rPr lang="en-US" sz="2800" i="1" dirty="0" smtClean="0"/>
              <a:t>for unsorted or for a sorted list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3200" b="1" u="sng" dirty="0" smtClean="0"/>
              <a:t>remove</a:t>
            </a:r>
            <a:r>
              <a:rPr lang="en-US" sz="3200" dirty="0" smtClean="0"/>
              <a:t>: find, remove using pointer alterations; </a:t>
            </a:r>
            <a:r>
              <a:rPr lang="en-US" sz="3200" dirty="0" smtClean="0">
                <a:solidFill>
                  <a:srgbClr val="0000CC"/>
                </a:solidFill>
              </a:rPr>
              <a:t>O(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6586538" y="2144713"/>
            <a:ext cx="612668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b="1">
                <a:effectLst/>
              </a:rPr>
              <a:t>key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696200" y="2144713"/>
            <a:ext cx="811441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 b="1">
                <a:effectLst/>
              </a:rPr>
              <a:t>entry</a:t>
            </a: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6254750" y="2484438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6262688" y="3197225"/>
            <a:ext cx="2576512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6262688" y="3890963"/>
            <a:ext cx="2576512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6257925" y="4602163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0" name="Text Box 16"/>
          <p:cNvSpPr txBox="1">
            <a:spLocks noChangeArrowheads="1"/>
          </p:cNvSpPr>
          <p:nvPr/>
        </p:nvSpPr>
        <p:spPr bwMode="auto">
          <a:xfrm>
            <a:off x="6761163" y="5187950"/>
            <a:ext cx="119776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i="1">
                <a:effectLst/>
              </a:rPr>
              <a:t>and so on</a:t>
            </a: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7462838" y="2840038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" name="Line 18"/>
          <p:cNvSpPr>
            <a:spLocks noChangeShapeType="1"/>
          </p:cNvSpPr>
          <p:nvPr/>
        </p:nvSpPr>
        <p:spPr bwMode="auto">
          <a:xfrm>
            <a:off x="7458075" y="3551238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2" name="Line 19"/>
          <p:cNvSpPr>
            <a:spLocks noChangeShapeType="1"/>
          </p:cNvSpPr>
          <p:nvPr/>
        </p:nvSpPr>
        <p:spPr bwMode="auto">
          <a:xfrm>
            <a:off x="7470775" y="4244975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7466013" y="4956175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4" name="Line 22"/>
          <p:cNvSpPr>
            <a:spLocks noChangeShapeType="1"/>
          </p:cNvSpPr>
          <p:nvPr/>
        </p:nvSpPr>
        <p:spPr bwMode="auto">
          <a:xfrm flipV="1">
            <a:off x="7426325" y="4603750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5" name="Line 23"/>
          <p:cNvSpPr>
            <a:spLocks noChangeShapeType="1"/>
          </p:cNvSpPr>
          <p:nvPr/>
        </p:nvSpPr>
        <p:spPr bwMode="auto">
          <a:xfrm flipV="1">
            <a:off x="7421563" y="3900488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6" name="Line 24"/>
          <p:cNvSpPr>
            <a:spLocks noChangeShapeType="1"/>
          </p:cNvSpPr>
          <p:nvPr/>
        </p:nvSpPr>
        <p:spPr bwMode="auto">
          <a:xfrm flipV="1">
            <a:off x="7434263" y="3197225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7" name="Line 25"/>
          <p:cNvSpPr>
            <a:spLocks noChangeShapeType="1"/>
          </p:cNvSpPr>
          <p:nvPr/>
        </p:nvSpPr>
        <p:spPr bwMode="auto">
          <a:xfrm flipV="1">
            <a:off x="7429500" y="2493963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Implementation 4: AVL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638800" cy="5334000"/>
          </a:xfrm>
        </p:spPr>
        <p:txBody>
          <a:bodyPr/>
          <a:lstStyle/>
          <a:p>
            <a:r>
              <a:rPr lang="en-US" sz="3200" dirty="0" smtClean="0"/>
              <a:t>An AVL tree, ordered by key</a:t>
            </a:r>
          </a:p>
          <a:p>
            <a:r>
              <a:rPr lang="en-US" sz="3200" b="1" u="sng" dirty="0" smtClean="0"/>
              <a:t>insert</a:t>
            </a:r>
            <a:r>
              <a:rPr lang="en-US" sz="3200" dirty="0" smtClean="0"/>
              <a:t>: a standard insert; </a:t>
            </a:r>
            <a:r>
              <a:rPr lang="en-US" sz="3200" dirty="0" smtClean="0">
                <a:solidFill>
                  <a:srgbClr val="0000CC"/>
                </a:solidFill>
              </a:rPr>
              <a:t>O(log 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  <a:p>
            <a:r>
              <a:rPr lang="en-US" sz="3200" b="1" u="sng" dirty="0" smtClean="0"/>
              <a:t>find</a:t>
            </a:r>
            <a:r>
              <a:rPr lang="en-US" sz="3200" dirty="0" smtClean="0"/>
              <a:t>: a standard find (without removing, of course); </a:t>
            </a:r>
            <a:r>
              <a:rPr lang="en-US" sz="3200" dirty="0" smtClean="0">
                <a:solidFill>
                  <a:srgbClr val="0000CC"/>
                </a:solidFill>
              </a:rPr>
              <a:t>O(log 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  <a:p>
            <a:r>
              <a:rPr lang="en-US" sz="3200" b="1" u="sng" dirty="0" smtClean="0"/>
              <a:t>remove</a:t>
            </a:r>
            <a:r>
              <a:rPr lang="en-US" sz="3200" dirty="0" smtClean="0"/>
              <a:t>: a standard remove; </a:t>
            </a:r>
            <a:r>
              <a:rPr lang="en-US" sz="3200" dirty="0" smtClean="0">
                <a:solidFill>
                  <a:srgbClr val="0000CC"/>
                </a:solidFill>
              </a:rPr>
              <a:t>O(log </a:t>
            </a:r>
            <a:r>
              <a:rPr lang="en-US" sz="3200" i="1" dirty="0" smtClean="0">
                <a:solidFill>
                  <a:srgbClr val="0000CC"/>
                </a:solidFill>
              </a:rPr>
              <a:t>n</a:t>
            </a:r>
            <a:r>
              <a:rPr lang="en-US" sz="3200" dirty="0" smtClean="0">
                <a:solidFill>
                  <a:srgbClr val="0000CC"/>
                </a:solidFill>
              </a:rPr>
              <a:t>)</a:t>
            </a:r>
          </a:p>
        </p:txBody>
      </p:sp>
      <p:grpSp>
        <p:nvGrpSpPr>
          <p:cNvPr id="22" name="Group 4"/>
          <p:cNvGrpSpPr>
            <a:grpSpLocks/>
          </p:cNvGrpSpPr>
          <p:nvPr/>
        </p:nvGrpSpPr>
        <p:grpSpPr bwMode="auto">
          <a:xfrm>
            <a:off x="6691311" y="1743075"/>
            <a:ext cx="1466849" cy="762000"/>
            <a:chOff x="4215" y="1098"/>
            <a:chExt cx="924" cy="480"/>
          </a:xfrm>
        </p:grpSpPr>
        <p:sp>
          <p:nvSpPr>
            <p:cNvPr id="23" name="Rectangle 5"/>
            <p:cNvSpPr>
              <a:spLocks noChangeArrowheads="1"/>
            </p:cNvSpPr>
            <p:nvPr/>
          </p:nvSpPr>
          <p:spPr bwMode="auto">
            <a:xfrm>
              <a:off x="4234" y="1322"/>
              <a:ext cx="833" cy="2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4" name="Text Box 6"/>
            <p:cNvSpPr txBox="1">
              <a:spLocks noChangeArrowheads="1"/>
            </p:cNvSpPr>
            <p:nvPr/>
          </p:nvSpPr>
          <p:spPr bwMode="auto">
            <a:xfrm>
              <a:off x="4215" y="1098"/>
              <a:ext cx="386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key</a:t>
              </a:r>
            </a:p>
          </p:txBody>
        </p:sp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4628" y="1098"/>
              <a:ext cx="511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entry</a:t>
              </a:r>
            </a:p>
          </p:txBody>
        </p:sp>
        <p:sp>
          <p:nvSpPr>
            <p:cNvPr id="26" name="Line 8"/>
            <p:cNvSpPr>
              <a:spLocks noChangeShapeType="1"/>
            </p:cNvSpPr>
            <p:nvPr/>
          </p:nvSpPr>
          <p:spPr bwMode="auto">
            <a:xfrm flipV="1">
              <a:off x="4634" y="1322"/>
              <a:ext cx="0" cy="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27" name="Group 9"/>
          <p:cNvGrpSpPr>
            <a:grpSpLocks/>
          </p:cNvGrpSpPr>
          <p:nvPr/>
        </p:nvGrpSpPr>
        <p:grpSpPr bwMode="auto">
          <a:xfrm>
            <a:off x="5943602" y="2819400"/>
            <a:ext cx="1466851" cy="762000"/>
            <a:chOff x="4215" y="1098"/>
            <a:chExt cx="924" cy="480"/>
          </a:xfrm>
        </p:grpSpPr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>
              <a:off x="4234" y="1322"/>
              <a:ext cx="833" cy="2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4215" y="1098"/>
              <a:ext cx="386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key</a:t>
              </a:r>
            </a:p>
          </p:txBody>
        </p:sp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4628" y="1098"/>
              <a:ext cx="511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entry</a:t>
              </a:r>
            </a:p>
          </p:txBody>
        </p:sp>
        <p:sp>
          <p:nvSpPr>
            <p:cNvPr id="38" name="Line 13"/>
            <p:cNvSpPr>
              <a:spLocks noChangeShapeType="1"/>
            </p:cNvSpPr>
            <p:nvPr/>
          </p:nvSpPr>
          <p:spPr bwMode="auto">
            <a:xfrm flipV="1">
              <a:off x="4634" y="1322"/>
              <a:ext cx="0" cy="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39" name="Group 14"/>
          <p:cNvGrpSpPr>
            <a:grpSpLocks/>
          </p:cNvGrpSpPr>
          <p:nvPr/>
        </p:nvGrpSpPr>
        <p:grpSpPr bwMode="auto">
          <a:xfrm>
            <a:off x="7573961" y="2819400"/>
            <a:ext cx="1466849" cy="762000"/>
            <a:chOff x="4215" y="1098"/>
            <a:chExt cx="924" cy="480"/>
          </a:xfrm>
        </p:grpSpPr>
        <p:sp>
          <p:nvSpPr>
            <p:cNvPr id="40" name="Rectangle 15"/>
            <p:cNvSpPr>
              <a:spLocks noChangeArrowheads="1"/>
            </p:cNvSpPr>
            <p:nvPr/>
          </p:nvSpPr>
          <p:spPr bwMode="auto">
            <a:xfrm>
              <a:off x="4234" y="1322"/>
              <a:ext cx="833" cy="2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41" name="Text Box 16"/>
            <p:cNvSpPr txBox="1">
              <a:spLocks noChangeArrowheads="1"/>
            </p:cNvSpPr>
            <p:nvPr/>
          </p:nvSpPr>
          <p:spPr bwMode="auto">
            <a:xfrm>
              <a:off x="4215" y="1098"/>
              <a:ext cx="386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key</a:t>
              </a:r>
            </a:p>
          </p:txBody>
        </p:sp>
        <p:sp>
          <p:nvSpPr>
            <p:cNvPr id="42" name="Text Box 17"/>
            <p:cNvSpPr txBox="1">
              <a:spLocks noChangeArrowheads="1"/>
            </p:cNvSpPr>
            <p:nvPr/>
          </p:nvSpPr>
          <p:spPr bwMode="auto">
            <a:xfrm>
              <a:off x="4628" y="1098"/>
              <a:ext cx="511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entry</a:t>
              </a:r>
            </a:p>
          </p:txBody>
        </p:sp>
        <p:sp>
          <p:nvSpPr>
            <p:cNvPr id="43" name="Line 18"/>
            <p:cNvSpPr>
              <a:spLocks noChangeShapeType="1"/>
            </p:cNvSpPr>
            <p:nvPr/>
          </p:nvSpPr>
          <p:spPr bwMode="auto">
            <a:xfrm flipV="1">
              <a:off x="4634" y="1322"/>
              <a:ext cx="0" cy="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grpSp>
        <p:nvGrpSpPr>
          <p:cNvPr id="44" name="Group 19"/>
          <p:cNvGrpSpPr>
            <a:grpSpLocks/>
          </p:cNvGrpSpPr>
          <p:nvPr/>
        </p:nvGrpSpPr>
        <p:grpSpPr bwMode="auto">
          <a:xfrm>
            <a:off x="6507161" y="3810000"/>
            <a:ext cx="1466849" cy="762000"/>
            <a:chOff x="4215" y="1098"/>
            <a:chExt cx="924" cy="480"/>
          </a:xfrm>
        </p:grpSpPr>
        <p:sp>
          <p:nvSpPr>
            <p:cNvPr id="45" name="Rectangle 20"/>
            <p:cNvSpPr>
              <a:spLocks noChangeArrowheads="1"/>
            </p:cNvSpPr>
            <p:nvPr/>
          </p:nvSpPr>
          <p:spPr bwMode="auto">
            <a:xfrm>
              <a:off x="4234" y="1322"/>
              <a:ext cx="833" cy="2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46" name="Text Box 21"/>
            <p:cNvSpPr txBox="1">
              <a:spLocks noChangeArrowheads="1"/>
            </p:cNvSpPr>
            <p:nvPr/>
          </p:nvSpPr>
          <p:spPr bwMode="auto">
            <a:xfrm>
              <a:off x="4215" y="1098"/>
              <a:ext cx="386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key</a:t>
              </a: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4628" y="1098"/>
              <a:ext cx="511" cy="25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effectLst/>
                </a:rPr>
                <a:t>entry</a:t>
              </a: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V="1">
              <a:off x="4634" y="1322"/>
              <a:ext cx="0" cy="2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</p:grpSp>
      <p:sp>
        <p:nvSpPr>
          <p:cNvPr id="49" name="Text Box 24"/>
          <p:cNvSpPr txBox="1">
            <a:spLocks noChangeArrowheads="1"/>
          </p:cNvSpPr>
          <p:nvPr/>
        </p:nvSpPr>
        <p:spPr bwMode="auto">
          <a:xfrm>
            <a:off x="6630988" y="5029200"/>
            <a:ext cx="1197764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i="1">
                <a:effectLst/>
              </a:rPr>
              <a:t>and so on</a:t>
            </a:r>
          </a:p>
        </p:txBody>
      </p:sp>
      <p:sp>
        <p:nvSpPr>
          <p:cNvPr id="50" name="Line 25"/>
          <p:cNvSpPr>
            <a:spLocks noChangeShapeType="1"/>
          </p:cNvSpPr>
          <p:nvPr/>
        </p:nvSpPr>
        <p:spPr bwMode="auto">
          <a:xfrm flipH="1">
            <a:off x="6553200" y="2514600"/>
            <a:ext cx="7620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1" name="Line 26"/>
          <p:cNvSpPr>
            <a:spLocks noChangeShapeType="1"/>
          </p:cNvSpPr>
          <p:nvPr/>
        </p:nvSpPr>
        <p:spPr bwMode="auto">
          <a:xfrm>
            <a:off x="7391400" y="2514600"/>
            <a:ext cx="8382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52" name="Line 27"/>
          <p:cNvSpPr>
            <a:spLocks noChangeShapeType="1"/>
          </p:cNvSpPr>
          <p:nvPr/>
        </p:nvSpPr>
        <p:spPr bwMode="auto">
          <a:xfrm>
            <a:off x="6705600" y="3581400"/>
            <a:ext cx="4572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5: Direct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Suppose the range of keys is 0..m-1 and keys are distinct</a:t>
            </a:r>
          </a:p>
          <a:p>
            <a:r>
              <a:rPr lang="en-US" dirty="0" smtClean="0"/>
              <a:t>Idea is to set up an array T[0..m-1] in which</a:t>
            </a:r>
          </a:p>
          <a:p>
            <a:pPr lvl="1"/>
            <a:r>
              <a:rPr lang="en-US" dirty="0" smtClean="0"/>
              <a:t>T[</a:t>
            </a:r>
            <a:r>
              <a:rPr lang="en-US" i="1" dirty="0" err="1" smtClean="0"/>
              <a:t>i</a:t>
            </a:r>
            <a:r>
              <a:rPr lang="en-US" dirty="0" smtClean="0"/>
              <a:t>] = </a:t>
            </a:r>
            <a:r>
              <a:rPr lang="en-US" i="1" dirty="0" smtClean="0"/>
              <a:t>x		</a:t>
            </a:r>
            <a:r>
              <a:rPr lang="en-US" dirty="0" smtClean="0"/>
              <a:t>if </a:t>
            </a:r>
            <a:r>
              <a:rPr lang="en-US" i="1" dirty="0" smtClean="0"/>
              <a:t>x</a:t>
            </a:r>
            <a:r>
              <a:rPr lang="en-US" dirty="0" smtClean="0">
                <a:sym typeface="Symbol" pitchFamily="18" charset="2"/>
              </a:rPr>
              <a:t> </a:t>
            </a:r>
            <a:r>
              <a:rPr lang="en-US" i="1" dirty="0" smtClean="0">
                <a:sym typeface="Symbol" pitchFamily="18" charset="2"/>
              </a:rPr>
              <a:t>T </a:t>
            </a:r>
            <a:r>
              <a:rPr lang="en-US" dirty="0" smtClean="0">
                <a:sym typeface="Symbol" pitchFamily="18" charset="2"/>
              </a:rPr>
              <a:t> and key[</a:t>
            </a:r>
            <a:r>
              <a:rPr lang="en-US" i="1" dirty="0" smtClean="0">
                <a:sym typeface="Symbol" pitchFamily="18" charset="2"/>
              </a:rPr>
              <a:t>x</a:t>
            </a:r>
            <a:r>
              <a:rPr lang="en-US" dirty="0" smtClean="0">
                <a:sym typeface="Symbol" pitchFamily="18" charset="2"/>
              </a:rPr>
              <a:t>] = </a:t>
            </a:r>
            <a:r>
              <a:rPr lang="en-US" i="1" dirty="0" err="1" smtClean="0">
                <a:sym typeface="Symbol" pitchFamily="18" charset="2"/>
              </a:rPr>
              <a:t>i</a:t>
            </a:r>
            <a:endParaRPr lang="en-US" i="1" dirty="0" smtClean="0">
              <a:sym typeface="Symbol" pitchFamily="18" charset="2"/>
            </a:endParaRPr>
          </a:p>
          <a:p>
            <a:pPr lvl="1"/>
            <a:r>
              <a:rPr lang="en-US" dirty="0" smtClean="0"/>
              <a:t>T[</a:t>
            </a:r>
            <a:r>
              <a:rPr lang="en-US" i="1" dirty="0" err="1" smtClean="0"/>
              <a:t>i</a:t>
            </a:r>
            <a:r>
              <a:rPr lang="en-US" dirty="0" smtClean="0"/>
              <a:t>] = NULL	otherwise</a:t>
            </a:r>
          </a:p>
          <a:p>
            <a:pPr lvl="1"/>
            <a:r>
              <a:rPr lang="en-US" dirty="0" smtClean="0"/>
              <a:t>This is called a </a:t>
            </a:r>
            <a:r>
              <a:rPr lang="en-US" i="1" dirty="0" smtClean="0">
                <a:solidFill>
                  <a:srgbClr val="0000CC"/>
                </a:solidFill>
              </a:rPr>
              <a:t>direct-address table</a:t>
            </a:r>
            <a:endParaRPr lang="en-US" dirty="0" smtClean="0">
              <a:solidFill>
                <a:srgbClr val="0000CC"/>
              </a:solidFill>
            </a:endParaRPr>
          </a:p>
          <a:p>
            <a:pPr lvl="1"/>
            <a:r>
              <a:rPr lang="en-US" dirty="0" smtClean="0"/>
              <a:t>Operations take O(1) time! ,the most efficient way to access the data</a:t>
            </a:r>
          </a:p>
          <a:p>
            <a:r>
              <a:rPr lang="en-US" dirty="0" smtClean="0"/>
              <a:t>Works well when the Universe U of keys is reasonable small</a:t>
            </a:r>
          </a:p>
          <a:p>
            <a:r>
              <a:rPr lang="en-US" dirty="0" smtClean="0"/>
              <a:t>When Universe U is very large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Storing a table </a:t>
            </a:r>
            <a:r>
              <a:rPr lang="en-US" i="1" dirty="0" smtClean="0"/>
              <a:t>T</a:t>
            </a:r>
            <a:r>
              <a:rPr lang="en-US" dirty="0" smtClean="0"/>
              <a:t> of size </a:t>
            </a:r>
            <a:r>
              <a:rPr lang="en-US" i="1" dirty="0" smtClean="0"/>
              <a:t>U</a:t>
            </a:r>
            <a:r>
              <a:rPr lang="en-US" dirty="0" smtClean="0"/>
              <a:t> may be impractical, given the memory available on a typical computer.</a:t>
            </a:r>
          </a:p>
          <a:p>
            <a:pPr>
              <a:lnSpc>
                <a:spcPct val="90000"/>
              </a:lnSpc>
            </a:pP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The set </a:t>
            </a:r>
            <a:r>
              <a:rPr lang="en-US" i="1" dirty="0" smtClean="0"/>
              <a:t>K</a:t>
            </a:r>
            <a:r>
              <a:rPr lang="en-US" dirty="0" smtClean="0"/>
              <a:t> of the keys actually stored may be so small relative to </a:t>
            </a:r>
            <a:r>
              <a:rPr lang="en-US" i="1" dirty="0" smtClean="0"/>
              <a:t>U</a:t>
            </a:r>
            <a:r>
              <a:rPr lang="en-US" dirty="0" smtClean="0"/>
              <a:t> that most of the space allocated for </a:t>
            </a:r>
            <a:r>
              <a:rPr lang="en-US" i="1" dirty="0" smtClean="0"/>
              <a:t>T</a:t>
            </a:r>
            <a:r>
              <a:rPr lang="en-US" dirty="0" smtClean="0"/>
              <a:t> would be wasted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6681"/>
            <a:ext cx="8077200" cy="4641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table for 50 students in a class</a:t>
            </a:r>
          </a:p>
          <a:p>
            <a:r>
              <a:rPr lang="en-US" dirty="0" smtClean="0"/>
              <a:t>Key is 9 digit SSN number to identify each student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Number of different 9 digit number=10</a:t>
            </a:r>
            <a:r>
              <a:rPr lang="en-US" baseline="30000" dirty="0" smtClean="0"/>
              <a:t>9</a:t>
            </a:r>
          </a:p>
          <a:p>
            <a:pPr>
              <a:lnSpc>
                <a:spcPct val="80000"/>
              </a:lnSpc>
            </a:pPr>
            <a:endParaRPr lang="en-US" sz="1700" baseline="30000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The fraction of actual keys needed. 50/10</a:t>
            </a:r>
            <a:r>
              <a:rPr lang="en-US" baseline="30000" dirty="0" smtClean="0"/>
              <a:t>9</a:t>
            </a:r>
            <a:r>
              <a:rPr lang="en-US" dirty="0" smtClean="0"/>
              <a:t>, </a:t>
            </a:r>
            <a:r>
              <a:rPr lang="en-US" u="sng" dirty="0" smtClean="0"/>
              <a:t>0.000005%</a:t>
            </a:r>
          </a:p>
          <a:p>
            <a:pPr>
              <a:lnSpc>
                <a:spcPct val="80000"/>
              </a:lnSpc>
            </a:pPr>
            <a:endParaRPr lang="en-US" sz="1900" u="sng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Percent of the memory allocated for table wasted,  </a:t>
            </a:r>
            <a:r>
              <a:rPr lang="en-US" u="sng" dirty="0" smtClean="0"/>
              <a:t>99.999995%</a:t>
            </a:r>
          </a:p>
          <a:p>
            <a:r>
              <a:rPr lang="en-US" dirty="0" smtClean="0"/>
              <a:t>An ideal table needed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Table should be of small fixed size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Any key in the universe should be able to be mapped in the slot into table, using some mapping  function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Implementation 6: Hashing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idx="1"/>
          </p:nvPr>
        </p:nvSpPr>
        <p:spPr>
          <a:xfrm>
            <a:off x="152400" y="1143000"/>
            <a:ext cx="60198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An </a:t>
            </a:r>
            <a:r>
              <a:rPr lang="en-US" sz="3200" i="1" dirty="0" smtClean="0"/>
              <a:t>array</a:t>
            </a:r>
            <a:r>
              <a:rPr lang="en-US" sz="3200" dirty="0" smtClean="0"/>
              <a:t> in which </a:t>
            </a:r>
            <a:r>
              <a:rPr lang="en-US" sz="3200" dirty="0" err="1" smtClean="0"/>
              <a:t>TableNodes</a:t>
            </a:r>
            <a:r>
              <a:rPr lang="en-US" sz="3200" dirty="0" smtClean="0"/>
              <a:t> are </a:t>
            </a:r>
            <a:r>
              <a:rPr lang="en-US" sz="3200" b="1" i="1" u="sng" dirty="0" smtClean="0"/>
              <a:t>not</a:t>
            </a:r>
            <a:r>
              <a:rPr lang="en-US" sz="3200" dirty="0" smtClean="0"/>
              <a:t> stored consecutively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Their place of storage is calculated using the key and</a:t>
            </a:r>
          </a:p>
          <a:p>
            <a:pPr>
              <a:lnSpc>
                <a:spcPct val="90000"/>
              </a:lnSpc>
              <a:buNone/>
            </a:pPr>
            <a:r>
              <a:rPr lang="en-US" sz="3200" dirty="0" smtClean="0"/>
              <a:t>	 a </a:t>
            </a:r>
            <a:r>
              <a:rPr lang="en-US" sz="3200" i="1" dirty="0" smtClean="0">
                <a:solidFill>
                  <a:srgbClr val="0000CC"/>
                </a:solidFill>
              </a:rPr>
              <a:t>hash function</a:t>
            </a:r>
          </a:p>
          <a:p>
            <a:pPr>
              <a:lnSpc>
                <a:spcPct val="90000"/>
              </a:lnSpc>
            </a:pPr>
            <a:endParaRPr lang="en-US" sz="3200" i="1" dirty="0" smtClean="0"/>
          </a:p>
          <a:p>
            <a:pPr>
              <a:lnSpc>
                <a:spcPct val="90000"/>
              </a:lnSpc>
            </a:pPr>
            <a:endParaRPr lang="en-US" sz="3200" i="1" dirty="0" smtClean="0"/>
          </a:p>
          <a:p>
            <a:pPr>
              <a:lnSpc>
                <a:spcPct val="90000"/>
              </a:lnSpc>
            </a:pPr>
            <a:endParaRPr lang="en-US" sz="3200" dirty="0" smtClean="0"/>
          </a:p>
          <a:p>
            <a:pPr>
              <a:lnSpc>
                <a:spcPct val="90000"/>
              </a:lnSpc>
            </a:pPr>
            <a:r>
              <a:rPr lang="en-US" sz="3200" dirty="0" smtClean="0"/>
              <a:t>Keys and entries are scattered throughout the array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6254750" y="2105025"/>
            <a:ext cx="2576513" cy="3457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000">
              <a:effectLst/>
            </a:endParaRP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6586538" y="1763713"/>
            <a:ext cx="69923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effectLst/>
              </a:rPr>
              <a:t>key</a:t>
            </a: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7696200" y="1763713"/>
            <a:ext cx="93807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effectLst/>
              </a:rPr>
              <a:t>entry</a:t>
            </a:r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6254750" y="2662238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GB" sz="2000">
              <a:effectLst/>
            </a:endParaRPr>
          </a:p>
        </p:txBody>
      </p:sp>
      <p:sp>
        <p:nvSpPr>
          <p:cNvPr id="36" name="Rectangle 14"/>
          <p:cNvSpPr>
            <a:spLocks noChangeArrowheads="1"/>
          </p:cNvSpPr>
          <p:nvPr/>
        </p:nvSpPr>
        <p:spPr bwMode="auto">
          <a:xfrm>
            <a:off x="6267450" y="3548063"/>
            <a:ext cx="2576513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GB" sz="2000">
              <a:effectLst/>
            </a:endParaRPr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auto">
          <a:xfrm>
            <a:off x="6262688" y="4870450"/>
            <a:ext cx="2576512" cy="352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GB" sz="2000">
              <a:effectLst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5926138" y="2679700"/>
            <a:ext cx="356188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effectLst/>
              </a:rPr>
              <a:t>4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5799138" y="3525838"/>
            <a:ext cx="527709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effectLst/>
              </a:rPr>
              <a:t>10</a:t>
            </a:r>
          </a:p>
        </p:txBody>
      </p:sp>
      <p:sp>
        <p:nvSpPr>
          <p:cNvPr id="53" name="Text Box 18"/>
          <p:cNvSpPr txBox="1">
            <a:spLocks noChangeArrowheads="1"/>
          </p:cNvSpPr>
          <p:nvPr/>
        </p:nvSpPr>
        <p:spPr bwMode="auto">
          <a:xfrm>
            <a:off x="5672138" y="4848225"/>
            <a:ext cx="699230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400" b="1">
                <a:effectLst/>
              </a:rPr>
              <a:t>123</a:t>
            </a:r>
          </a:p>
        </p:txBody>
      </p:sp>
      <p:sp>
        <p:nvSpPr>
          <p:cNvPr id="54" name="Line 19"/>
          <p:cNvSpPr>
            <a:spLocks noChangeShapeType="1"/>
          </p:cNvSpPr>
          <p:nvPr/>
        </p:nvSpPr>
        <p:spPr bwMode="auto">
          <a:xfrm>
            <a:off x="7462838" y="2670175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000">
              <a:effectLst/>
            </a:endParaRPr>
          </a:p>
        </p:txBody>
      </p:sp>
      <p:sp>
        <p:nvSpPr>
          <p:cNvPr id="55" name="Line 20"/>
          <p:cNvSpPr>
            <a:spLocks noChangeShapeType="1"/>
          </p:cNvSpPr>
          <p:nvPr/>
        </p:nvSpPr>
        <p:spPr bwMode="auto">
          <a:xfrm>
            <a:off x="7458075" y="3573463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000">
              <a:effectLst/>
            </a:endParaRPr>
          </a:p>
        </p:txBody>
      </p:sp>
      <p:sp>
        <p:nvSpPr>
          <p:cNvPr id="56" name="Line 21"/>
          <p:cNvSpPr>
            <a:spLocks noChangeShapeType="1"/>
          </p:cNvSpPr>
          <p:nvPr/>
        </p:nvSpPr>
        <p:spPr bwMode="auto">
          <a:xfrm>
            <a:off x="7470775" y="4860925"/>
            <a:ext cx="0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000">
              <a:effectLst/>
            </a:endParaRPr>
          </a:p>
        </p:txBody>
      </p:sp>
      <p:sp>
        <p:nvSpPr>
          <p:cNvPr id="57" name="Text Box 8"/>
          <p:cNvSpPr txBox="1">
            <a:spLocks noChangeArrowheads="1"/>
          </p:cNvSpPr>
          <p:nvPr/>
        </p:nvSpPr>
        <p:spPr bwMode="auto">
          <a:xfrm>
            <a:off x="754063" y="4162425"/>
            <a:ext cx="702436" cy="430887"/>
          </a:xfrm>
          <a:prstGeom prst="rect">
            <a:avLst/>
          </a:prstGeom>
          <a:noFill/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200" b="1">
                <a:solidFill>
                  <a:srgbClr val="0000CC"/>
                </a:solidFill>
                <a:effectLst/>
              </a:rPr>
              <a:t>Key</a:t>
            </a:r>
          </a:p>
        </p:txBody>
      </p:sp>
      <p:sp>
        <p:nvSpPr>
          <p:cNvPr id="58" name="AutoShape 9"/>
          <p:cNvSpPr>
            <a:spLocks noChangeArrowheads="1"/>
          </p:cNvSpPr>
          <p:nvPr/>
        </p:nvSpPr>
        <p:spPr bwMode="auto">
          <a:xfrm>
            <a:off x="2136775" y="3790107"/>
            <a:ext cx="1550988" cy="1022449"/>
          </a:xfrm>
          <a:prstGeom prst="cube">
            <a:avLst>
              <a:gd name="adj" fmla="val 25000"/>
            </a:avLst>
          </a:prstGeom>
          <a:noFill/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pPr algn="ctr"/>
            <a:r>
              <a:rPr lang="en-US" sz="2200" b="1">
                <a:solidFill>
                  <a:srgbClr val="0000CC"/>
                </a:solidFill>
                <a:effectLst/>
              </a:rPr>
              <a:t>hash function</a:t>
            </a:r>
            <a:endParaRPr lang="en-US" sz="2200">
              <a:solidFill>
                <a:srgbClr val="0000CC"/>
              </a:solidFill>
              <a:effectLst/>
            </a:endParaRPr>
          </a:p>
        </p:txBody>
      </p:sp>
      <p:sp>
        <p:nvSpPr>
          <p:cNvPr id="59" name="Line 10"/>
          <p:cNvSpPr>
            <a:spLocks noChangeShapeType="1"/>
          </p:cNvSpPr>
          <p:nvPr/>
        </p:nvSpPr>
        <p:spPr bwMode="auto">
          <a:xfrm>
            <a:off x="1570038" y="4371975"/>
            <a:ext cx="546100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sp>
        <p:nvSpPr>
          <p:cNvPr id="60" name="Line 11"/>
          <p:cNvSpPr>
            <a:spLocks noChangeShapeType="1"/>
          </p:cNvSpPr>
          <p:nvPr/>
        </p:nvSpPr>
        <p:spPr bwMode="auto">
          <a:xfrm>
            <a:off x="3573463" y="4367213"/>
            <a:ext cx="546100" cy="0"/>
          </a:xfrm>
          <a:prstGeom prst="line">
            <a:avLst/>
          </a:prstGeom>
          <a:noFill/>
          <a:ln w="12700">
            <a:solidFill>
              <a:srgbClr val="0000CC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sp>
        <p:nvSpPr>
          <p:cNvPr id="61" name="Text Box 12"/>
          <p:cNvSpPr txBox="1">
            <a:spLocks noChangeArrowheads="1"/>
          </p:cNvSpPr>
          <p:nvPr/>
        </p:nvSpPr>
        <p:spPr bwMode="auto">
          <a:xfrm>
            <a:off x="4141788" y="3960813"/>
            <a:ext cx="925512" cy="774700"/>
          </a:xfrm>
          <a:prstGeom prst="rect">
            <a:avLst/>
          </a:prstGeom>
          <a:noFill/>
          <a:ln w="127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200" b="1" dirty="0">
                <a:solidFill>
                  <a:srgbClr val="0000CC"/>
                </a:solidFill>
                <a:effectLst/>
              </a:rPr>
              <a:t>array index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85938" y="4191000"/>
            <a:ext cx="4614862" cy="787400"/>
          </a:xfrm>
          <a:prstGeom prst="rect">
            <a:avLst/>
          </a:prstGeom>
          <a:solidFill>
            <a:srgbClr val="71DA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buNone/>
            </a:pPr>
            <a:r>
              <a:rPr lang="en-US" b="1" dirty="0" smtClean="0"/>
              <a:t>Idea: 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Use a function </a:t>
            </a:r>
            <a:r>
              <a:rPr lang="en-US" b="1" dirty="0" smtClean="0">
                <a:latin typeface="Comic Sans MS" pitchFamily="66" charset="0"/>
              </a:rPr>
              <a:t>h</a:t>
            </a:r>
            <a:r>
              <a:rPr lang="en-US" dirty="0" smtClean="0"/>
              <a:t> to compute the slot for each key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Store the element in slot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b="1" dirty="0" smtClean="0">
                <a:latin typeface="Comic Sans MS" pitchFamily="66" charset="0"/>
              </a:rPr>
              <a:t>h(k)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0000CC"/>
                </a:solidFill>
              </a:rPr>
              <a:t>hash function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>
                <a:latin typeface="Comic Sans MS" pitchFamily="66" charset="0"/>
              </a:rPr>
              <a:t>h</a:t>
            </a:r>
            <a:r>
              <a:rPr lang="en-US" dirty="0" smtClean="0"/>
              <a:t> transforms a key into an index in a hash table </a:t>
            </a:r>
            <a:r>
              <a:rPr lang="en-US" dirty="0" smtClean="0">
                <a:latin typeface="Comic Sans MS" pitchFamily="66" charset="0"/>
              </a:rPr>
              <a:t>T[0…m-1]:</a:t>
            </a:r>
            <a:endParaRPr lang="en-US" dirty="0" smtClean="0"/>
          </a:p>
          <a:p>
            <a:pPr>
              <a:lnSpc>
                <a:spcPct val="130000"/>
              </a:lnSpc>
              <a:buNone/>
            </a:pPr>
            <a:r>
              <a:rPr lang="en-US" dirty="0" smtClean="0">
                <a:latin typeface="Comic Sans MS" pitchFamily="66" charset="0"/>
              </a:rPr>
              <a:t>              h : U → {0, 1, . . . , m - 1}</a:t>
            </a:r>
            <a:endParaRPr lang="en-US" dirty="0" smtClean="0"/>
          </a:p>
          <a:p>
            <a:pPr>
              <a:lnSpc>
                <a:spcPct val="130000"/>
              </a:lnSpc>
            </a:pPr>
            <a:r>
              <a:rPr lang="en-US" dirty="0" smtClean="0"/>
              <a:t>We say that </a:t>
            </a:r>
            <a:r>
              <a:rPr lang="en-US" dirty="0" smtClean="0">
                <a:latin typeface="Comic Sans MS" pitchFamily="66" charset="0"/>
              </a:rPr>
              <a:t>k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CC"/>
                </a:solidFill>
              </a:rPr>
              <a:t>hashes </a:t>
            </a:r>
            <a:r>
              <a:rPr lang="en-US" dirty="0" smtClean="0"/>
              <a:t>to slot </a:t>
            </a:r>
            <a:r>
              <a:rPr lang="en-US" dirty="0" smtClean="0">
                <a:latin typeface="Comic Sans MS" pitchFamily="66" charset="0"/>
              </a:rPr>
              <a:t>h(k)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Hash Table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All search structures so far</a:t>
            </a:r>
          </a:p>
          <a:p>
            <a:pPr lvl="1"/>
            <a:r>
              <a:rPr lang="en-US" dirty="0" smtClean="0"/>
              <a:t>Relied on a comparison operation</a:t>
            </a:r>
          </a:p>
          <a:p>
            <a:pPr lvl="1"/>
            <a:r>
              <a:rPr lang="en-US" dirty="0" smtClean="0"/>
              <a:t>Performance </a:t>
            </a:r>
            <a:r>
              <a:rPr lang="en-US" i="1" dirty="0" smtClean="0">
                <a:latin typeface="Times New Roman" pitchFamily="18" charset="0"/>
              </a:rPr>
              <a:t>O(n)</a:t>
            </a:r>
            <a:r>
              <a:rPr lang="en-US" dirty="0" smtClean="0"/>
              <a:t>   or    </a:t>
            </a:r>
            <a:r>
              <a:rPr lang="en-US" i="1" dirty="0" smtClean="0">
                <a:latin typeface="Times New Roman" pitchFamily="18" charset="0"/>
              </a:rPr>
              <a:t>O( </a:t>
            </a:r>
            <a:r>
              <a:rPr lang="en-US" dirty="0" smtClean="0">
                <a:latin typeface="Times New Roman" pitchFamily="18" charset="0"/>
              </a:rPr>
              <a:t>log</a:t>
            </a:r>
            <a:r>
              <a:rPr lang="en-US" i="1" dirty="0" smtClean="0">
                <a:latin typeface="Times New Roman" pitchFamily="18" charset="0"/>
              </a:rPr>
              <a:t> n)</a:t>
            </a:r>
            <a:endParaRPr lang="en-US" dirty="0" smtClean="0"/>
          </a:p>
          <a:p>
            <a:r>
              <a:rPr lang="en-US" dirty="0" smtClean="0"/>
              <a:t>Assume we have a function</a:t>
            </a:r>
          </a:p>
          <a:p>
            <a:pPr lvl="1"/>
            <a:r>
              <a:rPr lang="en-US" sz="2400" i="1" dirty="0" smtClean="0">
                <a:latin typeface="Times New Roman" pitchFamily="18" charset="0"/>
              </a:rPr>
              <a:t>f ( key )    </a:t>
            </a:r>
            <a:r>
              <a:rPr lang="en-US" dirty="0" smtClean="0">
                <a:latin typeface="Symbol" pitchFamily="18" charset="2"/>
              </a:rPr>
              <a:t>®</a:t>
            </a:r>
            <a:r>
              <a:rPr lang="en-US" sz="2400" i="1" dirty="0" smtClean="0">
                <a:latin typeface="Times New Roman" pitchFamily="18" charset="0"/>
              </a:rPr>
              <a:t>     integer</a:t>
            </a:r>
          </a:p>
          <a:p>
            <a:pPr lvl="1">
              <a:buFontTx/>
              <a:buChar char=" "/>
            </a:pPr>
            <a:r>
              <a:rPr lang="en-US" i="1" dirty="0" smtClean="0">
                <a:latin typeface="Times New Roman" pitchFamily="18" charset="0"/>
              </a:rPr>
              <a:t>i.e.</a:t>
            </a:r>
            <a:r>
              <a:rPr lang="en-US" dirty="0" smtClean="0"/>
              <a:t> one that maps a key to an integer</a:t>
            </a:r>
          </a:p>
          <a:p>
            <a:r>
              <a:rPr lang="en-US" dirty="0" smtClean="0"/>
              <a:t>What performance might we expect now?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 -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Simplest Case</a:t>
            </a:r>
          </a:p>
          <a:p>
            <a:pPr lvl="1"/>
            <a:r>
              <a:rPr lang="en-US" dirty="0" smtClean="0"/>
              <a:t>Assume items have integer keys in the range </a:t>
            </a:r>
            <a:r>
              <a:rPr lang="en-US" sz="2400" dirty="0" smtClean="0">
                <a:latin typeface="Times New Roman" pitchFamily="18" charset="0"/>
              </a:rPr>
              <a:t>1</a:t>
            </a:r>
            <a:r>
              <a:rPr lang="en-US" sz="2400" i="1" dirty="0" smtClean="0">
                <a:latin typeface="Times New Roman" pitchFamily="18" charset="0"/>
              </a:rPr>
              <a:t> .. m</a:t>
            </a:r>
            <a:endParaRPr lang="en-US" sz="2400" dirty="0" smtClean="0">
              <a:latin typeface="Times New Roman" pitchFamily="18" charset="0"/>
            </a:endParaRPr>
          </a:p>
          <a:p>
            <a:pPr lvl="1"/>
            <a:r>
              <a:rPr lang="en-US" dirty="0" smtClean="0"/>
              <a:t>Use the value of the key itself</a:t>
            </a:r>
            <a:br>
              <a:rPr lang="en-US" dirty="0" smtClean="0"/>
            </a:br>
            <a:r>
              <a:rPr lang="en-US" dirty="0" smtClean="0"/>
              <a:t>to select a slot in a </a:t>
            </a:r>
            <a:br>
              <a:rPr lang="en-US" dirty="0" smtClean="0"/>
            </a:br>
            <a:r>
              <a:rPr lang="en-US" dirty="0" smtClean="0">
                <a:solidFill>
                  <a:srgbClr val="0000CC"/>
                </a:solidFill>
              </a:rPr>
              <a:t>direct access table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which to store the item</a:t>
            </a:r>
          </a:p>
          <a:p>
            <a:pPr lvl="1"/>
            <a:r>
              <a:rPr lang="en-US" dirty="0" smtClean="0"/>
              <a:t>To </a:t>
            </a:r>
            <a:r>
              <a:rPr lang="en-US" dirty="0" smtClean="0">
                <a:solidFill>
                  <a:srgbClr val="0000CC"/>
                </a:solidFill>
              </a:rPr>
              <a:t>search</a:t>
            </a:r>
            <a:r>
              <a:rPr lang="en-US" dirty="0" smtClean="0"/>
              <a:t> for an item with key, </a:t>
            </a:r>
            <a:r>
              <a:rPr lang="en-US" i="1" dirty="0" smtClean="0">
                <a:latin typeface="Times New Roman" pitchFamily="18" charset="0"/>
              </a:rPr>
              <a:t>k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just look in slot </a:t>
            </a:r>
            <a:r>
              <a:rPr lang="en-US" i="1" dirty="0" smtClean="0">
                <a:latin typeface="Times New Roman" pitchFamily="18" charset="0"/>
              </a:rPr>
              <a:t>k</a:t>
            </a:r>
            <a:endParaRPr lang="en-US" dirty="0" smtClean="0"/>
          </a:p>
          <a:p>
            <a:pPr lvl="2"/>
            <a:r>
              <a:rPr lang="en-US" dirty="0" smtClean="0"/>
              <a:t>If there’s an item there,</a:t>
            </a:r>
            <a:br>
              <a:rPr lang="en-US" dirty="0" smtClean="0"/>
            </a:br>
            <a:r>
              <a:rPr lang="en-US" dirty="0" smtClean="0"/>
              <a:t>you’ve found it</a:t>
            </a:r>
          </a:p>
          <a:p>
            <a:pPr lvl="2"/>
            <a:r>
              <a:rPr lang="en-US" dirty="0" smtClean="0"/>
              <a:t>If the tag is </a:t>
            </a:r>
            <a:r>
              <a:rPr lang="en-US" sz="2400" dirty="0" smtClean="0">
                <a:latin typeface="Times New Roman" pitchFamily="18" charset="0"/>
              </a:rPr>
              <a:t>0</a:t>
            </a:r>
            <a:r>
              <a:rPr lang="en-US" dirty="0" smtClean="0"/>
              <a:t>, it’s missing.</a:t>
            </a:r>
          </a:p>
          <a:p>
            <a:pPr lvl="1"/>
            <a:r>
              <a:rPr lang="en-US" dirty="0" smtClean="0"/>
              <a:t>Constant time,  </a:t>
            </a:r>
            <a:r>
              <a:rPr lang="en-US" sz="3200" i="1" dirty="0" smtClean="0">
                <a:solidFill>
                  <a:srgbClr val="0000CC"/>
                </a:solidFill>
                <a:latin typeface="Times New Roman" pitchFamily="18" charset="0"/>
              </a:rPr>
              <a:t>O(</a:t>
            </a:r>
            <a:r>
              <a:rPr lang="en-US" sz="3200" dirty="0" smtClean="0">
                <a:solidFill>
                  <a:srgbClr val="0000CC"/>
                </a:solidFill>
                <a:latin typeface="Times New Roman" pitchFamily="18" charset="0"/>
              </a:rPr>
              <a:t>1</a:t>
            </a:r>
            <a:r>
              <a:rPr lang="en-US" sz="3200" i="1" dirty="0" smtClean="0">
                <a:solidFill>
                  <a:srgbClr val="0000CC"/>
                </a:solidFill>
                <a:latin typeface="Times New Roman" pitchFamily="18" charset="0"/>
              </a:rPr>
              <a:t>)</a:t>
            </a:r>
            <a:endParaRPr lang="en-US" sz="2400" i="1" dirty="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2514600"/>
            <a:ext cx="29241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 -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Keys must be unique</a:t>
            </a:r>
          </a:p>
          <a:p>
            <a:r>
              <a:rPr lang="en-US" dirty="0" smtClean="0"/>
              <a:t>Keys must lie in a small range</a:t>
            </a:r>
          </a:p>
          <a:p>
            <a:r>
              <a:rPr lang="en-US" dirty="0" smtClean="0"/>
              <a:t>For storage efficiency,</a:t>
            </a:r>
            <a:br>
              <a:rPr lang="en-US" dirty="0" smtClean="0"/>
            </a:br>
            <a:r>
              <a:rPr lang="en-US" dirty="0" smtClean="0"/>
              <a:t>keys must be </a:t>
            </a:r>
            <a:r>
              <a:rPr lang="en-US" dirty="0" smtClean="0">
                <a:solidFill>
                  <a:srgbClr val="0000CC"/>
                </a:solidFill>
              </a:rPr>
              <a:t>dense</a:t>
            </a:r>
            <a:r>
              <a:rPr lang="en-US" dirty="0" smtClean="0"/>
              <a:t> in the range</a:t>
            </a:r>
          </a:p>
          <a:p>
            <a:r>
              <a:rPr lang="en-US" dirty="0" smtClean="0"/>
              <a:t>If they’re </a:t>
            </a:r>
            <a:r>
              <a:rPr lang="en-US" dirty="0" smtClean="0">
                <a:solidFill>
                  <a:srgbClr val="0000CC"/>
                </a:solidFill>
              </a:rPr>
              <a:t>sparse</a:t>
            </a:r>
            <a:r>
              <a:rPr lang="en-US" dirty="0" smtClean="0"/>
              <a:t> (lots of gaps between values),</a:t>
            </a:r>
            <a:br>
              <a:rPr lang="en-US" dirty="0" smtClean="0"/>
            </a:br>
            <a:r>
              <a:rPr lang="en-US" dirty="0" smtClean="0"/>
              <a:t>a lot of space is used to obtain speed</a:t>
            </a:r>
          </a:p>
          <a:p>
            <a:pPr lvl="1"/>
            <a:r>
              <a:rPr lang="en-US" dirty="0" smtClean="0"/>
              <a:t>Space for speed trade-off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–Relaxing the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Keys must be unique</a:t>
            </a:r>
          </a:p>
          <a:p>
            <a:pPr lvl="1"/>
            <a:r>
              <a:rPr lang="en-US" dirty="0" smtClean="0"/>
              <a:t>Construct a </a:t>
            </a:r>
            <a:r>
              <a:rPr lang="en-US" dirty="0" smtClean="0">
                <a:solidFill>
                  <a:srgbClr val="0000CC"/>
                </a:solidFill>
              </a:rPr>
              <a:t>linked list of duplicates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“attached” to each slot</a:t>
            </a:r>
          </a:p>
          <a:p>
            <a:pPr lvl="1"/>
            <a:r>
              <a:rPr lang="en-US" dirty="0" smtClean="0"/>
              <a:t>If a search can be satisfied</a:t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i="1" dirty="0" smtClean="0">
                <a:solidFill>
                  <a:srgbClr val="0000CC"/>
                </a:solidFill>
              </a:rPr>
              <a:t>any</a:t>
            </a:r>
            <a:r>
              <a:rPr lang="en-US" dirty="0" smtClean="0">
                <a:solidFill>
                  <a:srgbClr val="0000CC"/>
                </a:solidFill>
              </a:rPr>
              <a:t> item with key, </a:t>
            </a:r>
            <a:r>
              <a:rPr lang="en-US" i="1" dirty="0" smtClean="0">
                <a:solidFill>
                  <a:srgbClr val="0000CC"/>
                </a:solidFill>
                <a:latin typeface="Times New Roman" pitchFamily="18" charset="0"/>
              </a:rPr>
              <a:t>k</a:t>
            </a:r>
            <a:r>
              <a:rPr lang="en-US" dirty="0" smtClean="0">
                <a:solidFill>
                  <a:srgbClr val="0000CC"/>
                </a:solidFill>
              </a:rPr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is still </a:t>
            </a:r>
            <a:r>
              <a:rPr lang="en-US" b="1" i="1" dirty="0" smtClean="0">
                <a:solidFill>
                  <a:srgbClr val="0000CC"/>
                </a:solidFill>
                <a:latin typeface="Times New Roman" pitchFamily="18" charset="0"/>
              </a:rPr>
              <a:t>O(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</a:rPr>
              <a:t>1</a:t>
            </a:r>
            <a:r>
              <a:rPr lang="en-US" b="1" i="1" dirty="0" smtClean="0">
                <a:solidFill>
                  <a:srgbClr val="0000CC"/>
                </a:solidFill>
                <a:latin typeface="Times New Roman" pitchFamily="18" charset="0"/>
              </a:rPr>
              <a:t>)</a:t>
            </a:r>
          </a:p>
          <a:p>
            <a:pPr lvl="1">
              <a:buFontTx/>
              <a:buChar char=" "/>
            </a:pPr>
            <a:r>
              <a:rPr lang="en-US" i="1" dirty="0" smtClean="0">
                <a:latin typeface="Times New Roman" pitchFamily="18" charset="0"/>
              </a:rPr>
              <a:t>but</a:t>
            </a:r>
          </a:p>
          <a:p>
            <a:pPr lvl="1"/>
            <a:r>
              <a:rPr lang="en-US" dirty="0" smtClean="0"/>
              <a:t>If the item has some </a:t>
            </a:r>
            <a:br>
              <a:rPr lang="en-US" dirty="0" smtClean="0"/>
            </a:br>
            <a:r>
              <a:rPr lang="en-US" dirty="0" smtClean="0"/>
              <a:t>other distinguishing feature</a:t>
            </a:r>
            <a:br>
              <a:rPr lang="en-US" dirty="0" smtClean="0"/>
            </a:br>
            <a:r>
              <a:rPr lang="en-US" dirty="0" smtClean="0"/>
              <a:t>which must be matched,</a:t>
            </a:r>
            <a:br>
              <a:rPr lang="en-US" dirty="0" smtClean="0"/>
            </a:br>
            <a:r>
              <a:rPr lang="en-US" dirty="0" smtClean="0"/>
              <a:t>we get </a:t>
            </a:r>
            <a:r>
              <a:rPr lang="en-US" sz="2400" b="1" i="1" dirty="0" smtClean="0">
                <a:solidFill>
                  <a:srgbClr val="0000CC"/>
                </a:solidFill>
                <a:latin typeface="Times New Roman" pitchFamily="18" charset="0"/>
              </a:rPr>
              <a:t>O(</a:t>
            </a:r>
            <a:r>
              <a:rPr lang="en-US" sz="2400" b="1" i="1" dirty="0" err="1" smtClean="0">
                <a:solidFill>
                  <a:srgbClr val="0000CC"/>
                </a:solidFill>
                <a:latin typeface="Times New Roman" pitchFamily="18" charset="0"/>
              </a:rPr>
              <a:t>n</a:t>
            </a:r>
            <a:r>
              <a:rPr lang="en-US" sz="2400" b="1" i="1" baseline="30000" dirty="0" err="1" smtClean="0">
                <a:solidFill>
                  <a:srgbClr val="0000CC"/>
                </a:solidFill>
                <a:latin typeface="Times New Roman" pitchFamily="18" charset="0"/>
              </a:rPr>
              <a:t>max</a:t>
            </a:r>
            <a:r>
              <a:rPr lang="en-US" sz="2400" b="1" i="1" dirty="0" smtClean="0">
                <a:solidFill>
                  <a:srgbClr val="0000CC"/>
                </a:solidFill>
                <a:latin typeface="Times New Roman" pitchFamily="18" charset="0"/>
              </a:rPr>
              <a:t>)</a:t>
            </a:r>
            <a:r>
              <a:rPr lang="en-US" sz="2400" i="1" dirty="0" smtClean="0">
                <a:latin typeface="Times New Roman" pitchFamily="18" charset="0"/>
              </a:rPr>
              <a:t>, </a:t>
            </a:r>
            <a:r>
              <a:rPr lang="en-US" dirty="0" smtClean="0"/>
              <a:t>where </a:t>
            </a:r>
            <a:r>
              <a:rPr lang="en-US" sz="2400" b="1" i="1" dirty="0" err="1" smtClean="0">
                <a:solidFill>
                  <a:srgbClr val="0000CC"/>
                </a:solidFill>
                <a:latin typeface="Times New Roman" pitchFamily="18" charset="0"/>
              </a:rPr>
              <a:t>n</a:t>
            </a:r>
            <a:r>
              <a:rPr lang="en-US" sz="2400" b="1" i="1" baseline="30000" dirty="0" err="1" smtClean="0">
                <a:solidFill>
                  <a:srgbClr val="0000CC"/>
                </a:solidFill>
                <a:latin typeface="Times New Roman" pitchFamily="18" charset="0"/>
              </a:rPr>
              <a:t>max</a:t>
            </a:r>
            <a:r>
              <a:rPr lang="en-US" dirty="0" smtClean="0"/>
              <a:t> is the largest number</a:t>
            </a:r>
            <a:br>
              <a:rPr lang="en-US" dirty="0" smtClean="0"/>
            </a:br>
            <a:r>
              <a:rPr lang="en-US" dirty="0" smtClean="0"/>
              <a:t> of duplicates - or length of the longest chain</a:t>
            </a:r>
          </a:p>
        </p:txBody>
      </p:sp>
      <p:pic>
        <p:nvPicPr>
          <p:cNvPr id="4" name="Picture 4" descr="\\Odin\morris\Courses\PLDS210\fig\dir_acc_list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033588"/>
            <a:ext cx="3117850" cy="3376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–Relaxing the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Keys are integers</a:t>
            </a:r>
          </a:p>
          <a:p>
            <a:pPr lvl="1"/>
            <a:r>
              <a:rPr lang="en-US" dirty="0" smtClean="0"/>
              <a:t>Need a </a:t>
            </a:r>
            <a:r>
              <a:rPr lang="en-US" dirty="0" smtClean="0">
                <a:solidFill>
                  <a:srgbClr val="0000CC"/>
                </a:solidFill>
              </a:rPr>
              <a:t>hash function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i="1" dirty="0" smtClean="0">
                <a:latin typeface="Times New Roman" pitchFamily="18" charset="0"/>
              </a:rPr>
              <a:t>h( key )    </a:t>
            </a:r>
            <a:r>
              <a:rPr lang="en-US" b="1" dirty="0" smtClean="0">
                <a:latin typeface="Symbol" pitchFamily="18" charset="2"/>
              </a:rPr>
              <a:t>®</a:t>
            </a:r>
            <a:r>
              <a:rPr lang="en-US" sz="2400" b="1" i="1" dirty="0" smtClean="0">
                <a:latin typeface="Times New Roman" pitchFamily="18" charset="0"/>
              </a:rPr>
              <a:t>     integer</a:t>
            </a:r>
          </a:p>
          <a:p>
            <a:pPr lvl="1">
              <a:buFontTx/>
              <a:buChar char=" "/>
            </a:pPr>
            <a:r>
              <a:rPr lang="en-US" i="1" dirty="0" err="1" smtClean="0">
                <a:latin typeface="Times New Roman" pitchFamily="18" charset="0"/>
              </a:rPr>
              <a:t>ie</a:t>
            </a:r>
            <a:r>
              <a:rPr lang="en-US" dirty="0" smtClean="0"/>
              <a:t> one that maps a key to </a:t>
            </a:r>
            <a:br>
              <a:rPr lang="en-US" dirty="0" smtClean="0"/>
            </a:br>
            <a:r>
              <a:rPr lang="en-US" dirty="0" smtClean="0"/>
              <a:t>an integer</a:t>
            </a:r>
          </a:p>
          <a:p>
            <a:pPr lvl="1"/>
            <a:r>
              <a:rPr lang="en-US" dirty="0" smtClean="0"/>
              <a:t>Applying this function to the</a:t>
            </a:r>
            <a:br>
              <a:rPr lang="en-US" dirty="0" smtClean="0"/>
            </a:br>
            <a:r>
              <a:rPr lang="en-US" dirty="0" smtClean="0"/>
              <a:t>key produces an address</a:t>
            </a:r>
          </a:p>
          <a:p>
            <a:pPr lvl="1"/>
            <a:r>
              <a:rPr lang="en-US" dirty="0" smtClean="0"/>
              <a:t>If </a:t>
            </a:r>
            <a:r>
              <a:rPr lang="en-US" sz="2400" b="1" i="1" dirty="0" smtClean="0">
                <a:latin typeface="Times New Roman" pitchFamily="18" charset="0"/>
              </a:rPr>
              <a:t>h</a:t>
            </a:r>
            <a:r>
              <a:rPr lang="en-US" dirty="0" smtClean="0"/>
              <a:t> maps each key to a </a:t>
            </a:r>
            <a:r>
              <a:rPr lang="en-US" i="1" dirty="0" smtClean="0">
                <a:solidFill>
                  <a:srgbClr val="0000CC"/>
                </a:solidFill>
              </a:rPr>
              <a:t>unique</a:t>
            </a:r>
            <a:br>
              <a:rPr lang="en-US" i="1" dirty="0" smtClean="0">
                <a:solidFill>
                  <a:srgbClr val="0000CC"/>
                </a:solidFill>
              </a:rPr>
            </a:br>
            <a:r>
              <a:rPr lang="en-US" i="1" dirty="0" smtClean="0">
                <a:solidFill>
                  <a:srgbClr val="0000CC"/>
                </a:solidFill>
              </a:rPr>
              <a:t>integer</a:t>
            </a:r>
            <a:r>
              <a:rPr lang="en-US" dirty="0" smtClean="0"/>
              <a:t> in the range </a:t>
            </a:r>
            <a:r>
              <a:rPr lang="en-US" sz="2400" b="1" dirty="0" smtClean="0">
                <a:latin typeface="Times New Roman" pitchFamily="18" charset="0"/>
              </a:rPr>
              <a:t>0 </a:t>
            </a:r>
            <a:r>
              <a:rPr lang="en-US" sz="2400" b="1" i="1" dirty="0" smtClean="0">
                <a:latin typeface="Times New Roman" pitchFamily="18" charset="0"/>
              </a:rPr>
              <a:t>.. m-</a:t>
            </a:r>
            <a:r>
              <a:rPr lang="en-US" sz="2400" b="1" dirty="0" smtClean="0">
                <a:latin typeface="Times New Roman" pitchFamily="18" charset="0"/>
              </a:rPr>
              <a:t>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then search is </a:t>
            </a:r>
            <a:r>
              <a:rPr lang="en-US" sz="2400" b="1" i="1" dirty="0" smtClean="0">
                <a:latin typeface="Times New Roman" pitchFamily="18" charset="0"/>
              </a:rPr>
              <a:t>O(</a:t>
            </a:r>
            <a:r>
              <a:rPr lang="en-US" sz="2400" b="1" dirty="0" smtClean="0">
                <a:latin typeface="Times New Roman" pitchFamily="18" charset="0"/>
              </a:rPr>
              <a:t>1</a:t>
            </a:r>
            <a:r>
              <a:rPr lang="en-US" sz="2400" b="1" i="1" dirty="0" smtClean="0">
                <a:latin typeface="Times New Roman" pitchFamily="18" charset="0"/>
              </a:rPr>
              <a:t>)</a:t>
            </a:r>
            <a:endParaRPr lang="en-US" b="1" dirty="0"/>
          </a:p>
        </p:txBody>
      </p:sp>
      <p:pic>
        <p:nvPicPr>
          <p:cNvPr id="4" name="Picture 4" descr="\\Odin\morris\Courses\PLDS210\fig\dir_acc_list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033588"/>
            <a:ext cx="3117850" cy="33766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–Hash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 of the hash function</a:t>
            </a:r>
          </a:p>
          <a:p>
            <a:pPr lvl="1"/>
            <a:r>
              <a:rPr lang="en-US" dirty="0" smtClean="0"/>
              <a:t>Example - using an</a:t>
            </a:r>
            <a:r>
              <a:rPr lang="en-US" i="1" dirty="0" smtClean="0">
                <a:latin typeface="Times New Roman" pitchFamily="18" charset="0"/>
              </a:rPr>
              <a:t> </a:t>
            </a:r>
            <a:r>
              <a:rPr lang="en-US" dirty="0" smtClean="0"/>
              <a:t> </a:t>
            </a:r>
            <a:r>
              <a:rPr lang="en-US" i="1" dirty="0" smtClean="0">
                <a:latin typeface="Times New Roman" pitchFamily="18" charset="0"/>
              </a:rPr>
              <a:t>n</a:t>
            </a:r>
            <a:r>
              <a:rPr lang="en-US" dirty="0" smtClean="0"/>
              <a:t>-character key</a:t>
            </a:r>
          </a:p>
          <a:p>
            <a:pPr lvl="1">
              <a:buFontTx/>
              <a:buChar char=" "/>
            </a:pPr>
            <a:r>
              <a:rPr lang="en-US" dirty="0" err="1" smtClean="0">
                <a:latin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</a:rPr>
              <a:t> hash( char *s, </a:t>
            </a:r>
            <a:r>
              <a:rPr lang="en-US" dirty="0" err="1" smtClean="0">
                <a:latin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</a:rPr>
              <a:t> n ) {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</a:t>
            </a:r>
            <a:r>
              <a:rPr lang="en-US" dirty="0" err="1" smtClean="0">
                <a:latin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</a:rPr>
              <a:t> sum = 0;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while( n-- ) sum = sum + *s++;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return sum % 256;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}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returns a value in </a:t>
            </a:r>
            <a:r>
              <a:rPr lang="en-US" b="1" dirty="0" smtClean="0">
                <a:latin typeface="Times New Roman" pitchFamily="18" charset="0"/>
              </a:rPr>
              <a:t>0 .. 255</a:t>
            </a:r>
            <a:endParaRPr lang="en-US" b="1" dirty="0" smtClean="0"/>
          </a:p>
          <a:p>
            <a:pPr lvl="1"/>
            <a:r>
              <a:rPr lang="en-US" dirty="0" err="1" smtClean="0">
                <a:solidFill>
                  <a:srgbClr val="0000CC"/>
                </a:solidFill>
                <a:latin typeface="Courier New" pitchFamily="49" charset="0"/>
              </a:rPr>
              <a:t>xor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function is also commonly used</a:t>
            </a:r>
            <a:br>
              <a:rPr lang="en-US" dirty="0" smtClean="0"/>
            </a:br>
            <a:r>
              <a:rPr lang="en-US" dirty="0" smtClean="0"/>
              <a:t>      </a:t>
            </a:r>
            <a:r>
              <a:rPr lang="en-US" dirty="0" smtClean="0">
                <a:latin typeface="Courier New" pitchFamily="49" charset="0"/>
              </a:rPr>
              <a:t>sum = sum ^ *s++;</a:t>
            </a:r>
          </a:p>
          <a:p>
            <a:pPr lvl="1"/>
            <a:r>
              <a:rPr lang="en-US" dirty="0" smtClean="0"/>
              <a:t>But </a:t>
            </a:r>
            <a:r>
              <a:rPr lang="en-US" dirty="0" smtClean="0">
                <a:solidFill>
                  <a:srgbClr val="0000CC"/>
                </a:solidFill>
              </a:rPr>
              <a:t>any</a:t>
            </a:r>
            <a:r>
              <a:rPr lang="en-US" dirty="0" smtClean="0"/>
              <a:t> function that generates integers in </a:t>
            </a:r>
            <a:r>
              <a:rPr lang="en-US" dirty="0" smtClean="0">
                <a:latin typeface="Times New Roman" pitchFamily="18" charset="0"/>
              </a:rPr>
              <a:t>0..</a:t>
            </a:r>
            <a:r>
              <a:rPr lang="en-US" i="1" dirty="0" smtClean="0">
                <a:latin typeface="Times New Roman" pitchFamily="18" charset="0"/>
              </a:rPr>
              <a:t>m</a:t>
            </a:r>
            <a:r>
              <a:rPr lang="en-US" dirty="0" smtClean="0">
                <a:latin typeface="Times New Roman" pitchFamily="18" charset="0"/>
              </a:rPr>
              <a:t>-1</a:t>
            </a:r>
            <a:r>
              <a:rPr lang="en-US" dirty="0" smtClean="0"/>
              <a:t>   for some suitable (</a:t>
            </a:r>
            <a:r>
              <a:rPr lang="en-US" i="1" dirty="0" smtClean="0"/>
              <a:t>not too large</a:t>
            </a:r>
            <a:r>
              <a:rPr lang="en-US" dirty="0" smtClean="0"/>
              <a:t>) </a:t>
            </a:r>
            <a:r>
              <a:rPr lang="en-US" i="1" dirty="0" smtClean="0">
                <a:latin typeface="Times New Roman" pitchFamily="18" charset="0"/>
              </a:rPr>
              <a:t>m</a:t>
            </a:r>
            <a:r>
              <a:rPr lang="en-US" dirty="0" smtClean="0"/>
              <a:t> will do</a:t>
            </a:r>
          </a:p>
          <a:p>
            <a:pPr lvl="1"/>
            <a:r>
              <a:rPr lang="en-US" dirty="0" smtClean="0"/>
              <a:t>As long as the hash function itself is  </a:t>
            </a:r>
            <a:r>
              <a:rPr lang="en-US" i="1" dirty="0" smtClean="0">
                <a:latin typeface="Times New Roman" pitchFamily="18" charset="0"/>
              </a:rPr>
              <a:t>O(</a:t>
            </a:r>
            <a:r>
              <a:rPr lang="en-US" dirty="0" smtClean="0">
                <a:latin typeface="Times New Roman" pitchFamily="18" charset="0"/>
              </a:rPr>
              <a:t>1</a:t>
            </a:r>
            <a:r>
              <a:rPr lang="en-US" i="1" dirty="0" smtClean="0">
                <a:latin typeface="Times New Roman" pitchFamily="18" charset="0"/>
              </a:rPr>
              <a:t>) </a:t>
            </a:r>
            <a:r>
              <a:rPr lang="en-US" dirty="0" smtClean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-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</a:p>
          <a:p>
            <a:pPr lvl="1"/>
            <a:r>
              <a:rPr lang="en-US" dirty="0" smtClean="0"/>
              <a:t>With this hash function</a:t>
            </a:r>
          </a:p>
          <a:p>
            <a:pPr lvl="1">
              <a:buFontTx/>
              <a:buChar char=" "/>
            </a:pPr>
            <a:r>
              <a:rPr lang="en-US" dirty="0" err="1" smtClean="0">
                <a:latin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</a:rPr>
              <a:t> hash( char *s, </a:t>
            </a:r>
            <a:r>
              <a:rPr lang="en-US" dirty="0" err="1" smtClean="0">
                <a:latin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</a:rPr>
              <a:t> n ) {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</a:t>
            </a:r>
            <a:r>
              <a:rPr lang="en-US" dirty="0" err="1" smtClean="0">
                <a:latin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</a:rPr>
              <a:t> sum = 0;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while( n-- ) sum = sum + *s++;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return sum % 256;</a:t>
            </a:r>
            <a:br>
              <a:rPr lang="en-US" dirty="0" smtClean="0">
                <a:latin typeface="Courier New" pitchFamily="49" charset="0"/>
              </a:rPr>
            </a:br>
            <a:r>
              <a:rPr lang="en-US" dirty="0" smtClean="0">
                <a:latin typeface="Courier New" pitchFamily="49" charset="0"/>
              </a:rPr>
              <a:t>   }</a:t>
            </a:r>
            <a:endParaRPr lang="en-US" dirty="0" smtClean="0"/>
          </a:p>
          <a:p>
            <a:pPr lvl="1"/>
            <a:r>
              <a:rPr lang="en-US" dirty="0" smtClean="0">
                <a:latin typeface="Courier New" pitchFamily="49" charset="0"/>
              </a:rPr>
              <a:t>hash(  “AB”, 2 )</a:t>
            </a:r>
            <a:r>
              <a:rPr lang="en-US" dirty="0" smtClean="0"/>
              <a:t>  and   </a:t>
            </a:r>
            <a:r>
              <a:rPr lang="en-US" dirty="0" smtClean="0">
                <a:latin typeface="Courier New" pitchFamily="49" charset="0"/>
              </a:rPr>
              <a:t>hash( “BA”, 2 )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return the same value!</a:t>
            </a:r>
          </a:p>
          <a:p>
            <a:pPr lvl="1"/>
            <a:r>
              <a:rPr lang="en-US" dirty="0" smtClean="0"/>
              <a:t>This is called a </a:t>
            </a:r>
            <a:r>
              <a:rPr lang="en-US" b="1" i="1" dirty="0" smtClean="0">
                <a:solidFill>
                  <a:srgbClr val="0000CC"/>
                </a:solidFill>
              </a:rPr>
              <a:t>collision</a:t>
            </a:r>
          </a:p>
          <a:p>
            <a:pPr lvl="1"/>
            <a:r>
              <a:rPr lang="en-US" dirty="0" smtClean="0"/>
              <a:t>A variety of techniques are used for resolving collisions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- Collisions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h : U → {0, 1, . . . , m - 1}</a:t>
            </a:r>
          </a:p>
          <a:p>
            <a:r>
              <a:rPr lang="en-US" sz="3200" dirty="0" smtClean="0"/>
              <a:t>Hash table Size : m</a:t>
            </a:r>
          </a:p>
          <a:p>
            <a:r>
              <a:rPr lang="en-US" sz="3200" dirty="0" smtClean="0"/>
              <a:t>Collisions occur when h(</a:t>
            </a:r>
            <a:r>
              <a:rPr lang="en-US" sz="3200" dirty="0" err="1" smtClean="0"/>
              <a:t>k</a:t>
            </a:r>
            <a:r>
              <a:rPr lang="en-US" sz="3200" baseline="-25000" dirty="0" err="1" smtClean="0"/>
              <a:t>i</a:t>
            </a:r>
            <a:r>
              <a:rPr lang="en-US" sz="3200" dirty="0" smtClean="0"/>
              <a:t>)=h(</a:t>
            </a:r>
            <a:r>
              <a:rPr lang="en-US" sz="3200" dirty="0" err="1" smtClean="0"/>
              <a:t>k</a:t>
            </a:r>
            <a:r>
              <a:rPr lang="en-US" sz="3200" baseline="-25000" dirty="0" err="1" smtClean="0"/>
              <a:t>j</a:t>
            </a:r>
            <a:r>
              <a:rPr lang="en-US" sz="3200" dirty="0" smtClean="0"/>
              <a:t>), </a:t>
            </a:r>
            <a:r>
              <a:rPr lang="en-US" sz="3200" dirty="0" err="1" smtClean="0"/>
              <a:t>i≠j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919163" y="3506788"/>
            <a:ext cx="3400425" cy="277177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1470025" y="4629150"/>
            <a:ext cx="2357438" cy="1322388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1343025" y="3582988"/>
            <a:ext cx="1987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effectLst/>
              </a:rPr>
              <a:t>U</a:t>
            </a:r>
          </a:p>
          <a:p>
            <a:pPr algn="ctr"/>
            <a:r>
              <a:rPr lang="en-US">
                <a:effectLst/>
              </a:rPr>
              <a:t>(universe of keys)</a:t>
            </a: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1509713" y="4757738"/>
            <a:ext cx="8699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effectLst/>
              </a:rPr>
              <a:t>K</a:t>
            </a:r>
          </a:p>
          <a:p>
            <a:pPr algn="ctr"/>
            <a:r>
              <a:rPr lang="en-US">
                <a:effectLst/>
              </a:rPr>
              <a:t>(actual</a:t>
            </a:r>
          </a:p>
          <a:p>
            <a:pPr algn="ctr"/>
            <a:r>
              <a:rPr lang="en-US">
                <a:effectLst/>
              </a:rPr>
              <a:t>keys)</a:t>
            </a:r>
          </a:p>
        </p:txBody>
      </p:sp>
      <p:graphicFrame>
        <p:nvGraphicFramePr>
          <p:cNvPr id="49" name="Group 8"/>
          <p:cNvGraphicFramePr>
            <a:graphicFrameLocks/>
          </p:cNvGraphicFramePr>
          <p:nvPr/>
        </p:nvGraphicFramePr>
        <p:xfrm>
          <a:off x="5711825" y="3168650"/>
          <a:ext cx="701675" cy="3427413"/>
        </p:xfrm>
        <a:graphic>
          <a:graphicData uri="http://schemas.openxmlformats.org/drawingml/2006/table">
            <a:tbl>
              <a:tblPr/>
              <a:tblGrid>
                <a:gridCol w="701675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" name="Text Box 32"/>
          <p:cNvSpPr txBox="1">
            <a:spLocks noChangeArrowheads="1"/>
          </p:cNvSpPr>
          <p:nvPr/>
        </p:nvSpPr>
        <p:spPr bwMode="auto">
          <a:xfrm>
            <a:off x="6423025" y="3124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0</a:t>
            </a:r>
          </a:p>
        </p:txBody>
      </p:sp>
      <p:sp>
        <p:nvSpPr>
          <p:cNvPr id="51" name="Text Box 33"/>
          <p:cNvSpPr txBox="1">
            <a:spLocks noChangeArrowheads="1"/>
          </p:cNvSpPr>
          <p:nvPr/>
        </p:nvSpPr>
        <p:spPr bwMode="auto">
          <a:xfrm>
            <a:off x="6423025" y="6248400"/>
            <a:ext cx="70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m - 1</a:t>
            </a:r>
          </a:p>
        </p:txBody>
      </p:sp>
      <p:sp>
        <p:nvSpPr>
          <p:cNvPr id="52" name="Text Box 34"/>
          <p:cNvSpPr txBox="1">
            <a:spLocks noChangeArrowheads="1"/>
          </p:cNvSpPr>
          <p:nvPr/>
        </p:nvSpPr>
        <p:spPr bwMode="auto">
          <a:xfrm>
            <a:off x="6423025" y="5557838"/>
            <a:ext cx="661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h(k</a:t>
            </a:r>
            <a:r>
              <a:rPr lang="en-US" baseline="-25000">
                <a:effectLst/>
              </a:rPr>
              <a:t>3</a:t>
            </a:r>
            <a:r>
              <a:rPr lang="en-US">
                <a:effectLst/>
              </a:rPr>
              <a:t>)</a:t>
            </a:r>
          </a:p>
        </p:txBody>
      </p:sp>
      <p:sp>
        <p:nvSpPr>
          <p:cNvPr id="53" name="Text Box 35"/>
          <p:cNvSpPr txBox="1">
            <a:spLocks noChangeArrowheads="1"/>
          </p:cNvSpPr>
          <p:nvPr/>
        </p:nvSpPr>
        <p:spPr bwMode="auto">
          <a:xfrm>
            <a:off x="6423025" y="4895850"/>
            <a:ext cx="1463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h(k</a:t>
            </a:r>
            <a:r>
              <a:rPr lang="en-US" baseline="-25000">
                <a:effectLst/>
              </a:rPr>
              <a:t>2</a:t>
            </a:r>
            <a:r>
              <a:rPr lang="en-US">
                <a:effectLst/>
              </a:rPr>
              <a:t>) = h(k</a:t>
            </a:r>
            <a:r>
              <a:rPr lang="en-US" baseline="-25000">
                <a:effectLst/>
              </a:rPr>
              <a:t>5</a:t>
            </a:r>
            <a:r>
              <a:rPr lang="en-US">
                <a:effectLst/>
              </a:rPr>
              <a:t>) </a:t>
            </a:r>
          </a:p>
        </p:txBody>
      </p:sp>
      <p:sp>
        <p:nvSpPr>
          <p:cNvPr id="54" name="Rectangle 36"/>
          <p:cNvSpPr>
            <a:spLocks noChangeArrowheads="1"/>
          </p:cNvSpPr>
          <p:nvPr/>
        </p:nvSpPr>
        <p:spPr bwMode="auto">
          <a:xfrm>
            <a:off x="6423025" y="3846513"/>
            <a:ext cx="661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h(k</a:t>
            </a:r>
            <a:r>
              <a:rPr lang="en-US" baseline="-25000">
                <a:effectLst/>
              </a:rPr>
              <a:t>1</a:t>
            </a:r>
            <a:r>
              <a:rPr lang="en-US">
                <a:effectLst/>
              </a:rPr>
              <a:t>)</a:t>
            </a:r>
          </a:p>
        </p:txBody>
      </p:sp>
      <p:sp>
        <p:nvSpPr>
          <p:cNvPr id="55" name="Rectangle 37"/>
          <p:cNvSpPr>
            <a:spLocks noChangeArrowheads="1"/>
          </p:cNvSpPr>
          <p:nvPr/>
        </p:nvSpPr>
        <p:spPr bwMode="auto">
          <a:xfrm>
            <a:off x="6423025" y="4189413"/>
            <a:ext cx="661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h(k</a:t>
            </a:r>
            <a:r>
              <a:rPr lang="en-US" baseline="-25000">
                <a:effectLst/>
              </a:rPr>
              <a:t>4</a:t>
            </a:r>
            <a:r>
              <a:rPr lang="en-US">
                <a:effectLst/>
              </a:rPr>
              <a:t>)</a:t>
            </a:r>
          </a:p>
        </p:txBody>
      </p:sp>
      <p:sp>
        <p:nvSpPr>
          <p:cNvPr id="56" name="Line 38"/>
          <p:cNvSpPr>
            <a:spLocks noChangeShapeType="1"/>
          </p:cNvSpPr>
          <p:nvPr/>
        </p:nvSpPr>
        <p:spPr bwMode="auto">
          <a:xfrm flipV="1">
            <a:off x="2455863" y="4014788"/>
            <a:ext cx="3228975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57" name="Line 39"/>
          <p:cNvSpPr>
            <a:spLocks noChangeShapeType="1"/>
          </p:cNvSpPr>
          <p:nvPr/>
        </p:nvSpPr>
        <p:spPr bwMode="auto">
          <a:xfrm flipV="1">
            <a:off x="2727325" y="4392613"/>
            <a:ext cx="2979738" cy="650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58" name="Line 40"/>
          <p:cNvSpPr>
            <a:spLocks noChangeShapeType="1"/>
          </p:cNvSpPr>
          <p:nvPr/>
        </p:nvSpPr>
        <p:spPr bwMode="auto">
          <a:xfrm>
            <a:off x="3355975" y="5029200"/>
            <a:ext cx="23225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59" name="Line 41"/>
          <p:cNvSpPr>
            <a:spLocks noChangeShapeType="1"/>
          </p:cNvSpPr>
          <p:nvPr/>
        </p:nvSpPr>
        <p:spPr bwMode="auto">
          <a:xfrm flipV="1">
            <a:off x="2517775" y="5095875"/>
            <a:ext cx="3157538" cy="528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60" name="Line 42"/>
          <p:cNvSpPr>
            <a:spLocks noChangeShapeType="1"/>
          </p:cNvSpPr>
          <p:nvPr/>
        </p:nvSpPr>
        <p:spPr bwMode="auto">
          <a:xfrm>
            <a:off x="3255963" y="5586413"/>
            <a:ext cx="2422525" cy="185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>
              <a:effectLst/>
            </a:endParaRPr>
          </a:p>
        </p:txBody>
      </p:sp>
      <p:sp>
        <p:nvSpPr>
          <p:cNvPr id="61" name="Rectangle 43"/>
          <p:cNvSpPr>
            <a:spLocks noChangeArrowheads="1"/>
          </p:cNvSpPr>
          <p:nvPr/>
        </p:nvSpPr>
        <p:spPr bwMode="auto">
          <a:xfrm>
            <a:off x="2185988" y="4665663"/>
            <a:ext cx="382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k</a:t>
            </a:r>
            <a:r>
              <a:rPr lang="en-US" baseline="-25000">
                <a:effectLst/>
              </a:rPr>
              <a:t>1</a:t>
            </a:r>
            <a:endParaRPr lang="en-US">
              <a:effectLst/>
            </a:endParaRPr>
          </a:p>
        </p:txBody>
      </p:sp>
      <p:sp>
        <p:nvSpPr>
          <p:cNvPr id="62" name="Rectangle 44"/>
          <p:cNvSpPr>
            <a:spLocks noChangeArrowheads="1"/>
          </p:cNvSpPr>
          <p:nvPr/>
        </p:nvSpPr>
        <p:spPr bwMode="auto">
          <a:xfrm>
            <a:off x="2409825" y="4924425"/>
            <a:ext cx="382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k</a:t>
            </a:r>
            <a:r>
              <a:rPr lang="en-US" baseline="-25000">
                <a:effectLst/>
              </a:rPr>
              <a:t>4</a:t>
            </a:r>
            <a:endParaRPr lang="en-US">
              <a:effectLst/>
            </a:endParaRPr>
          </a:p>
        </p:txBody>
      </p:sp>
      <p:sp>
        <p:nvSpPr>
          <p:cNvPr id="63" name="Rectangle 45"/>
          <p:cNvSpPr>
            <a:spLocks noChangeArrowheads="1"/>
          </p:cNvSpPr>
          <p:nvPr/>
        </p:nvSpPr>
        <p:spPr bwMode="auto">
          <a:xfrm>
            <a:off x="3038475" y="4938713"/>
            <a:ext cx="382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k</a:t>
            </a:r>
            <a:r>
              <a:rPr lang="en-US" baseline="-25000">
                <a:effectLst/>
              </a:rPr>
              <a:t>2</a:t>
            </a:r>
            <a:endParaRPr lang="en-US">
              <a:effectLst/>
            </a:endParaRPr>
          </a:p>
        </p:txBody>
      </p:sp>
      <p:sp>
        <p:nvSpPr>
          <p:cNvPr id="64" name="Rectangle 46"/>
          <p:cNvSpPr>
            <a:spLocks noChangeArrowheads="1"/>
          </p:cNvSpPr>
          <p:nvPr/>
        </p:nvSpPr>
        <p:spPr bwMode="auto">
          <a:xfrm>
            <a:off x="2230438" y="5546725"/>
            <a:ext cx="3825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k</a:t>
            </a:r>
            <a:r>
              <a:rPr lang="en-US" baseline="-25000">
                <a:effectLst/>
              </a:rPr>
              <a:t>5</a:t>
            </a:r>
            <a:endParaRPr lang="en-US">
              <a:effectLst/>
            </a:endParaRPr>
          </a:p>
        </p:txBody>
      </p:sp>
      <p:sp>
        <p:nvSpPr>
          <p:cNvPr id="65" name="Rectangle 47"/>
          <p:cNvSpPr>
            <a:spLocks noChangeArrowheads="1"/>
          </p:cNvSpPr>
          <p:nvPr/>
        </p:nvSpPr>
        <p:spPr bwMode="auto">
          <a:xfrm>
            <a:off x="2938463" y="5497513"/>
            <a:ext cx="382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effectLst/>
              </a:rPr>
              <a:t>k</a:t>
            </a:r>
            <a:r>
              <a:rPr lang="en-US" baseline="-25000">
                <a:effectLst/>
              </a:rPr>
              <a:t>3</a:t>
            </a:r>
            <a:endParaRPr lang="en-US">
              <a:effectLst/>
            </a:endParaRPr>
          </a:p>
        </p:txBody>
      </p:sp>
      <p:sp>
        <p:nvSpPr>
          <p:cNvPr id="66" name="Oval 65"/>
          <p:cNvSpPr/>
          <p:nvPr/>
        </p:nvSpPr>
        <p:spPr>
          <a:xfrm>
            <a:off x="5456238" y="4718050"/>
            <a:ext cx="2713037" cy="642938"/>
          </a:xfrm>
          <a:prstGeom prst="ellipse">
            <a:avLst/>
          </a:prstGeom>
          <a:noFill/>
          <a:ln>
            <a:solidFill>
              <a:srgbClr val="DD01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72200" y="5105400"/>
            <a:ext cx="1676400" cy="3810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– Collision Handling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Collision occur when the hash function maps </a:t>
            </a:r>
            <a:br>
              <a:rPr lang="en-US" dirty="0" smtClean="0"/>
            </a:br>
            <a:r>
              <a:rPr lang="en-US" dirty="0" smtClean="0"/>
              <a:t>two </a:t>
            </a:r>
            <a:r>
              <a:rPr lang="en-US" dirty="0" smtClean="0">
                <a:solidFill>
                  <a:srgbClr val="0000CC"/>
                </a:solidFill>
              </a:rPr>
              <a:t>different keys </a:t>
            </a:r>
            <a:r>
              <a:rPr lang="en-US" dirty="0" smtClean="0"/>
              <a:t>to the </a:t>
            </a:r>
            <a:r>
              <a:rPr lang="en-US" dirty="0" smtClean="0">
                <a:solidFill>
                  <a:srgbClr val="0000CC"/>
                </a:solidFill>
              </a:rPr>
              <a:t>same address</a:t>
            </a:r>
          </a:p>
          <a:p>
            <a:r>
              <a:rPr lang="en-US" dirty="0" smtClean="0"/>
              <a:t>The table must be able to recognize and resolve this</a:t>
            </a:r>
          </a:p>
          <a:p>
            <a:r>
              <a:rPr lang="en-US" dirty="0" smtClean="0"/>
              <a:t>Recognize</a:t>
            </a:r>
          </a:p>
          <a:p>
            <a:pPr lvl="1"/>
            <a:r>
              <a:rPr lang="en-US" dirty="0" smtClean="0"/>
              <a:t>Store the actual key with the item in the hash table</a:t>
            </a:r>
          </a:p>
          <a:p>
            <a:pPr lvl="1"/>
            <a:r>
              <a:rPr lang="en-US" dirty="0" smtClean="0"/>
              <a:t>Compute the address	</a:t>
            </a:r>
            <a:r>
              <a:rPr lang="en-US" dirty="0" smtClean="0">
                <a:latin typeface="Times New Roman" pitchFamily="18" charset="0"/>
              </a:rPr>
              <a:t>k = h( key )</a:t>
            </a:r>
            <a:endParaRPr lang="en-US" dirty="0" smtClean="0"/>
          </a:p>
          <a:p>
            <a:pPr lvl="1"/>
            <a:r>
              <a:rPr lang="en-US" dirty="0" smtClean="0"/>
              <a:t>Check for a hit</a:t>
            </a:r>
          </a:p>
          <a:p>
            <a:pPr lvl="2"/>
            <a:r>
              <a:rPr lang="en-US" i="1" dirty="0" smtClean="0">
                <a:latin typeface="Times New Roman" pitchFamily="18" charset="0"/>
              </a:rPr>
              <a:t>if (  </a:t>
            </a:r>
            <a:r>
              <a:rPr lang="en-US" dirty="0" smtClean="0">
                <a:latin typeface="Times New Roman" pitchFamily="18" charset="0"/>
              </a:rPr>
              <a:t>table[k].key == key</a:t>
            </a:r>
            <a:r>
              <a:rPr lang="en-US" i="1" dirty="0" smtClean="0">
                <a:latin typeface="Times New Roman" pitchFamily="18" charset="0"/>
              </a:rPr>
              <a:t> ) then    </a:t>
            </a:r>
            <a:r>
              <a:rPr lang="en-US" b="1" i="1" dirty="0" smtClean="0">
                <a:solidFill>
                  <a:srgbClr val="0000CC"/>
                </a:solidFill>
                <a:latin typeface="Times New Roman" pitchFamily="18" charset="0"/>
              </a:rPr>
              <a:t>hit </a:t>
            </a:r>
            <a:r>
              <a:rPr lang="en-US" i="1" dirty="0" smtClean="0">
                <a:solidFill>
                  <a:srgbClr val="FC0128"/>
                </a:solidFill>
                <a:latin typeface="Times New Roman" pitchFamily="18" charset="0"/>
              </a:rPr>
              <a:t>    </a:t>
            </a:r>
            <a:r>
              <a:rPr lang="en-US" i="1" dirty="0" smtClean="0">
                <a:latin typeface="Times New Roman" pitchFamily="18" charset="0"/>
              </a:rPr>
              <a:t>else </a:t>
            </a:r>
            <a:r>
              <a:rPr lang="en-US" b="1" i="1" dirty="0" smtClean="0">
                <a:solidFill>
                  <a:srgbClr val="0000CC"/>
                </a:solidFill>
                <a:latin typeface="Times New Roman" pitchFamily="18" charset="0"/>
              </a:rPr>
              <a:t>try next entry</a:t>
            </a:r>
            <a:endParaRPr lang="en-US" b="1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Resolution</a:t>
            </a:r>
          </a:p>
          <a:p>
            <a:pPr lvl="1"/>
            <a:r>
              <a:rPr lang="en-US" dirty="0" smtClean="0"/>
              <a:t>Variety of techniques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4631161" y="5257800"/>
            <a:ext cx="4482255" cy="1406188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effectLst/>
                <a:latin typeface="Arial" charset="0"/>
              </a:rPr>
              <a:t>We’ll look at various</a:t>
            </a:r>
          </a:p>
          <a:p>
            <a:pPr algn="ctr"/>
            <a:r>
              <a:rPr lang="en-US" sz="2000" b="1" dirty="0">
                <a:solidFill>
                  <a:srgbClr val="0000CC"/>
                </a:solidFill>
                <a:effectLst/>
                <a:latin typeface="Arial" charset="0"/>
              </a:rPr>
              <a:t>“</a:t>
            </a:r>
            <a:r>
              <a:rPr lang="en-US" sz="2000" b="1" i="1" dirty="0">
                <a:solidFill>
                  <a:srgbClr val="0000CC"/>
                </a:solidFill>
                <a:effectLst/>
              </a:rPr>
              <a:t>try next entry</a:t>
            </a:r>
            <a:r>
              <a:rPr lang="en-US" sz="2000" b="1" dirty="0">
                <a:solidFill>
                  <a:srgbClr val="0000CC"/>
                </a:solidFill>
                <a:effectLst/>
                <a:latin typeface="Arial" charset="0"/>
              </a:rPr>
              <a:t>” </a:t>
            </a:r>
            <a:r>
              <a:rPr lang="en-US" sz="2000" b="1" dirty="0">
                <a:effectLst/>
                <a:latin typeface="Arial" charset="0"/>
              </a:rPr>
              <a:t>schemes</a:t>
            </a:r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–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Chaining</a:t>
            </a:r>
          </a:p>
          <a:p>
            <a:endParaRPr lang="en-US" dirty="0" smtClean="0"/>
          </a:p>
          <a:p>
            <a:r>
              <a:rPr lang="en-US" dirty="0" smtClean="0"/>
              <a:t>Open addressing (Closed Hashing)</a:t>
            </a:r>
          </a:p>
          <a:p>
            <a:endParaRPr lang="en-US" dirty="0" smtClean="0"/>
          </a:p>
          <a:p>
            <a:r>
              <a:rPr lang="en-US" dirty="0" smtClean="0"/>
              <a:t>Overflow Area</a:t>
            </a:r>
          </a:p>
          <a:p>
            <a:endParaRPr lang="en-US" dirty="0" smtClean="0"/>
          </a:p>
          <a:p>
            <a:r>
              <a:rPr lang="en-US" dirty="0" smtClean="0"/>
              <a:t>Bucket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– Chaining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Collisions - Resolution</a:t>
            </a:r>
          </a:p>
          <a:p>
            <a:pPr>
              <a:buFont typeface="Monotype Sorts" pitchFamily="2" charset="2"/>
              <a:buChar char="Ê"/>
            </a:pPr>
            <a:r>
              <a:rPr lang="en-US" dirty="0" smtClean="0"/>
              <a:t>Linked list attached </a:t>
            </a:r>
            <a:br>
              <a:rPr lang="en-US" dirty="0" smtClean="0"/>
            </a:br>
            <a:r>
              <a:rPr lang="en-US" dirty="0" smtClean="0"/>
              <a:t>to each primary table slot</a:t>
            </a:r>
          </a:p>
          <a:p>
            <a:pPr marL="809625" lvl="1"/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err="1" smtClean="0">
                <a:solidFill>
                  <a:schemeClr val="accent2"/>
                </a:solidFill>
                <a:latin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</a:rPr>
              <a:t>)  == 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i1</a:t>
            </a:r>
            <a:r>
              <a:rPr lang="en-US" dirty="0" smtClean="0">
                <a:latin typeface="Times New Roman" pitchFamily="18" charset="0"/>
              </a:rPr>
              <a:t>)</a:t>
            </a:r>
          </a:p>
          <a:p>
            <a:pPr marL="809625" lvl="1"/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r>
              <a:rPr lang="en-US" dirty="0" smtClean="0">
                <a:latin typeface="Times New Roman" pitchFamily="18" charset="0"/>
              </a:rPr>
              <a:t>) == 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k1</a:t>
            </a:r>
            <a:r>
              <a:rPr lang="en-US" dirty="0" smtClean="0">
                <a:latin typeface="Times New Roman" pitchFamily="18" charset="0"/>
              </a:rPr>
              <a:t>) == 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k2</a:t>
            </a:r>
            <a:r>
              <a:rPr lang="en-US" dirty="0" smtClean="0">
                <a:latin typeface="Times New Roman" pitchFamily="18" charset="0"/>
              </a:rPr>
              <a:t>)</a:t>
            </a:r>
            <a:endParaRPr lang="en-US" dirty="0" smtClean="0"/>
          </a:p>
          <a:p>
            <a:r>
              <a:rPr lang="en-US" dirty="0" smtClean="0"/>
              <a:t>Searching for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i1</a:t>
            </a:r>
            <a:endParaRPr lang="en-US" dirty="0" smtClean="0"/>
          </a:p>
          <a:p>
            <a:pPr marL="809625" lvl="1"/>
            <a:r>
              <a:rPr lang="en-US" dirty="0" smtClean="0"/>
              <a:t>Calculate </a:t>
            </a:r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i1</a:t>
            </a:r>
            <a:r>
              <a:rPr lang="en-US" dirty="0" smtClean="0">
                <a:latin typeface="Times New Roman" pitchFamily="18" charset="0"/>
              </a:rPr>
              <a:t>)</a:t>
            </a:r>
            <a:endParaRPr lang="en-US" dirty="0" smtClean="0"/>
          </a:p>
          <a:p>
            <a:pPr marL="809625" lvl="1"/>
            <a:r>
              <a:rPr lang="en-US" dirty="0" smtClean="0"/>
              <a:t>Item in table, </a:t>
            </a:r>
            <a:r>
              <a:rPr lang="en-US" dirty="0" err="1" smtClean="0">
                <a:solidFill>
                  <a:schemeClr val="accent2"/>
                </a:solidFill>
                <a:latin typeface="Times New Roman" pitchFamily="18" charset="0"/>
              </a:rPr>
              <a:t>i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doesn’t match</a:t>
            </a:r>
          </a:p>
          <a:p>
            <a:pPr marL="1162050" lvl="2"/>
            <a:r>
              <a:rPr lang="en-US" dirty="0" smtClean="0"/>
              <a:t>Follow linked list to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i1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latin typeface="Courier New" pitchFamily="49" charset="0"/>
              </a:rPr>
              <a:t>NULL</a:t>
            </a:r>
            <a:r>
              <a:rPr lang="en-US" dirty="0" smtClean="0"/>
              <a:t> found, key isn’t in table</a:t>
            </a:r>
            <a:endParaRPr lang="en-US" dirty="0"/>
          </a:p>
        </p:txBody>
      </p:sp>
      <p:pic>
        <p:nvPicPr>
          <p:cNvPr id="4" name="Picture 7" descr="\\Odin\morris\Courses\PLDS210\fig\hash_coll_l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3813" y="1143000"/>
            <a:ext cx="3659187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Idea</a:t>
            </a:r>
            <a:r>
              <a:rPr lang="en-US" dirty="0" smtClean="0"/>
              <a:t>:  Put all elements that hash to the same slot into a linked list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Slot </a:t>
            </a:r>
            <a:r>
              <a:rPr lang="en-US" dirty="0" smtClean="0">
                <a:latin typeface="Comic Sans MS" pitchFamily="66" charset="0"/>
              </a:rPr>
              <a:t>j</a:t>
            </a:r>
            <a:r>
              <a:rPr lang="en-US" dirty="0" smtClean="0"/>
              <a:t> contains a pointer to the head of the list of all elements that hash to </a:t>
            </a:r>
            <a:r>
              <a:rPr lang="en-US" dirty="0" smtClean="0">
                <a:latin typeface="Comic Sans MS" pitchFamily="66" charset="0"/>
              </a:rPr>
              <a:t>j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62000" y="1981201"/>
            <a:ext cx="7583310" cy="34610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30000"/>
              </a:lnSpc>
            </a:pPr>
            <a:r>
              <a:rPr lang="en-US" dirty="0" smtClean="0"/>
              <a:t>How to choose the size of the </a:t>
            </a:r>
            <a:r>
              <a:rPr lang="en-US" dirty="0" smtClean="0">
                <a:solidFill>
                  <a:srgbClr val="0000CC"/>
                </a:solidFill>
              </a:rPr>
              <a:t>hash table </a:t>
            </a:r>
            <a:r>
              <a:rPr lang="en-US" b="1" dirty="0" smtClean="0">
                <a:solidFill>
                  <a:srgbClr val="0000CC"/>
                </a:solidFill>
              </a:rPr>
              <a:t>m</a:t>
            </a:r>
            <a:r>
              <a:rPr lang="en-US" dirty="0" smtClean="0"/>
              <a:t>?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Small enough to avoid wasting space.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Large enough to avoid many collisions and keep </a:t>
            </a:r>
            <a:r>
              <a:rPr lang="en-US" dirty="0" smtClean="0">
                <a:solidFill>
                  <a:srgbClr val="0000CC"/>
                </a:solidFill>
              </a:rPr>
              <a:t>linked-lists short</a:t>
            </a:r>
            <a:r>
              <a:rPr lang="en-US" dirty="0" smtClean="0"/>
              <a:t>.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Typically 1/5 or 1/10 of the total number of elements.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Should we use sorted or unsorted linked lists?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Unsorted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Insert is fast</a:t>
            </a:r>
          </a:p>
          <a:p>
            <a:pPr lvl="1">
              <a:lnSpc>
                <a:spcPct val="130000"/>
              </a:lnSpc>
            </a:pPr>
            <a:r>
              <a:rPr lang="en-US" dirty="0" smtClean="0"/>
              <a:t>Can easily remove the most recently inserted elements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 Operations - Chaining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CHAINED-HASH-</a:t>
            </a:r>
            <a:r>
              <a:rPr lang="en-US" dirty="0" smtClean="0">
                <a:solidFill>
                  <a:srgbClr val="0000CC"/>
                </a:solidFill>
              </a:rPr>
              <a:t>SEARCH</a:t>
            </a:r>
            <a:r>
              <a:rPr lang="en-US" dirty="0" smtClean="0"/>
              <a:t>(T, k)</a:t>
            </a:r>
          </a:p>
          <a:p>
            <a:pPr lvl="1"/>
            <a:r>
              <a:rPr lang="en-US" dirty="0" smtClean="0"/>
              <a:t>search for an element with </a:t>
            </a:r>
            <a:r>
              <a:rPr lang="en-US" dirty="0" smtClean="0">
                <a:solidFill>
                  <a:srgbClr val="0000CC"/>
                </a:solidFill>
              </a:rPr>
              <a:t>key k</a:t>
            </a:r>
            <a:r>
              <a:rPr lang="en-US" dirty="0" smtClean="0"/>
              <a:t> in </a:t>
            </a:r>
            <a:r>
              <a:rPr lang="en-US" dirty="0" smtClean="0">
                <a:solidFill>
                  <a:srgbClr val="0000CC"/>
                </a:solidFill>
              </a:rPr>
              <a:t>list T[h(k)]</a:t>
            </a:r>
          </a:p>
          <a:p>
            <a:pPr lvl="1"/>
            <a:r>
              <a:rPr lang="en-US" dirty="0" smtClean="0"/>
              <a:t>Running time depends on the length of the list of elements in slot </a:t>
            </a:r>
            <a:r>
              <a:rPr lang="en-US" dirty="0" smtClean="0">
                <a:solidFill>
                  <a:srgbClr val="0000CC"/>
                </a:solidFill>
              </a:rPr>
              <a:t>h(k)</a:t>
            </a:r>
          </a:p>
          <a:p>
            <a:r>
              <a:rPr lang="en-US" dirty="0" smtClean="0"/>
              <a:t>CHAINED-HASH-</a:t>
            </a:r>
            <a:r>
              <a:rPr lang="en-US" dirty="0" smtClean="0">
                <a:solidFill>
                  <a:srgbClr val="0000CC"/>
                </a:solidFill>
              </a:rPr>
              <a:t>INSERT</a:t>
            </a:r>
            <a:r>
              <a:rPr lang="en-US" dirty="0" smtClean="0"/>
              <a:t>(T, x)</a:t>
            </a:r>
          </a:p>
          <a:p>
            <a:pPr lvl="1"/>
            <a:r>
              <a:rPr lang="en-US" dirty="0" smtClean="0"/>
              <a:t>insert </a:t>
            </a:r>
            <a:r>
              <a:rPr lang="en-US" dirty="0" smtClean="0">
                <a:solidFill>
                  <a:srgbClr val="0000CC"/>
                </a:solidFill>
              </a:rPr>
              <a:t>x</a:t>
            </a:r>
            <a:r>
              <a:rPr lang="en-US" dirty="0" smtClean="0"/>
              <a:t> at the head of </a:t>
            </a:r>
            <a:r>
              <a:rPr lang="en-US" dirty="0" smtClean="0">
                <a:solidFill>
                  <a:srgbClr val="0000CC"/>
                </a:solidFill>
              </a:rPr>
              <a:t>list T[h(key[x])]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T[h(key[x])] </a:t>
            </a:r>
            <a:r>
              <a:rPr lang="en-US" dirty="0" smtClean="0"/>
              <a:t>takes O(1) time; insert will take O(1) time overall since lists are unsorted.</a:t>
            </a:r>
          </a:p>
          <a:p>
            <a:r>
              <a:rPr lang="en-US" dirty="0" smtClean="0"/>
              <a:t>CHAINED-HASH-DELETE(T, x)</a:t>
            </a:r>
          </a:p>
          <a:p>
            <a:pPr lvl="1"/>
            <a:r>
              <a:rPr lang="en-US" dirty="0" smtClean="0"/>
              <a:t>delete x from the list T[h(key[x])]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T[h(key[x])] </a:t>
            </a:r>
            <a:r>
              <a:rPr lang="en-US" dirty="0" smtClean="0"/>
              <a:t>takes O(1) time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Finding the item </a:t>
            </a:r>
            <a:r>
              <a:rPr lang="en-US" dirty="0" smtClean="0"/>
              <a:t>depends on the length of the list of elements in slot h(key[x])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Chaining – Worst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648200" cy="5486400"/>
          </a:xfrm>
        </p:spPr>
        <p:txBody>
          <a:bodyPr/>
          <a:lstStyle/>
          <a:p>
            <a:r>
              <a:rPr lang="en-US" dirty="0" smtClean="0"/>
              <a:t>How long does it take to search for an element with a given key?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Worst case:</a:t>
            </a:r>
          </a:p>
          <a:p>
            <a:pPr lvl="1"/>
            <a:r>
              <a:rPr lang="en-US" dirty="0" smtClean="0"/>
              <a:t>All </a:t>
            </a:r>
            <a:r>
              <a:rPr lang="en-US" b="1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keys hash to the same slot</a:t>
            </a:r>
          </a:p>
          <a:p>
            <a:r>
              <a:rPr lang="en-US" dirty="0" smtClean="0"/>
              <a:t>then O(n) + time to compute the hash function</a:t>
            </a:r>
            <a:endParaRPr lang="en-US" dirty="0"/>
          </a:p>
        </p:txBody>
      </p:sp>
      <p:grpSp>
        <p:nvGrpSpPr>
          <p:cNvPr id="33" name="Group 4"/>
          <p:cNvGrpSpPr>
            <a:grpSpLocks/>
          </p:cNvGrpSpPr>
          <p:nvPr/>
        </p:nvGrpSpPr>
        <p:grpSpPr bwMode="auto">
          <a:xfrm>
            <a:off x="5186363" y="1454150"/>
            <a:ext cx="3711575" cy="3781425"/>
            <a:chOff x="3267" y="916"/>
            <a:chExt cx="2338" cy="2382"/>
          </a:xfrm>
        </p:grpSpPr>
        <p:sp>
          <p:nvSpPr>
            <p:cNvPr id="34" name="Rectangle 5"/>
            <p:cNvSpPr>
              <a:spLocks noChangeArrowheads="1"/>
            </p:cNvSpPr>
            <p:nvPr/>
          </p:nvSpPr>
          <p:spPr bwMode="auto">
            <a:xfrm>
              <a:off x="3267" y="3085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3267" y="2871"/>
              <a:ext cx="473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3267" y="2658"/>
              <a:ext cx="473" cy="213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3267" y="2445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Rectangle 9"/>
            <p:cNvSpPr>
              <a:spLocks noChangeArrowheads="1"/>
            </p:cNvSpPr>
            <p:nvPr/>
          </p:nvSpPr>
          <p:spPr bwMode="auto">
            <a:xfrm>
              <a:off x="3267" y="2232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Rectangle 10"/>
            <p:cNvSpPr>
              <a:spLocks noChangeArrowheads="1"/>
            </p:cNvSpPr>
            <p:nvPr/>
          </p:nvSpPr>
          <p:spPr bwMode="auto">
            <a:xfrm>
              <a:off x="3267" y="2019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Rectangle 11"/>
            <p:cNvSpPr>
              <a:spLocks noChangeArrowheads="1"/>
            </p:cNvSpPr>
            <p:nvPr/>
          </p:nvSpPr>
          <p:spPr bwMode="auto">
            <a:xfrm>
              <a:off x="3267" y="1806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/>
          </p:nvSpPr>
          <p:spPr bwMode="auto">
            <a:xfrm>
              <a:off x="3267" y="1593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13"/>
            <p:cNvSpPr>
              <a:spLocks noChangeArrowheads="1"/>
            </p:cNvSpPr>
            <p:nvPr/>
          </p:nvSpPr>
          <p:spPr bwMode="auto">
            <a:xfrm>
              <a:off x="3267" y="1379"/>
              <a:ext cx="473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Rectangle 14"/>
            <p:cNvSpPr>
              <a:spLocks noChangeArrowheads="1"/>
            </p:cNvSpPr>
            <p:nvPr/>
          </p:nvSpPr>
          <p:spPr bwMode="auto">
            <a:xfrm>
              <a:off x="3267" y="1166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>
              <a:off x="3267" y="1166"/>
              <a:ext cx="473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Line 16"/>
            <p:cNvSpPr>
              <a:spLocks noChangeShapeType="1"/>
            </p:cNvSpPr>
            <p:nvPr/>
          </p:nvSpPr>
          <p:spPr bwMode="auto">
            <a:xfrm>
              <a:off x="3267" y="1379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Line 17"/>
            <p:cNvSpPr>
              <a:spLocks noChangeShapeType="1"/>
            </p:cNvSpPr>
            <p:nvPr/>
          </p:nvSpPr>
          <p:spPr bwMode="auto">
            <a:xfrm>
              <a:off x="3267" y="1593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Line 18"/>
            <p:cNvSpPr>
              <a:spLocks noChangeShapeType="1"/>
            </p:cNvSpPr>
            <p:nvPr/>
          </p:nvSpPr>
          <p:spPr bwMode="auto">
            <a:xfrm>
              <a:off x="3267" y="1806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Line 19"/>
            <p:cNvSpPr>
              <a:spLocks noChangeShapeType="1"/>
            </p:cNvSpPr>
            <p:nvPr/>
          </p:nvSpPr>
          <p:spPr bwMode="auto">
            <a:xfrm>
              <a:off x="3267" y="2019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Line 20"/>
            <p:cNvSpPr>
              <a:spLocks noChangeShapeType="1"/>
            </p:cNvSpPr>
            <p:nvPr/>
          </p:nvSpPr>
          <p:spPr bwMode="auto">
            <a:xfrm>
              <a:off x="3267" y="2232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Line 21"/>
            <p:cNvSpPr>
              <a:spLocks noChangeShapeType="1"/>
            </p:cNvSpPr>
            <p:nvPr/>
          </p:nvSpPr>
          <p:spPr bwMode="auto">
            <a:xfrm>
              <a:off x="3267" y="2445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Line 22"/>
            <p:cNvSpPr>
              <a:spLocks noChangeShapeType="1"/>
            </p:cNvSpPr>
            <p:nvPr/>
          </p:nvSpPr>
          <p:spPr bwMode="auto">
            <a:xfrm>
              <a:off x="3267" y="2658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Line 23"/>
            <p:cNvSpPr>
              <a:spLocks noChangeShapeType="1"/>
            </p:cNvSpPr>
            <p:nvPr/>
          </p:nvSpPr>
          <p:spPr bwMode="auto">
            <a:xfrm>
              <a:off x="3267" y="2871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Line 24"/>
            <p:cNvSpPr>
              <a:spLocks noChangeShapeType="1"/>
            </p:cNvSpPr>
            <p:nvPr/>
          </p:nvSpPr>
          <p:spPr bwMode="auto">
            <a:xfrm>
              <a:off x="3267" y="3085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Line 25"/>
            <p:cNvSpPr>
              <a:spLocks noChangeShapeType="1"/>
            </p:cNvSpPr>
            <p:nvPr/>
          </p:nvSpPr>
          <p:spPr bwMode="auto">
            <a:xfrm>
              <a:off x="3267" y="3298"/>
              <a:ext cx="473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Line 26"/>
            <p:cNvSpPr>
              <a:spLocks noChangeShapeType="1"/>
            </p:cNvSpPr>
            <p:nvPr/>
          </p:nvSpPr>
          <p:spPr bwMode="auto">
            <a:xfrm>
              <a:off x="3267" y="1166"/>
              <a:ext cx="0" cy="2132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Line 27"/>
            <p:cNvSpPr>
              <a:spLocks noChangeShapeType="1"/>
            </p:cNvSpPr>
            <p:nvPr/>
          </p:nvSpPr>
          <p:spPr bwMode="auto">
            <a:xfrm>
              <a:off x="3740" y="1166"/>
              <a:ext cx="0" cy="2132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3804" y="1153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0</a:t>
              </a:r>
            </a:p>
          </p:txBody>
        </p:sp>
        <p:sp>
          <p:nvSpPr>
            <p:cNvPr id="58" name="Text Box 29"/>
            <p:cNvSpPr txBox="1">
              <a:spLocks noChangeArrowheads="1"/>
            </p:cNvSpPr>
            <p:nvPr/>
          </p:nvSpPr>
          <p:spPr bwMode="auto">
            <a:xfrm>
              <a:off x="3799" y="3066"/>
              <a:ext cx="4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 - 1</a:t>
              </a:r>
            </a:p>
          </p:txBody>
        </p:sp>
        <p:sp>
          <p:nvSpPr>
            <p:cNvPr id="59" name="Text Box 30"/>
            <p:cNvSpPr txBox="1">
              <a:spLocks noChangeArrowheads="1"/>
            </p:cNvSpPr>
            <p:nvPr/>
          </p:nvSpPr>
          <p:spPr bwMode="auto">
            <a:xfrm>
              <a:off x="3387" y="916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</a:t>
              </a:r>
            </a:p>
          </p:txBody>
        </p:sp>
        <p:sp>
          <p:nvSpPr>
            <p:cNvPr id="60" name="Line 31"/>
            <p:cNvSpPr>
              <a:spLocks noChangeShapeType="1"/>
            </p:cNvSpPr>
            <p:nvPr/>
          </p:nvSpPr>
          <p:spPr bwMode="auto">
            <a:xfrm>
              <a:off x="3512" y="2755"/>
              <a:ext cx="4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Text Box 32"/>
            <p:cNvSpPr txBox="1">
              <a:spLocks noChangeArrowheads="1"/>
            </p:cNvSpPr>
            <p:nvPr/>
          </p:nvSpPr>
          <p:spPr bwMode="auto">
            <a:xfrm>
              <a:off x="3949" y="2631"/>
              <a:ext cx="1656" cy="2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chain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Chaining – Average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943600" cy="5791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It depends on how well the hash function distributes the </a:t>
            </a:r>
            <a:r>
              <a:rPr lang="en-US" dirty="0" smtClean="0">
                <a:solidFill>
                  <a:srgbClr val="0000CC"/>
                </a:solidFill>
                <a:latin typeface="Comic Sans MS" pitchFamily="66" charset="0"/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 keys</a:t>
            </a:r>
            <a:r>
              <a:rPr lang="en-US" dirty="0" smtClean="0"/>
              <a:t> among the 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</a:rPr>
              <a:t>m</a:t>
            </a:r>
            <a:r>
              <a:rPr lang="en-US" dirty="0" smtClean="0">
                <a:solidFill>
                  <a:srgbClr val="C00000"/>
                </a:solidFill>
              </a:rPr>
              <a:t> slots</a:t>
            </a:r>
          </a:p>
          <a:p>
            <a:pPr>
              <a:defRPr/>
            </a:pPr>
            <a:r>
              <a:rPr lang="en-US" dirty="0" smtClean="0"/>
              <a:t>Under the following assumptions:</a:t>
            </a:r>
          </a:p>
          <a:p>
            <a:pPr marL="457200" lvl="1" indent="0">
              <a:buNone/>
              <a:defRPr/>
            </a:pPr>
            <a:r>
              <a:rPr lang="en-US" dirty="0" smtClean="0"/>
              <a:t>(1) </a:t>
            </a:r>
            <a:r>
              <a:rPr lang="en-US" b="1" dirty="0" smtClean="0">
                <a:solidFill>
                  <a:srgbClr val="0000CC"/>
                </a:solidFill>
              </a:rPr>
              <a:t>n = O(m)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</a:p>
          <a:p>
            <a:pPr marL="457200" lvl="1" indent="0">
              <a:buNone/>
              <a:defRPr/>
            </a:pPr>
            <a:r>
              <a:rPr lang="en-US" dirty="0" smtClean="0"/>
              <a:t>(2) any given element is </a:t>
            </a:r>
            <a:r>
              <a:rPr lang="en-US" b="1" dirty="0" smtClean="0">
                <a:solidFill>
                  <a:srgbClr val="0000CC"/>
                </a:solidFill>
              </a:rPr>
              <a:t>equally likely</a:t>
            </a:r>
            <a:r>
              <a:rPr lang="en-US" dirty="0" smtClean="0"/>
              <a:t> to hash into any of the </a:t>
            </a:r>
            <a:r>
              <a:rPr lang="en-US" dirty="0" smtClean="0">
                <a:latin typeface="Comic Sans MS" pitchFamily="66" charset="0"/>
              </a:rPr>
              <a:t>m</a:t>
            </a:r>
            <a:r>
              <a:rPr lang="en-US" dirty="0" smtClean="0"/>
              <a:t> slots (i.e., simple uniform hashing property)</a:t>
            </a:r>
          </a:p>
          <a:p>
            <a:pPr marL="0" indent="0">
              <a:buNone/>
              <a:defRPr/>
            </a:pPr>
            <a:r>
              <a:rPr lang="en-US" dirty="0" smtClean="0"/>
              <a:t>then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0000CC"/>
                </a:solidFill>
              </a:rPr>
              <a:t>O(1) time 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+ time to compute the hash function</a:t>
            </a:r>
            <a:endParaRPr lang="en-US" dirty="0" smtClean="0">
              <a:solidFill>
                <a:srgbClr val="0000CC"/>
              </a:solidFill>
            </a:endParaRPr>
          </a:p>
        </p:txBody>
      </p:sp>
      <p:grpSp>
        <p:nvGrpSpPr>
          <p:cNvPr id="96" name="Group 4"/>
          <p:cNvGrpSpPr>
            <a:grpSpLocks/>
          </p:cNvGrpSpPr>
          <p:nvPr/>
        </p:nvGrpSpPr>
        <p:grpSpPr bwMode="auto">
          <a:xfrm>
            <a:off x="6400800" y="1219201"/>
            <a:ext cx="2514600" cy="4578350"/>
            <a:chOff x="4256" y="1366"/>
            <a:chExt cx="1212" cy="2382"/>
          </a:xfrm>
        </p:grpSpPr>
        <p:sp>
          <p:nvSpPr>
            <p:cNvPr id="97" name="Rectangle 5"/>
            <p:cNvSpPr>
              <a:spLocks noChangeArrowheads="1"/>
            </p:cNvSpPr>
            <p:nvPr/>
          </p:nvSpPr>
          <p:spPr bwMode="auto">
            <a:xfrm>
              <a:off x="4256" y="3535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Rectangle 6"/>
            <p:cNvSpPr>
              <a:spLocks noChangeArrowheads="1"/>
            </p:cNvSpPr>
            <p:nvPr/>
          </p:nvSpPr>
          <p:spPr bwMode="auto">
            <a:xfrm>
              <a:off x="4256" y="3321"/>
              <a:ext cx="473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Rectangle 7"/>
            <p:cNvSpPr>
              <a:spLocks noChangeArrowheads="1"/>
            </p:cNvSpPr>
            <p:nvPr/>
          </p:nvSpPr>
          <p:spPr bwMode="auto">
            <a:xfrm>
              <a:off x="4256" y="3108"/>
              <a:ext cx="473" cy="213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0" name="Rectangle 8"/>
            <p:cNvSpPr>
              <a:spLocks noChangeArrowheads="1"/>
            </p:cNvSpPr>
            <p:nvPr/>
          </p:nvSpPr>
          <p:spPr bwMode="auto">
            <a:xfrm>
              <a:off x="4256" y="2895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Rectangle 9"/>
            <p:cNvSpPr>
              <a:spLocks noChangeArrowheads="1"/>
            </p:cNvSpPr>
            <p:nvPr/>
          </p:nvSpPr>
          <p:spPr bwMode="auto">
            <a:xfrm>
              <a:off x="4256" y="2682"/>
              <a:ext cx="473" cy="213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Rectangle 10"/>
            <p:cNvSpPr>
              <a:spLocks noChangeArrowheads="1"/>
            </p:cNvSpPr>
            <p:nvPr/>
          </p:nvSpPr>
          <p:spPr bwMode="auto">
            <a:xfrm>
              <a:off x="4256" y="2469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Rectangle 11"/>
            <p:cNvSpPr>
              <a:spLocks noChangeArrowheads="1"/>
            </p:cNvSpPr>
            <p:nvPr/>
          </p:nvSpPr>
          <p:spPr bwMode="auto">
            <a:xfrm>
              <a:off x="4256" y="2256"/>
              <a:ext cx="473" cy="213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Rectangle 12"/>
            <p:cNvSpPr>
              <a:spLocks noChangeArrowheads="1"/>
            </p:cNvSpPr>
            <p:nvPr/>
          </p:nvSpPr>
          <p:spPr bwMode="auto">
            <a:xfrm>
              <a:off x="4256" y="2043"/>
              <a:ext cx="473" cy="213"/>
            </a:xfrm>
            <a:prstGeom prst="rect">
              <a:avLst/>
            </a:prstGeom>
            <a:solidFill>
              <a:srgbClr val="EAEA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Rectangle 13"/>
            <p:cNvSpPr>
              <a:spLocks noChangeArrowheads="1"/>
            </p:cNvSpPr>
            <p:nvPr/>
          </p:nvSpPr>
          <p:spPr bwMode="auto">
            <a:xfrm>
              <a:off x="4256" y="1829"/>
              <a:ext cx="473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Rectangle 14"/>
            <p:cNvSpPr>
              <a:spLocks noChangeArrowheads="1"/>
            </p:cNvSpPr>
            <p:nvPr/>
          </p:nvSpPr>
          <p:spPr bwMode="auto">
            <a:xfrm>
              <a:off x="4256" y="1616"/>
              <a:ext cx="4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Line 15"/>
            <p:cNvSpPr>
              <a:spLocks noChangeShapeType="1"/>
            </p:cNvSpPr>
            <p:nvPr/>
          </p:nvSpPr>
          <p:spPr bwMode="auto">
            <a:xfrm>
              <a:off x="4256" y="1616"/>
              <a:ext cx="473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Line 16"/>
            <p:cNvSpPr>
              <a:spLocks noChangeShapeType="1"/>
            </p:cNvSpPr>
            <p:nvPr/>
          </p:nvSpPr>
          <p:spPr bwMode="auto">
            <a:xfrm>
              <a:off x="4256" y="1829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Line 17"/>
            <p:cNvSpPr>
              <a:spLocks noChangeShapeType="1"/>
            </p:cNvSpPr>
            <p:nvPr/>
          </p:nvSpPr>
          <p:spPr bwMode="auto">
            <a:xfrm>
              <a:off x="4256" y="2043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Line 18"/>
            <p:cNvSpPr>
              <a:spLocks noChangeShapeType="1"/>
            </p:cNvSpPr>
            <p:nvPr/>
          </p:nvSpPr>
          <p:spPr bwMode="auto">
            <a:xfrm>
              <a:off x="4256" y="2256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Line 19"/>
            <p:cNvSpPr>
              <a:spLocks noChangeShapeType="1"/>
            </p:cNvSpPr>
            <p:nvPr/>
          </p:nvSpPr>
          <p:spPr bwMode="auto">
            <a:xfrm>
              <a:off x="4256" y="2469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Line 20"/>
            <p:cNvSpPr>
              <a:spLocks noChangeShapeType="1"/>
            </p:cNvSpPr>
            <p:nvPr/>
          </p:nvSpPr>
          <p:spPr bwMode="auto">
            <a:xfrm>
              <a:off x="4256" y="2682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Line 21"/>
            <p:cNvSpPr>
              <a:spLocks noChangeShapeType="1"/>
            </p:cNvSpPr>
            <p:nvPr/>
          </p:nvSpPr>
          <p:spPr bwMode="auto">
            <a:xfrm>
              <a:off x="4256" y="2895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Line 22"/>
            <p:cNvSpPr>
              <a:spLocks noChangeShapeType="1"/>
            </p:cNvSpPr>
            <p:nvPr/>
          </p:nvSpPr>
          <p:spPr bwMode="auto">
            <a:xfrm>
              <a:off x="4256" y="3108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Line 23"/>
            <p:cNvSpPr>
              <a:spLocks noChangeShapeType="1"/>
            </p:cNvSpPr>
            <p:nvPr/>
          </p:nvSpPr>
          <p:spPr bwMode="auto">
            <a:xfrm>
              <a:off x="4256" y="3321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Line 24"/>
            <p:cNvSpPr>
              <a:spLocks noChangeShapeType="1"/>
            </p:cNvSpPr>
            <p:nvPr/>
          </p:nvSpPr>
          <p:spPr bwMode="auto">
            <a:xfrm>
              <a:off x="4256" y="3535"/>
              <a:ext cx="47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Line 25"/>
            <p:cNvSpPr>
              <a:spLocks noChangeShapeType="1"/>
            </p:cNvSpPr>
            <p:nvPr/>
          </p:nvSpPr>
          <p:spPr bwMode="auto">
            <a:xfrm>
              <a:off x="4256" y="3748"/>
              <a:ext cx="473" cy="0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Line 26"/>
            <p:cNvSpPr>
              <a:spLocks noChangeShapeType="1"/>
            </p:cNvSpPr>
            <p:nvPr/>
          </p:nvSpPr>
          <p:spPr bwMode="auto">
            <a:xfrm>
              <a:off x="4256" y="1616"/>
              <a:ext cx="0" cy="2132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Line 27"/>
            <p:cNvSpPr>
              <a:spLocks noChangeShapeType="1"/>
            </p:cNvSpPr>
            <p:nvPr/>
          </p:nvSpPr>
          <p:spPr bwMode="auto">
            <a:xfrm>
              <a:off x="4729" y="1616"/>
              <a:ext cx="0" cy="2132"/>
            </a:xfrm>
            <a:prstGeom prst="line">
              <a:avLst/>
            </a:prstGeom>
            <a:noFill/>
            <a:ln w="28575" cap="sq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Text Box 28"/>
            <p:cNvSpPr txBox="1">
              <a:spLocks noChangeArrowheads="1"/>
            </p:cNvSpPr>
            <p:nvPr/>
          </p:nvSpPr>
          <p:spPr bwMode="auto">
            <a:xfrm>
              <a:off x="4793" y="1603"/>
              <a:ext cx="4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0</a:t>
              </a: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= 0</a:t>
              </a:r>
            </a:p>
          </p:txBody>
        </p:sp>
        <p:sp>
          <p:nvSpPr>
            <p:cNvPr id="121" name="Text Box 29"/>
            <p:cNvSpPr txBox="1">
              <a:spLocks noChangeArrowheads="1"/>
            </p:cNvSpPr>
            <p:nvPr/>
          </p:nvSpPr>
          <p:spPr bwMode="auto">
            <a:xfrm>
              <a:off x="4788" y="3516"/>
              <a:ext cx="6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 – 1</a:t>
              </a: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= 0</a:t>
              </a:r>
              <a:endParaRPr kumimoji="0" lang="en-US" sz="1800" b="0" i="0" u="none" strike="noStrike" kern="0" cap="none" spc="0" normalizeH="0" baseline="-2500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Text Box 30"/>
            <p:cNvSpPr txBox="1">
              <a:spLocks noChangeArrowheads="1"/>
            </p:cNvSpPr>
            <p:nvPr/>
          </p:nvSpPr>
          <p:spPr bwMode="auto">
            <a:xfrm>
              <a:off x="4376" y="1366"/>
              <a:ext cx="2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</a:t>
              </a:r>
            </a:p>
          </p:txBody>
        </p:sp>
        <p:sp>
          <p:nvSpPr>
            <p:cNvPr id="123" name="Line 31"/>
            <p:cNvSpPr>
              <a:spLocks noChangeShapeType="1"/>
            </p:cNvSpPr>
            <p:nvPr/>
          </p:nvSpPr>
          <p:spPr bwMode="auto">
            <a:xfrm>
              <a:off x="4501" y="2160"/>
              <a:ext cx="4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Line 32"/>
            <p:cNvSpPr>
              <a:spLocks noChangeShapeType="1"/>
            </p:cNvSpPr>
            <p:nvPr/>
          </p:nvSpPr>
          <p:spPr bwMode="auto">
            <a:xfrm>
              <a:off x="4501" y="2364"/>
              <a:ext cx="4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Line 33"/>
            <p:cNvSpPr>
              <a:spLocks noChangeShapeType="1"/>
            </p:cNvSpPr>
            <p:nvPr/>
          </p:nvSpPr>
          <p:spPr bwMode="auto">
            <a:xfrm>
              <a:off x="4501" y="2783"/>
              <a:ext cx="4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Line 34"/>
            <p:cNvSpPr>
              <a:spLocks noChangeShapeType="1"/>
            </p:cNvSpPr>
            <p:nvPr/>
          </p:nvSpPr>
          <p:spPr bwMode="auto">
            <a:xfrm>
              <a:off x="4501" y="3205"/>
              <a:ext cx="4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Text Box 35"/>
            <p:cNvSpPr txBox="1">
              <a:spLocks noChangeArrowheads="1"/>
            </p:cNvSpPr>
            <p:nvPr/>
          </p:nvSpPr>
          <p:spPr bwMode="auto">
            <a:xfrm>
              <a:off x="4938" y="2040"/>
              <a:ext cx="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Text Box 36"/>
            <p:cNvSpPr txBox="1">
              <a:spLocks noChangeArrowheads="1"/>
            </p:cNvSpPr>
            <p:nvPr/>
          </p:nvSpPr>
          <p:spPr bwMode="auto">
            <a:xfrm>
              <a:off x="4938" y="2267"/>
              <a:ext cx="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</a:t>
              </a: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Text Box 37"/>
            <p:cNvSpPr txBox="1">
              <a:spLocks noChangeArrowheads="1"/>
            </p:cNvSpPr>
            <p:nvPr/>
          </p:nvSpPr>
          <p:spPr bwMode="auto">
            <a:xfrm>
              <a:off x="4938" y="2654"/>
              <a:ext cx="21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j</a:t>
              </a: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Text Box 38"/>
            <p:cNvSpPr txBox="1">
              <a:spLocks noChangeArrowheads="1"/>
            </p:cNvSpPr>
            <p:nvPr/>
          </p:nvSpPr>
          <p:spPr bwMode="auto">
            <a:xfrm>
              <a:off x="4938" y="3081"/>
              <a:ext cx="2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</a:t>
              </a:r>
              <a:r>
                <a:rPr kumimoji="0" lang="en-US" sz="1800" b="0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k</a:t>
              </a: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Addressing – (Closed Hashing)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dirty="0" smtClean="0"/>
              <a:t>So far we have studied hashing with chaining, using a </a:t>
            </a:r>
            <a:r>
              <a:rPr lang="en-US" sz="3200" dirty="0" smtClean="0">
                <a:solidFill>
                  <a:srgbClr val="0000CC"/>
                </a:solidFill>
              </a:rPr>
              <a:t>linked-list</a:t>
            </a:r>
            <a:r>
              <a:rPr lang="en-US" sz="3200" dirty="0" smtClean="0"/>
              <a:t> to store keys that hash to the same location.</a:t>
            </a:r>
          </a:p>
          <a:p>
            <a:r>
              <a:rPr lang="en-US" sz="3200" dirty="0" smtClean="0"/>
              <a:t>Maintaining </a:t>
            </a:r>
            <a:r>
              <a:rPr lang="en-US" sz="3200" dirty="0" smtClean="0">
                <a:solidFill>
                  <a:srgbClr val="0000CC"/>
                </a:solidFill>
              </a:rPr>
              <a:t>linked lists involves using pointers</a:t>
            </a:r>
            <a:r>
              <a:rPr lang="en-US" sz="3200" dirty="0" smtClean="0"/>
              <a:t> </a:t>
            </a:r>
          </a:p>
          <a:p>
            <a:pPr lvl="1"/>
            <a:r>
              <a:rPr lang="en-US" sz="2800" dirty="0" smtClean="0"/>
              <a:t>which is </a:t>
            </a:r>
            <a:r>
              <a:rPr lang="en-US" sz="2800" dirty="0" smtClean="0">
                <a:solidFill>
                  <a:srgbClr val="C00000"/>
                </a:solidFill>
              </a:rPr>
              <a:t>complex and inefficient </a:t>
            </a:r>
            <a:r>
              <a:rPr lang="en-US" sz="2800" dirty="0" smtClean="0"/>
              <a:t>in both storage and time requirements.</a:t>
            </a:r>
          </a:p>
          <a:p>
            <a:r>
              <a:rPr lang="en-US" sz="3200" dirty="0" smtClean="0"/>
              <a:t>Another option is to store all the keys directly in the table. This is known as </a:t>
            </a:r>
            <a:r>
              <a:rPr lang="en-US" sz="3200" u="sng" dirty="0" smtClean="0">
                <a:solidFill>
                  <a:srgbClr val="0000CC"/>
                </a:solidFill>
              </a:rPr>
              <a:t>open addressing</a:t>
            </a:r>
          </a:p>
          <a:p>
            <a:pPr lvl="1"/>
            <a:r>
              <a:rPr lang="en-US" sz="2800" dirty="0" smtClean="0"/>
              <a:t>where collisions are resolved by systematically examining other table indexes,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 </a:t>
            </a:r>
            <a:r>
              <a:rPr lang="en-US" sz="2800" baseline="-10000" dirty="0" smtClean="0"/>
              <a:t>0 </a:t>
            </a:r>
            <a:r>
              <a:rPr lang="en-US" sz="2800" dirty="0" smtClean="0"/>
              <a:t>,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 </a:t>
            </a:r>
            <a:r>
              <a:rPr lang="en-US" sz="2800" baseline="-10000" dirty="0" smtClean="0"/>
              <a:t>1 </a:t>
            </a:r>
            <a:r>
              <a:rPr lang="en-US" sz="2800" dirty="0" smtClean="0"/>
              <a:t>,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 </a:t>
            </a:r>
            <a:r>
              <a:rPr lang="en-US" sz="2800" i="1" baseline="-10000" dirty="0" smtClean="0"/>
              <a:t>2 </a:t>
            </a:r>
            <a:r>
              <a:rPr lang="en-US" sz="2800" dirty="0" smtClean="0"/>
              <a:t>, … until an empty slot is located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approach for </a:t>
            </a:r>
            <a:r>
              <a:rPr lang="en-US" dirty="0" smtClean="0">
                <a:solidFill>
                  <a:srgbClr val="0000CC"/>
                </a:solidFill>
              </a:rPr>
              <a:t>collision resolution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All elements are stored in the hash table itself</a:t>
            </a:r>
          </a:p>
          <a:p>
            <a:pPr lvl="1"/>
            <a:r>
              <a:rPr lang="en-US" dirty="0" smtClean="0"/>
              <a:t>so no pointers involved as in chaining</a:t>
            </a:r>
          </a:p>
          <a:p>
            <a:r>
              <a:rPr lang="en-US" u="sng" dirty="0" smtClean="0">
                <a:solidFill>
                  <a:srgbClr val="0000CC"/>
                </a:solidFill>
              </a:rPr>
              <a:t>To insert</a:t>
            </a:r>
            <a:r>
              <a:rPr lang="en-US" dirty="0" smtClean="0"/>
              <a:t>: if slot is full, try another slot, and another, until an open slot is found </a:t>
            </a:r>
            <a:r>
              <a:rPr lang="en-US" b="1" i="1" dirty="0" smtClean="0">
                <a:solidFill>
                  <a:srgbClr val="C00000"/>
                </a:solidFill>
              </a:rPr>
              <a:t>(probing)</a:t>
            </a:r>
          </a:p>
          <a:p>
            <a:r>
              <a:rPr lang="en-US" u="sng" dirty="0" smtClean="0">
                <a:solidFill>
                  <a:srgbClr val="0000CC"/>
                </a:solidFill>
              </a:rPr>
              <a:t>To search</a:t>
            </a:r>
            <a:r>
              <a:rPr lang="en-US" dirty="0" smtClean="0"/>
              <a:t>, follow same sequence of probes as would be used when inserting the element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7010400" cy="54864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800" dirty="0" smtClean="0">
                <a:solidFill>
                  <a:srgbClr val="006699"/>
                </a:solidFill>
                <a:sym typeface="Symbol" pitchFamily="18" charset="2"/>
              </a:rPr>
              <a:t>Idea:</a:t>
            </a:r>
            <a:r>
              <a:rPr lang="en-US" sz="2800" dirty="0" smtClean="0">
                <a:solidFill>
                  <a:srgbClr val="CC0000"/>
                </a:solidFill>
                <a:sym typeface="Symbol" pitchFamily="18" charset="2"/>
              </a:rPr>
              <a:t> store the keys in the table itself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ym typeface="Symbol" pitchFamily="18" charset="2"/>
              </a:rPr>
              <a:t>No need to use linked lists anymore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ym typeface="Symbol" pitchFamily="18" charset="2"/>
              </a:rPr>
              <a:t>Basic idea:</a:t>
            </a:r>
          </a:p>
          <a:p>
            <a:pPr lvl="1">
              <a:lnSpc>
                <a:spcPct val="130000"/>
              </a:lnSpc>
            </a:pPr>
            <a:r>
              <a:rPr lang="en-US" sz="2400" u="sng" dirty="0" smtClean="0">
                <a:sym typeface="Symbol" pitchFamily="18" charset="2"/>
              </a:rPr>
              <a:t>Insertion:</a:t>
            </a:r>
            <a:r>
              <a:rPr lang="en-US" sz="2400" dirty="0" smtClean="0">
                <a:sym typeface="Symbol" pitchFamily="18" charset="2"/>
              </a:rPr>
              <a:t> if a slot is full, try another one, </a:t>
            </a:r>
          </a:p>
          <a:p>
            <a:pPr lvl="1">
              <a:lnSpc>
                <a:spcPct val="130000"/>
              </a:lnSpc>
              <a:buNone/>
            </a:pPr>
            <a:r>
              <a:rPr lang="en-US" sz="2400" dirty="0" smtClean="0">
                <a:sym typeface="Symbol" pitchFamily="18" charset="2"/>
              </a:rPr>
              <a:t>    until you find an empty one.</a:t>
            </a:r>
          </a:p>
          <a:p>
            <a:pPr lvl="1">
              <a:lnSpc>
                <a:spcPct val="130000"/>
              </a:lnSpc>
            </a:pPr>
            <a:r>
              <a:rPr lang="en-US" sz="2400" u="sng" dirty="0" smtClean="0">
                <a:sym typeface="Symbol" pitchFamily="18" charset="2"/>
              </a:rPr>
              <a:t>Search:</a:t>
            </a:r>
            <a:r>
              <a:rPr lang="en-US" sz="2400" dirty="0" smtClean="0">
                <a:sym typeface="Symbol" pitchFamily="18" charset="2"/>
              </a:rPr>
              <a:t> follow the same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probe sequence</a:t>
            </a:r>
            <a:r>
              <a:rPr lang="en-US" sz="2400" dirty="0" smtClean="0">
                <a:solidFill>
                  <a:srgbClr val="FF9900"/>
                </a:solidFill>
                <a:sym typeface="Symbol" pitchFamily="18" charset="2"/>
              </a:rPr>
              <a:t>.</a:t>
            </a:r>
          </a:p>
          <a:p>
            <a:pPr lvl="1">
              <a:lnSpc>
                <a:spcPct val="130000"/>
              </a:lnSpc>
            </a:pPr>
            <a:r>
              <a:rPr lang="en-US" sz="2400" u="sng" dirty="0" smtClean="0">
                <a:sym typeface="Symbol" pitchFamily="18" charset="2"/>
              </a:rPr>
              <a:t>Deletion:</a:t>
            </a:r>
            <a:r>
              <a:rPr lang="en-US" sz="2400" dirty="0" smtClean="0">
                <a:sym typeface="Symbol" pitchFamily="18" charset="2"/>
              </a:rPr>
              <a:t> need to be careful!</a:t>
            </a:r>
          </a:p>
          <a:p>
            <a:pPr>
              <a:lnSpc>
                <a:spcPct val="130000"/>
              </a:lnSpc>
            </a:pPr>
            <a:r>
              <a:rPr lang="en-US" sz="2800" dirty="0" smtClean="0">
                <a:sym typeface="Symbol" pitchFamily="18" charset="2"/>
              </a:rPr>
              <a:t>Search time depends on the length of </a:t>
            </a:r>
          </a:p>
          <a:p>
            <a:pPr>
              <a:lnSpc>
                <a:spcPct val="130000"/>
              </a:lnSpc>
              <a:buNone/>
            </a:pPr>
            <a:r>
              <a:rPr lang="en-US" sz="2800" dirty="0" smtClean="0">
                <a:sym typeface="Symbol" pitchFamily="18" charset="2"/>
              </a:rPr>
              <a:t>     probe sequences!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752600"/>
            <a:ext cx="1284288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934200" y="1295400"/>
            <a:ext cx="20489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e.g., insert 14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139834" y="5939135"/>
            <a:ext cx="24801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probe sequence: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620000" y="5939135"/>
            <a:ext cx="1398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effectLst/>
              </a:rPr>
              <a:t>&lt;1, 5, 9&gt;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Addressing – 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hash function contains two arguments now:</a:t>
            </a:r>
          </a:p>
          <a:p>
            <a:pPr lvl="1">
              <a:buNone/>
            </a:pPr>
            <a:r>
              <a:rPr lang="en-US" dirty="0" smtClean="0"/>
              <a:t>            (</a:t>
            </a:r>
            <a:r>
              <a:rPr lang="en-US" dirty="0" err="1" smtClean="0"/>
              <a:t>i</a:t>
            </a:r>
            <a:r>
              <a:rPr lang="en-US" dirty="0" smtClean="0"/>
              <a:t>) key value, and (ii) probe number</a:t>
            </a:r>
          </a:p>
          <a:p>
            <a:pPr lvl="1">
              <a:buNone/>
            </a:pPr>
            <a:r>
              <a:rPr lang="en-US" dirty="0" smtClean="0">
                <a:solidFill>
                  <a:srgbClr val="0066FF"/>
                </a:solidFill>
                <a:latin typeface="Comic Sans MS" pitchFamily="66" charset="0"/>
              </a:rPr>
              <a:t>                       h(</a:t>
            </a:r>
            <a:r>
              <a:rPr lang="en-US" dirty="0" err="1" smtClean="0">
                <a:solidFill>
                  <a:srgbClr val="0066FF"/>
                </a:solidFill>
                <a:latin typeface="Comic Sans MS" pitchFamily="66" charset="0"/>
              </a:rPr>
              <a:t>k,p</a:t>
            </a:r>
            <a:r>
              <a:rPr lang="en-US" dirty="0" smtClean="0">
                <a:solidFill>
                  <a:srgbClr val="0066FF"/>
                </a:solidFill>
                <a:latin typeface="Comic Sans MS" pitchFamily="66" charset="0"/>
              </a:rPr>
              <a:t>),    p=0,1,...,m-1</a:t>
            </a:r>
          </a:p>
          <a:p>
            <a:r>
              <a:rPr lang="en-US" dirty="0" smtClean="0"/>
              <a:t>Probe sequence:</a:t>
            </a:r>
          </a:p>
          <a:p>
            <a:pPr>
              <a:buNone/>
            </a:pPr>
            <a:r>
              <a:rPr lang="en-US" dirty="0" smtClean="0"/>
              <a:t>		      </a:t>
            </a:r>
            <a:r>
              <a:rPr lang="en-US" dirty="0" smtClean="0">
                <a:solidFill>
                  <a:srgbClr val="0066FF"/>
                </a:solidFill>
              </a:rPr>
              <a:t>&lt;h(k,0), h(k,1), h(k,2), …. &gt;</a:t>
            </a:r>
          </a:p>
          <a:p>
            <a:pPr>
              <a:defRPr/>
            </a:pPr>
            <a:r>
              <a:rPr lang="en-US" dirty="0" smtClean="0"/>
              <a:t>Probe sequence must be a permutation </a:t>
            </a:r>
          </a:p>
          <a:p>
            <a:pPr lvl="1">
              <a:buNone/>
              <a:defRPr/>
            </a:pPr>
            <a:r>
              <a:rPr lang="en-US" dirty="0" smtClean="0">
                <a:solidFill>
                  <a:srgbClr val="0066FF"/>
                </a:solidFill>
              </a:rPr>
              <a:t>			</a:t>
            </a:r>
            <a:r>
              <a:rPr lang="en-US" dirty="0" smtClean="0"/>
              <a:t>of </a:t>
            </a:r>
            <a:r>
              <a:rPr lang="en-US" dirty="0" smtClean="0">
                <a:solidFill>
                  <a:srgbClr val="0066FF"/>
                </a:solidFill>
              </a:rPr>
              <a:t>	&lt;0,1,...,m-1&gt;</a:t>
            </a:r>
          </a:p>
          <a:p>
            <a:pPr>
              <a:defRPr/>
            </a:pPr>
            <a:r>
              <a:rPr lang="en-US" dirty="0" smtClean="0"/>
              <a:t>There are </a:t>
            </a:r>
            <a:r>
              <a:rPr lang="en-US" dirty="0" smtClean="0">
                <a:solidFill>
                  <a:srgbClr val="0066FF"/>
                </a:solidFill>
                <a:latin typeface="Comic Sans MS" pitchFamily="66" charset="0"/>
              </a:rPr>
              <a:t>m!</a:t>
            </a:r>
            <a:r>
              <a:rPr lang="en-US" dirty="0" smtClean="0"/>
              <a:t> possible permutations</a:t>
            </a:r>
          </a:p>
          <a:p>
            <a:pPr>
              <a:defRPr/>
            </a:pPr>
            <a:r>
              <a:rPr lang="en-US" dirty="0" smtClean="0"/>
              <a:t>Example: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52400" y="5943600"/>
            <a:ext cx="25138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DD0111"/>
                </a:solidFill>
                <a:effectLst/>
              </a:rPr>
              <a:t>Probe sequence: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490929" y="5945187"/>
            <a:ext cx="52052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effectLst/>
              </a:rPr>
              <a:t>&lt;h(14,0), h(14,1), h(14,2)&gt;=&lt;1, 5, 9&gt;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80816" y="2578100"/>
            <a:ext cx="1284288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010400" y="2129135"/>
            <a:ext cx="20489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DD0111"/>
                </a:solidFill>
                <a:effectLst/>
              </a:rPr>
              <a:t>e.g., insert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Open Addressing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Linear Probing</a:t>
            </a:r>
          </a:p>
          <a:p>
            <a:endParaRPr lang="en-US" dirty="0" smtClean="0"/>
          </a:p>
          <a:p>
            <a:r>
              <a:rPr lang="en-US" dirty="0" smtClean="0"/>
              <a:t>Quadratic probing</a:t>
            </a:r>
          </a:p>
          <a:p>
            <a:endParaRPr lang="en-US" dirty="0" smtClean="0"/>
          </a:p>
          <a:p>
            <a:r>
              <a:rPr lang="en-US" dirty="0" smtClean="0"/>
              <a:t>Double hashing</a:t>
            </a:r>
          </a:p>
          <a:p>
            <a:endParaRPr lang="en-US" dirty="0" smtClean="0"/>
          </a:p>
          <a:p>
            <a:r>
              <a:rPr lang="en-US" dirty="0" smtClean="0"/>
              <a:t>None of these methods can generate more than </a:t>
            </a:r>
            <a:r>
              <a:rPr lang="en-US" dirty="0" smtClean="0">
                <a:latin typeface="Comic Sans MS" pitchFamily="66" charset="0"/>
              </a:rPr>
              <a:t>m</a:t>
            </a:r>
            <a:r>
              <a:rPr lang="en-US" baseline="30000" dirty="0" smtClean="0">
                <a:latin typeface="Comic Sans MS" pitchFamily="66" charset="0"/>
              </a:rPr>
              <a:t>2</a:t>
            </a:r>
            <a:r>
              <a:rPr lang="en-US" baseline="30000" dirty="0" smtClean="0"/>
              <a:t> </a:t>
            </a:r>
            <a:r>
              <a:rPr lang="en-US" dirty="0" smtClean="0"/>
              <a:t>different probe sequences!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Linear Probing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Char char="Ì"/>
            </a:pPr>
            <a:r>
              <a:rPr lang="en-US" dirty="0" smtClean="0"/>
              <a:t>The re-hash function</a:t>
            </a:r>
          </a:p>
          <a:p>
            <a:pPr marL="1162050" lvl="2"/>
            <a:r>
              <a:rPr lang="en-US" dirty="0" smtClean="0"/>
              <a:t>Many variations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Linear probing</a:t>
            </a:r>
          </a:p>
          <a:p>
            <a:pPr marL="809625" lvl="1"/>
            <a:r>
              <a:rPr lang="en-US" dirty="0" smtClean="0">
                <a:latin typeface="Times New Roman" pitchFamily="18" charset="0"/>
              </a:rPr>
              <a:t>h’(x)   is    +1</a:t>
            </a:r>
          </a:p>
          <a:p>
            <a:pPr marL="809625" lvl="1"/>
            <a:r>
              <a:rPr lang="en-US" dirty="0" smtClean="0"/>
              <a:t>Go to the next slot</a:t>
            </a:r>
            <a:br>
              <a:rPr lang="en-US" dirty="0" smtClean="0"/>
            </a:br>
            <a:r>
              <a:rPr lang="en-US" dirty="0" smtClean="0"/>
              <a:t>until you find one empty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Can lead to bad </a:t>
            </a:r>
            <a:r>
              <a:rPr lang="en-US" dirty="0" smtClean="0">
                <a:solidFill>
                  <a:srgbClr val="FC0128"/>
                </a:solidFill>
              </a:rPr>
              <a:t>clustering</a:t>
            </a:r>
          </a:p>
          <a:p>
            <a:pPr lvl="1"/>
            <a:r>
              <a:rPr lang="en-US" dirty="0" smtClean="0"/>
              <a:t>Re-hash keys fill in gaps</a:t>
            </a:r>
            <a:br>
              <a:rPr lang="en-US" dirty="0" smtClean="0"/>
            </a:br>
            <a:r>
              <a:rPr lang="en-US" dirty="0" smtClean="0"/>
              <a:t>between other keys and exacerbate</a:t>
            </a:r>
            <a:br>
              <a:rPr lang="en-US" dirty="0" smtClean="0"/>
            </a:br>
            <a:r>
              <a:rPr lang="en-US" dirty="0" smtClean="0"/>
              <a:t>the collision problem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9690" y="1295400"/>
            <a:ext cx="359473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Probing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key is first mapped to a slot: 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If there is a collision subsequent probes are performed:</a:t>
            </a:r>
          </a:p>
          <a:p>
            <a:endParaRPr lang="en-US" sz="2800" dirty="0" smtClean="0"/>
          </a:p>
          <a:p>
            <a:r>
              <a:rPr lang="en-US" sz="2800" dirty="0" smtClean="0"/>
              <a:t>If the offset constant</a:t>
            </a:r>
            <a:r>
              <a:rPr lang="en-US" sz="2800" b="1" dirty="0" smtClean="0">
                <a:solidFill>
                  <a:srgbClr val="0000CC"/>
                </a:solidFill>
              </a:rPr>
              <a:t>, </a:t>
            </a:r>
            <a:r>
              <a:rPr lang="en-US" sz="2800" b="1" i="1" dirty="0" smtClean="0">
                <a:solidFill>
                  <a:srgbClr val="0000CC"/>
                </a:solidFill>
              </a:rPr>
              <a:t>c</a:t>
            </a:r>
            <a:r>
              <a:rPr lang="en-US" sz="2800" b="1" dirty="0" smtClean="0">
                <a:solidFill>
                  <a:srgbClr val="0000CC"/>
                </a:solidFill>
              </a:rPr>
              <a:t> and </a:t>
            </a:r>
            <a:r>
              <a:rPr lang="en-US" sz="2800" b="1" i="1" dirty="0" smtClean="0">
                <a:solidFill>
                  <a:srgbClr val="0000CC"/>
                </a:solidFill>
              </a:rPr>
              <a:t>m</a:t>
            </a:r>
            <a:r>
              <a:rPr lang="en-US" sz="2800" b="1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are not relatively prime, we will not examine all the cells.  Ex.:</a:t>
            </a:r>
          </a:p>
          <a:p>
            <a:pPr lvl="1"/>
            <a:r>
              <a:rPr lang="en-US" sz="2800" dirty="0" smtClean="0"/>
              <a:t>Consider m=4 and c=2, then only every other slot is checked.</a:t>
            </a:r>
          </a:p>
          <a:p>
            <a:pPr lvl="1"/>
            <a:r>
              <a:rPr lang="en-US" sz="2800" dirty="0" smtClean="0"/>
              <a:t>When </a:t>
            </a:r>
            <a:r>
              <a:rPr lang="en-US" sz="2800" i="1" dirty="0" smtClean="0">
                <a:solidFill>
                  <a:srgbClr val="0000CC"/>
                </a:solidFill>
              </a:rPr>
              <a:t>c</a:t>
            </a:r>
            <a:r>
              <a:rPr lang="en-US" sz="2800" dirty="0" smtClean="0">
                <a:solidFill>
                  <a:srgbClr val="0000CC"/>
                </a:solidFill>
              </a:rPr>
              <a:t>=1</a:t>
            </a:r>
            <a:r>
              <a:rPr lang="en-US" sz="2800" dirty="0" smtClean="0"/>
              <a:t> the collision resolution is done as a linear search.  </a:t>
            </a:r>
            <a:endParaRPr lang="en-US" dirty="0"/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676400" y="1600200"/>
          <a:ext cx="2794000" cy="523875"/>
        </p:xfrm>
        <a:graphic>
          <a:graphicData uri="http://schemas.openxmlformats.org/presentationml/2006/ole">
            <p:oleObj spid="_x0000_s94210" name="Equation" r:id="rId3" imgW="1180800" imgH="228600" progId="Equation.3">
              <p:embed/>
            </p:oleObj>
          </a:graphicData>
        </a:graphic>
      </p:graphicFrame>
      <p:graphicFrame>
        <p:nvGraphicFramePr>
          <p:cNvPr id="5123" name="Object 5"/>
          <p:cNvGraphicFramePr>
            <a:graphicFrameLocks noChangeAspect="1"/>
          </p:cNvGraphicFramePr>
          <p:nvPr/>
        </p:nvGraphicFramePr>
        <p:xfrm>
          <a:off x="1295400" y="2882900"/>
          <a:ext cx="6142703" cy="622300"/>
        </p:xfrm>
        <a:graphic>
          <a:graphicData uri="http://schemas.openxmlformats.org/presentationml/2006/ole">
            <p:oleObj spid="_x0000_s94211" name="Microsoft Equation 3.0" r:id="rId4" imgW="228600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in Hash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486400" cy="5486400"/>
          </a:xfrm>
        </p:spPr>
        <p:txBody>
          <a:bodyPr/>
          <a:lstStyle/>
          <a:p>
            <a:pPr marL="381000" indent="-381000">
              <a:buFontTx/>
              <a:buNone/>
            </a:pPr>
            <a:r>
              <a:rPr lang="en-US" sz="3200" dirty="0" smtClean="0">
                <a:sym typeface="Symbol" pitchFamily="18" charset="2"/>
              </a:rPr>
              <a:t>HASH_INSERT(</a:t>
            </a:r>
            <a:r>
              <a:rPr lang="en-US" sz="3200" i="1" dirty="0" err="1" smtClean="0">
                <a:sym typeface="Symbol" pitchFamily="18" charset="2"/>
              </a:rPr>
              <a:t>T,k</a:t>
            </a:r>
            <a:r>
              <a:rPr lang="en-US" sz="3200" dirty="0" smtClean="0">
                <a:sym typeface="Symbol" pitchFamily="18" charset="2"/>
              </a:rPr>
              <a:t>)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i="1" dirty="0" smtClean="0">
                <a:sym typeface="Symbol" pitchFamily="18" charset="2"/>
              </a:rPr>
              <a:t> </a:t>
            </a:r>
            <a:r>
              <a:rPr lang="en-US" sz="3200" dirty="0" smtClean="0">
                <a:sym typeface="Symbol" pitchFamily="18" charset="2"/>
              </a:rPr>
              <a:t> 0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dirty="0" smtClean="0">
                <a:sym typeface="Symbol" pitchFamily="18" charset="2"/>
              </a:rPr>
              <a:t>repeat </a:t>
            </a:r>
            <a:r>
              <a:rPr lang="en-US" sz="3200" i="1" dirty="0" smtClean="0">
                <a:sym typeface="Symbol" pitchFamily="18" charset="2"/>
              </a:rPr>
              <a:t>j  h(</a:t>
            </a:r>
            <a:r>
              <a:rPr lang="en-US" sz="3200" i="1" dirty="0" err="1" smtClean="0">
                <a:sym typeface="Symbol" pitchFamily="18" charset="2"/>
              </a:rPr>
              <a:t>k,i</a:t>
            </a:r>
            <a:r>
              <a:rPr lang="en-US" sz="3200" i="1" dirty="0" smtClean="0">
                <a:sym typeface="Symbol" pitchFamily="18" charset="2"/>
              </a:rPr>
              <a:t>)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dirty="0" smtClean="0">
                <a:sym typeface="Symbol" pitchFamily="18" charset="2"/>
              </a:rPr>
              <a:t>      if </a:t>
            </a:r>
            <a:r>
              <a:rPr lang="en-US" sz="3200" i="1" dirty="0" smtClean="0">
                <a:sym typeface="Symbol" pitchFamily="18" charset="2"/>
              </a:rPr>
              <a:t>T</a:t>
            </a:r>
            <a:r>
              <a:rPr lang="en-US" sz="3200" dirty="0" smtClean="0">
                <a:sym typeface="Symbol" pitchFamily="18" charset="2"/>
              </a:rPr>
              <a:t>[</a:t>
            </a:r>
            <a:r>
              <a:rPr lang="en-US" sz="3200" i="1" dirty="0" smtClean="0">
                <a:sym typeface="Symbol" pitchFamily="18" charset="2"/>
              </a:rPr>
              <a:t>j</a:t>
            </a:r>
            <a:r>
              <a:rPr lang="en-US" sz="3200" dirty="0" smtClean="0">
                <a:sym typeface="Symbol" pitchFamily="18" charset="2"/>
              </a:rPr>
              <a:t>] = </a:t>
            </a:r>
            <a:r>
              <a:rPr lang="en-US" sz="3200" i="1" dirty="0" smtClean="0">
                <a:sym typeface="Symbol" pitchFamily="18" charset="2"/>
              </a:rPr>
              <a:t>NIL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dirty="0" smtClean="0">
                <a:sym typeface="Symbol" pitchFamily="18" charset="2"/>
              </a:rPr>
              <a:t>             then </a:t>
            </a:r>
            <a:r>
              <a:rPr lang="en-US" sz="3200" i="1" dirty="0" smtClean="0">
                <a:sym typeface="Symbol" pitchFamily="18" charset="2"/>
              </a:rPr>
              <a:t>T</a:t>
            </a:r>
            <a:r>
              <a:rPr lang="en-US" sz="3200" dirty="0" smtClean="0">
                <a:sym typeface="Symbol" pitchFamily="18" charset="2"/>
              </a:rPr>
              <a:t>[</a:t>
            </a:r>
            <a:r>
              <a:rPr lang="en-US" sz="3200" i="1" dirty="0" smtClean="0">
                <a:sym typeface="Symbol" pitchFamily="18" charset="2"/>
              </a:rPr>
              <a:t>j</a:t>
            </a:r>
            <a:r>
              <a:rPr lang="en-US" sz="3200" dirty="0" smtClean="0">
                <a:sym typeface="Symbol" pitchFamily="18" charset="2"/>
              </a:rPr>
              <a:t>] = </a:t>
            </a:r>
            <a:r>
              <a:rPr lang="en-US" sz="3200" i="1" dirty="0" smtClean="0">
                <a:sym typeface="Symbol" pitchFamily="18" charset="2"/>
              </a:rPr>
              <a:t>k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dirty="0" smtClean="0">
                <a:sym typeface="Symbol" pitchFamily="18" charset="2"/>
              </a:rPr>
              <a:t>              return </a:t>
            </a:r>
            <a:r>
              <a:rPr lang="en-US" sz="3200" i="1" dirty="0" smtClean="0">
                <a:sym typeface="Symbol" pitchFamily="18" charset="2"/>
              </a:rPr>
              <a:t>j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dirty="0" smtClean="0">
                <a:sym typeface="Symbol" pitchFamily="18" charset="2"/>
              </a:rPr>
              <a:t>      else </a:t>
            </a: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i="1" dirty="0" smtClean="0">
                <a:sym typeface="Symbol" pitchFamily="18" charset="2"/>
              </a:rPr>
              <a:t>   </a:t>
            </a: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dirty="0" smtClean="0">
                <a:sym typeface="Symbol" pitchFamily="18" charset="2"/>
              </a:rPr>
              <a:t> +1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dirty="0" smtClean="0">
                <a:sym typeface="Symbol" pitchFamily="18" charset="2"/>
              </a:rPr>
              <a:t>until </a:t>
            </a: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i="1" dirty="0" smtClean="0">
                <a:sym typeface="Symbol" pitchFamily="18" charset="2"/>
              </a:rPr>
              <a:t> = m</a:t>
            </a:r>
          </a:p>
          <a:p>
            <a:pPr marL="381000" indent="-381000">
              <a:buClr>
                <a:srgbClr val="0000CC"/>
              </a:buClr>
              <a:buSzPct val="100000"/>
              <a:buFontTx/>
              <a:buAutoNum type="arabicPlain"/>
            </a:pPr>
            <a:r>
              <a:rPr lang="en-US" sz="3200" dirty="0" smtClean="0">
                <a:sym typeface="Symbol" pitchFamily="18" charset="2"/>
              </a:rPr>
              <a:t>error “ hash table overflow”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76800" y="1676400"/>
            <a:ext cx="41697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effectLst/>
              </a:rPr>
              <a:t>Worst case </a:t>
            </a:r>
            <a:r>
              <a:rPr lang="en-US" sz="3200" dirty="0" smtClean="0">
                <a:effectLst/>
              </a:rPr>
              <a:t>for </a:t>
            </a:r>
          </a:p>
          <a:p>
            <a:r>
              <a:rPr lang="en-US" sz="3200" dirty="0" smtClean="0">
                <a:effectLst/>
              </a:rPr>
              <a:t>inserting a key is </a:t>
            </a:r>
            <a:r>
              <a:rPr lang="en-US" sz="3200" dirty="0" smtClean="0">
                <a:solidFill>
                  <a:srgbClr val="0000CC"/>
                </a:solidFill>
                <a:effectLst/>
              </a:rPr>
              <a:t>O(n)</a:t>
            </a:r>
            <a:endParaRPr lang="en-US" sz="32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from Hash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800600" cy="5486400"/>
          </a:xfrm>
        </p:spPr>
        <p:txBody>
          <a:bodyPr/>
          <a:lstStyle/>
          <a:p>
            <a:pPr>
              <a:buFontTx/>
              <a:buNone/>
            </a:pPr>
            <a:r>
              <a:rPr lang="en-US" sz="3200" dirty="0" smtClean="0">
                <a:sym typeface="Symbol" pitchFamily="18" charset="2"/>
              </a:rPr>
              <a:t>HASH_SEARCH(</a:t>
            </a:r>
            <a:r>
              <a:rPr lang="en-US" sz="3200" i="1" dirty="0" err="1" smtClean="0">
                <a:sym typeface="Symbol" pitchFamily="18" charset="2"/>
              </a:rPr>
              <a:t>T,k</a:t>
            </a:r>
            <a:r>
              <a:rPr lang="en-US" sz="3200" dirty="0" smtClean="0">
                <a:sym typeface="Symbol" pitchFamily="18" charset="2"/>
              </a:rPr>
              <a:t>)</a:t>
            </a:r>
          </a:p>
          <a:p>
            <a:pPr>
              <a:buFontTx/>
              <a:buNone/>
            </a:pP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1</a:t>
            </a:r>
            <a:r>
              <a:rPr lang="en-US" sz="3200" dirty="0" smtClean="0">
                <a:sym typeface="Symbol" pitchFamily="18" charset="2"/>
              </a:rPr>
              <a:t>       </a:t>
            </a: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i="1" dirty="0" smtClean="0">
                <a:sym typeface="Symbol" pitchFamily="18" charset="2"/>
              </a:rPr>
              <a:t> </a:t>
            </a:r>
            <a:r>
              <a:rPr lang="en-US" sz="3200" dirty="0" smtClean="0">
                <a:sym typeface="Symbol" pitchFamily="18" charset="2"/>
              </a:rPr>
              <a:t> 0</a:t>
            </a:r>
          </a:p>
          <a:p>
            <a:pPr>
              <a:buFontTx/>
              <a:buNone/>
            </a:pP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2	</a:t>
            </a:r>
            <a:r>
              <a:rPr lang="en-US" sz="3200" dirty="0" smtClean="0">
                <a:sym typeface="Symbol" pitchFamily="18" charset="2"/>
              </a:rPr>
              <a:t>repeat </a:t>
            </a:r>
            <a:r>
              <a:rPr lang="en-US" sz="3200" i="1" dirty="0" smtClean="0">
                <a:sym typeface="Symbol" pitchFamily="18" charset="2"/>
              </a:rPr>
              <a:t>j  h(</a:t>
            </a:r>
            <a:r>
              <a:rPr lang="en-US" sz="3200" i="1" dirty="0" err="1" smtClean="0">
                <a:sym typeface="Symbol" pitchFamily="18" charset="2"/>
              </a:rPr>
              <a:t>k,i</a:t>
            </a:r>
            <a:r>
              <a:rPr lang="en-US" sz="3200" i="1" dirty="0" smtClean="0">
                <a:sym typeface="Symbol" pitchFamily="18" charset="2"/>
              </a:rPr>
              <a:t>)</a:t>
            </a:r>
          </a:p>
          <a:p>
            <a:pPr>
              <a:buFontTx/>
              <a:buNone/>
            </a:pP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3	</a:t>
            </a:r>
            <a:r>
              <a:rPr lang="en-US" sz="3200" dirty="0" smtClean="0">
                <a:sym typeface="Symbol" pitchFamily="18" charset="2"/>
              </a:rPr>
              <a:t>	if T[</a:t>
            </a:r>
            <a:r>
              <a:rPr lang="en-US" sz="3200" i="1" dirty="0" smtClean="0">
                <a:sym typeface="Symbol" pitchFamily="18" charset="2"/>
              </a:rPr>
              <a:t>j</a:t>
            </a:r>
            <a:r>
              <a:rPr lang="en-US" sz="3200" dirty="0" smtClean="0">
                <a:sym typeface="Symbol" pitchFamily="18" charset="2"/>
              </a:rPr>
              <a:t>] = </a:t>
            </a:r>
            <a:r>
              <a:rPr lang="en-US" sz="3200" i="1" dirty="0" smtClean="0">
                <a:sym typeface="Symbol" pitchFamily="18" charset="2"/>
              </a:rPr>
              <a:t>k</a:t>
            </a:r>
          </a:p>
          <a:p>
            <a:pPr>
              <a:buFontTx/>
              <a:buNone/>
            </a:pP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4	</a:t>
            </a:r>
            <a:r>
              <a:rPr lang="en-US" sz="3200" dirty="0" smtClean="0">
                <a:sym typeface="Symbol" pitchFamily="18" charset="2"/>
              </a:rPr>
              <a:t> 		then return </a:t>
            </a:r>
            <a:r>
              <a:rPr lang="en-US" sz="3200" i="1" dirty="0" smtClean="0">
                <a:sym typeface="Symbol" pitchFamily="18" charset="2"/>
              </a:rPr>
              <a:t>j</a:t>
            </a:r>
            <a:endParaRPr lang="en-US" sz="3200" dirty="0" smtClean="0">
              <a:sym typeface="Symbol" pitchFamily="18" charset="2"/>
            </a:endParaRPr>
          </a:p>
          <a:p>
            <a:pPr>
              <a:buFontTx/>
              <a:buNone/>
            </a:pP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5	</a:t>
            </a:r>
            <a:r>
              <a:rPr lang="en-US" sz="3200" dirty="0" smtClean="0">
                <a:sym typeface="Symbol" pitchFamily="18" charset="2"/>
              </a:rPr>
              <a:t>       </a:t>
            </a: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i="1" dirty="0" smtClean="0">
                <a:sym typeface="Symbol" pitchFamily="18" charset="2"/>
              </a:rPr>
              <a:t>   </a:t>
            </a: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dirty="0" smtClean="0">
                <a:sym typeface="Symbol" pitchFamily="18" charset="2"/>
              </a:rPr>
              <a:t> +1</a:t>
            </a:r>
          </a:p>
          <a:p>
            <a:pPr>
              <a:buFontTx/>
              <a:buNone/>
            </a:pP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6	</a:t>
            </a:r>
            <a:r>
              <a:rPr lang="en-US" sz="3200" dirty="0" smtClean="0">
                <a:sym typeface="Symbol" pitchFamily="18" charset="2"/>
              </a:rPr>
              <a:t>until T[</a:t>
            </a:r>
            <a:r>
              <a:rPr lang="en-US" sz="3200" i="1" dirty="0" smtClean="0">
                <a:sym typeface="Symbol" pitchFamily="18" charset="2"/>
              </a:rPr>
              <a:t>j</a:t>
            </a:r>
            <a:r>
              <a:rPr lang="en-US" sz="3200" dirty="0" smtClean="0">
                <a:sym typeface="Symbol" pitchFamily="18" charset="2"/>
              </a:rPr>
              <a:t>] = </a:t>
            </a:r>
            <a:r>
              <a:rPr lang="en-US" sz="3200" i="1" dirty="0" smtClean="0">
                <a:sym typeface="Symbol" pitchFamily="18" charset="2"/>
              </a:rPr>
              <a:t>NIL </a:t>
            </a:r>
            <a:r>
              <a:rPr lang="en-US" sz="3200" dirty="0" smtClean="0">
                <a:sym typeface="Symbol" pitchFamily="18" charset="2"/>
              </a:rPr>
              <a:t>or </a:t>
            </a:r>
            <a:r>
              <a:rPr lang="en-US" sz="3200" i="1" dirty="0" err="1" smtClean="0">
                <a:sym typeface="Symbol" pitchFamily="18" charset="2"/>
              </a:rPr>
              <a:t>i</a:t>
            </a:r>
            <a:r>
              <a:rPr lang="en-US" sz="3200" i="1" dirty="0" smtClean="0">
                <a:sym typeface="Symbol" pitchFamily="18" charset="2"/>
              </a:rPr>
              <a:t> = m</a:t>
            </a:r>
          </a:p>
          <a:p>
            <a:pPr>
              <a:buFontTx/>
              <a:buNone/>
            </a:pP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7</a:t>
            </a:r>
            <a:r>
              <a:rPr lang="en-US" sz="3200" dirty="0" smtClean="0">
                <a:sym typeface="Symbol" pitchFamily="18" charset="2"/>
              </a:rPr>
              <a:t>	return </a:t>
            </a:r>
            <a:r>
              <a:rPr lang="en-US" sz="3200" i="1" dirty="0" smtClean="0">
                <a:sym typeface="Symbol" pitchFamily="18" charset="2"/>
              </a:rPr>
              <a:t>NIL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1524000"/>
            <a:ext cx="4466287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effectLst/>
              </a:rPr>
              <a:t>Worst case </a:t>
            </a:r>
            <a:r>
              <a:rPr lang="en-US" sz="3200" dirty="0" smtClean="0">
                <a:effectLst/>
              </a:rPr>
              <a:t>for </a:t>
            </a:r>
          </a:p>
          <a:p>
            <a:r>
              <a:rPr lang="en-US" sz="3200" dirty="0" smtClean="0">
                <a:effectLst/>
              </a:rPr>
              <a:t>Searching a key is </a:t>
            </a:r>
            <a:r>
              <a:rPr lang="en-US" sz="3200" dirty="0" smtClean="0">
                <a:solidFill>
                  <a:srgbClr val="0000CC"/>
                </a:solidFill>
                <a:effectLst/>
              </a:rPr>
              <a:t>O(n)</a:t>
            </a:r>
          </a:p>
          <a:p>
            <a:endParaRPr lang="en-US" sz="3200" dirty="0" smtClean="0">
              <a:solidFill>
                <a:srgbClr val="0000CC"/>
              </a:solidFill>
              <a:effectLst/>
            </a:endParaRPr>
          </a:p>
          <a:p>
            <a:r>
              <a:rPr lang="en-US" sz="3200" dirty="0" smtClean="0">
                <a:solidFill>
                  <a:srgbClr val="0000CC"/>
                </a:solidFill>
                <a:effectLst/>
              </a:rPr>
              <a:t>Running time </a:t>
            </a:r>
            <a:r>
              <a:rPr lang="en-US" sz="3200" dirty="0" smtClean="0">
                <a:effectLst/>
              </a:rPr>
              <a:t>depends</a:t>
            </a:r>
          </a:p>
          <a:p>
            <a:r>
              <a:rPr lang="en-US" sz="3200" dirty="0" smtClean="0">
                <a:effectLst/>
              </a:rPr>
              <a:t>on the length of probe</a:t>
            </a:r>
          </a:p>
          <a:p>
            <a:r>
              <a:rPr lang="en-US" sz="3200" dirty="0" smtClean="0">
                <a:effectLst/>
              </a:rPr>
              <a:t> sequences</a:t>
            </a:r>
          </a:p>
          <a:p>
            <a:endParaRPr lang="en-US" sz="3200" dirty="0" smtClean="0">
              <a:solidFill>
                <a:srgbClr val="0000CC"/>
              </a:solidFill>
              <a:effectLst/>
            </a:endParaRPr>
          </a:p>
          <a:p>
            <a:r>
              <a:rPr lang="en-US" sz="3200" dirty="0" smtClean="0">
                <a:effectLst/>
              </a:rPr>
              <a:t>Need to keep </a:t>
            </a:r>
            <a:r>
              <a:rPr lang="en-US" sz="3200" dirty="0" smtClean="0">
                <a:solidFill>
                  <a:srgbClr val="0000CC"/>
                </a:solidFill>
                <a:effectLst/>
              </a:rPr>
              <a:t>probe</a:t>
            </a:r>
          </a:p>
          <a:p>
            <a:r>
              <a:rPr lang="en-US" sz="3200" dirty="0" smtClean="0">
                <a:solidFill>
                  <a:srgbClr val="0000CC"/>
                </a:solidFill>
                <a:effectLst/>
              </a:rPr>
              <a:t>sequences short </a:t>
            </a:r>
            <a:r>
              <a:rPr lang="en-US" sz="3200" dirty="0" smtClean="0">
                <a:effectLst/>
              </a:rPr>
              <a:t>to</a:t>
            </a:r>
          </a:p>
          <a:p>
            <a:r>
              <a:rPr lang="en-US" sz="3200" dirty="0" smtClean="0">
                <a:effectLst/>
              </a:rPr>
              <a:t>ensure fast search</a:t>
            </a:r>
            <a:endParaRPr lang="en-US" sz="32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from Hash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6705600" cy="5486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First, find the slot containing the key </a:t>
            </a:r>
          </a:p>
          <a:p>
            <a:pPr marL="0" indent="0">
              <a:buNone/>
              <a:defRPr/>
            </a:pPr>
            <a:r>
              <a:rPr lang="en-US" dirty="0" smtClean="0"/>
              <a:t>    to be deleted.</a:t>
            </a:r>
          </a:p>
          <a:p>
            <a:pPr>
              <a:defRPr/>
            </a:pPr>
            <a:r>
              <a:rPr lang="en-US" dirty="0" smtClean="0">
                <a:solidFill>
                  <a:srgbClr val="0000CC"/>
                </a:solidFill>
              </a:rPr>
              <a:t>Can we just mark the slot as empty?</a:t>
            </a:r>
          </a:p>
          <a:p>
            <a:pPr lvl="1">
              <a:defRPr/>
            </a:pPr>
            <a:r>
              <a:rPr lang="en-US" dirty="0" smtClean="0"/>
              <a:t>It would be impossible to retrieve keys inserted after that slot was occupied!</a:t>
            </a:r>
          </a:p>
          <a:p>
            <a:pPr>
              <a:defRPr/>
            </a:pPr>
            <a:r>
              <a:rPr lang="en-US" dirty="0" smtClean="0"/>
              <a:t>Solution</a:t>
            </a:r>
          </a:p>
          <a:p>
            <a:pPr lvl="1">
              <a:defRPr/>
            </a:pPr>
            <a:r>
              <a:rPr lang="en-US" dirty="0" smtClean="0">
                <a:solidFill>
                  <a:srgbClr val="0000CC"/>
                </a:solidFill>
              </a:rPr>
              <a:t>“Mark” the slot with a sentinel value DELETED </a:t>
            </a:r>
            <a:r>
              <a:rPr lang="en-US" sz="2800" dirty="0" smtClean="0"/>
              <a:t>(introduced a new class of entries, full, empty and removed)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defRPr/>
            </a:pPr>
            <a:r>
              <a:rPr lang="en-US" dirty="0" smtClean="0"/>
              <a:t>The deleted slot can later be used for insertion.</a:t>
            </a:r>
          </a:p>
        </p:txBody>
      </p:sp>
      <p:pic>
        <p:nvPicPr>
          <p:cNvPr id="4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1828800"/>
            <a:ext cx="1524000" cy="462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08479" y="1367135"/>
            <a:ext cx="21355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DD0111"/>
                </a:solidFill>
                <a:effectLst/>
              </a:rPr>
              <a:t>e.g., delete 98</a:t>
            </a:r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7724775" y="3617912"/>
            <a:ext cx="696913" cy="344488"/>
          </a:xfrm>
          <a:prstGeom prst="rect">
            <a:avLst/>
          </a:prstGeom>
          <a:noFill/>
          <a:ln w="57150">
            <a:solidFill>
              <a:srgbClr val="DD011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addressing -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The position of the initial mapping </a:t>
            </a:r>
            <a:r>
              <a:rPr lang="en-US" sz="2800" b="1" i="1" dirty="0" smtClean="0">
                <a:solidFill>
                  <a:srgbClr val="0000CC"/>
                </a:solidFill>
              </a:rPr>
              <a:t>i</a:t>
            </a:r>
            <a:r>
              <a:rPr lang="en-US" sz="2800" b="1" i="1" baseline="-25000" dirty="0" smtClean="0">
                <a:solidFill>
                  <a:srgbClr val="0000CC"/>
                </a:solidFill>
              </a:rPr>
              <a:t>0</a:t>
            </a:r>
            <a:r>
              <a:rPr lang="en-US" sz="2800" dirty="0" smtClean="0"/>
              <a:t> of </a:t>
            </a:r>
            <a:r>
              <a:rPr lang="en-US" sz="2800" dirty="0" smtClean="0">
                <a:solidFill>
                  <a:srgbClr val="0000CC"/>
                </a:solidFill>
              </a:rPr>
              <a:t>key k</a:t>
            </a:r>
            <a:r>
              <a:rPr lang="en-US" sz="2800" dirty="0" smtClean="0"/>
              <a:t> is called the </a:t>
            </a:r>
            <a:r>
              <a:rPr lang="en-US" sz="2800" dirty="0" smtClean="0">
                <a:solidFill>
                  <a:srgbClr val="0000CC"/>
                </a:solidFill>
              </a:rPr>
              <a:t>home position </a:t>
            </a:r>
            <a:r>
              <a:rPr lang="en-US" sz="2800" dirty="0" smtClean="0"/>
              <a:t>of k.</a:t>
            </a:r>
          </a:p>
          <a:p>
            <a:r>
              <a:rPr lang="en-US" sz="2800" dirty="0" smtClean="0"/>
              <a:t>When several insertions map to the same home position, they end up placed contiguously in the table.  This collection of keys with the same home position is called a </a:t>
            </a:r>
            <a:r>
              <a:rPr lang="en-US" sz="2800" dirty="0" smtClean="0">
                <a:solidFill>
                  <a:srgbClr val="0000CC"/>
                </a:solidFill>
              </a:rPr>
              <a:t>cluster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As clusters grow, the probability that a key will map to the middle of a cluster increases, increasing the rate of the cluster’s growth.  This tendency of linear probing to place items together is known as </a:t>
            </a:r>
            <a:r>
              <a:rPr lang="en-US" sz="2800" dirty="0" smtClean="0">
                <a:solidFill>
                  <a:srgbClr val="0000CC"/>
                </a:solidFill>
              </a:rPr>
              <a:t>primary clustering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As these clusters grow, they merge with other clusters forming even bigger clusters which grow even faster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Clustering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22860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2600" dirty="0" smtClean="0">
                <a:sym typeface="Symbol" pitchFamily="18" charset="2"/>
              </a:rPr>
              <a:t>Long chunks of  occupied slots are created.</a:t>
            </a:r>
          </a:p>
          <a:p>
            <a:pPr>
              <a:lnSpc>
                <a:spcPct val="130000"/>
              </a:lnSpc>
            </a:pPr>
            <a:r>
              <a:rPr lang="en-US" sz="2600" dirty="0" smtClean="0">
                <a:sym typeface="Symbol" pitchFamily="18" charset="2"/>
              </a:rPr>
              <a:t>As a result, some slots become more likely than others.</a:t>
            </a:r>
          </a:p>
          <a:p>
            <a:pPr>
              <a:lnSpc>
                <a:spcPct val="130000"/>
              </a:lnSpc>
            </a:pPr>
            <a:r>
              <a:rPr lang="en-US" sz="2600" dirty="0" smtClean="0">
                <a:sym typeface="Symbol" pitchFamily="18" charset="2"/>
              </a:rPr>
              <a:t>Probe sequences increase in length.   </a:t>
            </a:r>
            <a:r>
              <a:rPr lang="en-US" sz="2600" dirty="0" smtClean="0">
                <a:solidFill>
                  <a:srgbClr val="0000CC"/>
                </a:solidFill>
                <a:sym typeface="Symbol" pitchFamily="18" charset="2"/>
              </a:rPr>
              <a:t> search time increases!!</a:t>
            </a:r>
            <a:endParaRPr lang="en-US" sz="2600" dirty="0">
              <a:solidFill>
                <a:srgbClr val="0000CC"/>
              </a:solidFill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" y="3892550"/>
            <a:ext cx="7273925" cy="23336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8008938" y="3883025"/>
            <a:ext cx="831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Slot b: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2/m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8042275" y="4721225"/>
            <a:ext cx="831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Slot d: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4/m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8061325" y="5527675"/>
            <a:ext cx="831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Slot e: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5/m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1989138" y="3473450"/>
            <a:ext cx="386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initially, all slots have probability 1/m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Tables – Quadratic Probing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Char char="Ì"/>
            </a:pPr>
            <a:r>
              <a:rPr lang="en-US" dirty="0" smtClean="0"/>
              <a:t>The re-hash function</a:t>
            </a:r>
          </a:p>
          <a:p>
            <a:pPr marL="809625" lvl="1"/>
            <a:r>
              <a:rPr lang="en-US" dirty="0" smtClean="0"/>
              <a:t>Many variations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Quadratic probing</a:t>
            </a:r>
          </a:p>
          <a:p>
            <a:pPr marL="809625" lvl="1"/>
            <a:r>
              <a:rPr lang="en-US" i="1" dirty="0" smtClean="0">
                <a:latin typeface="Times New Roman" pitchFamily="18" charset="0"/>
              </a:rPr>
              <a:t>h’(x)</a:t>
            </a:r>
            <a:r>
              <a:rPr lang="en-US" dirty="0" smtClean="0">
                <a:latin typeface="Times New Roman" pitchFamily="18" charset="0"/>
              </a:rPr>
              <a:t>   </a:t>
            </a:r>
            <a:r>
              <a:rPr lang="en-US" dirty="0" smtClean="0"/>
              <a:t>is</a:t>
            </a:r>
            <a:r>
              <a:rPr lang="en-US" dirty="0" smtClean="0">
                <a:latin typeface="Times New Roman" pitchFamily="18" charset="0"/>
              </a:rPr>
              <a:t>    </a:t>
            </a:r>
            <a:r>
              <a:rPr lang="en-US" i="1" dirty="0" smtClean="0">
                <a:latin typeface="Times New Roman" pitchFamily="18" charset="0"/>
              </a:rPr>
              <a:t>c i</a:t>
            </a:r>
            <a:r>
              <a:rPr lang="en-US" baseline="30000" dirty="0" smtClean="0">
                <a:latin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</a:rPr>
              <a:t>    </a:t>
            </a:r>
            <a:r>
              <a:rPr lang="en-US" dirty="0" smtClean="0"/>
              <a:t>on the </a:t>
            </a:r>
            <a:r>
              <a:rPr lang="en-US" i="1" dirty="0" err="1" smtClean="0">
                <a:latin typeface="Times New Roman" pitchFamily="18" charset="0"/>
              </a:rPr>
              <a:t>i</a:t>
            </a:r>
            <a:r>
              <a:rPr lang="en-US" i="1" baseline="30000" dirty="0" err="1" smtClean="0"/>
              <a:t>th</a:t>
            </a:r>
            <a:r>
              <a:rPr lang="en-US" dirty="0" smtClean="0"/>
              <a:t> probe</a:t>
            </a:r>
            <a:endParaRPr lang="en-US" dirty="0" smtClean="0">
              <a:latin typeface="Times New Roman" pitchFamily="18" charset="0"/>
            </a:endParaRPr>
          </a:p>
          <a:p>
            <a:pPr marL="809625" lvl="1"/>
            <a:r>
              <a:rPr lang="en-US" dirty="0" smtClean="0"/>
              <a:t>Avoids primary clustering</a:t>
            </a:r>
          </a:p>
          <a:p>
            <a:pPr marL="809625" lvl="1"/>
            <a:r>
              <a:rPr lang="en-US" dirty="0" smtClean="0">
                <a:solidFill>
                  <a:srgbClr val="0000CC"/>
                </a:solidFill>
              </a:rPr>
              <a:t>Secondary clustering </a:t>
            </a:r>
            <a:r>
              <a:rPr lang="en-US" dirty="0" smtClean="0"/>
              <a:t>occurs</a:t>
            </a:r>
          </a:p>
          <a:p>
            <a:pPr lvl="2"/>
            <a:r>
              <a:rPr lang="en-US" dirty="0" smtClean="0"/>
              <a:t>All keys which collide on </a:t>
            </a:r>
            <a:r>
              <a:rPr lang="en-US" i="1" dirty="0" smtClean="0">
                <a:latin typeface="Times New Roman" pitchFamily="18" charset="0"/>
              </a:rPr>
              <a:t>h(x)</a:t>
            </a:r>
            <a:r>
              <a:rPr lang="en-US" dirty="0" smtClean="0"/>
              <a:t> follow the same sequence</a:t>
            </a:r>
          </a:p>
          <a:p>
            <a:pPr lvl="2"/>
            <a:r>
              <a:rPr lang="en-US" dirty="0" smtClean="0"/>
              <a:t>First </a:t>
            </a:r>
          </a:p>
          <a:p>
            <a:pPr lvl="3"/>
            <a:r>
              <a:rPr lang="en-US" i="1" dirty="0" smtClean="0"/>
              <a:t>a = h(j)  = h(k)</a:t>
            </a:r>
            <a:endParaRPr lang="en-US" dirty="0" smtClean="0"/>
          </a:p>
          <a:p>
            <a:pPr lvl="2"/>
            <a:r>
              <a:rPr lang="en-US" dirty="0" smtClean="0"/>
              <a:t>Then</a:t>
            </a:r>
            <a:r>
              <a:rPr lang="en-US" dirty="0" smtClean="0">
                <a:latin typeface="Times New Roman" pitchFamily="18" charset="0"/>
              </a:rPr>
              <a:t>    a + c,  a + 4c,  a + 9c, ....</a:t>
            </a:r>
          </a:p>
          <a:p>
            <a:pPr lvl="2"/>
            <a:r>
              <a:rPr lang="en-US" dirty="0" smtClean="0"/>
              <a:t>Secondary clustering generally less of a problem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Quadratic Probing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i="1" dirty="0" smtClean="0">
                <a:sym typeface="Symbol" pitchFamily="18" charset="2"/>
              </a:rPr>
              <a:t>h</a:t>
            </a:r>
            <a:r>
              <a:rPr lang="en-US" sz="2800" dirty="0" smtClean="0">
                <a:sym typeface="Symbol" pitchFamily="18" charset="2"/>
              </a:rPr>
              <a:t>(</a:t>
            </a:r>
            <a:r>
              <a:rPr lang="en-US" sz="2800" i="1" dirty="0" err="1" smtClean="0">
                <a:sym typeface="Symbol" pitchFamily="18" charset="2"/>
              </a:rPr>
              <a:t>k</a:t>
            </a:r>
            <a:r>
              <a:rPr lang="en-US" sz="2800" dirty="0" err="1" smtClean="0">
                <a:sym typeface="Symbol" pitchFamily="18" charset="2"/>
              </a:rPr>
              <a:t>,</a:t>
            </a:r>
            <a:r>
              <a:rPr lang="en-US" sz="2800" i="1" dirty="0" err="1" smtClean="0">
                <a:sym typeface="Symbol" pitchFamily="18" charset="2"/>
              </a:rPr>
              <a:t>i</a:t>
            </a:r>
            <a:r>
              <a:rPr lang="en-US" sz="2800" dirty="0" smtClean="0">
                <a:sym typeface="Symbol" pitchFamily="18" charset="2"/>
              </a:rPr>
              <a:t>) = (</a:t>
            </a:r>
            <a:r>
              <a:rPr lang="en-US" sz="2800" i="1" dirty="0" smtClean="0">
                <a:sym typeface="Symbol" pitchFamily="18" charset="2"/>
              </a:rPr>
              <a:t>h’</a:t>
            </a:r>
            <a:r>
              <a:rPr lang="en-US" sz="2800" dirty="0" smtClean="0">
                <a:sym typeface="Symbol" pitchFamily="18" charset="2"/>
              </a:rPr>
              <a:t>(</a:t>
            </a:r>
            <a:r>
              <a:rPr lang="en-US" sz="2800" i="1" dirty="0" smtClean="0">
                <a:sym typeface="Symbol" pitchFamily="18" charset="2"/>
              </a:rPr>
              <a:t>k</a:t>
            </a:r>
            <a:r>
              <a:rPr lang="en-US" sz="2800" dirty="0" smtClean="0">
                <a:sym typeface="Symbol" pitchFamily="18" charset="2"/>
              </a:rPr>
              <a:t>) + </a:t>
            </a:r>
            <a:r>
              <a:rPr lang="en-US" sz="2800" i="1" dirty="0" smtClean="0">
                <a:sym typeface="Symbol" pitchFamily="18" charset="2"/>
              </a:rPr>
              <a:t>c</a:t>
            </a:r>
            <a:r>
              <a:rPr lang="en-US" sz="2800" baseline="-25000" dirty="0" smtClean="0">
                <a:sym typeface="Symbol" pitchFamily="18" charset="2"/>
              </a:rPr>
              <a:t>1</a:t>
            </a:r>
            <a:r>
              <a:rPr lang="en-US" sz="2800" i="1" dirty="0" smtClean="0">
                <a:sym typeface="Symbol" pitchFamily="18" charset="2"/>
              </a:rPr>
              <a:t>i + c</a:t>
            </a:r>
            <a:r>
              <a:rPr lang="en-US" sz="2800" baseline="-25000" dirty="0" smtClean="0">
                <a:sym typeface="Symbol" pitchFamily="18" charset="2"/>
              </a:rPr>
              <a:t>2</a:t>
            </a:r>
            <a:r>
              <a:rPr lang="en-US" sz="2800" i="1" dirty="0" smtClean="0">
                <a:sym typeface="Symbol" pitchFamily="18" charset="2"/>
              </a:rPr>
              <a:t>i </a:t>
            </a:r>
            <a:r>
              <a:rPr lang="en-US" sz="2800" baseline="30000" dirty="0" smtClean="0">
                <a:sym typeface="Symbol" pitchFamily="18" charset="2"/>
              </a:rPr>
              <a:t>2</a:t>
            </a:r>
            <a:r>
              <a:rPr lang="en-US" sz="2800" dirty="0" smtClean="0">
                <a:sym typeface="Symbol" pitchFamily="18" charset="2"/>
              </a:rPr>
              <a:t>) </a:t>
            </a:r>
            <a:r>
              <a:rPr lang="en-US" sz="2800" i="1" dirty="0" smtClean="0">
                <a:sym typeface="Symbol" pitchFamily="18" charset="2"/>
              </a:rPr>
              <a:t>mod m</a:t>
            </a:r>
            <a:r>
              <a:rPr lang="en-US" sz="2800" dirty="0" smtClean="0">
                <a:sym typeface="Symbol" pitchFamily="18" charset="2"/>
              </a:rPr>
              <a:t> for </a:t>
            </a:r>
            <a:r>
              <a:rPr lang="en-US" sz="2800" i="1" dirty="0" err="1" smtClean="0">
                <a:sym typeface="Symbol" pitchFamily="18" charset="2"/>
              </a:rPr>
              <a:t>i</a:t>
            </a:r>
            <a:r>
              <a:rPr lang="en-US" sz="2800" dirty="0" smtClean="0">
                <a:sym typeface="Symbol" pitchFamily="18" charset="2"/>
              </a:rPr>
              <a:t> = 0,1,…,</a:t>
            </a:r>
            <a:r>
              <a:rPr lang="en-US" sz="2800" i="1" dirty="0" smtClean="0">
                <a:sym typeface="Symbol" pitchFamily="18" charset="2"/>
              </a:rPr>
              <a:t>m</a:t>
            </a:r>
            <a:r>
              <a:rPr lang="en-US" sz="2800" dirty="0" smtClean="0">
                <a:sym typeface="Symbol" pitchFamily="18" charset="2"/>
              </a:rPr>
              <a:t>  1.</a:t>
            </a:r>
            <a:endParaRPr lang="en-US" sz="2800" dirty="0"/>
          </a:p>
          <a:p>
            <a:r>
              <a:rPr lang="en-US" sz="3200" dirty="0" smtClean="0">
                <a:sym typeface="Symbol" pitchFamily="18" charset="2"/>
              </a:rPr>
              <a:t>Leads to a </a:t>
            </a: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secondary clustering </a:t>
            </a:r>
            <a:r>
              <a:rPr lang="en-US" sz="3200" dirty="0" smtClean="0">
                <a:sym typeface="Symbol" pitchFamily="18" charset="2"/>
              </a:rPr>
              <a:t>(milder form of clustering)</a:t>
            </a:r>
          </a:p>
          <a:p>
            <a:r>
              <a:rPr lang="en-US" sz="3200" dirty="0" smtClean="0">
                <a:sym typeface="Symbol" pitchFamily="18" charset="2"/>
              </a:rPr>
              <a:t>The clustering effect can be improved by increasing the order to the probing function </a:t>
            </a:r>
            <a:r>
              <a:rPr lang="en-US" sz="3200" dirty="0" smtClean="0">
                <a:solidFill>
                  <a:srgbClr val="0000CC"/>
                </a:solidFill>
                <a:sym typeface="Symbol" pitchFamily="18" charset="2"/>
              </a:rPr>
              <a:t>(cubic)</a:t>
            </a:r>
          </a:p>
          <a:p>
            <a:pPr lvl="1"/>
            <a:r>
              <a:rPr lang="en-US" sz="2800" dirty="0" smtClean="0">
                <a:sym typeface="Symbol" pitchFamily="18" charset="2"/>
              </a:rPr>
              <a:t>However the hash function becomes more expensive to compute</a:t>
            </a:r>
          </a:p>
          <a:p>
            <a:r>
              <a:rPr lang="en-US" sz="3200" dirty="0" smtClean="0">
                <a:sym typeface="Symbol" pitchFamily="18" charset="2"/>
              </a:rPr>
              <a:t>But again for two keys k1 and k2, if h(k1,0)= h(k2,0) implies that h(k1,i)= h(k2,i)</a:t>
            </a:r>
            <a:endParaRPr lang="en-US" sz="2400" dirty="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Hashing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Recall that in open addressing the sequence of probes follows</a:t>
            </a:r>
          </a:p>
          <a:p>
            <a:endParaRPr lang="en-US" sz="3200" dirty="0" smtClean="0"/>
          </a:p>
          <a:p>
            <a:r>
              <a:rPr lang="en-US" sz="3200" dirty="0" smtClean="0"/>
              <a:t>We can solve the </a:t>
            </a:r>
            <a:r>
              <a:rPr lang="en-US" sz="3200" dirty="0" smtClean="0">
                <a:solidFill>
                  <a:srgbClr val="C00000"/>
                </a:solidFill>
              </a:rPr>
              <a:t>problem of primary clustering</a:t>
            </a:r>
            <a:r>
              <a:rPr lang="en-US" sz="3200" dirty="0" smtClean="0"/>
              <a:t> in linear probing by having the keys which map to the same home position use differing probe sequences</a:t>
            </a:r>
          </a:p>
          <a:p>
            <a:pPr lvl="1"/>
            <a:r>
              <a:rPr lang="en-US" sz="2800" dirty="0" smtClean="0"/>
              <a:t>In other words, the different values for </a:t>
            </a:r>
            <a:r>
              <a:rPr lang="en-US" sz="2800" i="1" dirty="0" smtClean="0"/>
              <a:t>c</a:t>
            </a:r>
            <a:r>
              <a:rPr lang="en-US" sz="2800" dirty="0" smtClean="0"/>
              <a:t>  should be used for different keys.</a:t>
            </a:r>
          </a:p>
          <a:p>
            <a:r>
              <a:rPr lang="en-US" sz="3200" dirty="0" smtClean="0"/>
              <a:t>Double hashing refers to the scheme of using another hash function for </a:t>
            </a:r>
            <a:r>
              <a:rPr lang="en-US" sz="3200" i="1" dirty="0" smtClean="0"/>
              <a:t>c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2274888" y="1981200"/>
          <a:ext cx="5048250" cy="609600"/>
        </p:xfrm>
        <a:graphic>
          <a:graphicData uri="http://schemas.openxmlformats.org/presentationml/2006/ole">
            <p:oleObj spid="_x0000_s95234" name="Equation" r:id="rId3" imgW="1993680" imgH="241200" progId="Equation.3">
              <p:embed/>
            </p:oleObj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762000" y="6248400"/>
          <a:ext cx="7260713" cy="469900"/>
        </p:xfrm>
        <a:graphic>
          <a:graphicData uri="http://schemas.openxmlformats.org/presentationml/2006/ole">
            <p:oleObj spid="_x0000_s95235" name="Equation" r:id="rId4" imgW="37209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895600" y="5257800"/>
            <a:ext cx="762000" cy="3810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Hashing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Char char="Ì"/>
            </a:pPr>
            <a:r>
              <a:rPr lang="en-US" dirty="0" smtClean="0"/>
              <a:t>Use a second hash function</a:t>
            </a:r>
          </a:p>
          <a:p>
            <a:pPr marL="809625" lvl="1"/>
            <a:r>
              <a:rPr lang="en-US" dirty="0" smtClean="0"/>
              <a:t>Many variations</a:t>
            </a:r>
          </a:p>
          <a:p>
            <a:pPr marL="809625" lvl="1"/>
            <a:r>
              <a:rPr lang="en-US" dirty="0" smtClean="0"/>
              <a:t>General term: </a:t>
            </a:r>
            <a:r>
              <a:rPr lang="en-US" dirty="0" smtClean="0">
                <a:solidFill>
                  <a:srgbClr val="0000CC"/>
                </a:solidFill>
              </a:rPr>
              <a:t>re-hashing</a:t>
            </a:r>
          </a:p>
          <a:p>
            <a:pPr lvl="1"/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r>
              <a:rPr lang="en-US" dirty="0" smtClean="0">
                <a:latin typeface="Times New Roman" pitchFamily="18" charset="0"/>
              </a:rPr>
              <a:t>) == 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r>
              <a:rPr lang="en-US" dirty="0" smtClean="0"/>
              <a:t> stored first</a:t>
            </a:r>
          </a:p>
          <a:p>
            <a:pPr lvl="1"/>
            <a:r>
              <a:rPr lang="en-US" dirty="0" smtClean="0"/>
              <a:t>Adding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endParaRPr lang="en-US" dirty="0" smtClean="0"/>
          </a:p>
          <a:p>
            <a:pPr marL="1162050" lvl="2"/>
            <a:r>
              <a:rPr lang="en-US" dirty="0" smtClean="0"/>
              <a:t>Calculate </a:t>
            </a:r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  <a:endParaRPr lang="en-US" dirty="0" smtClean="0"/>
          </a:p>
          <a:p>
            <a:pPr marL="1162050" lvl="2"/>
            <a:r>
              <a:rPr lang="en-US" dirty="0" smtClean="0"/>
              <a:t>Find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endParaRPr lang="en-US" dirty="0" smtClean="0"/>
          </a:p>
          <a:p>
            <a:pPr marL="1162050" lvl="2"/>
            <a:r>
              <a:rPr lang="en-US" dirty="0" smtClean="0"/>
              <a:t>Repeat until we find an empty slot</a:t>
            </a:r>
          </a:p>
          <a:p>
            <a:pPr lvl="3"/>
            <a:r>
              <a:rPr lang="en-US" sz="2200" dirty="0" smtClean="0"/>
              <a:t>Calculate </a:t>
            </a:r>
            <a:r>
              <a:rPr lang="en-US" sz="2200" b="1" dirty="0" smtClean="0">
                <a:latin typeface="Times New Roman" pitchFamily="18" charset="0"/>
              </a:rPr>
              <a:t>h’(</a:t>
            </a:r>
            <a:r>
              <a:rPr lang="en-US" sz="2200" b="1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r>
              <a:rPr lang="en-US" sz="2200" b="1" dirty="0" smtClean="0">
                <a:latin typeface="Times New Roman" pitchFamily="18" charset="0"/>
              </a:rPr>
              <a:t>)</a:t>
            </a:r>
            <a:endParaRPr lang="en-US" sz="2200" b="1" dirty="0" smtClean="0"/>
          </a:p>
          <a:p>
            <a:pPr marL="1162050" lvl="2"/>
            <a:r>
              <a:rPr lang="en-US" dirty="0" smtClean="0"/>
              <a:t>Put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r>
              <a:rPr lang="en-US" dirty="0" smtClean="0"/>
              <a:t> in it</a:t>
            </a:r>
          </a:p>
          <a:p>
            <a:pPr lvl="1"/>
            <a:r>
              <a:rPr lang="en-US" dirty="0" smtClean="0"/>
              <a:t>Searching - Use </a:t>
            </a:r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</a:rPr>
              <a:t>)</a:t>
            </a:r>
            <a:r>
              <a:rPr lang="en-US" dirty="0" smtClean="0"/>
              <a:t>, then </a:t>
            </a:r>
            <a:r>
              <a:rPr lang="en-US" dirty="0" smtClean="0">
                <a:latin typeface="Times New Roman" pitchFamily="18" charset="0"/>
              </a:rPr>
              <a:t>h’(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</a:rPr>
              <a:t>)</a:t>
            </a:r>
            <a:endParaRPr lang="en-US" dirty="0"/>
          </a:p>
        </p:txBody>
      </p:sp>
      <p:pic>
        <p:nvPicPr>
          <p:cNvPr id="4" name="Picture 8" descr="\\Odin\morris\Courses\PLDS210\fig\hash_rehas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600200"/>
            <a:ext cx="3505200" cy="3138488"/>
          </a:xfrm>
          <a:prstGeom prst="rect">
            <a:avLst/>
          </a:prstGeom>
          <a:noFill/>
        </p:spPr>
      </p:pic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3895431" y="5105400"/>
            <a:ext cx="5019969" cy="830997"/>
          </a:xfrm>
          <a:prstGeom prst="leftArrowCallout">
            <a:avLst>
              <a:gd name="adj1" fmla="val 25000"/>
              <a:gd name="adj2" fmla="val 25000"/>
              <a:gd name="adj3" fmla="val 90174"/>
              <a:gd name="adj4" fmla="val 66667"/>
            </a:avLst>
          </a:prstGeom>
          <a:solidFill>
            <a:srgbClr val="FFFF00"/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>
                <a:effectLst/>
              </a:rPr>
              <a:t>h’(x)</a:t>
            </a:r>
            <a:r>
              <a:rPr lang="en-US" sz="2400" b="1">
                <a:effectLst/>
                <a:latin typeface="Arial" charset="0"/>
              </a:rPr>
              <a:t> - </a:t>
            </a:r>
            <a:br>
              <a:rPr lang="en-US" sz="2400" b="1">
                <a:effectLst/>
                <a:latin typeface="Arial" charset="0"/>
              </a:rPr>
            </a:br>
            <a:r>
              <a:rPr lang="en-US" sz="2400" b="1">
                <a:effectLst/>
                <a:latin typeface="Arial" charset="0"/>
              </a:rPr>
              <a:t>second hash function</a:t>
            </a:r>
            <a:endParaRPr lang="en-US" sz="200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Hashing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</a:t>
            </a:r>
          </a:p>
          <a:p>
            <a:pPr lvl="1"/>
            <a:r>
              <a:rPr lang="en-US" dirty="0" smtClean="0"/>
              <a:t>Handles clustering better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Disadvantage</a:t>
            </a:r>
          </a:p>
          <a:p>
            <a:pPr lvl="1"/>
            <a:r>
              <a:rPr lang="en-US" dirty="0" smtClean="0"/>
              <a:t>More time consuming</a:t>
            </a:r>
          </a:p>
          <a:p>
            <a:r>
              <a:rPr lang="en-US" dirty="0" smtClean="0"/>
              <a:t>How many probes sequences can double hashing generate?   </a:t>
            </a:r>
            <a:r>
              <a:rPr lang="en-US" b="1" dirty="0" smtClean="0">
                <a:solidFill>
                  <a:srgbClr val="C00000"/>
                </a:solidFill>
              </a:rPr>
              <a:t>m</a:t>
            </a:r>
            <a:r>
              <a:rPr lang="en-US" b="1" baseline="30000" dirty="0" smtClean="0">
                <a:solidFill>
                  <a:srgbClr val="C00000"/>
                </a:solidFill>
              </a:rPr>
              <a:t>2</a:t>
            </a:r>
            <a:endParaRPr lang="en-US" b="1" baseline="30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Hashing Example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1214438"/>
            <a:ext cx="7421562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(k) = k mod 13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(k) = 1+ (k mod 11)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h(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k,i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= (h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(k) +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(k) )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mod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13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key 14: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=0: h(14,0) = 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(14) = 14 mod 13 = 1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=1: h(14,1) = (h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(14) + 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(14)) mod 13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      = (1 + 4) mod 13 = 5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=2: h(14,2) = (h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(14) + 2 h</a:t>
            </a:r>
            <a:r>
              <a:rPr kumimoji="0" lang="en-US" sz="3000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(14)) mod 13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        = (1 + 8) mod 13 = 9</a:t>
            </a:r>
          </a:p>
        </p:txBody>
      </p:sp>
      <p:graphicFrame>
        <p:nvGraphicFramePr>
          <p:cNvPr id="43" name="Group 4"/>
          <p:cNvGraphicFramePr>
            <a:graphicFrameLocks noGrp="1"/>
          </p:cNvGraphicFramePr>
          <p:nvPr/>
        </p:nvGraphicFramePr>
        <p:xfrm>
          <a:off x="7934325" y="1327150"/>
          <a:ext cx="701675" cy="4456113"/>
        </p:xfrm>
        <a:graphic>
          <a:graphicData uri="http://schemas.openxmlformats.org/drawingml/2006/table">
            <a:tbl>
              <a:tblPr/>
              <a:tblGrid>
                <a:gridCol w="701675"/>
              </a:tblGrid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79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69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131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</a:tr>
              <a:tr h="3429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" name="Text Box 34"/>
          <p:cNvSpPr txBox="1">
            <a:spLocks noChangeArrowheads="1"/>
          </p:cNvSpPr>
          <p:nvPr/>
        </p:nvSpPr>
        <p:spPr bwMode="auto">
          <a:xfrm>
            <a:off x="7648575" y="1331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</a:t>
            </a:r>
          </a:p>
        </p:txBody>
      </p:sp>
      <p:sp>
        <p:nvSpPr>
          <p:cNvPr id="45" name="Text Box 35"/>
          <p:cNvSpPr txBox="1">
            <a:spLocks noChangeArrowheads="1"/>
          </p:cNvSpPr>
          <p:nvPr/>
        </p:nvSpPr>
        <p:spPr bwMode="auto">
          <a:xfrm>
            <a:off x="7613650" y="4394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46" name="Text Box 36"/>
          <p:cNvSpPr txBox="1">
            <a:spLocks noChangeArrowheads="1"/>
          </p:cNvSpPr>
          <p:nvPr/>
        </p:nvSpPr>
        <p:spPr bwMode="auto">
          <a:xfrm>
            <a:off x="7607300" y="2692400"/>
            <a:ext cx="352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</a:p>
        </p:txBody>
      </p:sp>
      <p:sp>
        <p:nvSpPr>
          <p:cNvPr id="47" name="Rectangle 37"/>
          <p:cNvSpPr>
            <a:spLocks noChangeArrowheads="1"/>
          </p:cNvSpPr>
          <p:nvPr/>
        </p:nvSpPr>
        <p:spPr bwMode="auto">
          <a:xfrm>
            <a:off x="7648575" y="20129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48" name="Rectangle 38"/>
          <p:cNvSpPr>
            <a:spLocks noChangeArrowheads="1"/>
          </p:cNvSpPr>
          <p:nvPr/>
        </p:nvSpPr>
        <p:spPr bwMode="auto">
          <a:xfrm>
            <a:off x="7648575" y="23526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7648575" y="16732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50" name="Text Box 40"/>
          <p:cNvSpPr txBox="1">
            <a:spLocks noChangeArrowheads="1"/>
          </p:cNvSpPr>
          <p:nvPr/>
        </p:nvSpPr>
        <p:spPr bwMode="auto">
          <a:xfrm>
            <a:off x="7607300" y="3033713"/>
            <a:ext cx="352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</a:t>
            </a:r>
          </a:p>
        </p:txBody>
      </p:sp>
      <p:sp>
        <p:nvSpPr>
          <p:cNvPr id="51" name="Text Box 41"/>
          <p:cNvSpPr txBox="1">
            <a:spLocks noChangeArrowheads="1"/>
          </p:cNvSpPr>
          <p:nvPr/>
        </p:nvSpPr>
        <p:spPr bwMode="auto">
          <a:xfrm>
            <a:off x="7607300" y="3373438"/>
            <a:ext cx="352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52" name="Text Box 42"/>
          <p:cNvSpPr txBox="1">
            <a:spLocks noChangeArrowheads="1"/>
          </p:cNvSpPr>
          <p:nvPr/>
        </p:nvSpPr>
        <p:spPr bwMode="auto">
          <a:xfrm>
            <a:off x="7607300" y="3713163"/>
            <a:ext cx="352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7</a:t>
            </a:r>
          </a:p>
        </p:txBody>
      </p:sp>
      <p:sp>
        <p:nvSpPr>
          <p:cNvPr id="53" name="Text Box 43"/>
          <p:cNvSpPr txBox="1">
            <a:spLocks noChangeArrowheads="1"/>
          </p:cNvSpPr>
          <p:nvPr/>
        </p:nvSpPr>
        <p:spPr bwMode="auto">
          <a:xfrm>
            <a:off x="7607300" y="4052888"/>
            <a:ext cx="352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8</a:t>
            </a:r>
          </a:p>
        </p:txBody>
      </p:sp>
      <p:sp>
        <p:nvSpPr>
          <p:cNvPr id="54" name="Text Box 44"/>
          <p:cNvSpPr txBox="1">
            <a:spLocks noChangeArrowheads="1"/>
          </p:cNvSpPr>
          <p:nvPr/>
        </p:nvSpPr>
        <p:spPr bwMode="auto">
          <a:xfrm>
            <a:off x="7467600" y="4733925"/>
            <a:ext cx="492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10</a:t>
            </a:r>
          </a:p>
        </p:txBody>
      </p:sp>
      <p:sp>
        <p:nvSpPr>
          <p:cNvPr id="55" name="Text Box 45"/>
          <p:cNvSpPr txBox="1">
            <a:spLocks noChangeArrowheads="1"/>
          </p:cNvSpPr>
          <p:nvPr/>
        </p:nvSpPr>
        <p:spPr bwMode="auto">
          <a:xfrm>
            <a:off x="7467600" y="5073650"/>
            <a:ext cx="492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11</a:t>
            </a:r>
          </a:p>
        </p:txBody>
      </p:sp>
      <p:sp>
        <p:nvSpPr>
          <p:cNvPr id="56" name="Text Box 46"/>
          <p:cNvSpPr txBox="1">
            <a:spLocks noChangeArrowheads="1"/>
          </p:cNvSpPr>
          <p:nvPr/>
        </p:nvSpPr>
        <p:spPr bwMode="auto">
          <a:xfrm>
            <a:off x="7467600" y="5413375"/>
            <a:ext cx="492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12</a:t>
            </a:r>
          </a:p>
        </p:txBody>
      </p:sp>
      <p:sp>
        <p:nvSpPr>
          <p:cNvPr id="57" name="Freeform 47"/>
          <p:cNvSpPr>
            <a:spLocks/>
          </p:cNvSpPr>
          <p:nvPr/>
        </p:nvSpPr>
        <p:spPr bwMode="auto">
          <a:xfrm>
            <a:off x="8674100" y="1441450"/>
            <a:ext cx="338138" cy="427038"/>
          </a:xfrm>
          <a:custGeom>
            <a:avLst/>
            <a:gdLst>
              <a:gd name="T0" fmla="*/ 2147483647 w 213"/>
              <a:gd name="T1" fmla="*/ 0 h 269"/>
              <a:gd name="T2" fmla="*/ 2147483647 w 213"/>
              <a:gd name="T3" fmla="*/ 2147483647 h 269"/>
              <a:gd name="T4" fmla="*/ 0 w 213"/>
              <a:gd name="T5" fmla="*/ 2147483647 h 269"/>
              <a:gd name="T6" fmla="*/ 0 60000 65536"/>
              <a:gd name="T7" fmla="*/ 0 60000 65536"/>
              <a:gd name="T8" fmla="*/ 0 60000 65536"/>
              <a:gd name="T9" fmla="*/ 0 w 213"/>
              <a:gd name="T10" fmla="*/ 0 h 269"/>
              <a:gd name="T11" fmla="*/ 213 w 213"/>
              <a:gd name="T12" fmla="*/ 269 h 2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" h="269">
                <a:moveTo>
                  <a:pt x="213" y="0"/>
                </a:moveTo>
                <a:cubicBezTo>
                  <a:pt x="205" y="87"/>
                  <a:pt x="198" y="174"/>
                  <a:pt x="163" y="219"/>
                </a:cubicBezTo>
                <a:cubicBezTo>
                  <a:pt x="128" y="264"/>
                  <a:pt x="64" y="266"/>
                  <a:pt x="0" y="269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Freeform 48"/>
          <p:cNvSpPr>
            <a:spLocks/>
          </p:cNvSpPr>
          <p:nvPr/>
        </p:nvSpPr>
        <p:spPr bwMode="auto">
          <a:xfrm>
            <a:off x="8674100" y="1878013"/>
            <a:ext cx="327025" cy="1352550"/>
          </a:xfrm>
          <a:custGeom>
            <a:avLst/>
            <a:gdLst>
              <a:gd name="T0" fmla="*/ 0 w 206"/>
              <a:gd name="T1" fmla="*/ 0 h 852"/>
              <a:gd name="T2" fmla="*/ 2147483647 w 206"/>
              <a:gd name="T3" fmla="*/ 2147483647 h 852"/>
              <a:gd name="T4" fmla="*/ 2147483647 w 206"/>
              <a:gd name="T5" fmla="*/ 2147483647 h 852"/>
              <a:gd name="T6" fmla="*/ 2147483647 w 206"/>
              <a:gd name="T7" fmla="*/ 2147483647 h 852"/>
              <a:gd name="T8" fmla="*/ 2147483647 w 206"/>
              <a:gd name="T9" fmla="*/ 2147483647 h 8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"/>
              <a:gd name="T16" fmla="*/ 0 h 852"/>
              <a:gd name="T17" fmla="*/ 206 w 206"/>
              <a:gd name="T18" fmla="*/ 852 h 8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" h="852">
                <a:moveTo>
                  <a:pt x="0" y="0"/>
                </a:moveTo>
                <a:cubicBezTo>
                  <a:pt x="49" y="37"/>
                  <a:pt x="98" y="75"/>
                  <a:pt x="132" y="151"/>
                </a:cubicBezTo>
                <a:cubicBezTo>
                  <a:pt x="166" y="227"/>
                  <a:pt x="206" y="357"/>
                  <a:pt x="201" y="457"/>
                </a:cubicBezTo>
                <a:cubicBezTo>
                  <a:pt x="196" y="557"/>
                  <a:pt x="130" y="686"/>
                  <a:pt x="100" y="752"/>
                </a:cubicBezTo>
                <a:cubicBezTo>
                  <a:pt x="70" y="818"/>
                  <a:pt x="44" y="835"/>
                  <a:pt x="19" y="852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9" name="Freeform 49"/>
          <p:cNvSpPr>
            <a:spLocks/>
          </p:cNvSpPr>
          <p:nvPr/>
        </p:nvSpPr>
        <p:spPr bwMode="auto">
          <a:xfrm>
            <a:off x="8716963" y="3252788"/>
            <a:ext cx="327025" cy="1352550"/>
          </a:xfrm>
          <a:custGeom>
            <a:avLst/>
            <a:gdLst>
              <a:gd name="T0" fmla="*/ 0 w 206"/>
              <a:gd name="T1" fmla="*/ 0 h 852"/>
              <a:gd name="T2" fmla="*/ 2147483647 w 206"/>
              <a:gd name="T3" fmla="*/ 2147483647 h 852"/>
              <a:gd name="T4" fmla="*/ 2147483647 w 206"/>
              <a:gd name="T5" fmla="*/ 2147483647 h 852"/>
              <a:gd name="T6" fmla="*/ 2147483647 w 206"/>
              <a:gd name="T7" fmla="*/ 2147483647 h 852"/>
              <a:gd name="T8" fmla="*/ 2147483647 w 206"/>
              <a:gd name="T9" fmla="*/ 2147483647 h 8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6"/>
              <a:gd name="T16" fmla="*/ 0 h 852"/>
              <a:gd name="T17" fmla="*/ 206 w 206"/>
              <a:gd name="T18" fmla="*/ 852 h 8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6" h="852">
                <a:moveTo>
                  <a:pt x="0" y="0"/>
                </a:moveTo>
                <a:cubicBezTo>
                  <a:pt x="49" y="37"/>
                  <a:pt x="98" y="75"/>
                  <a:pt x="132" y="151"/>
                </a:cubicBezTo>
                <a:cubicBezTo>
                  <a:pt x="166" y="227"/>
                  <a:pt x="206" y="357"/>
                  <a:pt x="201" y="457"/>
                </a:cubicBezTo>
                <a:cubicBezTo>
                  <a:pt x="196" y="557"/>
                  <a:pt x="130" y="686"/>
                  <a:pt x="100" y="752"/>
                </a:cubicBezTo>
                <a:cubicBezTo>
                  <a:pt x="70" y="818"/>
                  <a:pt x="44" y="835"/>
                  <a:pt x="19" y="852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stealth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Rectangle 50"/>
          <p:cNvSpPr>
            <a:spLocks noChangeArrowheads="1"/>
          </p:cNvSpPr>
          <p:nvPr/>
        </p:nvSpPr>
        <p:spPr bwMode="auto">
          <a:xfrm>
            <a:off x="8077200" y="4422775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DD0111"/>
                </a:solidFill>
                <a:effectLst/>
                <a:uLnTx/>
                <a:uFillTx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Overflow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Char char="Ë"/>
            </a:pPr>
            <a:r>
              <a:rPr lang="en-US" dirty="0" smtClean="0"/>
              <a:t>Overflow area</a:t>
            </a:r>
          </a:p>
          <a:p>
            <a:pPr marL="809625" lvl="1"/>
            <a:r>
              <a:rPr lang="en-US" dirty="0" smtClean="0"/>
              <a:t>Linked list constructed</a:t>
            </a:r>
            <a:br>
              <a:rPr lang="en-US" dirty="0" smtClean="0"/>
            </a:br>
            <a:r>
              <a:rPr lang="en-US" dirty="0" smtClean="0"/>
              <a:t>in special area of table</a:t>
            </a:r>
            <a:br>
              <a:rPr lang="en-US" dirty="0" smtClean="0"/>
            </a:br>
            <a:r>
              <a:rPr lang="en-US" dirty="0" smtClean="0"/>
              <a:t>called </a:t>
            </a:r>
            <a:r>
              <a:rPr lang="en-US" dirty="0" smtClean="0">
                <a:solidFill>
                  <a:srgbClr val="FC0128"/>
                </a:solidFill>
              </a:rPr>
              <a:t>overflow area</a:t>
            </a:r>
            <a:endParaRPr lang="en-US" dirty="0" smtClean="0"/>
          </a:p>
          <a:p>
            <a:pPr lvl="1"/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r>
              <a:rPr lang="en-US" dirty="0" smtClean="0">
                <a:latin typeface="Times New Roman" pitchFamily="18" charset="0"/>
              </a:rPr>
              <a:t>) == 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r>
              <a:rPr lang="en-US" dirty="0" smtClean="0"/>
              <a:t> stored first</a:t>
            </a:r>
          </a:p>
          <a:p>
            <a:pPr lvl="1"/>
            <a:r>
              <a:rPr lang="en-US" dirty="0" smtClean="0"/>
              <a:t>Adding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endParaRPr lang="en-US" dirty="0" smtClean="0"/>
          </a:p>
          <a:p>
            <a:pPr marL="1162050" lvl="2"/>
            <a:r>
              <a:rPr lang="en-US" dirty="0" smtClean="0"/>
              <a:t>Calculate </a:t>
            </a:r>
            <a:r>
              <a:rPr lang="en-US" dirty="0" smtClean="0">
                <a:latin typeface="Times New Roman" pitchFamily="18" charset="0"/>
              </a:rPr>
              <a:t>h(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)</a:t>
            </a:r>
            <a:endParaRPr lang="en-US" dirty="0" smtClean="0"/>
          </a:p>
          <a:p>
            <a:pPr marL="1162050" lvl="2"/>
            <a:r>
              <a:rPr lang="en-US" dirty="0" smtClean="0"/>
              <a:t>Find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endParaRPr lang="en-US" dirty="0" smtClean="0">
              <a:latin typeface="Times New Roman" pitchFamily="18" charset="0"/>
            </a:endParaRPr>
          </a:p>
          <a:p>
            <a:pPr marL="1162050" lvl="2"/>
            <a:r>
              <a:rPr lang="en-US" dirty="0" smtClean="0"/>
              <a:t>Get first slot in overflow area</a:t>
            </a:r>
          </a:p>
          <a:p>
            <a:pPr marL="1162050" lvl="2"/>
            <a:r>
              <a:rPr lang="en-US" dirty="0" smtClean="0"/>
              <a:t>Put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</a:rPr>
              <a:t> </a:t>
            </a:r>
            <a:r>
              <a:rPr lang="en-US" dirty="0" smtClean="0"/>
              <a:t>in it</a:t>
            </a:r>
          </a:p>
          <a:p>
            <a:pPr marL="1162050" lvl="2"/>
            <a:r>
              <a:rPr lang="en-US" dirty="0" err="1" smtClean="0">
                <a:solidFill>
                  <a:schemeClr val="accent2"/>
                </a:solidFill>
                <a:latin typeface="Times New Roman" pitchFamily="18" charset="0"/>
              </a:rPr>
              <a:t>k</a:t>
            </a:r>
            <a:r>
              <a:rPr lang="en-US" dirty="0" err="1" smtClean="0"/>
              <a:t>’s</a:t>
            </a:r>
            <a:r>
              <a:rPr lang="en-US" dirty="0" smtClean="0"/>
              <a:t> pointer points to this slot</a:t>
            </a:r>
          </a:p>
          <a:p>
            <a:pPr lvl="1"/>
            <a:r>
              <a:rPr lang="en-US" dirty="0" smtClean="0"/>
              <a:t>Searching - same as linked list</a:t>
            </a:r>
          </a:p>
        </p:txBody>
      </p:sp>
      <p:pic>
        <p:nvPicPr>
          <p:cNvPr id="4" name="Picture 4" descr="\\Odin\morris\Courses\PLDS210\fig\hash_oflow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166812"/>
            <a:ext cx="4267200" cy="3709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Overflow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00200"/>
          </a:xfrm>
        </p:spPr>
        <p:txBody>
          <a:bodyPr/>
          <a:lstStyle/>
          <a:p>
            <a:r>
              <a:rPr lang="en-US" dirty="0" smtClean="0"/>
              <a:t>Separate the table into two sections: </a:t>
            </a:r>
          </a:p>
          <a:p>
            <a:pPr lvl="1"/>
            <a:r>
              <a:rPr lang="en-US" dirty="0" smtClean="0"/>
              <a:t>the primary area to which keys are hashed </a:t>
            </a:r>
          </a:p>
          <a:p>
            <a:pPr lvl="1"/>
            <a:r>
              <a:rPr lang="en-US" dirty="0" smtClean="0"/>
              <a:t>an area for collisions, the overflow area </a:t>
            </a:r>
            <a:endParaRPr lang="en-US" dirty="0"/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5724525" y="5464175"/>
            <a:ext cx="1466850" cy="38100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5724525" y="5083175"/>
            <a:ext cx="1466850" cy="38100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5724525" y="4702175"/>
            <a:ext cx="1466850" cy="381000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5724525" y="4321175"/>
            <a:ext cx="1466850" cy="38100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Rectangle 8"/>
          <p:cNvSpPr>
            <a:spLocks noChangeArrowheads="1"/>
          </p:cNvSpPr>
          <p:nvPr/>
        </p:nvSpPr>
        <p:spPr bwMode="auto">
          <a:xfrm>
            <a:off x="5724525" y="3940175"/>
            <a:ext cx="1466850" cy="38100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Rectangle 9"/>
          <p:cNvSpPr>
            <a:spLocks noChangeArrowheads="1"/>
          </p:cNvSpPr>
          <p:nvPr/>
        </p:nvSpPr>
        <p:spPr bwMode="auto">
          <a:xfrm>
            <a:off x="5724525" y="3570288"/>
            <a:ext cx="1466850" cy="38100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Rectangle 10"/>
          <p:cNvSpPr>
            <a:spLocks noChangeArrowheads="1"/>
          </p:cNvSpPr>
          <p:nvPr/>
        </p:nvSpPr>
        <p:spPr bwMode="auto">
          <a:xfrm>
            <a:off x="5724525" y="3189288"/>
            <a:ext cx="1466850" cy="38100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5724525" y="2808288"/>
            <a:ext cx="1466850" cy="381000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5" name="Line 12"/>
          <p:cNvSpPr>
            <a:spLocks noChangeShapeType="1"/>
          </p:cNvSpPr>
          <p:nvPr/>
        </p:nvSpPr>
        <p:spPr bwMode="auto">
          <a:xfrm>
            <a:off x="6049963" y="2805113"/>
            <a:ext cx="0" cy="3036887"/>
          </a:xfrm>
          <a:prstGeom prst="line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>
            <a:off x="6883400" y="2795588"/>
            <a:ext cx="0" cy="3036887"/>
          </a:xfrm>
          <a:prstGeom prst="line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Line 14"/>
          <p:cNvSpPr>
            <a:spLocks noChangeShapeType="1"/>
          </p:cNvSpPr>
          <p:nvPr/>
        </p:nvSpPr>
        <p:spPr bwMode="auto">
          <a:xfrm>
            <a:off x="5476875" y="4702175"/>
            <a:ext cx="1933575" cy="0"/>
          </a:xfrm>
          <a:prstGeom prst="line">
            <a:avLst/>
          </a:prstGeom>
          <a:noFill/>
          <a:ln w="28575">
            <a:solidFill>
              <a:srgbClr val="D2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Text Box 15"/>
          <p:cNvSpPr txBox="1">
            <a:spLocks noChangeArrowheads="1"/>
          </p:cNvSpPr>
          <p:nvPr/>
        </p:nvSpPr>
        <p:spPr bwMode="auto">
          <a:xfrm>
            <a:off x="7356475" y="5084763"/>
            <a:ext cx="162602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>
                <a:effectLst/>
                <a:latin typeface="Tahoma" pitchFamily="34" charset="0"/>
              </a:rPr>
              <a:t>Overflow Area</a:t>
            </a:r>
            <a:endParaRPr kumimoji="1" lang="en-GB">
              <a:effectLst/>
              <a:latin typeface="Tahoma" pitchFamily="34" charset="0"/>
            </a:endParaRPr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7356475" y="3570288"/>
            <a:ext cx="149797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>
                <a:effectLst/>
                <a:latin typeface="Tahoma" pitchFamily="34" charset="0"/>
              </a:rPr>
              <a:t>Primary Area</a:t>
            </a:r>
            <a:endParaRPr kumimoji="1" lang="en-GB">
              <a:effectLst/>
              <a:latin typeface="Tahoma" pitchFamily="34" charset="0"/>
            </a:endParaRPr>
          </a:p>
        </p:txBody>
      </p:sp>
      <p:sp>
        <p:nvSpPr>
          <p:cNvPr id="50" name="Text Box 17"/>
          <p:cNvSpPr txBox="1">
            <a:spLocks noChangeArrowheads="1"/>
          </p:cNvSpPr>
          <p:nvPr/>
        </p:nvSpPr>
        <p:spPr bwMode="auto">
          <a:xfrm>
            <a:off x="1438275" y="4092575"/>
            <a:ext cx="423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sz="2000">
                <a:latin typeface="Tahoma" pitchFamily="34" charset="0"/>
              </a:rPr>
              <a:t>K</a:t>
            </a:r>
            <a:r>
              <a:rPr kumimoji="1" lang="en-US" sz="2000" baseline="-25000">
                <a:latin typeface="Tahoma" pitchFamily="34" charset="0"/>
              </a:rPr>
              <a:t>1</a:t>
            </a:r>
            <a:endParaRPr kumimoji="1" lang="en-GB" sz="2000">
              <a:latin typeface="Tahoma" pitchFamily="34" charset="0"/>
            </a:endParaRPr>
          </a:p>
        </p:txBody>
      </p:sp>
      <p:cxnSp>
        <p:nvCxnSpPr>
          <p:cNvPr id="51" name="AutoShape 18"/>
          <p:cNvCxnSpPr>
            <a:cxnSpLocks noChangeShapeType="1"/>
            <a:stCxn id="50" idx="3"/>
            <a:endCxn id="43" idx="1"/>
          </p:cNvCxnSpPr>
          <p:nvPr/>
        </p:nvCxnSpPr>
        <p:spPr bwMode="auto">
          <a:xfrm flipV="1">
            <a:off x="1862138" y="3379788"/>
            <a:ext cx="3862387" cy="911225"/>
          </a:xfrm>
          <a:prstGeom prst="straightConnector1">
            <a:avLst/>
          </a:prstGeom>
          <a:noFill/>
          <a:ln w="38100">
            <a:solidFill>
              <a:srgbClr val="D2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52" name="Text Box 19"/>
          <p:cNvSpPr txBox="1">
            <a:spLocks noChangeArrowheads="1"/>
          </p:cNvSpPr>
          <p:nvPr/>
        </p:nvSpPr>
        <p:spPr bwMode="auto">
          <a:xfrm>
            <a:off x="5686425" y="3203575"/>
            <a:ext cx="42832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sz="2000" dirty="0">
                <a:effectLst/>
                <a:latin typeface="Tahoma" pitchFamily="34" charset="0"/>
              </a:rPr>
              <a:t>K</a:t>
            </a:r>
            <a:r>
              <a:rPr kumimoji="1" lang="en-US" sz="2000" baseline="-25000" dirty="0">
                <a:effectLst/>
                <a:latin typeface="Tahoma" pitchFamily="34" charset="0"/>
              </a:rPr>
              <a:t>1</a:t>
            </a:r>
            <a:endParaRPr kumimoji="1" lang="en-GB" sz="2000" dirty="0">
              <a:effectLst/>
              <a:latin typeface="Tahoma" pitchFamily="34" charset="0"/>
            </a:endParaRPr>
          </a:p>
        </p:txBody>
      </p:sp>
      <p:sp>
        <p:nvSpPr>
          <p:cNvPr id="53" name="Text Box 20"/>
          <p:cNvSpPr txBox="1">
            <a:spLocks noChangeArrowheads="1"/>
          </p:cNvSpPr>
          <p:nvPr/>
        </p:nvSpPr>
        <p:spPr bwMode="auto">
          <a:xfrm>
            <a:off x="1146175" y="4949825"/>
            <a:ext cx="423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sz="2000">
                <a:latin typeface="Tahoma" pitchFamily="34" charset="0"/>
              </a:rPr>
              <a:t>K</a:t>
            </a:r>
            <a:r>
              <a:rPr kumimoji="1" lang="en-US" sz="2000" baseline="-25000">
                <a:latin typeface="Tahoma" pitchFamily="34" charset="0"/>
              </a:rPr>
              <a:t>2</a:t>
            </a:r>
            <a:endParaRPr kumimoji="1" lang="en-GB" sz="2000">
              <a:latin typeface="Tahoma" pitchFamily="34" charset="0"/>
            </a:endParaRPr>
          </a:p>
        </p:txBody>
      </p:sp>
      <p:cxnSp>
        <p:nvCxnSpPr>
          <p:cNvPr id="54" name="AutoShape 21"/>
          <p:cNvCxnSpPr>
            <a:cxnSpLocks noChangeShapeType="1"/>
            <a:stCxn id="53" idx="3"/>
            <a:endCxn id="41" idx="1"/>
          </p:cNvCxnSpPr>
          <p:nvPr/>
        </p:nvCxnSpPr>
        <p:spPr bwMode="auto">
          <a:xfrm flipV="1">
            <a:off x="1570038" y="4130675"/>
            <a:ext cx="4154487" cy="1017588"/>
          </a:xfrm>
          <a:prstGeom prst="straightConnector1">
            <a:avLst/>
          </a:prstGeom>
          <a:noFill/>
          <a:ln w="38100">
            <a:solidFill>
              <a:srgbClr val="D2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5702300" y="3943350"/>
            <a:ext cx="42832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sz="2000" dirty="0">
                <a:effectLst/>
                <a:latin typeface="Tahoma" pitchFamily="34" charset="0"/>
              </a:rPr>
              <a:t>K</a:t>
            </a:r>
            <a:r>
              <a:rPr kumimoji="1" lang="en-US" sz="2000" baseline="-25000" dirty="0">
                <a:effectLst/>
                <a:latin typeface="Tahoma" pitchFamily="34" charset="0"/>
              </a:rPr>
              <a:t>2</a:t>
            </a:r>
            <a:endParaRPr kumimoji="1" lang="en-GB" sz="2000" dirty="0">
              <a:effectLst/>
              <a:latin typeface="Tahoma" pitchFamily="34" charset="0"/>
            </a:endParaRPr>
          </a:p>
        </p:txBody>
      </p:sp>
      <p:sp>
        <p:nvSpPr>
          <p:cNvPr id="56" name="Line 23"/>
          <p:cNvSpPr>
            <a:spLocks noChangeShapeType="1"/>
          </p:cNvSpPr>
          <p:nvPr/>
        </p:nvSpPr>
        <p:spPr bwMode="auto">
          <a:xfrm flipH="1">
            <a:off x="6946900" y="2901950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7" name="Line 24"/>
          <p:cNvSpPr>
            <a:spLocks noChangeShapeType="1"/>
          </p:cNvSpPr>
          <p:nvPr/>
        </p:nvSpPr>
        <p:spPr bwMode="auto">
          <a:xfrm flipH="1">
            <a:off x="6927850" y="3282950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Line 25"/>
          <p:cNvSpPr>
            <a:spLocks noChangeShapeType="1"/>
          </p:cNvSpPr>
          <p:nvPr/>
        </p:nvSpPr>
        <p:spPr bwMode="auto">
          <a:xfrm flipH="1">
            <a:off x="6927850" y="3673475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9" name="Line 26"/>
          <p:cNvSpPr>
            <a:spLocks noChangeShapeType="1"/>
          </p:cNvSpPr>
          <p:nvPr/>
        </p:nvSpPr>
        <p:spPr bwMode="auto">
          <a:xfrm flipH="1">
            <a:off x="6927850" y="4035425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Line 27"/>
          <p:cNvSpPr>
            <a:spLocks noChangeShapeType="1"/>
          </p:cNvSpPr>
          <p:nvPr/>
        </p:nvSpPr>
        <p:spPr bwMode="auto">
          <a:xfrm flipH="1">
            <a:off x="6937375" y="4397375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1" name="Line 28"/>
          <p:cNvSpPr>
            <a:spLocks noChangeShapeType="1"/>
          </p:cNvSpPr>
          <p:nvPr/>
        </p:nvSpPr>
        <p:spPr bwMode="auto">
          <a:xfrm flipH="1">
            <a:off x="6937375" y="4806950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Line 29"/>
          <p:cNvSpPr>
            <a:spLocks noChangeShapeType="1"/>
          </p:cNvSpPr>
          <p:nvPr/>
        </p:nvSpPr>
        <p:spPr bwMode="auto">
          <a:xfrm flipH="1">
            <a:off x="6927850" y="5168900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3" name="Line 30"/>
          <p:cNvSpPr>
            <a:spLocks noChangeShapeType="1"/>
          </p:cNvSpPr>
          <p:nvPr/>
        </p:nvSpPr>
        <p:spPr bwMode="auto">
          <a:xfrm flipH="1">
            <a:off x="6946900" y="5559425"/>
            <a:ext cx="190500" cy="190500"/>
          </a:xfrm>
          <a:prstGeom prst="line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Text Box 31"/>
          <p:cNvSpPr txBox="1">
            <a:spLocks noChangeArrowheads="1"/>
          </p:cNvSpPr>
          <p:nvPr/>
        </p:nvSpPr>
        <p:spPr bwMode="auto">
          <a:xfrm>
            <a:off x="1885950" y="4445000"/>
            <a:ext cx="4238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sz="2000">
                <a:latin typeface="Tahoma" pitchFamily="34" charset="0"/>
              </a:rPr>
              <a:t>K</a:t>
            </a:r>
            <a:r>
              <a:rPr kumimoji="1" lang="en-US" sz="2000" baseline="-25000">
                <a:latin typeface="Tahoma" pitchFamily="34" charset="0"/>
              </a:rPr>
              <a:t>3</a:t>
            </a:r>
            <a:endParaRPr kumimoji="1" lang="en-GB" sz="2000">
              <a:latin typeface="Tahoma" pitchFamily="34" charset="0"/>
            </a:endParaRPr>
          </a:p>
        </p:txBody>
      </p:sp>
      <p:cxnSp>
        <p:nvCxnSpPr>
          <p:cNvPr id="65" name="AutoShape 32"/>
          <p:cNvCxnSpPr>
            <a:cxnSpLocks noChangeShapeType="1"/>
            <a:stCxn id="64" idx="3"/>
            <a:endCxn id="52" idx="1"/>
          </p:cNvCxnSpPr>
          <p:nvPr/>
        </p:nvCxnSpPr>
        <p:spPr bwMode="auto">
          <a:xfrm flipV="1">
            <a:off x="2309813" y="3403630"/>
            <a:ext cx="3376612" cy="1239808"/>
          </a:xfrm>
          <a:prstGeom prst="straightConnector1">
            <a:avLst/>
          </a:prstGeom>
          <a:noFill/>
          <a:ln w="38100">
            <a:solidFill>
              <a:srgbClr val="D2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6" name="Oval 33"/>
          <p:cNvSpPr>
            <a:spLocks noChangeArrowheads="1"/>
          </p:cNvSpPr>
          <p:nvPr/>
        </p:nvSpPr>
        <p:spPr bwMode="auto">
          <a:xfrm>
            <a:off x="6991350" y="3314700"/>
            <a:ext cx="104775" cy="114300"/>
          </a:xfrm>
          <a:prstGeom prst="ellipse">
            <a:avLst/>
          </a:prstGeom>
          <a:solidFill>
            <a:srgbClr val="009999"/>
          </a:solidFill>
          <a:ln w="9525" algn="ctr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67" name="AutoShape 34"/>
          <p:cNvCxnSpPr>
            <a:cxnSpLocks noChangeShapeType="1"/>
          </p:cNvCxnSpPr>
          <p:nvPr/>
        </p:nvCxnSpPr>
        <p:spPr bwMode="auto">
          <a:xfrm rot="5400000">
            <a:off x="5661819" y="3491706"/>
            <a:ext cx="1481137" cy="1355725"/>
          </a:xfrm>
          <a:prstGeom prst="curvedConnector4">
            <a:avLst>
              <a:gd name="adj1" fmla="val 44157"/>
              <a:gd name="adj2" fmla="val 116861"/>
            </a:avLst>
          </a:prstGeom>
          <a:noFill/>
          <a:ln w="38100">
            <a:solidFill>
              <a:srgbClr val="D20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68" name="Text Box 35"/>
          <p:cNvSpPr txBox="1">
            <a:spLocks noChangeArrowheads="1"/>
          </p:cNvSpPr>
          <p:nvPr/>
        </p:nvSpPr>
        <p:spPr bwMode="auto">
          <a:xfrm>
            <a:off x="5699125" y="4711700"/>
            <a:ext cx="42832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kumimoji="1" lang="en-US" sz="2000">
                <a:effectLst/>
                <a:latin typeface="Tahoma" pitchFamily="34" charset="0"/>
              </a:rPr>
              <a:t>K</a:t>
            </a:r>
            <a:r>
              <a:rPr kumimoji="1" lang="en-US" sz="2000" baseline="-25000">
                <a:effectLst/>
                <a:latin typeface="Tahoma" pitchFamily="34" charset="0"/>
              </a:rPr>
              <a:t>3</a:t>
            </a:r>
            <a:endParaRPr kumimoji="1" lang="en-GB" sz="2000">
              <a:effectLst/>
              <a:latin typeface="Tahoma" pitchFamily="34" charset="0"/>
            </a:endParaRPr>
          </a:p>
        </p:txBody>
      </p:sp>
      <p:sp>
        <p:nvSpPr>
          <p:cNvPr id="69" name="Rectangle 36"/>
          <p:cNvSpPr>
            <a:spLocks noChangeArrowheads="1"/>
          </p:cNvSpPr>
          <p:nvPr/>
        </p:nvSpPr>
        <p:spPr bwMode="auto">
          <a:xfrm>
            <a:off x="608013" y="3394075"/>
            <a:ext cx="4119562" cy="2301875"/>
          </a:xfrm>
          <a:prstGeom prst="rect">
            <a:avLst/>
          </a:prstGeom>
          <a:solidFill>
            <a:srgbClr val="FF9900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/>
          <a:lstStyle/>
          <a:p>
            <a:pPr marL="609600" marR="0" lvl="0" indent="-60960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ahoma" pitchFamily="34" charset="0"/>
              </a:rPr>
              <a:t>Overflow area</a:t>
            </a:r>
          </a:p>
          <a:p>
            <a:pPr marL="609600" marR="0" lvl="0" indent="-6096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When a collision occurs, a </a:t>
            </a:r>
          </a:p>
          <a:p>
            <a:pPr marL="609600" marR="0" lvl="0" indent="-6096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slot in the overflow area is </a:t>
            </a:r>
          </a:p>
          <a:p>
            <a:pPr marL="609600" marR="0" lvl="0" indent="-6096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used for the new element </a:t>
            </a:r>
          </a:p>
          <a:p>
            <a:pPr marL="609600" marR="0" lvl="0" indent="-6096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and a link from the primary </a:t>
            </a:r>
          </a:p>
          <a:p>
            <a:pPr marL="609600" marR="0" lvl="0" indent="-6096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66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</a:rPr>
              <a:t>slot established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0" grpId="1"/>
      <p:bldP spid="52" grpId="0"/>
      <p:bldP spid="53" grpId="0"/>
      <p:bldP spid="53" grpId="1"/>
      <p:bldP spid="55" grpId="0"/>
      <p:bldP spid="56" grpId="0" animBg="1"/>
      <p:bldP spid="57" grpId="0" animBg="1"/>
      <p:bldP spid="57" grpId="1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4" grpId="1"/>
      <p:bldP spid="66" grpId="0" animBg="1"/>
      <p:bldP spid="68" grpId="0"/>
      <p:bldP spid="69" grpId="0" animBg="1"/>
      <p:bldP spid="69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 – Collision Resolution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Chaining</a:t>
            </a:r>
          </a:p>
          <a:p>
            <a:pPr lvl="1">
              <a:buFontTx/>
              <a:buChar char="+"/>
            </a:pPr>
            <a:r>
              <a:rPr lang="en-US" dirty="0" smtClean="0">
                <a:solidFill>
                  <a:srgbClr val="0000CC"/>
                </a:solidFill>
              </a:rPr>
              <a:t>Unlimited number of elements</a:t>
            </a:r>
          </a:p>
          <a:p>
            <a:pPr lvl="1">
              <a:buFontTx/>
              <a:buChar char="+"/>
            </a:pPr>
            <a:r>
              <a:rPr lang="en-US" dirty="0" smtClean="0">
                <a:solidFill>
                  <a:srgbClr val="0000CC"/>
                </a:solidFill>
              </a:rPr>
              <a:t>Unlimited number of collisions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Overhead of multiple linked lists</a:t>
            </a:r>
          </a:p>
          <a:p>
            <a:r>
              <a:rPr lang="en-US" dirty="0" smtClean="0"/>
              <a:t>Re-hashing</a:t>
            </a:r>
          </a:p>
          <a:p>
            <a:pPr lvl="1">
              <a:buFontTx/>
              <a:buChar char="+"/>
            </a:pPr>
            <a:r>
              <a:rPr lang="en-US" dirty="0" smtClean="0">
                <a:solidFill>
                  <a:srgbClr val="0000CC"/>
                </a:solidFill>
              </a:rPr>
              <a:t>Fast re-hashing </a:t>
            </a:r>
          </a:p>
          <a:p>
            <a:pPr lvl="1">
              <a:buFontTx/>
              <a:buChar char="+"/>
            </a:pPr>
            <a:r>
              <a:rPr lang="en-US" dirty="0" smtClean="0">
                <a:solidFill>
                  <a:srgbClr val="0000CC"/>
                </a:solidFill>
              </a:rPr>
              <a:t>Fast access through use of main table space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Maximum number of elements must be known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Multiple collisions become probable</a:t>
            </a:r>
          </a:p>
          <a:p>
            <a:r>
              <a:rPr lang="en-US" dirty="0" smtClean="0"/>
              <a:t>Overflow area</a:t>
            </a:r>
          </a:p>
          <a:p>
            <a:pPr lvl="1">
              <a:buFontTx/>
              <a:buChar char="+"/>
            </a:pPr>
            <a:r>
              <a:rPr lang="en-US" dirty="0" smtClean="0">
                <a:solidFill>
                  <a:srgbClr val="0000CC"/>
                </a:solidFill>
              </a:rPr>
              <a:t>Fast access </a:t>
            </a:r>
          </a:p>
          <a:p>
            <a:pPr lvl="1">
              <a:buFontTx/>
              <a:buChar char="+"/>
            </a:pPr>
            <a:r>
              <a:rPr lang="en-US" dirty="0" smtClean="0">
                <a:solidFill>
                  <a:srgbClr val="0000CC"/>
                </a:solidFill>
              </a:rPr>
              <a:t>Collisions don't use primary table space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Two parameters which govern performance need to be estimated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Table – Representation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215512"/>
          <a:ext cx="8382000" cy="5462683"/>
        </p:xfrm>
        <a:graphic>
          <a:graphicData uri="http://schemas.openxmlformats.org/drawingml/2006/table">
            <a:tbl>
              <a:tblPr/>
              <a:tblGrid>
                <a:gridCol w="2057400"/>
                <a:gridCol w="3048000"/>
                <a:gridCol w="3276600"/>
              </a:tblGrid>
              <a:tr h="1972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CC"/>
                          </a:solidFill>
                          <a:latin typeface="+mn-lt"/>
                          <a:ea typeface="Times New Roman"/>
                        </a:rPr>
                        <a:t>Organization</a:t>
                      </a:r>
                      <a:endParaRPr lang="en-US" sz="2400" dirty="0">
                        <a:solidFill>
                          <a:srgbClr val="0000CC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CC"/>
                          </a:solidFill>
                          <a:latin typeface="+mn-lt"/>
                          <a:ea typeface="Times New Roman"/>
                        </a:rPr>
                        <a:t>Advantages</a:t>
                      </a:r>
                      <a:endParaRPr lang="en-US" sz="2400" dirty="0">
                        <a:solidFill>
                          <a:srgbClr val="0000CC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rgbClr val="0000CC"/>
                          </a:solidFill>
                          <a:latin typeface="+mn-lt"/>
                          <a:ea typeface="Times New Roman"/>
                        </a:rPr>
                        <a:t>Disadvantages</a:t>
                      </a:r>
                      <a:endParaRPr lang="en-US" sz="2400" dirty="0">
                        <a:solidFill>
                          <a:srgbClr val="0000CC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4851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Chaining</a:t>
                      </a:r>
                    </a:p>
                  </a:txBody>
                  <a:tcPr marL="2366" marR="2366" marT="2366" marB="236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Unlimited number of elements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Unlimited number of collisions</a:t>
                      </a: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Overhead of multiple linked lists</a:t>
                      </a:r>
                    </a:p>
                  </a:txBody>
                  <a:tcPr marL="2366" marR="2366" marT="2366" marB="236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47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+mn-lt"/>
                          <a:ea typeface="Times New Roman"/>
                        </a:rPr>
                        <a:t>Open Addressing</a:t>
                      </a:r>
                      <a:endParaRPr lang="en-US" sz="2200" dirty="0">
                        <a:latin typeface="+mn-lt"/>
                        <a:ea typeface="Times New Roman"/>
                      </a:endParaRPr>
                    </a:p>
                  </a:txBody>
                  <a:tcPr marL="2366" marR="2366" marT="2366" marB="236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Fast re-hashing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Fast access through </a:t>
                      </a:r>
                      <a:r>
                        <a:rPr lang="en-US" sz="2200" dirty="0" smtClean="0">
                          <a:latin typeface="+mn-lt"/>
                          <a:ea typeface="Times New Roman"/>
                        </a:rPr>
                        <a:t>use of </a:t>
                      </a:r>
                      <a:r>
                        <a:rPr lang="en-US" sz="2200" dirty="0">
                          <a:latin typeface="+mn-lt"/>
                          <a:ea typeface="Times New Roman"/>
                        </a:rPr>
                        <a:t>main table space</a:t>
                      </a: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Maximum number of elements must be known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Multiple collisions may become</a:t>
                      </a:r>
                      <a:br>
                        <a:rPr lang="en-US" sz="2200" dirty="0">
                          <a:latin typeface="+mn-lt"/>
                          <a:ea typeface="Times New Roman"/>
                        </a:rPr>
                      </a:br>
                      <a:r>
                        <a:rPr lang="en-US" sz="2200" dirty="0">
                          <a:latin typeface="+mn-lt"/>
                          <a:ea typeface="Times New Roman"/>
                        </a:rPr>
                        <a:t>probable</a:t>
                      </a: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726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Overflow area</a:t>
                      </a:r>
                    </a:p>
                  </a:txBody>
                  <a:tcPr marL="2366" marR="2366" marT="2366" marB="236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Fast access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Collisions don't use primary table space</a:t>
                      </a: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SzPct val="10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2200" dirty="0">
                          <a:latin typeface="+mn-lt"/>
                          <a:ea typeface="Times New Roman"/>
                        </a:rPr>
                        <a:t>Two parameters which govern performance</a:t>
                      </a:r>
                      <a:br>
                        <a:rPr lang="en-US" sz="2200" dirty="0">
                          <a:latin typeface="+mn-lt"/>
                          <a:ea typeface="Times New Roman"/>
                        </a:rPr>
                      </a:br>
                      <a:r>
                        <a:rPr lang="en-US" sz="2200" dirty="0">
                          <a:latin typeface="+mn-lt"/>
                          <a:ea typeface="Times New Roman"/>
                        </a:rPr>
                        <a:t>need to be estimated </a:t>
                      </a:r>
                    </a:p>
                  </a:txBody>
                  <a:tcPr marL="2366" marR="2366" marT="2366" marB="236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Bucket Addressing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Another solution to the hash collision problem is to </a:t>
            </a:r>
            <a:r>
              <a:rPr lang="en-US" dirty="0" smtClean="0">
                <a:solidFill>
                  <a:srgbClr val="0000CC"/>
                </a:solidFill>
              </a:rPr>
              <a:t>store colliding elements in the same position </a:t>
            </a:r>
            <a:r>
              <a:rPr lang="en-US" dirty="0" smtClean="0"/>
              <a:t>in table by introducing a bucket with each hash address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bucket </a:t>
            </a:r>
            <a:r>
              <a:rPr lang="en-US" dirty="0" smtClean="0"/>
              <a:t>is a block of memory space, which is large enough to store multiple items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124200"/>
            <a:ext cx="6184448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Hash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Compilers</a:t>
            </a:r>
            <a:r>
              <a:rPr lang="en-US" dirty="0" smtClean="0"/>
              <a:t> use hash tables to keep track of declared variables (symbol table).</a:t>
            </a:r>
          </a:p>
          <a:p>
            <a:r>
              <a:rPr lang="en-US" dirty="0" smtClean="0"/>
              <a:t>A hash table can be used for </a:t>
            </a:r>
            <a:r>
              <a:rPr lang="en-US" dirty="0" smtClean="0">
                <a:solidFill>
                  <a:srgbClr val="0000CC"/>
                </a:solidFill>
              </a:rPr>
              <a:t>on-line spelling checkers</a:t>
            </a:r>
            <a:r>
              <a:rPr lang="en-US" dirty="0" smtClean="0"/>
              <a:t> — if misspelling detection (rather than correction) is important, an entire dictionary can be hashed and words checked in constant time.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Game playing programs </a:t>
            </a:r>
            <a:r>
              <a:rPr lang="en-US" dirty="0" smtClean="0"/>
              <a:t>use hash tables to store seen positions, thereby saving computation time if the position is encountered again.</a:t>
            </a:r>
          </a:p>
          <a:p>
            <a:r>
              <a:rPr lang="en-US" dirty="0" smtClean="0"/>
              <a:t>Hash functions can be used to quickly </a:t>
            </a:r>
            <a:r>
              <a:rPr lang="en-US" dirty="0" smtClean="0">
                <a:solidFill>
                  <a:srgbClr val="0000CC"/>
                </a:solidFill>
              </a:rPr>
              <a:t>check for inequality</a:t>
            </a:r>
            <a:r>
              <a:rPr lang="en-US" dirty="0" smtClean="0"/>
              <a:t> — if two elements hash to different values they must be different.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Hashing Suitable?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Hash tables are very good if there is a need for many searches in a reasonably stable table.</a:t>
            </a:r>
          </a:p>
          <a:p>
            <a:r>
              <a:rPr lang="en-US" sz="2800" dirty="0" smtClean="0"/>
              <a:t>Hash tables are not so good if there are many insertions and deletions, or if table traversals are needed — in this case, AVL trees are better.</a:t>
            </a:r>
          </a:p>
          <a:p>
            <a:r>
              <a:rPr lang="en-US" sz="2800" dirty="0" smtClean="0"/>
              <a:t>Also, hashing is very slow for any operations which require the entries to be sorted</a:t>
            </a:r>
          </a:p>
          <a:p>
            <a:pPr lvl="1"/>
            <a:r>
              <a:rPr lang="en-US" sz="2400" dirty="0" smtClean="0"/>
              <a:t>e.g. Find the minimum key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Dictionaries</a:t>
            </a:r>
          </a:p>
          <a:p>
            <a:pPr lvl="1"/>
            <a:r>
              <a:rPr lang="en-US" dirty="0" smtClean="0"/>
              <a:t>Concept and Implementation</a:t>
            </a:r>
          </a:p>
          <a:p>
            <a:r>
              <a:rPr lang="en-US" dirty="0" smtClean="0"/>
              <a:t>Table</a:t>
            </a:r>
          </a:p>
          <a:p>
            <a:pPr lvl="1"/>
            <a:r>
              <a:rPr lang="en-US" dirty="0" smtClean="0"/>
              <a:t>Concept, Operations and Implementation</a:t>
            </a:r>
          </a:p>
          <a:p>
            <a:pPr lvl="1"/>
            <a:r>
              <a:rPr lang="en-US" dirty="0" smtClean="0"/>
              <a:t>Array based, Linked List, AVL, Hash table</a:t>
            </a:r>
          </a:p>
          <a:p>
            <a:r>
              <a:rPr lang="en-US" dirty="0" smtClean="0"/>
              <a:t>Hash Table</a:t>
            </a:r>
          </a:p>
          <a:p>
            <a:pPr lvl="1"/>
            <a:r>
              <a:rPr lang="en-US" dirty="0" smtClean="0"/>
              <a:t>Concept</a:t>
            </a:r>
          </a:p>
          <a:p>
            <a:pPr lvl="1"/>
            <a:r>
              <a:rPr lang="en-US" dirty="0" smtClean="0"/>
              <a:t>Hashing and Hash Function</a:t>
            </a:r>
          </a:p>
          <a:p>
            <a:pPr lvl="1"/>
            <a:r>
              <a:rPr lang="en-US" dirty="0" smtClean="0"/>
              <a:t>Hash Table Implementation</a:t>
            </a:r>
          </a:p>
          <a:p>
            <a:pPr lvl="1"/>
            <a:r>
              <a:rPr lang="en-US" dirty="0" smtClean="0"/>
              <a:t>Chaining, Open addressing, Overflow </a:t>
            </a:r>
            <a:r>
              <a:rPr lang="en-US" dirty="0" smtClean="0"/>
              <a:t>Area</a:t>
            </a:r>
            <a:endParaRPr lang="en-US" dirty="0" smtClean="0"/>
          </a:p>
          <a:p>
            <a:r>
              <a:rPr lang="en-US" dirty="0" smtClean="0"/>
              <a:t>Application of Hash Tables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6414</TotalTime>
  <Words>3235</Words>
  <Application>Microsoft Office PowerPoint</Application>
  <PresentationFormat>On-screen Show (4:3)</PresentationFormat>
  <Paragraphs>660</Paragraphs>
  <Slides>65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65</vt:i4>
      </vt:variant>
    </vt:vector>
  </HeadingPairs>
  <TitlesOfParts>
    <vt:vector size="68" baseType="lpstr">
      <vt:lpstr>Edge</vt:lpstr>
      <vt:lpstr>Equation</vt:lpstr>
      <vt:lpstr>Microsoft Equation 3.0</vt:lpstr>
      <vt:lpstr>CSC 211 Data Structures  Lecture 30 </vt:lpstr>
      <vt:lpstr>Last Lecture Summary</vt:lpstr>
      <vt:lpstr>Objectives Overview</vt:lpstr>
      <vt:lpstr>Dictionaries</vt:lpstr>
      <vt:lpstr>Dictionaries - Application</vt:lpstr>
      <vt:lpstr>Dictionary With Duplicates</vt:lpstr>
      <vt:lpstr>Dictionary – Represent as a Linear List</vt:lpstr>
      <vt:lpstr>Dictionary – Array Representation</vt:lpstr>
      <vt:lpstr>Dictionary – Array Representation</vt:lpstr>
      <vt:lpstr>Dictionary – List Representation</vt:lpstr>
      <vt:lpstr>Dictionary – List Representation</vt:lpstr>
      <vt:lpstr>Dictionary - Applications</vt:lpstr>
      <vt:lpstr>Table </vt:lpstr>
      <vt:lpstr>How Should We Implement a Table?</vt:lpstr>
      <vt:lpstr>Implementation 1: Unsorted Sequential Array</vt:lpstr>
      <vt:lpstr>Implementation 2: Sorted Sequential Array</vt:lpstr>
      <vt:lpstr>Implementation 3: Linked List</vt:lpstr>
      <vt:lpstr>Implementation 4: AVL Tree</vt:lpstr>
      <vt:lpstr>Implementation 5: Direct Addressing</vt:lpstr>
      <vt:lpstr>Direct Addressing</vt:lpstr>
      <vt:lpstr>An Example</vt:lpstr>
      <vt:lpstr>Implementation 6: Hashing</vt:lpstr>
      <vt:lpstr>Hashing</vt:lpstr>
      <vt:lpstr>Hash Table</vt:lpstr>
      <vt:lpstr>Hash Table - Structure</vt:lpstr>
      <vt:lpstr>Hash Table - Constraints</vt:lpstr>
      <vt:lpstr>Hash Tables –Relaxing the Constraints</vt:lpstr>
      <vt:lpstr>Hash Tables –Relaxing the Constraints</vt:lpstr>
      <vt:lpstr>Hash Tables –Hash Functions</vt:lpstr>
      <vt:lpstr>Hash Tables - Collisions</vt:lpstr>
      <vt:lpstr>Hash Tables - Collisions</vt:lpstr>
      <vt:lpstr>Hash Tables – Collision Handling</vt:lpstr>
      <vt:lpstr>Hash Tables – Implementation</vt:lpstr>
      <vt:lpstr>Hash Tables – Chaining</vt:lpstr>
      <vt:lpstr>Chaining</vt:lpstr>
      <vt:lpstr>Chaining</vt:lpstr>
      <vt:lpstr>Hash Table Operations - Chaining</vt:lpstr>
      <vt:lpstr>Analysis of Chaining – Worst Case</vt:lpstr>
      <vt:lpstr>Analysis of Chaining – Average Case</vt:lpstr>
      <vt:lpstr>Open Addressing – (Closed Hashing)</vt:lpstr>
      <vt:lpstr>Open Addressing</vt:lpstr>
      <vt:lpstr>Open Addressing</vt:lpstr>
      <vt:lpstr>Open Addressing – Hash Function</vt:lpstr>
      <vt:lpstr>Common Open Addressing Methods</vt:lpstr>
      <vt:lpstr>Linear Probing</vt:lpstr>
      <vt:lpstr>Linear Probing</vt:lpstr>
      <vt:lpstr>Insertion in Hash Table</vt:lpstr>
      <vt:lpstr>Search from Hash Table</vt:lpstr>
      <vt:lpstr>Delete from Hash Table</vt:lpstr>
      <vt:lpstr>Open addressing - Disadvantages</vt:lpstr>
      <vt:lpstr>Primary Clustering Problem</vt:lpstr>
      <vt:lpstr>Hash Tables – Quadratic Probing</vt:lpstr>
      <vt:lpstr>Quadratic Probing</vt:lpstr>
      <vt:lpstr>Double Hashing</vt:lpstr>
      <vt:lpstr>Double Hashing</vt:lpstr>
      <vt:lpstr>Double Hashing</vt:lpstr>
      <vt:lpstr>Double Hashing Example</vt:lpstr>
      <vt:lpstr>Overflow Area</vt:lpstr>
      <vt:lpstr>Overflow Area</vt:lpstr>
      <vt:lpstr>Hash Table – Collision Resolution </vt:lpstr>
      <vt:lpstr>Hash Table – Representation</vt:lpstr>
      <vt:lpstr>Bucket Addressing</vt:lpstr>
      <vt:lpstr>Applications of Hash Tables</vt:lpstr>
      <vt:lpstr>When is Hashing Suitable?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30</dc:title>
  <dc:subject>CSC211 Data Structures</dc:subject>
  <dc:creator>Dr. Iftikhar Azim Niaz</dc:creator>
  <cp:lastModifiedBy>NTS</cp:lastModifiedBy>
  <cp:revision>536</cp:revision>
  <dcterms:created xsi:type="dcterms:W3CDTF">2004-10-06T00:41:44Z</dcterms:created>
  <dcterms:modified xsi:type="dcterms:W3CDTF">2012-12-07T07:39:21Z</dcterms:modified>
</cp:coreProperties>
</file>