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Default Extension="doc" ContentType="application/msword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87"/>
  </p:notesMasterIdLst>
  <p:sldIdLst>
    <p:sldId id="306" r:id="rId2"/>
    <p:sldId id="636" r:id="rId3"/>
    <p:sldId id="637" r:id="rId4"/>
    <p:sldId id="721" r:id="rId5"/>
    <p:sldId id="722" r:id="rId6"/>
    <p:sldId id="638" r:id="rId7"/>
    <p:sldId id="639" r:id="rId8"/>
    <p:sldId id="640" r:id="rId9"/>
    <p:sldId id="641" r:id="rId10"/>
    <p:sldId id="642" r:id="rId11"/>
    <p:sldId id="643" r:id="rId12"/>
    <p:sldId id="644" r:id="rId13"/>
    <p:sldId id="645" r:id="rId14"/>
    <p:sldId id="646" r:id="rId15"/>
    <p:sldId id="727" r:id="rId16"/>
    <p:sldId id="647" r:id="rId17"/>
    <p:sldId id="648" r:id="rId18"/>
    <p:sldId id="725" r:id="rId19"/>
    <p:sldId id="726" r:id="rId20"/>
    <p:sldId id="649" r:id="rId21"/>
    <p:sldId id="650" r:id="rId22"/>
    <p:sldId id="651" r:id="rId23"/>
    <p:sldId id="652" r:id="rId24"/>
    <p:sldId id="653" r:id="rId25"/>
    <p:sldId id="654" r:id="rId26"/>
    <p:sldId id="655" r:id="rId27"/>
    <p:sldId id="656" r:id="rId28"/>
    <p:sldId id="657" r:id="rId29"/>
    <p:sldId id="658" r:id="rId30"/>
    <p:sldId id="659" r:id="rId31"/>
    <p:sldId id="677" r:id="rId32"/>
    <p:sldId id="660" r:id="rId33"/>
    <p:sldId id="661" r:id="rId34"/>
    <p:sldId id="662" r:id="rId35"/>
    <p:sldId id="663" r:id="rId36"/>
    <p:sldId id="666" r:id="rId37"/>
    <p:sldId id="667" r:id="rId38"/>
    <p:sldId id="668" r:id="rId39"/>
    <p:sldId id="669" r:id="rId40"/>
    <p:sldId id="675" r:id="rId41"/>
    <p:sldId id="676" r:id="rId42"/>
    <p:sldId id="678" r:id="rId43"/>
    <p:sldId id="679" r:id="rId44"/>
    <p:sldId id="680" r:id="rId45"/>
    <p:sldId id="681" r:id="rId46"/>
    <p:sldId id="682" r:id="rId47"/>
    <p:sldId id="683" r:id="rId48"/>
    <p:sldId id="684" r:id="rId49"/>
    <p:sldId id="685" r:id="rId50"/>
    <p:sldId id="686" r:id="rId51"/>
    <p:sldId id="687" r:id="rId52"/>
    <p:sldId id="688" r:id="rId53"/>
    <p:sldId id="689" r:id="rId54"/>
    <p:sldId id="690" r:id="rId55"/>
    <p:sldId id="691" r:id="rId56"/>
    <p:sldId id="692" r:id="rId57"/>
    <p:sldId id="693" r:id="rId58"/>
    <p:sldId id="694" r:id="rId59"/>
    <p:sldId id="695" r:id="rId60"/>
    <p:sldId id="696" r:id="rId61"/>
    <p:sldId id="697" r:id="rId62"/>
    <p:sldId id="698" r:id="rId63"/>
    <p:sldId id="699" r:id="rId64"/>
    <p:sldId id="700" r:id="rId65"/>
    <p:sldId id="701" r:id="rId66"/>
    <p:sldId id="702" r:id="rId67"/>
    <p:sldId id="703" r:id="rId68"/>
    <p:sldId id="704" r:id="rId69"/>
    <p:sldId id="705" r:id="rId70"/>
    <p:sldId id="706" r:id="rId71"/>
    <p:sldId id="707" r:id="rId72"/>
    <p:sldId id="708" r:id="rId73"/>
    <p:sldId id="709" r:id="rId74"/>
    <p:sldId id="710" r:id="rId75"/>
    <p:sldId id="711" r:id="rId76"/>
    <p:sldId id="712" r:id="rId77"/>
    <p:sldId id="713" r:id="rId78"/>
    <p:sldId id="714" r:id="rId79"/>
    <p:sldId id="715" r:id="rId80"/>
    <p:sldId id="716" r:id="rId81"/>
    <p:sldId id="717" r:id="rId82"/>
    <p:sldId id="718" r:id="rId83"/>
    <p:sldId id="719" r:id="rId84"/>
    <p:sldId id="720" r:id="rId85"/>
    <p:sldId id="635" r:id="rId8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4798" autoAdjust="0"/>
  </p:normalViewPr>
  <p:slideViewPr>
    <p:cSldViewPr>
      <p:cViewPr varScale="1">
        <p:scale>
          <a:sx n="62" d="100"/>
          <a:sy n="62" d="100"/>
        </p:scale>
        <p:origin x="-148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5.xml"/><Relationship Id="rId13" Type="http://schemas.openxmlformats.org/officeDocument/2006/relationships/slide" Target="slides/slide30.xml"/><Relationship Id="rId18" Type="http://schemas.openxmlformats.org/officeDocument/2006/relationships/slide" Target="slides/slide38.xml"/><Relationship Id="rId26" Type="http://schemas.openxmlformats.org/officeDocument/2006/relationships/slide" Target="slides/slide51.xml"/><Relationship Id="rId3" Type="http://schemas.openxmlformats.org/officeDocument/2006/relationships/slide" Target="slides/slide6.xml"/><Relationship Id="rId21" Type="http://schemas.openxmlformats.org/officeDocument/2006/relationships/slide" Target="slides/slide41.xml"/><Relationship Id="rId7" Type="http://schemas.openxmlformats.org/officeDocument/2006/relationships/slide" Target="slides/slide14.xml"/><Relationship Id="rId12" Type="http://schemas.openxmlformats.org/officeDocument/2006/relationships/slide" Target="slides/slide29.xml"/><Relationship Id="rId17" Type="http://schemas.openxmlformats.org/officeDocument/2006/relationships/slide" Target="slides/slide37.xml"/><Relationship Id="rId25" Type="http://schemas.openxmlformats.org/officeDocument/2006/relationships/slide" Target="slides/slide47.xml"/><Relationship Id="rId2" Type="http://schemas.openxmlformats.org/officeDocument/2006/relationships/slide" Target="slides/slide5.xml"/><Relationship Id="rId16" Type="http://schemas.openxmlformats.org/officeDocument/2006/relationships/slide" Target="slides/slide36.xml"/><Relationship Id="rId20" Type="http://schemas.openxmlformats.org/officeDocument/2006/relationships/slide" Target="slides/slide40.xml"/><Relationship Id="rId1" Type="http://schemas.openxmlformats.org/officeDocument/2006/relationships/slide" Target="slides/slide4.xml"/><Relationship Id="rId6" Type="http://schemas.openxmlformats.org/officeDocument/2006/relationships/slide" Target="slides/slide13.xml"/><Relationship Id="rId11" Type="http://schemas.openxmlformats.org/officeDocument/2006/relationships/slide" Target="slides/slide26.xml"/><Relationship Id="rId24" Type="http://schemas.openxmlformats.org/officeDocument/2006/relationships/slide" Target="slides/slide45.xml"/><Relationship Id="rId5" Type="http://schemas.openxmlformats.org/officeDocument/2006/relationships/slide" Target="slides/slide10.xml"/><Relationship Id="rId15" Type="http://schemas.openxmlformats.org/officeDocument/2006/relationships/slide" Target="slides/slide32.xml"/><Relationship Id="rId23" Type="http://schemas.openxmlformats.org/officeDocument/2006/relationships/slide" Target="slides/slide44.xml"/><Relationship Id="rId28" Type="http://schemas.openxmlformats.org/officeDocument/2006/relationships/slide" Target="slides/slide53.xml"/><Relationship Id="rId10" Type="http://schemas.openxmlformats.org/officeDocument/2006/relationships/slide" Target="slides/slide19.xml"/><Relationship Id="rId19" Type="http://schemas.openxmlformats.org/officeDocument/2006/relationships/slide" Target="slides/slide39.xml"/><Relationship Id="rId4" Type="http://schemas.openxmlformats.org/officeDocument/2006/relationships/slide" Target="slides/slide9.xml"/><Relationship Id="rId9" Type="http://schemas.openxmlformats.org/officeDocument/2006/relationships/slide" Target="slides/slide18.xml"/><Relationship Id="rId14" Type="http://schemas.openxmlformats.org/officeDocument/2006/relationships/slide" Target="slides/slide31.xml"/><Relationship Id="rId22" Type="http://schemas.openxmlformats.org/officeDocument/2006/relationships/slide" Target="slides/slide42.xml"/><Relationship Id="rId27" Type="http://schemas.openxmlformats.org/officeDocument/2006/relationships/slide" Target="slides/slide5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26B342E-6B11-4820-BCA9-5CF71A6BCE64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2DB8EB-C4E8-41CF-A5C0-1FC7E191A9C8}" type="slidenum">
              <a:rPr lang="en-US"/>
              <a:pPr/>
              <a:t>4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C9698B8-70FE-4F0F-814D-2001468915C8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FC1060-A12C-40CC-803C-B5AB3EA1C622}" type="slidenum">
              <a:rPr lang="en-US"/>
              <a:pPr/>
              <a:t>5</a:t>
            </a:fld>
            <a:endParaRPr lang="en-US"/>
          </a:p>
        </p:txBody>
      </p:sp>
      <p:sp>
        <p:nvSpPr>
          <p:cNvPr id="348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85713A3-BA95-4DEA-86F7-DFDBA8890DCC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07E77B-E614-4935-B7E4-FA5D950432D1}" type="slidenum">
              <a:rPr lang="en-US"/>
              <a:pPr/>
              <a:t>6</a:t>
            </a:fld>
            <a:endParaRPr lang="en-US"/>
          </a:p>
        </p:txBody>
      </p:sp>
      <p:sp>
        <p:nvSpPr>
          <p:cNvPr id="481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8CE947F-11FC-4F75-83EA-C207DC3305DB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31AAD5-16AB-4CA4-9FAC-853F78D878F0}" type="slidenum">
              <a:rPr lang="en-US"/>
              <a:pPr/>
              <a:t>7</a:t>
            </a:fld>
            <a:endParaRPr lang="en-US"/>
          </a:p>
        </p:txBody>
      </p:sp>
      <p:sp>
        <p:nvSpPr>
          <p:cNvPr id="546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6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36E137F-3EE3-4EAC-8536-CFF7CF2B734F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AB5FE4-C46D-40AF-AE91-EE29C8A50BD3}" type="slidenum">
              <a:rPr lang="en-US"/>
              <a:pPr/>
              <a:t>8</a:t>
            </a:fld>
            <a:endParaRPr lang="en-US"/>
          </a:p>
        </p:txBody>
      </p:sp>
      <p:sp>
        <p:nvSpPr>
          <p:cNvPr id="471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428399F-771D-4E29-A4C8-89F954AEDD55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CDEFE6-CDB0-4698-97FF-23CBBCAB67D3}" type="slidenum">
              <a:rPr lang="en-US"/>
              <a:pPr/>
              <a:t>9</a:t>
            </a:fld>
            <a:endParaRPr lang="en-US"/>
          </a:p>
        </p:txBody>
      </p:sp>
      <p:sp>
        <p:nvSpPr>
          <p:cNvPr id="485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5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A226013-7F99-4022-A2F1-83D5EFE6FDB6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FF1120-425E-4025-9FC9-0E2D96E8EDEE}" type="slidenum">
              <a:rPr lang="en-US"/>
              <a:pPr/>
              <a:t>10</a:t>
            </a:fld>
            <a:endParaRPr lang="en-US"/>
          </a:p>
        </p:txBody>
      </p:sp>
      <p:sp>
        <p:nvSpPr>
          <p:cNvPr id="487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5BE4274-C6DE-41D0-B5A5-C8D11C5F106C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497EBD-F8C1-457A-8ADF-BEF24CCA852B}" type="slidenum">
              <a:rPr lang="en-US"/>
              <a:pPr/>
              <a:t>11</a:t>
            </a:fld>
            <a:endParaRPr lang="en-US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BA051F0-B24A-433B-9656-B2F598671BD9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CAD8A9-D90B-4496-9BD5-6CBFCAD17C57}" type="slidenum">
              <a:rPr lang="en-US"/>
              <a:pPr/>
              <a:t>12</a:t>
            </a:fld>
            <a:endParaRPr lang="en-US"/>
          </a:p>
        </p:txBody>
      </p:sp>
      <p:sp>
        <p:nvSpPr>
          <p:cNvPr id="475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5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1F85A6C-1CA6-468E-9BCD-18F6ECADCFB7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13604F-7981-4808-8634-A48998A67170}" type="slidenum">
              <a:rPr lang="en-US"/>
              <a:pPr/>
              <a:t>13</a:t>
            </a:fld>
            <a:endParaRPr lang="en-US"/>
          </a:p>
        </p:txBody>
      </p:sp>
      <p:sp>
        <p:nvSpPr>
          <p:cNvPr id="489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9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CBD9EDB-F22D-4351-AC36-39492B62ACA1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D0C37C-D36A-4A7B-84B6-62067519FE3C}" type="slidenum">
              <a:rPr lang="en-US"/>
              <a:pPr/>
              <a:t>14</a:t>
            </a:fld>
            <a:endParaRPr lang="en-US"/>
          </a:p>
        </p:txBody>
      </p:sp>
      <p:sp>
        <p:nvSpPr>
          <p:cNvPr id="49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F319091-AE0B-452B-B560-5BE71367B286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51EE37-EAD7-4BA0-8A17-517508C0BD69}" type="slidenum">
              <a:rPr lang="en-US"/>
              <a:pPr/>
              <a:t>15</a:t>
            </a:fld>
            <a:endParaRPr lang="en-US"/>
          </a:p>
        </p:txBody>
      </p:sp>
      <p:sp>
        <p:nvSpPr>
          <p:cNvPr id="35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C1B5E13-BC4B-48A1-A85B-04130B1A053B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D520D3-D73C-45C9-8456-238E072E8B98}" type="slidenum">
              <a:rPr lang="en-US"/>
              <a:pPr/>
              <a:t>16</a:t>
            </a:fld>
            <a:endParaRPr lang="en-US"/>
          </a:p>
        </p:txBody>
      </p:sp>
      <p:sp>
        <p:nvSpPr>
          <p:cNvPr id="547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7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EEC5DCB-B71E-445C-AE07-B2C3448EA24F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081F6A-17D0-43EC-BD96-0D432DB8805A}" type="slidenum">
              <a:rPr lang="en-US"/>
              <a:pPr/>
              <a:t>17</a:t>
            </a:fld>
            <a:endParaRPr lang="en-US"/>
          </a:p>
        </p:txBody>
      </p:sp>
      <p:sp>
        <p:nvSpPr>
          <p:cNvPr id="494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3C741BF-5CFB-4CAE-AADF-E174659F017D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A0C772-8E52-4C20-9ED2-31A6C4657740}" type="slidenum">
              <a:rPr lang="en-US"/>
              <a:pPr/>
              <a:t>18</a:t>
            </a:fld>
            <a:endParaRPr lang="en-US"/>
          </a:p>
        </p:txBody>
      </p:sp>
      <p:sp>
        <p:nvSpPr>
          <p:cNvPr id="346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725968B-E063-4E40-926C-A6CC6CA447EC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5636D6-60CD-4166-8192-6240085032AB}" type="slidenum">
              <a:rPr lang="en-US"/>
              <a:pPr/>
              <a:t>19</a:t>
            </a:fld>
            <a:endParaRPr lang="en-US"/>
          </a:p>
        </p:txBody>
      </p:sp>
      <p:sp>
        <p:nvSpPr>
          <p:cNvPr id="35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EBAB25C-C001-4EEE-AF05-C36DC59375CF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0DEF08-EB17-4B40-8F1E-35A74166E175}" type="slidenum">
              <a:rPr lang="en-US"/>
              <a:pPr/>
              <a:t>20</a:t>
            </a:fld>
            <a:endParaRPr lang="en-US"/>
          </a:p>
        </p:txBody>
      </p:sp>
      <p:sp>
        <p:nvSpPr>
          <p:cNvPr id="461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6E110AE-B8A8-4C6C-A042-57E37A04C1E3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057ADC-C979-4ACD-876E-EC1ECD06318E}" type="slidenum">
              <a:rPr lang="en-US"/>
              <a:pPr/>
              <a:t>21</a:t>
            </a:fld>
            <a:endParaRPr lang="en-US"/>
          </a:p>
        </p:txBody>
      </p:sp>
      <p:sp>
        <p:nvSpPr>
          <p:cNvPr id="496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6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06013F3-12BC-4B7F-B4C4-2B5043DE8B60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A6B8F5-A252-4A0C-8C78-A21B85A42A72}" type="slidenum">
              <a:rPr lang="en-US"/>
              <a:pPr/>
              <a:t>22</a:t>
            </a:fld>
            <a:endParaRPr lang="en-US"/>
          </a:p>
        </p:txBody>
      </p:sp>
      <p:sp>
        <p:nvSpPr>
          <p:cNvPr id="502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2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151B4C3-C18C-43B5-8246-BF667005466F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7C52E8-ED28-4CB2-9729-90C5530D93D9}" type="slidenum">
              <a:rPr lang="en-US"/>
              <a:pPr/>
              <a:t>23</a:t>
            </a:fld>
            <a:endParaRPr lang="en-US"/>
          </a:p>
        </p:txBody>
      </p:sp>
      <p:sp>
        <p:nvSpPr>
          <p:cNvPr id="506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6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CC9322C-4C42-4040-A8BA-8131E62A5795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D2ED4B-8F54-4F34-BAC7-D72CBDAA7FD7}" type="slidenum">
              <a:rPr lang="en-US"/>
              <a:pPr/>
              <a:t>24</a:t>
            </a:fld>
            <a:endParaRPr lang="en-US"/>
          </a:p>
        </p:txBody>
      </p:sp>
      <p:sp>
        <p:nvSpPr>
          <p:cNvPr id="54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BE04BDD-98D8-4ED2-84ED-5A83A3CE0EF9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BC3680-3BCD-4E72-B16D-42364C59ACD3}" type="slidenum">
              <a:rPr lang="en-US"/>
              <a:pPr/>
              <a:t>25</a:t>
            </a:fld>
            <a:endParaRPr lang="en-US"/>
          </a:p>
        </p:txBody>
      </p:sp>
      <p:sp>
        <p:nvSpPr>
          <p:cNvPr id="510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0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750A067-F70D-42AE-A798-B431AB5BF5F4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E5261B-7158-42F9-9F9D-806E5221FC8A}" type="slidenum">
              <a:rPr lang="en-US"/>
              <a:pPr/>
              <a:t>26</a:t>
            </a:fld>
            <a:endParaRPr lang="en-US"/>
          </a:p>
        </p:txBody>
      </p:sp>
      <p:sp>
        <p:nvSpPr>
          <p:cNvPr id="30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E7A483C-0358-4138-98D2-18B28109F46A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672127-68F6-44BF-900C-3A48F16C2521}" type="slidenum">
              <a:rPr lang="en-US"/>
              <a:pPr/>
              <a:t>27</a:t>
            </a:fld>
            <a:endParaRPr lang="en-US"/>
          </a:p>
        </p:txBody>
      </p:sp>
      <p:sp>
        <p:nvSpPr>
          <p:cNvPr id="301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4877F02-FFFB-4543-95A2-115E6F9AA290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C24EA4-3602-4CC6-86DA-FD5A2F764A8D}" type="slidenum">
              <a:rPr lang="en-US"/>
              <a:pPr/>
              <a:t>28</a:t>
            </a:fld>
            <a:endParaRPr lang="en-US"/>
          </a:p>
        </p:txBody>
      </p:sp>
      <p:sp>
        <p:nvSpPr>
          <p:cNvPr id="519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9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D9AB92C-A360-4D30-B7EF-7290AD709CC8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6D0C7E-072F-41F1-B5BC-56E4401AB7ED}" type="slidenum">
              <a:rPr lang="en-US"/>
              <a:pPr/>
              <a:t>29</a:t>
            </a:fld>
            <a:endParaRPr lang="en-US"/>
          </a:p>
        </p:txBody>
      </p:sp>
      <p:sp>
        <p:nvSpPr>
          <p:cNvPr id="30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0325CED-64B2-4AA9-B13C-35571DD0FC1D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58F29E-8AD9-4A67-9D6E-CADD704973BE}" type="slidenum">
              <a:rPr lang="en-US"/>
              <a:pPr/>
              <a:t>30</a:t>
            </a:fld>
            <a:endParaRPr lang="en-US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871875B-9083-4C67-9508-4CB4855B18FD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E99692-0CFE-4022-982B-B92516392D26}" type="slidenum">
              <a:rPr lang="en-US"/>
              <a:pPr/>
              <a:t>31</a:t>
            </a:fld>
            <a:endParaRPr 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3613CC2-FC18-4BD3-B37E-75A04C3DEE8C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469A8F-24C4-47B9-A03B-EB6C42EA09B6}" type="slidenum">
              <a:rPr lang="en-US"/>
              <a:pPr/>
              <a:t>32</a:t>
            </a:fld>
            <a:endParaRPr lang="en-US"/>
          </a:p>
        </p:txBody>
      </p:sp>
      <p:sp>
        <p:nvSpPr>
          <p:cNvPr id="525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5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9A67F55-FDAF-4A56-92B3-A33F31AD9EB6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EDA5EF-4BD1-4302-8E1C-554310014A81}" type="slidenum">
              <a:rPr lang="en-US"/>
              <a:pPr/>
              <a:t>33</a:t>
            </a:fld>
            <a:endParaRPr lang="en-US"/>
          </a:p>
        </p:txBody>
      </p:sp>
      <p:sp>
        <p:nvSpPr>
          <p:cNvPr id="527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7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3025384-062C-474B-871D-866CE4EA8E29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A4D565-0A87-4AC5-8476-CCE21A3F24A1}" type="slidenum">
              <a:rPr lang="en-US"/>
              <a:pPr/>
              <a:t>34</a:t>
            </a:fld>
            <a:endParaRPr lang="en-US"/>
          </a:p>
        </p:txBody>
      </p:sp>
      <p:sp>
        <p:nvSpPr>
          <p:cNvPr id="541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1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2B2838F-082F-4B72-B376-C28F63FD7D2B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57AF9A-88DF-4B11-883A-9E53F94FFA2D}" type="slidenum">
              <a:rPr lang="en-US"/>
              <a:pPr/>
              <a:t>35</a:t>
            </a:fld>
            <a:endParaRPr lang="en-US"/>
          </a:p>
        </p:txBody>
      </p:sp>
      <p:sp>
        <p:nvSpPr>
          <p:cNvPr id="517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7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B454931-3236-476B-AE86-1E5F2D7CB7AA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2658C1-26DD-4F9F-805C-D806465885E8}" type="slidenum">
              <a:rPr lang="en-US"/>
              <a:pPr/>
              <a:t>36</a:t>
            </a:fld>
            <a:endParaRPr lang="en-US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7964DD3-4419-4042-B53F-6675587714EB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281B02-B0E4-44FD-A8DE-7658ACF6B709}" type="slidenum">
              <a:rPr lang="en-US"/>
              <a:pPr/>
              <a:t>37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29F6259-8770-414B-88FC-9433EC43F85C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4B9953-E005-4B7E-AB46-1134DF7C3E0C}" type="slidenum">
              <a:rPr lang="en-US"/>
              <a:pPr/>
              <a:t>38</a:t>
            </a:fld>
            <a:endParaRPr lang="en-US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FC06088-530A-4DAE-BC0C-B07A1DE91D42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9B73FD-2C6B-466B-879C-8F4B303B30DB}" type="slidenum">
              <a:rPr lang="en-US"/>
              <a:pPr/>
              <a:t>39</a:t>
            </a:fld>
            <a:endParaRPr lang="en-US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AE546AA-0B94-43F7-8936-7F3D35191758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68163F-6CD5-42FB-93D8-F7155B16486C}" type="slidenum">
              <a:rPr lang="en-US"/>
              <a:pPr/>
              <a:t>40</a:t>
            </a:fld>
            <a:endParaRPr lang="en-US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88887B6-33C4-43CF-ABA3-91F741E444B0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BA7D76-81DD-44F2-A678-AAD0B35178B7}" type="slidenum">
              <a:rPr lang="en-US"/>
              <a:pPr/>
              <a:t>41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9E4EDFF-855D-4D22-9FB9-511AD15CA2BF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EFB534-EFB8-4280-95CC-7F650A9BF69D}" type="slidenum">
              <a:rPr lang="en-US"/>
              <a:pPr/>
              <a:t>42</a:t>
            </a:fld>
            <a:endParaRPr lang="en-US"/>
          </a:p>
        </p:txBody>
      </p:sp>
      <p:sp>
        <p:nvSpPr>
          <p:cNvPr id="539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9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7E6B32F-68B7-4528-9B99-481518D488B3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3A977B-EF5E-4DFF-9D98-20CD858CA8A4}" type="slidenum">
              <a:rPr lang="en-US"/>
              <a:pPr/>
              <a:t>43</a:t>
            </a:fld>
            <a:endParaRPr lang="en-US"/>
          </a:p>
        </p:txBody>
      </p:sp>
      <p:sp>
        <p:nvSpPr>
          <p:cNvPr id="46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60D9394-8534-49D8-AB6D-E4B47B94507A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9B6A9D-4182-4EA9-BD9E-E346AD81BF4B}" type="slidenum">
              <a:rPr lang="en-US"/>
              <a:pPr/>
              <a:t>44</a:t>
            </a:fld>
            <a:endParaRPr lang="en-US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3DD259A-6332-4193-8A90-3647ACF924FB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B7462B-58AE-4CB0-A7BA-D68428ABA729}" type="slidenum">
              <a:rPr lang="en-US"/>
              <a:pPr/>
              <a:t>45</a:t>
            </a:fld>
            <a:endParaRPr lang="en-US"/>
          </a:p>
        </p:txBody>
      </p:sp>
      <p:sp>
        <p:nvSpPr>
          <p:cNvPr id="2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534252E-32E2-43F5-AA06-0627ED33A25C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D0A769-332C-4A64-885C-F4C7541F5432}" type="slidenum">
              <a:rPr lang="en-US"/>
              <a:pPr/>
              <a:t>46</a:t>
            </a:fld>
            <a:endParaRPr lang="en-US"/>
          </a:p>
        </p:txBody>
      </p:sp>
      <p:sp>
        <p:nvSpPr>
          <p:cNvPr id="31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08D798E-4ECC-4F09-A3AF-AD8523CF4075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085440-6215-4A89-857A-0BBC570A0EF3}" type="slidenum">
              <a:rPr lang="en-US"/>
              <a:pPr/>
              <a:t>47</a:t>
            </a:fld>
            <a:endParaRPr lang="en-US"/>
          </a:p>
        </p:txBody>
      </p:sp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3975150-C6D2-4798-88C1-C79F237E3066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F6CC6B-9014-4E7A-AB3C-10227259D79D}" type="slidenum">
              <a:rPr lang="en-US"/>
              <a:pPr/>
              <a:t>48</a:t>
            </a:fld>
            <a:endParaRPr lang="en-US"/>
          </a:p>
        </p:txBody>
      </p:sp>
      <p:sp>
        <p:nvSpPr>
          <p:cNvPr id="557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7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C7A8FB9-8E9B-46DE-BEB5-D9F605F76D69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B46C46-0EC6-4AD4-8014-757795CAF8BF}" type="slidenum">
              <a:rPr lang="en-US"/>
              <a:pPr/>
              <a:t>49</a:t>
            </a:fld>
            <a:endParaRPr lang="en-US"/>
          </a:p>
        </p:txBody>
      </p:sp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595D842-7DD2-4423-843A-B44101714161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500184-002A-4967-917F-42A47CB49342}" type="slidenum">
              <a:rPr lang="en-US"/>
              <a:pPr/>
              <a:t>50</a:t>
            </a:fld>
            <a:endParaRPr lang="en-US"/>
          </a:p>
        </p:txBody>
      </p:sp>
      <p:sp>
        <p:nvSpPr>
          <p:cNvPr id="558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FAACC43-CFEF-4353-BD34-D02995F890C9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331AF5-EB20-4135-A298-7B2394204E70}" type="slidenum">
              <a:rPr lang="en-US"/>
              <a:pPr/>
              <a:t>51</a:t>
            </a:fld>
            <a:endParaRPr lang="en-US"/>
          </a:p>
        </p:txBody>
      </p:sp>
      <p:sp>
        <p:nvSpPr>
          <p:cNvPr id="339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3A1E1C1-07BD-4D09-9941-5B148640123C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D47880-1D40-4556-BA1F-0602B8AF555E}" type="slidenum">
              <a:rPr lang="en-US"/>
              <a:pPr/>
              <a:t>52</a:t>
            </a:fld>
            <a:endParaRPr lang="en-US"/>
          </a:p>
        </p:txBody>
      </p:sp>
      <p:sp>
        <p:nvSpPr>
          <p:cNvPr id="33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AB66E03-340B-448A-9406-D6B55606C56C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B3895C-EA43-4146-A36F-1BAEC8CD6F6D}" type="slidenum">
              <a:rPr lang="en-US"/>
              <a:pPr/>
              <a:t>53</a:t>
            </a:fld>
            <a:endParaRPr lang="en-US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B749EE0-5DD5-41DA-9365-5285A22E9C4C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5A1F02-9C30-4271-BE72-D3305C28F346}" type="slidenum">
              <a:rPr lang="en-US"/>
              <a:pPr/>
              <a:t>54</a:t>
            </a:fld>
            <a:endParaRPr lang="en-US"/>
          </a:p>
        </p:txBody>
      </p:sp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701BE38-EB83-4D84-9B07-2634BCB3C86A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A02C24-5B9B-4DDC-8D19-F660C428F619}" type="slidenum">
              <a:rPr lang="en-US"/>
              <a:pPr/>
              <a:t>55</a:t>
            </a:fld>
            <a:endParaRPr lang="en-US"/>
          </a:p>
        </p:txBody>
      </p:sp>
      <p:sp>
        <p:nvSpPr>
          <p:cNvPr id="560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355757A-DD04-4491-AB3A-4659A1CE86D7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E2B934-2F98-44E4-A12E-6E73D2A323AF}" type="slidenum">
              <a:rPr lang="en-US"/>
              <a:pPr/>
              <a:t>56</a:t>
            </a:fld>
            <a:endParaRPr lang="en-US"/>
          </a:p>
        </p:txBody>
      </p:sp>
      <p:sp>
        <p:nvSpPr>
          <p:cNvPr id="329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74A2712-A981-4590-B28D-438DFE05D2B4}" type="datetime1">
              <a:rPr lang="en-US"/>
              <a:pPr/>
              <a:t>9/25/2012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DFA038-0F32-4998-98D0-DF628A3AE6B6}" type="slidenum">
              <a:rPr lang="en-US"/>
              <a:pPr/>
              <a:t>57</a:t>
            </a:fld>
            <a:endParaRPr lang="en-US"/>
          </a:p>
        </p:txBody>
      </p:sp>
      <p:sp>
        <p:nvSpPr>
          <p:cNvPr id="33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C559A1-BF93-4625-9B76-8432AECC1256}" type="slidenum">
              <a:rPr lang="en-US"/>
              <a:pPr/>
              <a:t>63</a:t>
            </a:fld>
            <a:endParaRPr lang="en-US"/>
          </a:p>
        </p:txBody>
      </p:sp>
      <p:sp>
        <p:nvSpPr>
          <p:cNvPr id="5325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>
              <a:latin typeface="Helvetica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1C45A3-141A-4BD4-901B-67F5ACCD1640}" type="slidenum">
              <a:rPr lang="en-US"/>
              <a:pPr/>
              <a:t>67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5BFC28-EB31-46C7-8C59-5B87F1687C49}" type="slidenum">
              <a:rPr lang="en-US"/>
              <a:pPr/>
              <a:t>68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3CC915-A08F-4A80-8578-4448B8645865}" type="slidenum">
              <a:rPr lang="en-US"/>
              <a:pPr/>
              <a:t>69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  <a:p>
            <a:r>
              <a:rPr lang="en-US" dirty="0">
                <a:latin typeface="Courier New" pitchFamily="49" charset="0"/>
              </a:rPr>
              <a:t>This does not mean always strive for the most efficient program.  If the program operates well within resource constraints, there is no benefit to making it faster or smaller.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2B5E31-E4A6-44D4-9071-A1B3B74EE780}" type="slidenum">
              <a:rPr lang="en-US"/>
              <a:pPr/>
              <a:t>70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en-US" dirty="0"/>
              <a:t>Typically want the “simplest” data structure that will meet the requirements.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8715D1-4FB5-4FB4-B744-F6FC139E7CC6}" type="slidenum">
              <a:rPr lang="en-US"/>
              <a:pPr/>
              <a:t>71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6ADD45-126F-47B4-B9A9-EE43FCA02139}" type="slidenum">
              <a:rPr lang="en-US"/>
              <a:pPr/>
              <a:t>72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en-US" dirty="0"/>
              <a:t>The space required includes data and overhead.</a:t>
            </a:r>
          </a:p>
          <a:p>
            <a:endParaRPr lang="en-US" dirty="0"/>
          </a:p>
          <a:p>
            <a:r>
              <a:rPr lang="en-US" dirty="0"/>
              <a:t>Some data structures/algorithms are more complicated than others.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04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4CF758E-E181-4116-B57D-7F9EC19120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609600"/>
            <a:ext cx="6096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819400" y="1981200"/>
            <a:ext cx="2971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981200"/>
            <a:ext cx="2971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2C5962F-808A-4043-B01B-C576C71055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4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Office_Word_97_-_2003_Document6.doc"/><Relationship Id="rId3" Type="http://schemas.openxmlformats.org/officeDocument/2006/relationships/oleObject" Target="../embeddings/Microsoft_Office_Word_97_-_2003_Document1.doc"/><Relationship Id="rId7" Type="http://schemas.openxmlformats.org/officeDocument/2006/relationships/oleObject" Target="../embeddings/Microsoft_Office_Word_97_-_2003_Document5.doc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Microsoft_Office_Word_97_-_2003_Document4.doc"/><Relationship Id="rId5" Type="http://schemas.openxmlformats.org/officeDocument/2006/relationships/oleObject" Target="../embeddings/Microsoft_Office_Word_97_-_2003_Document3.doc"/><Relationship Id="rId4" Type="http://schemas.openxmlformats.org/officeDocument/2006/relationships/oleObject" Target="../embeddings/Microsoft_Office_Word_97_-_2003_Document2.doc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7.doc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8.doc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Lecture 3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 I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System Development Life Cycle Phases</a:t>
            </a:r>
          </a:p>
          <a:p>
            <a:r>
              <a:rPr lang="en-US" dirty="0" smtClean="0"/>
              <a:t>Ongoing Activities</a:t>
            </a:r>
          </a:p>
          <a:p>
            <a:pPr lvl="1"/>
            <a:r>
              <a:rPr lang="en-US" dirty="0" smtClean="0"/>
              <a:t>Project Management, Feasibility, Documentation</a:t>
            </a:r>
          </a:p>
          <a:p>
            <a:r>
              <a:rPr lang="en-US" dirty="0" smtClean="0"/>
              <a:t>Planning</a:t>
            </a:r>
          </a:p>
          <a:p>
            <a:pPr lvl="1"/>
            <a:r>
              <a:rPr lang="en-US" dirty="0" smtClean="0"/>
              <a:t>Review, approve and prioritize project requests</a:t>
            </a:r>
          </a:p>
          <a:p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Preliminary Investigation, Detailed analysis</a:t>
            </a:r>
          </a:p>
          <a:p>
            <a:r>
              <a:rPr lang="en-US" dirty="0" smtClean="0"/>
              <a:t>Design</a:t>
            </a:r>
          </a:p>
          <a:p>
            <a:pPr lvl="1"/>
            <a:r>
              <a:rPr lang="en-US" dirty="0" smtClean="0"/>
              <a:t>Acquire Hardware and software, Develop details</a:t>
            </a:r>
          </a:p>
          <a:p>
            <a:r>
              <a:rPr lang="en-US" dirty="0" smtClean="0"/>
              <a:t>Implementation</a:t>
            </a:r>
          </a:p>
          <a:p>
            <a:pPr lvl="1"/>
            <a:r>
              <a:rPr lang="en-US" dirty="0" smtClean="0"/>
              <a:t>Develop programs, install and test new system</a:t>
            </a:r>
          </a:p>
          <a:p>
            <a:r>
              <a:rPr lang="en-US" dirty="0" smtClean="0"/>
              <a:t>Operation, Support and Security</a:t>
            </a:r>
          </a:p>
          <a:p>
            <a:pPr lvl="1"/>
            <a:r>
              <a:rPr lang="en-US" dirty="0" smtClean="0"/>
              <a:t>Maintenance Activities, System performance and security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Lecture Summary II</a:t>
            </a:r>
            <a:endParaRPr lang="en-US" dirty="0"/>
          </a:p>
        </p:txBody>
      </p:sp>
      <p:sp>
        <p:nvSpPr>
          <p:cNvPr id="4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791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Program Development Life Cycle</a:t>
            </a:r>
          </a:p>
          <a:p>
            <a:r>
              <a:rPr lang="en-US" dirty="0" smtClean="0"/>
              <a:t>Analyze requirements</a:t>
            </a:r>
          </a:p>
          <a:p>
            <a:pPr lvl="1"/>
            <a:r>
              <a:rPr lang="en-US" dirty="0" smtClean="0"/>
              <a:t>Review requirements, develop IPO charts</a:t>
            </a:r>
          </a:p>
          <a:p>
            <a:r>
              <a:rPr lang="en-US" dirty="0" smtClean="0"/>
              <a:t>Design solution</a:t>
            </a:r>
          </a:p>
          <a:p>
            <a:pPr lvl="1"/>
            <a:r>
              <a:rPr lang="en-US" dirty="0" smtClean="0"/>
              <a:t>Design solution algorithm, Structured  and OOP</a:t>
            </a:r>
          </a:p>
          <a:p>
            <a:pPr lvl="1"/>
            <a:r>
              <a:rPr lang="en-US" dirty="0" smtClean="0"/>
              <a:t>Flowchart and Pseudo code</a:t>
            </a:r>
          </a:p>
          <a:p>
            <a:r>
              <a:rPr lang="en-US" dirty="0" smtClean="0"/>
              <a:t>Validate design</a:t>
            </a:r>
          </a:p>
          <a:p>
            <a:pPr lvl="1"/>
            <a:r>
              <a:rPr lang="en-US" dirty="0" smtClean="0"/>
              <a:t>Inspection and Desk check</a:t>
            </a:r>
          </a:p>
          <a:p>
            <a:r>
              <a:rPr lang="en-US" dirty="0" smtClean="0"/>
              <a:t>Implement design</a:t>
            </a:r>
          </a:p>
          <a:p>
            <a:pPr lvl="1"/>
            <a:r>
              <a:rPr lang="en-US" dirty="0" smtClean="0"/>
              <a:t>Program development tool, writing code</a:t>
            </a:r>
          </a:p>
          <a:p>
            <a:r>
              <a:rPr lang="en-US" dirty="0" smtClean="0"/>
              <a:t>Test solution</a:t>
            </a:r>
          </a:p>
          <a:p>
            <a:pPr lvl="1"/>
            <a:r>
              <a:rPr lang="en-US" dirty="0" smtClean="0"/>
              <a:t>Testing and Debugging</a:t>
            </a:r>
          </a:p>
          <a:p>
            <a:r>
              <a:rPr lang="en-US" dirty="0" smtClean="0"/>
              <a:t>Document solution</a:t>
            </a:r>
          </a:p>
          <a:p>
            <a:pPr lvl="1"/>
            <a:r>
              <a:rPr lang="en-US" dirty="0" smtClean="0"/>
              <a:t>Review Program code and documentation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153400" cy="838200"/>
          </a:xfrm>
          <a:noFill/>
          <a:ln/>
        </p:spPr>
        <p:txBody>
          <a:bodyPr anchor="b"/>
          <a:lstStyle/>
          <a:p>
            <a:r>
              <a:rPr lang="en-US" sz="4000" dirty="0"/>
              <a:t>What is a Programming Language?</a:t>
            </a:r>
            <a:endParaRPr lang="en-US" sz="4000" b="0" dirty="0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43900" cy="3695700"/>
          </a:xfrm>
          <a:noFill/>
          <a:ln/>
        </p:spPr>
        <p:txBody>
          <a:bodyPr/>
          <a:lstStyle/>
          <a:p>
            <a:r>
              <a:rPr lang="en-US" b="1" dirty="0">
                <a:latin typeface="Geneva"/>
              </a:rPr>
              <a:t>A programming language: </a:t>
            </a:r>
          </a:p>
          <a:p>
            <a:pPr lvl="1"/>
            <a:r>
              <a:rPr lang="en-US" b="1" dirty="0">
                <a:latin typeface="Geneva"/>
              </a:rPr>
              <a:t>is a language </a:t>
            </a:r>
          </a:p>
          <a:p>
            <a:pPr lvl="1"/>
            <a:r>
              <a:rPr lang="en-US" b="1" dirty="0">
                <a:latin typeface="Geneva"/>
              </a:rPr>
              <a:t>has strict grammar rules, symbols, and special words </a:t>
            </a:r>
          </a:p>
          <a:p>
            <a:pPr lvl="1"/>
            <a:r>
              <a:rPr lang="en-US" b="1" dirty="0">
                <a:latin typeface="Geneva"/>
              </a:rPr>
              <a:t>is used to construct a computer program.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82000" cy="838200"/>
          </a:xfrm>
        </p:spPr>
        <p:txBody>
          <a:bodyPr/>
          <a:lstStyle/>
          <a:p>
            <a:r>
              <a:rPr lang="tr-TR" sz="3600" dirty="0"/>
              <a:t>Programming Languages</a:t>
            </a:r>
          </a:p>
        </p:txBody>
      </p:sp>
      <p:sp>
        <p:nvSpPr>
          <p:cNvPr id="34713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485188" cy="5257800"/>
          </a:xfrm>
        </p:spPr>
        <p:txBody>
          <a:bodyPr/>
          <a:lstStyle/>
          <a:p>
            <a:pPr>
              <a:lnSpc>
                <a:spcPct val="90000"/>
              </a:lnSpc>
              <a:buSzPct val="50000"/>
            </a:pPr>
            <a:r>
              <a:rPr lang="en-US" dirty="0"/>
              <a:t>First-Generation Languages: Machine Languages (</a:t>
            </a:r>
            <a:r>
              <a:rPr lang="en-US" dirty="0">
                <a:latin typeface="Courier New" pitchFamily="49" charset="0"/>
              </a:rPr>
              <a:t>1</a:t>
            </a:r>
            <a:r>
              <a:rPr lang="en-US" dirty="0"/>
              <a:t>s and </a:t>
            </a:r>
            <a:r>
              <a:rPr lang="en-US" dirty="0">
                <a:latin typeface="Courier New" pitchFamily="49" charset="0"/>
              </a:rPr>
              <a:t>0</a:t>
            </a:r>
            <a:r>
              <a:rPr lang="en-US" dirty="0"/>
              <a:t>s)</a:t>
            </a:r>
          </a:p>
          <a:p>
            <a:pPr>
              <a:lnSpc>
                <a:spcPct val="90000"/>
              </a:lnSpc>
              <a:buSzPct val="50000"/>
            </a:pPr>
            <a:r>
              <a:rPr lang="en-US" dirty="0"/>
              <a:t>Second-Generation Languages: Assembly Languages – are a little easier for humans to program in</a:t>
            </a:r>
          </a:p>
          <a:p>
            <a:pPr>
              <a:lnSpc>
                <a:spcPct val="90000"/>
              </a:lnSpc>
              <a:buSzPct val="50000"/>
            </a:pPr>
            <a:r>
              <a:rPr lang="en-US" dirty="0"/>
              <a:t>Third-Generation Languages: Programming Comes of Age</a:t>
            </a:r>
          </a:p>
          <a:p>
            <a:pPr>
              <a:lnSpc>
                <a:spcPct val="90000"/>
              </a:lnSpc>
              <a:buSzPct val="50000"/>
            </a:pPr>
            <a:r>
              <a:rPr lang="en-US" dirty="0"/>
              <a:t>Fourth-Generation Languages: Getting Away from Procedure</a:t>
            </a:r>
            <a:endParaRPr lang="tr-TR" dirty="0"/>
          </a:p>
          <a:p>
            <a:pPr>
              <a:lnSpc>
                <a:spcPct val="90000"/>
              </a:lnSpc>
              <a:buSzPct val="50000"/>
            </a:pPr>
            <a:r>
              <a:rPr lang="en-US" dirty="0"/>
              <a:t>Object-Oriented Programming: A Revolution in the Making?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534400" cy="914400"/>
          </a:xfrm>
        </p:spPr>
        <p:txBody>
          <a:bodyPr/>
          <a:lstStyle/>
          <a:p>
            <a:r>
              <a:rPr lang="en-US" sz="3200" dirty="0"/>
              <a:t>First Generation Computer Programming Languages</a:t>
            </a:r>
          </a:p>
        </p:txBody>
      </p:sp>
      <p:sp>
        <p:nvSpPr>
          <p:cNvPr id="480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610600" cy="4953000"/>
          </a:xfrm>
        </p:spPr>
        <p:txBody>
          <a:bodyPr/>
          <a:lstStyle/>
          <a:p>
            <a:r>
              <a:rPr lang="en-US" dirty="0"/>
              <a:t>Machine languages</a:t>
            </a:r>
          </a:p>
          <a:p>
            <a:pPr lvl="1"/>
            <a:r>
              <a:rPr lang="en-US" dirty="0">
                <a:latin typeface="Courier New" pitchFamily="49" charset="0"/>
              </a:rPr>
              <a:t>1</a:t>
            </a:r>
            <a:r>
              <a:rPr lang="en-US" dirty="0"/>
              <a:t>’s and </a:t>
            </a:r>
            <a:r>
              <a:rPr lang="en-US" dirty="0">
                <a:latin typeface="Courier New" pitchFamily="49" charset="0"/>
              </a:rPr>
              <a:t>0</a:t>
            </a:r>
            <a:r>
              <a:rPr lang="en-US" dirty="0"/>
              <a:t>’s represent instructions and procedures (the Instruction Set)</a:t>
            </a:r>
          </a:p>
          <a:p>
            <a:pPr lvl="1"/>
            <a:r>
              <a:rPr lang="en-US" dirty="0"/>
              <a:t>Machine-dependent code (machine code)</a:t>
            </a:r>
          </a:p>
          <a:p>
            <a:pPr lvl="1"/>
            <a:r>
              <a:rPr lang="en-US" dirty="0"/>
              <a:t>Programmers have to know the structure of the machine (architecture), addresses of memory registers, etc.</a:t>
            </a:r>
          </a:p>
          <a:p>
            <a:pPr lvl="2"/>
            <a:r>
              <a:rPr lang="en-US" dirty="0"/>
              <a:t>Different for each hardware manufacturer (e.g., Intel differs from Motorola)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458200" cy="762000"/>
          </a:xfrm>
        </p:spPr>
        <p:txBody>
          <a:bodyPr/>
          <a:lstStyle/>
          <a:p>
            <a:r>
              <a:rPr lang="en-US" dirty="0"/>
              <a:t>Early Programming Languages…</a:t>
            </a:r>
          </a:p>
        </p:txBody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153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Memory locations were referenced by their address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This made the process of giving a computer instructions to do things very cumbersome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E.g., storing the values </a:t>
            </a:r>
            <a:r>
              <a:rPr lang="en-US" sz="2200" dirty="0">
                <a:latin typeface="Courier New" pitchFamily="49" charset="0"/>
              </a:rPr>
              <a:t>45</a:t>
            </a:r>
            <a:r>
              <a:rPr lang="en-US" sz="2200" dirty="0"/>
              <a:t> and </a:t>
            </a:r>
            <a:r>
              <a:rPr lang="en-US" sz="2200" dirty="0">
                <a:latin typeface="Courier New" pitchFamily="49" charset="0"/>
              </a:rPr>
              <a:t>12</a:t>
            </a:r>
            <a:r>
              <a:rPr lang="en-US" sz="2200" dirty="0"/>
              <a:t> in memory locations </a:t>
            </a:r>
            <a:r>
              <a:rPr lang="en-US" sz="2200" b="1" dirty="0"/>
              <a:t>1652</a:t>
            </a:r>
            <a:r>
              <a:rPr lang="en-US" sz="2200" dirty="0"/>
              <a:t> and </a:t>
            </a:r>
            <a:r>
              <a:rPr lang="en-US" sz="2200" b="1" dirty="0"/>
              <a:t>2548</a:t>
            </a:r>
            <a:r>
              <a:rPr lang="en-US" sz="2200" dirty="0"/>
              <a:t> required instructions such as:</a:t>
            </a:r>
          </a:p>
          <a:p>
            <a:pPr lvl="2">
              <a:lnSpc>
                <a:spcPct val="80000"/>
              </a:lnSpc>
            </a:pPr>
            <a:r>
              <a:rPr lang="en-US" sz="2000" b="1" dirty="0">
                <a:latin typeface="Courier New" pitchFamily="49" charset="0"/>
              </a:rPr>
              <a:t>Get storage for two integers</a:t>
            </a:r>
          </a:p>
          <a:p>
            <a:pPr lvl="2">
              <a:lnSpc>
                <a:spcPct val="80000"/>
              </a:lnSpc>
            </a:pPr>
            <a:r>
              <a:rPr lang="en-US" sz="2000" b="1" dirty="0">
                <a:latin typeface="Courier New" pitchFamily="49" charset="0"/>
              </a:rPr>
              <a:t>Put 45 in location 1652</a:t>
            </a:r>
          </a:p>
          <a:p>
            <a:pPr lvl="2">
              <a:lnSpc>
                <a:spcPct val="80000"/>
              </a:lnSpc>
            </a:pPr>
            <a:r>
              <a:rPr lang="en-US" sz="2000" b="1" dirty="0">
                <a:latin typeface="Courier New" pitchFamily="49" charset="0"/>
              </a:rPr>
              <a:t>Put 12 in location 2548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Adding two numbers was even more cumbersome!</a:t>
            </a:r>
          </a:p>
          <a:p>
            <a:pPr lvl="1">
              <a:lnSpc>
                <a:spcPct val="80000"/>
              </a:lnSpc>
            </a:pPr>
            <a:r>
              <a:rPr lang="en-US" sz="2200" b="1" dirty="0">
                <a:latin typeface="Courier New" pitchFamily="49" charset="0"/>
              </a:rPr>
              <a:t>Add the contents of location 1652 to the contents of location 2548 and store the result into location 3000</a:t>
            </a:r>
          </a:p>
        </p:txBody>
      </p:sp>
      <p:pic>
        <p:nvPicPr>
          <p:cNvPr id="544772" name="Picture 4"/>
          <p:cNvPicPr>
            <a:picLocks noChangeAspect="1" noChangeArrowheads="1"/>
          </p:cNvPicPr>
          <p:nvPr/>
        </p:nvPicPr>
        <p:blipFill>
          <a:blip r:embed="rId3" cstate="print"/>
          <a:srcRect l="25887"/>
          <a:stretch>
            <a:fillRect/>
          </a:stretch>
        </p:blipFill>
        <p:spPr bwMode="auto">
          <a:xfrm>
            <a:off x="3810000" y="4900613"/>
            <a:ext cx="3657600" cy="19573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Rectangle 2"/>
          <p:cNvSpPr>
            <a:spLocks noChangeArrowheads="1"/>
          </p:cNvSpPr>
          <p:nvPr/>
        </p:nvSpPr>
        <p:spPr bwMode="auto">
          <a:xfrm>
            <a:off x="457200" y="1143000"/>
            <a:ext cx="845820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800" dirty="0">
                <a:effectLst/>
                <a:ea typeface="新細明體" pitchFamily="18" charset="-120"/>
              </a:rPr>
              <a:t>Early computers were programmed in </a:t>
            </a:r>
            <a:r>
              <a:rPr lang="en-US" altLang="zh-TW" sz="2800" dirty="0">
                <a:solidFill>
                  <a:srgbClr val="FF0066"/>
                </a:solidFill>
                <a:effectLst/>
                <a:ea typeface="新細明體" pitchFamily="18" charset="-120"/>
              </a:rPr>
              <a:t>machine language</a:t>
            </a:r>
            <a:r>
              <a:rPr lang="en-US" altLang="zh-TW" sz="2800" dirty="0">
                <a:effectLst/>
                <a:ea typeface="新細明體" pitchFamily="18" charset="-120"/>
              </a:rPr>
              <a:t>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800" dirty="0">
                <a:effectLst/>
                <a:ea typeface="新細明體" pitchFamily="18" charset="-120"/>
              </a:rPr>
              <a:t>Machine language is also called binary code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800" dirty="0">
                <a:effectLst/>
                <a:ea typeface="新細明體" pitchFamily="18" charset="-120"/>
              </a:rPr>
              <a:t>To calculate </a:t>
            </a:r>
            <a:r>
              <a:rPr lang="en-US" altLang="zh-TW" sz="2800" dirty="0">
                <a:solidFill>
                  <a:srgbClr val="0000FF"/>
                </a:solidFill>
                <a:effectLst/>
                <a:ea typeface="新細明體" pitchFamily="18" charset="-120"/>
              </a:rPr>
              <a:t>wages = rate * hours</a:t>
            </a:r>
            <a:r>
              <a:rPr lang="en-US" altLang="zh-TW" sz="2800" dirty="0">
                <a:effectLst/>
                <a:ea typeface="新細明體" pitchFamily="18" charset="-120"/>
              </a:rPr>
              <a:t> in machine language, the following sequence of instructions might be needed:  </a:t>
            </a:r>
            <a:r>
              <a:rPr lang="en-US" altLang="zh-TW" sz="2000" dirty="0">
                <a:effectLst/>
                <a:ea typeface="新細明體" pitchFamily="18" charset="-120"/>
              </a:rPr>
              <a:t>	</a:t>
            </a:r>
          </a:p>
        </p:txBody>
      </p:sp>
      <p:graphicFrame>
        <p:nvGraphicFramePr>
          <p:cNvPr id="470076" name="Group 60"/>
          <p:cNvGraphicFramePr>
            <a:graphicFrameLocks noGrp="1"/>
          </p:cNvGraphicFramePr>
          <p:nvPr/>
        </p:nvGraphicFramePr>
        <p:xfrm>
          <a:off x="838200" y="3810000"/>
          <a:ext cx="3959225" cy="2822258"/>
        </p:xfrm>
        <a:graphic>
          <a:graphicData uri="http://schemas.openxmlformats.org/drawingml/2006/table">
            <a:tbl>
              <a:tblPr/>
              <a:tblGrid>
                <a:gridCol w="1150938"/>
                <a:gridCol w="1441450"/>
                <a:gridCol w="1366837"/>
              </a:tblGrid>
              <a:tr h="4699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itchFamily="34" charset="0"/>
                        </a:rPr>
                        <a:t>address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itchFamily="34" charset="0"/>
                        </a:rPr>
                        <a:t>content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itchFamily="34" charset="0"/>
                        </a:rPr>
                        <a:t>meaning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000001</a:t>
                      </a:r>
                      <a:endParaRPr kumimoji="1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100100</a:t>
                      </a:r>
                      <a:endParaRPr kumimoji="1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Arial" pitchFamily="34" charset="0"/>
                        </a:rPr>
                        <a:t>load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</a:rPr>
                        <a:t>000010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010001</a:t>
                      </a:r>
                      <a:endParaRPr kumimoji="1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Arial" pitchFamily="34" charset="0"/>
                        </a:rPr>
                        <a:t>address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</a:rPr>
                        <a:t>000011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100110</a:t>
                      </a:r>
                      <a:endParaRPr kumimoji="1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Arial" pitchFamily="34" charset="0"/>
                        </a:rPr>
                        <a:t>multiply 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</a:rPr>
                        <a:t>000100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010010</a:t>
                      </a:r>
                      <a:endParaRPr kumimoji="1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Arial" pitchFamily="34" charset="0"/>
                        </a:rPr>
                        <a:t>address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</a:rPr>
                        <a:t>000101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100010</a:t>
                      </a:r>
                      <a:endParaRPr kumimoji="1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Arial" pitchFamily="34" charset="0"/>
                        </a:rPr>
                        <a:t>store 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</a:rPr>
                        <a:t>000110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50000"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010011</a:t>
                      </a:r>
                      <a:endParaRPr kumimoji="1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Arial" pitchFamily="34" charset="0"/>
                        </a:rPr>
                        <a:t>address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70077" name="Group 61"/>
          <p:cNvGraphicFramePr>
            <a:graphicFrameLocks noGrp="1"/>
          </p:cNvGraphicFramePr>
          <p:nvPr/>
        </p:nvGraphicFramePr>
        <p:xfrm>
          <a:off x="4870450" y="4243387"/>
          <a:ext cx="3779838" cy="1624648"/>
        </p:xfrm>
        <a:graphic>
          <a:graphicData uri="http://schemas.openxmlformats.org/drawingml/2006/table">
            <a:tbl>
              <a:tblPr/>
              <a:tblGrid>
                <a:gridCol w="1208088"/>
                <a:gridCol w="1285875"/>
                <a:gridCol w="1285875"/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itchFamily="34" charset="0"/>
                        </a:rPr>
                        <a:t>address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itchFamily="34" charset="0"/>
                        </a:rPr>
                        <a:t>content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itchFamily="34" charset="0"/>
                        </a:rPr>
                        <a:t>meaning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010001</a:t>
                      </a:r>
                      <a:endParaRPr kumimoji="1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000010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010010</a:t>
                      </a:r>
                      <a:endParaRPr kumimoji="1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000110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</a:rPr>
                        <a:t>010011</a:t>
                      </a: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001100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70075" name="Rectangle 59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382000" cy="685800"/>
          </a:xfrm>
        </p:spPr>
        <p:txBody>
          <a:bodyPr/>
          <a:lstStyle/>
          <a:p>
            <a:r>
              <a:rPr lang="en-US" dirty="0"/>
              <a:t>Programming Language Evolution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153400" cy="762000"/>
          </a:xfrm>
        </p:spPr>
        <p:txBody>
          <a:bodyPr/>
          <a:lstStyle/>
          <a:p>
            <a:r>
              <a:rPr lang="en-US" dirty="0"/>
              <a:t>Second Generation</a:t>
            </a:r>
          </a:p>
        </p:txBody>
      </p:sp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534400" cy="5105400"/>
          </a:xfrm>
        </p:spPr>
        <p:txBody>
          <a:bodyPr/>
          <a:lstStyle/>
          <a:p>
            <a:r>
              <a:rPr lang="en-US" dirty="0"/>
              <a:t>Assembly language</a:t>
            </a:r>
          </a:p>
          <a:p>
            <a:pPr lvl="1"/>
            <a:r>
              <a:rPr lang="en-US" dirty="0"/>
              <a:t>Still “</a:t>
            </a:r>
            <a:r>
              <a:rPr lang="en-US" dirty="0">
                <a:solidFill>
                  <a:srgbClr val="003399"/>
                </a:solidFill>
              </a:rPr>
              <a:t>low-level</a:t>
            </a:r>
            <a:r>
              <a:rPr lang="en-US" dirty="0"/>
              <a:t>” (i.e., machine architecture dependent)</a:t>
            </a:r>
          </a:p>
          <a:p>
            <a:pPr lvl="1"/>
            <a:r>
              <a:rPr lang="en-US" dirty="0"/>
              <a:t>But uses </a:t>
            </a:r>
            <a:r>
              <a:rPr lang="en-US" i="1" dirty="0"/>
              <a:t>mnemonic</a:t>
            </a:r>
            <a:r>
              <a:rPr lang="en-US" dirty="0"/>
              <a:t> command names</a:t>
            </a:r>
          </a:p>
          <a:p>
            <a:pPr lvl="2"/>
            <a:r>
              <a:rPr lang="en-US" dirty="0">
                <a:latin typeface="Courier New" pitchFamily="49" charset="0"/>
              </a:rPr>
              <a:t>ADD(3,2)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COMPARE(A,B)</a:t>
            </a:r>
            <a:r>
              <a:rPr lang="en-US" dirty="0"/>
              <a:t>, etc.</a:t>
            </a:r>
          </a:p>
          <a:p>
            <a:pPr lvl="1"/>
            <a:r>
              <a:rPr lang="en-US" dirty="0"/>
              <a:t>An “</a:t>
            </a:r>
            <a:r>
              <a:rPr lang="en-US" dirty="0">
                <a:solidFill>
                  <a:srgbClr val="003399"/>
                </a:solidFill>
              </a:rPr>
              <a:t>assembler</a:t>
            </a:r>
            <a:r>
              <a:rPr lang="en-US" dirty="0"/>
              <a:t>” </a:t>
            </a:r>
            <a:r>
              <a:rPr lang="en-US" i="1" dirty="0"/>
              <a:t>translates</a:t>
            </a:r>
            <a:r>
              <a:rPr lang="en-US" dirty="0"/>
              <a:t> program source code into the appropriate machine language (binary code)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adds overhead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458200" cy="838200"/>
          </a:xfrm>
        </p:spPr>
        <p:txBody>
          <a:bodyPr/>
          <a:lstStyle/>
          <a:p>
            <a:r>
              <a:rPr lang="en-US" dirty="0"/>
              <a:t>First Generation vs. Second Generation</a:t>
            </a:r>
          </a:p>
        </p:txBody>
      </p:sp>
      <p:sp>
        <p:nvSpPr>
          <p:cNvPr id="486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229600" cy="480060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dirty="0"/>
              <a:t> </a:t>
            </a:r>
            <a:r>
              <a:rPr lang="en-US" b="1" i="1" dirty="0"/>
              <a:t>Machine language	Assembly</a:t>
            </a:r>
          </a:p>
          <a:p>
            <a:pPr lvl="1">
              <a:buFont typeface="Monotype Sorts" pitchFamily="2" charset="2"/>
              <a:buNone/>
            </a:pPr>
            <a:r>
              <a:rPr lang="en-US" dirty="0">
                <a:latin typeface="Courier New" pitchFamily="49" charset="0"/>
              </a:rPr>
              <a:t>01001100		</a:t>
            </a:r>
            <a:r>
              <a:rPr lang="en-US" dirty="0" err="1">
                <a:latin typeface="Courier New" pitchFamily="49" charset="0"/>
              </a:rPr>
              <a:t>mov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</a:rPr>
              <a:t>bx</a:t>
            </a:r>
            <a:r>
              <a:rPr lang="en-US" dirty="0">
                <a:latin typeface="Courier New" pitchFamily="49" charset="0"/>
              </a:rPr>
              <a:t>, offset value</a:t>
            </a:r>
          </a:p>
          <a:p>
            <a:pPr lvl="1">
              <a:buFont typeface="Monotype Sorts" pitchFamily="2" charset="2"/>
              <a:buNone/>
            </a:pPr>
            <a:r>
              <a:rPr lang="en-US" dirty="0">
                <a:latin typeface="Courier New" pitchFamily="49" charset="0"/>
              </a:rPr>
              <a:t>11101001		</a:t>
            </a:r>
            <a:r>
              <a:rPr lang="en-US" dirty="0" err="1">
                <a:latin typeface="Courier New" pitchFamily="49" charset="0"/>
              </a:rPr>
              <a:t>mov</a:t>
            </a:r>
            <a:r>
              <a:rPr lang="en-US" dirty="0">
                <a:latin typeface="Courier New" pitchFamily="49" charset="0"/>
              </a:rPr>
              <a:t> ax, [</a:t>
            </a:r>
            <a:r>
              <a:rPr lang="en-US" dirty="0" err="1">
                <a:latin typeface="Courier New" pitchFamily="49" charset="0"/>
              </a:rPr>
              <a:t>bx</a:t>
            </a:r>
            <a:r>
              <a:rPr lang="en-US" dirty="0">
                <a:latin typeface="Courier New" pitchFamily="49" charset="0"/>
              </a:rPr>
              <a:t>]</a:t>
            </a:r>
          </a:p>
          <a:p>
            <a:pPr lvl="1">
              <a:buFont typeface="Monotype Sorts" pitchFamily="2" charset="2"/>
              <a:buNone/>
            </a:pPr>
            <a:r>
              <a:rPr lang="en-US" dirty="0">
                <a:latin typeface="Courier New" pitchFamily="49" charset="0"/>
              </a:rPr>
              <a:t>10101010		add ax, 5</a:t>
            </a:r>
          </a:p>
          <a:p>
            <a:pPr lvl="1">
              <a:buFont typeface="Monotype Sorts" pitchFamily="2" charset="2"/>
              <a:buNone/>
            </a:pPr>
            <a:r>
              <a:rPr lang="en-US" dirty="0">
                <a:latin typeface="Courier New" pitchFamily="49" charset="0"/>
              </a:rPr>
              <a:t>10001100		sub ax, 2</a:t>
            </a:r>
          </a:p>
          <a:p>
            <a:pPr lvl="1">
              <a:buFont typeface="Monotype Sorts" pitchFamily="2" charset="2"/>
              <a:buNone/>
            </a:pPr>
            <a:r>
              <a:rPr lang="en-US" dirty="0">
                <a:latin typeface="Courier New" pitchFamily="49" charset="0"/>
              </a:rPr>
              <a:t>00001100		inc ax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Rectangle 2"/>
          <p:cNvSpPr>
            <a:spLocks noChangeArrowheads="1"/>
          </p:cNvSpPr>
          <p:nvPr/>
        </p:nvSpPr>
        <p:spPr bwMode="auto">
          <a:xfrm>
            <a:off x="304800" y="1066800"/>
            <a:ext cx="8382000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800" dirty="0">
                <a:effectLst/>
                <a:ea typeface="新細明體" pitchFamily="18" charset="-120"/>
              </a:rPr>
              <a:t>An instruction in </a:t>
            </a:r>
            <a:r>
              <a:rPr lang="en-US" altLang="zh-TW" sz="2800" dirty="0">
                <a:solidFill>
                  <a:srgbClr val="FF0066"/>
                </a:solidFill>
                <a:effectLst/>
                <a:ea typeface="新細明體" pitchFamily="18" charset="-120"/>
              </a:rPr>
              <a:t>assembly language</a:t>
            </a:r>
            <a:r>
              <a:rPr lang="en-US" altLang="zh-TW" sz="2800" dirty="0">
                <a:effectLst/>
                <a:ea typeface="新細明體" pitchFamily="18" charset="-120"/>
              </a:rPr>
              <a:t> is an easy-to-remember form called a </a:t>
            </a:r>
            <a:r>
              <a:rPr lang="en-US" altLang="zh-TW" sz="2800" i="1" dirty="0">
                <a:effectLst/>
                <a:ea typeface="新細明體" pitchFamily="18" charset="-120"/>
              </a:rPr>
              <a:t>mnemonic</a:t>
            </a:r>
            <a:r>
              <a:rPr lang="en-US" altLang="zh-TW" sz="2800" dirty="0">
                <a:effectLst/>
                <a:ea typeface="新細明體" pitchFamily="18" charset="-120"/>
              </a:rPr>
              <a:t> </a:t>
            </a:r>
          </a:p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800" dirty="0">
                <a:effectLst/>
                <a:ea typeface="新細明體" pitchFamily="18" charset="-120"/>
              </a:rPr>
              <a:t>An </a:t>
            </a:r>
            <a:r>
              <a:rPr lang="en-US" altLang="zh-TW" sz="2800" dirty="0">
                <a:solidFill>
                  <a:srgbClr val="FF0066"/>
                </a:solidFill>
                <a:effectLst/>
                <a:ea typeface="新細明體" pitchFamily="18" charset="-120"/>
              </a:rPr>
              <a:t>assembler</a:t>
            </a:r>
            <a:r>
              <a:rPr lang="en-US" altLang="zh-TW" sz="2800" dirty="0">
                <a:effectLst/>
                <a:ea typeface="新細明體" pitchFamily="18" charset="-120"/>
              </a:rPr>
              <a:t> is a program that translates a program in </a:t>
            </a:r>
            <a:r>
              <a:rPr lang="en-US" altLang="zh-TW" sz="2800" dirty="0">
                <a:solidFill>
                  <a:srgbClr val="FF0066"/>
                </a:solidFill>
                <a:effectLst/>
                <a:ea typeface="新細明體" pitchFamily="18" charset="-120"/>
              </a:rPr>
              <a:t>assembly language</a:t>
            </a:r>
            <a:r>
              <a:rPr lang="en-US" altLang="zh-TW" sz="2800" dirty="0">
                <a:effectLst/>
                <a:ea typeface="新細明體" pitchFamily="18" charset="-120"/>
              </a:rPr>
              <a:t> into </a:t>
            </a:r>
            <a:r>
              <a:rPr lang="en-US" altLang="zh-TW" sz="2800" dirty="0">
                <a:solidFill>
                  <a:srgbClr val="FF0066"/>
                </a:solidFill>
                <a:effectLst/>
                <a:ea typeface="新細明體" pitchFamily="18" charset="-120"/>
              </a:rPr>
              <a:t>machine language</a:t>
            </a:r>
            <a:r>
              <a:rPr lang="en-US" altLang="zh-TW" sz="2800" dirty="0">
                <a:effectLst/>
                <a:ea typeface="新細明體" pitchFamily="18" charset="-120"/>
              </a:rPr>
              <a:t> </a:t>
            </a:r>
          </a:p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800" dirty="0">
                <a:effectLst/>
                <a:ea typeface="新細明體" pitchFamily="18" charset="-120"/>
              </a:rPr>
              <a:t>E.g., compare instructions in Assembly and Machine languages:</a:t>
            </a:r>
            <a:endParaRPr lang="en-US" altLang="zh-TW" dirty="0">
              <a:effectLst/>
              <a:ea typeface="新細明體" pitchFamily="18" charset="-120"/>
            </a:endParaRPr>
          </a:p>
        </p:txBody>
      </p:sp>
      <p:graphicFrame>
        <p:nvGraphicFramePr>
          <p:cNvPr id="472067" name="Object 3"/>
          <p:cNvGraphicFramePr>
            <a:graphicFrameLocks noChangeAspect="1"/>
          </p:cNvGraphicFramePr>
          <p:nvPr/>
        </p:nvGraphicFramePr>
        <p:xfrm>
          <a:off x="685800" y="4343400"/>
          <a:ext cx="5616575" cy="2384425"/>
        </p:xfrm>
        <a:graphic>
          <a:graphicData uri="http://schemas.openxmlformats.org/presentationml/2006/ole">
            <p:oleObj spid="_x0000_s1026" name="Bitmap Image" r:id="rId4" imgW="3343742" imgH="1419048" progId="PBrush">
              <p:embed/>
            </p:oleObj>
          </a:graphicData>
        </a:graphic>
      </p:graphicFrame>
      <p:sp>
        <p:nvSpPr>
          <p:cNvPr id="47206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8305800" cy="914400"/>
          </a:xfrm>
        </p:spPr>
        <p:txBody>
          <a:bodyPr/>
          <a:lstStyle/>
          <a:p>
            <a:r>
              <a:rPr lang="en-US" dirty="0"/>
              <a:t>Assembly Language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Rectangle 2"/>
          <p:cNvSpPr>
            <a:spLocks noChangeArrowheads="1"/>
          </p:cNvSpPr>
          <p:nvPr/>
        </p:nvSpPr>
        <p:spPr bwMode="auto">
          <a:xfrm>
            <a:off x="457200" y="1219200"/>
            <a:ext cx="8382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TW" sz="2800" dirty="0">
                <a:effectLst/>
                <a:ea typeface="新細明體" pitchFamily="18" charset="-120"/>
              </a:rPr>
              <a:t>Using assembly language instructions, the equation	</a:t>
            </a:r>
          </a:p>
          <a:p>
            <a:pPr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en-US" altLang="zh-TW" sz="1200" dirty="0">
              <a:effectLst/>
              <a:ea typeface="新細明體" pitchFamily="18" charset="-120"/>
            </a:endParaRPr>
          </a:p>
          <a:p>
            <a:pPr algn="ctr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TW" sz="2800" dirty="0">
                <a:solidFill>
                  <a:srgbClr val="0000FF"/>
                </a:solidFill>
                <a:effectLst/>
                <a:ea typeface="新細明體" pitchFamily="18" charset="-120"/>
              </a:rPr>
              <a:t>wages = rate * hours</a:t>
            </a:r>
            <a:r>
              <a:rPr lang="en-US" altLang="zh-TW" sz="2800" dirty="0">
                <a:effectLst/>
                <a:ea typeface="新細明體" pitchFamily="18" charset="-120"/>
              </a:rPr>
              <a:t> </a:t>
            </a:r>
          </a:p>
          <a:p>
            <a:pPr algn="ctr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en-US" altLang="zh-TW" dirty="0">
              <a:effectLst/>
              <a:ea typeface="新細明體" pitchFamily="18" charset="-120"/>
            </a:endParaRPr>
          </a:p>
          <a:p>
            <a:pPr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TW" sz="2800" dirty="0">
                <a:effectLst/>
                <a:ea typeface="新細明體" pitchFamily="18" charset="-120"/>
              </a:rPr>
              <a:t>can be written as follows: </a:t>
            </a:r>
          </a:p>
          <a:p>
            <a:pPr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en-US" altLang="zh-TW" sz="1200" dirty="0">
              <a:effectLst/>
              <a:ea typeface="新細明體" pitchFamily="18" charset="-120"/>
            </a:endParaRPr>
          </a:p>
          <a:p>
            <a:pPr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TW" sz="2800" dirty="0">
                <a:effectLst/>
                <a:ea typeface="新細明體" pitchFamily="18" charset="-120"/>
              </a:rPr>
              <a:t>		</a:t>
            </a:r>
            <a:r>
              <a:rPr lang="en-US" altLang="zh-TW" sz="2800" dirty="0">
                <a:solidFill>
                  <a:srgbClr val="FF0066"/>
                </a:solidFill>
                <a:effectLst/>
                <a:ea typeface="新細明體" pitchFamily="18" charset="-120"/>
              </a:rPr>
              <a:t>LOAD  	</a:t>
            </a:r>
            <a:r>
              <a:rPr lang="en-US" altLang="zh-TW" sz="2800" dirty="0" smtClean="0">
                <a:solidFill>
                  <a:srgbClr val="FF0066"/>
                </a:solidFill>
                <a:effectLst/>
                <a:ea typeface="新細明體" pitchFamily="18" charset="-120"/>
              </a:rPr>
              <a:t>	rate</a:t>
            </a:r>
            <a:endParaRPr lang="en-US" altLang="zh-TW" sz="2800" dirty="0">
              <a:solidFill>
                <a:srgbClr val="FF0066"/>
              </a:solidFill>
              <a:effectLst/>
              <a:ea typeface="新細明體" pitchFamily="18" charset="-120"/>
            </a:endParaRPr>
          </a:p>
          <a:p>
            <a:pPr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TW" sz="2800" dirty="0">
                <a:solidFill>
                  <a:srgbClr val="FF0066"/>
                </a:solidFill>
                <a:effectLst/>
                <a:ea typeface="新細明體" pitchFamily="18" charset="-120"/>
              </a:rPr>
              <a:t>		MULT		hours</a:t>
            </a:r>
          </a:p>
          <a:p>
            <a:pPr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zh-TW" sz="2800" dirty="0">
                <a:solidFill>
                  <a:srgbClr val="FF0066"/>
                </a:solidFill>
                <a:effectLst/>
                <a:ea typeface="新細明體" pitchFamily="18" charset="-120"/>
              </a:rPr>
              <a:t>		STOR		wages	</a:t>
            </a:r>
          </a:p>
        </p:txBody>
      </p:sp>
      <p:sp>
        <p:nvSpPr>
          <p:cNvPr id="47411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077200" cy="838200"/>
          </a:xfrm>
        </p:spPr>
        <p:txBody>
          <a:bodyPr/>
          <a:lstStyle/>
          <a:p>
            <a:r>
              <a:rPr lang="en-US" dirty="0"/>
              <a:t>Assembly Program 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Third Generation</a:t>
            </a:r>
          </a:p>
        </p:txBody>
      </p:sp>
      <p:sp>
        <p:nvSpPr>
          <p:cNvPr id="488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3058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Largely Procedural languages (Imperative)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Not CPU dependent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High level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Command names are not about the machine any more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Courier New" pitchFamily="49" charset="0"/>
              </a:rPr>
              <a:t>A=5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Courier New" pitchFamily="49" charset="0"/>
              </a:rPr>
              <a:t>B=A+6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Courier New" pitchFamily="49" charset="0"/>
              </a:rPr>
              <a:t>PRINT B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Command vocabulary and syntax rules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003399"/>
                </a:solidFill>
              </a:rPr>
              <a:t>Compilers</a:t>
            </a:r>
            <a:r>
              <a:rPr lang="en-US" sz="2400" dirty="0"/>
              <a:t> </a:t>
            </a:r>
            <a:r>
              <a:rPr lang="en-US" sz="2400" i="1" dirty="0"/>
              <a:t>translate</a:t>
            </a:r>
            <a:r>
              <a:rPr lang="en-US" sz="2400" dirty="0"/>
              <a:t> program source code into object code (machine language binary code)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003399"/>
                </a:solidFill>
              </a:rPr>
              <a:t>Interpreters</a:t>
            </a:r>
            <a:r>
              <a:rPr lang="en-US" sz="2400" dirty="0"/>
              <a:t> execute one line at a time </a:t>
            </a:r>
            <a:r>
              <a:rPr lang="en-US" sz="2400" dirty="0">
                <a:sym typeface="Wingdings" pitchFamily="2" charset="2"/>
              </a:rPr>
              <a:t> </a:t>
            </a:r>
            <a:r>
              <a:rPr lang="en-US" sz="2400" dirty="0"/>
              <a:t>more overhead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05800" cy="838200"/>
          </a:xfrm>
        </p:spPr>
        <p:txBody>
          <a:bodyPr/>
          <a:lstStyle/>
          <a:p>
            <a:r>
              <a:rPr lang="en-US" dirty="0"/>
              <a:t>Cf. 2</a:t>
            </a:r>
            <a:r>
              <a:rPr lang="en-US" baseline="30000" dirty="0"/>
              <a:t>nd</a:t>
            </a:r>
            <a:r>
              <a:rPr lang="en-US" dirty="0"/>
              <a:t> &amp; 3</a:t>
            </a:r>
            <a:r>
              <a:rPr lang="en-US" baseline="30000" dirty="0"/>
              <a:t>rd</a:t>
            </a:r>
            <a:r>
              <a:rPr lang="en-US" dirty="0"/>
              <a:t> Generation</a:t>
            </a:r>
          </a:p>
        </p:txBody>
      </p:sp>
      <p:sp>
        <p:nvSpPr>
          <p:cNvPr id="490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8763000" cy="411480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dirty="0"/>
              <a:t> </a:t>
            </a:r>
            <a:r>
              <a:rPr lang="en-US" b="1" i="1" dirty="0"/>
              <a:t>	Assembly				High level</a:t>
            </a:r>
          </a:p>
          <a:p>
            <a:pPr lvl="1">
              <a:buFont typeface="Monotype Sorts" pitchFamily="2" charset="2"/>
              <a:buNone/>
            </a:pPr>
            <a:r>
              <a:rPr lang="en-US" dirty="0" err="1">
                <a:latin typeface="Courier New" pitchFamily="49" charset="0"/>
              </a:rPr>
              <a:t>mov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</a:rPr>
              <a:t>bx</a:t>
            </a:r>
            <a:r>
              <a:rPr lang="en-US" dirty="0">
                <a:latin typeface="Courier New" pitchFamily="49" charset="0"/>
              </a:rPr>
              <a:t>, offset value		x=2;</a:t>
            </a:r>
          </a:p>
          <a:p>
            <a:pPr lvl="1">
              <a:buFont typeface="Monotype Sorts" pitchFamily="2" charset="2"/>
              <a:buNone/>
            </a:pPr>
            <a:r>
              <a:rPr lang="en-US" dirty="0" err="1">
                <a:latin typeface="Courier New" pitchFamily="49" charset="0"/>
              </a:rPr>
              <a:t>mov</a:t>
            </a:r>
            <a:r>
              <a:rPr lang="en-US" dirty="0">
                <a:latin typeface="Courier New" pitchFamily="49" charset="0"/>
              </a:rPr>
              <a:t> ax, [</a:t>
            </a:r>
            <a:r>
              <a:rPr lang="en-US" dirty="0" err="1">
                <a:latin typeface="Courier New" pitchFamily="49" charset="0"/>
              </a:rPr>
              <a:t>bx</a:t>
            </a:r>
            <a:r>
              <a:rPr lang="en-US" dirty="0">
                <a:latin typeface="Courier New" pitchFamily="49" charset="0"/>
              </a:rPr>
              <a:t>]			</a:t>
            </a:r>
            <a:r>
              <a:rPr lang="en-US" dirty="0" smtClean="0">
                <a:latin typeface="Courier New" pitchFamily="49" charset="0"/>
              </a:rPr>
              <a:t>	if </a:t>
            </a:r>
            <a:r>
              <a:rPr lang="en-US" dirty="0">
                <a:latin typeface="Courier New" pitchFamily="49" charset="0"/>
              </a:rPr>
              <a:t>(x &lt;= y)</a:t>
            </a:r>
          </a:p>
          <a:p>
            <a:pPr lvl="1">
              <a:buFont typeface="Monotype Sorts" pitchFamily="2" charset="2"/>
              <a:buNone/>
            </a:pPr>
            <a:r>
              <a:rPr lang="en-US" dirty="0">
                <a:latin typeface="Courier New" pitchFamily="49" charset="0"/>
              </a:rPr>
              <a:t>add ax, 5					x = x + 1;</a:t>
            </a:r>
          </a:p>
          <a:p>
            <a:pPr lvl="1">
              <a:buFont typeface="Monotype Sorts" pitchFamily="2" charset="2"/>
              <a:buNone/>
            </a:pPr>
            <a:r>
              <a:rPr lang="en-US" dirty="0">
                <a:latin typeface="Courier New" pitchFamily="49" charset="0"/>
              </a:rPr>
              <a:t>sub ax, 2				else</a:t>
            </a:r>
          </a:p>
          <a:p>
            <a:pPr lvl="1">
              <a:buFont typeface="Monotype Sorts" pitchFamily="2" charset="2"/>
              <a:buNone/>
            </a:pPr>
            <a:r>
              <a:rPr lang="en-US" dirty="0">
                <a:latin typeface="Courier New" pitchFamily="49" charset="0"/>
              </a:rPr>
              <a:t>inc ax						x = x – 1;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686800" cy="838200"/>
          </a:xfrm>
        </p:spPr>
        <p:txBody>
          <a:bodyPr/>
          <a:lstStyle/>
          <a:p>
            <a:r>
              <a:rPr lang="en-US" sz="4000" dirty="0"/>
              <a:t>Third-Generation Languages</a:t>
            </a:r>
            <a:r>
              <a:rPr lang="tr-TR" sz="4000" dirty="0"/>
              <a:t> (3GL)</a:t>
            </a:r>
            <a:r>
              <a:rPr lang="en-US" sz="4000" dirty="0"/>
              <a:t>: Programming Comes of Age</a:t>
            </a:r>
          </a:p>
        </p:txBody>
      </p:sp>
      <p:sp>
        <p:nvSpPr>
          <p:cNvPr id="3532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76400"/>
            <a:ext cx="8458200" cy="45608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dirty="0"/>
              <a:t>Still procedural but high level languages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Compilers and Interpreters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Spaghetti Code and the Great </a:t>
            </a:r>
            <a:r>
              <a:rPr lang="tr-TR" sz="2400" dirty="0"/>
              <a:t> </a:t>
            </a:r>
            <a:r>
              <a:rPr lang="en-US" sz="2400" dirty="0"/>
              <a:t>Software Crisis led to Software Engineering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Structured Programming Languages</a:t>
            </a:r>
            <a:r>
              <a:rPr lang="tr-TR" sz="2400" dirty="0"/>
              <a:t> (late 1960s)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Modular Programming Languages</a:t>
            </a:r>
            <a:r>
              <a:rPr lang="tr-TR" sz="2400" dirty="0"/>
              <a:t> (1970s)</a:t>
            </a:r>
            <a:endParaRPr lang="en-US" sz="2400" dirty="0"/>
          </a:p>
        </p:txBody>
      </p:sp>
      <p:pic>
        <p:nvPicPr>
          <p:cNvPr id="3532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4343400"/>
            <a:ext cx="2339975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848600" cy="838200"/>
          </a:xfrm>
        </p:spPr>
        <p:txBody>
          <a:bodyPr/>
          <a:lstStyle/>
          <a:p>
            <a:r>
              <a:rPr lang="en-US" dirty="0"/>
              <a:t>Higher Level Languages…</a:t>
            </a:r>
          </a:p>
        </p:txBody>
      </p:sp>
      <p:sp>
        <p:nvSpPr>
          <p:cNvPr id="545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534400" cy="54864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In high-level languages, </a:t>
            </a:r>
            <a:r>
              <a:rPr lang="en-US" sz="2400" b="1" dirty="0">
                <a:solidFill>
                  <a:srgbClr val="0000CC"/>
                </a:solidFill>
              </a:rPr>
              <a:t>symbolic names </a:t>
            </a:r>
            <a:r>
              <a:rPr lang="en-US" sz="2400" dirty="0"/>
              <a:t>replace actual memory addresses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I.e., we give mnemonic names to memory addresses in addition to instructions!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The symbolic names for the memory locations where values are stored are called </a:t>
            </a:r>
            <a:r>
              <a:rPr lang="en-US" sz="2400" b="1" dirty="0">
                <a:solidFill>
                  <a:srgbClr val="0000CC"/>
                </a:solidFill>
              </a:rPr>
              <a:t>variables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A variable is a name given by the programmer to refer to a computer memory storage location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The word variable (just like variables in mathematics) is used because the value stored in the variable (or memory location) can change or vary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For each variable name that the programmer uses, the computer keeps track of the </a:t>
            </a:r>
            <a:r>
              <a:rPr lang="en-US" sz="2400" dirty="0">
                <a:solidFill>
                  <a:srgbClr val="0000CC"/>
                </a:solidFill>
              </a:rPr>
              <a:t>actual memory address </a:t>
            </a:r>
            <a:r>
              <a:rPr lang="en-US" sz="2400" dirty="0"/>
              <a:t>corresponding to that variable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If memory addresses are analogous to the street addresses of houses, then naming a variable is equivalent to naming a house </a:t>
            </a:r>
          </a:p>
          <a:p>
            <a:pPr lvl="2">
              <a:lnSpc>
                <a:spcPct val="80000"/>
              </a:lnSpc>
            </a:pPr>
            <a:r>
              <a:rPr lang="en-US" dirty="0" smtClean="0"/>
              <a:t>e.g</a:t>
            </a:r>
            <a:r>
              <a:rPr lang="en-US" dirty="0"/>
              <a:t>., referring to 1600 Pennsylvania Avenue as The White House</a:t>
            </a:r>
            <a:endParaRPr lang="en-US" sz="1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ChangeArrowheads="1"/>
          </p:cNvSpPr>
          <p:nvPr/>
        </p:nvSpPr>
        <p:spPr bwMode="auto">
          <a:xfrm>
            <a:off x="381000" y="1066800"/>
            <a:ext cx="8458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000" dirty="0">
                <a:effectLst/>
                <a:ea typeface="新細明體" pitchFamily="18" charset="-120"/>
              </a:rPr>
              <a:t>High-level languages are portable across different machine types (architectures)</a:t>
            </a:r>
          </a:p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000" dirty="0">
                <a:effectLst/>
                <a:ea typeface="新細明體" pitchFamily="18" charset="-120"/>
              </a:rPr>
              <a:t>The user writes high-level language programs in a language similar to natural languages (like English, e.g.)</a:t>
            </a:r>
          </a:p>
          <a:p>
            <a:pPr marL="742950" lvl="1" indent="-28575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400" dirty="0">
                <a:effectLst/>
                <a:ea typeface="新細明體" pitchFamily="18" charset="-120"/>
              </a:rPr>
              <a:t>The equation</a:t>
            </a:r>
            <a:br>
              <a:rPr lang="en-US" altLang="zh-TW" sz="2400" dirty="0">
                <a:effectLst/>
                <a:ea typeface="新細明體" pitchFamily="18" charset="-120"/>
              </a:rPr>
            </a:br>
            <a:r>
              <a:rPr lang="en-US" altLang="zh-TW" sz="2400" dirty="0">
                <a:effectLst/>
                <a:ea typeface="新細明體" pitchFamily="18" charset="-120"/>
              </a:rPr>
              <a:t>		 </a:t>
            </a:r>
            <a:r>
              <a:rPr lang="en-US" altLang="zh-TW" sz="2000" dirty="0">
                <a:effectLst/>
                <a:ea typeface="新細明體" pitchFamily="18" charset="-120"/>
              </a:rPr>
              <a:t>	</a:t>
            </a:r>
            <a:r>
              <a:rPr lang="en-US" altLang="zh-TW" sz="2000" dirty="0">
                <a:solidFill>
                  <a:srgbClr val="0000FF"/>
                </a:solidFill>
                <a:effectLst/>
                <a:ea typeface="新細明體" pitchFamily="18" charset="-120"/>
              </a:rPr>
              <a:t>wages = rate * hours</a:t>
            </a:r>
            <a:r>
              <a:rPr lang="en-US" altLang="zh-TW" sz="2000" dirty="0">
                <a:effectLst/>
                <a:ea typeface="新細明體" pitchFamily="18" charset="-120"/>
              </a:rPr>
              <a:t> </a:t>
            </a:r>
            <a:br>
              <a:rPr lang="en-US" altLang="zh-TW" sz="2000" dirty="0">
                <a:effectLst/>
                <a:ea typeface="新細明體" pitchFamily="18" charset="-120"/>
              </a:rPr>
            </a:br>
            <a:r>
              <a:rPr lang="en-US" altLang="zh-TW" sz="2000" dirty="0">
                <a:effectLst/>
                <a:ea typeface="新細明體" pitchFamily="18" charset="-120"/>
              </a:rPr>
              <a:t>can be written in </a:t>
            </a:r>
            <a:r>
              <a:rPr lang="en-US" altLang="zh-TW" sz="2000" dirty="0" smtClean="0">
                <a:effectLst/>
                <a:latin typeface="Courier New" pitchFamily="49" charset="0"/>
                <a:ea typeface="新細明體" pitchFamily="18" charset="-120"/>
              </a:rPr>
              <a:t>C</a:t>
            </a:r>
            <a:r>
              <a:rPr lang="en-US" altLang="zh-TW" sz="2000" dirty="0" smtClean="0">
                <a:effectLst/>
                <a:ea typeface="新細明體" pitchFamily="18" charset="-120"/>
              </a:rPr>
              <a:t> </a:t>
            </a:r>
            <a:r>
              <a:rPr lang="en-US" altLang="zh-TW" sz="2000" dirty="0">
                <a:effectLst/>
                <a:ea typeface="新細明體" pitchFamily="18" charset="-120"/>
              </a:rPr>
              <a:t>as </a:t>
            </a:r>
            <a:br>
              <a:rPr lang="en-US" altLang="zh-TW" sz="2000" dirty="0">
                <a:effectLst/>
                <a:ea typeface="新細明體" pitchFamily="18" charset="-120"/>
              </a:rPr>
            </a:br>
            <a:r>
              <a:rPr lang="en-US" altLang="zh-TW" sz="2000" dirty="0">
                <a:effectLst/>
                <a:ea typeface="新細明體" pitchFamily="18" charset="-120"/>
              </a:rPr>
              <a:t>			</a:t>
            </a:r>
            <a:r>
              <a:rPr lang="en-US" altLang="zh-TW" sz="2000" dirty="0">
                <a:solidFill>
                  <a:srgbClr val="0000FF"/>
                </a:solidFill>
                <a:effectLst/>
                <a:latin typeface="Courier New" pitchFamily="49" charset="0"/>
                <a:ea typeface="新細明體" pitchFamily="18" charset="-120"/>
              </a:rPr>
              <a:t>wages = rate * hours</a:t>
            </a:r>
            <a:endParaRPr lang="en-US" altLang="zh-TW" sz="2400" dirty="0">
              <a:effectLst/>
              <a:latin typeface="Courier New" pitchFamily="49" charset="0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000" dirty="0">
                <a:effectLst/>
                <a:ea typeface="新細明體" pitchFamily="18" charset="-120"/>
              </a:rPr>
              <a:t>Most high-level languages are standardized by ISO/ANSI to provide an official description of the language</a:t>
            </a:r>
          </a:p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000" dirty="0">
                <a:effectLst/>
                <a:ea typeface="新細明體" pitchFamily="18" charset="-120"/>
              </a:rPr>
              <a:t>High-level languages include </a:t>
            </a:r>
            <a:r>
              <a:rPr lang="en-US" altLang="zh-TW" sz="2000" dirty="0">
                <a:solidFill>
                  <a:srgbClr val="0000CC"/>
                </a:solidFill>
                <a:effectLst/>
                <a:ea typeface="新細明體" pitchFamily="18" charset="-120"/>
              </a:rPr>
              <a:t>BASIC, FORTRAN, COBOL, Pascal, C++, C </a:t>
            </a:r>
            <a:r>
              <a:rPr lang="en-US" altLang="zh-TW" sz="2000" dirty="0" smtClean="0">
                <a:solidFill>
                  <a:srgbClr val="0000CC"/>
                </a:solidFill>
                <a:effectLst/>
                <a:ea typeface="新細明體" pitchFamily="18" charset="-120"/>
              </a:rPr>
              <a:t>, JAVA, C#</a:t>
            </a:r>
            <a:endParaRPr lang="en-US" altLang="zh-TW" sz="2000" dirty="0">
              <a:solidFill>
                <a:srgbClr val="0000CC"/>
              </a:solidFill>
              <a:effectLst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000" dirty="0">
                <a:effectLst/>
                <a:ea typeface="新細明體" pitchFamily="18" charset="-120"/>
              </a:rPr>
              <a:t>A </a:t>
            </a:r>
            <a:r>
              <a:rPr lang="en-US" altLang="zh-TW" sz="2000" dirty="0">
                <a:solidFill>
                  <a:srgbClr val="0000CC"/>
                </a:solidFill>
                <a:effectLst/>
                <a:ea typeface="新細明體" pitchFamily="18" charset="-120"/>
              </a:rPr>
              <a:t>compiler</a:t>
            </a:r>
            <a:r>
              <a:rPr lang="en-US" altLang="zh-TW" sz="2000" dirty="0">
                <a:effectLst/>
                <a:ea typeface="新細明體" pitchFamily="18" charset="-120"/>
              </a:rPr>
              <a:t> is a program that translates a program written in a </a:t>
            </a:r>
            <a:r>
              <a:rPr lang="en-US" altLang="zh-TW" sz="2000" dirty="0">
                <a:solidFill>
                  <a:srgbClr val="0000CC"/>
                </a:solidFill>
                <a:effectLst/>
                <a:ea typeface="新細明體" pitchFamily="18" charset="-120"/>
              </a:rPr>
              <a:t>high-level language</a:t>
            </a:r>
            <a:r>
              <a:rPr lang="en-US" altLang="zh-TW" sz="2000" dirty="0">
                <a:effectLst/>
                <a:ea typeface="新細明體" pitchFamily="18" charset="-120"/>
              </a:rPr>
              <a:t> into </a:t>
            </a:r>
            <a:r>
              <a:rPr lang="en-US" altLang="zh-TW" sz="2000" dirty="0">
                <a:solidFill>
                  <a:srgbClr val="0000CC"/>
                </a:solidFill>
                <a:effectLst/>
                <a:ea typeface="新細明體" pitchFamily="18" charset="-120"/>
              </a:rPr>
              <a:t>machine language (binary code) </a:t>
            </a:r>
            <a:r>
              <a:rPr lang="en-US" altLang="zh-TW" sz="2000" dirty="0">
                <a:effectLst/>
                <a:ea typeface="新細明體" pitchFamily="18" charset="-120"/>
              </a:rPr>
              <a:t>for that particular machine architecture</a:t>
            </a:r>
          </a:p>
        </p:txBody>
      </p:sp>
      <p:sp>
        <p:nvSpPr>
          <p:cNvPr id="49357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304800"/>
            <a:ext cx="8305800" cy="838200"/>
          </a:xfrm>
        </p:spPr>
        <p:txBody>
          <a:bodyPr/>
          <a:lstStyle/>
          <a:p>
            <a:r>
              <a:rPr lang="en-US" dirty="0"/>
              <a:t>High-Level Languages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838200"/>
          </a:xfrm>
        </p:spPr>
        <p:txBody>
          <a:bodyPr/>
          <a:lstStyle/>
          <a:p>
            <a:r>
              <a:rPr lang="tr-TR" dirty="0"/>
              <a:t>Programming Languages</a:t>
            </a:r>
            <a:endParaRPr lang="tr-TR" b="0" dirty="0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1"/>
            <a:ext cx="8316913" cy="52276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tr-TR" sz="3200" b="1" dirty="0"/>
              <a:t>Structural Programming Languages</a:t>
            </a:r>
          </a:p>
          <a:p>
            <a:pPr lvl="1">
              <a:lnSpc>
                <a:spcPct val="80000"/>
              </a:lnSpc>
            </a:pPr>
            <a:r>
              <a:rPr lang="tr-TR" sz="2800" dirty="0"/>
              <a:t>Java, C, C++, Visual Basic, Pascal, Turbo Pascal, Modula-2</a:t>
            </a:r>
          </a:p>
          <a:p>
            <a:pPr>
              <a:lnSpc>
                <a:spcPct val="80000"/>
              </a:lnSpc>
            </a:pPr>
            <a:r>
              <a:rPr lang="tr-TR" sz="3200" b="1" dirty="0"/>
              <a:t>Non-Structural Languages</a:t>
            </a:r>
          </a:p>
          <a:p>
            <a:pPr lvl="1">
              <a:lnSpc>
                <a:spcPct val="80000"/>
              </a:lnSpc>
            </a:pPr>
            <a:r>
              <a:rPr lang="tr-TR" sz="2800" dirty="0"/>
              <a:t>Fortran</a:t>
            </a:r>
          </a:p>
          <a:p>
            <a:pPr>
              <a:lnSpc>
                <a:spcPct val="80000"/>
              </a:lnSpc>
            </a:pPr>
            <a:r>
              <a:rPr lang="tr-TR" sz="3200" b="1" dirty="0"/>
              <a:t>Scripting Languages</a:t>
            </a:r>
          </a:p>
          <a:p>
            <a:pPr lvl="1">
              <a:lnSpc>
                <a:spcPct val="80000"/>
              </a:lnSpc>
            </a:pPr>
            <a:r>
              <a:rPr lang="tr-TR" sz="2800" dirty="0"/>
              <a:t>Bourne Shell, C Shell, Perl</a:t>
            </a:r>
          </a:p>
          <a:p>
            <a:pPr>
              <a:lnSpc>
                <a:spcPct val="80000"/>
              </a:lnSpc>
            </a:pPr>
            <a:r>
              <a:rPr lang="tr-TR" sz="3200" b="1" dirty="0"/>
              <a:t>Functional Programming Languages</a:t>
            </a:r>
          </a:p>
          <a:p>
            <a:pPr lvl="1">
              <a:lnSpc>
                <a:spcPct val="80000"/>
              </a:lnSpc>
            </a:pPr>
            <a:r>
              <a:rPr lang="tr-TR" sz="2800" dirty="0"/>
              <a:t>Prolog, LISP, Hope</a:t>
            </a:r>
          </a:p>
          <a:p>
            <a:pPr>
              <a:lnSpc>
                <a:spcPct val="80000"/>
              </a:lnSpc>
            </a:pPr>
            <a:r>
              <a:rPr lang="tr-TR" sz="3200" b="1" dirty="0"/>
              <a:t>Query Languages</a:t>
            </a:r>
          </a:p>
          <a:p>
            <a:pPr lvl="1">
              <a:lnSpc>
                <a:spcPct val="80000"/>
              </a:lnSpc>
            </a:pPr>
            <a:r>
              <a:rPr lang="tr-TR" sz="2800" dirty="0"/>
              <a:t>MSQL Lite, SQL, DBQ/AG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8382000" cy="914400"/>
          </a:xfrm>
        </p:spPr>
        <p:txBody>
          <a:bodyPr/>
          <a:lstStyle/>
          <a:p>
            <a:r>
              <a:rPr lang="en-US" sz="4400" dirty="0"/>
              <a:t>Fourth-Generation Languages</a:t>
            </a:r>
            <a:r>
              <a:rPr lang="tr-TR" sz="4400" dirty="0"/>
              <a:t> (4GL)</a:t>
            </a:r>
            <a:r>
              <a:rPr lang="en-US" sz="4400" dirty="0" smtClean="0"/>
              <a:t>:</a:t>
            </a:r>
            <a:endParaRPr lang="en-US" sz="4400" dirty="0"/>
          </a:p>
        </p:txBody>
      </p:sp>
      <p:sp>
        <p:nvSpPr>
          <p:cNvPr id="3553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90700"/>
            <a:ext cx="7772400" cy="3695700"/>
          </a:xfrm>
        </p:spPr>
        <p:txBody>
          <a:bodyPr/>
          <a:lstStyle/>
          <a:p>
            <a:r>
              <a:rPr lang="en-US" dirty="0" smtClean="0"/>
              <a:t>Getting Away with Procedures</a:t>
            </a:r>
          </a:p>
          <a:p>
            <a:r>
              <a:rPr lang="en-US" dirty="0" smtClean="0"/>
              <a:t>Terminology</a:t>
            </a:r>
            <a:endParaRPr lang="en-US" dirty="0"/>
          </a:p>
          <a:p>
            <a:pPr lvl="1"/>
            <a:r>
              <a:rPr lang="en-US" dirty="0"/>
              <a:t>Report Generators</a:t>
            </a:r>
          </a:p>
          <a:p>
            <a:pPr lvl="1"/>
            <a:r>
              <a:rPr lang="en-US" dirty="0"/>
              <a:t>Query Languages</a:t>
            </a:r>
          </a:p>
          <a:p>
            <a:pPr marL="1085850" lvl="2"/>
            <a:r>
              <a:rPr lang="en-US" dirty="0"/>
              <a:t>Structured Query Language (SQL)</a:t>
            </a:r>
          </a:p>
          <a:p>
            <a:pPr lvl="1"/>
            <a:r>
              <a:rPr lang="en-US" dirty="0"/>
              <a:t>Natural Languages</a:t>
            </a:r>
          </a:p>
        </p:txBody>
      </p:sp>
      <p:sp>
        <p:nvSpPr>
          <p:cNvPr id="355332" name="AutoShape 4"/>
          <p:cNvSpPr>
            <a:spLocks/>
          </p:cNvSpPr>
          <p:nvPr/>
        </p:nvSpPr>
        <p:spPr bwMode="auto">
          <a:xfrm rot="-1393209">
            <a:off x="6280150" y="2351206"/>
            <a:ext cx="396875" cy="2232025"/>
          </a:xfrm>
          <a:prstGeom prst="rightBrace">
            <a:avLst>
              <a:gd name="adj1" fmla="val 47570"/>
              <a:gd name="adj2" fmla="val 53583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5333" name="Text Box 5"/>
          <p:cNvSpPr txBox="1">
            <a:spLocks noChangeArrowheads="1"/>
          </p:cNvSpPr>
          <p:nvPr/>
        </p:nvSpPr>
        <p:spPr bwMode="auto">
          <a:xfrm rot="-4384765">
            <a:off x="6130131" y="2971125"/>
            <a:ext cx="2408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tr-TR" b="1"/>
              <a:t>nonprocedural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Rectangle 2"/>
          <p:cNvSpPr>
            <a:spLocks noChangeArrowheads="1"/>
          </p:cNvSpPr>
          <p:nvPr/>
        </p:nvSpPr>
        <p:spPr bwMode="auto">
          <a:xfrm>
            <a:off x="1219200" y="914400"/>
            <a:ext cx="6753225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80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686800" cy="806450"/>
          </a:xfrm>
          <a:noFill/>
          <a:ln/>
        </p:spPr>
        <p:txBody>
          <a:bodyPr anchor="b"/>
          <a:lstStyle/>
          <a:p>
            <a:r>
              <a:rPr lang="en-US" sz="4000" dirty="0"/>
              <a:t>Three Fundamental </a:t>
            </a:r>
            <a:r>
              <a:rPr lang="en-US" sz="4000" dirty="0" smtClean="0"/>
              <a:t>C </a:t>
            </a:r>
            <a:r>
              <a:rPr lang="en-US" sz="4000" dirty="0"/>
              <a:t>Program Stages</a:t>
            </a:r>
            <a:endParaRPr lang="en-US" sz="4000" b="0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019800" y="4114800"/>
            <a:ext cx="2209800" cy="2286000"/>
            <a:chOff x="3552" y="2678"/>
            <a:chExt cx="1392" cy="1440"/>
          </a:xfrm>
        </p:grpSpPr>
        <p:sp>
          <p:nvSpPr>
            <p:cNvPr id="460805" name="AutoShape 5"/>
            <p:cNvSpPr>
              <a:spLocks noChangeArrowheads="1"/>
            </p:cNvSpPr>
            <p:nvPr/>
          </p:nvSpPr>
          <p:spPr bwMode="auto">
            <a:xfrm>
              <a:off x="4067" y="2678"/>
              <a:ext cx="362" cy="594"/>
            </a:xfrm>
            <a:prstGeom prst="upArrow">
              <a:avLst>
                <a:gd name="adj1" fmla="val 50000"/>
                <a:gd name="adj2" fmla="val 82037"/>
              </a:avLst>
            </a:prstGeom>
            <a:solidFill>
              <a:srgbClr val="FF9933"/>
            </a:solidFill>
            <a:ln w="9525">
              <a:noFill/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806" name="Rectangle 6"/>
            <p:cNvSpPr>
              <a:spLocks noChangeArrowheads="1"/>
            </p:cNvSpPr>
            <p:nvPr/>
          </p:nvSpPr>
          <p:spPr bwMode="auto">
            <a:xfrm>
              <a:off x="3552" y="3272"/>
              <a:ext cx="1392" cy="846"/>
            </a:xfrm>
            <a:prstGeom prst="rect">
              <a:avLst/>
            </a:prstGeom>
            <a:solidFill>
              <a:srgbClr val="FF9933"/>
            </a:solidFill>
            <a:ln w="9525">
              <a:noFill/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2075" tIns="46038" rIns="92075" bIns="46038"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2000" b="1" dirty="0">
                  <a:solidFill>
                    <a:srgbClr val="000000"/>
                  </a:solidFill>
                  <a:effectLst/>
                  <a:latin typeface="New York" charset="0"/>
                </a:rPr>
                <a:t>other code from</a:t>
              </a:r>
            </a:p>
            <a:p>
              <a:pPr algn="ctr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2000" b="1" dirty="0">
                  <a:solidFill>
                    <a:srgbClr val="000000"/>
                  </a:solidFill>
                  <a:effectLst/>
                  <a:latin typeface="New York" charset="0"/>
                </a:rPr>
                <a:t>libraries, etc. </a:t>
              </a:r>
            </a:p>
            <a:p>
              <a:pPr algn="ctr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2000" b="1" dirty="0">
                  <a:solidFill>
                    <a:srgbClr val="000000"/>
                  </a:solidFill>
                  <a:effectLst/>
                  <a:latin typeface="New York" charset="0"/>
                </a:rPr>
                <a:t>(also in machine </a:t>
              </a:r>
            </a:p>
            <a:p>
              <a:pPr algn="ctr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2000" b="1" dirty="0">
                  <a:solidFill>
                    <a:srgbClr val="000000"/>
                  </a:solidFill>
                  <a:effectLst/>
                  <a:latin typeface="New York" charset="0"/>
                </a:rPr>
                <a:t>language)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38150" y="2624138"/>
            <a:ext cx="8324850" cy="1409700"/>
            <a:chOff x="276" y="1653"/>
            <a:chExt cx="5244" cy="888"/>
          </a:xfrm>
        </p:grpSpPr>
        <p:sp>
          <p:nvSpPr>
            <p:cNvPr id="460808" name="Rectangle 8"/>
            <p:cNvSpPr>
              <a:spLocks noChangeArrowheads="1"/>
            </p:cNvSpPr>
            <p:nvPr/>
          </p:nvSpPr>
          <p:spPr bwMode="auto">
            <a:xfrm>
              <a:off x="4032" y="1653"/>
              <a:ext cx="1488" cy="888"/>
            </a:xfrm>
            <a:prstGeom prst="rect">
              <a:avLst/>
            </a:prstGeom>
            <a:solidFill>
              <a:srgbClr val="FF9933"/>
            </a:solidFill>
            <a:ln w="9525">
              <a:noFill/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2075" tIns="46038" rIns="92075" bIns="46038"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2000" b="1" dirty="0">
                  <a:solidFill>
                    <a:srgbClr val="000000"/>
                  </a:solidFill>
                  <a:effectLst/>
                  <a:latin typeface="New York" charset="0"/>
                </a:rPr>
                <a:t>written in </a:t>
              </a:r>
            </a:p>
            <a:p>
              <a:pPr algn="ctr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2000" b="1" dirty="0">
                  <a:solidFill>
                    <a:srgbClr val="000000"/>
                  </a:solidFill>
                  <a:effectLst/>
                  <a:latin typeface="New York" charset="0"/>
                </a:rPr>
                <a:t>machine </a:t>
              </a:r>
            </a:p>
            <a:p>
              <a:pPr algn="ctr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2000" b="1" dirty="0">
                  <a:solidFill>
                    <a:srgbClr val="000000"/>
                  </a:solidFill>
                  <a:effectLst/>
                  <a:latin typeface="New York" charset="0"/>
                </a:rPr>
                <a:t>language</a:t>
              </a:r>
              <a:endParaRPr kumimoji="0" lang="en-US" sz="1800" b="1" dirty="0">
                <a:solidFill>
                  <a:srgbClr val="000000"/>
                </a:solidFill>
                <a:effectLst/>
                <a:latin typeface="New York" charset="0"/>
              </a:endParaRPr>
            </a:p>
            <a:p>
              <a:pPr algn="ctr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endParaRPr kumimoji="0" lang="en-US" sz="1800" b="1" dirty="0">
                <a:solidFill>
                  <a:srgbClr val="000000"/>
                </a:solidFill>
                <a:latin typeface="New York" charset="0"/>
              </a:endParaRPr>
            </a:p>
          </p:txBody>
        </p:sp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2100" y="1653"/>
              <a:ext cx="1872" cy="881"/>
              <a:chOff x="2100" y="1653"/>
              <a:chExt cx="1872" cy="881"/>
            </a:xfrm>
          </p:grpSpPr>
          <p:sp>
            <p:nvSpPr>
              <p:cNvPr id="460810" name="Rectangle 10"/>
              <p:cNvSpPr>
                <a:spLocks noChangeArrowheads="1"/>
              </p:cNvSpPr>
              <p:nvPr/>
            </p:nvSpPr>
            <p:spPr bwMode="auto">
              <a:xfrm>
                <a:off x="2100" y="1653"/>
                <a:ext cx="1434" cy="881"/>
              </a:xfrm>
              <a:prstGeom prst="rect">
                <a:avLst/>
              </a:prstGeom>
              <a:solidFill>
                <a:srgbClr val="FF9933"/>
              </a:solidFill>
              <a:ln w="9525">
                <a:noFill/>
                <a:miter lim="800000"/>
                <a:headEnd/>
                <a:tailEnd/>
              </a:ln>
              <a:effectLst>
                <a:outerShdw dist="89803" dir="2700000" algn="ctr" rotWithShape="0">
                  <a:schemeClr val="bg2"/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kumimoji="0" lang="en-US" sz="2000" b="1" dirty="0">
                    <a:solidFill>
                      <a:srgbClr val="000000"/>
                    </a:solidFill>
                    <a:effectLst/>
                    <a:latin typeface="New York" charset="0"/>
                  </a:rPr>
                  <a:t>written in </a:t>
                </a:r>
              </a:p>
              <a:p>
                <a:pPr algn="ctr">
                  <a:spcBef>
                    <a:spcPct val="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kumimoji="0" lang="en-US" sz="2000" b="1" dirty="0">
                    <a:solidFill>
                      <a:srgbClr val="000000"/>
                    </a:solidFill>
                    <a:effectLst/>
                    <a:latin typeface="New York" charset="0"/>
                  </a:rPr>
                  <a:t>machine </a:t>
                </a:r>
              </a:p>
              <a:p>
                <a:pPr algn="ctr">
                  <a:spcBef>
                    <a:spcPct val="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kumimoji="0" lang="en-US" sz="2000" b="1" dirty="0">
                    <a:solidFill>
                      <a:srgbClr val="000000"/>
                    </a:solidFill>
                    <a:effectLst/>
                    <a:latin typeface="New York" charset="0"/>
                  </a:rPr>
                  <a:t>language</a:t>
                </a:r>
              </a:p>
            </p:txBody>
          </p:sp>
          <p:sp>
            <p:nvSpPr>
              <p:cNvPr id="460811" name="AutoShape 11"/>
              <p:cNvSpPr>
                <a:spLocks noChangeArrowheads="1"/>
              </p:cNvSpPr>
              <p:nvPr/>
            </p:nvSpPr>
            <p:spPr bwMode="auto">
              <a:xfrm>
                <a:off x="3534" y="1829"/>
                <a:ext cx="438" cy="529"/>
              </a:xfrm>
              <a:prstGeom prst="rightArrow">
                <a:avLst>
                  <a:gd name="adj1" fmla="val 50000"/>
                  <a:gd name="adj2" fmla="val 50005"/>
                </a:avLst>
              </a:prstGeom>
              <a:solidFill>
                <a:srgbClr val="FF9933"/>
              </a:solidFill>
              <a:ln w="9525">
                <a:noFill/>
                <a:miter lim="800000"/>
                <a:headEnd/>
                <a:tailEnd/>
              </a:ln>
              <a:effectLst>
                <a:outerShdw dist="8980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12"/>
            <p:cNvGrpSpPr>
              <a:grpSpLocks/>
            </p:cNvGrpSpPr>
            <p:nvPr/>
          </p:nvGrpSpPr>
          <p:grpSpPr bwMode="auto">
            <a:xfrm>
              <a:off x="276" y="1653"/>
              <a:ext cx="1680" cy="867"/>
              <a:chOff x="276" y="1653"/>
              <a:chExt cx="1680" cy="867"/>
            </a:xfrm>
          </p:grpSpPr>
          <p:sp>
            <p:nvSpPr>
              <p:cNvPr id="460813" name="Rectangle 13"/>
              <p:cNvSpPr>
                <a:spLocks noChangeArrowheads="1"/>
              </p:cNvSpPr>
              <p:nvPr/>
            </p:nvSpPr>
            <p:spPr bwMode="auto">
              <a:xfrm>
                <a:off x="276" y="1653"/>
                <a:ext cx="1288" cy="867"/>
              </a:xfrm>
              <a:prstGeom prst="rect">
                <a:avLst/>
              </a:prstGeom>
              <a:solidFill>
                <a:srgbClr val="FF9933"/>
              </a:solidFill>
              <a:ln w="9525">
                <a:noFill/>
                <a:miter lim="800000"/>
                <a:headEnd/>
                <a:tailEnd/>
              </a:ln>
              <a:effectLst>
                <a:outerShdw dist="89803" dir="2700000" algn="ctr" rotWithShape="0">
                  <a:schemeClr val="bg2"/>
                </a:outerShdw>
              </a:effectLst>
            </p:spPr>
            <p:txBody>
              <a:bodyPr wrap="none" lIns="92075" tIns="46038" rIns="92075" bIns="46038" anchor="ctr"/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kumimoji="0" lang="en-US" sz="2000" b="1" dirty="0">
                    <a:solidFill>
                      <a:srgbClr val="000000"/>
                    </a:solidFill>
                    <a:effectLst/>
                    <a:latin typeface="New York" charset="0"/>
                  </a:rPr>
                  <a:t>written in </a:t>
                </a:r>
              </a:p>
              <a:p>
                <a:pPr algn="ctr">
                  <a:spcBef>
                    <a:spcPct val="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kumimoji="0" lang="en-US" sz="2000" b="1" dirty="0" smtClean="0">
                    <a:solidFill>
                      <a:srgbClr val="000000"/>
                    </a:solidFill>
                    <a:effectLst/>
                    <a:latin typeface="New York" charset="0"/>
                  </a:rPr>
                  <a:t>C</a:t>
                </a:r>
                <a:endParaRPr kumimoji="0" lang="en-US" sz="1800" b="1" dirty="0">
                  <a:solidFill>
                    <a:srgbClr val="000000"/>
                  </a:solidFill>
                  <a:effectLst/>
                  <a:latin typeface="New York" charset="0"/>
                </a:endParaRPr>
              </a:p>
              <a:p>
                <a:pPr algn="ctr">
                  <a:spcBef>
                    <a:spcPct val="0"/>
                  </a:spcBef>
                  <a:spcAft>
                    <a:spcPct val="0"/>
                  </a:spcAft>
                  <a:buClrTx/>
                  <a:buFontTx/>
                  <a:buNone/>
                </a:pPr>
                <a:endParaRPr kumimoji="0" lang="en-US" sz="1800" b="1" dirty="0">
                  <a:solidFill>
                    <a:srgbClr val="000000"/>
                  </a:solidFill>
                  <a:latin typeface="New York" charset="0"/>
                </a:endParaRPr>
              </a:p>
            </p:txBody>
          </p:sp>
          <p:sp>
            <p:nvSpPr>
              <p:cNvPr id="460814" name="AutoShape 14"/>
              <p:cNvSpPr>
                <a:spLocks noChangeArrowheads="1"/>
              </p:cNvSpPr>
              <p:nvPr/>
            </p:nvSpPr>
            <p:spPr bwMode="auto">
              <a:xfrm>
                <a:off x="1564" y="1826"/>
                <a:ext cx="392" cy="521"/>
              </a:xfrm>
              <a:prstGeom prst="rightArrow">
                <a:avLst>
                  <a:gd name="adj1" fmla="val 50000"/>
                  <a:gd name="adj2" fmla="val 50005"/>
                </a:avLst>
              </a:prstGeom>
              <a:solidFill>
                <a:srgbClr val="FF9933"/>
              </a:solidFill>
              <a:ln w="9525">
                <a:noFill/>
                <a:miter lim="800000"/>
                <a:headEnd/>
                <a:tailEnd/>
              </a:ln>
              <a:effectLst>
                <a:outerShdw dist="8980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1812925" y="4205288"/>
            <a:ext cx="4684713" cy="519112"/>
            <a:chOff x="1142" y="2649"/>
            <a:chExt cx="2951" cy="327"/>
          </a:xfrm>
        </p:grpSpPr>
        <p:sp>
          <p:nvSpPr>
            <p:cNvPr id="460816" name="Rectangle 16"/>
            <p:cNvSpPr>
              <a:spLocks noChangeArrowheads="1"/>
            </p:cNvSpPr>
            <p:nvPr/>
          </p:nvSpPr>
          <p:spPr bwMode="auto">
            <a:xfrm>
              <a:off x="1142" y="2649"/>
              <a:ext cx="130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2800" b="1" dirty="0">
                  <a:solidFill>
                    <a:schemeClr val="tx2"/>
                  </a:solidFill>
                  <a:effectLst/>
                  <a:latin typeface="Times New Roman" pitchFamily="18" charset="0"/>
                </a:rPr>
                <a:t>via compiler</a:t>
              </a:r>
            </a:p>
          </p:txBody>
        </p:sp>
        <p:sp>
          <p:nvSpPr>
            <p:cNvPr id="460817" name="Rectangle 17"/>
            <p:cNvSpPr>
              <a:spLocks noChangeArrowheads="1"/>
            </p:cNvSpPr>
            <p:nvPr/>
          </p:nvSpPr>
          <p:spPr bwMode="auto">
            <a:xfrm>
              <a:off x="3062" y="2649"/>
              <a:ext cx="103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2800" b="1" dirty="0">
                  <a:solidFill>
                    <a:schemeClr val="tx2"/>
                  </a:solidFill>
                  <a:effectLst/>
                  <a:latin typeface="Times New Roman" pitchFamily="18" charset="0"/>
                </a:rPr>
                <a:t>via linker</a:t>
              </a:r>
            </a:p>
          </p:txBody>
        </p:sp>
      </p:grp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669925" y="2071690"/>
            <a:ext cx="7607300" cy="387350"/>
            <a:chOff x="422" y="1305"/>
            <a:chExt cx="4792" cy="244"/>
          </a:xfrm>
        </p:grpSpPr>
        <p:sp>
          <p:nvSpPr>
            <p:cNvPr id="460819" name="Rectangle 19"/>
            <p:cNvSpPr>
              <a:spLocks noChangeArrowheads="1"/>
            </p:cNvSpPr>
            <p:nvPr/>
          </p:nvSpPr>
          <p:spPr bwMode="auto">
            <a:xfrm>
              <a:off x="422" y="1305"/>
              <a:ext cx="72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b="1" dirty="0">
                  <a:solidFill>
                    <a:srgbClr val="990000"/>
                  </a:solidFill>
                  <a:effectLst/>
                  <a:latin typeface="Times New Roman" pitchFamily="18" charset="0"/>
                </a:rPr>
                <a:t>SOURCE</a:t>
              </a:r>
            </a:p>
          </p:txBody>
        </p:sp>
        <p:sp>
          <p:nvSpPr>
            <p:cNvPr id="460820" name="Rectangle 20"/>
            <p:cNvSpPr>
              <a:spLocks noChangeArrowheads="1"/>
            </p:cNvSpPr>
            <p:nvPr/>
          </p:nvSpPr>
          <p:spPr bwMode="auto">
            <a:xfrm>
              <a:off x="2294" y="1305"/>
              <a:ext cx="69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b="1" dirty="0">
                  <a:solidFill>
                    <a:srgbClr val="990000"/>
                  </a:solidFill>
                  <a:effectLst/>
                  <a:latin typeface="Times New Roman" pitchFamily="18" charset="0"/>
                </a:rPr>
                <a:t>OBJECT</a:t>
              </a:r>
            </a:p>
          </p:txBody>
        </p:sp>
        <p:sp>
          <p:nvSpPr>
            <p:cNvPr id="460821" name="Rectangle 21"/>
            <p:cNvSpPr>
              <a:spLocks noChangeArrowheads="1"/>
            </p:cNvSpPr>
            <p:nvPr/>
          </p:nvSpPr>
          <p:spPr bwMode="auto">
            <a:xfrm>
              <a:off x="4106" y="1316"/>
              <a:ext cx="110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b="1" dirty="0">
                  <a:solidFill>
                    <a:srgbClr val="990000"/>
                  </a:solidFill>
                  <a:effectLst/>
                  <a:latin typeface="Times New Roman" pitchFamily="18" charset="0"/>
                </a:rPr>
                <a:t>EXECUTABLE</a:t>
              </a:r>
            </a:p>
          </p:txBody>
        </p:sp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669925" y="1595440"/>
            <a:ext cx="7432675" cy="369888"/>
            <a:chOff x="422" y="1005"/>
            <a:chExt cx="4682" cy="233"/>
          </a:xfrm>
        </p:grpSpPr>
        <p:sp>
          <p:nvSpPr>
            <p:cNvPr id="460823" name="Rectangle 23"/>
            <p:cNvSpPr>
              <a:spLocks noChangeArrowheads="1"/>
            </p:cNvSpPr>
            <p:nvPr/>
          </p:nvSpPr>
          <p:spPr bwMode="auto">
            <a:xfrm>
              <a:off x="422" y="1005"/>
              <a:ext cx="81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b="1" dirty="0" err="1" smtClean="0">
                  <a:effectLst/>
                  <a:latin typeface="Courier New" pitchFamily="49" charset="0"/>
                </a:rPr>
                <a:t>myprog.c</a:t>
              </a:r>
              <a:endParaRPr kumimoji="0" lang="en-US" b="1" dirty="0">
                <a:effectLst/>
                <a:latin typeface="Courier New" pitchFamily="49" charset="0"/>
              </a:endParaRPr>
            </a:p>
          </p:txBody>
        </p:sp>
        <p:sp>
          <p:nvSpPr>
            <p:cNvPr id="460824" name="Rectangle 24"/>
            <p:cNvSpPr>
              <a:spLocks noChangeArrowheads="1"/>
            </p:cNvSpPr>
            <p:nvPr/>
          </p:nvSpPr>
          <p:spPr bwMode="auto">
            <a:xfrm>
              <a:off x="2294" y="1005"/>
              <a:ext cx="98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b="1" dirty="0">
                  <a:effectLst/>
                  <a:latin typeface="Courier New" pitchFamily="49" charset="0"/>
                </a:rPr>
                <a:t>myprog.obj</a:t>
              </a:r>
            </a:p>
          </p:txBody>
        </p:sp>
        <p:sp>
          <p:nvSpPr>
            <p:cNvPr id="460825" name="Rectangle 25"/>
            <p:cNvSpPr>
              <a:spLocks noChangeArrowheads="1"/>
            </p:cNvSpPr>
            <p:nvPr/>
          </p:nvSpPr>
          <p:spPr bwMode="auto">
            <a:xfrm>
              <a:off x="4118" y="1005"/>
              <a:ext cx="98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b="1" dirty="0">
                  <a:effectLst/>
                  <a:latin typeface="Courier New" pitchFamily="49" charset="0"/>
                </a:rPr>
                <a:t>myprog.exe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2"/>
          <p:cNvSpPr>
            <a:spLocks noChangeArrowheads="1"/>
          </p:cNvSpPr>
          <p:nvPr/>
        </p:nvSpPr>
        <p:spPr bwMode="auto">
          <a:xfrm>
            <a:off x="304800" y="1052513"/>
            <a:ext cx="8610600" cy="542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</a:pPr>
            <a:r>
              <a:rPr lang="en-US" altLang="zh-TW" sz="2000" dirty="0">
                <a:ea typeface="新細明體" pitchFamily="18" charset="-120"/>
              </a:rPr>
              <a:t> </a:t>
            </a:r>
            <a:r>
              <a:rPr lang="en-US" altLang="zh-TW" sz="3600" dirty="0">
                <a:effectLst/>
                <a:ea typeface="新細明體" pitchFamily="18" charset="-120"/>
              </a:rPr>
              <a:t>To execute a program written in a high-level language such </a:t>
            </a:r>
            <a:r>
              <a:rPr lang="en-US" altLang="zh-TW" sz="3600" dirty="0" smtClean="0">
                <a:effectLst/>
                <a:ea typeface="新細明體" pitchFamily="18" charset="-120"/>
              </a:rPr>
              <a:t>C </a:t>
            </a:r>
            <a:endParaRPr lang="en-US" altLang="zh-TW" sz="3600" dirty="0">
              <a:effectLst/>
              <a:ea typeface="新細明體" pitchFamily="18" charset="-120"/>
            </a:endParaRPr>
          </a:p>
          <a:p>
            <a:pPr marL="400050" lvl="1" indent="-28575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</a:pPr>
            <a:r>
              <a:rPr lang="en-US" altLang="zh-TW" sz="2800" dirty="0">
                <a:effectLst/>
                <a:ea typeface="新細明體" pitchFamily="18" charset="-120"/>
              </a:rPr>
              <a:t>Use an </a:t>
            </a:r>
            <a:r>
              <a:rPr lang="en-US" altLang="zh-TW" sz="2800" dirty="0">
                <a:solidFill>
                  <a:srgbClr val="003399"/>
                </a:solidFill>
                <a:effectLst/>
                <a:ea typeface="新細明體" pitchFamily="18" charset="-120"/>
              </a:rPr>
              <a:t>editor</a:t>
            </a:r>
            <a:r>
              <a:rPr lang="en-US" altLang="zh-TW" sz="2800" dirty="0">
                <a:effectLst/>
                <a:ea typeface="新細明體" pitchFamily="18" charset="-120"/>
              </a:rPr>
              <a:t> to create a </a:t>
            </a:r>
            <a:r>
              <a:rPr lang="en-US" altLang="zh-TW" sz="2800" dirty="0">
                <a:solidFill>
                  <a:srgbClr val="FF0066"/>
                </a:solidFill>
                <a:effectLst/>
                <a:ea typeface="新細明體" pitchFamily="18" charset="-120"/>
              </a:rPr>
              <a:t>source program (code)</a:t>
            </a:r>
            <a:r>
              <a:rPr lang="en-US" altLang="zh-TW" sz="2800" dirty="0">
                <a:effectLst/>
                <a:ea typeface="新細明體" pitchFamily="18" charset="-120"/>
              </a:rPr>
              <a:t> in </a:t>
            </a:r>
            <a:r>
              <a:rPr lang="en-US" altLang="zh-TW" sz="2800" dirty="0" smtClean="0">
                <a:effectLst/>
                <a:ea typeface="新細明體" pitchFamily="18" charset="-120"/>
              </a:rPr>
              <a:t>C </a:t>
            </a:r>
            <a:endParaRPr lang="en-US" altLang="zh-TW" sz="2800" dirty="0">
              <a:effectLst/>
              <a:ea typeface="新細明體" pitchFamily="18" charset="-120"/>
            </a:endParaRPr>
          </a:p>
          <a:p>
            <a:pPr marL="400050" lvl="1" indent="-28575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</a:pPr>
            <a:r>
              <a:rPr lang="en-US" altLang="zh-TW" sz="2800" dirty="0">
                <a:effectLst/>
                <a:ea typeface="新細明體" pitchFamily="18" charset="-120"/>
              </a:rPr>
              <a:t>A </a:t>
            </a:r>
            <a:r>
              <a:rPr lang="en-US" altLang="zh-TW" sz="2800" dirty="0">
                <a:solidFill>
                  <a:srgbClr val="FF0066"/>
                </a:solidFill>
                <a:effectLst/>
                <a:ea typeface="新細明體" pitchFamily="18" charset="-120"/>
              </a:rPr>
              <a:t>source program (code)</a:t>
            </a:r>
            <a:r>
              <a:rPr lang="en-US" altLang="zh-TW" sz="2800" dirty="0">
                <a:effectLst/>
                <a:ea typeface="新細明體" pitchFamily="18" charset="-120"/>
              </a:rPr>
              <a:t> is a program written in a high-level language</a:t>
            </a:r>
            <a:r>
              <a:rPr lang="en-US" altLang="zh-TW" sz="3200" dirty="0">
                <a:effectLst/>
                <a:ea typeface="新細明體" pitchFamily="18" charset="-120"/>
              </a:rPr>
              <a:t> </a:t>
            </a:r>
          </a:p>
          <a:p>
            <a:pPr marL="400050" lvl="1" indent="-28575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</a:pPr>
            <a:r>
              <a:rPr lang="en-US" altLang="zh-TW" sz="2800" dirty="0">
                <a:effectLst/>
                <a:ea typeface="新細明體" pitchFamily="18" charset="-120"/>
              </a:rPr>
              <a:t>Use the </a:t>
            </a:r>
            <a:r>
              <a:rPr lang="en-US" altLang="zh-TW" sz="2800" dirty="0">
                <a:solidFill>
                  <a:srgbClr val="003399"/>
                </a:solidFill>
                <a:effectLst/>
                <a:ea typeface="新細明體" pitchFamily="18" charset="-120"/>
              </a:rPr>
              <a:t>compiler</a:t>
            </a:r>
            <a:r>
              <a:rPr lang="en-US" altLang="zh-TW" sz="2800" dirty="0">
                <a:effectLst/>
                <a:ea typeface="新細明體" pitchFamily="18" charset="-120"/>
              </a:rPr>
              <a:t> to check that the program obeys the rules and translates the program in to an equivalent machine language </a:t>
            </a:r>
            <a:r>
              <a:rPr lang="en-US" altLang="zh-TW" sz="2800" dirty="0">
                <a:solidFill>
                  <a:srgbClr val="FF0066"/>
                </a:solidFill>
                <a:effectLst/>
                <a:ea typeface="新細明體" pitchFamily="18" charset="-120"/>
              </a:rPr>
              <a:t>object program</a:t>
            </a:r>
            <a:r>
              <a:rPr lang="en-US" altLang="zh-TW" sz="2800" dirty="0">
                <a:effectLst/>
                <a:ea typeface="新細明體" pitchFamily="18" charset="-120"/>
              </a:rPr>
              <a:t> </a:t>
            </a:r>
          </a:p>
          <a:p>
            <a:pPr marL="852488" lvl="2" indent="-276225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</a:pPr>
            <a:r>
              <a:rPr lang="en-US" altLang="zh-TW" sz="2400" dirty="0">
                <a:effectLst/>
                <a:ea typeface="新細明體" pitchFamily="18" charset="-120"/>
              </a:rPr>
              <a:t>An </a:t>
            </a:r>
            <a:r>
              <a:rPr lang="en-US" altLang="zh-TW" sz="2400" dirty="0">
                <a:solidFill>
                  <a:srgbClr val="FF0066"/>
                </a:solidFill>
                <a:effectLst/>
                <a:ea typeface="新細明體" pitchFamily="18" charset="-120"/>
              </a:rPr>
              <a:t>object program</a:t>
            </a:r>
            <a:r>
              <a:rPr lang="en-US" altLang="zh-TW" sz="2400" dirty="0">
                <a:effectLst/>
                <a:ea typeface="新細明體" pitchFamily="18" charset="-120"/>
              </a:rPr>
              <a:t> is the machine language (binary code) version of the high-level language program that the CPU can understand and execute</a:t>
            </a:r>
          </a:p>
        </p:txBody>
      </p:sp>
      <p:sp>
        <p:nvSpPr>
          <p:cNvPr id="49561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5638800" cy="838200"/>
          </a:xfrm>
        </p:spPr>
        <p:txBody>
          <a:bodyPr/>
          <a:lstStyle/>
          <a:p>
            <a:r>
              <a:rPr lang="en-US" dirty="0"/>
              <a:t>Processing a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762" name="Object 2"/>
          <p:cNvGraphicFramePr>
            <a:graphicFrameLocks noChangeAspect="1"/>
          </p:cNvGraphicFramePr>
          <p:nvPr/>
        </p:nvGraphicFramePr>
        <p:xfrm>
          <a:off x="381000" y="3006725"/>
          <a:ext cx="7993063" cy="1992312"/>
        </p:xfrm>
        <a:graphic>
          <a:graphicData uri="http://schemas.openxmlformats.org/presentationml/2006/ole">
            <p:oleObj spid="_x0000_s2050" name="Bitmap Image" r:id="rId4" imgW="6304762" imgH="1571844" progId="PBrush">
              <p:embed/>
            </p:oleObj>
          </a:graphicData>
        </a:graphic>
      </p:graphicFrame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397125" y="2263775"/>
            <a:ext cx="1079500" cy="1606550"/>
            <a:chOff x="1882" y="1239"/>
            <a:chExt cx="680" cy="1012"/>
          </a:xfrm>
        </p:grpSpPr>
        <p:sp>
          <p:nvSpPr>
            <p:cNvPr id="501764" name="Text Box 4"/>
            <p:cNvSpPr txBox="1">
              <a:spLocks noChangeArrowheads="1"/>
            </p:cNvSpPr>
            <p:nvPr/>
          </p:nvSpPr>
          <p:spPr bwMode="auto">
            <a:xfrm>
              <a:off x="1882" y="1239"/>
              <a:ext cx="680" cy="42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800" dirty="0">
                  <a:effectLst/>
                  <a:ea typeface="新細明體" pitchFamily="18" charset="-120"/>
                </a:rPr>
                <a:t>source program</a:t>
              </a:r>
            </a:p>
          </p:txBody>
        </p:sp>
        <p:sp>
          <p:nvSpPr>
            <p:cNvPr id="501765" name="Line 5"/>
            <p:cNvSpPr>
              <a:spLocks noChangeShapeType="1"/>
            </p:cNvSpPr>
            <p:nvPr/>
          </p:nvSpPr>
          <p:spPr bwMode="auto">
            <a:xfrm>
              <a:off x="2200" y="1661"/>
              <a:ext cx="0" cy="5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3694113" y="2168525"/>
            <a:ext cx="1079500" cy="1606550"/>
            <a:chOff x="1882" y="1239"/>
            <a:chExt cx="680" cy="1012"/>
          </a:xfrm>
        </p:grpSpPr>
        <p:sp>
          <p:nvSpPr>
            <p:cNvPr id="501767" name="Text Box 7"/>
            <p:cNvSpPr txBox="1">
              <a:spLocks noChangeArrowheads="1"/>
            </p:cNvSpPr>
            <p:nvPr/>
          </p:nvSpPr>
          <p:spPr bwMode="auto">
            <a:xfrm>
              <a:off x="1882" y="1239"/>
              <a:ext cx="680" cy="42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800" dirty="0">
                  <a:effectLst/>
                  <a:ea typeface="新細明體" pitchFamily="18" charset="-120"/>
                </a:rPr>
                <a:t>object program</a:t>
              </a:r>
            </a:p>
          </p:txBody>
        </p:sp>
        <p:sp>
          <p:nvSpPr>
            <p:cNvPr id="501768" name="Line 8"/>
            <p:cNvSpPr>
              <a:spLocks noChangeShapeType="1"/>
            </p:cNvSpPr>
            <p:nvPr/>
          </p:nvSpPr>
          <p:spPr bwMode="auto">
            <a:xfrm>
              <a:off x="2200" y="1661"/>
              <a:ext cx="0" cy="5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01769" name="Text Box 9"/>
          <p:cNvSpPr txBox="1">
            <a:spLocks noChangeArrowheads="1"/>
          </p:cNvSpPr>
          <p:nvPr/>
        </p:nvSpPr>
        <p:spPr bwMode="auto">
          <a:xfrm>
            <a:off x="4989513" y="2241550"/>
            <a:ext cx="1439862" cy="6699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800" dirty="0">
                <a:effectLst/>
                <a:ea typeface="新細明體" pitchFamily="18" charset="-120"/>
              </a:rPr>
              <a:t>executable code</a:t>
            </a:r>
          </a:p>
        </p:txBody>
      </p:sp>
      <p:sp>
        <p:nvSpPr>
          <p:cNvPr id="501770" name="Line 10"/>
          <p:cNvSpPr>
            <a:spLocks noChangeShapeType="1"/>
          </p:cNvSpPr>
          <p:nvPr/>
        </p:nvSpPr>
        <p:spPr bwMode="auto">
          <a:xfrm flipH="1">
            <a:off x="6084888" y="2636838"/>
            <a:ext cx="21590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1771" name="Text Box 11"/>
          <p:cNvSpPr txBox="1">
            <a:spLocks noChangeArrowheads="1"/>
          </p:cNvSpPr>
          <p:nvPr/>
        </p:nvSpPr>
        <p:spPr bwMode="auto">
          <a:xfrm>
            <a:off x="2613025" y="4999037"/>
            <a:ext cx="1439863" cy="6699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800" dirty="0">
                <a:effectLst/>
                <a:ea typeface="新細明體" pitchFamily="18" charset="-120"/>
              </a:rPr>
              <a:t>other object programs</a:t>
            </a:r>
          </a:p>
        </p:txBody>
      </p:sp>
      <p:sp>
        <p:nvSpPr>
          <p:cNvPr id="501772" name="Line 12"/>
          <p:cNvSpPr>
            <a:spLocks noChangeShapeType="1"/>
          </p:cNvSpPr>
          <p:nvPr/>
        </p:nvSpPr>
        <p:spPr bwMode="auto">
          <a:xfrm flipV="1">
            <a:off x="3924300" y="4437063"/>
            <a:ext cx="71438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177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534400" cy="762000"/>
          </a:xfrm>
        </p:spPr>
        <p:txBody>
          <a:bodyPr/>
          <a:lstStyle/>
          <a:p>
            <a:r>
              <a:rPr lang="en-US" dirty="0"/>
              <a:t>Processing a program (graphic)</a:t>
            </a:r>
          </a:p>
        </p:txBody>
      </p:sp>
      <p:sp>
        <p:nvSpPr>
          <p:cNvPr id="501774" name="Text Box 14"/>
          <p:cNvSpPr txBox="1">
            <a:spLocks noChangeArrowheads="1"/>
          </p:cNvSpPr>
          <p:nvPr/>
        </p:nvSpPr>
        <p:spPr bwMode="auto">
          <a:xfrm>
            <a:off x="5276850" y="5303837"/>
            <a:ext cx="2438400" cy="94456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800" dirty="0">
                <a:effectLst/>
                <a:ea typeface="新細明體" pitchFamily="18" charset="-120"/>
              </a:rPr>
              <a:t>Loads executable program into main memory</a:t>
            </a:r>
          </a:p>
        </p:txBody>
      </p:sp>
      <p:sp>
        <p:nvSpPr>
          <p:cNvPr id="501775" name="Text Box 15"/>
          <p:cNvSpPr txBox="1">
            <a:spLocks noChangeArrowheads="1"/>
          </p:cNvSpPr>
          <p:nvPr/>
        </p:nvSpPr>
        <p:spPr bwMode="auto">
          <a:xfrm>
            <a:off x="5670550" y="1189037"/>
            <a:ext cx="2811463" cy="94456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800" dirty="0">
                <a:effectLst/>
                <a:ea typeface="新細明體" pitchFamily="18" charset="-120"/>
              </a:rPr>
              <a:t>CPU </a:t>
            </a:r>
            <a:r>
              <a:rPr lang="en-US" sz="1800" dirty="0" smtClean="0">
                <a:effectLst/>
                <a:ea typeface="新細明體" pitchFamily="18" charset="-120"/>
              </a:rPr>
              <a:t>schedules </a:t>
            </a:r>
            <a:r>
              <a:rPr lang="en-US" sz="1800" dirty="0">
                <a:effectLst/>
                <a:ea typeface="新細明體" pitchFamily="18" charset="-120"/>
              </a:rPr>
              <a:t>(and executes) programs in main memory</a:t>
            </a:r>
          </a:p>
        </p:txBody>
      </p:sp>
      <p:sp>
        <p:nvSpPr>
          <p:cNvPr id="501776" name="Line 16"/>
          <p:cNvSpPr>
            <a:spLocks noChangeShapeType="1"/>
          </p:cNvSpPr>
          <p:nvPr/>
        </p:nvSpPr>
        <p:spPr bwMode="auto">
          <a:xfrm flipH="1">
            <a:off x="7391400" y="1862138"/>
            <a:ext cx="609600" cy="1643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1778" name="Line 18"/>
          <p:cNvSpPr>
            <a:spLocks noChangeShapeType="1"/>
          </p:cNvSpPr>
          <p:nvPr/>
        </p:nvSpPr>
        <p:spPr bwMode="auto">
          <a:xfrm flipV="1">
            <a:off x="6858000" y="3886200"/>
            <a:ext cx="76200" cy="1125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ChangeArrowheads="1"/>
          </p:cNvSpPr>
          <p:nvPr/>
        </p:nvSpPr>
        <p:spPr bwMode="auto">
          <a:xfrm>
            <a:off x="381000" y="1219200"/>
            <a:ext cx="85344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n"/>
            </a:pPr>
            <a:r>
              <a:rPr lang="en-US" altLang="zh-TW" sz="2400" b="1" dirty="0">
                <a:effectLst/>
                <a:ea typeface="新細明體" pitchFamily="18" charset="-120"/>
              </a:rPr>
              <a:t>Step 1 - Analyze the problem</a:t>
            </a:r>
            <a:r>
              <a:rPr lang="en-US" altLang="zh-TW" sz="2400" dirty="0">
                <a:effectLst/>
                <a:ea typeface="新細明體" pitchFamily="18" charset="-120"/>
              </a:rPr>
              <a:t> 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n"/>
            </a:pPr>
            <a:r>
              <a:rPr lang="en-US" altLang="zh-TW" sz="2600" dirty="0">
                <a:effectLst/>
                <a:ea typeface="新細明體" pitchFamily="18" charset="-120"/>
              </a:rPr>
              <a:t>Outline the problem and its solution  requirements </a:t>
            </a:r>
          </a:p>
          <a:p>
            <a:pPr marL="1143000" lvl="2" indent="-22860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n"/>
            </a:pPr>
            <a:r>
              <a:rPr lang="en-US" altLang="zh-TW" dirty="0">
                <a:effectLst/>
                <a:ea typeface="新細明體" pitchFamily="18" charset="-120"/>
              </a:rPr>
              <a:t>Design steps (algorithm) to solve the problem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n"/>
            </a:pPr>
            <a:r>
              <a:rPr lang="en-US" altLang="zh-TW" sz="2400" b="1" dirty="0">
                <a:effectLst/>
                <a:ea typeface="新細明體" pitchFamily="18" charset="-120"/>
              </a:rPr>
              <a:t>Step 2 - Implement the algorithm</a:t>
            </a:r>
            <a:r>
              <a:rPr lang="en-US" altLang="zh-TW" sz="2400" dirty="0">
                <a:effectLst/>
                <a:ea typeface="新細明體" pitchFamily="18" charset="-120"/>
              </a:rPr>
              <a:t> 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n"/>
            </a:pPr>
            <a:r>
              <a:rPr lang="en-US" altLang="zh-TW" sz="2600" dirty="0">
                <a:effectLst/>
                <a:ea typeface="新細明體" pitchFamily="18" charset="-120"/>
              </a:rPr>
              <a:t>Implement the algorithm in a programming  language </a:t>
            </a:r>
          </a:p>
          <a:p>
            <a:pPr marL="1143000" lvl="2" indent="-22860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n"/>
            </a:pPr>
            <a:r>
              <a:rPr lang="en-US" altLang="zh-TW" dirty="0">
                <a:effectLst/>
                <a:ea typeface="新細明體" pitchFamily="18" charset="-120"/>
              </a:rPr>
              <a:t>Verify that the algorithm works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n"/>
            </a:pPr>
            <a:r>
              <a:rPr lang="en-US" altLang="zh-TW" sz="2400" b="1" dirty="0">
                <a:effectLst/>
                <a:ea typeface="新細明體" pitchFamily="18" charset="-120"/>
              </a:rPr>
              <a:t>Step 3 - Maintenance</a:t>
            </a:r>
            <a:r>
              <a:rPr lang="en-US" altLang="zh-TW" sz="2400" dirty="0">
                <a:effectLst/>
                <a:ea typeface="新細明體" pitchFamily="18" charset="-120"/>
              </a:rPr>
              <a:t> 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n"/>
            </a:pPr>
            <a:r>
              <a:rPr lang="en-US" altLang="zh-TW" sz="2600" dirty="0">
                <a:effectLst/>
                <a:ea typeface="新細明體" pitchFamily="18" charset="-120"/>
              </a:rPr>
              <a:t>Maintenance requires using and modifying the program if the problem domain changes</a:t>
            </a:r>
          </a:p>
        </p:txBody>
      </p:sp>
      <p:sp>
        <p:nvSpPr>
          <p:cNvPr id="50585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8686800" cy="762000"/>
          </a:xfrm>
        </p:spPr>
        <p:txBody>
          <a:bodyPr/>
          <a:lstStyle/>
          <a:p>
            <a:r>
              <a:rPr lang="en-US" sz="3300" dirty="0"/>
              <a:t>Problem Solving Process (Programming Life Cycle)</a:t>
            </a:r>
          </a:p>
        </p:txBody>
      </p:sp>
      <p:sp>
        <p:nvSpPr>
          <p:cNvPr id="505860" name="AutoShape 4"/>
          <p:cNvSpPr>
            <a:spLocks noChangeArrowheads="1"/>
          </p:cNvSpPr>
          <p:nvPr/>
        </p:nvSpPr>
        <p:spPr bwMode="auto">
          <a:xfrm>
            <a:off x="1447800" y="5562600"/>
            <a:ext cx="2438400" cy="1066800"/>
          </a:xfrm>
          <a:prstGeom prst="cloudCallout">
            <a:avLst>
              <a:gd name="adj1" fmla="val 5662"/>
              <a:gd name="adj2" fmla="val -9776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buFont typeface="Wingdings" pitchFamily="2" charset="2"/>
              <a:buNone/>
            </a:pPr>
            <a:r>
              <a:rPr lang="en-US" dirty="0"/>
              <a:t>~75 % of costs!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838200"/>
          </a:xfrm>
        </p:spPr>
        <p:txBody>
          <a:bodyPr/>
          <a:lstStyle/>
          <a:p>
            <a:r>
              <a:rPr lang="en-US" dirty="0"/>
              <a:t>Analyze the Problem</a:t>
            </a:r>
          </a:p>
        </p:txBody>
      </p:sp>
      <p:sp>
        <p:nvSpPr>
          <p:cNvPr id="542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5344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In order to minimize maintenance costs, you have to thoroughly understand what the problem is about </a:t>
            </a:r>
          </a:p>
          <a:p>
            <a:pPr>
              <a:lnSpc>
                <a:spcPct val="90000"/>
              </a:lnSpc>
            </a:pPr>
            <a:r>
              <a:rPr lang="en-US" dirty="0"/>
              <a:t>Understand the problem requirements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Does the program require interaction with the user?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Does the program manipulate data?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Is there any output of the program? </a:t>
            </a:r>
          </a:p>
          <a:p>
            <a:pPr>
              <a:lnSpc>
                <a:spcPct val="90000"/>
              </a:lnSpc>
            </a:pPr>
            <a:r>
              <a:rPr lang="en-US" dirty="0"/>
              <a:t>If the problem is complex, divide the problem into </a:t>
            </a:r>
            <a:r>
              <a:rPr lang="en-US" dirty="0" smtClean="0"/>
              <a:t>sub-problems</a:t>
            </a:r>
            <a:r>
              <a:rPr lang="en-US" dirty="0"/>
              <a:t>.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Analyze each </a:t>
            </a:r>
            <a:r>
              <a:rPr lang="en-US" dirty="0" smtClean="0"/>
              <a:t>sub-problem </a:t>
            </a:r>
            <a:r>
              <a:rPr lang="en-US" dirty="0"/>
              <a:t>as above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9954" name="Object 2"/>
          <p:cNvGraphicFramePr>
            <a:graphicFrameLocks noChangeAspect="1"/>
          </p:cNvGraphicFramePr>
          <p:nvPr/>
        </p:nvGraphicFramePr>
        <p:xfrm>
          <a:off x="1981200" y="1219200"/>
          <a:ext cx="4122737" cy="5527590"/>
        </p:xfrm>
        <a:graphic>
          <a:graphicData uri="http://schemas.openxmlformats.org/presentationml/2006/ole">
            <p:oleObj spid="_x0000_s3074" name="Bitmap Image" r:id="rId4" imgW="6095238" imgH="4571429" progId="PBrush">
              <p:embed/>
            </p:oleObj>
          </a:graphicData>
        </a:graphic>
      </p:graphicFrame>
      <p:sp>
        <p:nvSpPr>
          <p:cNvPr id="50995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304800"/>
            <a:ext cx="8686800" cy="762000"/>
          </a:xfrm>
        </p:spPr>
        <p:txBody>
          <a:bodyPr/>
          <a:lstStyle/>
          <a:p>
            <a:r>
              <a:rPr lang="en-US" sz="4000" dirty="0"/>
              <a:t>Problem Analysis: Coding-Execution Cycle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458200" cy="685800"/>
          </a:xfrm>
          <a:noFill/>
          <a:ln/>
        </p:spPr>
        <p:txBody>
          <a:bodyPr anchor="b"/>
          <a:lstStyle/>
          <a:p>
            <a:r>
              <a:rPr lang="en-US" dirty="0"/>
              <a:t>Software Development Activities</a:t>
            </a:r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7924800" cy="4953000"/>
          </a:xfrm>
          <a:noFill/>
          <a:ln/>
        </p:spPr>
        <p:txBody>
          <a:bodyPr/>
          <a:lstStyle/>
          <a:p>
            <a:r>
              <a:rPr lang="en-US" dirty="0"/>
              <a:t>Editing</a:t>
            </a:r>
          </a:p>
          <a:p>
            <a:endParaRPr lang="en-US" sz="1000" dirty="0"/>
          </a:p>
          <a:p>
            <a:r>
              <a:rPr lang="en-US" dirty="0"/>
              <a:t>Compiling</a:t>
            </a:r>
          </a:p>
          <a:p>
            <a:endParaRPr lang="en-US" sz="1000" dirty="0"/>
          </a:p>
          <a:p>
            <a:r>
              <a:rPr lang="en-US" dirty="0"/>
              <a:t>Linking with precompiled files</a:t>
            </a:r>
          </a:p>
          <a:p>
            <a:pPr lvl="1"/>
            <a:r>
              <a:rPr lang="en-US" dirty="0"/>
              <a:t>Object files &amp; Library modules</a:t>
            </a:r>
          </a:p>
          <a:p>
            <a:pPr lvl="1"/>
            <a:endParaRPr lang="en-US" sz="1000" dirty="0"/>
          </a:p>
          <a:p>
            <a:r>
              <a:rPr lang="en-US" dirty="0"/>
              <a:t>Loading and executing</a:t>
            </a:r>
          </a:p>
          <a:p>
            <a:endParaRPr lang="en-US" sz="1000" dirty="0"/>
          </a:p>
          <a:p>
            <a:r>
              <a:rPr lang="en-US" dirty="0"/>
              <a:t>Viewing the behavior of the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315200" cy="838200"/>
          </a:xfrm>
          <a:noFill/>
          <a:ln/>
        </p:spPr>
        <p:txBody>
          <a:bodyPr anchor="b"/>
          <a:lstStyle/>
          <a:p>
            <a:r>
              <a:rPr lang="en-US" dirty="0"/>
              <a:t>Software Development Cycle</a:t>
            </a:r>
          </a:p>
        </p:txBody>
      </p:sp>
      <p:graphicFrame>
        <p:nvGraphicFramePr>
          <p:cNvPr id="253955" name="Object 3"/>
          <p:cNvGraphicFramePr>
            <a:graphicFrameLocks/>
          </p:cNvGraphicFramePr>
          <p:nvPr/>
        </p:nvGraphicFramePr>
        <p:xfrm>
          <a:off x="533400" y="1219200"/>
          <a:ext cx="7778750" cy="5099050"/>
        </p:xfrm>
        <a:graphic>
          <a:graphicData uri="http://schemas.openxmlformats.org/presentationml/2006/ole">
            <p:oleObj spid="_x0000_s4098" name="VISIO" r:id="rId4" imgW="6765840" imgH="430200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ChangeArrowheads="1"/>
          </p:cNvSpPr>
          <p:nvPr/>
        </p:nvSpPr>
        <p:spPr bwMode="auto">
          <a:xfrm>
            <a:off x="381000" y="1219200"/>
            <a:ext cx="8458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800" dirty="0">
                <a:effectLst/>
                <a:ea typeface="新細明體" pitchFamily="18" charset="-120"/>
              </a:rPr>
              <a:t>Remove compilation and semantic (logic) errors </a:t>
            </a:r>
            <a:r>
              <a:rPr lang="en-US" altLang="zh-TW" sz="4000" dirty="0">
                <a:effectLst/>
                <a:ea typeface="新細明體" pitchFamily="18" charset="-120"/>
              </a:rPr>
              <a:t>(</a:t>
            </a:r>
            <a:r>
              <a:rPr lang="en-US" altLang="zh-TW" sz="2800" dirty="0">
                <a:solidFill>
                  <a:srgbClr val="003399"/>
                </a:solidFill>
                <a:effectLst/>
                <a:ea typeface="新細明體" pitchFamily="18" charset="-120"/>
              </a:rPr>
              <a:t>debugging</a:t>
            </a:r>
            <a:r>
              <a:rPr lang="en-US" altLang="zh-TW" sz="4000" dirty="0">
                <a:effectLst/>
                <a:ea typeface="新細明體" pitchFamily="18" charset="-120"/>
              </a:rPr>
              <a:t>) </a:t>
            </a:r>
            <a:endParaRPr lang="en-US" altLang="zh-TW" sz="2800" dirty="0">
              <a:effectLst/>
              <a:ea typeface="新細明體" pitchFamily="18" charset="-12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800" dirty="0">
                <a:effectLst/>
                <a:ea typeface="新細明體" pitchFamily="18" charset="-120"/>
              </a:rPr>
              <a:t>Link </a:t>
            </a:r>
            <a:r>
              <a:rPr lang="en-US" altLang="zh-TW" sz="2800" dirty="0">
                <a:solidFill>
                  <a:srgbClr val="003399"/>
                </a:solidFill>
                <a:effectLst/>
                <a:ea typeface="新細明體" pitchFamily="18" charset="-120"/>
              </a:rPr>
              <a:t>object code</a:t>
            </a:r>
            <a:r>
              <a:rPr lang="en-US" altLang="zh-TW" sz="2800" dirty="0">
                <a:effectLst/>
                <a:ea typeface="新細明體" pitchFamily="18" charset="-120"/>
              </a:rPr>
              <a:t> with system resources  (</a:t>
            </a:r>
            <a:r>
              <a:rPr lang="en-US" altLang="zh-TW" sz="2800" dirty="0">
                <a:solidFill>
                  <a:srgbClr val="FF3300"/>
                </a:solidFill>
                <a:effectLst/>
                <a:ea typeface="新細明體" pitchFamily="18" charset="-120"/>
              </a:rPr>
              <a:t>predefined subroutines</a:t>
            </a:r>
            <a:r>
              <a:rPr lang="en-US" altLang="zh-TW" sz="2800" dirty="0">
                <a:solidFill>
                  <a:schemeClr val="folHlink"/>
                </a:solidFill>
                <a:effectLst/>
                <a:ea typeface="新細明體" pitchFamily="18" charset="-120"/>
              </a:rPr>
              <a:t> </a:t>
            </a:r>
            <a:r>
              <a:rPr lang="en-US" altLang="zh-TW" sz="2800" dirty="0">
                <a:effectLst/>
                <a:ea typeface="新細明體" pitchFamily="18" charset="-120"/>
              </a:rPr>
              <a:t>like finding </a:t>
            </a:r>
            <a:r>
              <a:rPr lang="en-US" altLang="zh-TW" sz="2800" i="1" dirty="0">
                <a:solidFill>
                  <a:srgbClr val="FF0066"/>
                </a:solidFill>
                <a:effectLst/>
                <a:ea typeface="新細明體" pitchFamily="18" charset="-120"/>
              </a:rPr>
              <a:t>A</a:t>
            </a:r>
            <a:r>
              <a:rPr lang="en-US" altLang="zh-TW" sz="2800" i="1" baseline="30000" dirty="0">
                <a:solidFill>
                  <a:srgbClr val="FF0066"/>
                </a:solidFill>
                <a:effectLst/>
                <a:ea typeface="新細明體" pitchFamily="18" charset="-120"/>
              </a:rPr>
              <a:t>-1</a:t>
            </a:r>
            <a:r>
              <a:rPr lang="en-US" altLang="zh-TW" sz="2800" dirty="0">
                <a:effectLst/>
                <a:ea typeface="新細明體" pitchFamily="18" charset="-120"/>
              </a:rPr>
              <a:t>)</a:t>
            </a:r>
          </a:p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800" dirty="0">
                <a:effectLst/>
                <a:ea typeface="新細明體" pitchFamily="18" charset="-120"/>
              </a:rPr>
              <a:t>Compiler </a:t>
            </a:r>
            <a:r>
              <a:rPr lang="en-US" altLang="zh-TW" sz="2800" b="1" dirty="0">
                <a:effectLst/>
                <a:ea typeface="新細明體" pitchFamily="18" charset="-120"/>
              </a:rPr>
              <a:t>only</a:t>
            </a:r>
            <a:r>
              <a:rPr lang="en-US" altLang="zh-TW" sz="2800" dirty="0">
                <a:effectLst/>
                <a:ea typeface="新細明體" pitchFamily="18" charset="-120"/>
              </a:rPr>
              <a:t> </a:t>
            </a:r>
            <a:r>
              <a:rPr lang="en-US" altLang="zh-TW" sz="2800" i="1" dirty="0">
                <a:effectLst/>
                <a:ea typeface="新細明體" pitchFamily="18" charset="-120"/>
              </a:rPr>
              <a:t>guarantees</a:t>
            </a:r>
            <a:r>
              <a:rPr lang="en-US" altLang="zh-TW" sz="2800" dirty="0">
                <a:effectLst/>
                <a:ea typeface="新細明體" pitchFamily="18" charset="-120"/>
              </a:rPr>
              <a:t> that the program follows the rules of the language, but it does </a:t>
            </a:r>
            <a:r>
              <a:rPr lang="en-US" altLang="zh-TW" sz="2800" i="1" u="sng" dirty="0">
                <a:effectLst/>
                <a:ea typeface="新細明體" pitchFamily="18" charset="-120"/>
              </a:rPr>
              <a:t>not</a:t>
            </a:r>
            <a:r>
              <a:rPr lang="en-US" altLang="zh-TW" sz="2800" i="1" dirty="0">
                <a:effectLst/>
                <a:ea typeface="新細明體" pitchFamily="18" charset="-120"/>
              </a:rPr>
              <a:t> guarantee</a:t>
            </a:r>
            <a:r>
              <a:rPr lang="en-US" altLang="zh-TW" sz="2800" dirty="0">
                <a:effectLst/>
                <a:ea typeface="新細明體" pitchFamily="18" charset="-120"/>
              </a:rPr>
              <a:t> that it will run correctly !</a:t>
            </a:r>
          </a:p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800" dirty="0">
                <a:effectLst/>
                <a:ea typeface="新細明體" pitchFamily="18" charset="-120"/>
              </a:rPr>
              <a:t>So, </a:t>
            </a:r>
            <a:r>
              <a:rPr lang="en-US" altLang="zh-TW" sz="2800" b="1" dirty="0">
                <a:solidFill>
                  <a:srgbClr val="003399"/>
                </a:solidFill>
                <a:effectLst/>
                <a:ea typeface="新細明體" pitchFamily="18" charset="-120"/>
              </a:rPr>
              <a:t>test</a:t>
            </a:r>
            <a:r>
              <a:rPr lang="en-US" altLang="zh-TW" sz="2800" dirty="0">
                <a:effectLst/>
                <a:ea typeface="新細明體" pitchFamily="18" charset="-120"/>
              </a:rPr>
              <a:t> the results with sample data to see if the program is calculating what you intend to calculate before </a:t>
            </a:r>
            <a:r>
              <a:rPr lang="en-US" altLang="zh-TW" sz="2800" dirty="0">
                <a:solidFill>
                  <a:srgbClr val="003399"/>
                </a:solidFill>
                <a:effectLst/>
                <a:ea typeface="新細明體" pitchFamily="18" charset="-120"/>
              </a:rPr>
              <a:t>testing</a:t>
            </a:r>
            <a:r>
              <a:rPr lang="en-US" altLang="zh-TW" sz="2800" dirty="0">
                <a:effectLst/>
                <a:ea typeface="新細明體" pitchFamily="18" charset="-120"/>
              </a:rPr>
              <a:t> it on real data</a:t>
            </a:r>
          </a:p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800" dirty="0">
                <a:effectLst/>
                <a:ea typeface="新細明體" pitchFamily="18" charset="-120"/>
              </a:rPr>
              <a:t>If results are inconsistent, go back to </a:t>
            </a:r>
            <a:r>
              <a:rPr lang="en-US" altLang="zh-TW" sz="2800" dirty="0" smtClean="0">
                <a:effectLst/>
                <a:ea typeface="新細明體" pitchFamily="18" charset="-120"/>
              </a:rPr>
              <a:t>debugging</a:t>
            </a:r>
            <a:endParaRPr lang="en-US" altLang="zh-TW" sz="2800" dirty="0">
              <a:effectLst/>
              <a:ea typeface="新細明體" pitchFamily="18" charset="-120"/>
            </a:endParaRPr>
          </a:p>
        </p:txBody>
      </p:sp>
      <p:sp>
        <p:nvSpPr>
          <p:cNvPr id="51814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304800"/>
            <a:ext cx="8229600" cy="838200"/>
          </a:xfrm>
        </p:spPr>
        <p:txBody>
          <a:bodyPr/>
          <a:lstStyle/>
          <a:p>
            <a:r>
              <a:rPr lang="en-US" dirty="0"/>
              <a:t>Coding-Execution Cycle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6096000" cy="685800"/>
          </a:xfrm>
          <a:noFill/>
          <a:ln/>
        </p:spPr>
        <p:txBody>
          <a:bodyPr anchor="b"/>
          <a:lstStyle/>
          <a:p>
            <a:r>
              <a:rPr lang="en-US" dirty="0"/>
              <a:t>IDEs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7772400" cy="4648200"/>
          </a:xfrm>
          <a:noFill/>
          <a:ln/>
        </p:spPr>
        <p:txBody>
          <a:bodyPr/>
          <a:lstStyle/>
          <a:p>
            <a:r>
              <a:rPr lang="en-US" sz="2400" dirty="0"/>
              <a:t>Integrated Development Environments or IDEs</a:t>
            </a:r>
          </a:p>
          <a:p>
            <a:pPr lvl="1"/>
            <a:r>
              <a:rPr lang="en-US" sz="2200" dirty="0"/>
              <a:t>Supports the entire software development cycle</a:t>
            </a:r>
          </a:p>
          <a:p>
            <a:pPr lvl="2"/>
            <a:r>
              <a:rPr lang="en-US" sz="2000" dirty="0"/>
              <a:t>E.g., MS Visual C++, Dev-C++, Code Warrior</a:t>
            </a:r>
          </a:p>
          <a:p>
            <a:pPr lvl="2"/>
            <a:endParaRPr lang="en-US" sz="800" dirty="0"/>
          </a:p>
          <a:p>
            <a:r>
              <a:rPr lang="en-US" sz="2400" dirty="0"/>
              <a:t>Provides all the capabilities for developing software</a:t>
            </a:r>
          </a:p>
          <a:p>
            <a:pPr lvl="1"/>
            <a:r>
              <a:rPr lang="en-US" sz="2200" dirty="0"/>
              <a:t>Editor</a:t>
            </a:r>
          </a:p>
          <a:p>
            <a:pPr lvl="1"/>
            <a:r>
              <a:rPr lang="en-US" sz="2200" dirty="0"/>
              <a:t>Compiler</a:t>
            </a:r>
          </a:p>
          <a:p>
            <a:pPr lvl="1"/>
            <a:r>
              <a:rPr lang="en-US" sz="2200" dirty="0"/>
              <a:t>Linker</a:t>
            </a:r>
          </a:p>
          <a:p>
            <a:pPr lvl="1"/>
            <a:r>
              <a:rPr lang="en-US" sz="2200" dirty="0"/>
              <a:t>Loader</a:t>
            </a:r>
          </a:p>
          <a:p>
            <a:pPr lvl="1"/>
            <a:r>
              <a:rPr lang="en-US" sz="2200" dirty="0"/>
              <a:t>Debugger</a:t>
            </a:r>
          </a:p>
          <a:p>
            <a:pPr lvl="1"/>
            <a:r>
              <a:rPr lang="en-US" sz="2200" dirty="0"/>
              <a:t>Viewer</a:t>
            </a:r>
          </a:p>
        </p:txBody>
      </p:sp>
      <p:pic>
        <p:nvPicPr>
          <p:cNvPr id="25498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2971800"/>
            <a:ext cx="4953000" cy="3733800"/>
          </a:xfrm>
          <a:prstGeom prst="rect">
            <a:avLst/>
          </a:prstGeom>
          <a:noFill/>
          <a:ln w="50800">
            <a:noFill/>
            <a:miter lim="800000"/>
            <a:headEnd type="none" w="sm" len="sm"/>
            <a:tailEnd type="none" w="sm" len="sm"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82000" cy="685800"/>
          </a:xfrm>
        </p:spPr>
        <p:txBody>
          <a:bodyPr/>
          <a:lstStyle/>
          <a:p>
            <a:r>
              <a:rPr lang="en-US" dirty="0" smtClean="0"/>
              <a:t>Maintenance Phase</a:t>
            </a:r>
            <a:endParaRPr lang="en-US" dirty="0"/>
          </a:p>
        </p:txBody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5344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Maintenance </a:t>
            </a:r>
            <a:r>
              <a:rPr lang="en-US" dirty="0"/>
              <a:t>includes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Ongoing correction of newly discovered bugs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Revisions to meet changing user needs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Addition of new features</a:t>
            </a:r>
          </a:p>
          <a:p>
            <a:pPr>
              <a:lnSpc>
                <a:spcPct val="90000"/>
              </a:lnSpc>
            </a:pPr>
            <a:r>
              <a:rPr lang="en-US" dirty="0"/>
              <a:t>Maintenance is usually the longest phase, and may be the </a:t>
            </a:r>
            <a:r>
              <a:rPr lang="en-US" b="1" dirty="0"/>
              <a:t>primary source of revenue</a:t>
            </a:r>
          </a:p>
          <a:p>
            <a:pPr>
              <a:lnSpc>
                <a:spcPct val="90000"/>
              </a:lnSpc>
            </a:pPr>
            <a:r>
              <a:rPr lang="en-US" dirty="0"/>
              <a:t>Good documentation is vital for effective maintenance</a:t>
            </a:r>
          </a:p>
        </p:txBody>
      </p:sp>
      <p:sp>
        <p:nvSpPr>
          <p:cNvPr id="308228" name="AutoShape 4"/>
          <p:cNvSpPr>
            <a:spLocks noChangeArrowheads="1"/>
          </p:cNvSpPr>
          <p:nvPr/>
        </p:nvSpPr>
        <p:spPr bwMode="auto">
          <a:xfrm>
            <a:off x="6172200" y="5562600"/>
            <a:ext cx="2819400" cy="1066800"/>
          </a:xfrm>
          <a:prstGeom prst="cloudCallout">
            <a:avLst>
              <a:gd name="adj1" fmla="val -8444"/>
              <a:gd name="adj2" fmla="val -151338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buFont typeface="Wingdings" pitchFamily="2" charset="2"/>
              <a:buNone/>
            </a:pPr>
            <a:r>
              <a:rPr lang="en-US"/>
              <a:t>Also ~75 % of costs!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315200" cy="685800"/>
          </a:xfrm>
          <a:noFill/>
          <a:ln/>
        </p:spPr>
        <p:txBody>
          <a:bodyPr anchor="b"/>
          <a:lstStyle/>
          <a:p>
            <a:r>
              <a:rPr lang="en-US" dirty="0"/>
              <a:t>Maintenance Phase</a:t>
            </a:r>
            <a:endParaRPr lang="en-US" b="0" dirty="0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458200" cy="5334000"/>
          </a:xfrm>
          <a:noFill/>
          <a:ln/>
        </p:spPr>
        <p:txBody>
          <a:bodyPr/>
          <a:lstStyle/>
          <a:p>
            <a:r>
              <a:rPr lang="en-US" b="1" dirty="0">
                <a:latin typeface="Geneva"/>
              </a:rPr>
              <a:t>USE and MODIFY the program to meet changing requirements </a:t>
            </a:r>
          </a:p>
          <a:p>
            <a:r>
              <a:rPr lang="en-US" b="1" dirty="0">
                <a:latin typeface="Geneva"/>
              </a:rPr>
              <a:t>Correct errors that show up in using it</a:t>
            </a:r>
          </a:p>
          <a:p>
            <a:r>
              <a:rPr lang="en-US" b="1" dirty="0">
                <a:latin typeface="Geneva"/>
              </a:rPr>
              <a:t>Maintenance begins when your program is put into use and accounts for the majority of effort on most programs</a:t>
            </a:r>
          </a:p>
          <a:p>
            <a:pPr lvl="1"/>
            <a:r>
              <a:rPr lang="en-US" b="1" dirty="0">
                <a:latin typeface="Geneva"/>
              </a:rPr>
              <a:t>Accounts for more than 50% of computer budgets and programmer costs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239000" cy="838200"/>
          </a:xfrm>
        </p:spPr>
        <p:txBody>
          <a:bodyPr/>
          <a:lstStyle/>
          <a:p>
            <a:r>
              <a:rPr lang="en-US" sz="4400" dirty="0">
                <a:latin typeface="Arial" pitchFamily="34" charset="0"/>
              </a:rPr>
              <a:t>Implementation methods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24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153400" cy="5257800"/>
          </a:xfrm>
        </p:spPr>
        <p:txBody>
          <a:bodyPr/>
          <a:lstStyle/>
          <a:p>
            <a:r>
              <a:rPr lang="en-US" sz="2000" dirty="0"/>
              <a:t>Compilation</a:t>
            </a:r>
          </a:p>
          <a:p>
            <a:pPr lvl="1"/>
            <a:r>
              <a:rPr lang="en-US" sz="2000" dirty="0"/>
              <a:t>Source language is translated into machine-executable instructions prior to execution</a:t>
            </a:r>
          </a:p>
          <a:p>
            <a:r>
              <a:rPr lang="en-US" sz="2000" dirty="0"/>
              <a:t>Interpretation</a:t>
            </a:r>
          </a:p>
          <a:p>
            <a:pPr lvl="1"/>
            <a:r>
              <a:rPr lang="en-US" sz="2000" dirty="0"/>
              <a:t>Source language is translated on-the-fly (line by line!) by interpreter, or “virtual machine,” and executed directly</a:t>
            </a:r>
          </a:p>
          <a:p>
            <a:pPr lvl="1"/>
            <a:r>
              <a:rPr lang="en-US" sz="2000" dirty="0"/>
              <a:t>Benefit: Easy to implement source-level debugging, on-the-fly program changes</a:t>
            </a:r>
          </a:p>
          <a:p>
            <a:pPr lvl="1"/>
            <a:r>
              <a:rPr lang="en-US" sz="2000" dirty="0"/>
              <a:t>Disadvantage: Orders of magnitude slower than separate compilation and execution</a:t>
            </a:r>
          </a:p>
          <a:p>
            <a:r>
              <a:rPr lang="en-US" sz="2000" dirty="0"/>
              <a:t>Hybrid</a:t>
            </a:r>
          </a:p>
          <a:p>
            <a:pPr lvl="1"/>
            <a:r>
              <a:rPr lang="en-US" sz="2000" dirty="0"/>
              <a:t>Source language is translated into an intermediate language</a:t>
            </a:r>
          </a:p>
          <a:p>
            <a:pPr lvl="1"/>
            <a:r>
              <a:rPr lang="en-US" sz="2000" dirty="0"/>
              <a:t>Intermediate language executed by interpreter</a:t>
            </a:r>
          </a:p>
          <a:p>
            <a:pPr lvl="1"/>
            <a:r>
              <a:rPr lang="en-US" sz="2000" dirty="0"/>
              <a:t>Java was initially implemented this way, but now a Just-In-Time Compiler is used to augment performance.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Freeform 2"/>
          <p:cNvSpPr>
            <a:spLocks/>
          </p:cNvSpPr>
          <p:nvPr/>
        </p:nvSpPr>
        <p:spPr bwMode="auto">
          <a:xfrm>
            <a:off x="3910013" y="623888"/>
            <a:ext cx="882650" cy="0"/>
          </a:xfrm>
          <a:custGeom>
            <a:avLst/>
            <a:gdLst/>
            <a:ahLst/>
            <a:cxnLst>
              <a:cxn ang="0">
                <a:pos x="19972" y="0"/>
              </a:cxn>
              <a:cxn ang="0">
                <a:pos x="0" y="0"/>
              </a:cxn>
            </a:cxnLst>
            <a:rect l="0" t="0" r="r" b="b"/>
            <a:pathLst>
              <a:path w="20000" h="20000">
                <a:moveTo>
                  <a:pt x="19972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 type="triangle" w="lg" len="sm"/>
            <a:tailEnd type="triangle" w="lg" len="sm"/>
          </a:ln>
        </p:spPr>
        <p:txBody>
          <a:bodyPr/>
          <a:lstStyle/>
          <a:p>
            <a:endParaRPr lang="en-US"/>
          </a:p>
        </p:txBody>
      </p:sp>
      <p:sp>
        <p:nvSpPr>
          <p:cNvPr id="526339" name="Freeform 3"/>
          <p:cNvSpPr>
            <a:spLocks/>
          </p:cNvSpPr>
          <p:nvPr/>
        </p:nvSpPr>
        <p:spPr bwMode="auto">
          <a:xfrm>
            <a:off x="3910013" y="1274763"/>
            <a:ext cx="882650" cy="0"/>
          </a:xfrm>
          <a:custGeom>
            <a:avLst/>
            <a:gdLst/>
            <a:ahLst/>
            <a:cxnLst>
              <a:cxn ang="0">
                <a:pos x="19972" y="0"/>
              </a:cxn>
              <a:cxn ang="0">
                <a:pos x="0" y="0"/>
              </a:cxn>
            </a:cxnLst>
            <a:rect l="0" t="0" r="r" b="b"/>
            <a:pathLst>
              <a:path w="20000" h="20000">
                <a:moveTo>
                  <a:pt x="19972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 type="triangle" w="lg" len="sm"/>
            <a:tailEnd type="triangle" w="lg" len="sm"/>
          </a:ln>
        </p:spPr>
        <p:txBody>
          <a:bodyPr/>
          <a:lstStyle/>
          <a:p>
            <a:endParaRPr lang="en-US"/>
          </a:p>
        </p:txBody>
      </p:sp>
      <p:sp>
        <p:nvSpPr>
          <p:cNvPr id="526340" name="Freeform 4"/>
          <p:cNvSpPr>
            <a:spLocks/>
          </p:cNvSpPr>
          <p:nvPr/>
        </p:nvSpPr>
        <p:spPr bwMode="auto">
          <a:xfrm>
            <a:off x="3910013" y="2043113"/>
            <a:ext cx="882650" cy="0"/>
          </a:xfrm>
          <a:custGeom>
            <a:avLst/>
            <a:gdLst/>
            <a:ahLst/>
            <a:cxnLst>
              <a:cxn ang="0">
                <a:pos x="19972" y="0"/>
              </a:cxn>
              <a:cxn ang="0">
                <a:pos x="0" y="0"/>
              </a:cxn>
            </a:cxnLst>
            <a:rect l="0" t="0" r="r" b="b"/>
            <a:pathLst>
              <a:path w="20000" h="20000">
                <a:moveTo>
                  <a:pt x="19972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 type="triangle" w="lg" len="sm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6341" name="Freeform 5"/>
          <p:cNvSpPr>
            <a:spLocks/>
          </p:cNvSpPr>
          <p:nvPr/>
        </p:nvSpPr>
        <p:spPr bwMode="auto">
          <a:xfrm>
            <a:off x="3910013" y="3762375"/>
            <a:ext cx="882650" cy="0"/>
          </a:xfrm>
          <a:custGeom>
            <a:avLst/>
            <a:gdLst/>
            <a:ahLst/>
            <a:cxnLst>
              <a:cxn ang="0">
                <a:pos x="19972" y="0"/>
              </a:cxn>
              <a:cxn ang="0">
                <a:pos x="0" y="0"/>
              </a:cxn>
            </a:cxnLst>
            <a:rect l="0" t="0" r="r" b="b"/>
            <a:pathLst>
              <a:path w="20000" h="20000">
                <a:moveTo>
                  <a:pt x="19972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 type="triangle" w="lg" len="sm"/>
            <a:tailEnd type="triangle" w="lg" len="sm"/>
          </a:ln>
        </p:spPr>
        <p:txBody>
          <a:bodyPr/>
          <a:lstStyle/>
          <a:p>
            <a:endParaRPr lang="en-US"/>
          </a:p>
        </p:txBody>
      </p:sp>
      <p:sp>
        <p:nvSpPr>
          <p:cNvPr id="526342" name="Freeform 6"/>
          <p:cNvSpPr>
            <a:spLocks/>
          </p:cNvSpPr>
          <p:nvPr/>
        </p:nvSpPr>
        <p:spPr bwMode="auto">
          <a:xfrm>
            <a:off x="3910013" y="5495925"/>
            <a:ext cx="882650" cy="0"/>
          </a:xfrm>
          <a:custGeom>
            <a:avLst/>
            <a:gdLst/>
            <a:ahLst/>
            <a:cxnLst>
              <a:cxn ang="0">
                <a:pos x="19972" y="0"/>
              </a:cxn>
              <a:cxn ang="0">
                <a:pos x="0" y="0"/>
              </a:cxn>
            </a:cxnLst>
            <a:rect l="0" t="0" r="r" b="b"/>
            <a:pathLst>
              <a:path w="20000" h="20000">
                <a:moveTo>
                  <a:pt x="19972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 type="triangle" w="lg" len="sm"/>
            <a:tailEnd type="triangle" w="lg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265863" y="1674813"/>
            <a:ext cx="293687" cy="1601787"/>
            <a:chOff x="0" y="0"/>
            <a:chExt cx="19999" cy="19999"/>
          </a:xfrm>
        </p:grpSpPr>
        <p:sp>
          <p:nvSpPr>
            <p:cNvPr id="526344" name="Arc 8"/>
            <p:cNvSpPr>
              <a:spLocks/>
            </p:cNvSpPr>
            <p:nvPr/>
          </p:nvSpPr>
          <p:spPr bwMode="auto">
            <a:xfrm>
              <a:off x="0" y="0"/>
              <a:ext cx="10041" cy="500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45" name="Arc 9"/>
            <p:cNvSpPr>
              <a:spLocks/>
            </p:cNvSpPr>
            <p:nvPr/>
          </p:nvSpPr>
          <p:spPr bwMode="auto">
            <a:xfrm flipV="1">
              <a:off x="0" y="14993"/>
              <a:ext cx="10041" cy="500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46" name="Arc 10"/>
            <p:cNvSpPr>
              <a:spLocks/>
            </p:cNvSpPr>
            <p:nvPr/>
          </p:nvSpPr>
          <p:spPr bwMode="auto">
            <a:xfrm flipH="1">
              <a:off x="9958" y="9995"/>
              <a:ext cx="10041" cy="500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47" name="Arc 11"/>
            <p:cNvSpPr>
              <a:spLocks/>
            </p:cNvSpPr>
            <p:nvPr/>
          </p:nvSpPr>
          <p:spPr bwMode="auto">
            <a:xfrm flipH="1" flipV="1">
              <a:off x="9958" y="4998"/>
              <a:ext cx="10041" cy="500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6265863" y="3402013"/>
            <a:ext cx="293687" cy="1600200"/>
            <a:chOff x="0" y="0"/>
            <a:chExt cx="19999" cy="19999"/>
          </a:xfrm>
        </p:grpSpPr>
        <p:sp>
          <p:nvSpPr>
            <p:cNvPr id="526349" name="Arc 13"/>
            <p:cNvSpPr>
              <a:spLocks/>
            </p:cNvSpPr>
            <p:nvPr/>
          </p:nvSpPr>
          <p:spPr bwMode="auto">
            <a:xfrm>
              <a:off x="0" y="0"/>
              <a:ext cx="10041" cy="500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50" name="Arc 14"/>
            <p:cNvSpPr>
              <a:spLocks/>
            </p:cNvSpPr>
            <p:nvPr/>
          </p:nvSpPr>
          <p:spPr bwMode="auto">
            <a:xfrm flipV="1">
              <a:off x="0" y="14993"/>
              <a:ext cx="10041" cy="500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51" name="Arc 15"/>
            <p:cNvSpPr>
              <a:spLocks/>
            </p:cNvSpPr>
            <p:nvPr/>
          </p:nvSpPr>
          <p:spPr bwMode="auto">
            <a:xfrm flipH="1">
              <a:off x="9958" y="9995"/>
              <a:ext cx="10041" cy="500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52" name="Arc 16"/>
            <p:cNvSpPr>
              <a:spLocks/>
            </p:cNvSpPr>
            <p:nvPr/>
          </p:nvSpPr>
          <p:spPr bwMode="auto">
            <a:xfrm flipH="1" flipV="1">
              <a:off x="9958" y="4998"/>
              <a:ext cx="10041" cy="500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6265863" y="5105400"/>
            <a:ext cx="293687" cy="1600200"/>
            <a:chOff x="0" y="0"/>
            <a:chExt cx="19999" cy="19999"/>
          </a:xfrm>
        </p:grpSpPr>
        <p:sp>
          <p:nvSpPr>
            <p:cNvPr id="526354" name="Arc 18"/>
            <p:cNvSpPr>
              <a:spLocks/>
            </p:cNvSpPr>
            <p:nvPr/>
          </p:nvSpPr>
          <p:spPr bwMode="auto">
            <a:xfrm>
              <a:off x="0" y="0"/>
              <a:ext cx="10041" cy="500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55" name="Arc 19"/>
            <p:cNvSpPr>
              <a:spLocks/>
            </p:cNvSpPr>
            <p:nvPr/>
          </p:nvSpPr>
          <p:spPr bwMode="auto">
            <a:xfrm flipV="1">
              <a:off x="0" y="14993"/>
              <a:ext cx="10041" cy="500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56" name="Arc 20"/>
            <p:cNvSpPr>
              <a:spLocks/>
            </p:cNvSpPr>
            <p:nvPr/>
          </p:nvSpPr>
          <p:spPr bwMode="auto">
            <a:xfrm flipH="1">
              <a:off x="9958" y="9995"/>
              <a:ext cx="10041" cy="500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57" name="Arc 21"/>
            <p:cNvSpPr>
              <a:spLocks/>
            </p:cNvSpPr>
            <p:nvPr/>
          </p:nvSpPr>
          <p:spPr bwMode="auto">
            <a:xfrm flipH="1" flipV="1">
              <a:off x="9958" y="4998"/>
              <a:ext cx="10041" cy="500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6265863" y="382588"/>
            <a:ext cx="293687" cy="481012"/>
            <a:chOff x="0" y="0"/>
            <a:chExt cx="19999" cy="20001"/>
          </a:xfrm>
        </p:grpSpPr>
        <p:sp>
          <p:nvSpPr>
            <p:cNvPr id="526359" name="Arc 23"/>
            <p:cNvSpPr>
              <a:spLocks/>
            </p:cNvSpPr>
            <p:nvPr/>
          </p:nvSpPr>
          <p:spPr bwMode="auto">
            <a:xfrm>
              <a:off x="0" y="0"/>
              <a:ext cx="10041" cy="502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60" name="Arc 24"/>
            <p:cNvSpPr>
              <a:spLocks/>
            </p:cNvSpPr>
            <p:nvPr/>
          </p:nvSpPr>
          <p:spPr bwMode="auto">
            <a:xfrm flipV="1">
              <a:off x="0" y="14980"/>
              <a:ext cx="10041" cy="502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61" name="Arc 25"/>
            <p:cNvSpPr>
              <a:spLocks/>
            </p:cNvSpPr>
            <p:nvPr/>
          </p:nvSpPr>
          <p:spPr bwMode="auto">
            <a:xfrm flipH="1">
              <a:off x="9958" y="9987"/>
              <a:ext cx="10041" cy="502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62" name="Arc 26"/>
            <p:cNvSpPr>
              <a:spLocks/>
            </p:cNvSpPr>
            <p:nvPr/>
          </p:nvSpPr>
          <p:spPr bwMode="auto">
            <a:xfrm flipH="1" flipV="1">
              <a:off x="9958" y="4993"/>
              <a:ext cx="10041" cy="502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6265863" y="1023938"/>
            <a:ext cx="293687" cy="479425"/>
            <a:chOff x="0" y="0"/>
            <a:chExt cx="19999" cy="20001"/>
          </a:xfrm>
        </p:grpSpPr>
        <p:sp>
          <p:nvSpPr>
            <p:cNvPr id="526364" name="Arc 28"/>
            <p:cNvSpPr>
              <a:spLocks/>
            </p:cNvSpPr>
            <p:nvPr/>
          </p:nvSpPr>
          <p:spPr bwMode="auto">
            <a:xfrm>
              <a:off x="0" y="0"/>
              <a:ext cx="10041" cy="502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65" name="Arc 29"/>
            <p:cNvSpPr>
              <a:spLocks/>
            </p:cNvSpPr>
            <p:nvPr/>
          </p:nvSpPr>
          <p:spPr bwMode="auto">
            <a:xfrm flipV="1">
              <a:off x="0" y="14980"/>
              <a:ext cx="10041" cy="502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66" name="Arc 30"/>
            <p:cNvSpPr>
              <a:spLocks/>
            </p:cNvSpPr>
            <p:nvPr/>
          </p:nvSpPr>
          <p:spPr bwMode="auto">
            <a:xfrm flipH="1">
              <a:off x="9958" y="9987"/>
              <a:ext cx="10041" cy="502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67" name="Arc 31"/>
            <p:cNvSpPr>
              <a:spLocks/>
            </p:cNvSpPr>
            <p:nvPr/>
          </p:nvSpPr>
          <p:spPr bwMode="auto">
            <a:xfrm flipH="1" flipV="1">
              <a:off x="9958" y="4993"/>
              <a:ext cx="10041" cy="502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6368" name="Rectangle 32"/>
          <p:cNvSpPr>
            <a:spLocks noChangeArrowheads="1"/>
          </p:cNvSpPr>
          <p:nvPr/>
        </p:nvSpPr>
        <p:spPr bwMode="auto">
          <a:xfrm>
            <a:off x="6707188" y="412750"/>
            <a:ext cx="2208212" cy="5080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Program is created in </a:t>
            </a:r>
            <a:b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</a:br>
            <a: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the editor and stored </a:t>
            </a:r>
            <a:b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</a:br>
            <a: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on disk (source code).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200" b="1">
              <a:latin typeface="Courier New" pitchFamily="49" charset="0"/>
            </a:endParaRPr>
          </a:p>
        </p:txBody>
      </p:sp>
      <p:sp>
        <p:nvSpPr>
          <p:cNvPr id="526369" name="Rectangle 33"/>
          <p:cNvSpPr>
            <a:spLocks noChangeArrowheads="1"/>
          </p:cNvSpPr>
          <p:nvPr/>
        </p:nvSpPr>
        <p:spPr bwMode="auto">
          <a:xfrm>
            <a:off x="6707188" y="1047750"/>
            <a:ext cx="1979612" cy="8128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Compiler creates </a:t>
            </a:r>
            <a:b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</a:br>
            <a: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machine language and stores </a:t>
            </a:r>
            <a:b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</a:br>
            <a: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it on disk as executable.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200" b="1">
              <a:latin typeface="Courier New" pitchFamily="49" charset="0"/>
            </a:endParaRPr>
          </a:p>
        </p:txBody>
      </p:sp>
      <p:sp>
        <p:nvSpPr>
          <p:cNvPr id="526370" name="Rectangle 34"/>
          <p:cNvSpPr>
            <a:spLocks noChangeArrowheads="1"/>
          </p:cNvSpPr>
          <p:nvPr/>
        </p:nvSpPr>
        <p:spPr bwMode="auto">
          <a:xfrm>
            <a:off x="6700838" y="2371725"/>
            <a:ext cx="2208212" cy="5080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Loader puts </a:t>
            </a:r>
            <a:b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</a:br>
            <a: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executable in memory.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200" b="1">
              <a:latin typeface="Courier New" pitchFamily="49" charset="0"/>
            </a:endParaRPr>
          </a:p>
        </p:txBody>
      </p:sp>
      <p:sp>
        <p:nvSpPr>
          <p:cNvPr id="526371" name="Rectangle 35"/>
          <p:cNvSpPr>
            <a:spLocks noChangeArrowheads="1"/>
          </p:cNvSpPr>
          <p:nvPr/>
        </p:nvSpPr>
        <p:spPr bwMode="auto">
          <a:xfrm>
            <a:off x="6707188" y="3713163"/>
            <a:ext cx="2208212" cy="10668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Load the source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200" b="1">
              <a:latin typeface="Courier New" pitchFamily="49" charset="0"/>
            </a:endParaRPr>
          </a:p>
        </p:txBody>
      </p:sp>
      <p:sp>
        <p:nvSpPr>
          <p:cNvPr id="526372" name="Rectangle 36"/>
          <p:cNvSpPr>
            <a:spLocks noChangeArrowheads="1"/>
          </p:cNvSpPr>
          <p:nvPr/>
        </p:nvSpPr>
        <p:spPr bwMode="auto">
          <a:xfrm>
            <a:off x="6707188" y="5286375"/>
            <a:ext cx="2208212" cy="138747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Interpreter reads </a:t>
            </a:r>
            <a:b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</a:br>
            <a: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source code line by line and </a:t>
            </a:r>
            <a:b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</a:br>
            <a: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translates it into machine language on the fly</a:t>
            </a:r>
            <a:endParaRPr kumimoji="0" lang="en-US" sz="1200" b="1">
              <a:latin typeface="Courier New" pitchFamily="49" charset="0"/>
            </a:endParaRPr>
          </a:p>
        </p:txBody>
      </p:sp>
      <p:sp>
        <p:nvSpPr>
          <p:cNvPr id="526373" name="Rectangle 37"/>
          <p:cNvSpPr>
            <a:spLocks noChangeArrowheads="1"/>
          </p:cNvSpPr>
          <p:nvPr/>
        </p:nvSpPr>
        <p:spPr bwMode="auto">
          <a:xfrm>
            <a:off x="228600" y="571500"/>
            <a:ext cx="1546225" cy="12065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1200" b="1" i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Phase 1</a:t>
            </a:r>
            <a:endParaRPr kumimoji="0" lang="en-US" sz="1200" b="1">
              <a:solidFill>
                <a:srgbClr val="000000"/>
              </a:solidFill>
              <a:latin typeface="Courier New" pitchFamily="49" charset="0"/>
              <a:cs typeface="Times New Roman" pitchFamily="18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200" b="1">
              <a:latin typeface="Courier New" pitchFamily="49" charset="0"/>
            </a:endParaRPr>
          </a:p>
        </p:txBody>
      </p:sp>
      <p:sp>
        <p:nvSpPr>
          <p:cNvPr id="526374" name="Rectangle 38"/>
          <p:cNvSpPr>
            <a:spLocks noChangeArrowheads="1"/>
          </p:cNvSpPr>
          <p:nvPr/>
        </p:nvSpPr>
        <p:spPr bwMode="auto">
          <a:xfrm>
            <a:off x="228600" y="1228725"/>
            <a:ext cx="1546225" cy="119063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1200" b="1" i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Phase 2</a:t>
            </a:r>
            <a:endParaRPr kumimoji="0" lang="en-US" sz="1200" b="1">
              <a:solidFill>
                <a:srgbClr val="000000"/>
              </a:solidFill>
              <a:latin typeface="Courier New" pitchFamily="49" charset="0"/>
              <a:cs typeface="Times New Roman" pitchFamily="18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200" b="1">
              <a:latin typeface="Courier New" pitchFamily="49" charset="0"/>
            </a:endParaRPr>
          </a:p>
        </p:txBody>
      </p:sp>
      <p:sp>
        <p:nvSpPr>
          <p:cNvPr id="526375" name="Rectangle 39"/>
          <p:cNvSpPr>
            <a:spLocks noChangeArrowheads="1"/>
          </p:cNvSpPr>
          <p:nvPr/>
        </p:nvSpPr>
        <p:spPr bwMode="auto">
          <a:xfrm>
            <a:off x="228600" y="1997075"/>
            <a:ext cx="1546225" cy="12065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1200" b="1" i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Phase 3</a:t>
            </a:r>
            <a:endParaRPr kumimoji="0" lang="en-US" sz="1200" b="1">
              <a:solidFill>
                <a:srgbClr val="000000"/>
              </a:solidFill>
              <a:latin typeface="Courier New" pitchFamily="49" charset="0"/>
              <a:cs typeface="Times New Roman" pitchFamily="18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200" b="1">
              <a:latin typeface="Courier New" pitchFamily="49" charset="0"/>
            </a:endParaRPr>
          </a:p>
        </p:txBody>
      </p:sp>
      <p:sp>
        <p:nvSpPr>
          <p:cNvPr id="526376" name="Rectangle 40"/>
          <p:cNvSpPr>
            <a:spLocks noChangeArrowheads="1"/>
          </p:cNvSpPr>
          <p:nvPr/>
        </p:nvSpPr>
        <p:spPr bwMode="auto">
          <a:xfrm>
            <a:off x="228600" y="3695700"/>
            <a:ext cx="1546225" cy="12065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1200" b="1" i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Phase 1</a:t>
            </a:r>
            <a:endParaRPr kumimoji="0" lang="en-US" sz="1200" b="1">
              <a:solidFill>
                <a:srgbClr val="000000"/>
              </a:solidFill>
              <a:latin typeface="Courier New" pitchFamily="49" charset="0"/>
              <a:cs typeface="Times New Roman" pitchFamily="18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200" b="1">
              <a:latin typeface="Courier New" pitchFamily="49" charset="0"/>
            </a:endParaRPr>
          </a:p>
        </p:txBody>
      </p:sp>
      <p:sp>
        <p:nvSpPr>
          <p:cNvPr id="526377" name="Rectangle 41"/>
          <p:cNvSpPr>
            <a:spLocks noChangeArrowheads="1"/>
          </p:cNvSpPr>
          <p:nvPr/>
        </p:nvSpPr>
        <p:spPr bwMode="auto">
          <a:xfrm>
            <a:off x="228600" y="5426075"/>
            <a:ext cx="1546225" cy="12065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1200" b="1" i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Phase 2</a:t>
            </a:r>
            <a:endParaRPr kumimoji="0" lang="en-US" sz="1200" b="1">
              <a:solidFill>
                <a:srgbClr val="000000"/>
              </a:solidFill>
              <a:latin typeface="Courier New" pitchFamily="49" charset="0"/>
              <a:cs typeface="Times New Roman" pitchFamily="18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200" b="1">
              <a:latin typeface="Courier New" pitchFamily="49" charset="0"/>
            </a:endParaRPr>
          </a:p>
        </p:txBody>
      </p:sp>
      <p:grpSp>
        <p:nvGrpSpPr>
          <p:cNvPr id="7" name="Group 42"/>
          <p:cNvGrpSpPr>
            <a:grpSpLocks/>
          </p:cNvGrpSpPr>
          <p:nvPr/>
        </p:nvGrpSpPr>
        <p:grpSpPr bwMode="auto">
          <a:xfrm>
            <a:off x="4822825" y="479425"/>
            <a:ext cx="1325563" cy="325438"/>
            <a:chOff x="0" y="1"/>
            <a:chExt cx="20000" cy="19999"/>
          </a:xfrm>
        </p:grpSpPr>
        <p:grpSp>
          <p:nvGrpSpPr>
            <p:cNvPr id="8" name="Group 43"/>
            <p:cNvGrpSpPr>
              <a:grpSpLocks/>
            </p:cNvGrpSpPr>
            <p:nvPr/>
          </p:nvGrpSpPr>
          <p:grpSpPr bwMode="auto">
            <a:xfrm>
              <a:off x="0" y="42"/>
              <a:ext cx="20000" cy="19958"/>
              <a:chOff x="0" y="2"/>
              <a:chExt cx="20000" cy="19998"/>
            </a:xfrm>
          </p:grpSpPr>
          <p:sp>
            <p:nvSpPr>
              <p:cNvPr id="526380" name="Oval 44"/>
              <p:cNvSpPr>
                <a:spLocks noChangeArrowheads="1"/>
              </p:cNvSpPr>
              <p:nvPr/>
            </p:nvSpPr>
            <p:spPr bwMode="auto">
              <a:xfrm>
                <a:off x="0" y="15021"/>
                <a:ext cx="20000" cy="4979"/>
              </a:xfrm>
              <a:prstGeom prst="ellipse">
                <a:avLst/>
              </a:prstGeom>
              <a:solidFill>
                <a:schemeClr val="hlink"/>
              </a:solidFill>
              <a:ln w="31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381" name="Freeform 45"/>
              <p:cNvSpPr>
                <a:spLocks/>
              </p:cNvSpPr>
              <p:nvPr/>
            </p:nvSpPr>
            <p:spPr bwMode="auto">
              <a:xfrm>
                <a:off x="19" y="2553"/>
                <a:ext cx="19981" cy="14814"/>
              </a:xfrm>
              <a:custGeom>
                <a:avLst/>
                <a:gdLst/>
                <a:ahLst/>
                <a:cxnLst>
                  <a:cxn ang="0">
                    <a:pos x="19981" y="0"/>
                  </a:cxn>
                  <a:cxn ang="0">
                    <a:pos x="19981" y="19944"/>
                  </a:cxn>
                  <a:cxn ang="0">
                    <a:pos x="0" y="19944"/>
                  </a:cxn>
                  <a:cxn ang="0">
                    <a:pos x="0" y="0"/>
                  </a:cxn>
                  <a:cxn ang="0">
                    <a:pos x="19981" y="0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944"/>
                    </a:lnTo>
                    <a:lnTo>
                      <a:pt x="0" y="19944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solidFill>
                <a:schemeClr val="hlink"/>
              </a:solidFill>
              <a:ln w="31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382" name="Oval 46"/>
              <p:cNvSpPr>
                <a:spLocks noChangeArrowheads="1"/>
              </p:cNvSpPr>
              <p:nvPr/>
            </p:nvSpPr>
            <p:spPr bwMode="auto">
              <a:xfrm>
                <a:off x="0" y="2"/>
                <a:ext cx="20000" cy="4979"/>
              </a:xfrm>
              <a:prstGeom prst="ellipse">
                <a:avLst/>
              </a:prstGeom>
              <a:solidFill>
                <a:schemeClr val="hlink"/>
              </a:solidFill>
              <a:ln w="31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6383" name="Oval 47"/>
            <p:cNvSpPr>
              <a:spLocks noChangeArrowheads="1"/>
            </p:cNvSpPr>
            <p:nvPr/>
          </p:nvSpPr>
          <p:spPr bwMode="auto">
            <a:xfrm>
              <a:off x="0" y="14990"/>
              <a:ext cx="20000" cy="4969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84" name="Freeform 48"/>
            <p:cNvSpPr>
              <a:spLocks/>
            </p:cNvSpPr>
            <p:nvPr/>
          </p:nvSpPr>
          <p:spPr bwMode="auto">
            <a:xfrm>
              <a:off x="19" y="2547"/>
              <a:ext cx="19981" cy="14784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44"/>
                </a:cxn>
                <a:cxn ang="0">
                  <a:pos x="0" y="19944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44"/>
                  </a:lnTo>
                  <a:lnTo>
                    <a:pt x="0" y="19944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85" name="Freeform 49"/>
            <p:cNvSpPr>
              <a:spLocks/>
            </p:cNvSpPr>
            <p:nvPr/>
          </p:nvSpPr>
          <p:spPr bwMode="auto">
            <a:xfrm>
              <a:off x="148" y="15072"/>
              <a:ext cx="19759" cy="2341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649"/>
                </a:cxn>
                <a:cxn ang="0">
                  <a:pos x="0" y="19649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649"/>
                  </a:lnTo>
                  <a:lnTo>
                    <a:pt x="0" y="19649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86" name="Rectangle 50"/>
            <p:cNvSpPr>
              <a:spLocks noChangeArrowheads="1"/>
            </p:cNvSpPr>
            <p:nvPr/>
          </p:nvSpPr>
          <p:spPr bwMode="auto">
            <a:xfrm>
              <a:off x="5624" y="7311"/>
              <a:ext cx="8752" cy="10718"/>
            </a:xfrm>
            <a:prstGeom prst="rect">
              <a:avLst/>
            </a:prstGeom>
            <a:solidFill>
              <a:schemeClr val="hlink"/>
            </a:solidFill>
            <a:ln w="0">
              <a:solidFill>
                <a:schemeClr val="hlink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Disk</a:t>
              </a:r>
            </a:p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endParaRPr kumimoji="0" lang="en-US" sz="1200" b="1">
                <a:latin typeface="Courier New" pitchFamily="49" charset="0"/>
              </a:endParaRPr>
            </a:p>
          </p:txBody>
        </p:sp>
        <p:sp>
          <p:nvSpPr>
            <p:cNvPr id="526387" name="Freeform 51"/>
            <p:cNvSpPr>
              <a:spLocks/>
            </p:cNvSpPr>
            <p:nvPr/>
          </p:nvSpPr>
          <p:spPr bwMode="auto">
            <a:xfrm>
              <a:off x="148" y="2095"/>
              <a:ext cx="19759" cy="2752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701"/>
                </a:cxn>
                <a:cxn ang="0">
                  <a:pos x="0" y="19701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701"/>
                  </a:lnTo>
                  <a:lnTo>
                    <a:pt x="0" y="19701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88" name="Oval 52"/>
            <p:cNvSpPr>
              <a:spLocks noChangeArrowheads="1"/>
            </p:cNvSpPr>
            <p:nvPr/>
          </p:nvSpPr>
          <p:spPr bwMode="auto">
            <a:xfrm>
              <a:off x="0" y="1"/>
              <a:ext cx="20000" cy="4969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53"/>
          <p:cNvGrpSpPr>
            <a:grpSpLocks/>
          </p:cNvGrpSpPr>
          <p:nvPr/>
        </p:nvGrpSpPr>
        <p:grpSpPr bwMode="auto">
          <a:xfrm>
            <a:off x="1798638" y="371475"/>
            <a:ext cx="2062162" cy="479425"/>
            <a:chOff x="0" y="0"/>
            <a:chExt cx="20000" cy="20000"/>
          </a:xfrm>
        </p:grpSpPr>
        <p:sp>
          <p:nvSpPr>
            <p:cNvPr id="526390" name="Freeform 54"/>
            <p:cNvSpPr>
              <a:spLocks/>
            </p:cNvSpPr>
            <p:nvPr/>
          </p:nvSpPr>
          <p:spPr bwMode="auto">
            <a:xfrm>
              <a:off x="0" y="0"/>
              <a:ext cx="20000" cy="20000"/>
            </a:xfrm>
            <a:custGeom>
              <a:avLst/>
              <a:gdLst/>
              <a:ahLst/>
              <a:cxnLst>
                <a:cxn ang="0">
                  <a:pos x="19988" y="0"/>
                </a:cxn>
                <a:cxn ang="0">
                  <a:pos x="19988" y="19972"/>
                </a:cxn>
                <a:cxn ang="0">
                  <a:pos x="0" y="19972"/>
                </a:cxn>
                <a:cxn ang="0">
                  <a:pos x="0" y="0"/>
                </a:cxn>
                <a:cxn ang="0">
                  <a:pos x="19988" y="0"/>
                </a:cxn>
              </a:cxnLst>
              <a:rect l="0" t="0" r="r" b="b"/>
              <a:pathLst>
                <a:path w="20000" h="20000">
                  <a:moveTo>
                    <a:pt x="19988" y="0"/>
                  </a:moveTo>
                  <a:lnTo>
                    <a:pt x="19988" y="19972"/>
                  </a:lnTo>
                  <a:lnTo>
                    <a:pt x="0" y="19972"/>
                  </a:lnTo>
                  <a:lnTo>
                    <a:pt x="0" y="0"/>
                  </a:lnTo>
                  <a:lnTo>
                    <a:pt x="19988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C5000D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91" name="Freeform 55"/>
            <p:cNvSpPr>
              <a:spLocks/>
            </p:cNvSpPr>
            <p:nvPr/>
          </p:nvSpPr>
          <p:spPr bwMode="auto">
            <a:xfrm>
              <a:off x="0" y="0"/>
              <a:ext cx="20000" cy="20000"/>
            </a:xfrm>
            <a:custGeom>
              <a:avLst/>
              <a:gdLst/>
              <a:ahLst/>
              <a:cxnLst>
                <a:cxn ang="0">
                  <a:pos x="19988" y="0"/>
                </a:cxn>
                <a:cxn ang="0">
                  <a:pos x="19988" y="19972"/>
                </a:cxn>
                <a:cxn ang="0">
                  <a:pos x="0" y="19972"/>
                </a:cxn>
                <a:cxn ang="0">
                  <a:pos x="0" y="0"/>
                </a:cxn>
                <a:cxn ang="0">
                  <a:pos x="19988" y="0"/>
                </a:cxn>
              </a:cxnLst>
              <a:rect l="0" t="0" r="r" b="b"/>
              <a:pathLst>
                <a:path w="20000" h="20000">
                  <a:moveTo>
                    <a:pt x="19988" y="0"/>
                  </a:moveTo>
                  <a:lnTo>
                    <a:pt x="19988" y="19972"/>
                  </a:lnTo>
                  <a:lnTo>
                    <a:pt x="0" y="19972"/>
                  </a:lnTo>
                  <a:lnTo>
                    <a:pt x="0" y="0"/>
                  </a:lnTo>
                  <a:lnTo>
                    <a:pt x="19988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92" name="Rectangle 56"/>
            <p:cNvSpPr>
              <a:spLocks noChangeArrowheads="1"/>
            </p:cNvSpPr>
            <p:nvPr/>
          </p:nvSpPr>
          <p:spPr bwMode="auto">
            <a:xfrm>
              <a:off x="6321" y="7389"/>
              <a:ext cx="7346" cy="6694"/>
            </a:xfrm>
            <a:prstGeom prst="rect">
              <a:avLst/>
            </a:prstGeom>
            <a:solidFill>
              <a:schemeClr val="hlink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Editor</a:t>
              </a:r>
            </a:p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endParaRPr kumimoji="0" lang="en-US" sz="1200" b="1">
                <a:latin typeface="Courier New" pitchFamily="49" charset="0"/>
              </a:endParaRPr>
            </a:p>
          </p:txBody>
        </p:sp>
      </p:grpSp>
      <p:grpSp>
        <p:nvGrpSpPr>
          <p:cNvPr id="10" name="Group 57"/>
          <p:cNvGrpSpPr>
            <a:grpSpLocks/>
          </p:cNvGrpSpPr>
          <p:nvPr/>
        </p:nvGrpSpPr>
        <p:grpSpPr bwMode="auto">
          <a:xfrm>
            <a:off x="1824038" y="1022350"/>
            <a:ext cx="2062162" cy="481013"/>
            <a:chOff x="0" y="0"/>
            <a:chExt cx="20000" cy="20000"/>
          </a:xfrm>
        </p:grpSpPr>
        <p:sp>
          <p:nvSpPr>
            <p:cNvPr id="526394" name="Freeform 58"/>
            <p:cNvSpPr>
              <a:spLocks/>
            </p:cNvSpPr>
            <p:nvPr/>
          </p:nvSpPr>
          <p:spPr bwMode="auto">
            <a:xfrm>
              <a:off x="0" y="0"/>
              <a:ext cx="20000" cy="20000"/>
            </a:xfrm>
            <a:custGeom>
              <a:avLst/>
              <a:gdLst/>
              <a:ahLst/>
              <a:cxnLst>
                <a:cxn ang="0">
                  <a:pos x="19988" y="0"/>
                </a:cxn>
                <a:cxn ang="0">
                  <a:pos x="19988" y="19972"/>
                </a:cxn>
                <a:cxn ang="0">
                  <a:pos x="0" y="19972"/>
                </a:cxn>
                <a:cxn ang="0">
                  <a:pos x="0" y="0"/>
                </a:cxn>
                <a:cxn ang="0">
                  <a:pos x="19988" y="0"/>
                </a:cxn>
              </a:cxnLst>
              <a:rect l="0" t="0" r="r" b="b"/>
              <a:pathLst>
                <a:path w="20000" h="20000">
                  <a:moveTo>
                    <a:pt x="19988" y="0"/>
                  </a:moveTo>
                  <a:lnTo>
                    <a:pt x="19988" y="19972"/>
                  </a:lnTo>
                  <a:lnTo>
                    <a:pt x="0" y="19972"/>
                  </a:lnTo>
                  <a:lnTo>
                    <a:pt x="0" y="0"/>
                  </a:lnTo>
                  <a:lnTo>
                    <a:pt x="19988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C5000D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95" name="Freeform 59"/>
            <p:cNvSpPr>
              <a:spLocks/>
            </p:cNvSpPr>
            <p:nvPr/>
          </p:nvSpPr>
          <p:spPr bwMode="auto">
            <a:xfrm>
              <a:off x="0" y="0"/>
              <a:ext cx="20000" cy="20000"/>
            </a:xfrm>
            <a:custGeom>
              <a:avLst/>
              <a:gdLst/>
              <a:ahLst/>
              <a:cxnLst>
                <a:cxn ang="0">
                  <a:pos x="19988" y="0"/>
                </a:cxn>
                <a:cxn ang="0">
                  <a:pos x="19988" y="19972"/>
                </a:cxn>
                <a:cxn ang="0">
                  <a:pos x="0" y="19972"/>
                </a:cxn>
                <a:cxn ang="0">
                  <a:pos x="0" y="0"/>
                </a:cxn>
                <a:cxn ang="0">
                  <a:pos x="19988" y="0"/>
                </a:cxn>
              </a:cxnLst>
              <a:rect l="0" t="0" r="r" b="b"/>
              <a:pathLst>
                <a:path w="20000" h="20000">
                  <a:moveTo>
                    <a:pt x="19988" y="0"/>
                  </a:moveTo>
                  <a:lnTo>
                    <a:pt x="19988" y="19972"/>
                  </a:lnTo>
                  <a:lnTo>
                    <a:pt x="0" y="19972"/>
                  </a:lnTo>
                  <a:lnTo>
                    <a:pt x="0" y="0"/>
                  </a:lnTo>
                  <a:lnTo>
                    <a:pt x="19988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96" name="Rectangle 60"/>
            <p:cNvSpPr>
              <a:spLocks noChangeArrowheads="1"/>
            </p:cNvSpPr>
            <p:nvPr/>
          </p:nvSpPr>
          <p:spPr bwMode="auto">
            <a:xfrm>
              <a:off x="5179" y="7389"/>
              <a:ext cx="9631" cy="6694"/>
            </a:xfrm>
            <a:prstGeom prst="rect">
              <a:avLst/>
            </a:prstGeom>
            <a:solidFill>
              <a:schemeClr val="hlink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Compile</a:t>
              </a:r>
            </a:p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endParaRPr kumimoji="0" lang="en-US" sz="1200" b="1">
                <a:latin typeface="Courier New" pitchFamily="49" charset="0"/>
              </a:endParaRPr>
            </a:p>
          </p:txBody>
        </p:sp>
      </p:grpSp>
      <p:grpSp>
        <p:nvGrpSpPr>
          <p:cNvPr id="11" name="Group 61"/>
          <p:cNvGrpSpPr>
            <a:grpSpLocks/>
          </p:cNvGrpSpPr>
          <p:nvPr/>
        </p:nvGrpSpPr>
        <p:grpSpPr bwMode="auto">
          <a:xfrm>
            <a:off x="1798638" y="1741488"/>
            <a:ext cx="2062162" cy="481012"/>
            <a:chOff x="0" y="0"/>
            <a:chExt cx="20000" cy="20000"/>
          </a:xfrm>
        </p:grpSpPr>
        <p:sp>
          <p:nvSpPr>
            <p:cNvPr id="526398" name="Freeform 62"/>
            <p:cNvSpPr>
              <a:spLocks/>
            </p:cNvSpPr>
            <p:nvPr/>
          </p:nvSpPr>
          <p:spPr bwMode="auto">
            <a:xfrm>
              <a:off x="0" y="0"/>
              <a:ext cx="20000" cy="20000"/>
            </a:xfrm>
            <a:custGeom>
              <a:avLst/>
              <a:gdLst/>
              <a:ahLst/>
              <a:cxnLst>
                <a:cxn ang="0">
                  <a:pos x="19988" y="0"/>
                </a:cxn>
                <a:cxn ang="0">
                  <a:pos x="19988" y="19972"/>
                </a:cxn>
                <a:cxn ang="0">
                  <a:pos x="0" y="19972"/>
                </a:cxn>
                <a:cxn ang="0">
                  <a:pos x="0" y="0"/>
                </a:cxn>
                <a:cxn ang="0">
                  <a:pos x="19988" y="0"/>
                </a:cxn>
              </a:cxnLst>
              <a:rect l="0" t="0" r="r" b="b"/>
              <a:pathLst>
                <a:path w="20000" h="20000">
                  <a:moveTo>
                    <a:pt x="19988" y="0"/>
                  </a:moveTo>
                  <a:lnTo>
                    <a:pt x="19988" y="19972"/>
                  </a:lnTo>
                  <a:lnTo>
                    <a:pt x="0" y="19972"/>
                  </a:lnTo>
                  <a:lnTo>
                    <a:pt x="0" y="0"/>
                  </a:lnTo>
                  <a:lnTo>
                    <a:pt x="19988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C5000D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99" name="Freeform 63"/>
            <p:cNvSpPr>
              <a:spLocks/>
            </p:cNvSpPr>
            <p:nvPr/>
          </p:nvSpPr>
          <p:spPr bwMode="auto">
            <a:xfrm>
              <a:off x="0" y="0"/>
              <a:ext cx="20000" cy="20000"/>
            </a:xfrm>
            <a:custGeom>
              <a:avLst/>
              <a:gdLst/>
              <a:ahLst/>
              <a:cxnLst>
                <a:cxn ang="0">
                  <a:pos x="19988" y="0"/>
                </a:cxn>
                <a:cxn ang="0">
                  <a:pos x="19988" y="19972"/>
                </a:cxn>
                <a:cxn ang="0">
                  <a:pos x="0" y="19972"/>
                </a:cxn>
                <a:cxn ang="0">
                  <a:pos x="0" y="0"/>
                </a:cxn>
                <a:cxn ang="0">
                  <a:pos x="19988" y="0"/>
                </a:cxn>
              </a:cxnLst>
              <a:rect l="0" t="0" r="r" b="b"/>
              <a:pathLst>
                <a:path w="20000" h="20000">
                  <a:moveTo>
                    <a:pt x="19988" y="0"/>
                  </a:moveTo>
                  <a:lnTo>
                    <a:pt x="19988" y="19972"/>
                  </a:lnTo>
                  <a:lnTo>
                    <a:pt x="0" y="19972"/>
                  </a:lnTo>
                  <a:lnTo>
                    <a:pt x="0" y="0"/>
                  </a:lnTo>
                  <a:lnTo>
                    <a:pt x="19988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00" name="Rectangle 64"/>
            <p:cNvSpPr>
              <a:spLocks noChangeArrowheads="1"/>
            </p:cNvSpPr>
            <p:nvPr/>
          </p:nvSpPr>
          <p:spPr bwMode="auto">
            <a:xfrm>
              <a:off x="2893" y="7417"/>
              <a:ext cx="14202" cy="6694"/>
            </a:xfrm>
            <a:prstGeom prst="rect">
              <a:avLst/>
            </a:prstGeom>
            <a:solidFill>
              <a:schemeClr val="hlink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Loader</a:t>
              </a:r>
            </a:p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endParaRPr kumimoji="0" lang="en-US" sz="1200" b="1">
                <a:latin typeface="Courier New" pitchFamily="49" charset="0"/>
              </a:endParaRPr>
            </a:p>
          </p:txBody>
        </p:sp>
      </p:grpSp>
      <p:grpSp>
        <p:nvGrpSpPr>
          <p:cNvPr id="12" name="Group 65"/>
          <p:cNvGrpSpPr>
            <a:grpSpLocks/>
          </p:cNvGrpSpPr>
          <p:nvPr/>
        </p:nvGrpSpPr>
        <p:grpSpPr bwMode="auto">
          <a:xfrm>
            <a:off x="2166938" y="2489200"/>
            <a:ext cx="1325562" cy="325438"/>
            <a:chOff x="0" y="2"/>
            <a:chExt cx="20000" cy="19998"/>
          </a:xfrm>
        </p:grpSpPr>
        <p:sp>
          <p:nvSpPr>
            <p:cNvPr id="526402" name="Oval 66"/>
            <p:cNvSpPr>
              <a:spLocks noChangeArrowheads="1"/>
            </p:cNvSpPr>
            <p:nvPr/>
          </p:nvSpPr>
          <p:spPr bwMode="auto">
            <a:xfrm>
              <a:off x="0" y="15021"/>
              <a:ext cx="20000" cy="4979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03" name="Freeform 67"/>
            <p:cNvSpPr>
              <a:spLocks/>
            </p:cNvSpPr>
            <p:nvPr/>
          </p:nvSpPr>
          <p:spPr bwMode="auto">
            <a:xfrm>
              <a:off x="19" y="2553"/>
              <a:ext cx="19981" cy="14814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44"/>
                </a:cxn>
                <a:cxn ang="0">
                  <a:pos x="0" y="19944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44"/>
                  </a:lnTo>
                  <a:lnTo>
                    <a:pt x="0" y="19944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04" name="Oval 68"/>
            <p:cNvSpPr>
              <a:spLocks noChangeArrowheads="1"/>
            </p:cNvSpPr>
            <p:nvPr/>
          </p:nvSpPr>
          <p:spPr bwMode="auto">
            <a:xfrm>
              <a:off x="0" y="2"/>
              <a:ext cx="20000" cy="4979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6405" name="Oval 69"/>
          <p:cNvSpPr>
            <a:spLocks noChangeArrowheads="1"/>
          </p:cNvSpPr>
          <p:nvPr/>
        </p:nvSpPr>
        <p:spPr bwMode="auto">
          <a:xfrm>
            <a:off x="2166938" y="2733675"/>
            <a:ext cx="1325562" cy="80963"/>
          </a:xfrm>
          <a:prstGeom prst="ellipse">
            <a:avLst/>
          </a:prstGeom>
          <a:solidFill>
            <a:schemeClr val="hlink"/>
          </a:solidFill>
          <a:ln w="317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6406" name="Freeform 70"/>
          <p:cNvSpPr>
            <a:spLocks/>
          </p:cNvSpPr>
          <p:nvPr/>
        </p:nvSpPr>
        <p:spPr bwMode="auto">
          <a:xfrm>
            <a:off x="2168525" y="2530475"/>
            <a:ext cx="1323975" cy="241300"/>
          </a:xfrm>
          <a:custGeom>
            <a:avLst/>
            <a:gdLst/>
            <a:ahLst/>
            <a:cxnLst>
              <a:cxn ang="0">
                <a:pos x="19981" y="0"/>
              </a:cxn>
              <a:cxn ang="0">
                <a:pos x="19981" y="19944"/>
              </a:cxn>
              <a:cxn ang="0">
                <a:pos x="0" y="19944"/>
              </a:cxn>
              <a:cxn ang="0">
                <a:pos x="0" y="0"/>
              </a:cxn>
              <a:cxn ang="0">
                <a:pos x="19981" y="0"/>
              </a:cxn>
            </a:cxnLst>
            <a:rect l="0" t="0" r="r" b="b"/>
            <a:pathLst>
              <a:path w="20000" h="20000">
                <a:moveTo>
                  <a:pt x="19981" y="0"/>
                </a:moveTo>
                <a:lnTo>
                  <a:pt x="19981" y="19944"/>
                </a:lnTo>
                <a:lnTo>
                  <a:pt x="0" y="19944"/>
                </a:lnTo>
                <a:lnTo>
                  <a:pt x="0" y="0"/>
                </a:lnTo>
                <a:lnTo>
                  <a:pt x="19981" y="0"/>
                </a:lnTo>
                <a:close/>
              </a:path>
            </a:pathLst>
          </a:custGeom>
          <a:solidFill>
            <a:schemeClr val="hlink"/>
          </a:solidFill>
          <a:ln w="317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6407" name="Freeform 71"/>
          <p:cNvSpPr>
            <a:spLocks/>
          </p:cNvSpPr>
          <p:nvPr/>
        </p:nvSpPr>
        <p:spPr bwMode="auto">
          <a:xfrm>
            <a:off x="2174875" y="2735263"/>
            <a:ext cx="1309688" cy="38100"/>
          </a:xfrm>
          <a:custGeom>
            <a:avLst/>
            <a:gdLst/>
            <a:ahLst/>
            <a:cxnLst>
              <a:cxn ang="0">
                <a:pos x="19981" y="0"/>
              </a:cxn>
              <a:cxn ang="0">
                <a:pos x="19981" y="19649"/>
              </a:cxn>
              <a:cxn ang="0">
                <a:pos x="0" y="19649"/>
              </a:cxn>
              <a:cxn ang="0">
                <a:pos x="0" y="0"/>
              </a:cxn>
              <a:cxn ang="0">
                <a:pos x="19981" y="0"/>
              </a:cxn>
            </a:cxnLst>
            <a:rect l="0" t="0" r="r" b="b"/>
            <a:pathLst>
              <a:path w="20000" h="20000">
                <a:moveTo>
                  <a:pt x="19981" y="0"/>
                </a:moveTo>
                <a:lnTo>
                  <a:pt x="19981" y="19649"/>
                </a:lnTo>
                <a:lnTo>
                  <a:pt x="0" y="19649"/>
                </a:lnTo>
                <a:lnTo>
                  <a:pt x="0" y="0"/>
                </a:lnTo>
                <a:lnTo>
                  <a:pt x="19981" y="0"/>
                </a:lnTo>
                <a:close/>
              </a:path>
            </a:pathLst>
          </a:custGeom>
          <a:solidFill>
            <a:schemeClr val="hlink"/>
          </a:solidFill>
          <a:ln w="317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6408" name="Rectangle 72"/>
          <p:cNvSpPr>
            <a:spLocks noChangeArrowheads="1"/>
          </p:cNvSpPr>
          <p:nvPr/>
        </p:nvSpPr>
        <p:spPr bwMode="auto">
          <a:xfrm>
            <a:off x="2509838" y="2595563"/>
            <a:ext cx="639762" cy="187325"/>
          </a:xfrm>
          <a:prstGeom prst="rect">
            <a:avLst/>
          </a:prstGeom>
          <a:solidFill>
            <a:schemeClr val="hlink"/>
          </a:solidFill>
          <a:ln w="0">
            <a:solidFill>
              <a:schemeClr val="hlink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Disk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200" b="1">
              <a:latin typeface="Courier New" pitchFamily="49" charset="0"/>
            </a:endParaRPr>
          </a:p>
        </p:txBody>
      </p:sp>
      <p:sp>
        <p:nvSpPr>
          <p:cNvPr id="526409" name="Freeform 73"/>
          <p:cNvSpPr>
            <a:spLocks/>
          </p:cNvSpPr>
          <p:nvPr/>
        </p:nvSpPr>
        <p:spPr bwMode="auto">
          <a:xfrm>
            <a:off x="2176463" y="2522538"/>
            <a:ext cx="1309687" cy="46037"/>
          </a:xfrm>
          <a:custGeom>
            <a:avLst/>
            <a:gdLst/>
            <a:ahLst/>
            <a:cxnLst>
              <a:cxn ang="0">
                <a:pos x="19981" y="0"/>
              </a:cxn>
              <a:cxn ang="0">
                <a:pos x="19981" y="19701"/>
              </a:cxn>
              <a:cxn ang="0">
                <a:pos x="0" y="19701"/>
              </a:cxn>
              <a:cxn ang="0">
                <a:pos x="0" y="0"/>
              </a:cxn>
              <a:cxn ang="0">
                <a:pos x="19981" y="0"/>
              </a:cxn>
            </a:cxnLst>
            <a:rect l="0" t="0" r="r" b="b"/>
            <a:pathLst>
              <a:path w="20000" h="20000">
                <a:moveTo>
                  <a:pt x="19981" y="0"/>
                </a:moveTo>
                <a:lnTo>
                  <a:pt x="19981" y="19701"/>
                </a:lnTo>
                <a:lnTo>
                  <a:pt x="0" y="19701"/>
                </a:lnTo>
                <a:lnTo>
                  <a:pt x="0" y="0"/>
                </a:lnTo>
                <a:lnTo>
                  <a:pt x="19981" y="0"/>
                </a:lnTo>
                <a:close/>
              </a:path>
            </a:pathLst>
          </a:custGeom>
          <a:solidFill>
            <a:schemeClr val="hlink"/>
          </a:solidFill>
          <a:ln w="317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6410" name="Oval 74"/>
          <p:cNvSpPr>
            <a:spLocks noChangeArrowheads="1"/>
          </p:cNvSpPr>
          <p:nvPr/>
        </p:nvSpPr>
        <p:spPr bwMode="auto">
          <a:xfrm>
            <a:off x="2166938" y="2489200"/>
            <a:ext cx="1325562" cy="80963"/>
          </a:xfrm>
          <a:prstGeom prst="ellipse">
            <a:avLst/>
          </a:prstGeom>
          <a:solidFill>
            <a:schemeClr val="hlink"/>
          </a:solidFill>
          <a:ln w="317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6411" name="Freeform 75"/>
          <p:cNvSpPr>
            <a:spLocks/>
          </p:cNvSpPr>
          <p:nvPr/>
        </p:nvSpPr>
        <p:spPr bwMode="auto">
          <a:xfrm>
            <a:off x="2830513" y="2217738"/>
            <a:ext cx="0" cy="3190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9958"/>
              </a:cxn>
            </a:cxnLst>
            <a:rect l="0" t="0" r="r" b="b"/>
            <a:pathLst>
              <a:path w="20000" h="20000">
                <a:moveTo>
                  <a:pt x="0" y="0"/>
                </a:moveTo>
                <a:lnTo>
                  <a:pt x="0" y="1995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 type="triangle" w="lg" len="sm"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3" name="Group 76"/>
          <p:cNvGrpSpPr>
            <a:grpSpLocks/>
          </p:cNvGrpSpPr>
          <p:nvPr/>
        </p:nvGrpSpPr>
        <p:grpSpPr bwMode="auto">
          <a:xfrm>
            <a:off x="4822825" y="1073150"/>
            <a:ext cx="1325563" cy="325438"/>
            <a:chOff x="0" y="0"/>
            <a:chExt cx="20000" cy="20000"/>
          </a:xfrm>
        </p:grpSpPr>
        <p:grpSp>
          <p:nvGrpSpPr>
            <p:cNvPr id="14" name="Group 77"/>
            <p:cNvGrpSpPr>
              <a:grpSpLocks/>
            </p:cNvGrpSpPr>
            <p:nvPr/>
          </p:nvGrpSpPr>
          <p:grpSpPr bwMode="auto">
            <a:xfrm>
              <a:off x="0" y="82"/>
              <a:ext cx="20000" cy="19918"/>
              <a:chOff x="0" y="2"/>
              <a:chExt cx="20000" cy="19998"/>
            </a:xfrm>
          </p:grpSpPr>
          <p:sp>
            <p:nvSpPr>
              <p:cNvPr id="526414" name="Oval 78"/>
              <p:cNvSpPr>
                <a:spLocks noChangeArrowheads="1"/>
              </p:cNvSpPr>
              <p:nvPr/>
            </p:nvSpPr>
            <p:spPr bwMode="auto">
              <a:xfrm>
                <a:off x="0" y="15021"/>
                <a:ext cx="20000" cy="4979"/>
              </a:xfrm>
              <a:prstGeom prst="ellipse">
                <a:avLst/>
              </a:prstGeom>
              <a:solidFill>
                <a:schemeClr val="hlink"/>
              </a:solidFill>
              <a:ln w="31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415" name="Freeform 79"/>
              <p:cNvSpPr>
                <a:spLocks/>
              </p:cNvSpPr>
              <p:nvPr/>
            </p:nvSpPr>
            <p:spPr bwMode="auto">
              <a:xfrm>
                <a:off x="19" y="2553"/>
                <a:ext cx="19981" cy="14813"/>
              </a:xfrm>
              <a:custGeom>
                <a:avLst/>
                <a:gdLst/>
                <a:ahLst/>
                <a:cxnLst>
                  <a:cxn ang="0">
                    <a:pos x="19981" y="0"/>
                  </a:cxn>
                  <a:cxn ang="0">
                    <a:pos x="19981" y="19944"/>
                  </a:cxn>
                  <a:cxn ang="0">
                    <a:pos x="0" y="19944"/>
                  </a:cxn>
                  <a:cxn ang="0">
                    <a:pos x="0" y="0"/>
                  </a:cxn>
                  <a:cxn ang="0">
                    <a:pos x="19981" y="0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944"/>
                    </a:lnTo>
                    <a:lnTo>
                      <a:pt x="0" y="19944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solidFill>
                <a:schemeClr val="hlink"/>
              </a:solidFill>
              <a:ln w="31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416" name="Oval 80"/>
              <p:cNvSpPr>
                <a:spLocks noChangeArrowheads="1"/>
              </p:cNvSpPr>
              <p:nvPr/>
            </p:nvSpPr>
            <p:spPr bwMode="auto">
              <a:xfrm>
                <a:off x="0" y="2"/>
                <a:ext cx="20000" cy="4979"/>
              </a:xfrm>
              <a:prstGeom prst="ellipse">
                <a:avLst/>
              </a:prstGeom>
              <a:solidFill>
                <a:schemeClr val="hlink"/>
              </a:solidFill>
              <a:ln w="31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6417" name="Oval 81"/>
            <p:cNvSpPr>
              <a:spLocks noChangeArrowheads="1"/>
            </p:cNvSpPr>
            <p:nvPr/>
          </p:nvSpPr>
          <p:spPr bwMode="auto">
            <a:xfrm>
              <a:off x="0" y="14959"/>
              <a:ext cx="20000" cy="4959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18" name="Freeform 82"/>
            <p:cNvSpPr>
              <a:spLocks/>
            </p:cNvSpPr>
            <p:nvPr/>
          </p:nvSpPr>
          <p:spPr bwMode="auto">
            <a:xfrm>
              <a:off x="19" y="2582"/>
              <a:ext cx="19981" cy="14754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44"/>
                </a:cxn>
                <a:cxn ang="0">
                  <a:pos x="0" y="19944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44"/>
                  </a:lnTo>
                  <a:lnTo>
                    <a:pt x="0" y="19944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19" name="Freeform 83"/>
            <p:cNvSpPr>
              <a:spLocks/>
            </p:cNvSpPr>
            <p:nvPr/>
          </p:nvSpPr>
          <p:spPr bwMode="auto">
            <a:xfrm>
              <a:off x="148" y="15082"/>
              <a:ext cx="19759" cy="2336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649"/>
                </a:cxn>
                <a:cxn ang="0">
                  <a:pos x="0" y="19649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649"/>
                  </a:lnTo>
                  <a:lnTo>
                    <a:pt x="0" y="19649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20" name="Rectangle 84"/>
            <p:cNvSpPr>
              <a:spLocks noChangeArrowheads="1"/>
            </p:cNvSpPr>
            <p:nvPr/>
          </p:nvSpPr>
          <p:spPr bwMode="auto">
            <a:xfrm>
              <a:off x="5180" y="6516"/>
              <a:ext cx="9640" cy="11517"/>
            </a:xfrm>
            <a:prstGeom prst="rect">
              <a:avLst/>
            </a:prstGeom>
            <a:solidFill>
              <a:schemeClr val="hlink"/>
            </a:solidFill>
            <a:ln w="0">
              <a:solidFill>
                <a:schemeClr val="hlink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Disk</a:t>
              </a:r>
            </a:p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endParaRPr kumimoji="0" lang="en-US" sz="1200" b="1">
                <a:latin typeface="Courier New" pitchFamily="49" charset="0"/>
              </a:endParaRPr>
            </a:p>
          </p:txBody>
        </p:sp>
        <p:sp>
          <p:nvSpPr>
            <p:cNvPr id="526421" name="Freeform 85"/>
            <p:cNvSpPr>
              <a:spLocks/>
            </p:cNvSpPr>
            <p:nvPr/>
          </p:nvSpPr>
          <p:spPr bwMode="auto">
            <a:xfrm>
              <a:off x="148" y="2131"/>
              <a:ext cx="19759" cy="2746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701"/>
                </a:cxn>
                <a:cxn ang="0">
                  <a:pos x="0" y="19701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701"/>
                  </a:lnTo>
                  <a:lnTo>
                    <a:pt x="0" y="19701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22" name="Oval 86"/>
            <p:cNvSpPr>
              <a:spLocks noChangeArrowheads="1"/>
            </p:cNvSpPr>
            <p:nvPr/>
          </p:nvSpPr>
          <p:spPr bwMode="auto">
            <a:xfrm>
              <a:off x="0" y="0"/>
              <a:ext cx="20000" cy="4959"/>
            </a:xfrm>
            <a:prstGeom prst="ellipse">
              <a:avLst/>
            </a:prstGeom>
            <a:solidFill>
              <a:schemeClr val="hlink"/>
            </a:solidFill>
            <a:ln w="317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6423" name="Rectangle 87"/>
          <p:cNvSpPr>
            <a:spLocks noChangeArrowheads="1"/>
          </p:cNvSpPr>
          <p:nvPr/>
        </p:nvSpPr>
        <p:spPr bwMode="auto">
          <a:xfrm>
            <a:off x="4805363" y="3298825"/>
            <a:ext cx="1325562" cy="328613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indent="228600" algn="ctr"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Primary</a:t>
            </a:r>
          </a:p>
          <a:p>
            <a:pPr indent="228600"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Memory</a:t>
            </a:r>
          </a:p>
          <a:p>
            <a:pPr indent="22860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200" b="1">
              <a:latin typeface="Courier New" pitchFamily="49" charset="0"/>
            </a:endParaRPr>
          </a:p>
        </p:txBody>
      </p:sp>
      <p:grpSp>
        <p:nvGrpSpPr>
          <p:cNvPr id="15" name="Group 88"/>
          <p:cNvGrpSpPr>
            <a:grpSpLocks/>
          </p:cNvGrpSpPr>
          <p:nvPr/>
        </p:nvGrpSpPr>
        <p:grpSpPr bwMode="auto">
          <a:xfrm>
            <a:off x="4840288" y="3640138"/>
            <a:ext cx="1327150" cy="1563687"/>
            <a:chOff x="2" y="1"/>
            <a:chExt cx="19996" cy="19999"/>
          </a:xfrm>
        </p:grpSpPr>
        <p:sp>
          <p:nvSpPr>
            <p:cNvPr id="526425" name="Rectangle 89"/>
            <p:cNvSpPr>
              <a:spLocks noChangeArrowheads="1"/>
            </p:cNvSpPr>
            <p:nvPr/>
          </p:nvSpPr>
          <p:spPr bwMode="auto">
            <a:xfrm>
              <a:off x="8337" y="12583"/>
              <a:ext cx="2236" cy="5458"/>
            </a:xfrm>
            <a:prstGeom prst="rect">
              <a:avLst/>
            </a:prstGeom>
            <a:solidFill>
              <a:schemeClr val="hlink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indent="228600" algn="ctr" eaLnBrk="1" hangingPunct="1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.</a:t>
              </a:r>
            </a:p>
            <a:p>
              <a:pPr indent="228600" algn="ctr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.</a:t>
              </a:r>
            </a:p>
            <a:p>
              <a:pPr indent="228600" algn="ctr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.</a:t>
              </a:r>
            </a:p>
            <a:p>
              <a:pPr indent="228600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endParaRPr kumimoji="0" lang="en-US" sz="1200" b="1">
                <a:latin typeface="Courier New" pitchFamily="49" charset="0"/>
              </a:endParaRPr>
            </a:p>
          </p:txBody>
        </p:sp>
        <p:sp>
          <p:nvSpPr>
            <p:cNvPr id="526426" name="Freeform 90"/>
            <p:cNvSpPr>
              <a:spLocks/>
            </p:cNvSpPr>
            <p:nvPr/>
          </p:nvSpPr>
          <p:spPr bwMode="auto">
            <a:xfrm>
              <a:off x="2" y="1"/>
              <a:ext cx="19830" cy="19999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90"/>
                </a:cxn>
                <a:cxn ang="0">
                  <a:pos x="0" y="19990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90"/>
                  </a:lnTo>
                  <a:lnTo>
                    <a:pt x="0" y="19990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27" name="Freeform 91"/>
            <p:cNvSpPr>
              <a:spLocks/>
            </p:cNvSpPr>
            <p:nvPr/>
          </p:nvSpPr>
          <p:spPr bwMode="auto">
            <a:xfrm>
              <a:off x="39" y="12"/>
              <a:ext cx="19959" cy="2493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16"/>
                </a:cxn>
                <a:cxn ang="0">
                  <a:pos x="0" y="19916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16"/>
                  </a:lnTo>
                  <a:lnTo>
                    <a:pt x="0" y="19916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28" name="Freeform 92"/>
            <p:cNvSpPr>
              <a:spLocks/>
            </p:cNvSpPr>
            <p:nvPr/>
          </p:nvSpPr>
          <p:spPr bwMode="auto">
            <a:xfrm>
              <a:off x="39" y="2526"/>
              <a:ext cx="19959" cy="2514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17"/>
                </a:cxn>
                <a:cxn ang="0">
                  <a:pos x="0" y="19917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17"/>
                  </a:lnTo>
                  <a:lnTo>
                    <a:pt x="0" y="19917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29" name="Freeform 93"/>
            <p:cNvSpPr>
              <a:spLocks/>
            </p:cNvSpPr>
            <p:nvPr/>
          </p:nvSpPr>
          <p:spPr bwMode="auto">
            <a:xfrm>
              <a:off x="39" y="5008"/>
              <a:ext cx="19959" cy="2494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16"/>
                </a:cxn>
                <a:cxn ang="0">
                  <a:pos x="0" y="19916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16"/>
                  </a:lnTo>
                  <a:lnTo>
                    <a:pt x="0" y="19916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30" name="Freeform 94"/>
            <p:cNvSpPr>
              <a:spLocks/>
            </p:cNvSpPr>
            <p:nvPr/>
          </p:nvSpPr>
          <p:spPr bwMode="auto">
            <a:xfrm>
              <a:off x="39" y="7502"/>
              <a:ext cx="19959" cy="2493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16"/>
                </a:cxn>
                <a:cxn ang="0">
                  <a:pos x="0" y="19916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16"/>
                  </a:lnTo>
                  <a:lnTo>
                    <a:pt x="0" y="19916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31" name="Freeform 95"/>
            <p:cNvSpPr>
              <a:spLocks/>
            </p:cNvSpPr>
            <p:nvPr/>
          </p:nvSpPr>
          <p:spPr bwMode="auto">
            <a:xfrm>
              <a:off x="39" y="10006"/>
              <a:ext cx="19959" cy="2493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16"/>
                </a:cxn>
                <a:cxn ang="0">
                  <a:pos x="0" y="19916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16"/>
                  </a:lnTo>
                  <a:lnTo>
                    <a:pt x="0" y="19916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32" name="Freeform 96"/>
            <p:cNvSpPr>
              <a:spLocks/>
            </p:cNvSpPr>
            <p:nvPr/>
          </p:nvSpPr>
          <p:spPr bwMode="auto">
            <a:xfrm>
              <a:off x="39" y="12499"/>
              <a:ext cx="19959" cy="4997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58"/>
                </a:cxn>
                <a:cxn ang="0">
                  <a:pos x="0" y="19958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58"/>
                  </a:lnTo>
                  <a:lnTo>
                    <a:pt x="0" y="19958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33" name="Freeform 97"/>
            <p:cNvSpPr>
              <a:spLocks/>
            </p:cNvSpPr>
            <p:nvPr/>
          </p:nvSpPr>
          <p:spPr bwMode="auto">
            <a:xfrm>
              <a:off x="39" y="17496"/>
              <a:ext cx="19959" cy="2493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16"/>
                </a:cxn>
                <a:cxn ang="0">
                  <a:pos x="0" y="19916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16"/>
                  </a:lnTo>
                  <a:lnTo>
                    <a:pt x="0" y="19916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34" name="Rectangle 98"/>
            <p:cNvSpPr>
              <a:spLocks noChangeArrowheads="1"/>
            </p:cNvSpPr>
            <p:nvPr/>
          </p:nvSpPr>
          <p:spPr bwMode="auto">
            <a:xfrm>
              <a:off x="8891" y="12499"/>
              <a:ext cx="2236" cy="5427"/>
            </a:xfrm>
            <a:prstGeom prst="rect">
              <a:avLst/>
            </a:prstGeom>
            <a:solidFill>
              <a:schemeClr val="hlink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indent="228600" algn="ctr" eaLnBrk="1" hangingPunct="1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.</a:t>
              </a:r>
            </a:p>
            <a:p>
              <a:pPr indent="228600" algn="ctr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.</a:t>
              </a:r>
            </a:p>
            <a:p>
              <a:pPr indent="228600" algn="ctr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.</a:t>
              </a:r>
            </a:p>
            <a:p>
              <a:pPr indent="228600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endParaRPr kumimoji="0" lang="en-US" sz="1200" b="1">
                <a:latin typeface="Courier New" pitchFamily="49" charset="0"/>
              </a:endParaRPr>
            </a:p>
          </p:txBody>
        </p:sp>
      </p:grpSp>
      <p:sp>
        <p:nvSpPr>
          <p:cNvPr id="526435" name="Rectangle 99"/>
          <p:cNvSpPr>
            <a:spLocks noChangeArrowheads="1"/>
          </p:cNvSpPr>
          <p:nvPr/>
        </p:nvSpPr>
        <p:spPr bwMode="auto">
          <a:xfrm>
            <a:off x="4805363" y="1555750"/>
            <a:ext cx="1325562" cy="2921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indent="228600" algn="ctr"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Primary</a:t>
            </a:r>
          </a:p>
          <a:p>
            <a:pPr indent="228600"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Memory</a:t>
            </a:r>
          </a:p>
          <a:p>
            <a:pPr indent="22860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200" b="1">
              <a:latin typeface="Courier New" pitchFamily="49" charset="0"/>
            </a:endParaRPr>
          </a:p>
        </p:txBody>
      </p:sp>
      <p:grpSp>
        <p:nvGrpSpPr>
          <p:cNvPr id="16" name="Group 100"/>
          <p:cNvGrpSpPr>
            <a:grpSpLocks/>
          </p:cNvGrpSpPr>
          <p:nvPr/>
        </p:nvGrpSpPr>
        <p:grpSpPr bwMode="auto">
          <a:xfrm>
            <a:off x="4840288" y="1858963"/>
            <a:ext cx="1327150" cy="1392237"/>
            <a:chOff x="2" y="1"/>
            <a:chExt cx="19996" cy="19999"/>
          </a:xfrm>
        </p:grpSpPr>
        <p:sp>
          <p:nvSpPr>
            <p:cNvPr id="526437" name="Rectangle 101"/>
            <p:cNvSpPr>
              <a:spLocks noChangeArrowheads="1"/>
            </p:cNvSpPr>
            <p:nvPr/>
          </p:nvSpPr>
          <p:spPr bwMode="auto">
            <a:xfrm>
              <a:off x="8337" y="12583"/>
              <a:ext cx="2236" cy="5458"/>
            </a:xfrm>
            <a:prstGeom prst="rect">
              <a:avLst/>
            </a:prstGeom>
            <a:solidFill>
              <a:schemeClr val="hlink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indent="228600" algn="ctr" eaLnBrk="1" hangingPunct="1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.</a:t>
              </a:r>
            </a:p>
            <a:p>
              <a:pPr indent="228600" algn="ctr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.</a:t>
              </a:r>
            </a:p>
            <a:p>
              <a:pPr indent="228600" algn="ctr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.</a:t>
              </a:r>
            </a:p>
            <a:p>
              <a:pPr indent="228600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endParaRPr kumimoji="0" lang="en-US" sz="1200" b="1">
                <a:latin typeface="Courier New" pitchFamily="49" charset="0"/>
              </a:endParaRPr>
            </a:p>
          </p:txBody>
        </p:sp>
        <p:sp>
          <p:nvSpPr>
            <p:cNvPr id="526438" name="Freeform 102"/>
            <p:cNvSpPr>
              <a:spLocks/>
            </p:cNvSpPr>
            <p:nvPr/>
          </p:nvSpPr>
          <p:spPr bwMode="auto">
            <a:xfrm>
              <a:off x="2" y="1"/>
              <a:ext cx="19830" cy="19999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90"/>
                </a:cxn>
                <a:cxn ang="0">
                  <a:pos x="0" y="19990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90"/>
                  </a:lnTo>
                  <a:lnTo>
                    <a:pt x="0" y="19990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C5000D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39" name="Freeform 103"/>
            <p:cNvSpPr>
              <a:spLocks/>
            </p:cNvSpPr>
            <p:nvPr/>
          </p:nvSpPr>
          <p:spPr bwMode="auto">
            <a:xfrm>
              <a:off x="39" y="12"/>
              <a:ext cx="19959" cy="2493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16"/>
                </a:cxn>
                <a:cxn ang="0">
                  <a:pos x="0" y="19916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16"/>
                  </a:lnTo>
                  <a:lnTo>
                    <a:pt x="0" y="19916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40" name="Freeform 104"/>
            <p:cNvSpPr>
              <a:spLocks/>
            </p:cNvSpPr>
            <p:nvPr/>
          </p:nvSpPr>
          <p:spPr bwMode="auto">
            <a:xfrm>
              <a:off x="39" y="2526"/>
              <a:ext cx="19959" cy="2514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17"/>
                </a:cxn>
                <a:cxn ang="0">
                  <a:pos x="0" y="19917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17"/>
                  </a:lnTo>
                  <a:lnTo>
                    <a:pt x="0" y="19917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41" name="Freeform 105"/>
            <p:cNvSpPr>
              <a:spLocks/>
            </p:cNvSpPr>
            <p:nvPr/>
          </p:nvSpPr>
          <p:spPr bwMode="auto">
            <a:xfrm>
              <a:off x="39" y="5008"/>
              <a:ext cx="19959" cy="2494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16"/>
                </a:cxn>
                <a:cxn ang="0">
                  <a:pos x="0" y="19916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16"/>
                  </a:lnTo>
                  <a:lnTo>
                    <a:pt x="0" y="19916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42" name="Freeform 106"/>
            <p:cNvSpPr>
              <a:spLocks/>
            </p:cNvSpPr>
            <p:nvPr/>
          </p:nvSpPr>
          <p:spPr bwMode="auto">
            <a:xfrm>
              <a:off x="39" y="7502"/>
              <a:ext cx="19959" cy="2493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16"/>
                </a:cxn>
                <a:cxn ang="0">
                  <a:pos x="0" y="19916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16"/>
                  </a:lnTo>
                  <a:lnTo>
                    <a:pt x="0" y="19916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43" name="Freeform 107"/>
            <p:cNvSpPr>
              <a:spLocks/>
            </p:cNvSpPr>
            <p:nvPr/>
          </p:nvSpPr>
          <p:spPr bwMode="auto">
            <a:xfrm>
              <a:off x="39" y="10006"/>
              <a:ext cx="19959" cy="2493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16"/>
                </a:cxn>
                <a:cxn ang="0">
                  <a:pos x="0" y="19916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16"/>
                  </a:lnTo>
                  <a:lnTo>
                    <a:pt x="0" y="19916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44" name="Freeform 108"/>
            <p:cNvSpPr>
              <a:spLocks/>
            </p:cNvSpPr>
            <p:nvPr/>
          </p:nvSpPr>
          <p:spPr bwMode="auto">
            <a:xfrm>
              <a:off x="39" y="12499"/>
              <a:ext cx="19959" cy="4997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58"/>
                </a:cxn>
                <a:cxn ang="0">
                  <a:pos x="0" y="19958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58"/>
                  </a:lnTo>
                  <a:lnTo>
                    <a:pt x="0" y="19958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45" name="Freeform 109"/>
            <p:cNvSpPr>
              <a:spLocks/>
            </p:cNvSpPr>
            <p:nvPr/>
          </p:nvSpPr>
          <p:spPr bwMode="auto">
            <a:xfrm>
              <a:off x="39" y="17496"/>
              <a:ext cx="19959" cy="2493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16"/>
                </a:cxn>
                <a:cxn ang="0">
                  <a:pos x="0" y="19916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16"/>
                  </a:lnTo>
                  <a:lnTo>
                    <a:pt x="0" y="19916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46" name="Rectangle 110"/>
            <p:cNvSpPr>
              <a:spLocks noChangeArrowheads="1"/>
            </p:cNvSpPr>
            <p:nvPr/>
          </p:nvSpPr>
          <p:spPr bwMode="auto">
            <a:xfrm>
              <a:off x="8891" y="12499"/>
              <a:ext cx="2236" cy="5427"/>
            </a:xfrm>
            <a:prstGeom prst="rect">
              <a:avLst/>
            </a:prstGeom>
            <a:solidFill>
              <a:schemeClr val="hlink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indent="228600" algn="ctr" eaLnBrk="1" hangingPunct="1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.</a:t>
              </a:r>
            </a:p>
            <a:p>
              <a:pPr indent="228600" algn="ctr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.</a:t>
              </a:r>
            </a:p>
            <a:p>
              <a:pPr indent="228600" algn="ctr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.</a:t>
              </a:r>
            </a:p>
            <a:p>
              <a:pPr indent="228600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endParaRPr kumimoji="0" lang="en-US" sz="1200" b="1">
                <a:latin typeface="Courier New" pitchFamily="49" charset="0"/>
              </a:endParaRPr>
            </a:p>
          </p:txBody>
        </p:sp>
      </p:grpSp>
      <p:sp>
        <p:nvSpPr>
          <p:cNvPr id="526447" name="Rectangle 111"/>
          <p:cNvSpPr>
            <a:spLocks noChangeArrowheads="1"/>
          </p:cNvSpPr>
          <p:nvPr/>
        </p:nvSpPr>
        <p:spPr bwMode="auto">
          <a:xfrm>
            <a:off x="4805363" y="5157788"/>
            <a:ext cx="1325562" cy="296862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indent="228600" algn="ctr"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Primary</a:t>
            </a:r>
          </a:p>
          <a:p>
            <a:pPr indent="228600"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1200" b="1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rPr>
              <a:t>Memory</a:t>
            </a:r>
          </a:p>
          <a:p>
            <a:pPr indent="22860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200" b="1">
              <a:latin typeface="Courier New" pitchFamily="49" charset="0"/>
            </a:endParaRPr>
          </a:p>
        </p:txBody>
      </p:sp>
      <p:grpSp>
        <p:nvGrpSpPr>
          <p:cNvPr id="17" name="Group 112"/>
          <p:cNvGrpSpPr>
            <a:grpSpLocks/>
          </p:cNvGrpSpPr>
          <p:nvPr/>
        </p:nvGrpSpPr>
        <p:grpSpPr bwMode="auto">
          <a:xfrm>
            <a:off x="4840288" y="5291138"/>
            <a:ext cx="1327150" cy="1414462"/>
            <a:chOff x="2" y="1"/>
            <a:chExt cx="19996" cy="19999"/>
          </a:xfrm>
        </p:grpSpPr>
        <p:sp>
          <p:nvSpPr>
            <p:cNvPr id="526449" name="Rectangle 113"/>
            <p:cNvSpPr>
              <a:spLocks noChangeArrowheads="1"/>
            </p:cNvSpPr>
            <p:nvPr/>
          </p:nvSpPr>
          <p:spPr bwMode="auto">
            <a:xfrm>
              <a:off x="8337" y="12583"/>
              <a:ext cx="2236" cy="5458"/>
            </a:xfrm>
            <a:prstGeom prst="rect">
              <a:avLst/>
            </a:prstGeom>
            <a:solidFill>
              <a:schemeClr val="hlink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indent="228600" algn="ctr" eaLnBrk="1" hangingPunct="1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.</a:t>
              </a:r>
            </a:p>
            <a:p>
              <a:pPr indent="228600" algn="ctr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.</a:t>
              </a:r>
            </a:p>
            <a:p>
              <a:pPr indent="228600" algn="ctr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.</a:t>
              </a:r>
            </a:p>
            <a:p>
              <a:pPr indent="228600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endParaRPr kumimoji="0" lang="en-US" sz="1200" b="1">
                <a:latin typeface="Courier New" pitchFamily="49" charset="0"/>
              </a:endParaRPr>
            </a:p>
          </p:txBody>
        </p:sp>
        <p:sp>
          <p:nvSpPr>
            <p:cNvPr id="526450" name="Freeform 114"/>
            <p:cNvSpPr>
              <a:spLocks/>
            </p:cNvSpPr>
            <p:nvPr/>
          </p:nvSpPr>
          <p:spPr bwMode="auto">
            <a:xfrm>
              <a:off x="2" y="1"/>
              <a:ext cx="19830" cy="19999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90"/>
                </a:cxn>
                <a:cxn ang="0">
                  <a:pos x="0" y="19990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90"/>
                  </a:lnTo>
                  <a:lnTo>
                    <a:pt x="0" y="19990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C5000D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51" name="Freeform 115"/>
            <p:cNvSpPr>
              <a:spLocks/>
            </p:cNvSpPr>
            <p:nvPr/>
          </p:nvSpPr>
          <p:spPr bwMode="auto">
            <a:xfrm>
              <a:off x="39" y="12"/>
              <a:ext cx="19959" cy="2493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16"/>
                </a:cxn>
                <a:cxn ang="0">
                  <a:pos x="0" y="19916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16"/>
                  </a:lnTo>
                  <a:lnTo>
                    <a:pt x="0" y="19916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52" name="Freeform 116"/>
            <p:cNvSpPr>
              <a:spLocks/>
            </p:cNvSpPr>
            <p:nvPr/>
          </p:nvSpPr>
          <p:spPr bwMode="auto">
            <a:xfrm>
              <a:off x="39" y="2526"/>
              <a:ext cx="19959" cy="2514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17"/>
                </a:cxn>
                <a:cxn ang="0">
                  <a:pos x="0" y="19917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17"/>
                  </a:lnTo>
                  <a:lnTo>
                    <a:pt x="0" y="19917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53" name="Freeform 117"/>
            <p:cNvSpPr>
              <a:spLocks/>
            </p:cNvSpPr>
            <p:nvPr/>
          </p:nvSpPr>
          <p:spPr bwMode="auto">
            <a:xfrm>
              <a:off x="39" y="5008"/>
              <a:ext cx="19959" cy="2494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16"/>
                </a:cxn>
                <a:cxn ang="0">
                  <a:pos x="0" y="19916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16"/>
                  </a:lnTo>
                  <a:lnTo>
                    <a:pt x="0" y="19916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54" name="Freeform 118"/>
            <p:cNvSpPr>
              <a:spLocks/>
            </p:cNvSpPr>
            <p:nvPr/>
          </p:nvSpPr>
          <p:spPr bwMode="auto">
            <a:xfrm>
              <a:off x="39" y="7513"/>
              <a:ext cx="19959" cy="2493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16"/>
                </a:cxn>
                <a:cxn ang="0">
                  <a:pos x="0" y="19916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16"/>
                  </a:lnTo>
                  <a:lnTo>
                    <a:pt x="0" y="19916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55" name="Freeform 119"/>
            <p:cNvSpPr>
              <a:spLocks/>
            </p:cNvSpPr>
            <p:nvPr/>
          </p:nvSpPr>
          <p:spPr bwMode="auto">
            <a:xfrm>
              <a:off x="39" y="10006"/>
              <a:ext cx="19959" cy="2493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16"/>
                </a:cxn>
                <a:cxn ang="0">
                  <a:pos x="0" y="19916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16"/>
                  </a:lnTo>
                  <a:lnTo>
                    <a:pt x="0" y="19916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56" name="Freeform 120"/>
            <p:cNvSpPr>
              <a:spLocks/>
            </p:cNvSpPr>
            <p:nvPr/>
          </p:nvSpPr>
          <p:spPr bwMode="auto">
            <a:xfrm>
              <a:off x="39" y="12509"/>
              <a:ext cx="19959" cy="4998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58"/>
                </a:cxn>
                <a:cxn ang="0">
                  <a:pos x="0" y="19958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58"/>
                  </a:lnTo>
                  <a:lnTo>
                    <a:pt x="0" y="19958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57" name="Freeform 121"/>
            <p:cNvSpPr>
              <a:spLocks/>
            </p:cNvSpPr>
            <p:nvPr/>
          </p:nvSpPr>
          <p:spPr bwMode="auto">
            <a:xfrm>
              <a:off x="39" y="17496"/>
              <a:ext cx="19959" cy="2493"/>
            </a:xfrm>
            <a:custGeom>
              <a:avLst/>
              <a:gdLst/>
              <a:ahLst/>
              <a:cxnLst>
                <a:cxn ang="0">
                  <a:pos x="19981" y="0"/>
                </a:cxn>
                <a:cxn ang="0">
                  <a:pos x="19981" y="19916"/>
                </a:cxn>
                <a:cxn ang="0">
                  <a:pos x="0" y="19916"/>
                </a:cxn>
                <a:cxn ang="0">
                  <a:pos x="0" y="0"/>
                </a:cxn>
                <a:cxn ang="0">
                  <a:pos x="19981" y="0"/>
                </a:cxn>
              </a:cxnLst>
              <a:rect l="0" t="0" r="r" b="b"/>
              <a:pathLst>
                <a:path w="20000" h="20000">
                  <a:moveTo>
                    <a:pt x="19981" y="0"/>
                  </a:moveTo>
                  <a:lnTo>
                    <a:pt x="19981" y="19916"/>
                  </a:lnTo>
                  <a:lnTo>
                    <a:pt x="0" y="19916"/>
                  </a:lnTo>
                  <a:lnTo>
                    <a:pt x="0" y="0"/>
                  </a:lnTo>
                  <a:lnTo>
                    <a:pt x="19981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58" name="Rectangle 122"/>
            <p:cNvSpPr>
              <a:spLocks noChangeArrowheads="1"/>
            </p:cNvSpPr>
            <p:nvPr/>
          </p:nvSpPr>
          <p:spPr bwMode="auto">
            <a:xfrm>
              <a:off x="8891" y="12509"/>
              <a:ext cx="2236" cy="5428"/>
            </a:xfrm>
            <a:prstGeom prst="rect">
              <a:avLst/>
            </a:prstGeom>
            <a:solidFill>
              <a:schemeClr val="hlink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indent="228600" algn="ctr" eaLnBrk="1" hangingPunct="1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.</a:t>
              </a:r>
            </a:p>
            <a:p>
              <a:pPr indent="228600" algn="ctr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.</a:t>
              </a:r>
            </a:p>
            <a:p>
              <a:pPr indent="228600" algn="ctr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.</a:t>
              </a:r>
            </a:p>
            <a:p>
              <a:pPr indent="228600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endParaRPr kumimoji="0" lang="en-US" sz="1200" b="1">
                <a:latin typeface="Courier New" pitchFamily="49" charset="0"/>
              </a:endParaRPr>
            </a:p>
          </p:txBody>
        </p:sp>
      </p:grpSp>
      <p:grpSp>
        <p:nvGrpSpPr>
          <p:cNvPr id="18" name="Group 123"/>
          <p:cNvGrpSpPr>
            <a:grpSpLocks/>
          </p:cNvGrpSpPr>
          <p:nvPr/>
        </p:nvGrpSpPr>
        <p:grpSpPr bwMode="auto">
          <a:xfrm>
            <a:off x="1752600" y="3482975"/>
            <a:ext cx="2108200" cy="481013"/>
            <a:chOff x="0" y="0"/>
            <a:chExt cx="20000" cy="20000"/>
          </a:xfrm>
        </p:grpSpPr>
        <p:sp>
          <p:nvSpPr>
            <p:cNvPr id="526460" name="Freeform 124"/>
            <p:cNvSpPr>
              <a:spLocks/>
            </p:cNvSpPr>
            <p:nvPr/>
          </p:nvSpPr>
          <p:spPr bwMode="auto">
            <a:xfrm>
              <a:off x="0" y="0"/>
              <a:ext cx="20000" cy="20000"/>
            </a:xfrm>
            <a:custGeom>
              <a:avLst/>
              <a:gdLst/>
              <a:ahLst/>
              <a:cxnLst>
                <a:cxn ang="0">
                  <a:pos x="19988" y="0"/>
                </a:cxn>
                <a:cxn ang="0">
                  <a:pos x="19988" y="19972"/>
                </a:cxn>
                <a:cxn ang="0">
                  <a:pos x="0" y="19972"/>
                </a:cxn>
                <a:cxn ang="0">
                  <a:pos x="0" y="0"/>
                </a:cxn>
                <a:cxn ang="0">
                  <a:pos x="19988" y="0"/>
                </a:cxn>
              </a:cxnLst>
              <a:rect l="0" t="0" r="r" b="b"/>
              <a:pathLst>
                <a:path w="20000" h="20000">
                  <a:moveTo>
                    <a:pt x="19988" y="0"/>
                  </a:moveTo>
                  <a:lnTo>
                    <a:pt x="19988" y="19972"/>
                  </a:lnTo>
                  <a:lnTo>
                    <a:pt x="0" y="19972"/>
                  </a:lnTo>
                  <a:lnTo>
                    <a:pt x="0" y="0"/>
                  </a:lnTo>
                  <a:lnTo>
                    <a:pt x="19988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C5000D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61" name="Freeform 125"/>
            <p:cNvSpPr>
              <a:spLocks/>
            </p:cNvSpPr>
            <p:nvPr/>
          </p:nvSpPr>
          <p:spPr bwMode="auto">
            <a:xfrm>
              <a:off x="0" y="0"/>
              <a:ext cx="20000" cy="20000"/>
            </a:xfrm>
            <a:custGeom>
              <a:avLst/>
              <a:gdLst/>
              <a:ahLst/>
              <a:cxnLst>
                <a:cxn ang="0">
                  <a:pos x="19988" y="0"/>
                </a:cxn>
                <a:cxn ang="0">
                  <a:pos x="19988" y="19972"/>
                </a:cxn>
                <a:cxn ang="0">
                  <a:pos x="0" y="19972"/>
                </a:cxn>
                <a:cxn ang="0">
                  <a:pos x="0" y="0"/>
                </a:cxn>
                <a:cxn ang="0">
                  <a:pos x="19988" y="0"/>
                </a:cxn>
              </a:cxnLst>
              <a:rect l="0" t="0" r="r" b="b"/>
              <a:pathLst>
                <a:path w="20000" h="20000">
                  <a:moveTo>
                    <a:pt x="19988" y="0"/>
                  </a:moveTo>
                  <a:lnTo>
                    <a:pt x="19988" y="19972"/>
                  </a:lnTo>
                  <a:lnTo>
                    <a:pt x="0" y="19972"/>
                  </a:lnTo>
                  <a:lnTo>
                    <a:pt x="0" y="0"/>
                  </a:lnTo>
                  <a:lnTo>
                    <a:pt x="19988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62" name="Rectangle 126"/>
            <p:cNvSpPr>
              <a:spLocks noChangeArrowheads="1"/>
            </p:cNvSpPr>
            <p:nvPr/>
          </p:nvSpPr>
          <p:spPr bwMode="auto">
            <a:xfrm>
              <a:off x="36" y="7417"/>
              <a:ext cx="19916" cy="6694"/>
            </a:xfrm>
            <a:prstGeom prst="rect">
              <a:avLst/>
            </a:prstGeom>
            <a:solidFill>
              <a:schemeClr val="hlink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Load code</a:t>
              </a:r>
            </a:p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endParaRPr kumimoji="0" lang="en-US" sz="1200" b="1">
                <a:latin typeface="Courier New" pitchFamily="49" charset="0"/>
              </a:endParaRPr>
            </a:p>
          </p:txBody>
        </p:sp>
      </p:grpSp>
      <p:grpSp>
        <p:nvGrpSpPr>
          <p:cNvPr id="19" name="Group 127"/>
          <p:cNvGrpSpPr>
            <a:grpSpLocks/>
          </p:cNvGrpSpPr>
          <p:nvPr/>
        </p:nvGrpSpPr>
        <p:grpSpPr bwMode="auto">
          <a:xfrm>
            <a:off x="1798638" y="5159375"/>
            <a:ext cx="2062162" cy="479425"/>
            <a:chOff x="0" y="0"/>
            <a:chExt cx="20000" cy="20000"/>
          </a:xfrm>
        </p:grpSpPr>
        <p:sp>
          <p:nvSpPr>
            <p:cNvPr id="526464" name="Freeform 128"/>
            <p:cNvSpPr>
              <a:spLocks/>
            </p:cNvSpPr>
            <p:nvPr/>
          </p:nvSpPr>
          <p:spPr bwMode="auto">
            <a:xfrm>
              <a:off x="0" y="0"/>
              <a:ext cx="20000" cy="20000"/>
            </a:xfrm>
            <a:custGeom>
              <a:avLst/>
              <a:gdLst/>
              <a:ahLst/>
              <a:cxnLst>
                <a:cxn ang="0">
                  <a:pos x="19988" y="0"/>
                </a:cxn>
                <a:cxn ang="0">
                  <a:pos x="19988" y="19972"/>
                </a:cxn>
                <a:cxn ang="0">
                  <a:pos x="0" y="19972"/>
                </a:cxn>
                <a:cxn ang="0">
                  <a:pos x="0" y="0"/>
                </a:cxn>
                <a:cxn ang="0">
                  <a:pos x="19988" y="0"/>
                </a:cxn>
              </a:cxnLst>
              <a:rect l="0" t="0" r="r" b="b"/>
              <a:pathLst>
                <a:path w="20000" h="20000">
                  <a:moveTo>
                    <a:pt x="19988" y="0"/>
                  </a:moveTo>
                  <a:lnTo>
                    <a:pt x="19988" y="19972"/>
                  </a:lnTo>
                  <a:lnTo>
                    <a:pt x="0" y="19972"/>
                  </a:lnTo>
                  <a:lnTo>
                    <a:pt x="0" y="0"/>
                  </a:lnTo>
                  <a:lnTo>
                    <a:pt x="19988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C5000D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65" name="Freeform 129"/>
            <p:cNvSpPr>
              <a:spLocks/>
            </p:cNvSpPr>
            <p:nvPr/>
          </p:nvSpPr>
          <p:spPr bwMode="auto">
            <a:xfrm>
              <a:off x="0" y="0"/>
              <a:ext cx="20000" cy="20000"/>
            </a:xfrm>
            <a:custGeom>
              <a:avLst/>
              <a:gdLst/>
              <a:ahLst/>
              <a:cxnLst>
                <a:cxn ang="0">
                  <a:pos x="19988" y="0"/>
                </a:cxn>
                <a:cxn ang="0">
                  <a:pos x="19988" y="19972"/>
                </a:cxn>
                <a:cxn ang="0">
                  <a:pos x="0" y="19972"/>
                </a:cxn>
                <a:cxn ang="0">
                  <a:pos x="0" y="0"/>
                </a:cxn>
                <a:cxn ang="0">
                  <a:pos x="19988" y="0"/>
                </a:cxn>
              </a:cxnLst>
              <a:rect l="0" t="0" r="r" b="b"/>
              <a:pathLst>
                <a:path w="20000" h="20000">
                  <a:moveTo>
                    <a:pt x="19988" y="0"/>
                  </a:moveTo>
                  <a:lnTo>
                    <a:pt x="19988" y="19972"/>
                  </a:lnTo>
                  <a:lnTo>
                    <a:pt x="0" y="19972"/>
                  </a:lnTo>
                  <a:lnTo>
                    <a:pt x="0" y="0"/>
                  </a:lnTo>
                  <a:lnTo>
                    <a:pt x="19988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66" name="Rectangle 130"/>
            <p:cNvSpPr>
              <a:spLocks noChangeArrowheads="1"/>
            </p:cNvSpPr>
            <p:nvPr/>
          </p:nvSpPr>
          <p:spPr bwMode="auto">
            <a:xfrm>
              <a:off x="3464" y="7389"/>
              <a:ext cx="13060" cy="6694"/>
            </a:xfrm>
            <a:prstGeom prst="rect">
              <a:avLst/>
            </a:prstGeom>
            <a:solidFill>
              <a:schemeClr val="hlink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1200" b="1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rPr>
                <a:t>Interpreter</a:t>
              </a:r>
            </a:p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endParaRPr kumimoji="0" lang="en-US" sz="1200" b="1">
                <a:latin typeface="Courier New" pitchFamily="49" charset="0"/>
              </a:endParaRPr>
            </a:p>
          </p:txBody>
        </p:sp>
      </p:grpSp>
      <p:sp>
        <p:nvSpPr>
          <p:cNvPr id="526467" name="Rectangle 131"/>
          <p:cNvSpPr>
            <a:spLocks noChangeArrowheads="1"/>
          </p:cNvSpPr>
          <p:nvPr/>
        </p:nvSpPr>
        <p:spPr bwMode="auto">
          <a:xfrm>
            <a:off x="0" y="7304088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>
                <a:latin typeface="Times New Roman" pitchFamily="18" charset="0"/>
              </a:rPr>
              <a:t/>
            </a:r>
            <a:br>
              <a:rPr kumimoji="0" lang="en-US">
                <a:latin typeface="Times New Roman" pitchFamily="18" charset="0"/>
              </a:rPr>
            </a:br>
            <a:endParaRPr kumimoji="0" lang="en-US">
              <a:latin typeface="Times New Roman" pitchFamily="18" charset="0"/>
            </a:endParaRPr>
          </a:p>
        </p:txBody>
      </p:sp>
      <p:sp>
        <p:nvSpPr>
          <p:cNvPr id="526468" name="Text Box 132"/>
          <p:cNvSpPr txBox="1">
            <a:spLocks noChangeArrowheads="1"/>
          </p:cNvSpPr>
          <p:nvPr/>
        </p:nvSpPr>
        <p:spPr bwMode="auto">
          <a:xfrm>
            <a:off x="228600" y="28956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b="1">
                <a:solidFill>
                  <a:srgbClr val="FF3300"/>
                </a:solidFill>
                <a:latin typeface="Times New Roman" pitchFamily="18" charset="0"/>
              </a:rPr>
              <a:t>Interpreted</a:t>
            </a:r>
          </a:p>
        </p:txBody>
      </p:sp>
      <p:sp>
        <p:nvSpPr>
          <p:cNvPr id="526469" name="Text Box 133"/>
          <p:cNvSpPr txBox="1">
            <a:spLocks noChangeArrowheads="1"/>
          </p:cNvSpPr>
          <p:nvPr/>
        </p:nvSpPr>
        <p:spPr bwMode="auto">
          <a:xfrm>
            <a:off x="152400" y="762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b="1">
                <a:solidFill>
                  <a:srgbClr val="FF3300"/>
                </a:solidFill>
                <a:latin typeface="Times New Roman" pitchFamily="18" charset="0"/>
              </a:rPr>
              <a:t>Compiled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772400" cy="838200"/>
          </a:xfrm>
        </p:spPr>
        <p:txBody>
          <a:bodyPr/>
          <a:lstStyle/>
          <a:p>
            <a:r>
              <a:rPr lang="en-US" dirty="0"/>
              <a:t>Procedural Programming…</a:t>
            </a:r>
          </a:p>
        </p:txBody>
      </p:sp>
      <p:sp>
        <p:nvSpPr>
          <p:cNvPr id="540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5344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>
                <a:solidFill>
                  <a:srgbClr val="0000CC"/>
                </a:solidFill>
              </a:rPr>
              <a:t>Structured design </a:t>
            </a:r>
            <a:r>
              <a:rPr lang="en-US" sz="2000" dirty="0"/>
              <a:t>–  dividing a problem into smaller </a:t>
            </a:r>
            <a:r>
              <a:rPr lang="en-US" sz="2000" dirty="0" err="1"/>
              <a:t>subproblems</a:t>
            </a:r>
            <a:r>
              <a:rPr lang="en-US" sz="2000" dirty="0"/>
              <a:t> 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The process of implementing a structured design is called structured programming</a:t>
            </a:r>
          </a:p>
          <a:p>
            <a:pPr>
              <a:lnSpc>
                <a:spcPct val="90000"/>
              </a:lnSpc>
            </a:pPr>
            <a:r>
              <a:rPr lang="en-US" sz="2000" b="1" dirty="0"/>
              <a:t>Structured programming</a:t>
            </a:r>
            <a:r>
              <a:rPr lang="en-US" sz="2000" dirty="0"/>
              <a:t>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Each sub-problem is addressed by using </a:t>
            </a:r>
            <a:r>
              <a:rPr lang="en-US" sz="2000" dirty="0">
                <a:solidFill>
                  <a:srgbClr val="FF3300"/>
                </a:solidFill>
              </a:rPr>
              <a:t>three main control structures</a:t>
            </a:r>
            <a:r>
              <a:rPr lang="en-US" sz="2000" dirty="0"/>
              <a:t>: </a:t>
            </a:r>
            <a:r>
              <a:rPr lang="en-US" sz="2000" dirty="0">
                <a:solidFill>
                  <a:srgbClr val="003399"/>
                </a:solidFill>
              </a:rPr>
              <a:t>sequence, selection, repetition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Leads to organized, well-structured computer programs (</a:t>
            </a:r>
            <a:r>
              <a:rPr lang="en-US" sz="2000" dirty="0">
                <a:solidFill>
                  <a:srgbClr val="FF3300"/>
                </a:solidFill>
              </a:rPr>
              <a:t>code</a:t>
            </a:r>
            <a:r>
              <a:rPr lang="en-US" sz="200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Also allows for modular programming 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The problem is divided into smaller problems in </a:t>
            </a:r>
            <a:r>
              <a:rPr lang="en-US" sz="2000" b="1" dirty="0"/>
              <a:t>modular programming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Each </a:t>
            </a:r>
            <a:r>
              <a:rPr lang="en-US" sz="2000" dirty="0" err="1"/>
              <a:t>subproblem</a:t>
            </a:r>
            <a:r>
              <a:rPr lang="en-US" sz="2000" dirty="0"/>
              <a:t> is then analyzed independently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 solution is obtained to solve the </a:t>
            </a:r>
            <a:r>
              <a:rPr lang="en-US" sz="2000" dirty="0" err="1"/>
              <a:t>subproblem</a:t>
            </a:r>
            <a:r>
              <a:rPr lang="en-US" sz="2000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The solutions of all </a:t>
            </a:r>
            <a:r>
              <a:rPr lang="en-US" sz="2000" dirty="0" err="1"/>
              <a:t>subproblems</a:t>
            </a:r>
            <a:r>
              <a:rPr lang="en-US" sz="2000" dirty="0"/>
              <a:t> are then combined to solve the overall problem </a:t>
            </a:r>
          </a:p>
          <a:p>
            <a:pPr>
              <a:lnSpc>
                <a:spcPct val="90000"/>
              </a:lnSpc>
            </a:pPr>
            <a:r>
              <a:rPr lang="en-US" sz="2000" b="1" dirty="0"/>
              <a:t>Procedural programming</a:t>
            </a:r>
            <a:r>
              <a:rPr lang="en-US" sz="2000" dirty="0"/>
              <a:t> is combining structured programming with modular programming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Rectangle 2"/>
          <p:cNvSpPr>
            <a:spLocks noChangeArrowheads="1"/>
          </p:cNvSpPr>
          <p:nvPr/>
        </p:nvSpPr>
        <p:spPr bwMode="auto">
          <a:xfrm>
            <a:off x="381000" y="1295400"/>
            <a:ext cx="8458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800" dirty="0">
                <a:effectLst/>
                <a:ea typeface="新細明體" pitchFamily="18" charset="-120"/>
              </a:rPr>
              <a:t>For example, solving  </a:t>
            </a:r>
            <a:r>
              <a:rPr lang="en-US" altLang="zh-TW" sz="2800" i="1" dirty="0">
                <a:solidFill>
                  <a:srgbClr val="FF0066"/>
                </a:solidFill>
                <a:effectLst/>
                <a:ea typeface="新細明體" pitchFamily="18" charset="-120"/>
              </a:rPr>
              <a:t>A</a:t>
            </a:r>
            <a:r>
              <a:rPr lang="en-US" altLang="zh-TW" sz="2800" b="1" dirty="0">
                <a:solidFill>
                  <a:srgbClr val="FF0066"/>
                </a:solidFill>
                <a:effectLst/>
                <a:ea typeface="新細明體" pitchFamily="18" charset="-120"/>
              </a:rPr>
              <a:t>x</a:t>
            </a:r>
            <a:r>
              <a:rPr lang="en-US" altLang="zh-TW" sz="2800" dirty="0">
                <a:solidFill>
                  <a:srgbClr val="FF0066"/>
                </a:solidFill>
                <a:effectLst/>
                <a:ea typeface="新細明體" pitchFamily="18" charset="-120"/>
              </a:rPr>
              <a:t>= </a:t>
            </a:r>
            <a:r>
              <a:rPr lang="en-US" altLang="zh-TW" sz="2800" b="1" dirty="0">
                <a:solidFill>
                  <a:srgbClr val="FF0066"/>
                </a:solidFill>
                <a:effectLst/>
                <a:ea typeface="新細明體" pitchFamily="18" charset="-120"/>
              </a:rPr>
              <a:t>b</a:t>
            </a:r>
          </a:p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800" dirty="0">
                <a:effectLst/>
                <a:ea typeface="新細明體" pitchFamily="18" charset="-120"/>
              </a:rPr>
              <a:t>1</a:t>
            </a:r>
            <a:r>
              <a:rPr lang="en-US" altLang="zh-TW" sz="2800" baseline="30000" dirty="0">
                <a:effectLst/>
                <a:ea typeface="新細明體" pitchFamily="18" charset="-120"/>
              </a:rPr>
              <a:t>st</a:t>
            </a:r>
            <a:r>
              <a:rPr lang="en-US" altLang="zh-TW" sz="2800" dirty="0">
                <a:effectLst/>
                <a:ea typeface="新細明體" pitchFamily="18" charset="-120"/>
              </a:rPr>
              <a:t> step: entering </a:t>
            </a:r>
            <a:r>
              <a:rPr lang="en-US" altLang="zh-TW" sz="2800" i="1" dirty="0">
                <a:solidFill>
                  <a:srgbClr val="FF0066"/>
                </a:solidFill>
                <a:effectLst/>
                <a:ea typeface="新細明體" pitchFamily="18" charset="-120"/>
              </a:rPr>
              <a:t>A</a:t>
            </a:r>
            <a:r>
              <a:rPr lang="en-US" altLang="zh-TW" sz="2800" dirty="0">
                <a:effectLst/>
                <a:ea typeface="新細明體" pitchFamily="18" charset="-120"/>
              </a:rPr>
              <a:t>, </a:t>
            </a:r>
            <a:r>
              <a:rPr lang="en-US" altLang="zh-TW" sz="2800" b="1" dirty="0">
                <a:solidFill>
                  <a:srgbClr val="FF0066"/>
                </a:solidFill>
                <a:effectLst/>
                <a:ea typeface="新細明體" pitchFamily="18" charset="-120"/>
              </a:rPr>
              <a:t>b</a:t>
            </a:r>
          </a:p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800" dirty="0">
                <a:effectLst/>
                <a:ea typeface="新細明體" pitchFamily="18" charset="-120"/>
              </a:rPr>
              <a:t>2</a:t>
            </a:r>
            <a:r>
              <a:rPr lang="en-US" altLang="zh-TW" sz="2800" baseline="30000" dirty="0">
                <a:effectLst/>
                <a:ea typeface="新細明體" pitchFamily="18" charset="-120"/>
              </a:rPr>
              <a:t>nd</a:t>
            </a:r>
            <a:r>
              <a:rPr lang="en-US" altLang="zh-TW" sz="2800" dirty="0">
                <a:effectLst/>
                <a:ea typeface="新細明體" pitchFamily="18" charset="-120"/>
              </a:rPr>
              <a:t> step: finding </a:t>
            </a:r>
            <a:r>
              <a:rPr lang="en-US" altLang="zh-TW" sz="2800" i="1" dirty="0">
                <a:solidFill>
                  <a:srgbClr val="FF0066"/>
                </a:solidFill>
                <a:effectLst/>
                <a:ea typeface="新細明體" pitchFamily="18" charset="-120"/>
              </a:rPr>
              <a:t>B=A</a:t>
            </a:r>
            <a:r>
              <a:rPr lang="en-US" altLang="zh-TW" sz="2800" i="1" baseline="30000" dirty="0">
                <a:solidFill>
                  <a:srgbClr val="FF0066"/>
                </a:solidFill>
                <a:effectLst/>
                <a:ea typeface="新細明體" pitchFamily="18" charset="-120"/>
              </a:rPr>
              <a:t>-1</a:t>
            </a:r>
            <a:endParaRPr lang="en-US" altLang="zh-TW" sz="2800" i="1" dirty="0">
              <a:solidFill>
                <a:srgbClr val="FF0066"/>
              </a:solidFill>
              <a:effectLst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800" dirty="0">
                <a:effectLst/>
                <a:ea typeface="新細明體" pitchFamily="18" charset="-120"/>
              </a:rPr>
              <a:t>3</a:t>
            </a:r>
            <a:r>
              <a:rPr lang="en-US" altLang="zh-TW" sz="2800" baseline="30000" dirty="0">
                <a:effectLst/>
                <a:ea typeface="新細明體" pitchFamily="18" charset="-120"/>
              </a:rPr>
              <a:t>rd</a:t>
            </a:r>
            <a:r>
              <a:rPr lang="en-US" altLang="zh-TW" sz="2800" dirty="0">
                <a:effectLst/>
                <a:ea typeface="新細明體" pitchFamily="18" charset="-120"/>
              </a:rPr>
              <a:t> step: multiple </a:t>
            </a:r>
            <a:r>
              <a:rPr lang="en-US" altLang="zh-TW" sz="2800" i="1" dirty="0">
                <a:solidFill>
                  <a:srgbClr val="FF0066"/>
                </a:solidFill>
                <a:effectLst/>
                <a:ea typeface="新細明體" pitchFamily="18" charset="-120"/>
              </a:rPr>
              <a:t>B</a:t>
            </a:r>
            <a:r>
              <a:rPr lang="en-US" altLang="zh-TW" sz="2800" b="1" dirty="0">
                <a:solidFill>
                  <a:srgbClr val="FF0066"/>
                </a:solidFill>
                <a:effectLst/>
                <a:ea typeface="新細明體" pitchFamily="18" charset="-120"/>
              </a:rPr>
              <a:t>b</a:t>
            </a:r>
          </a:p>
          <a:p>
            <a:pPr marL="342900" indent="-34290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800" dirty="0">
                <a:effectLst/>
                <a:ea typeface="新細明體" pitchFamily="18" charset="-120"/>
              </a:rPr>
              <a:t>Each of the steps can be programmed as a subroutine</a:t>
            </a:r>
          </a:p>
          <a:p>
            <a:pPr marL="742950" lvl="1" indent="-28575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altLang="zh-TW" sz="2400" dirty="0">
                <a:effectLst/>
                <a:ea typeface="新細明體" pitchFamily="18" charset="-120"/>
              </a:rPr>
              <a:t>The finding of the inverse in Step 2 may have already been written and provided in the library</a:t>
            </a:r>
          </a:p>
        </p:txBody>
      </p:sp>
      <p:sp>
        <p:nvSpPr>
          <p:cNvPr id="51609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04800"/>
            <a:ext cx="8534400" cy="838200"/>
          </a:xfrm>
        </p:spPr>
        <p:txBody>
          <a:bodyPr/>
          <a:lstStyle/>
          <a:p>
            <a:r>
              <a:rPr lang="en-US" dirty="0"/>
              <a:t>Modular, Structured Programming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762000"/>
          </a:xfrm>
          <a:noFill/>
          <a:ln/>
        </p:spPr>
        <p:txBody>
          <a:bodyPr anchor="b"/>
          <a:lstStyle/>
          <a:p>
            <a:r>
              <a:rPr lang="en-US" dirty="0"/>
              <a:t>Sample Problem</a:t>
            </a:r>
            <a:endParaRPr lang="en-US" b="0" dirty="0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2"/>
            <a:ext cx="8534400" cy="5233988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sz="2400" b="1" dirty="0">
              <a:latin typeface="Geneva"/>
            </a:endParaRPr>
          </a:p>
          <a:p>
            <a:pPr>
              <a:lnSpc>
                <a:spcPct val="90000"/>
              </a:lnSpc>
            </a:pPr>
            <a:r>
              <a:rPr lang="en-US" sz="2400" b="1" dirty="0">
                <a:latin typeface="Geneva"/>
              </a:rPr>
              <a:t>A programmer needs an algorithm to determine an employee’s weekly wages.  How would the calculations be done by hand???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latin typeface="Geneva"/>
              </a:rPr>
              <a:t>In one week, an employee works 52 hours at the hourly pay rate of $24.75.  Assume a 40.0 hour normal work week and an overtime pay rate factor of 1.5.  What are the employee’s wages?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003399"/>
                </a:solidFill>
                <a:latin typeface="Geneva"/>
              </a:rPr>
              <a:t>Please come up with a formulaic AND a procedural expression for your algorithm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6781800" cy="731838"/>
          </a:xfrm>
          <a:noFill/>
          <a:ln/>
        </p:spPr>
        <p:txBody>
          <a:bodyPr anchor="b"/>
          <a:lstStyle/>
          <a:p>
            <a:r>
              <a:rPr lang="en-US" dirty="0"/>
              <a:t>One Employee’s Wages</a:t>
            </a:r>
            <a:r>
              <a:rPr lang="en-US" b="0" dirty="0"/>
              <a:t> 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82000" cy="5310188"/>
          </a:xfrm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b="1" dirty="0">
                <a:latin typeface="New York" charset="0"/>
              </a:rPr>
              <a:t>   In one week, an employee works 52 hours at the hourly pay rate of $24.75.  Assume a 40.0 hour normal work week and an overtime pay rate factor of 1.5</a:t>
            </a:r>
          </a:p>
          <a:p>
            <a:pPr>
              <a:buFont typeface="Monotype Sorts" pitchFamily="2" charset="2"/>
              <a:buNone/>
            </a:pPr>
            <a:r>
              <a:rPr lang="en-US" b="1" dirty="0">
                <a:latin typeface="New York" charset="0"/>
              </a:rPr>
              <a:t>   What are the employee’s wages?</a:t>
            </a: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762000" y="3886200"/>
            <a:ext cx="6524625" cy="1966913"/>
          </a:xfrm>
          <a:prstGeom prst="rect">
            <a:avLst/>
          </a:prstGeom>
          <a:solidFill>
            <a:srgbClr val="CC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085850" y="3890963"/>
            <a:ext cx="5670550" cy="1957387"/>
            <a:chOff x="758" y="2813"/>
            <a:chExt cx="3572" cy="1233"/>
          </a:xfrm>
        </p:grpSpPr>
        <p:sp>
          <p:nvSpPr>
            <p:cNvPr id="88070" name="Rectangle 6"/>
            <p:cNvSpPr>
              <a:spLocks noChangeArrowheads="1"/>
            </p:cNvSpPr>
            <p:nvPr/>
          </p:nvSpPr>
          <p:spPr bwMode="auto">
            <a:xfrm>
              <a:off x="758" y="2813"/>
              <a:ext cx="3570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3200" b="1" dirty="0">
                  <a:solidFill>
                    <a:srgbClr val="0000CC"/>
                  </a:solidFill>
                  <a:effectLst/>
                  <a:latin typeface="Book Antiqua" pitchFamily="18" charset="0"/>
                </a:rPr>
                <a:t>40  x  $ 24.75          =  $    990.00</a:t>
              </a:r>
            </a:p>
          </p:txBody>
        </p:sp>
        <p:sp>
          <p:nvSpPr>
            <p:cNvPr id="88071" name="Rectangle 7"/>
            <p:cNvSpPr>
              <a:spLocks noChangeArrowheads="1"/>
            </p:cNvSpPr>
            <p:nvPr/>
          </p:nvSpPr>
          <p:spPr bwMode="auto">
            <a:xfrm>
              <a:off x="758" y="3197"/>
              <a:ext cx="3570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3200" b="1" dirty="0">
                  <a:solidFill>
                    <a:srgbClr val="0000CC"/>
                  </a:solidFill>
                  <a:effectLst/>
                  <a:latin typeface="Times New Roman" pitchFamily="18" charset="0"/>
                </a:rPr>
                <a:t>12 x 1.5 x $ 24.75  </a:t>
              </a:r>
              <a:r>
                <a:rPr kumimoji="0" lang="en-US" sz="3200" b="1" dirty="0">
                  <a:solidFill>
                    <a:srgbClr val="0000CC"/>
                  </a:solidFill>
                  <a:effectLst/>
                  <a:latin typeface="Book Antiqua" pitchFamily="18" charset="0"/>
                </a:rPr>
                <a:t> =</a:t>
              </a:r>
              <a:r>
                <a:rPr kumimoji="0" lang="en-US" sz="3200" b="1" dirty="0">
                  <a:solidFill>
                    <a:srgbClr val="0000CC"/>
                  </a:solidFill>
                  <a:effectLst/>
                  <a:latin typeface="Times New Roman" pitchFamily="18" charset="0"/>
                </a:rPr>
                <a:t>  $    445.50</a:t>
              </a:r>
            </a:p>
          </p:txBody>
        </p:sp>
        <p:sp>
          <p:nvSpPr>
            <p:cNvPr id="88072" name="Rectangle 8"/>
            <p:cNvSpPr>
              <a:spLocks noChangeArrowheads="1"/>
            </p:cNvSpPr>
            <p:nvPr/>
          </p:nvSpPr>
          <p:spPr bwMode="auto">
            <a:xfrm>
              <a:off x="3158" y="3350"/>
              <a:ext cx="11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b="1">
                  <a:latin typeface="Times New Roman" pitchFamily="18" charset="0"/>
                </a:rPr>
                <a:t>___________</a:t>
              </a:r>
            </a:p>
          </p:txBody>
        </p:sp>
        <p:sp>
          <p:nvSpPr>
            <p:cNvPr id="88073" name="Rectangle 9"/>
            <p:cNvSpPr>
              <a:spLocks noChangeArrowheads="1"/>
            </p:cNvSpPr>
            <p:nvPr/>
          </p:nvSpPr>
          <p:spPr bwMode="auto">
            <a:xfrm>
              <a:off x="3110" y="3677"/>
              <a:ext cx="1216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3200" b="1" dirty="0">
                  <a:solidFill>
                    <a:srgbClr val="0000CC"/>
                  </a:solidFill>
                  <a:effectLst/>
                  <a:latin typeface="Times New Roman" pitchFamily="18" charset="0"/>
                </a:rPr>
                <a:t>$  1435.50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1" y="1143000"/>
            <a:ext cx="8534400" cy="5105400"/>
          </a:xfrm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b="1" dirty="0">
                <a:latin typeface="New York" charset="0"/>
              </a:rPr>
              <a:t>If hours are more than 40.0, then</a:t>
            </a:r>
            <a:endParaRPr lang="en-US" sz="2400" b="1" dirty="0">
              <a:latin typeface="New York" charset="0"/>
            </a:endParaRPr>
          </a:p>
          <a:p>
            <a:pPr>
              <a:buFont typeface="Monotype Sorts" pitchFamily="2" charset="2"/>
              <a:buNone/>
            </a:pPr>
            <a:endParaRPr lang="en-US" sz="1000" b="1" dirty="0">
              <a:latin typeface="New York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2400" b="1" dirty="0">
                <a:latin typeface="New York" charset="0"/>
              </a:rPr>
              <a:t>	wages = (40.0 * </a:t>
            </a:r>
            <a:r>
              <a:rPr lang="en-US" sz="2400" b="1" dirty="0" err="1">
                <a:latin typeface="New York" charset="0"/>
              </a:rPr>
              <a:t>payRate</a:t>
            </a:r>
            <a:r>
              <a:rPr lang="en-US" sz="2400" b="1" dirty="0">
                <a:latin typeface="New York" charset="0"/>
              </a:rPr>
              <a:t>) + (hours - 40.0) * 1.5 *</a:t>
            </a:r>
            <a:r>
              <a:rPr lang="en-US" sz="2400" b="1" dirty="0" err="1">
                <a:latin typeface="New York" charset="0"/>
              </a:rPr>
              <a:t>payRate</a:t>
            </a:r>
            <a:endParaRPr lang="en-US" sz="2400" b="1" dirty="0">
              <a:latin typeface="New York" charset="0"/>
            </a:endParaRPr>
          </a:p>
          <a:p>
            <a:pPr>
              <a:buFont typeface="Monotype Sorts" pitchFamily="2" charset="2"/>
              <a:buNone/>
            </a:pPr>
            <a:endParaRPr lang="en-US" sz="900" b="1" dirty="0">
              <a:latin typeface="New York" charset="0"/>
            </a:endParaRPr>
          </a:p>
          <a:p>
            <a:pPr>
              <a:buFont typeface="Monotype Sorts" pitchFamily="2" charset="2"/>
              <a:buNone/>
            </a:pPr>
            <a:endParaRPr lang="en-US" b="1" dirty="0">
              <a:solidFill>
                <a:schemeClr val="accent2"/>
              </a:solidFill>
              <a:latin typeface="New York" charset="0"/>
            </a:endParaRPr>
          </a:p>
          <a:p>
            <a:pPr>
              <a:buFont typeface="Monotype Sorts" pitchFamily="2" charset="2"/>
              <a:buNone/>
            </a:pPr>
            <a:endParaRPr lang="en-US" b="1" dirty="0">
              <a:solidFill>
                <a:schemeClr val="accent2"/>
              </a:solidFill>
              <a:latin typeface="New York" charset="0"/>
            </a:endParaRPr>
          </a:p>
          <a:p>
            <a:pPr>
              <a:buFont typeface="Monotype Sorts" pitchFamily="2" charset="2"/>
              <a:buNone/>
            </a:pPr>
            <a:endParaRPr lang="en-US" b="1" dirty="0">
              <a:solidFill>
                <a:schemeClr val="accent2"/>
              </a:solidFill>
              <a:latin typeface="New York" charset="0"/>
            </a:endParaRPr>
          </a:p>
          <a:p>
            <a:pPr>
              <a:buFont typeface="Monotype Sorts" pitchFamily="2" charset="2"/>
              <a:buNone/>
            </a:pPr>
            <a:r>
              <a:rPr lang="en-US" b="1" dirty="0">
                <a:latin typeface="New York" charset="0"/>
              </a:rPr>
              <a:t>otherwise,</a:t>
            </a:r>
            <a:endParaRPr lang="en-US" sz="2400" b="1" dirty="0">
              <a:latin typeface="New York" charset="0"/>
            </a:endParaRPr>
          </a:p>
          <a:p>
            <a:pPr>
              <a:buFont typeface="Monotype Sorts" pitchFamily="2" charset="2"/>
              <a:buNone/>
            </a:pPr>
            <a:endParaRPr lang="en-US" sz="1000" b="1" dirty="0">
              <a:latin typeface="New York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2400" b="1" dirty="0">
                <a:latin typeface="New York" charset="0"/>
              </a:rPr>
              <a:t>	 wages = hours * </a:t>
            </a:r>
            <a:r>
              <a:rPr lang="en-US" sz="2400" b="1" dirty="0" err="1">
                <a:latin typeface="New York" charset="0"/>
              </a:rPr>
              <a:t>payRate</a:t>
            </a:r>
            <a:r>
              <a:rPr lang="en-US" sz="2400" b="1" dirty="0">
                <a:solidFill>
                  <a:schemeClr val="accent2"/>
                </a:solidFill>
                <a:latin typeface="New York" charset="0"/>
              </a:rPr>
              <a:t> </a:t>
            </a:r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317500" y="3314700"/>
            <a:ext cx="7988300" cy="1358900"/>
          </a:xfrm>
          <a:prstGeom prst="rect">
            <a:avLst/>
          </a:prstGeom>
          <a:solidFill>
            <a:srgbClr val="CC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458200" cy="762000"/>
          </a:xfrm>
          <a:noFill/>
          <a:ln/>
        </p:spPr>
        <p:txBody>
          <a:bodyPr anchor="b"/>
          <a:lstStyle/>
          <a:p>
            <a:r>
              <a:rPr lang="en-US" dirty="0"/>
              <a:t>Weekly Wages, in General	</a:t>
            </a:r>
          </a:p>
        </p:txBody>
      </p:sp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236538" y="3429000"/>
            <a:ext cx="8069262" cy="1093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2800" b="1" dirty="0">
                <a:solidFill>
                  <a:srgbClr val="FFFF66"/>
                </a:solidFill>
                <a:latin typeface="Book Antiqua" pitchFamily="18" charset="0"/>
              </a:rPr>
              <a:t>  </a:t>
            </a:r>
            <a:r>
              <a:rPr kumimoji="0" lang="en-US" sz="2400" b="1" dirty="0">
                <a:solidFill>
                  <a:srgbClr val="0000CC"/>
                </a:solidFill>
                <a:effectLst/>
                <a:latin typeface="Book Antiqua" pitchFamily="18" charset="0"/>
              </a:rPr>
              <a:t>RECALL EXAMPLE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900" b="1" dirty="0">
                <a:solidFill>
                  <a:srgbClr val="0000CC"/>
                </a:solidFill>
                <a:effectLst/>
                <a:latin typeface="Book Antiqua" pitchFamily="18" charset="0"/>
              </a:rPr>
              <a:t>   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2400" b="1" dirty="0">
                <a:solidFill>
                  <a:srgbClr val="0000CC"/>
                </a:solidFill>
                <a:effectLst/>
                <a:latin typeface="Book Antiqua" pitchFamily="18" charset="0"/>
              </a:rPr>
              <a:t>     ( 40  x  $ 24.75 ) + ( </a:t>
            </a:r>
            <a:r>
              <a:rPr kumimoji="0" lang="en-US" sz="2800" b="1" dirty="0">
                <a:solidFill>
                  <a:srgbClr val="0000CC"/>
                </a:solidFill>
                <a:effectLst/>
                <a:latin typeface="Times New Roman" pitchFamily="18" charset="0"/>
              </a:rPr>
              <a:t>12 x 1.5 x $ 24.75 ) = $1435.50</a:t>
            </a:r>
          </a:p>
        </p:txBody>
      </p:sp>
      <p:sp>
        <p:nvSpPr>
          <p:cNvPr id="90118" name="Rectangle 6"/>
          <p:cNvSpPr>
            <a:spLocks noChangeArrowheads="1"/>
          </p:cNvSpPr>
          <p:nvPr/>
        </p:nvSpPr>
        <p:spPr bwMode="auto">
          <a:xfrm>
            <a:off x="4497388" y="4062413"/>
            <a:ext cx="1841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19" name="Rectangle 7"/>
          <p:cNvSpPr>
            <a:spLocks noChangeArrowheads="1"/>
          </p:cNvSpPr>
          <p:nvPr/>
        </p:nvSpPr>
        <p:spPr bwMode="auto">
          <a:xfrm>
            <a:off x="7332663" y="4054475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534400" cy="685800"/>
          </a:xfrm>
          <a:noFill/>
          <a:ln/>
        </p:spPr>
        <p:txBody>
          <a:bodyPr anchor="b"/>
          <a:lstStyle/>
          <a:p>
            <a:r>
              <a:rPr lang="en-US" sz="3000" dirty="0"/>
              <a:t>Algorithm to Determine an Employee’s  Weekly Wages</a:t>
            </a:r>
            <a:endParaRPr lang="en-US" sz="3000" b="0" dirty="0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382000" cy="4625975"/>
          </a:xfrm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endParaRPr lang="en-US" b="1" dirty="0">
              <a:latin typeface="Times New Roman" pitchFamily="18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2400" b="1" dirty="0">
                <a:latin typeface="Times New Roman" pitchFamily="18" charset="0"/>
              </a:rPr>
              <a:t>      1.  Get the employee’s hourly </a:t>
            </a:r>
            <a:r>
              <a:rPr lang="en-US" sz="2400" b="1" dirty="0" err="1">
                <a:latin typeface="Times New Roman" pitchFamily="18" charset="0"/>
              </a:rPr>
              <a:t>payRate</a:t>
            </a:r>
            <a:endParaRPr lang="en-US" sz="2400" b="1" dirty="0">
              <a:latin typeface="Times New Roman" pitchFamily="18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2400" b="1" dirty="0">
                <a:latin typeface="Times New Roman" pitchFamily="18" charset="0"/>
              </a:rPr>
              <a:t>      2.  Get the hours worked this week </a:t>
            </a:r>
          </a:p>
          <a:p>
            <a:pPr>
              <a:buFont typeface="Monotype Sorts" pitchFamily="2" charset="2"/>
              <a:buNone/>
            </a:pPr>
            <a:r>
              <a:rPr lang="en-US" sz="2400" b="1" dirty="0">
                <a:latin typeface="Times New Roman" pitchFamily="18" charset="0"/>
              </a:rPr>
              <a:t>      3.  Calculate this week’s regular wages </a:t>
            </a:r>
          </a:p>
          <a:p>
            <a:pPr>
              <a:buFont typeface="Monotype Sorts" pitchFamily="2" charset="2"/>
              <a:buNone/>
            </a:pPr>
            <a:r>
              <a:rPr lang="en-US" sz="2400" b="1" dirty="0">
                <a:latin typeface="Times New Roman" pitchFamily="18" charset="0"/>
              </a:rPr>
              <a:t>      4.  Calculate this week’s overtime wages (if any)	</a:t>
            </a:r>
          </a:p>
          <a:p>
            <a:pPr>
              <a:buFont typeface="Monotype Sorts" pitchFamily="2" charset="2"/>
              <a:buNone/>
            </a:pPr>
            <a:r>
              <a:rPr lang="en-US" sz="2400" b="1" dirty="0">
                <a:latin typeface="Times New Roman" pitchFamily="18" charset="0"/>
              </a:rPr>
              <a:t>      5.  Add the regular wages to overtime wages (if any) to determine total wages for the week</a:t>
            </a:r>
          </a:p>
          <a:p>
            <a:pPr>
              <a:buFont typeface="Monotype Sorts" pitchFamily="2" charset="2"/>
              <a:buNone/>
            </a:pPr>
            <a:r>
              <a:rPr lang="en-US" sz="2400" b="1" dirty="0">
                <a:latin typeface="Times New Roman" pitchFamily="18" charset="0"/>
              </a:rPr>
              <a:t>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564438" cy="685800"/>
          </a:xfrm>
          <a:noFill/>
          <a:ln/>
        </p:spPr>
        <p:txBody>
          <a:bodyPr anchor="b"/>
          <a:lstStyle/>
          <a:p>
            <a:r>
              <a:rPr lang="en-US" dirty="0"/>
              <a:t>Implementation Phase:  Program</a:t>
            </a:r>
            <a:endParaRPr lang="en-US" b="0" dirty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458200" cy="544195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>
                <a:latin typeface="Geneva"/>
              </a:rPr>
              <a:t>Translating your algorithm into a programming language is called CODING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Geneva"/>
              </a:rPr>
              <a:t>Different languages use different tools &amp; methodologies to do the translation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Geneva"/>
              </a:rPr>
              <a:t>With </a:t>
            </a:r>
            <a:r>
              <a:rPr lang="en-US" b="1" dirty="0">
                <a:latin typeface="Times New Roman" pitchFamily="18" charset="0"/>
              </a:rPr>
              <a:t>C++, you use:			</a:t>
            </a:r>
            <a:r>
              <a:rPr lang="en-US" sz="1000" b="1" dirty="0">
                <a:latin typeface="Times New Roman" pitchFamily="18" charset="0"/>
              </a:rPr>
              <a:t>		</a:t>
            </a:r>
            <a:endParaRPr lang="en-US" b="1" dirty="0">
              <a:latin typeface="Times New Roman" pitchFamily="18" charset="0"/>
            </a:endParaRPr>
          </a:p>
          <a:p>
            <a:pPr lvl="1">
              <a:lnSpc>
                <a:spcPct val="90000"/>
              </a:lnSpc>
              <a:buFont typeface="Monotype Sorts" pitchFamily="2" charset="2"/>
              <a:buNone/>
            </a:pPr>
            <a:r>
              <a:rPr lang="en-US" sz="3000" b="1" dirty="0">
                <a:solidFill>
                  <a:schemeClr val="hlink"/>
                </a:solidFill>
                <a:latin typeface="Times New Roman" pitchFamily="18" charset="0"/>
              </a:rPr>
              <a:t>Documentation</a:t>
            </a:r>
            <a:r>
              <a:rPr lang="en-US" sz="3000" b="1" dirty="0">
                <a:latin typeface="Times New Roman" pitchFamily="18" charset="0"/>
              </a:rPr>
              <a:t> -- your written comments</a:t>
            </a:r>
          </a:p>
          <a:p>
            <a:pPr lvl="1">
              <a:lnSpc>
                <a:spcPct val="90000"/>
              </a:lnSpc>
              <a:buFont typeface="Monotype Sorts" pitchFamily="2" charset="2"/>
              <a:buNone/>
            </a:pPr>
            <a:r>
              <a:rPr lang="en-US" sz="3000" b="1" dirty="0">
                <a:solidFill>
                  <a:schemeClr val="hlink"/>
                </a:solidFill>
                <a:latin typeface="Times New Roman" pitchFamily="18" charset="0"/>
              </a:rPr>
              <a:t>Compiler</a:t>
            </a:r>
            <a:r>
              <a:rPr lang="en-US" sz="3000" b="1" dirty="0">
                <a:latin typeface="Times New Roman" pitchFamily="18" charset="0"/>
              </a:rPr>
              <a:t> -- translates your program into machine language</a:t>
            </a:r>
          </a:p>
          <a:p>
            <a:pPr lvl="1">
              <a:lnSpc>
                <a:spcPct val="90000"/>
              </a:lnSpc>
              <a:buFont typeface="Monotype Sorts" pitchFamily="2" charset="2"/>
              <a:buNone/>
            </a:pPr>
            <a:r>
              <a:rPr lang="en-US" sz="3000" b="1" dirty="0">
                <a:solidFill>
                  <a:schemeClr val="hlink"/>
                </a:solidFill>
                <a:latin typeface="Times New Roman" pitchFamily="18" charset="0"/>
              </a:rPr>
              <a:t>Main Procedure</a:t>
            </a:r>
            <a:r>
              <a:rPr lang="en-US" sz="3000" b="1" dirty="0">
                <a:latin typeface="Times New Roman" pitchFamily="18" charset="0"/>
              </a:rPr>
              <a:t> -- may be called sub-algorithms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239000" cy="838200"/>
          </a:xfrm>
          <a:noFill/>
          <a:ln/>
        </p:spPr>
        <p:txBody>
          <a:bodyPr anchor="b"/>
          <a:lstStyle/>
          <a:p>
            <a:r>
              <a:rPr lang="en-US"/>
              <a:t>Implementation Phase: Test</a:t>
            </a:r>
            <a:endParaRPr lang="en-US" b="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416925" cy="4872038"/>
          </a:xfrm>
          <a:noFill/>
          <a:ln/>
        </p:spPr>
        <p:txBody>
          <a:bodyPr/>
          <a:lstStyle/>
          <a:p>
            <a:r>
              <a:rPr lang="en-US" b="1" dirty="0">
                <a:latin typeface="Geneva"/>
              </a:rPr>
              <a:t>TESTING your program means running (executing) your program on the computer, to see if it produces correct results</a:t>
            </a:r>
            <a:r>
              <a:rPr lang="en-US" sz="1200" b="1" dirty="0">
                <a:latin typeface="Geneva"/>
              </a:rPr>
              <a:t>	</a:t>
            </a:r>
          </a:p>
          <a:p>
            <a:pPr>
              <a:buFont typeface="Monotype Sorts" pitchFamily="2" charset="2"/>
              <a:buNone/>
            </a:pPr>
            <a:endParaRPr lang="en-US" sz="1200" b="1" dirty="0">
              <a:latin typeface="Geneva"/>
            </a:endParaRPr>
          </a:p>
          <a:p>
            <a:r>
              <a:rPr lang="en-US" b="1" dirty="0">
                <a:latin typeface="Geneva"/>
              </a:rPr>
              <a:t>If it does not, then you must find out what is wrong with your program or algorithm and fix it</a:t>
            </a:r>
          </a:p>
          <a:p>
            <a:r>
              <a:rPr lang="en-US" b="1" dirty="0">
                <a:latin typeface="Geneva"/>
              </a:rPr>
              <a:t>This is called </a:t>
            </a:r>
            <a:r>
              <a:rPr lang="en-US" b="1" dirty="0">
                <a:solidFill>
                  <a:schemeClr val="hlink"/>
                </a:solidFill>
                <a:latin typeface="Geneva"/>
              </a:rPr>
              <a:t>debugging</a:t>
            </a:r>
            <a:r>
              <a:rPr lang="en-US" sz="1800" b="1" dirty="0">
                <a:latin typeface="Geneva"/>
              </a:rPr>
              <a:t>			</a:t>
            </a:r>
            <a:r>
              <a:rPr lang="en-US" sz="1200" b="1" dirty="0">
                <a:latin typeface="Geneva"/>
              </a:rPr>
              <a:t>					</a:t>
            </a:r>
            <a:endParaRPr lang="en-US" b="1" dirty="0">
              <a:latin typeface="Geneva"/>
            </a:endParaRPr>
          </a:p>
          <a:p>
            <a:pPr>
              <a:buFont typeface="Monotype Sorts" pitchFamily="2" charset="2"/>
              <a:buNone/>
            </a:pPr>
            <a:endParaRPr lang="en-US" b="1" dirty="0">
              <a:latin typeface="Genev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086600" cy="609600"/>
          </a:xfrm>
          <a:noFill/>
          <a:ln/>
        </p:spPr>
        <p:txBody>
          <a:bodyPr lIns="90488" tIns="44450" rIns="90488" bIns="44450"/>
          <a:lstStyle/>
          <a:p>
            <a:r>
              <a:rPr lang="en-US" altLang="en-US" dirty="0"/>
              <a:t>What Can a Program Do?</a:t>
            </a:r>
          </a:p>
        </p:txBody>
      </p:sp>
      <p:sp>
        <p:nvSpPr>
          <p:cNvPr id="538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305800" cy="5029200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US" dirty="0"/>
              <a:t>A program can only instruct a computer to: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rgbClr val="003399"/>
                </a:solidFill>
              </a:rPr>
              <a:t>Read Input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rgbClr val="003399"/>
                </a:solidFill>
              </a:rPr>
              <a:t>Calculate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rgbClr val="003399"/>
                </a:solidFill>
              </a:rPr>
              <a:t>Store data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rgbClr val="003399"/>
                </a:solidFill>
              </a:rPr>
              <a:t>Write Output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rgbClr val="003399"/>
                </a:solidFill>
              </a:rPr>
              <a:t>Work in a sequential progression (Sequence)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rgbClr val="003399"/>
                </a:solidFill>
              </a:rPr>
              <a:t>Compare and branch (Selection)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rgbClr val="003399"/>
                </a:solidFill>
              </a:rPr>
              <a:t>Iterate or Loop (Repetition)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5638800" cy="838200"/>
          </a:xfrm>
        </p:spPr>
        <p:txBody>
          <a:bodyPr/>
          <a:lstStyle/>
          <a:p>
            <a:r>
              <a:rPr lang="en-US" dirty="0"/>
              <a:t>Programming in </a:t>
            </a:r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451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458200" cy="5029200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dirty="0" smtClean="0"/>
              <a:t>C </a:t>
            </a:r>
            <a:r>
              <a:rPr lang="en-US" dirty="0"/>
              <a:t>program is a collection of one or more </a:t>
            </a:r>
            <a:r>
              <a:rPr lang="en-US" dirty="0">
                <a:solidFill>
                  <a:srgbClr val="003399"/>
                </a:solidFill>
              </a:rPr>
              <a:t>functions (or procedures)</a:t>
            </a:r>
          </a:p>
          <a:p>
            <a:r>
              <a:rPr lang="en-US" sz="2400" dirty="0"/>
              <a:t>Functions (in Computer Science) are very much like functions in mathematics</a:t>
            </a:r>
          </a:p>
          <a:p>
            <a:r>
              <a:rPr lang="en-US" sz="2400" dirty="0"/>
              <a:t>A function is like a </a:t>
            </a:r>
            <a:r>
              <a:rPr lang="en-US" sz="2400" b="1" u="sng" dirty="0"/>
              <a:t>black box</a:t>
            </a:r>
          </a:p>
          <a:p>
            <a:r>
              <a:rPr lang="en-US" sz="2400" dirty="0"/>
              <a:t>There must be a function called </a:t>
            </a:r>
            <a:r>
              <a:rPr lang="en-US" sz="2400" dirty="0">
                <a:latin typeface="Courier New" pitchFamily="49" charset="0"/>
              </a:rPr>
              <a:t>main( )</a:t>
            </a:r>
            <a:r>
              <a:rPr lang="en-US" sz="2400" dirty="0"/>
              <a:t> in every </a:t>
            </a:r>
            <a:r>
              <a:rPr lang="en-US" sz="2400" u="sng" dirty="0"/>
              <a:t>executable</a:t>
            </a:r>
            <a:r>
              <a:rPr lang="en-US" sz="2400" dirty="0"/>
              <a:t> </a:t>
            </a:r>
            <a:r>
              <a:rPr lang="en-US" sz="2400" dirty="0" smtClean="0">
                <a:latin typeface="Courier New" pitchFamily="49" charset="0"/>
              </a:rPr>
              <a:t>C</a:t>
            </a:r>
            <a:r>
              <a:rPr lang="en-US" sz="2400" dirty="0" smtClean="0"/>
              <a:t> </a:t>
            </a:r>
            <a:r>
              <a:rPr lang="en-US" sz="2400" dirty="0"/>
              <a:t>program</a:t>
            </a:r>
          </a:p>
          <a:p>
            <a:r>
              <a:rPr lang="en-US" sz="2400" dirty="0">
                <a:solidFill>
                  <a:srgbClr val="0000CC"/>
                </a:solidFill>
              </a:rPr>
              <a:t>Execution always begins with the first statement in the function </a:t>
            </a:r>
            <a:r>
              <a:rPr lang="en-US" sz="2400" dirty="0">
                <a:solidFill>
                  <a:srgbClr val="0000CC"/>
                </a:solidFill>
                <a:latin typeface="Courier New" pitchFamily="49" charset="0"/>
              </a:rPr>
              <a:t>main( )</a:t>
            </a:r>
            <a:r>
              <a:rPr lang="en-US" sz="2400" dirty="0"/>
              <a:t>				</a:t>
            </a:r>
            <a:endParaRPr lang="en-US" dirty="0"/>
          </a:p>
          <a:p>
            <a:pPr lvl="1"/>
            <a:r>
              <a:rPr lang="en-US" sz="2400" dirty="0"/>
              <a:t>Any other functions in your program are sub-programs and are not executed until they are called (either from </a:t>
            </a:r>
            <a:r>
              <a:rPr lang="en-US" sz="2400" dirty="0">
                <a:latin typeface="Courier New" pitchFamily="49" charset="0"/>
              </a:rPr>
              <a:t>main()</a:t>
            </a:r>
            <a:r>
              <a:rPr lang="en-US" sz="2400" dirty="0"/>
              <a:t> or from functions called by </a:t>
            </a:r>
            <a:r>
              <a:rPr lang="en-US" sz="2400" dirty="0">
                <a:latin typeface="Courier New" pitchFamily="49" charset="0"/>
              </a:rPr>
              <a:t>main()</a:t>
            </a:r>
            <a:r>
              <a:rPr lang="en-US" sz="2400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ChangeArrowheads="1"/>
          </p:cNvSpPr>
          <p:nvPr/>
        </p:nvSpPr>
        <p:spPr bwMode="auto">
          <a:xfrm>
            <a:off x="577850" y="2368550"/>
            <a:ext cx="7988300" cy="34925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7696200" cy="685800"/>
          </a:xfrm>
          <a:noFill/>
          <a:ln/>
        </p:spPr>
        <p:txBody>
          <a:bodyPr anchor="b"/>
          <a:lstStyle/>
          <a:p>
            <a:r>
              <a:rPr lang="en-US" dirty="0"/>
              <a:t>Every </a:t>
            </a:r>
            <a:r>
              <a:rPr lang="en-US" dirty="0" smtClean="0"/>
              <a:t>C </a:t>
            </a:r>
            <a:r>
              <a:rPr lang="en-US" dirty="0"/>
              <a:t>function has 2 parts</a:t>
            </a:r>
          </a:p>
        </p:txBody>
      </p:sp>
      <p:sp>
        <p:nvSpPr>
          <p:cNvPr id="28365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09600" y="2552700"/>
            <a:ext cx="8039100" cy="3467100"/>
          </a:xfrm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dirty="0" err="1"/>
              <a:t>int</a:t>
            </a:r>
            <a:r>
              <a:rPr lang="en-US" dirty="0"/>
              <a:t> main (  )	  {			</a:t>
            </a:r>
            <a:endParaRPr lang="en-US" dirty="0">
              <a:latin typeface="Arial Rounded MT Bold" pitchFamily="34" charset="0"/>
            </a:endParaRPr>
          </a:p>
          <a:p>
            <a:pPr>
              <a:buFont typeface="Monotype Sorts" pitchFamily="2" charset="2"/>
              <a:buNone/>
            </a:pPr>
            <a:r>
              <a:rPr lang="en-US" dirty="0"/>
              <a:t>						     	</a:t>
            </a:r>
            <a:endParaRPr lang="en-US" dirty="0">
              <a:latin typeface="Bookman Old Style" pitchFamily="18" charset="0"/>
            </a:endParaRPr>
          </a:p>
          <a:p>
            <a:pPr>
              <a:buFont typeface="Monotype Sorts" pitchFamily="2" charset="2"/>
              <a:buNone/>
            </a:pPr>
            <a:r>
              <a:rPr lang="en-US" dirty="0">
                <a:latin typeface="Bookman Old Style" pitchFamily="18" charset="0"/>
              </a:rPr>
              <a:t>   </a:t>
            </a:r>
            <a:r>
              <a:rPr lang="en-US" dirty="0"/>
              <a:t>return 0;</a:t>
            </a:r>
          </a:p>
          <a:p>
            <a:pPr>
              <a:buFont typeface="Monotype Sorts" pitchFamily="2" charset="2"/>
              <a:buNone/>
            </a:pPr>
            <a:r>
              <a:rPr lang="en-US" dirty="0">
                <a:latin typeface="Arial Rounded MT Bold" pitchFamily="34" charset="0"/>
              </a:rPr>
              <a:t>}</a:t>
            </a:r>
          </a:p>
        </p:txBody>
      </p:sp>
      <p:sp>
        <p:nvSpPr>
          <p:cNvPr id="283657" name="AutoShape 9"/>
          <p:cNvSpPr>
            <a:spLocks noChangeArrowheads="1"/>
          </p:cNvSpPr>
          <p:nvPr/>
        </p:nvSpPr>
        <p:spPr bwMode="auto">
          <a:xfrm>
            <a:off x="5334000" y="1600200"/>
            <a:ext cx="2057400" cy="685800"/>
          </a:xfrm>
          <a:prstGeom prst="wedgeRoundRectCallout">
            <a:avLst>
              <a:gd name="adj1" fmla="val -160648"/>
              <a:gd name="adj2" fmla="val 121065"/>
              <a:gd name="adj3" fmla="val 16667"/>
            </a:avLst>
          </a:prstGeom>
          <a:noFill/>
          <a:ln w="9525" algn="ctr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buFont typeface="Wingdings" pitchFamily="2" charset="2"/>
              <a:buNone/>
            </a:pPr>
            <a:r>
              <a:rPr lang="en-US">
                <a:solidFill>
                  <a:srgbClr val="FF3300"/>
                </a:solidFill>
              </a:rPr>
              <a:t>Header</a:t>
            </a:r>
          </a:p>
        </p:txBody>
      </p:sp>
      <p:sp>
        <p:nvSpPr>
          <p:cNvPr id="283658" name="AutoShape 10"/>
          <p:cNvSpPr>
            <a:spLocks/>
          </p:cNvSpPr>
          <p:nvPr/>
        </p:nvSpPr>
        <p:spPr bwMode="auto">
          <a:xfrm>
            <a:off x="3810000" y="2819400"/>
            <a:ext cx="457200" cy="1676400"/>
          </a:xfrm>
          <a:prstGeom prst="rightBrace">
            <a:avLst>
              <a:gd name="adj1" fmla="val 30556"/>
              <a:gd name="adj2" fmla="val 50000"/>
            </a:avLst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283659" name="Text Box 11"/>
          <p:cNvSpPr txBox="1">
            <a:spLocks noChangeArrowheads="1"/>
          </p:cNvSpPr>
          <p:nvPr/>
        </p:nvSpPr>
        <p:spPr bwMode="auto">
          <a:xfrm>
            <a:off x="4267200" y="3429000"/>
            <a:ext cx="914400" cy="466725"/>
          </a:xfrm>
          <a:prstGeom prst="rect">
            <a:avLst/>
          </a:prstGeom>
          <a:noFill/>
          <a:ln w="9525" algn="ctr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342900" indent="-342900">
              <a:spcBef>
                <a:spcPct val="50000"/>
              </a:spcBef>
              <a:buFont typeface="Wingdings" pitchFamily="2" charset="2"/>
              <a:buNone/>
            </a:pPr>
            <a:r>
              <a:rPr lang="en-US">
                <a:solidFill>
                  <a:srgbClr val="FF3300"/>
                </a:solidFill>
              </a:rPr>
              <a:t>Body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768349" y="3182193"/>
            <a:ext cx="5750149" cy="3142407"/>
            <a:chOff x="1225550" y="3594100"/>
            <a:chExt cx="5473700" cy="2959100"/>
          </a:xfrm>
        </p:grpSpPr>
        <p:sp>
          <p:nvSpPr>
            <p:cNvPr id="281602" name="Rectangle 2"/>
            <p:cNvSpPr>
              <a:spLocks noChangeArrowheads="1"/>
            </p:cNvSpPr>
            <p:nvPr/>
          </p:nvSpPr>
          <p:spPr bwMode="auto">
            <a:xfrm>
              <a:off x="1225550" y="3594100"/>
              <a:ext cx="5473700" cy="2959100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1603" name="Rectangle 3"/>
            <p:cNvSpPr>
              <a:spLocks noChangeArrowheads="1"/>
            </p:cNvSpPr>
            <p:nvPr/>
          </p:nvSpPr>
          <p:spPr bwMode="auto">
            <a:xfrm>
              <a:off x="2482850" y="4387850"/>
              <a:ext cx="3625850" cy="635000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160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7924800" cy="5334000"/>
          </a:xfrm>
          <a:noFill/>
          <a:ln/>
        </p:spPr>
        <p:txBody>
          <a:bodyPr/>
          <a:lstStyle/>
          <a:p>
            <a:r>
              <a:rPr lang="en-US" sz="2400" b="1" dirty="0"/>
              <a:t>a block is a sequence of zero or more statements enclosed by a pair of curly braces {  }</a:t>
            </a:r>
          </a:p>
          <a:p>
            <a:pPr>
              <a:buFont typeface="Monotype Sorts" pitchFamily="2" charset="2"/>
              <a:buNone/>
            </a:pPr>
            <a:endParaRPr lang="en-US" sz="1400" b="1" dirty="0"/>
          </a:p>
          <a:p>
            <a:pPr>
              <a:buFont typeface="Monotype Sorts" pitchFamily="2" charset="2"/>
              <a:buNone/>
            </a:pPr>
            <a:r>
              <a:rPr lang="en-US" sz="2000" b="1" dirty="0">
                <a:solidFill>
                  <a:srgbClr val="A50021"/>
                </a:solidFill>
              </a:rPr>
              <a:t>SYNTAX</a:t>
            </a:r>
            <a:endParaRPr lang="en-US" sz="2000" b="1" dirty="0">
              <a:solidFill>
                <a:srgbClr val="990000"/>
              </a:solidFill>
            </a:endParaRPr>
          </a:p>
          <a:p>
            <a:pPr>
              <a:buFont typeface="Monotype Sorts" pitchFamily="2" charset="2"/>
              <a:buNone/>
            </a:pPr>
            <a:endParaRPr lang="en-US" sz="2000" b="1" dirty="0" smtClean="0">
              <a:solidFill>
                <a:srgbClr val="990000"/>
              </a:solidFill>
            </a:endParaRPr>
          </a:p>
          <a:p>
            <a:pPr>
              <a:buFont typeface="Monotype Sorts" pitchFamily="2" charset="2"/>
              <a:buNone/>
            </a:pPr>
            <a:endParaRPr lang="en-US" sz="2000" b="1" dirty="0">
              <a:solidFill>
                <a:srgbClr val="990000"/>
              </a:solidFill>
            </a:endParaRPr>
          </a:p>
          <a:p>
            <a:pPr>
              <a:buFont typeface="Monotype Sorts" pitchFamily="2" charset="2"/>
              <a:buNone/>
            </a:pPr>
            <a:endParaRPr lang="en-US" sz="2000" b="1" dirty="0">
              <a:solidFill>
                <a:srgbClr val="990000"/>
              </a:solidFill>
            </a:endParaRPr>
          </a:p>
          <a:p>
            <a:pPr>
              <a:buFont typeface="Monotype Sorts" pitchFamily="2" charset="2"/>
              <a:buNone/>
            </a:pPr>
            <a:r>
              <a:rPr lang="en-US" sz="2000" b="1" dirty="0"/>
              <a:t>         {</a:t>
            </a:r>
          </a:p>
          <a:p>
            <a:pPr>
              <a:buFont typeface="Monotype Sorts" pitchFamily="2" charset="2"/>
              <a:buNone/>
            </a:pPr>
            <a:r>
              <a:rPr lang="en-US" sz="2000" b="1" dirty="0"/>
              <a:t>   			Statement</a:t>
            </a:r>
            <a:r>
              <a:rPr lang="en-US" b="1" dirty="0"/>
              <a:t>  </a:t>
            </a:r>
            <a:r>
              <a:rPr lang="en-US" sz="2000" b="1" dirty="0"/>
              <a:t>(optional)</a:t>
            </a:r>
          </a:p>
          <a:p>
            <a:pPr>
              <a:buFont typeface="Monotype Sorts" pitchFamily="2" charset="2"/>
              <a:buNone/>
            </a:pPr>
            <a:endParaRPr lang="en-US" sz="2000" b="1" dirty="0"/>
          </a:p>
          <a:p>
            <a:pPr>
              <a:buFont typeface="Monotype Sorts" pitchFamily="2" charset="2"/>
              <a:buNone/>
            </a:pPr>
            <a:r>
              <a:rPr lang="en-US" sz="1400" b="1" dirty="0">
                <a:latin typeface="Arial Black" pitchFamily="34" charset="0"/>
              </a:rPr>
              <a:t>				.</a:t>
            </a:r>
          </a:p>
          <a:p>
            <a:pPr>
              <a:buFont typeface="Monotype Sorts" pitchFamily="2" charset="2"/>
              <a:buNone/>
            </a:pPr>
            <a:r>
              <a:rPr lang="en-US" sz="1400" b="1" dirty="0">
                <a:latin typeface="Arial Black" pitchFamily="34" charset="0"/>
              </a:rPr>
              <a:t>				.</a:t>
            </a:r>
          </a:p>
          <a:p>
            <a:pPr>
              <a:buFont typeface="Monotype Sorts" pitchFamily="2" charset="2"/>
              <a:buNone/>
            </a:pPr>
            <a:r>
              <a:rPr lang="en-US" sz="1400" b="1" dirty="0">
                <a:latin typeface="Arial Black" pitchFamily="34" charset="0"/>
              </a:rPr>
              <a:t>				.</a:t>
            </a:r>
            <a:endParaRPr lang="en-US" b="1" dirty="0"/>
          </a:p>
          <a:p>
            <a:pPr>
              <a:buFont typeface="Monotype Sorts" pitchFamily="2" charset="2"/>
              <a:buNone/>
            </a:pPr>
            <a:r>
              <a:rPr lang="en-US" sz="2000" b="1" dirty="0"/>
              <a:t>         }</a:t>
            </a:r>
          </a:p>
        </p:txBody>
      </p:sp>
      <p:sp>
        <p:nvSpPr>
          <p:cNvPr id="281605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677150" cy="806450"/>
          </a:xfrm>
          <a:noFill/>
          <a:ln/>
        </p:spPr>
        <p:txBody>
          <a:bodyPr anchor="b"/>
          <a:lstStyle/>
          <a:p>
            <a:r>
              <a:rPr lang="en-US" dirty="0"/>
              <a:t>Block (Compound Statement)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5334000" cy="685800"/>
          </a:xfrm>
          <a:noFill/>
          <a:ln/>
        </p:spPr>
        <p:txBody>
          <a:bodyPr/>
          <a:lstStyle/>
          <a:p>
            <a:r>
              <a:rPr lang="en-US" dirty="0"/>
              <a:t>A Multiplying Function</a:t>
            </a:r>
          </a:p>
        </p:txBody>
      </p:sp>
      <p:pic>
        <p:nvPicPr>
          <p:cNvPr id="314371" name="Picture 3" descr="Fig02-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504950"/>
            <a:ext cx="4953000" cy="4514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6553200" cy="685800"/>
          </a:xfrm>
          <a:noFill/>
          <a:ln/>
        </p:spPr>
        <p:txBody>
          <a:bodyPr anchor="b"/>
          <a:lstStyle/>
          <a:p>
            <a:r>
              <a:rPr lang="en-US" dirty="0"/>
              <a:t>Function Concept in Math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305800" cy="4800600"/>
          </a:xfrm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dirty="0"/>
              <a:t>    </a:t>
            </a:r>
            <a:r>
              <a:rPr lang="en-US" dirty="0">
                <a:latin typeface="Courier New" pitchFamily="49" charset="0"/>
              </a:rPr>
              <a:t> f ( x )  =  5 x - 3</a:t>
            </a:r>
            <a:r>
              <a:rPr lang="en-US" dirty="0"/>
              <a:t>																													</a:t>
            </a:r>
            <a:r>
              <a:rPr lang="en-US" sz="1800" dirty="0"/>
              <a:t>	</a:t>
            </a:r>
            <a:endParaRPr lang="en-US" dirty="0"/>
          </a:p>
          <a:p>
            <a:pPr>
              <a:buFont typeface="Monotype Sorts" pitchFamily="2" charset="2"/>
              <a:buNone/>
            </a:pPr>
            <a:r>
              <a:rPr lang="en-US" sz="2400" dirty="0"/>
              <a:t>When  </a:t>
            </a:r>
            <a:r>
              <a:rPr lang="en-US" sz="2400" dirty="0">
                <a:latin typeface="Courier New" pitchFamily="49" charset="0"/>
              </a:rPr>
              <a:t>x = 1</a:t>
            </a:r>
            <a:r>
              <a:rPr lang="en-US" sz="2400" dirty="0"/>
              <a:t>,  </a:t>
            </a:r>
            <a:r>
              <a:rPr lang="en-US" sz="2400" dirty="0">
                <a:latin typeface="Courier New" pitchFamily="49" charset="0"/>
              </a:rPr>
              <a:t>y = f(x)= 2</a:t>
            </a:r>
            <a:r>
              <a:rPr lang="en-US" sz="2400" dirty="0"/>
              <a:t>   is the returned value.</a:t>
            </a:r>
          </a:p>
          <a:p>
            <a:pPr>
              <a:buFont typeface="Monotype Sorts" pitchFamily="2" charset="2"/>
              <a:buNone/>
            </a:pPr>
            <a:r>
              <a:rPr lang="en-US" sz="2400" dirty="0"/>
              <a:t>When  </a:t>
            </a:r>
            <a:r>
              <a:rPr lang="en-US" sz="2400" dirty="0">
                <a:latin typeface="Courier New" pitchFamily="49" charset="0"/>
              </a:rPr>
              <a:t>x = 4</a:t>
            </a:r>
            <a:r>
              <a:rPr lang="en-US" sz="2400" dirty="0"/>
              <a:t>,  </a:t>
            </a:r>
            <a:r>
              <a:rPr lang="en-US" sz="2400" dirty="0">
                <a:latin typeface="Courier New" pitchFamily="49" charset="0"/>
              </a:rPr>
              <a:t>y = f(x)= 17</a:t>
            </a:r>
            <a:r>
              <a:rPr lang="en-US" sz="2400" dirty="0"/>
              <a:t>  is the returned value.</a:t>
            </a:r>
          </a:p>
          <a:p>
            <a:pPr>
              <a:buFont typeface="Monotype Sorts" pitchFamily="2" charset="2"/>
              <a:buNone/>
            </a:pPr>
            <a:r>
              <a:rPr lang="en-US" sz="2400" b="1" dirty="0">
                <a:solidFill>
                  <a:srgbClr val="990066"/>
                </a:solidFill>
                <a:latin typeface="Courier New" pitchFamily="49" charset="0"/>
              </a:rPr>
              <a:t>Return</a:t>
            </a:r>
            <a:r>
              <a:rPr lang="en-US" sz="2400" dirty="0">
                <a:solidFill>
                  <a:srgbClr val="990066"/>
                </a:solidFill>
              </a:rPr>
              <a:t>ed value is determined by the function definition and by the values of any parameters.</a:t>
            </a:r>
            <a:endParaRPr lang="en-US" sz="2400" dirty="0">
              <a:solidFill>
                <a:schemeClr val="accent1"/>
              </a:solidFill>
            </a:endParaRPr>
          </a:p>
          <a:p>
            <a:pPr>
              <a:buFont typeface="Monotype Sorts" pitchFamily="2" charset="2"/>
              <a:buNone/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287748" name="Line 4"/>
          <p:cNvSpPr>
            <a:spLocks noChangeShapeType="1"/>
          </p:cNvSpPr>
          <p:nvPr/>
        </p:nvSpPr>
        <p:spPr bwMode="auto">
          <a:xfrm flipH="1">
            <a:off x="990600" y="2438400"/>
            <a:ext cx="381000" cy="1219200"/>
          </a:xfrm>
          <a:prstGeom prst="line">
            <a:avLst/>
          </a:prstGeom>
          <a:noFill/>
          <a:ln w="28575">
            <a:solidFill>
              <a:srgbClr val="990066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7749" name="Line 5"/>
          <p:cNvSpPr>
            <a:spLocks noChangeShapeType="1"/>
          </p:cNvSpPr>
          <p:nvPr/>
        </p:nvSpPr>
        <p:spPr bwMode="auto">
          <a:xfrm>
            <a:off x="2362200" y="2438400"/>
            <a:ext cx="381000" cy="685800"/>
          </a:xfrm>
          <a:prstGeom prst="line">
            <a:avLst/>
          </a:prstGeom>
          <a:noFill/>
          <a:ln w="28575">
            <a:solidFill>
              <a:srgbClr val="990066"/>
            </a:solidFill>
            <a:round/>
            <a:headEnd type="triangle" w="med" len="med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7750" name="Line 6"/>
          <p:cNvSpPr>
            <a:spLocks noChangeShapeType="1"/>
          </p:cNvSpPr>
          <p:nvPr/>
        </p:nvSpPr>
        <p:spPr bwMode="auto">
          <a:xfrm flipV="1">
            <a:off x="5334000" y="1524000"/>
            <a:ext cx="685800" cy="457200"/>
          </a:xfrm>
          <a:prstGeom prst="line">
            <a:avLst/>
          </a:prstGeom>
          <a:noFill/>
          <a:ln w="28575">
            <a:solidFill>
              <a:srgbClr val="990066"/>
            </a:solidFill>
            <a:round/>
            <a:headEnd type="triangle" w="med" len="med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7752" name="Rectangle 8"/>
          <p:cNvSpPr>
            <a:spLocks noChangeArrowheads="1"/>
          </p:cNvSpPr>
          <p:nvPr/>
        </p:nvSpPr>
        <p:spPr bwMode="auto">
          <a:xfrm>
            <a:off x="212725" y="3565525"/>
            <a:ext cx="2673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b="1">
                <a:solidFill>
                  <a:srgbClr val="990066"/>
                </a:solidFill>
              </a:rPr>
              <a:t>Name of function</a:t>
            </a:r>
          </a:p>
        </p:txBody>
      </p:sp>
      <p:sp>
        <p:nvSpPr>
          <p:cNvPr id="287753" name="Rectangle 9"/>
          <p:cNvSpPr>
            <a:spLocks noChangeArrowheads="1"/>
          </p:cNvSpPr>
          <p:nvPr/>
        </p:nvSpPr>
        <p:spPr bwMode="auto">
          <a:xfrm>
            <a:off x="2346325" y="3108325"/>
            <a:ext cx="3825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b="1">
                <a:solidFill>
                  <a:srgbClr val="990066"/>
                </a:solidFill>
              </a:rPr>
              <a:t>Parameter of function</a:t>
            </a:r>
          </a:p>
        </p:txBody>
      </p:sp>
      <p:sp>
        <p:nvSpPr>
          <p:cNvPr id="287754" name="Rectangle 10"/>
          <p:cNvSpPr>
            <a:spLocks noChangeArrowheads="1"/>
          </p:cNvSpPr>
          <p:nvPr/>
        </p:nvSpPr>
        <p:spPr bwMode="auto">
          <a:xfrm>
            <a:off x="5486400" y="990600"/>
            <a:ext cx="34274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800" b="1">
              <a:solidFill>
                <a:srgbClr val="990066"/>
              </a:solidFill>
            </a:endParaRP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b="1">
                <a:solidFill>
                  <a:srgbClr val="990066"/>
                </a:solidFill>
              </a:rPr>
              <a:t>Function definition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391400" cy="914400"/>
          </a:xfrm>
        </p:spPr>
        <p:txBody>
          <a:bodyPr/>
          <a:lstStyle/>
          <a:p>
            <a:r>
              <a:rPr lang="en-US" dirty="0"/>
              <a:t>The Function Header</a:t>
            </a:r>
          </a:p>
        </p:txBody>
      </p:sp>
      <p:sp>
        <p:nvSpPr>
          <p:cNvPr id="552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00200"/>
            <a:ext cx="64008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In mathematics, the function header for our function, </a:t>
            </a:r>
            <a:r>
              <a:rPr lang="en-US" sz="2400">
                <a:latin typeface="Courier New" pitchFamily="49" charset="0"/>
              </a:rPr>
              <a:t>f(x) = 5x – 3</a:t>
            </a:r>
            <a:r>
              <a:rPr lang="en-US" sz="2400"/>
              <a:t> is:</a:t>
            </a:r>
          </a:p>
          <a:p>
            <a:pPr>
              <a:lnSpc>
                <a:spcPct val="90000"/>
              </a:lnSpc>
            </a:pPr>
            <a:r>
              <a:rPr lang="en-US" sz="2400" b="1">
                <a:solidFill>
                  <a:srgbClr val="FF3300"/>
                </a:solidFill>
                <a:latin typeface="Courier New" pitchFamily="49" charset="0"/>
              </a:rPr>
              <a:t>y = f(x);</a:t>
            </a:r>
            <a:r>
              <a:rPr lang="en-US" sz="2400" b="1">
                <a:solidFill>
                  <a:srgbClr val="FF3300"/>
                </a:solidFill>
              </a:rPr>
              <a:t>   </a:t>
            </a:r>
          </a:p>
          <a:p>
            <a:pPr lvl="1">
              <a:lnSpc>
                <a:spcPct val="90000"/>
              </a:lnSpc>
            </a:pPr>
            <a:r>
              <a:rPr lang="en-US" sz="1800" b="1">
                <a:latin typeface="Courier New" pitchFamily="49" charset="0"/>
              </a:rPr>
              <a:t>// </a:t>
            </a:r>
            <a:r>
              <a:rPr lang="en-US" sz="1800" b="1">
                <a:latin typeface="Courier New" pitchFamily="49" charset="0"/>
                <a:sym typeface="Wingdings" pitchFamily="2" charset="2"/>
              </a:rPr>
              <a:t>Semi-colon added for C++ style</a:t>
            </a:r>
            <a:endParaRPr lang="en-US" sz="1800" b="1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sz="2400"/>
              <a:t>If you’re given JUST the function header, how can you find out what the function does?</a:t>
            </a:r>
          </a:p>
          <a:p>
            <a:pPr>
              <a:lnSpc>
                <a:spcPct val="90000"/>
              </a:lnSpc>
            </a:pPr>
            <a:r>
              <a:rPr lang="en-US" sz="2400"/>
              <a:t>Start plugging in values for the argument/parameter </a:t>
            </a:r>
            <a:r>
              <a:rPr lang="en-US" sz="2400">
                <a:latin typeface="Courier New" pitchFamily="49" charset="0"/>
              </a:rPr>
              <a:t>x</a:t>
            </a:r>
            <a:r>
              <a:rPr lang="en-US" sz="2400"/>
              <a:t> and see what values for </a:t>
            </a:r>
            <a:r>
              <a:rPr lang="en-US" sz="2400">
                <a:latin typeface="Courier New" pitchFamily="49" charset="0"/>
              </a:rPr>
              <a:t>y</a:t>
            </a:r>
            <a:r>
              <a:rPr lang="en-US" sz="2400"/>
              <a:t> result:</a:t>
            </a:r>
          </a:p>
          <a:p>
            <a:pPr lvl="1" algn="r">
              <a:lnSpc>
                <a:spcPct val="90000"/>
              </a:lnSpc>
            </a:pPr>
            <a:r>
              <a:rPr lang="en-US" sz="2200"/>
              <a:t>Make a table </a:t>
            </a:r>
            <a:r>
              <a:rPr lang="en-US" sz="2200">
                <a:sym typeface="Wingdings" pitchFamily="2" charset="2"/>
              </a:rPr>
              <a:t> </a:t>
            </a:r>
            <a:endParaRPr lang="en-US" sz="2200"/>
          </a:p>
          <a:p>
            <a:pPr>
              <a:lnSpc>
                <a:spcPct val="90000"/>
              </a:lnSpc>
            </a:pPr>
            <a:r>
              <a:rPr lang="en-US" sz="2400" b="1"/>
              <a:t>Black Box Testing</a:t>
            </a:r>
            <a:r>
              <a:rPr lang="en-US" sz="2400"/>
              <a:t> is when you don’t have access to the function definition!</a:t>
            </a:r>
          </a:p>
        </p:txBody>
      </p:sp>
      <p:graphicFrame>
        <p:nvGraphicFramePr>
          <p:cNvPr id="553015" name="Group 55"/>
          <p:cNvGraphicFramePr>
            <a:graphicFrameLocks noGrp="1"/>
          </p:cNvGraphicFramePr>
          <p:nvPr>
            <p:ph sz="half" idx="2"/>
          </p:nvPr>
        </p:nvGraphicFramePr>
        <p:xfrm>
          <a:off x="6553200" y="1981200"/>
          <a:ext cx="2362200" cy="4114800"/>
        </p:xfrm>
        <a:graphic>
          <a:graphicData uri="http://schemas.openxmlformats.org/drawingml/2006/table">
            <a:tbl>
              <a:tblPr/>
              <a:tblGrid>
                <a:gridCol w="609600"/>
                <a:gridCol w="1752600"/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x</a:t>
                      </a: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y = f(x)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endParaRPr kumimoji="1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endParaRPr kumimoji="1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endParaRPr kumimoji="1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</a:t>
                      </a: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endParaRPr kumimoji="1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</a:t>
                      </a: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50000"/>
                        <a:buFont typeface="Monotype Sorts" pitchFamily="2" charset="2"/>
                        <a:buNone/>
                        <a:tabLst/>
                      </a:pPr>
                      <a:endParaRPr kumimoji="1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762000"/>
          </a:xfrm>
          <a:noFill/>
          <a:ln/>
        </p:spPr>
        <p:txBody>
          <a:bodyPr anchor="b"/>
          <a:lstStyle/>
          <a:p>
            <a:r>
              <a:rPr lang="en-US" dirty="0"/>
              <a:t>What is </a:t>
            </a:r>
            <a:r>
              <a:rPr lang="en-US" dirty="0" smtClean="0"/>
              <a:t>a </a:t>
            </a:r>
            <a:r>
              <a:rPr lang="en-US" dirty="0"/>
              <a:t>header? </a:t>
            </a:r>
            <a:r>
              <a:rPr lang="en-US" dirty="0" smtClean="0"/>
              <a:t> Function Signature</a:t>
            </a:r>
            <a:endParaRPr lang="en-US" dirty="0"/>
          </a:p>
        </p:txBody>
      </p:sp>
      <p:sp>
        <p:nvSpPr>
          <p:cNvPr id="279555" name="Rectangle 3"/>
          <p:cNvSpPr>
            <a:spLocks noChangeArrowheads="1"/>
          </p:cNvSpPr>
          <p:nvPr/>
        </p:nvSpPr>
        <p:spPr bwMode="auto">
          <a:xfrm>
            <a:off x="615950" y="2597150"/>
            <a:ext cx="7150100" cy="34163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9556" name="Rectangle 4"/>
          <p:cNvSpPr>
            <a:spLocks noChangeArrowheads="1"/>
          </p:cNvSpPr>
          <p:nvPr/>
        </p:nvSpPr>
        <p:spPr bwMode="auto">
          <a:xfrm>
            <a:off x="1127125" y="2255838"/>
            <a:ext cx="3660775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3200">
              <a:latin typeface="Times New Roman" pitchFamily="18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3200">
              <a:latin typeface="Times New Roman" pitchFamily="18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3600">
                <a:latin typeface="Arial Rounded MT Bold" pitchFamily="34" charset="0"/>
              </a:rPr>
              <a:t>int  main (         );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3600">
              <a:latin typeface="Arial Rounded MT Bold" pitchFamily="34" charset="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36525" y="1706563"/>
            <a:ext cx="8778875" cy="625475"/>
            <a:chOff x="86" y="1075"/>
            <a:chExt cx="5530" cy="394"/>
          </a:xfrm>
        </p:grpSpPr>
        <p:sp>
          <p:nvSpPr>
            <p:cNvPr id="279561" name="Rectangle 9"/>
            <p:cNvSpPr>
              <a:spLocks noChangeArrowheads="1"/>
            </p:cNvSpPr>
            <p:nvPr/>
          </p:nvSpPr>
          <p:spPr bwMode="auto">
            <a:xfrm>
              <a:off x="86" y="1075"/>
              <a:ext cx="202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2000" b="1">
                  <a:solidFill>
                    <a:schemeClr val="hlink"/>
                  </a:solidFill>
                </a:rPr>
                <a:t>type of returned value</a:t>
              </a:r>
            </a:p>
          </p:txBody>
        </p:sp>
        <p:sp>
          <p:nvSpPr>
            <p:cNvPr id="279562" name="Rectangle 10"/>
            <p:cNvSpPr>
              <a:spLocks noChangeArrowheads="1"/>
            </p:cNvSpPr>
            <p:nvPr/>
          </p:nvSpPr>
          <p:spPr bwMode="auto">
            <a:xfrm>
              <a:off x="2246" y="1219"/>
              <a:ext cx="15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2000" b="1">
                  <a:solidFill>
                    <a:schemeClr val="hlink"/>
                  </a:solidFill>
                </a:rPr>
                <a:t>name of function</a:t>
              </a:r>
            </a:p>
          </p:txBody>
        </p:sp>
        <p:sp>
          <p:nvSpPr>
            <p:cNvPr id="279563" name="Rectangle 11"/>
            <p:cNvSpPr>
              <a:spLocks noChangeArrowheads="1"/>
            </p:cNvSpPr>
            <p:nvPr/>
          </p:nvSpPr>
          <p:spPr bwMode="auto">
            <a:xfrm>
              <a:off x="3878" y="1123"/>
              <a:ext cx="17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kumimoji="0" lang="en-US" sz="2000" b="1">
                  <a:solidFill>
                    <a:schemeClr val="hlink"/>
                  </a:solidFill>
                </a:rPr>
                <a:t>says no  parameters</a:t>
              </a:r>
            </a:p>
          </p:txBody>
        </p:sp>
      </p:grpSp>
      <p:sp>
        <p:nvSpPr>
          <p:cNvPr id="279564" name="Line 12"/>
          <p:cNvSpPr>
            <a:spLocks noChangeShapeType="1"/>
          </p:cNvSpPr>
          <p:nvPr/>
        </p:nvSpPr>
        <p:spPr bwMode="auto">
          <a:xfrm flipH="1">
            <a:off x="2819400" y="2286000"/>
            <a:ext cx="1219200" cy="10668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279565" name="Line 13"/>
          <p:cNvSpPr>
            <a:spLocks noChangeShapeType="1"/>
          </p:cNvSpPr>
          <p:nvPr/>
        </p:nvSpPr>
        <p:spPr bwMode="auto">
          <a:xfrm>
            <a:off x="1371600" y="2057400"/>
            <a:ext cx="0" cy="13716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279566" name="Line 14"/>
          <p:cNvSpPr>
            <a:spLocks noChangeShapeType="1"/>
          </p:cNvSpPr>
          <p:nvPr/>
        </p:nvSpPr>
        <p:spPr bwMode="auto">
          <a:xfrm flipH="1">
            <a:off x="4038600" y="2133600"/>
            <a:ext cx="3200400" cy="12954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696200" cy="762000"/>
          </a:xfrm>
        </p:spPr>
        <p:txBody>
          <a:bodyPr/>
          <a:lstStyle/>
          <a:p>
            <a:r>
              <a:rPr lang="en-US" dirty="0"/>
              <a:t>The Function </a:t>
            </a:r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553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05800" cy="5257800"/>
          </a:xfrm>
        </p:spPr>
        <p:txBody>
          <a:bodyPr/>
          <a:lstStyle/>
          <a:p>
            <a:r>
              <a:rPr lang="en-US" dirty="0"/>
              <a:t>The mathematical definition of the function </a:t>
            </a:r>
            <a:r>
              <a:rPr lang="en-US" dirty="0">
                <a:latin typeface="Courier New" pitchFamily="49" charset="0"/>
              </a:rPr>
              <a:t>y = f(x)</a:t>
            </a:r>
            <a:r>
              <a:rPr lang="en-US" dirty="0"/>
              <a:t> is </a:t>
            </a:r>
            <a:r>
              <a:rPr lang="en-US" dirty="0">
                <a:latin typeface="Courier New" pitchFamily="49" charset="0"/>
              </a:rPr>
              <a:t>f(x) = 5x – 3</a:t>
            </a:r>
          </a:p>
          <a:p>
            <a:r>
              <a:rPr lang="en-US" dirty="0"/>
              <a:t>The </a:t>
            </a:r>
            <a:r>
              <a:rPr lang="en-US" dirty="0" smtClean="0"/>
              <a:t>C </a:t>
            </a:r>
            <a:r>
              <a:rPr lang="en-US" dirty="0"/>
              <a:t>programmatic definition would be:</a:t>
            </a:r>
          </a:p>
          <a:p>
            <a:r>
              <a:rPr lang="en-US" dirty="0" err="1">
                <a:latin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</a:rPr>
              <a:t> f(x)</a:t>
            </a:r>
            <a:br>
              <a:rPr lang="en-US" dirty="0">
                <a:latin typeface="Courier New" pitchFamily="49" charset="0"/>
              </a:rPr>
            </a:br>
            <a:r>
              <a:rPr lang="en-US" dirty="0">
                <a:latin typeface="Courier New" pitchFamily="49" charset="0"/>
              </a:rPr>
              <a:t>{</a:t>
            </a:r>
            <a:br>
              <a:rPr lang="en-US" dirty="0">
                <a:latin typeface="Courier New" pitchFamily="49" charset="0"/>
              </a:rPr>
            </a:br>
            <a:r>
              <a:rPr lang="en-US" dirty="0">
                <a:latin typeface="Courier New" pitchFamily="49" charset="0"/>
              </a:rPr>
              <a:t>   </a:t>
            </a:r>
            <a:r>
              <a:rPr lang="en-US" dirty="0" err="1">
                <a:latin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</a:rPr>
              <a:t> y = 5*x – 3;</a:t>
            </a:r>
            <a:br>
              <a:rPr lang="en-US" dirty="0">
                <a:latin typeface="Courier New" pitchFamily="49" charset="0"/>
              </a:rPr>
            </a:br>
            <a:r>
              <a:rPr lang="en-US" dirty="0">
                <a:latin typeface="Courier New" pitchFamily="49" charset="0"/>
              </a:rPr>
              <a:t>   return y;</a:t>
            </a:r>
            <a:br>
              <a:rPr lang="en-US" dirty="0">
                <a:latin typeface="Courier New" pitchFamily="49" charset="0"/>
              </a:rPr>
            </a:br>
            <a:r>
              <a:rPr lang="en-US" dirty="0" smtClean="0">
                <a:latin typeface="Courier New" pitchFamily="49" charset="0"/>
              </a:rPr>
              <a:t>}</a:t>
            </a:r>
          </a:p>
          <a:p>
            <a:r>
              <a:rPr lang="en-US" dirty="0" smtClean="0"/>
              <a:t>Function definition include function declaration and function body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82000" cy="838200"/>
          </a:xfrm>
        </p:spPr>
        <p:txBody>
          <a:bodyPr/>
          <a:lstStyle/>
          <a:p>
            <a:r>
              <a:rPr lang="en-US" sz="4400" dirty="0"/>
              <a:t>The </a:t>
            </a:r>
            <a:r>
              <a:rPr lang="en-US" sz="4400" dirty="0" smtClean="0"/>
              <a:t>Structure </a:t>
            </a:r>
            <a:r>
              <a:rPr lang="en-US" sz="4400" dirty="0"/>
              <a:t>of a </a:t>
            </a:r>
            <a:r>
              <a:rPr lang="en-US" sz="4400" dirty="0">
                <a:latin typeface="Courier New" pitchFamily="49" charset="0"/>
              </a:rPr>
              <a:t>main()</a:t>
            </a:r>
            <a:r>
              <a:rPr lang="en-US" sz="4400" dirty="0"/>
              <a:t> function</a:t>
            </a:r>
          </a:p>
        </p:txBody>
      </p:sp>
      <p:pic>
        <p:nvPicPr>
          <p:cNvPr id="338947" name="Picture 3" descr="Fig02-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057400"/>
            <a:ext cx="8530452" cy="3200400"/>
          </a:xfrm>
          <a:prstGeom prst="rect">
            <a:avLst/>
          </a:prstGeom>
          <a:noFill/>
        </p:spPr>
      </p:pic>
      <p:sp>
        <p:nvSpPr>
          <p:cNvPr id="33894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295400"/>
            <a:ext cx="6705600" cy="1752600"/>
          </a:xfrm>
        </p:spPr>
        <p:txBody>
          <a:bodyPr/>
          <a:lstStyle/>
          <a:p>
            <a:r>
              <a:rPr lang="en-US" sz="2400" dirty="0"/>
              <a:t>Structure of </a:t>
            </a:r>
            <a:r>
              <a:rPr lang="en-US" sz="2400" dirty="0">
                <a:latin typeface="Courier New" pitchFamily="49" charset="0"/>
              </a:rPr>
              <a:t>main()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153400" cy="83820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b="0" dirty="0">
                <a:latin typeface="Courier New" pitchFamily="49" charset="0"/>
              </a:rPr>
              <a:t>main()</a:t>
            </a:r>
            <a:r>
              <a:rPr lang="en-US" dirty="0"/>
              <a:t> Function</a:t>
            </a:r>
            <a:endParaRPr lang="en-US" sz="5400" dirty="0"/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6106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Overall structure of a C program contains one function named </a:t>
            </a:r>
            <a:r>
              <a:rPr lang="en-US" b="1" dirty="0" smtClean="0">
                <a:latin typeface="Courier New" pitchFamily="49" charset="0"/>
              </a:rPr>
              <a:t>main()</a:t>
            </a:r>
            <a:endParaRPr lang="en-US" dirty="0" smtClean="0"/>
          </a:p>
          <a:p>
            <a:r>
              <a:rPr lang="en-US" dirty="0" smtClean="0"/>
              <a:t>Often called the </a:t>
            </a:r>
            <a:r>
              <a:rPr lang="en-US" b="1" dirty="0" smtClean="0">
                <a:solidFill>
                  <a:srgbClr val="0000CC"/>
                </a:solidFill>
              </a:rPr>
              <a:t>driver function</a:t>
            </a:r>
          </a:p>
          <a:p>
            <a:r>
              <a:rPr lang="en-US" dirty="0" smtClean="0"/>
              <a:t>All other functions are invoked from </a:t>
            </a:r>
            <a:r>
              <a:rPr lang="en-US" b="1" dirty="0" smtClean="0">
                <a:latin typeface="Courier New" pitchFamily="49" charset="0"/>
              </a:rPr>
              <a:t>main()</a:t>
            </a:r>
          </a:p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0000CC"/>
                </a:solidFill>
              </a:rPr>
              <a:t>Function </a:t>
            </a:r>
            <a:r>
              <a:rPr lang="en-US" b="1" dirty="0">
                <a:solidFill>
                  <a:srgbClr val="0000CC"/>
                </a:solidFill>
              </a:rPr>
              <a:t>header line</a:t>
            </a:r>
            <a:r>
              <a:rPr lang="en-US" b="1" dirty="0"/>
              <a:t>: </a:t>
            </a:r>
            <a:r>
              <a:rPr lang="en-US" dirty="0"/>
              <a:t>the first line of a function, which contains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dirty="0"/>
              <a:t>The type of data returned by the function (if any)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 name of the function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 type of data that must be passed into the function when it is invoked (if any)</a:t>
            </a:r>
            <a:endParaRPr lang="en-US" sz="2200" dirty="0"/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0000CC"/>
                </a:solidFill>
              </a:rPr>
              <a:t>Arguments:</a:t>
            </a:r>
            <a:r>
              <a:rPr lang="en-US" b="1" dirty="0"/>
              <a:t> </a:t>
            </a:r>
            <a:r>
              <a:rPr lang="en-US" dirty="0"/>
              <a:t>the data passed into a function</a:t>
            </a:r>
            <a:endParaRPr lang="en-US" b="1" dirty="0"/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0000CC"/>
                </a:solidFill>
              </a:rPr>
              <a:t>Function body: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/>
              <a:t>the statements inside a function (enclosed in braces)</a:t>
            </a:r>
            <a:endParaRPr lang="en-US" sz="2400" dirty="0"/>
          </a:p>
          <a:p>
            <a:pPr lvl="1">
              <a:lnSpc>
                <a:spcPct val="90000"/>
              </a:lnSpc>
              <a:buFont typeface="Monotype Sorts" pitchFamily="2" charset="2"/>
              <a:buNone/>
            </a:pPr>
            <a:endParaRPr lang="en-US" sz="22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 lvl="1">
              <a:lnSpc>
                <a:spcPct val="90000"/>
              </a:lnSpc>
            </a:pP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153400" cy="838200"/>
          </a:xfrm>
        </p:spPr>
        <p:txBody>
          <a:bodyPr/>
          <a:lstStyle/>
          <a:p>
            <a:r>
              <a:rPr lang="en-US" dirty="0"/>
              <a:t>Back to </a:t>
            </a:r>
            <a:r>
              <a:rPr lang="en-US" b="0" dirty="0">
                <a:latin typeface="Courier New" pitchFamily="49" charset="0"/>
              </a:rPr>
              <a:t>main()</a:t>
            </a:r>
            <a:endParaRPr lang="en-US" sz="5400" dirty="0"/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534400" cy="4953000"/>
          </a:xfrm>
        </p:spPr>
        <p:txBody>
          <a:bodyPr/>
          <a:lstStyle/>
          <a:p>
            <a:r>
              <a:rPr lang="en-US" dirty="0"/>
              <a:t>Each statement inside the function must be terminated with a semicolon</a:t>
            </a:r>
          </a:p>
          <a:p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dirty="0">
                <a:solidFill>
                  <a:srgbClr val="0000CC"/>
                </a:solidFill>
              </a:rPr>
              <a:t>: </a:t>
            </a:r>
            <a:r>
              <a:rPr lang="en-US" dirty="0"/>
              <a:t>a keyword causing the appropriate value to be returned from the function</a:t>
            </a:r>
          </a:p>
          <a:p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return 0</a:t>
            </a:r>
            <a:r>
              <a:rPr lang="en-US" dirty="0"/>
              <a:t> in the </a:t>
            </a:r>
            <a:r>
              <a:rPr lang="en-US" b="1" dirty="0">
                <a:latin typeface="Courier New" pitchFamily="49" charset="0"/>
              </a:rPr>
              <a:t>main()</a:t>
            </a:r>
            <a:r>
              <a:rPr lang="en-US" dirty="0"/>
              <a:t> function causes the program to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91440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>
                <a:latin typeface="Courier New" pitchFamily="49" charset="0"/>
              </a:rPr>
              <a:t>main()</a:t>
            </a:r>
            <a:r>
              <a:rPr lang="en-US" dirty="0"/>
              <a:t> function directs all other functions</a:t>
            </a:r>
          </a:p>
        </p:txBody>
      </p:sp>
      <p:pic>
        <p:nvPicPr>
          <p:cNvPr id="318467" name="Picture 3" descr="Fig02-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838200"/>
            <a:ext cx="5943600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610600" cy="685800"/>
          </a:xfrm>
        </p:spPr>
        <p:txBody>
          <a:bodyPr/>
          <a:lstStyle/>
          <a:p>
            <a:r>
              <a:rPr lang="en-US" sz="3200" dirty="0"/>
              <a:t>OUTLINE of a Program with Several Functions:</a:t>
            </a:r>
          </a:p>
        </p:txBody>
      </p:sp>
      <p:sp>
        <p:nvSpPr>
          <p:cNvPr id="559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534400" cy="2209800"/>
          </a:xfrm>
        </p:spPr>
        <p:txBody>
          <a:bodyPr/>
          <a:lstStyle/>
          <a:p>
            <a:r>
              <a:rPr lang="en-US" sz="2000" dirty="0"/>
              <a:t>When you are assigned a research paper, what’s the first thing you do?</a:t>
            </a:r>
          </a:p>
          <a:p>
            <a:r>
              <a:rPr lang="en-US" sz="2000" dirty="0"/>
              <a:t>You brainstorm and come up with an </a:t>
            </a:r>
            <a:r>
              <a:rPr lang="en-US" sz="2000" b="1" dirty="0"/>
              <a:t>outline</a:t>
            </a:r>
            <a:r>
              <a:rPr lang="en-US" sz="2000" dirty="0"/>
              <a:t> of the paper</a:t>
            </a:r>
          </a:p>
          <a:p>
            <a:r>
              <a:rPr lang="en-US" sz="2000" dirty="0"/>
              <a:t>Exactly the same way, this is an </a:t>
            </a:r>
            <a:r>
              <a:rPr lang="en-US" sz="2000" i="1" dirty="0"/>
              <a:t>outline</a:t>
            </a:r>
            <a:r>
              <a:rPr lang="en-US" sz="2000" dirty="0"/>
              <a:t> of a </a:t>
            </a:r>
            <a:r>
              <a:rPr lang="en-US" sz="2000" dirty="0" smtClean="0"/>
              <a:t>C </a:t>
            </a:r>
            <a:r>
              <a:rPr lang="en-US" sz="2000" dirty="0"/>
              <a:t>program</a:t>
            </a:r>
          </a:p>
          <a:p>
            <a:pPr lvl="1"/>
            <a:r>
              <a:rPr lang="en-US" sz="2000" dirty="0"/>
              <a:t>The modular approach, utilizing subroutines or functions, allows you to </a:t>
            </a:r>
            <a:r>
              <a:rPr lang="en-US" sz="2000" u="sng" dirty="0"/>
              <a:t>outline</a:t>
            </a:r>
            <a:r>
              <a:rPr lang="en-US" sz="2000" dirty="0"/>
              <a:t> your program in advance, before you sit there and code all the detailed implementation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219200" y="3581400"/>
            <a:ext cx="5391150" cy="3105150"/>
            <a:chOff x="2256" y="2256"/>
            <a:chExt cx="3396" cy="1956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2544" y="2400"/>
              <a:ext cx="2852" cy="1728"/>
              <a:chOff x="2544" y="2400"/>
              <a:chExt cx="2852" cy="1728"/>
            </a:xfrm>
          </p:grpSpPr>
          <p:sp>
            <p:nvSpPr>
              <p:cNvPr id="559110" name="Rectangle 6"/>
              <p:cNvSpPr>
                <a:spLocks noChangeArrowheads="1"/>
              </p:cNvSpPr>
              <p:nvPr/>
            </p:nvSpPr>
            <p:spPr bwMode="auto">
              <a:xfrm>
                <a:off x="2544" y="2400"/>
                <a:ext cx="2832" cy="500"/>
              </a:xfrm>
              <a:prstGeom prst="rect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342900" indent="-342900" algn="ctr">
                  <a:buFont typeface="Wingdings" pitchFamily="2" charset="2"/>
                  <a:buNone/>
                </a:pPr>
                <a:r>
                  <a:rPr lang="en-US"/>
                  <a:t>main() function</a:t>
                </a:r>
              </a:p>
            </p:txBody>
          </p:sp>
          <p:sp>
            <p:nvSpPr>
              <p:cNvPr id="559111" name="Rectangle 7"/>
              <p:cNvSpPr>
                <a:spLocks noChangeArrowheads="1"/>
              </p:cNvSpPr>
              <p:nvPr/>
            </p:nvSpPr>
            <p:spPr bwMode="auto">
              <a:xfrm>
                <a:off x="2544" y="3024"/>
                <a:ext cx="2832" cy="480"/>
              </a:xfrm>
              <a:prstGeom prst="rect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342900" indent="-342900" algn="ctr">
                  <a:buFont typeface="Wingdings" pitchFamily="2" charset="2"/>
                  <a:buNone/>
                </a:pPr>
                <a:r>
                  <a:rPr lang="en-US"/>
                  <a:t>square() function</a:t>
                </a:r>
              </a:p>
            </p:txBody>
          </p:sp>
          <p:sp>
            <p:nvSpPr>
              <p:cNvPr id="559112" name="Rectangle 8"/>
              <p:cNvSpPr>
                <a:spLocks noChangeArrowheads="1"/>
              </p:cNvSpPr>
              <p:nvPr/>
            </p:nvSpPr>
            <p:spPr bwMode="auto">
              <a:xfrm>
                <a:off x="2544" y="3648"/>
                <a:ext cx="2852" cy="480"/>
              </a:xfrm>
              <a:prstGeom prst="rect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342900" indent="-342900" algn="ctr">
                  <a:buFont typeface="Wingdings" pitchFamily="2" charset="2"/>
                  <a:buNone/>
                </a:pPr>
                <a:r>
                  <a:rPr lang="en-US"/>
                  <a:t>cube() function</a:t>
                </a:r>
              </a:p>
            </p:txBody>
          </p:sp>
        </p:grpSp>
        <p:sp>
          <p:nvSpPr>
            <p:cNvPr id="559113" name="Rectangle 9"/>
            <p:cNvSpPr>
              <a:spLocks noChangeArrowheads="1"/>
            </p:cNvSpPr>
            <p:nvPr/>
          </p:nvSpPr>
          <p:spPr bwMode="auto">
            <a:xfrm>
              <a:off x="2256" y="2256"/>
              <a:ext cx="3396" cy="195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ChangeArrowheads="1"/>
          </p:cNvSpPr>
          <p:nvPr/>
        </p:nvSpPr>
        <p:spPr bwMode="auto">
          <a:xfrm>
            <a:off x="387350" y="1295400"/>
            <a:ext cx="8293100" cy="52324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8708" name="Rectangle 4"/>
          <p:cNvSpPr>
            <a:spLocks noChangeArrowheads="1"/>
          </p:cNvSpPr>
          <p:nvPr/>
        </p:nvSpPr>
        <p:spPr bwMode="auto">
          <a:xfrm>
            <a:off x="441325" y="1755775"/>
            <a:ext cx="81089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2000" b="1" dirty="0">
                <a:latin typeface="Courier New" pitchFamily="49" charset="0"/>
              </a:rPr>
              <a:t>#include &lt;</a:t>
            </a:r>
            <a:r>
              <a:rPr kumimoji="0" lang="en-US" sz="2000" b="1" dirty="0" err="1">
                <a:latin typeface="Courier New" pitchFamily="49" charset="0"/>
              </a:rPr>
              <a:t>iostream</a:t>
            </a:r>
            <a:r>
              <a:rPr kumimoji="0" lang="en-US" sz="2000" b="1" dirty="0">
                <a:latin typeface="Courier New" pitchFamily="49" charset="0"/>
              </a:rPr>
              <a:t>&gt;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400" b="1" dirty="0">
              <a:latin typeface="Courier New" pitchFamily="49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2000" b="1" dirty="0" err="1">
                <a:solidFill>
                  <a:srgbClr val="990000"/>
                </a:solidFill>
                <a:latin typeface="Courier New" pitchFamily="49" charset="0"/>
              </a:rPr>
              <a:t>int</a:t>
            </a:r>
            <a:r>
              <a:rPr kumimoji="0" lang="en-US" sz="2000" b="1" dirty="0">
                <a:solidFill>
                  <a:srgbClr val="990000"/>
                </a:solidFill>
                <a:latin typeface="Courier New" pitchFamily="49" charset="0"/>
              </a:rPr>
              <a:t> Square( </a:t>
            </a:r>
            <a:r>
              <a:rPr kumimoji="0" lang="en-US" sz="2000" b="1" dirty="0" err="1">
                <a:solidFill>
                  <a:srgbClr val="990000"/>
                </a:solidFill>
                <a:latin typeface="Courier New" pitchFamily="49" charset="0"/>
              </a:rPr>
              <a:t>int</a:t>
            </a:r>
            <a:r>
              <a:rPr kumimoji="0" lang="en-US" sz="2000" b="1" dirty="0">
                <a:solidFill>
                  <a:srgbClr val="990000"/>
                </a:solidFill>
                <a:latin typeface="Courier New" pitchFamily="49" charset="0"/>
              </a:rPr>
              <a:t> );      </a:t>
            </a:r>
            <a:r>
              <a:rPr kumimoji="0" lang="en-US" sz="2000" b="1" i="1" dirty="0">
                <a:solidFill>
                  <a:srgbClr val="990000"/>
                </a:solidFill>
                <a:latin typeface="Courier New" pitchFamily="49" charset="0"/>
              </a:rPr>
              <a:t>// declares these two</a:t>
            </a:r>
            <a:endParaRPr kumimoji="0" lang="en-US" sz="2000" b="1" dirty="0">
              <a:solidFill>
                <a:srgbClr val="990000"/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2000" b="1" dirty="0" err="1">
                <a:solidFill>
                  <a:srgbClr val="990000"/>
                </a:solidFill>
                <a:latin typeface="Courier New" pitchFamily="49" charset="0"/>
              </a:rPr>
              <a:t>int</a:t>
            </a:r>
            <a:r>
              <a:rPr kumimoji="0" lang="en-US" sz="2000" b="1" dirty="0">
                <a:solidFill>
                  <a:srgbClr val="990000"/>
                </a:solidFill>
                <a:latin typeface="Courier New" pitchFamily="49" charset="0"/>
              </a:rPr>
              <a:t> Cube( </a:t>
            </a:r>
            <a:r>
              <a:rPr kumimoji="0" lang="en-US" sz="2000" b="1" dirty="0" err="1">
                <a:solidFill>
                  <a:srgbClr val="990000"/>
                </a:solidFill>
                <a:latin typeface="Courier New" pitchFamily="49" charset="0"/>
              </a:rPr>
              <a:t>int</a:t>
            </a:r>
            <a:r>
              <a:rPr kumimoji="0" lang="en-US" sz="2000" b="1" dirty="0">
                <a:solidFill>
                  <a:srgbClr val="990000"/>
                </a:solidFill>
                <a:latin typeface="Courier New" pitchFamily="49" charset="0"/>
              </a:rPr>
              <a:t> );	      </a:t>
            </a:r>
            <a:r>
              <a:rPr kumimoji="0" lang="en-US" sz="2000" b="1" i="1" dirty="0">
                <a:solidFill>
                  <a:srgbClr val="990000"/>
                </a:solidFill>
                <a:latin typeface="Courier New" pitchFamily="49" charset="0"/>
              </a:rPr>
              <a:t>// value-returning functions</a:t>
            </a:r>
          </a:p>
        </p:txBody>
      </p:sp>
      <p:sp>
        <p:nvSpPr>
          <p:cNvPr id="328709" name="Rectangle 5"/>
          <p:cNvSpPr>
            <a:spLocks noChangeArrowheads="1"/>
          </p:cNvSpPr>
          <p:nvPr/>
        </p:nvSpPr>
        <p:spPr bwMode="auto">
          <a:xfrm>
            <a:off x="441325" y="3124200"/>
            <a:ext cx="8112125" cy="335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2000" b="1" dirty="0">
                <a:latin typeface="Courier New" pitchFamily="49" charset="0"/>
              </a:rPr>
              <a:t>using namespace std ;</a:t>
            </a:r>
            <a:r>
              <a:rPr kumimoji="0" lang="en-US" b="1" dirty="0">
                <a:latin typeface="Courier New" pitchFamily="49" charset="0"/>
              </a:rPr>
              <a:t> 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sz="1400" b="1" dirty="0">
              <a:latin typeface="Courier New" pitchFamily="49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2000" b="1" dirty="0" err="1">
                <a:latin typeface="Courier New" pitchFamily="49" charset="0"/>
              </a:rPr>
              <a:t>int</a:t>
            </a:r>
            <a:r>
              <a:rPr kumimoji="0" lang="en-US" sz="2000" b="1" dirty="0">
                <a:latin typeface="Courier New" pitchFamily="49" charset="0"/>
              </a:rPr>
              <a:t> main( </a:t>
            </a:r>
            <a:r>
              <a:rPr kumimoji="0" lang="en-US" sz="2000" b="1" dirty="0" smtClean="0">
                <a:latin typeface="Courier New" pitchFamily="49" charset="0"/>
              </a:rPr>
              <a:t>)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2000" b="1" dirty="0" smtClean="0">
                <a:latin typeface="Courier New" pitchFamily="49" charset="0"/>
              </a:rPr>
              <a:t>{    </a:t>
            </a:r>
            <a:endParaRPr kumimoji="0" lang="en-US" sz="2000" b="1" dirty="0">
              <a:latin typeface="Courier New" pitchFamily="49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2000" b="1" dirty="0">
                <a:latin typeface="Courier New" pitchFamily="49" charset="0"/>
              </a:rPr>
              <a:t>    </a:t>
            </a:r>
            <a:r>
              <a:rPr kumimoji="0" lang="en-US" sz="2000" b="1" dirty="0" err="1">
                <a:latin typeface="Courier New" pitchFamily="49" charset="0"/>
              </a:rPr>
              <a:t>cout</a:t>
            </a:r>
            <a:r>
              <a:rPr kumimoji="0" lang="en-US" sz="2000" b="1" dirty="0">
                <a:latin typeface="Courier New" pitchFamily="49" charset="0"/>
              </a:rPr>
              <a:t> &lt;&lt; “The square of 3 is “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2000" b="1" dirty="0">
                <a:latin typeface="Courier New" pitchFamily="49" charset="0"/>
              </a:rPr>
              <a:t>	   &lt;&lt; </a:t>
            </a:r>
            <a:r>
              <a:rPr kumimoji="0" lang="en-US" sz="2000" b="1" dirty="0">
                <a:solidFill>
                  <a:srgbClr val="006633"/>
                </a:solidFill>
                <a:latin typeface="Courier New" pitchFamily="49" charset="0"/>
              </a:rPr>
              <a:t>Square(3)</a:t>
            </a:r>
            <a:r>
              <a:rPr kumimoji="0" lang="en-US" sz="2000" b="1" dirty="0">
                <a:latin typeface="Courier New" pitchFamily="49" charset="0"/>
              </a:rPr>
              <a:t> &lt;&lt; </a:t>
            </a:r>
            <a:r>
              <a:rPr kumimoji="0" lang="en-US" sz="2000" b="1" dirty="0" err="1">
                <a:latin typeface="Courier New" pitchFamily="49" charset="0"/>
              </a:rPr>
              <a:t>endl</a:t>
            </a:r>
            <a:r>
              <a:rPr kumimoji="0" lang="en-US" sz="2000" b="1" dirty="0">
                <a:latin typeface="Courier New" pitchFamily="49" charset="0"/>
              </a:rPr>
              <a:t>;	</a:t>
            </a:r>
            <a:r>
              <a:rPr kumimoji="0" lang="en-US" sz="2000" b="1" i="1" dirty="0">
                <a:solidFill>
                  <a:srgbClr val="990000"/>
                </a:solidFill>
                <a:latin typeface="Courier New" pitchFamily="49" charset="0"/>
              </a:rPr>
              <a:t>// function call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900" b="1" dirty="0">
                <a:latin typeface="Courier New" pitchFamily="49" charset="0"/>
              </a:rPr>
              <a:t>           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2000" b="1" dirty="0">
                <a:latin typeface="Courier New" pitchFamily="49" charset="0"/>
              </a:rPr>
              <a:t>    </a:t>
            </a:r>
            <a:r>
              <a:rPr kumimoji="0" lang="en-US" sz="2000" b="1" dirty="0" err="1">
                <a:latin typeface="Courier New" pitchFamily="49" charset="0"/>
              </a:rPr>
              <a:t>cout</a:t>
            </a:r>
            <a:r>
              <a:rPr kumimoji="0" lang="en-US" sz="2000" b="1" dirty="0">
                <a:latin typeface="Courier New" pitchFamily="49" charset="0"/>
              </a:rPr>
              <a:t> &lt;&lt; “The cube of 3 is “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2000" b="1" dirty="0">
                <a:latin typeface="Courier New" pitchFamily="49" charset="0"/>
              </a:rPr>
              <a:t>         &lt;&lt; </a:t>
            </a:r>
            <a:r>
              <a:rPr kumimoji="0" lang="en-US" sz="2000" b="1" dirty="0">
                <a:solidFill>
                  <a:srgbClr val="990066"/>
                </a:solidFill>
                <a:latin typeface="Courier New" pitchFamily="49" charset="0"/>
              </a:rPr>
              <a:t>Cube(3)</a:t>
            </a:r>
            <a:r>
              <a:rPr kumimoji="0" lang="en-US" sz="2000" b="1" dirty="0">
                <a:latin typeface="Courier New" pitchFamily="49" charset="0"/>
              </a:rPr>
              <a:t> &lt;&lt; </a:t>
            </a:r>
            <a:r>
              <a:rPr kumimoji="0" lang="en-US" sz="2000" b="1" dirty="0" err="1">
                <a:latin typeface="Courier New" pitchFamily="49" charset="0"/>
              </a:rPr>
              <a:t>endl</a:t>
            </a:r>
            <a:r>
              <a:rPr kumimoji="0" lang="en-US" sz="2000" b="1" dirty="0">
                <a:latin typeface="Courier New" pitchFamily="49" charset="0"/>
              </a:rPr>
              <a:t>;        </a:t>
            </a:r>
            <a:r>
              <a:rPr kumimoji="0" lang="en-US" sz="2000" b="1" i="1" dirty="0">
                <a:solidFill>
                  <a:srgbClr val="990000"/>
                </a:solidFill>
                <a:latin typeface="Courier New" pitchFamily="49" charset="0"/>
              </a:rPr>
              <a:t>// function call</a:t>
            </a:r>
            <a:r>
              <a:rPr kumimoji="0" lang="en-US" b="1" dirty="0">
                <a:latin typeface="Courier New" pitchFamily="49" charset="0"/>
              </a:rPr>
              <a:t> </a:t>
            </a:r>
            <a:r>
              <a:rPr kumimoji="0" lang="en-US" sz="900" b="1" dirty="0">
                <a:latin typeface="Courier New" pitchFamily="49" charset="0"/>
              </a:rPr>
              <a:t>	 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2000" b="1" dirty="0">
                <a:latin typeface="Courier New" pitchFamily="49" charset="0"/>
              </a:rPr>
              <a:t>    return 0;</a:t>
            </a:r>
            <a:endParaRPr kumimoji="0" lang="en-US" b="1" dirty="0">
              <a:solidFill>
                <a:srgbClr val="FCFEB9"/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2000" b="1" dirty="0">
                <a:latin typeface="Courier New" pitchFamily="49" charset="0"/>
              </a:rPr>
              <a:t>}</a:t>
            </a:r>
            <a:endParaRPr kumimoji="0" lang="en-US" b="1" dirty="0">
              <a:latin typeface="Times New Roman" pitchFamily="18" charset="0"/>
            </a:endParaRPr>
          </a:p>
        </p:txBody>
      </p:sp>
      <p:sp>
        <p:nvSpPr>
          <p:cNvPr id="328710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914400"/>
          </a:xfrm>
        </p:spPr>
        <p:txBody>
          <a:bodyPr/>
          <a:lstStyle/>
          <a:p>
            <a:r>
              <a:rPr lang="en-US" dirty="0"/>
              <a:t>A Program with Three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ChangeArrowheads="1"/>
          </p:cNvSpPr>
          <p:nvPr/>
        </p:nvSpPr>
        <p:spPr bwMode="auto">
          <a:xfrm>
            <a:off x="304800" y="1143000"/>
            <a:ext cx="8597900" cy="48006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0756" name="Rectangle 4"/>
          <p:cNvSpPr>
            <a:spLocks noChangeArrowheads="1"/>
          </p:cNvSpPr>
          <p:nvPr/>
        </p:nvSpPr>
        <p:spPr bwMode="auto">
          <a:xfrm>
            <a:off x="457200" y="1219200"/>
            <a:ext cx="8077201" cy="2955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kumimoji="0" lang="en-US" b="1" dirty="0">
              <a:solidFill>
                <a:srgbClr val="006633"/>
              </a:solidFill>
              <a:latin typeface="Times New Roman" pitchFamily="18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2800" b="1" dirty="0" err="1">
                <a:solidFill>
                  <a:srgbClr val="006633"/>
                </a:solidFill>
                <a:latin typeface="Courier New" pitchFamily="49" charset="0"/>
              </a:rPr>
              <a:t>int</a:t>
            </a:r>
            <a:r>
              <a:rPr kumimoji="0" lang="en-US" sz="2800" b="1" dirty="0">
                <a:solidFill>
                  <a:srgbClr val="006633"/>
                </a:solidFill>
                <a:latin typeface="Courier New" pitchFamily="49" charset="0"/>
              </a:rPr>
              <a:t> Square( </a:t>
            </a:r>
            <a:r>
              <a:rPr kumimoji="0" lang="en-US" sz="2800" b="1" dirty="0" err="1">
                <a:solidFill>
                  <a:srgbClr val="006633"/>
                </a:solidFill>
                <a:latin typeface="Courier New" pitchFamily="49" charset="0"/>
              </a:rPr>
              <a:t>int</a:t>
            </a:r>
            <a:r>
              <a:rPr kumimoji="0" lang="en-US" sz="2800" b="1" dirty="0">
                <a:solidFill>
                  <a:srgbClr val="006633"/>
                </a:solidFill>
                <a:latin typeface="Courier New" pitchFamily="49" charset="0"/>
              </a:rPr>
              <a:t> n ) {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b="1" dirty="0">
                <a:solidFill>
                  <a:srgbClr val="006633"/>
                </a:solidFill>
                <a:latin typeface="Courier New" pitchFamily="49" charset="0"/>
              </a:rPr>
              <a:t>      </a:t>
            </a:r>
            <a:r>
              <a:rPr kumimoji="0" lang="en-US" sz="2800" b="1" dirty="0">
                <a:solidFill>
                  <a:srgbClr val="006633"/>
                </a:solidFill>
                <a:latin typeface="Courier New" pitchFamily="49" charset="0"/>
              </a:rPr>
              <a:t>return n * n;</a:t>
            </a:r>
            <a:endParaRPr kumimoji="0" lang="en-US" b="1" dirty="0">
              <a:solidFill>
                <a:srgbClr val="006633"/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2800" b="1" dirty="0">
                <a:solidFill>
                  <a:srgbClr val="006633"/>
                </a:solidFill>
                <a:latin typeface="Courier New" pitchFamily="49" charset="0"/>
              </a:rPr>
              <a:t>}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2800" b="1" dirty="0" err="1" smtClean="0">
                <a:solidFill>
                  <a:srgbClr val="990066"/>
                </a:solidFill>
                <a:latin typeface="Courier New" pitchFamily="49" charset="0"/>
              </a:rPr>
              <a:t>int</a:t>
            </a:r>
            <a:r>
              <a:rPr kumimoji="0" lang="en-US" sz="2800" b="1" dirty="0" smtClean="0">
                <a:solidFill>
                  <a:srgbClr val="990066"/>
                </a:solidFill>
                <a:latin typeface="Courier New" pitchFamily="49" charset="0"/>
              </a:rPr>
              <a:t> </a:t>
            </a:r>
            <a:r>
              <a:rPr kumimoji="0" lang="en-US" sz="2800" b="1" dirty="0">
                <a:solidFill>
                  <a:srgbClr val="990066"/>
                </a:solidFill>
                <a:latin typeface="Courier New" pitchFamily="49" charset="0"/>
              </a:rPr>
              <a:t>Cube( </a:t>
            </a:r>
            <a:r>
              <a:rPr kumimoji="0" lang="en-US" sz="2800" b="1" dirty="0" err="1">
                <a:solidFill>
                  <a:srgbClr val="990066"/>
                </a:solidFill>
                <a:latin typeface="Courier New" pitchFamily="49" charset="0"/>
              </a:rPr>
              <a:t>int</a:t>
            </a:r>
            <a:r>
              <a:rPr kumimoji="0" lang="en-US" sz="2800" b="1" dirty="0">
                <a:solidFill>
                  <a:srgbClr val="990066"/>
                </a:solidFill>
                <a:latin typeface="Courier New" pitchFamily="49" charset="0"/>
              </a:rPr>
              <a:t> n )</a:t>
            </a:r>
            <a:r>
              <a:rPr kumimoji="0" lang="en-US" b="1" dirty="0">
                <a:solidFill>
                  <a:srgbClr val="990066"/>
                </a:solidFill>
                <a:latin typeface="Courier New" pitchFamily="49" charset="0"/>
              </a:rPr>
              <a:t>	</a:t>
            </a:r>
            <a:r>
              <a:rPr kumimoji="0" lang="en-US" sz="2800" b="1" dirty="0">
                <a:solidFill>
                  <a:srgbClr val="990066"/>
                </a:solidFill>
                <a:latin typeface="Courier New" pitchFamily="49" charset="0"/>
              </a:rPr>
              <a:t>  {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b="1" dirty="0">
                <a:solidFill>
                  <a:srgbClr val="990066"/>
                </a:solidFill>
                <a:latin typeface="Courier New" pitchFamily="49" charset="0"/>
              </a:rPr>
              <a:t>     </a:t>
            </a:r>
            <a:r>
              <a:rPr kumimoji="0" lang="en-US" sz="2800" b="1" dirty="0">
                <a:solidFill>
                  <a:srgbClr val="990066"/>
                </a:solidFill>
                <a:latin typeface="Courier New" pitchFamily="49" charset="0"/>
              </a:rPr>
              <a:t>return n * n * n;</a:t>
            </a:r>
            <a:endParaRPr kumimoji="0" lang="en-US" b="1" dirty="0">
              <a:solidFill>
                <a:srgbClr val="990066"/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sz="2800" b="1" dirty="0">
                <a:solidFill>
                  <a:srgbClr val="990066"/>
                </a:solidFill>
                <a:latin typeface="Courier New" pitchFamily="49" charset="0"/>
              </a:rPr>
              <a:t>}</a:t>
            </a:r>
            <a:endParaRPr kumimoji="0" lang="en-US" sz="2800" b="1" dirty="0">
              <a:solidFill>
                <a:srgbClr val="990066"/>
              </a:solidFill>
              <a:latin typeface="Times New Roman" pitchFamily="18" charset="0"/>
            </a:endParaRPr>
          </a:p>
        </p:txBody>
      </p:sp>
      <p:sp>
        <p:nvSpPr>
          <p:cNvPr id="330757" name="Rectangle 5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762000"/>
          </a:xfrm>
        </p:spPr>
        <p:txBody>
          <a:bodyPr/>
          <a:lstStyle/>
          <a:p>
            <a:r>
              <a:rPr lang="en-US"/>
              <a:t>The Rest of the Program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62001" y="4267200"/>
            <a:ext cx="3962400" cy="143510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838201" y="4343400"/>
            <a:ext cx="373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pitchFamily="2" charset="2"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square of 3 is 9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pitchFamily="2" charset="2"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cube of 3 is 27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0" y="44196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990000"/>
                </a:solidFill>
                <a:effectLst/>
              </a:rPr>
              <a:t>Output of Program</a:t>
            </a:r>
            <a:endParaRPr lang="en-US" sz="2800" b="1" dirty="0">
              <a:solidFill>
                <a:srgbClr val="99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Good Solution?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solution is good if:</a:t>
            </a:r>
          </a:p>
          <a:p>
            <a:pPr lvl="1"/>
            <a:r>
              <a:rPr lang="en-US" dirty="0" smtClean="0"/>
              <a:t>The total cost it incurs over all phases of its life cycle is minimal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The cost of a solution includes: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Computer resources that the program consumes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Difficulties encountered by users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Consequences of a program that does not behave correctly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Programs must be well structured and documented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Efficiency is one aspect of a solution’s cost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Achieving a Modular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791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Abstraction</a:t>
            </a:r>
          </a:p>
          <a:p>
            <a:pPr lvl="1"/>
            <a:r>
              <a:rPr lang="en-US" dirty="0" smtClean="0"/>
              <a:t>Separates the purpose of a module from its implementation</a:t>
            </a:r>
          </a:p>
          <a:p>
            <a:pPr lvl="1"/>
            <a:r>
              <a:rPr lang="en-US" dirty="0" smtClean="0"/>
              <a:t>Specifications for each module are written before implementation</a:t>
            </a:r>
          </a:p>
          <a:p>
            <a:pPr lvl="1"/>
            <a:r>
              <a:rPr lang="en-US" dirty="0" smtClean="0"/>
              <a:t>Functional abstraction</a:t>
            </a:r>
          </a:p>
          <a:p>
            <a:pPr lvl="2"/>
            <a:r>
              <a:rPr lang="en-US" dirty="0" smtClean="0"/>
              <a:t>Separates the purpose of a function from its implementation</a:t>
            </a:r>
          </a:p>
          <a:p>
            <a:r>
              <a:rPr lang="en-US" dirty="0" smtClean="0"/>
              <a:t>Data abstraction</a:t>
            </a:r>
          </a:p>
          <a:p>
            <a:pPr lvl="1"/>
            <a:r>
              <a:rPr lang="en-US" dirty="0" smtClean="0"/>
              <a:t>Focuses of the operations of data, not on the implementation of the operations</a:t>
            </a:r>
          </a:p>
          <a:p>
            <a:r>
              <a:rPr lang="en-US" dirty="0" smtClean="0"/>
              <a:t>Abstract data type (ADT)</a:t>
            </a:r>
          </a:p>
          <a:p>
            <a:pPr lvl="1"/>
            <a:r>
              <a:rPr lang="en-US" dirty="0" smtClean="0"/>
              <a:t>A collection of data and operations on the data</a:t>
            </a:r>
          </a:p>
          <a:p>
            <a:pPr lvl="1"/>
            <a:r>
              <a:rPr lang="en-US" dirty="0" smtClean="0"/>
              <a:t>An ADT’s operations can be used without knowing how the operations are implemented, if the operations’ specifications are known</a:t>
            </a:r>
          </a:p>
          <a:p>
            <a:r>
              <a:rPr lang="en-US" dirty="0" smtClean="0"/>
              <a:t>Data structure</a:t>
            </a:r>
          </a:p>
          <a:p>
            <a:pPr lvl="1"/>
            <a:r>
              <a:rPr lang="en-US" dirty="0" smtClean="0"/>
              <a:t>A construct that can be defined within a programming language to store a collection of data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534400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Variable</a:t>
            </a:r>
            <a:r>
              <a:rPr lang="en-US" sz="2400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the name given to a collection of memory cells, designed to store a particular data item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the value stored in that variable may change or vary as the program executes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Constant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 a data item with a name and a value that remain the same during the execution of the program (e.g. 8, 10)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Literal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 constant whose name is the written representation of its value (e.g. “8”, “10”)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type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Integers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whole numbers</a:t>
            </a:r>
          </a:p>
          <a:p>
            <a:pPr>
              <a:lnSpc>
                <a:spcPct val="90000"/>
              </a:lnSpc>
            </a:pPr>
            <a:r>
              <a:rPr lang="en-US" dirty="0"/>
              <a:t>Real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Numbers with a decimal point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Two choices in VB: single and double</a:t>
            </a:r>
          </a:p>
          <a:p>
            <a:pPr>
              <a:lnSpc>
                <a:spcPct val="90000"/>
              </a:lnSpc>
            </a:pPr>
            <a:r>
              <a:rPr lang="en-US" dirty="0"/>
              <a:t>Character </a:t>
            </a:r>
          </a:p>
          <a:p>
            <a:pPr>
              <a:lnSpc>
                <a:spcPct val="90000"/>
              </a:lnSpc>
            </a:pPr>
            <a:r>
              <a:rPr lang="en-US" dirty="0"/>
              <a:t>Boolean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True or False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153400" cy="838200"/>
          </a:xfrm>
        </p:spPr>
        <p:txBody>
          <a:bodyPr/>
          <a:lstStyle/>
          <a:p>
            <a:r>
              <a:rPr lang="en-US" dirty="0"/>
              <a:t>Data </a:t>
            </a:r>
            <a:r>
              <a:rPr lang="en-US" dirty="0" smtClean="0"/>
              <a:t>Structures </a:t>
            </a:r>
            <a:r>
              <a:rPr lang="en-US" sz="3200" dirty="0" smtClean="0"/>
              <a:t>(</a:t>
            </a:r>
            <a:r>
              <a:rPr lang="en-US" sz="3200" dirty="0"/>
              <a:t>also called data aggregates)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6106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Record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One set of related data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A time card; an invoice</a:t>
            </a:r>
          </a:p>
          <a:p>
            <a:pPr>
              <a:lnSpc>
                <a:spcPct val="90000"/>
              </a:lnSpc>
            </a:pPr>
            <a:r>
              <a:rPr lang="en-US" dirty="0"/>
              <a:t>File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 set of related records</a:t>
            </a:r>
          </a:p>
          <a:p>
            <a:pPr>
              <a:lnSpc>
                <a:spcPct val="90000"/>
              </a:lnSpc>
            </a:pPr>
            <a:r>
              <a:rPr lang="en-US" dirty="0"/>
              <a:t>Array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 collection of data that have same data type</a:t>
            </a:r>
          </a:p>
          <a:p>
            <a:pPr>
              <a:lnSpc>
                <a:spcPct val="90000"/>
              </a:lnSpc>
            </a:pPr>
            <a:r>
              <a:rPr lang="en-US" dirty="0"/>
              <a:t>String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An array of characters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Hello		Daniel Chen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" y="365125"/>
            <a:ext cx="8148638" cy="625475"/>
          </a:xfrm>
        </p:spPr>
        <p:txBody>
          <a:bodyPr/>
          <a:lstStyle/>
          <a:p>
            <a:r>
              <a:rPr lang="en-US" dirty="0"/>
              <a:t>Problems</a:t>
            </a:r>
          </a:p>
        </p:txBody>
      </p:sp>
      <p:sp>
        <p:nvSpPr>
          <p:cNvPr id="5222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458199" cy="4949825"/>
          </a:xfrm>
        </p:spPr>
        <p:txBody>
          <a:bodyPr/>
          <a:lstStyle/>
          <a:p>
            <a:r>
              <a:rPr lang="en-US" u="sng" dirty="0"/>
              <a:t>Problem</a:t>
            </a:r>
            <a:r>
              <a:rPr lang="en-US" dirty="0"/>
              <a:t>: a task to be performed.</a:t>
            </a:r>
          </a:p>
          <a:p>
            <a:pPr lvl="1"/>
            <a:r>
              <a:rPr lang="en-US" dirty="0" smtClean="0"/>
              <a:t>Best </a:t>
            </a:r>
            <a:r>
              <a:rPr lang="en-US" dirty="0"/>
              <a:t>thought of as inputs and matching outputs.</a:t>
            </a:r>
          </a:p>
          <a:p>
            <a:pPr lvl="1"/>
            <a:r>
              <a:rPr lang="en-US" dirty="0" smtClean="0"/>
              <a:t>Problem </a:t>
            </a:r>
            <a:r>
              <a:rPr lang="en-US" dirty="0"/>
              <a:t>definition should include constraints on the resources that may be consumed by any acceptable solution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latin typeface="Helvetica" pitchFamily="34" charset="0"/>
              </a:rPr>
              <a:t>But NO constraints on HOW the problem is solved</a:t>
            </a:r>
          </a:p>
          <a:p>
            <a:pPr lvl="1"/>
            <a:endParaRPr lang="en-US" dirty="0"/>
          </a:p>
          <a:p>
            <a:endParaRPr lang="en-US" dirty="0"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48"/>
          <p:cNvGrpSpPr>
            <a:grpSpLocks/>
          </p:cNvGrpSpPr>
          <p:nvPr/>
        </p:nvGrpSpPr>
        <p:grpSpPr bwMode="auto">
          <a:xfrm>
            <a:off x="2438400" y="2514600"/>
            <a:ext cx="4144963" cy="2930525"/>
            <a:chOff x="1728" y="1152"/>
            <a:chExt cx="2611" cy="1846"/>
          </a:xfrm>
        </p:grpSpPr>
        <p:sp>
          <p:nvSpPr>
            <p:cNvPr id="55300" name="Freeform 1028"/>
            <p:cNvSpPr>
              <a:spLocks/>
            </p:cNvSpPr>
            <p:nvPr/>
          </p:nvSpPr>
          <p:spPr bwMode="auto">
            <a:xfrm>
              <a:off x="1728" y="1152"/>
              <a:ext cx="2611" cy="1846"/>
            </a:xfrm>
            <a:custGeom>
              <a:avLst/>
              <a:gdLst/>
              <a:ahLst/>
              <a:cxnLst>
                <a:cxn ang="0">
                  <a:pos x="742" y="117"/>
                </a:cxn>
                <a:cxn ang="0">
                  <a:pos x="336" y="373"/>
                </a:cxn>
                <a:cxn ang="0">
                  <a:pos x="304" y="640"/>
                </a:cxn>
                <a:cxn ang="0">
                  <a:pos x="59" y="960"/>
                </a:cxn>
                <a:cxn ang="0">
                  <a:pos x="6" y="1237"/>
                </a:cxn>
                <a:cxn ang="0">
                  <a:pos x="16" y="1333"/>
                </a:cxn>
                <a:cxn ang="0">
                  <a:pos x="198" y="1579"/>
                </a:cxn>
                <a:cxn ang="0">
                  <a:pos x="347" y="1749"/>
                </a:cxn>
                <a:cxn ang="0">
                  <a:pos x="646" y="1845"/>
                </a:cxn>
                <a:cxn ang="0">
                  <a:pos x="2352" y="1824"/>
                </a:cxn>
                <a:cxn ang="0">
                  <a:pos x="2544" y="1621"/>
                </a:cxn>
                <a:cxn ang="0">
                  <a:pos x="2566" y="1579"/>
                </a:cxn>
                <a:cxn ang="0">
                  <a:pos x="2587" y="1536"/>
                </a:cxn>
                <a:cxn ang="0">
                  <a:pos x="2576" y="1269"/>
                </a:cxn>
                <a:cxn ang="0">
                  <a:pos x="2395" y="1003"/>
                </a:cxn>
                <a:cxn ang="0">
                  <a:pos x="2342" y="907"/>
                </a:cxn>
                <a:cxn ang="0">
                  <a:pos x="2352" y="725"/>
                </a:cxn>
                <a:cxn ang="0">
                  <a:pos x="2374" y="597"/>
                </a:cxn>
                <a:cxn ang="0">
                  <a:pos x="2363" y="416"/>
                </a:cxn>
                <a:cxn ang="0">
                  <a:pos x="2107" y="128"/>
                </a:cxn>
                <a:cxn ang="0">
                  <a:pos x="1904" y="0"/>
                </a:cxn>
                <a:cxn ang="0">
                  <a:pos x="1648" y="11"/>
                </a:cxn>
                <a:cxn ang="0">
                  <a:pos x="1563" y="43"/>
                </a:cxn>
                <a:cxn ang="0">
                  <a:pos x="1467" y="64"/>
                </a:cxn>
                <a:cxn ang="0">
                  <a:pos x="1115" y="11"/>
                </a:cxn>
                <a:cxn ang="0">
                  <a:pos x="838" y="85"/>
                </a:cxn>
                <a:cxn ang="0">
                  <a:pos x="742" y="117"/>
                </a:cxn>
              </a:cxnLst>
              <a:rect l="0" t="0" r="r" b="b"/>
              <a:pathLst>
                <a:path w="2611" h="1846">
                  <a:moveTo>
                    <a:pt x="742" y="117"/>
                  </a:moveTo>
                  <a:cubicBezTo>
                    <a:pt x="566" y="162"/>
                    <a:pt x="412" y="189"/>
                    <a:pt x="336" y="373"/>
                  </a:cubicBezTo>
                  <a:cubicBezTo>
                    <a:pt x="334" y="404"/>
                    <a:pt x="344" y="578"/>
                    <a:pt x="304" y="640"/>
                  </a:cubicBezTo>
                  <a:cubicBezTo>
                    <a:pt x="232" y="752"/>
                    <a:pt x="139" y="853"/>
                    <a:pt x="59" y="960"/>
                  </a:cubicBezTo>
                  <a:cubicBezTo>
                    <a:pt x="0" y="1135"/>
                    <a:pt x="19" y="1043"/>
                    <a:pt x="6" y="1237"/>
                  </a:cubicBezTo>
                  <a:cubicBezTo>
                    <a:pt x="9" y="1269"/>
                    <a:pt x="9" y="1302"/>
                    <a:pt x="16" y="1333"/>
                  </a:cubicBezTo>
                  <a:cubicBezTo>
                    <a:pt x="33" y="1406"/>
                    <a:pt x="147" y="1519"/>
                    <a:pt x="198" y="1579"/>
                  </a:cubicBezTo>
                  <a:cubicBezTo>
                    <a:pt x="244" y="1634"/>
                    <a:pt x="284" y="1712"/>
                    <a:pt x="347" y="1749"/>
                  </a:cubicBezTo>
                  <a:cubicBezTo>
                    <a:pt x="452" y="1811"/>
                    <a:pt x="530" y="1824"/>
                    <a:pt x="646" y="1845"/>
                  </a:cubicBezTo>
                  <a:cubicBezTo>
                    <a:pt x="1215" y="1827"/>
                    <a:pt x="1783" y="1846"/>
                    <a:pt x="2352" y="1824"/>
                  </a:cubicBezTo>
                  <a:cubicBezTo>
                    <a:pt x="2468" y="1766"/>
                    <a:pt x="2487" y="1735"/>
                    <a:pt x="2544" y="1621"/>
                  </a:cubicBezTo>
                  <a:cubicBezTo>
                    <a:pt x="2551" y="1607"/>
                    <a:pt x="2559" y="1593"/>
                    <a:pt x="2566" y="1579"/>
                  </a:cubicBezTo>
                  <a:cubicBezTo>
                    <a:pt x="2573" y="1565"/>
                    <a:pt x="2587" y="1536"/>
                    <a:pt x="2587" y="1536"/>
                  </a:cubicBezTo>
                  <a:cubicBezTo>
                    <a:pt x="2611" y="1422"/>
                    <a:pt x="2607" y="1464"/>
                    <a:pt x="2576" y="1269"/>
                  </a:cubicBezTo>
                  <a:cubicBezTo>
                    <a:pt x="2559" y="1162"/>
                    <a:pt x="2453" y="1086"/>
                    <a:pt x="2395" y="1003"/>
                  </a:cubicBezTo>
                  <a:cubicBezTo>
                    <a:pt x="2373" y="972"/>
                    <a:pt x="2359" y="941"/>
                    <a:pt x="2342" y="907"/>
                  </a:cubicBezTo>
                  <a:cubicBezTo>
                    <a:pt x="2345" y="846"/>
                    <a:pt x="2346" y="785"/>
                    <a:pt x="2352" y="725"/>
                  </a:cubicBezTo>
                  <a:cubicBezTo>
                    <a:pt x="2356" y="682"/>
                    <a:pt x="2374" y="597"/>
                    <a:pt x="2374" y="597"/>
                  </a:cubicBezTo>
                  <a:cubicBezTo>
                    <a:pt x="2370" y="537"/>
                    <a:pt x="2373" y="476"/>
                    <a:pt x="2363" y="416"/>
                  </a:cubicBezTo>
                  <a:cubicBezTo>
                    <a:pt x="2347" y="322"/>
                    <a:pt x="2195" y="171"/>
                    <a:pt x="2107" y="128"/>
                  </a:cubicBezTo>
                  <a:cubicBezTo>
                    <a:pt x="2050" y="71"/>
                    <a:pt x="1977" y="35"/>
                    <a:pt x="1904" y="0"/>
                  </a:cubicBezTo>
                  <a:cubicBezTo>
                    <a:pt x="1819" y="4"/>
                    <a:pt x="1733" y="5"/>
                    <a:pt x="1648" y="11"/>
                  </a:cubicBezTo>
                  <a:cubicBezTo>
                    <a:pt x="1599" y="14"/>
                    <a:pt x="1609" y="26"/>
                    <a:pt x="1563" y="43"/>
                  </a:cubicBezTo>
                  <a:cubicBezTo>
                    <a:pt x="1554" y="46"/>
                    <a:pt x="1471" y="63"/>
                    <a:pt x="1467" y="64"/>
                  </a:cubicBezTo>
                  <a:cubicBezTo>
                    <a:pt x="1345" y="54"/>
                    <a:pt x="1235" y="23"/>
                    <a:pt x="1115" y="11"/>
                  </a:cubicBezTo>
                  <a:cubicBezTo>
                    <a:pt x="999" y="20"/>
                    <a:pt x="935" y="29"/>
                    <a:pt x="838" y="85"/>
                  </a:cubicBezTo>
                  <a:cubicBezTo>
                    <a:pt x="836" y="86"/>
                    <a:pt x="664" y="156"/>
                    <a:pt x="742" y="11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301" name="Text Box 1029"/>
            <p:cNvSpPr txBox="1">
              <a:spLocks noChangeArrowheads="1"/>
            </p:cNvSpPr>
            <p:nvPr/>
          </p:nvSpPr>
          <p:spPr bwMode="auto">
            <a:xfrm>
              <a:off x="2678" y="2759"/>
              <a:ext cx="9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/>
                <a:t>ALGORITHM</a:t>
              </a:r>
            </a:p>
          </p:txBody>
        </p:sp>
      </p:grpSp>
      <p:grpSp>
        <p:nvGrpSpPr>
          <p:cNvPr id="3" name="Group 1047"/>
          <p:cNvGrpSpPr>
            <a:grpSpLocks/>
          </p:cNvGrpSpPr>
          <p:nvPr/>
        </p:nvGrpSpPr>
        <p:grpSpPr bwMode="auto">
          <a:xfrm>
            <a:off x="3886200" y="2819400"/>
            <a:ext cx="1758950" cy="1357313"/>
            <a:chOff x="2448" y="1776"/>
            <a:chExt cx="1108" cy="855"/>
          </a:xfrm>
        </p:grpSpPr>
        <p:sp>
          <p:nvSpPr>
            <p:cNvPr id="55302" name="Text Box 1030"/>
            <p:cNvSpPr txBox="1">
              <a:spLocks noChangeArrowheads="1"/>
            </p:cNvSpPr>
            <p:nvPr/>
          </p:nvSpPr>
          <p:spPr bwMode="auto">
            <a:xfrm>
              <a:off x="2544" y="1776"/>
              <a:ext cx="240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55303" name="Text Box 1031"/>
            <p:cNvSpPr txBox="1">
              <a:spLocks noChangeArrowheads="1"/>
            </p:cNvSpPr>
            <p:nvPr/>
          </p:nvSpPr>
          <p:spPr bwMode="auto">
            <a:xfrm>
              <a:off x="2784" y="1824"/>
              <a:ext cx="240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55304" name="Text Box 1032"/>
            <p:cNvSpPr txBox="1">
              <a:spLocks noChangeArrowheads="1"/>
            </p:cNvSpPr>
            <p:nvPr/>
          </p:nvSpPr>
          <p:spPr bwMode="auto">
            <a:xfrm>
              <a:off x="2640" y="2064"/>
              <a:ext cx="240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55305" name="Text Box 1033"/>
            <p:cNvSpPr txBox="1">
              <a:spLocks noChangeArrowheads="1"/>
            </p:cNvSpPr>
            <p:nvPr/>
          </p:nvSpPr>
          <p:spPr bwMode="auto">
            <a:xfrm>
              <a:off x="2880" y="2112"/>
              <a:ext cx="240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55306" name="Text Box 1034"/>
            <p:cNvSpPr txBox="1">
              <a:spLocks noChangeArrowheads="1"/>
            </p:cNvSpPr>
            <p:nvPr/>
          </p:nvSpPr>
          <p:spPr bwMode="auto">
            <a:xfrm>
              <a:off x="3024" y="1872"/>
              <a:ext cx="240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55307" name="Text Box 1035"/>
            <p:cNvSpPr txBox="1">
              <a:spLocks noChangeArrowheads="1"/>
            </p:cNvSpPr>
            <p:nvPr/>
          </p:nvSpPr>
          <p:spPr bwMode="auto">
            <a:xfrm>
              <a:off x="2448" y="2400"/>
              <a:ext cx="11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/>
                <a:t>Data Structure</a:t>
              </a:r>
            </a:p>
          </p:txBody>
        </p:sp>
      </p:grpSp>
      <p:grpSp>
        <p:nvGrpSpPr>
          <p:cNvPr id="4" name="Group 1049"/>
          <p:cNvGrpSpPr>
            <a:grpSpLocks/>
          </p:cNvGrpSpPr>
          <p:nvPr/>
        </p:nvGrpSpPr>
        <p:grpSpPr bwMode="auto">
          <a:xfrm>
            <a:off x="381000" y="3124200"/>
            <a:ext cx="2438400" cy="1600200"/>
            <a:chOff x="432" y="1536"/>
            <a:chExt cx="1536" cy="1008"/>
          </a:xfrm>
        </p:grpSpPr>
        <p:sp>
          <p:nvSpPr>
            <p:cNvPr id="55308" name="Line 1036"/>
            <p:cNvSpPr>
              <a:spLocks noChangeShapeType="1"/>
            </p:cNvSpPr>
            <p:nvPr/>
          </p:nvSpPr>
          <p:spPr bwMode="auto">
            <a:xfrm>
              <a:off x="864" y="1824"/>
              <a:ext cx="1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309" name="Line 1037"/>
            <p:cNvSpPr>
              <a:spLocks noChangeShapeType="1"/>
            </p:cNvSpPr>
            <p:nvPr/>
          </p:nvSpPr>
          <p:spPr bwMode="auto">
            <a:xfrm>
              <a:off x="720" y="2064"/>
              <a:ext cx="1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310" name="Line 1038"/>
            <p:cNvSpPr>
              <a:spLocks noChangeShapeType="1"/>
            </p:cNvSpPr>
            <p:nvPr/>
          </p:nvSpPr>
          <p:spPr bwMode="auto">
            <a:xfrm>
              <a:off x="624" y="2304"/>
              <a:ext cx="1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311" name="Rectangle 1039"/>
            <p:cNvSpPr>
              <a:spLocks noChangeArrowheads="1"/>
            </p:cNvSpPr>
            <p:nvPr/>
          </p:nvSpPr>
          <p:spPr bwMode="auto">
            <a:xfrm>
              <a:off x="432" y="1536"/>
              <a:ext cx="480" cy="100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/>
                <a:t>INPUTS</a:t>
              </a:r>
            </a:p>
          </p:txBody>
        </p:sp>
      </p:grpSp>
      <p:sp>
        <p:nvSpPr>
          <p:cNvPr id="55313" name="AutoShape 1041"/>
          <p:cNvSpPr>
            <a:spLocks noChangeArrowheads="1"/>
          </p:cNvSpPr>
          <p:nvPr/>
        </p:nvSpPr>
        <p:spPr bwMode="auto">
          <a:xfrm>
            <a:off x="6019800" y="3200400"/>
            <a:ext cx="1371600" cy="1447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OUTPUT</a:t>
            </a:r>
          </a:p>
        </p:txBody>
      </p:sp>
      <p:grpSp>
        <p:nvGrpSpPr>
          <p:cNvPr id="5" name="Group 1050"/>
          <p:cNvGrpSpPr>
            <a:grpSpLocks/>
          </p:cNvGrpSpPr>
          <p:nvPr/>
        </p:nvGrpSpPr>
        <p:grpSpPr bwMode="auto">
          <a:xfrm>
            <a:off x="3810000" y="5410200"/>
            <a:ext cx="1885950" cy="1281113"/>
            <a:chOff x="2592" y="2976"/>
            <a:chExt cx="1188" cy="807"/>
          </a:xfrm>
        </p:grpSpPr>
        <p:sp>
          <p:nvSpPr>
            <p:cNvPr id="55315" name="Line 1043"/>
            <p:cNvSpPr>
              <a:spLocks noChangeShapeType="1"/>
            </p:cNvSpPr>
            <p:nvPr/>
          </p:nvSpPr>
          <p:spPr bwMode="auto">
            <a:xfrm flipV="1">
              <a:off x="3072" y="2976"/>
              <a:ext cx="0" cy="576"/>
            </a:xfrm>
            <a:prstGeom prst="line">
              <a:avLst/>
            </a:prstGeom>
            <a:noFill/>
            <a:ln w="76200" cmpd="tri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317" name="Text Box 1045"/>
            <p:cNvSpPr txBox="1">
              <a:spLocks noChangeArrowheads="1"/>
            </p:cNvSpPr>
            <p:nvPr/>
          </p:nvSpPr>
          <p:spPr bwMode="auto">
            <a:xfrm>
              <a:off x="2592" y="3552"/>
              <a:ext cx="11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Resource (Time)</a:t>
              </a:r>
            </a:p>
          </p:txBody>
        </p:sp>
      </p:grpSp>
      <p:grpSp>
        <p:nvGrpSpPr>
          <p:cNvPr id="6" name="Group 1051"/>
          <p:cNvGrpSpPr>
            <a:grpSpLocks/>
          </p:cNvGrpSpPr>
          <p:nvPr/>
        </p:nvGrpSpPr>
        <p:grpSpPr bwMode="auto">
          <a:xfrm>
            <a:off x="3657600" y="1066800"/>
            <a:ext cx="2025650" cy="1524000"/>
            <a:chOff x="2496" y="240"/>
            <a:chExt cx="1276" cy="960"/>
          </a:xfrm>
        </p:grpSpPr>
        <p:sp>
          <p:nvSpPr>
            <p:cNvPr id="55316" name="Line 1044"/>
            <p:cNvSpPr>
              <a:spLocks noChangeShapeType="1"/>
            </p:cNvSpPr>
            <p:nvPr/>
          </p:nvSpPr>
          <p:spPr bwMode="auto">
            <a:xfrm>
              <a:off x="3024" y="528"/>
              <a:ext cx="0" cy="672"/>
            </a:xfrm>
            <a:prstGeom prst="line">
              <a:avLst/>
            </a:prstGeom>
            <a:noFill/>
            <a:ln w="76200" cmpd="tri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318" name="Text Box 1046"/>
            <p:cNvSpPr txBox="1">
              <a:spLocks noChangeArrowheads="1"/>
            </p:cNvSpPr>
            <p:nvPr/>
          </p:nvSpPr>
          <p:spPr bwMode="auto">
            <a:xfrm>
              <a:off x="2496" y="240"/>
              <a:ext cx="12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Resource (Space)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1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762000"/>
          </a:xfrm>
        </p:spPr>
        <p:txBody>
          <a:bodyPr/>
          <a:lstStyle/>
          <a:p>
            <a:r>
              <a:rPr lang="en-US" altLang="en-US" dirty="0"/>
              <a:t>Examples – Factors to Consider</a:t>
            </a:r>
          </a:p>
        </p:txBody>
      </p:sp>
      <p:sp>
        <p:nvSpPr>
          <p:cNvPr id="31747" name="Text Box 1027"/>
          <p:cNvSpPr txBox="1">
            <a:spLocks noChangeArrowheads="1"/>
          </p:cNvSpPr>
          <p:nvPr/>
        </p:nvSpPr>
        <p:spPr bwMode="auto">
          <a:xfrm>
            <a:off x="696913" y="1403350"/>
            <a:ext cx="74676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lvl="2" eaLnBrk="0" hangingPunct="0"/>
            <a:r>
              <a:rPr lang="en-US" altLang="en-US" u="sng" dirty="0">
                <a:latin typeface="Times New Roman" charset="0"/>
              </a:rPr>
              <a:t>Attempt 1</a:t>
            </a:r>
            <a:r>
              <a:rPr lang="en-US" altLang="en-US" dirty="0">
                <a:latin typeface="Times New Roman" charset="0"/>
              </a:rPr>
              <a:t>:</a:t>
            </a:r>
            <a:r>
              <a:rPr lang="en-US" altLang="en-US" dirty="0">
                <a:latin typeface="Times New Roman MT Extra Bold" pitchFamily="18" charset="0"/>
              </a:rPr>
              <a:t>	</a:t>
            </a:r>
          </a:p>
          <a:p>
            <a:pPr marL="228600" lvl="2" eaLnBrk="0" hangingPunct="0"/>
            <a:r>
              <a:rPr lang="en-US" altLang="en-US" dirty="0">
                <a:latin typeface="Courier New" pitchFamily="49" charset="0"/>
                <a:sym typeface="Wingdings" pitchFamily="2" charset="2"/>
              </a:rPr>
              <a:t>Declare as many variables as are the available seat and assign a value to each variable.</a:t>
            </a:r>
          </a:p>
          <a:p>
            <a:pPr marL="228600" lvl="2" eaLnBrk="0" hangingPunct="0"/>
            <a:endParaRPr lang="en-US" altLang="en-US" dirty="0">
              <a:latin typeface="Times New Roman MT Extra Bold" pitchFamily="18" charset="0"/>
              <a:sym typeface="Wingdings" pitchFamily="2" charset="2"/>
            </a:endParaRPr>
          </a:p>
          <a:p>
            <a:pPr marL="228600" lvl="2" eaLnBrk="0" hangingPunct="0"/>
            <a:r>
              <a:rPr lang="en-US" altLang="en-US" dirty="0">
                <a:latin typeface="Times New Roman MT Extra Bold" pitchFamily="18" charset="0"/>
                <a:sym typeface="Wingdings" pitchFamily="2" charset="2"/>
              </a:rPr>
              <a:t></a:t>
            </a:r>
            <a:r>
              <a:rPr lang="en-US" altLang="en-US" dirty="0">
                <a:latin typeface="Times" pitchFamily="18" charset="0"/>
              </a:rPr>
              <a:t> </a:t>
            </a:r>
            <a:r>
              <a:rPr lang="en-US" altLang="en-US" dirty="0">
                <a:latin typeface="Times New Roman" charset="0"/>
              </a:rPr>
              <a:t>Horrible algorithms for the basic operations!</a:t>
            </a:r>
          </a:p>
          <a:p>
            <a:pPr marL="228600" lvl="2" eaLnBrk="0" hangingPunct="0"/>
            <a:r>
              <a:rPr lang="en-US" altLang="en-US" sz="800" dirty="0">
                <a:latin typeface="Times New Roman MT Extra Bold" pitchFamily="18" charset="0"/>
              </a:rPr>
              <a:t>	</a:t>
            </a:r>
            <a:endParaRPr lang="en-US" altLang="en-US" sz="2400" dirty="0">
              <a:latin typeface="Times New Roman MT Extra Bold" pitchFamily="18" charset="0"/>
            </a:endParaRPr>
          </a:p>
        </p:txBody>
      </p:sp>
      <p:sp>
        <p:nvSpPr>
          <p:cNvPr id="31748" name="Text Box 1028"/>
          <p:cNvSpPr txBox="1">
            <a:spLocks noChangeArrowheads="1"/>
          </p:cNvSpPr>
          <p:nvPr/>
        </p:nvSpPr>
        <p:spPr bwMode="auto">
          <a:xfrm>
            <a:off x="914400" y="4918075"/>
            <a:ext cx="7467600" cy="1568450"/>
          </a:xfrm>
          <a:prstGeom prst="rect">
            <a:avLst/>
          </a:prstGeom>
          <a:solidFill>
            <a:srgbClr val="CCEC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0800" eaLnBrk="0" hangingPunct="0"/>
            <a:r>
              <a:rPr lang="en-US" altLang="en-US" sz="1600" b="1" dirty="0">
                <a:latin typeface="Times" pitchFamily="18" charset="0"/>
              </a:rPr>
              <a:t>Tradeoff:</a:t>
            </a:r>
            <a:r>
              <a:rPr lang="en-US" altLang="en-US" sz="1600" dirty="0">
                <a:latin typeface="Times" pitchFamily="18" charset="0"/>
              </a:rPr>
              <a:t> simplicity of </a:t>
            </a:r>
            <a:r>
              <a:rPr lang="en-US" altLang="en-US" sz="1600" b="1" dirty="0">
                <a:latin typeface="Times" pitchFamily="18" charset="0"/>
              </a:rPr>
              <a:t>data organization</a:t>
            </a:r>
            <a:r>
              <a:rPr lang="en-US" altLang="en-US" sz="1600" dirty="0">
                <a:latin typeface="Times" pitchFamily="18" charset="0"/>
              </a:rPr>
              <a:t> </a:t>
            </a:r>
            <a:r>
              <a:rPr lang="en-US" altLang="en-US" sz="1600" dirty="0">
                <a:latin typeface="Symbol" pitchFamily="18" charset="2"/>
              </a:rPr>
              <a:t>«</a:t>
            </a:r>
            <a:r>
              <a:rPr lang="en-US" altLang="en-US" sz="1600" dirty="0">
                <a:latin typeface="Times" pitchFamily="18" charset="0"/>
              </a:rPr>
              <a:t> simplicity/elegance of </a:t>
            </a:r>
            <a:r>
              <a:rPr lang="en-US" altLang="en-US" sz="1600" b="1" dirty="0">
                <a:latin typeface="Times" pitchFamily="18" charset="0"/>
              </a:rPr>
              <a:t>algorithms</a:t>
            </a:r>
          </a:p>
          <a:p>
            <a:pPr marL="50800" eaLnBrk="0" hangingPunct="0"/>
            <a:endParaRPr lang="en-US" altLang="en-US" sz="1600" dirty="0">
              <a:latin typeface="Times" pitchFamily="18" charset="0"/>
            </a:endParaRPr>
          </a:p>
          <a:p>
            <a:pPr marL="50800" eaLnBrk="0" hangingPunct="0"/>
            <a:r>
              <a:rPr lang="en-US" altLang="en-US" sz="1600" dirty="0">
                <a:latin typeface="Times" pitchFamily="18" charset="0"/>
              </a:rPr>
              <a:t>Simple (unsophisticated data structure) </a:t>
            </a:r>
          </a:p>
          <a:p>
            <a:pPr marL="50800" eaLnBrk="0" hangingPunct="0"/>
            <a:r>
              <a:rPr lang="en-US" altLang="en-US" sz="1600" dirty="0">
                <a:latin typeface="Times" pitchFamily="18" charset="0"/>
              </a:rPr>
              <a:t>	may require much work for processing data.</a:t>
            </a:r>
          </a:p>
          <a:p>
            <a:pPr marL="50800" eaLnBrk="0" hangingPunct="0"/>
            <a:r>
              <a:rPr lang="en-US" altLang="en-US" sz="1600" dirty="0">
                <a:latin typeface="Times" pitchFamily="18" charset="0"/>
              </a:rPr>
              <a:t>More complex data organization </a:t>
            </a:r>
          </a:p>
          <a:p>
            <a:pPr marL="50800" eaLnBrk="0" hangingPunct="0"/>
            <a:r>
              <a:rPr lang="en-US" altLang="en-US" sz="1600" dirty="0">
                <a:latin typeface="Times" pitchFamily="18" charset="0"/>
              </a:rPr>
              <a:t>	may yield nicer algorithms for the basic operations</a:t>
            </a:r>
            <a:endParaRPr lang="en-US" altLang="en-US" sz="2400" dirty="0">
              <a:latin typeface="Times New Roman MT Extra Bold" pitchFamily="18" charset="0"/>
            </a:endParaRPr>
          </a:p>
        </p:txBody>
      </p:sp>
      <p:sp>
        <p:nvSpPr>
          <p:cNvPr id="31749" name="Text Box 1029"/>
          <p:cNvSpPr txBox="1">
            <a:spLocks noChangeArrowheads="1"/>
          </p:cNvSpPr>
          <p:nvPr/>
        </p:nvSpPr>
        <p:spPr bwMode="auto">
          <a:xfrm>
            <a:off x="655638" y="3060700"/>
            <a:ext cx="70104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lvl="2" eaLnBrk="0" hangingPunct="0"/>
            <a:r>
              <a:rPr lang="en-US" altLang="en-US" u="sng" dirty="0">
                <a:latin typeface="Times New Roman" charset="0"/>
              </a:rPr>
              <a:t>Attempt 2</a:t>
            </a:r>
            <a:r>
              <a:rPr lang="en-US" altLang="en-US" dirty="0">
                <a:latin typeface="Times" pitchFamily="18" charset="0"/>
              </a:rPr>
              <a:t>:</a:t>
            </a:r>
            <a:r>
              <a:rPr lang="en-US" altLang="en-US" dirty="0">
                <a:latin typeface="Times New Roman MT Extra Bold" pitchFamily="18" charset="0"/>
              </a:rPr>
              <a:t>	</a:t>
            </a:r>
          </a:p>
          <a:p>
            <a:pPr marL="228600" lvl="2" eaLnBrk="0" hangingPunct="0"/>
            <a:r>
              <a:rPr lang="en-US" altLang="en-US" dirty="0">
                <a:latin typeface="Courier New" pitchFamily="49" charset="0"/>
              </a:rPr>
              <a:t>Declare an array of length equal to the Maximum seats available and then specify whether the seat is occupied or unoccupied.</a:t>
            </a:r>
          </a:p>
          <a:p>
            <a:pPr marL="114300" lvl="1" eaLnBrk="0" hangingPunct="0"/>
            <a:endParaRPr lang="en-US" altLang="en-US" dirty="0">
              <a:latin typeface="Times New Roman MT Extra Bold" pitchFamily="18" charset="0"/>
              <a:sym typeface="Wingdings" pitchFamily="2" charset="2"/>
            </a:endParaRPr>
          </a:p>
          <a:p>
            <a:pPr marL="114300" lvl="1" eaLnBrk="0" hangingPunct="0"/>
            <a:r>
              <a:rPr lang="en-US" altLang="en-US" dirty="0">
                <a:latin typeface="Times New Roman MT Extra Bold" pitchFamily="18" charset="0"/>
                <a:sym typeface="Wingdings" pitchFamily="2" charset="2"/>
              </a:rPr>
              <a:t></a:t>
            </a:r>
            <a:r>
              <a:rPr lang="en-US" altLang="en-US" dirty="0">
                <a:latin typeface="Times New Roman" charset="0"/>
              </a:rPr>
              <a:t> Nice algorithms for the basic operations!</a:t>
            </a:r>
            <a:endParaRPr lang="en-US" altLang="en-US" sz="2400" dirty="0">
              <a:latin typeface="Times New Roman MT Extra Bold" pitchFamily="18" charset="0"/>
            </a:endParaRPr>
          </a:p>
        </p:txBody>
      </p:sp>
      <p:sp>
        <p:nvSpPr>
          <p:cNvPr id="31750" name="Text Box 1030"/>
          <p:cNvSpPr txBox="1">
            <a:spLocks noChangeArrowheads="1"/>
          </p:cNvSpPr>
          <p:nvPr/>
        </p:nvSpPr>
        <p:spPr bwMode="auto">
          <a:xfrm>
            <a:off x="841375" y="1066800"/>
            <a:ext cx="5545138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b="1" dirty="0">
                <a:latin typeface="Times New Roman" charset="0"/>
              </a:rPr>
              <a:t>Airline Reservations</a:t>
            </a:r>
            <a:r>
              <a:rPr lang="en-US" altLang="en-US" dirty="0">
                <a:latin typeface="Times New Roman" charset="0"/>
              </a:rPr>
              <a:t>  Trans-</a:t>
            </a:r>
            <a:r>
              <a:rPr lang="en-US" altLang="en-US" dirty="0" err="1">
                <a:latin typeface="Times New Roman" charset="0"/>
              </a:rPr>
              <a:t>Fryslan</a:t>
            </a:r>
            <a:r>
              <a:rPr lang="en-US" altLang="en-US" dirty="0">
                <a:latin typeface="Times New Roman" charset="0"/>
              </a:rPr>
              <a:t> Airlines 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autoUpdateAnimBg="0"/>
      <p:bldP spid="31748" grpId="0" animBg="1" autoUpdateAnimBg="0"/>
      <p:bldP spid="31749" grpId="0" autoUpdateAnimBg="0"/>
      <p:bldP spid="31750" grpId="0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r>
              <a:rPr lang="en-US" altLang="en-US" sz="3600">
                <a:solidFill>
                  <a:schemeClr val="tx1"/>
                </a:solidFill>
              </a:rPr>
              <a:t>Examples - cont.</a:t>
            </a:r>
            <a:endParaRPr lang="en-US" altLang="en-US">
              <a:solidFill>
                <a:schemeClr val="tx1"/>
              </a:solidFill>
            </a:endParaRPr>
          </a:p>
        </p:txBody>
      </p:sp>
      <p:graphicFrame>
        <p:nvGraphicFramePr>
          <p:cNvPr id="61440" name="Object 1024"/>
          <p:cNvGraphicFramePr>
            <a:graphicFrameLocks noChangeAspect="1"/>
          </p:cNvGraphicFramePr>
          <p:nvPr/>
        </p:nvGraphicFramePr>
        <p:xfrm>
          <a:off x="987425" y="1128713"/>
          <a:ext cx="8043863" cy="1163637"/>
        </p:xfrm>
        <a:graphic>
          <a:graphicData uri="http://schemas.openxmlformats.org/presentationml/2006/ole">
            <p:oleObj spid="_x0000_s6146" name="Document" r:id="rId3" imgW="7252920" imgH="1051560" progId="Word.Document.8">
              <p:embed/>
            </p:oleObj>
          </a:graphicData>
        </a:graphic>
      </p:graphicFrame>
      <p:graphicFrame>
        <p:nvGraphicFramePr>
          <p:cNvPr id="61441" name="Object 1025"/>
          <p:cNvGraphicFramePr>
            <a:graphicFrameLocks noChangeAspect="1"/>
          </p:cNvGraphicFramePr>
          <p:nvPr/>
        </p:nvGraphicFramePr>
        <p:xfrm>
          <a:off x="984250" y="3244850"/>
          <a:ext cx="6183313" cy="1274763"/>
        </p:xfrm>
        <a:graphic>
          <a:graphicData uri="http://schemas.openxmlformats.org/presentationml/2006/ole">
            <p:oleObj spid="_x0000_s6147" name="Document" r:id="rId4" imgW="6144120" imgH="1275120" progId="Word.Document.8">
              <p:embed/>
            </p:oleObj>
          </a:graphicData>
        </a:graphic>
      </p:graphicFrame>
      <p:graphicFrame>
        <p:nvGraphicFramePr>
          <p:cNvPr id="61442" name="Object 1026"/>
          <p:cNvGraphicFramePr>
            <a:graphicFrameLocks noChangeAspect="1"/>
          </p:cNvGraphicFramePr>
          <p:nvPr/>
        </p:nvGraphicFramePr>
        <p:xfrm>
          <a:off x="533400" y="2133600"/>
          <a:ext cx="6586538" cy="1049338"/>
        </p:xfrm>
        <a:graphic>
          <a:graphicData uri="http://schemas.openxmlformats.org/presentationml/2006/ole">
            <p:oleObj spid="_x0000_s6148" name="Document" r:id="rId5" imgW="6583680" imgH="1051560" progId="Word.Document.8">
              <p:embed/>
            </p:oleObj>
          </a:graphicData>
        </a:graphic>
      </p:graphicFrame>
      <p:graphicFrame>
        <p:nvGraphicFramePr>
          <p:cNvPr id="61443" name="Object 1027"/>
          <p:cNvGraphicFramePr>
            <a:graphicFrameLocks noChangeAspect="1"/>
          </p:cNvGraphicFramePr>
          <p:nvPr/>
        </p:nvGraphicFramePr>
        <p:xfrm>
          <a:off x="989013" y="4097338"/>
          <a:ext cx="6469062" cy="755650"/>
        </p:xfrm>
        <a:graphic>
          <a:graphicData uri="http://schemas.openxmlformats.org/presentationml/2006/ole">
            <p:oleObj spid="_x0000_s6149" name="Document" r:id="rId6" imgW="6480720" imgH="757080" progId="Word.Document.8">
              <p:embed/>
            </p:oleObj>
          </a:graphicData>
        </a:graphic>
      </p:graphicFrame>
      <p:graphicFrame>
        <p:nvGraphicFramePr>
          <p:cNvPr id="61444" name="Object 1028"/>
          <p:cNvGraphicFramePr>
            <a:graphicFrameLocks noChangeAspect="1"/>
          </p:cNvGraphicFramePr>
          <p:nvPr/>
        </p:nvGraphicFramePr>
        <p:xfrm>
          <a:off x="1065213" y="4908550"/>
          <a:ext cx="7621587" cy="1049338"/>
        </p:xfrm>
        <a:graphic>
          <a:graphicData uri="http://schemas.openxmlformats.org/presentationml/2006/ole">
            <p:oleObj spid="_x0000_s6150" name="Document" r:id="rId7" imgW="7031520" imgH="1051560" progId="Word.Document.8">
              <p:embed/>
            </p:oleObj>
          </a:graphicData>
        </a:graphic>
      </p:graphicFrame>
      <p:graphicFrame>
        <p:nvGraphicFramePr>
          <p:cNvPr id="61445" name="Object 1029"/>
          <p:cNvGraphicFramePr>
            <a:graphicFrameLocks noChangeAspect="1"/>
          </p:cNvGraphicFramePr>
          <p:nvPr/>
        </p:nvGraphicFramePr>
        <p:xfrm>
          <a:off x="989013" y="6002338"/>
          <a:ext cx="5822950" cy="287337"/>
        </p:xfrm>
        <a:graphic>
          <a:graphicData uri="http://schemas.openxmlformats.org/presentationml/2006/ole">
            <p:oleObj spid="_x0000_s6151" name="Document" r:id="rId8" imgW="5823720" imgH="304920" progId="Word.Documen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458200" cy="54864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dirty="0">
                <a:solidFill>
                  <a:srgbClr val="0000CC"/>
                </a:solidFill>
              </a:rPr>
              <a:t>Goal:</a:t>
            </a:r>
            <a:r>
              <a:rPr lang="en-US" altLang="en-US" dirty="0"/>
              <a:t> to </a:t>
            </a:r>
            <a:r>
              <a:rPr lang="en-US" altLang="en-US" b="1" dirty="0"/>
              <a:t>organize data </a:t>
            </a:r>
          </a:p>
          <a:p>
            <a:pPr>
              <a:lnSpc>
                <a:spcPct val="90000"/>
              </a:lnSpc>
            </a:pPr>
            <a:r>
              <a:rPr lang="en-US" altLang="en-US" dirty="0" smtClean="0">
                <a:solidFill>
                  <a:srgbClr val="0000CC"/>
                </a:solidFill>
              </a:rPr>
              <a:t>Criteria</a:t>
            </a:r>
            <a:r>
              <a:rPr lang="en-US" altLang="en-US" dirty="0">
                <a:solidFill>
                  <a:srgbClr val="0000CC"/>
                </a:solidFill>
              </a:rPr>
              <a:t>:</a:t>
            </a:r>
            <a:r>
              <a:rPr lang="en-US" altLang="en-US" dirty="0"/>
              <a:t> to facilitate </a:t>
            </a:r>
            <a:r>
              <a:rPr lang="en-US" altLang="en-US" b="1" dirty="0"/>
              <a:t>efficient</a:t>
            </a:r>
            <a:r>
              <a:rPr lang="en-US" altLang="en-US" dirty="0"/>
              <a:t>  </a:t>
            </a:r>
          </a:p>
          <a:p>
            <a:pPr lvl="1">
              <a:lnSpc>
                <a:spcPct val="90000"/>
              </a:lnSpc>
            </a:pPr>
            <a:r>
              <a:rPr lang="en-US" altLang="en-US" b="1" dirty="0"/>
              <a:t>storage</a:t>
            </a:r>
            <a:r>
              <a:rPr lang="en-US" altLang="en-US" dirty="0"/>
              <a:t> of data</a:t>
            </a:r>
          </a:p>
          <a:p>
            <a:pPr lvl="1">
              <a:lnSpc>
                <a:spcPct val="90000"/>
              </a:lnSpc>
            </a:pPr>
            <a:r>
              <a:rPr lang="en-US" altLang="en-US" b="1" dirty="0"/>
              <a:t>retrieval</a:t>
            </a:r>
            <a:r>
              <a:rPr lang="en-US" altLang="en-US" dirty="0"/>
              <a:t> of data</a:t>
            </a:r>
          </a:p>
          <a:p>
            <a:pPr lvl="1">
              <a:lnSpc>
                <a:spcPct val="90000"/>
              </a:lnSpc>
            </a:pPr>
            <a:r>
              <a:rPr lang="en-US" altLang="en-US" b="1" dirty="0"/>
              <a:t>manipulation</a:t>
            </a:r>
            <a:r>
              <a:rPr lang="en-US" altLang="en-US" dirty="0"/>
              <a:t> of data </a:t>
            </a:r>
            <a:endParaRPr lang="en-US" alt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Complex computing tasks are unlike our everyday experience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More complex applications demand more calculations, searching and sorting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More powerful computers?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>
                <a:sym typeface="Symbol" pitchFamily="18" charset="2"/>
              </a:rPr>
              <a:t>		 </a:t>
            </a:r>
            <a:r>
              <a:rPr lang="en-US" dirty="0" smtClean="0"/>
              <a:t>more complex applications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Data structures organize data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>
                <a:sym typeface="Symbol" pitchFamily="18" charset="2"/>
              </a:rPr>
              <a:t>		 </a:t>
            </a:r>
            <a:r>
              <a:rPr lang="en-US" dirty="0" smtClean="0"/>
              <a:t>more efficient programs.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688387" cy="914400"/>
          </a:xfrm>
          <a:noFill/>
          <a:ln/>
        </p:spPr>
        <p:txBody>
          <a:bodyPr/>
          <a:lstStyle/>
          <a:p>
            <a:r>
              <a:rPr lang="en-US" sz="4000"/>
              <a:t>The Need for Data Structures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Organizing Data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820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The </a:t>
            </a:r>
            <a:r>
              <a:rPr lang="en-US" sz="2800" dirty="0"/>
              <a:t>choice of data structure and algorithm can make the difference between a program running in a few seconds or many days.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The </a:t>
            </a:r>
            <a:r>
              <a:rPr lang="en-US" sz="2800" dirty="0"/>
              <a:t>selection of the correct data structure is the difference between success and failure.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Any </a:t>
            </a:r>
            <a:r>
              <a:rPr lang="en-US" sz="2800" dirty="0"/>
              <a:t>organization and collection of records should be </a:t>
            </a: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Searchable</a:t>
            </a:r>
          </a:p>
          <a:p>
            <a:pPr lvl="1">
              <a:lnSpc>
                <a:spcPct val="90000"/>
              </a:lnSpc>
            </a:pPr>
            <a:r>
              <a:rPr lang="en-US" sz="2400" dirty="0" err="1" smtClean="0"/>
              <a:t>Processable</a:t>
            </a:r>
            <a:r>
              <a:rPr lang="en-US" sz="2400" dirty="0"/>
              <a:t>, </a:t>
            </a:r>
            <a:r>
              <a:rPr lang="en-US" sz="2400" dirty="0" smtClean="0"/>
              <a:t>and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modifiable </a:t>
            </a:r>
            <a:r>
              <a:rPr lang="en-US" sz="2400" dirty="0"/>
              <a:t>in any </a:t>
            </a:r>
            <a:r>
              <a:rPr lang="en-US" sz="2400" dirty="0" smtClean="0"/>
              <a:t>order</a:t>
            </a:r>
          </a:p>
          <a:p>
            <a:r>
              <a:rPr lang="en-US" sz="2800" dirty="0" smtClean="0"/>
              <a:t>If you are willing to pay enough in time delay</a:t>
            </a:r>
          </a:p>
          <a:p>
            <a:pPr lvl="1"/>
            <a:r>
              <a:rPr lang="en-US" sz="2400" dirty="0" smtClean="0"/>
              <a:t>Example: Simple unordered array of records.</a:t>
            </a:r>
          </a:p>
          <a:p>
            <a:endParaRPr lang="en-US" sz="2800" dirty="0" smtClean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Efficiency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458200" cy="54102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spcBef>
                <a:spcPts val="672"/>
              </a:spcBef>
            </a:pPr>
            <a:r>
              <a:rPr lang="en-US" dirty="0" smtClean="0"/>
              <a:t>The </a:t>
            </a:r>
            <a:r>
              <a:rPr lang="en-US" u="sng" dirty="0"/>
              <a:t>cost</a:t>
            </a:r>
            <a:r>
              <a:rPr lang="en-US" dirty="0"/>
              <a:t> of a solution is the amount of resources that the solution consumes.</a:t>
            </a:r>
          </a:p>
          <a:p>
            <a:pPr>
              <a:lnSpc>
                <a:spcPct val="80000"/>
              </a:lnSpc>
              <a:spcBef>
                <a:spcPts val="672"/>
              </a:spcBef>
            </a:pPr>
            <a:r>
              <a:rPr lang="en-US" dirty="0" smtClean="0"/>
              <a:t>A </a:t>
            </a:r>
            <a:r>
              <a:rPr lang="en-US" dirty="0"/>
              <a:t>solution is said to be </a:t>
            </a:r>
            <a:r>
              <a:rPr lang="en-US" u="sng" dirty="0"/>
              <a:t>efficient</a:t>
            </a:r>
            <a:r>
              <a:rPr lang="en-US" dirty="0"/>
              <a:t> if it solves the problem within its </a:t>
            </a:r>
            <a:r>
              <a:rPr lang="en-US" u="sng" dirty="0"/>
              <a:t>resource constraints</a:t>
            </a:r>
            <a:r>
              <a:rPr lang="en-US" dirty="0"/>
              <a:t>.</a:t>
            </a:r>
          </a:p>
          <a:p>
            <a:pPr>
              <a:lnSpc>
                <a:spcPct val="80000"/>
              </a:lnSpc>
              <a:spcBef>
                <a:spcPts val="672"/>
              </a:spcBef>
            </a:pPr>
            <a:r>
              <a:rPr lang="en-US" dirty="0" smtClean="0"/>
              <a:t>The </a:t>
            </a:r>
            <a:r>
              <a:rPr lang="en-US" dirty="0"/>
              <a:t>resources are:</a:t>
            </a:r>
          </a:p>
          <a:p>
            <a:pPr lvl="1">
              <a:lnSpc>
                <a:spcPct val="80000"/>
              </a:lnSpc>
              <a:spcBef>
                <a:spcPts val="672"/>
              </a:spcBef>
            </a:pPr>
            <a:r>
              <a:rPr lang="en-US" sz="2800" dirty="0"/>
              <a:t>Space</a:t>
            </a:r>
          </a:p>
          <a:p>
            <a:pPr lvl="1">
              <a:lnSpc>
                <a:spcPct val="80000"/>
              </a:lnSpc>
              <a:spcBef>
                <a:spcPts val="672"/>
              </a:spcBef>
            </a:pPr>
            <a:r>
              <a:rPr lang="en-US" sz="2800" dirty="0"/>
              <a:t>Time</a:t>
            </a:r>
          </a:p>
          <a:p>
            <a:pPr>
              <a:spcBef>
                <a:spcPts val="672"/>
              </a:spcBef>
            </a:pPr>
            <a:r>
              <a:rPr lang="en-US" dirty="0" smtClean="0"/>
              <a:t>Alternate definition: Better than known alternatives (“relatively efficient”).</a:t>
            </a:r>
          </a:p>
          <a:p>
            <a:pPr>
              <a:spcBef>
                <a:spcPts val="672"/>
              </a:spcBef>
            </a:pPr>
            <a:r>
              <a:rPr lang="en-US" dirty="0" smtClean="0"/>
              <a:t>Space and time are typical constraints for programs.</a:t>
            </a:r>
          </a:p>
          <a:p>
            <a:pPr>
              <a:spcBef>
                <a:spcPts val="672"/>
              </a:spcBef>
            </a:pPr>
            <a:r>
              <a:rPr lang="en-US" dirty="0" smtClean="0"/>
              <a:t>This does not mean always strive for the most efficient program.  If the program operates well within resource constraints, there is no benefit to making it faster or smaller</a:t>
            </a:r>
            <a:endParaRPr lang="en-US" sz="3600" dirty="0"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Selecting a Data Structure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219200"/>
            <a:ext cx="8301038" cy="4949825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sz="2800" b="1" dirty="0">
                <a:latin typeface="Helvetica" pitchFamily="34" charset="0"/>
              </a:rPr>
              <a:t>Select a data structure as follows: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en-US" sz="2800" b="1" dirty="0">
              <a:latin typeface="Helvetica" pitchFamily="34" charset="0"/>
            </a:endParaRPr>
          </a:p>
          <a:p>
            <a:pPr marL="533400" indent="-533400">
              <a:lnSpc>
                <a:spcPct val="80000"/>
              </a:lnSpc>
            </a:pPr>
            <a:r>
              <a:rPr lang="en-US" sz="2800" dirty="0">
                <a:latin typeface="Helvetica" pitchFamily="34" charset="0"/>
              </a:rPr>
              <a:t>Analyze the problem to determine the resource constraints a solution must meet.</a:t>
            </a:r>
          </a:p>
          <a:p>
            <a:pPr marL="533400" indent="-533400">
              <a:lnSpc>
                <a:spcPct val="80000"/>
              </a:lnSpc>
            </a:pPr>
            <a:endParaRPr lang="en-US" sz="2800" dirty="0">
              <a:latin typeface="Helvetica" pitchFamily="34" charset="0"/>
            </a:endParaRPr>
          </a:p>
          <a:p>
            <a:pPr marL="533400" indent="-533400">
              <a:lnSpc>
                <a:spcPct val="80000"/>
              </a:lnSpc>
            </a:pPr>
            <a:r>
              <a:rPr lang="en-US" sz="2800" dirty="0">
                <a:latin typeface="Helvetica" pitchFamily="34" charset="0"/>
              </a:rPr>
              <a:t>Determine the basic operations that must be supported.  Quantify the resource constraints for each operation.</a:t>
            </a:r>
          </a:p>
          <a:p>
            <a:pPr marL="533400" indent="-533400">
              <a:lnSpc>
                <a:spcPct val="80000"/>
              </a:lnSpc>
            </a:pPr>
            <a:endParaRPr lang="en-US" sz="2800" dirty="0">
              <a:latin typeface="Helvetica" pitchFamily="34" charset="0"/>
            </a:endParaRPr>
          </a:p>
          <a:p>
            <a:pPr marL="533400" indent="-533400">
              <a:lnSpc>
                <a:spcPct val="80000"/>
              </a:lnSpc>
            </a:pPr>
            <a:r>
              <a:rPr lang="en-US" sz="2800" dirty="0">
                <a:latin typeface="Helvetica" pitchFamily="34" charset="0"/>
              </a:rPr>
              <a:t>Select the data structure that best meets these requirements.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Some Questions to Ask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82000" cy="5026025"/>
          </a:xfrm>
        </p:spPr>
        <p:txBody>
          <a:bodyPr/>
          <a:lstStyle/>
          <a:p>
            <a:r>
              <a:rPr lang="en-US" dirty="0">
                <a:latin typeface="Helvetica" pitchFamily="34" charset="0"/>
              </a:rPr>
              <a:t>Are all data inserted into the data structure at the beginning, or are insertions interspersed with other operations?</a:t>
            </a:r>
          </a:p>
          <a:p>
            <a:r>
              <a:rPr lang="en-US" dirty="0" smtClean="0">
                <a:latin typeface="Helvetica" pitchFamily="34" charset="0"/>
              </a:rPr>
              <a:t>Can </a:t>
            </a:r>
            <a:r>
              <a:rPr lang="en-US" dirty="0">
                <a:latin typeface="Helvetica" pitchFamily="34" charset="0"/>
              </a:rPr>
              <a:t>data be deleted?</a:t>
            </a:r>
          </a:p>
          <a:p>
            <a:pPr lvl="1"/>
            <a:r>
              <a:rPr lang="en-US" dirty="0" smtClean="0"/>
              <a:t>If data can be deleted, a more complex representation is typically required</a:t>
            </a:r>
            <a:endParaRPr lang="en-US" dirty="0">
              <a:latin typeface="Helvetica" pitchFamily="34" charset="0"/>
            </a:endParaRPr>
          </a:p>
          <a:p>
            <a:r>
              <a:rPr lang="en-US" dirty="0">
                <a:latin typeface="Helvetica" pitchFamily="34" charset="0"/>
              </a:rPr>
              <a:t>Are all data processed in some well-defined order, or is random access allowed/required?</a:t>
            </a:r>
          </a:p>
          <a:p>
            <a:r>
              <a:rPr lang="en-US" dirty="0" smtClean="0">
                <a:latin typeface="Helvetica" pitchFamily="34" charset="0"/>
              </a:rPr>
              <a:t>These questions often help to narrow the possibilities</a:t>
            </a:r>
            <a:endParaRPr lang="en-US" dirty="0"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Data Structure Philosophy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534399" cy="5181600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en-US" dirty="0" smtClean="0"/>
              <a:t>Each data structure has costs and benefits.</a:t>
            </a:r>
          </a:p>
          <a:p>
            <a:pPr>
              <a:lnSpc>
                <a:spcPct val="75000"/>
              </a:lnSpc>
            </a:pPr>
            <a:endParaRPr lang="en-US" sz="1600" dirty="0" smtClean="0"/>
          </a:p>
          <a:p>
            <a:pPr>
              <a:lnSpc>
                <a:spcPct val="75000"/>
              </a:lnSpc>
            </a:pPr>
            <a:r>
              <a:rPr lang="en-US" dirty="0" smtClean="0"/>
              <a:t>Rarely is one data structure better than another in all situations.</a:t>
            </a:r>
          </a:p>
          <a:p>
            <a:pPr>
              <a:lnSpc>
                <a:spcPct val="75000"/>
              </a:lnSpc>
            </a:pPr>
            <a:endParaRPr lang="en-US" sz="2000" dirty="0" smtClean="0"/>
          </a:p>
          <a:p>
            <a:pPr>
              <a:lnSpc>
                <a:spcPct val="75000"/>
              </a:lnSpc>
            </a:pPr>
            <a:r>
              <a:rPr lang="en-US" dirty="0" smtClean="0"/>
              <a:t>A data structure requires:</a:t>
            </a:r>
          </a:p>
          <a:p>
            <a:pPr lvl="1">
              <a:lnSpc>
                <a:spcPct val="75000"/>
              </a:lnSpc>
            </a:pPr>
            <a:r>
              <a:rPr lang="en-US" dirty="0" smtClean="0"/>
              <a:t>space for each data item it stores,</a:t>
            </a:r>
          </a:p>
          <a:p>
            <a:pPr lvl="1">
              <a:lnSpc>
                <a:spcPct val="75000"/>
              </a:lnSpc>
            </a:pPr>
            <a:r>
              <a:rPr lang="en-US" dirty="0" smtClean="0"/>
              <a:t>time to perform each basic operation,</a:t>
            </a:r>
          </a:p>
          <a:p>
            <a:pPr lvl="1">
              <a:lnSpc>
                <a:spcPct val="75000"/>
              </a:lnSpc>
            </a:pPr>
            <a:r>
              <a:rPr lang="en-US" dirty="0" smtClean="0"/>
              <a:t>programming effort,</a:t>
            </a:r>
          </a:p>
          <a:p>
            <a:pPr lvl="1">
              <a:lnSpc>
                <a:spcPct val="75000"/>
              </a:lnSpc>
            </a:pPr>
            <a:r>
              <a:rPr lang="en-US" dirty="0" smtClean="0"/>
              <a:t>debugging effort,</a:t>
            </a:r>
          </a:p>
          <a:p>
            <a:pPr lvl="1">
              <a:lnSpc>
                <a:spcPct val="75000"/>
              </a:lnSpc>
            </a:pPr>
            <a:r>
              <a:rPr lang="en-US" dirty="0" smtClean="0"/>
              <a:t>maintenance effort.</a:t>
            </a:r>
          </a:p>
          <a:p>
            <a:pPr>
              <a:lnSpc>
                <a:spcPct val="750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5125"/>
            <a:ext cx="8382000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Data Structure Philosophy (cont)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382000" cy="47990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Helvetica" pitchFamily="34" charset="0"/>
              </a:rPr>
              <a:t>Each </a:t>
            </a:r>
            <a:r>
              <a:rPr lang="en-US" dirty="0">
                <a:latin typeface="Helvetica" pitchFamily="34" charset="0"/>
              </a:rPr>
              <a:t>problem has constraints on available space and time.</a:t>
            </a:r>
          </a:p>
          <a:p>
            <a:pPr>
              <a:lnSpc>
                <a:spcPct val="90000"/>
              </a:lnSpc>
            </a:pPr>
            <a:endParaRPr lang="en-US" sz="2000" dirty="0">
              <a:latin typeface="Helvetica" pitchFamily="34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Helvetica" pitchFamily="34" charset="0"/>
              </a:rPr>
              <a:t>Only </a:t>
            </a:r>
            <a:r>
              <a:rPr lang="en-US" dirty="0">
                <a:latin typeface="Helvetica" pitchFamily="34" charset="0"/>
              </a:rPr>
              <a:t>after a careful analysis of problem characteristics can we know the best data structure for the task.</a:t>
            </a:r>
          </a:p>
          <a:p>
            <a:pPr>
              <a:lnSpc>
                <a:spcPct val="90000"/>
              </a:lnSpc>
            </a:pPr>
            <a:endParaRPr lang="en-US" sz="2000" dirty="0">
              <a:latin typeface="Helvetica" pitchFamily="34" charset="0"/>
            </a:endParaRPr>
          </a:p>
          <a:p>
            <a:pPr>
              <a:lnSpc>
                <a:spcPct val="90000"/>
              </a:lnSpc>
            </a:pPr>
            <a:r>
              <a:rPr lang="en-US" b="1" dirty="0" smtClean="0">
                <a:latin typeface="Helvetica" pitchFamily="34" charset="0"/>
              </a:rPr>
              <a:t>Bank </a:t>
            </a:r>
            <a:r>
              <a:rPr lang="en-US" b="1" dirty="0">
                <a:latin typeface="Helvetica" pitchFamily="34" charset="0"/>
              </a:rPr>
              <a:t>example: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Helvetica" pitchFamily="34" charset="0"/>
              </a:rPr>
              <a:t>Start account: a few minutes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Helvetica" pitchFamily="34" charset="0"/>
              </a:rPr>
              <a:t>Transactions: a few seconds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Helvetica" pitchFamily="34" charset="0"/>
              </a:rPr>
              <a:t>Close account: overnight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4838" cy="685800"/>
          </a:xfrm>
        </p:spPr>
        <p:txBody>
          <a:bodyPr/>
          <a:lstStyle/>
          <a:p>
            <a:r>
              <a:rPr lang="en-US" dirty="0"/>
              <a:t>Abstract Data Types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458200" cy="49498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u="sng" dirty="0" smtClean="0"/>
              <a:t>Abstract </a:t>
            </a:r>
            <a:r>
              <a:rPr lang="en-US" u="sng" dirty="0"/>
              <a:t>Data Type</a:t>
            </a:r>
            <a:r>
              <a:rPr lang="en-US" dirty="0"/>
              <a:t>  (ADT): a definition for a data type solely in terms of a set of values and a set of operations on that data type.</a:t>
            </a:r>
          </a:p>
          <a:p>
            <a:pPr>
              <a:lnSpc>
                <a:spcPct val="20000"/>
              </a:lnSpc>
            </a:pPr>
            <a:endParaRPr lang="en-US" dirty="0"/>
          </a:p>
          <a:p>
            <a:pPr>
              <a:lnSpc>
                <a:spcPct val="2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Each </a:t>
            </a:r>
            <a:r>
              <a:rPr lang="en-US" dirty="0"/>
              <a:t>ADT operation is defined by its inputs and outputs.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20000"/>
              </a:lnSpc>
            </a:pPr>
            <a:r>
              <a:rPr lang="en-US" u="sng" dirty="0" smtClean="0"/>
              <a:t>Encapsulation</a:t>
            </a:r>
            <a:r>
              <a:rPr lang="en-US" dirty="0"/>
              <a:t>: Hide implementation details.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838200" y="1284288"/>
            <a:ext cx="71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400">
                <a:latin typeface="Times New Roman MT Extra Bold" pitchFamily="18" charset="0"/>
              </a:rPr>
              <a:t>Def.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457200" y="2590800"/>
            <a:ext cx="8153400" cy="388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30238" lvl="2" eaLnBrk="0" hangingPunct="0">
              <a:tabLst>
                <a:tab pos="349250" algn="l"/>
              </a:tabLst>
            </a:pPr>
            <a:r>
              <a:rPr lang="en-US" altLang="en-US" sz="2000">
                <a:latin typeface="Times New Roman MT Extra Bold" pitchFamily="18" charset="0"/>
              </a:rPr>
              <a:t>e.g. whole numbers (integers) and arithmetic operators for addition, subtraction, multiplication and division.  </a:t>
            </a:r>
          </a:p>
          <a:p>
            <a:pPr marL="630238" lvl="2" eaLnBrk="0" hangingPunct="0">
              <a:tabLst>
                <a:tab pos="349250" algn="l"/>
              </a:tabLst>
            </a:pPr>
            <a:endParaRPr lang="en-US" altLang="en-US" sz="2000">
              <a:latin typeface="Times New Roman MT Extra Bold" pitchFamily="18" charset="0"/>
            </a:endParaRPr>
          </a:p>
          <a:p>
            <a:pPr marL="630238" lvl="2" eaLnBrk="0" hangingPunct="0">
              <a:tabLst>
                <a:tab pos="349250" algn="l"/>
              </a:tabLst>
            </a:pPr>
            <a:r>
              <a:rPr lang="en-US" altLang="en-US" sz="2000">
                <a:latin typeface="Times New Roman MT Extra Bold" pitchFamily="18" charset="0"/>
              </a:rPr>
              <a:t>e.g.  Flight reservation </a:t>
            </a:r>
            <a:br>
              <a:rPr lang="en-US" altLang="en-US" sz="2000">
                <a:latin typeface="Times New Roman MT Extra Bold" pitchFamily="18" charset="0"/>
              </a:rPr>
            </a:br>
            <a:r>
              <a:rPr lang="en-US" altLang="en-US" sz="2000">
                <a:latin typeface="Times New Roman MT Extra Bold" pitchFamily="18" charset="0"/>
              </a:rPr>
              <a:t>        Basic operations:  find empty seat, reserve a seat, </a:t>
            </a:r>
            <a:br>
              <a:rPr lang="en-US" altLang="en-US" sz="2000">
                <a:latin typeface="Times New Roman MT Extra Bold" pitchFamily="18" charset="0"/>
              </a:rPr>
            </a:br>
            <a:r>
              <a:rPr lang="en-US" altLang="en-US" sz="2000">
                <a:latin typeface="Times New Roman MT Extra Bold" pitchFamily="18" charset="0"/>
              </a:rPr>
              <a:t>			     cancel a seat assignment</a:t>
            </a:r>
          </a:p>
          <a:p>
            <a:pPr marL="630238" lvl="2" eaLnBrk="0" hangingPunct="0">
              <a:tabLst>
                <a:tab pos="349250" algn="l"/>
              </a:tabLst>
            </a:pPr>
            <a:r>
              <a:rPr lang="en-US" altLang="en-US" sz="2000" i="1">
                <a:latin typeface="Times New Roman MT Extra Bold" pitchFamily="18" charset="0"/>
              </a:rPr>
              <a:t>Why "abstract?"  </a:t>
            </a:r>
            <a:endParaRPr lang="en-US" altLang="en-US" sz="2000">
              <a:latin typeface="Times New Roman MT Extra Bold" pitchFamily="18" charset="0"/>
            </a:endParaRPr>
          </a:p>
          <a:p>
            <a:pPr marL="630238" lvl="2" eaLnBrk="0" hangingPunct="0">
              <a:tabLst>
                <a:tab pos="349250" algn="l"/>
              </a:tabLst>
            </a:pPr>
            <a:r>
              <a:rPr lang="en-US" altLang="en-US" sz="2000">
                <a:latin typeface="Times New Roman MT Extra Bold" pitchFamily="18" charset="0"/>
              </a:rPr>
              <a:t>Data, operations, and relations are studied</a:t>
            </a:r>
            <a:br>
              <a:rPr lang="en-US" altLang="en-US" sz="2000">
                <a:latin typeface="Times New Roman MT Extra Bold" pitchFamily="18" charset="0"/>
              </a:rPr>
            </a:br>
            <a:r>
              <a:rPr lang="en-US" altLang="en-US" sz="2000">
                <a:latin typeface="Times New Roman MT Extra Bold" pitchFamily="18" charset="0"/>
              </a:rPr>
              <a:t>		</a:t>
            </a:r>
            <a:r>
              <a:rPr lang="en-US" altLang="en-US" sz="2000" b="1">
                <a:latin typeface="Times New Roman MT Extra Bold" pitchFamily="18" charset="0"/>
              </a:rPr>
              <a:t>independent of implementation.</a:t>
            </a:r>
          </a:p>
          <a:p>
            <a:pPr marL="630238" lvl="2" eaLnBrk="0" hangingPunct="0">
              <a:tabLst>
                <a:tab pos="349250" algn="l"/>
              </a:tabLst>
            </a:pPr>
            <a:endParaRPr lang="en-US" altLang="en-US" sz="2000">
              <a:latin typeface="Times New Roman MT Extra Bold" pitchFamily="18" charset="0"/>
            </a:endParaRPr>
          </a:p>
          <a:p>
            <a:pPr indent="398463" eaLnBrk="0" hangingPunct="0">
              <a:tabLst>
                <a:tab pos="349250" algn="l"/>
              </a:tabLst>
            </a:pPr>
            <a:r>
              <a:rPr lang="en-US" altLang="en-US" sz="2000" i="1">
                <a:latin typeface="Times New Roman" charset="0"/>
              </a:rPr>
              <a:t>   </a:t>
            </a:r>
            <a:r>
              <a:rPr lang="en-US" altLang="en-US" sz="2000" b="1" i="1">
                <a:latin typeface="Times New Roman" charset="0"/>
              </a:rPr>
              <a:t>What</a:t>
            </a:r>
            <a:r>
              <a:rPr lang="en-US" altLang="en-US" sz="2000" i="1">
                <a:latin typeface="Times New Roman" charset="0"/>
              </a:rPr>
              <a:t>  </a:t>
            </a:r>
            <a:r>
              <a:rPr lang="en-US" altLang="en-US" sz="2000">
                <a:latin typeface="Times New Roman" charset="0"/>
              </a:rPr>
              <a:t>not  </a:t>
            </a:r>
            <a:r>
              <a:rPr lang="en-US" altLang="en-US" sz="2000" b="1" i="1">
                <a:latin typeface="Times New Roman" charset="0"/>
              </a:rPr>
              <a:t>how</a:t>
            </a:r>
            <a:r>
              <a:rPr lang="en-US" altLang="en-US" sz="2000">
                <a:latin typeface="Times New Roman" charset="0"/>
              </a:rPr>
              <a:t>  is the focus</a:t>
            </a:r>
            <a:r>
              <a:rPr lang="en-US" altLang="en-US" sz="2000">
                <a:latin typeface="Times" pitchFamily="18" charset="0"/>
              </a:rPr>
              <a:t>.</a:t>
            </a:r>
            <a:r>
              <a:rPr lang="en-US" altLang="en-US" sz="2000">
                <a:latin typeface="Times New Roman MT Extra Bold" pitchFamily="18" charset="0"/>
              </a:rPr>
              <a:t>  </a:t>
            </a:r>
          </a:p>
          <a:p>
            <a:pPr indent="398463" eaLnBrk="0" hangingPunct="0">
              <a:spcBef>
                <a:spcPct val="20000"/>
              </a:spcBef>
              <a:tabLst>
                <a:tab pos="349250" algn="l"/>
              </a:tabLst>
            </a:pPr>
            <a:endParaRPr lang="en-US" altLang="en-US" sz="2400">
              <a:latin typeface="Times New Roman MT Extra Bold" pitchFamily="18" charset="0"/>
            </a:endParaRP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1660525" y="1327150"/>
            <a:ext cx="58832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altLang="en-US" sz="2400" b="1">
                <a:latin typeface="Times New Roman MT Extra Bold" pitchFamily="18" charset="0"/>
              </a:rPr>
              <a:t>a collection of related data items </a:t>
            </a:r>
          </a:p>
          <a:p>
            <a:pPr eaLnBrk="0" hangingPunct="0"/>
            <a:r>
              <a:rPr lang="en-US" altLang="en-US" sz="2400" b="1">
                <a:latin typeface="Times New Roman MT Extra Bold" pitchFamily="18" charset="0"/>
              </a:rPr>
              <a:t>   	      together with </a:t>
            </a:r>
          </a:p>
          <a:p>
            <a:pPr eaLnBrk="0" hangingPunct="0"/>
            <a:r>
              <a:rPr lang="en-US" altLang="en-US" sz="2400" b="1">
                <a:latin typeface="Times New Roman MT Extra Bold" pitchFamily="18" charset="0"/>
              </a:rPr>
              <a:t>an associated set of operations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  <a:noFill/>
          <a:ln/>
        </p:spPr>
        <p:txBody>
          <a:bodyPr/>
          <a:lstStyle/>
          <a:p>
            <a:r>
              <a:rPr lang="en-US"/>
              <a:t>Abstract Data Types (Cont.)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build="p" bldLvl="3" autoUpdateAnimBg="0"/>
      <p:bldP spid="35845" grpId="0" build="p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838200" y="1428750"/>
            <a:ext cx="71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400" dirty="0">
                <a:latin typeface="Times New Roman MT Extra Bold" pitchFamily="18" charset="0"/>
              </a:rPr>
              <a:t>Def.</a:t>
            </a: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500188" y="1428750"/>
            <a:ext cx="1547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400" dirty="0">
                <a:latin typeface="Times New Roman MT Extra Bold" pitchFamily="18" charset="0"/>
              </a:rPr>
              <a:t>Consists of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533400" y="1905000"/>
            <a:ext cx="822960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lvl="2" eaLnBrk="0" hangingPunct="0"/>
            <a:r>
              <a:rPr lang="en-US" altLang="en-US" sz="2400" b="1" dirty="0">
                <a:latin typeface="Times New Roman MT Extra Bold" pitchFamily="18" charset="0"/>
              </a:rPr>
              <a:t>storage structures (aka data structures) </a:t>
            </a:r>
            <a:br>
              <a:rPr lang="en-US" altLang="en-US" sz="2400" b="1" dirty="0">
                <a:latin typeface="Times New Roman MT Extra Bold" pitchFamily="18" charset="0"/>
              </a:rPr>
            </a:br>
            <a:r>
              <a:rPr lang="en-US" altLang="en-US" sz="2400" b="1" dirty="0">
                <a:latin typeface="Times New Roman MT Extra Bold" pitchFamily="18" charset="0"/>
              </a:rPr>
              <a:t>	to store the data items  </a:t>
            </a:r>
          </a:p>
          <a:p>
            <a:pPr marL="514350" lvl="2" eaLnBrk="0" hangingPunct="0"/>
            <a:r>
              <a:rPr lang="en-US" altLang="en-US" sz="2400" b="1" dirty="0">
                <a:latin typeface="Times New Roman MT Extra Bold" pitchFamily="18" charset="0"/>
              </a:rPr>
              <a:t>			and</a:t>
            </a:r>
          </a:p>
          <a:p>
            <a:pPr marL="514350" lvl="2" eaLnBrk="0" hangingPunct="0"/>
            <a:r>
              <a:rPr lang="en-US" altLang="en-US" sz="2400" b="1" dirty="0">
                <a:latin typeface="Times New Roman MT Extra Bold" pitchFamily="18" charset="0"/>
              </a:rPr>
              <a:t>algorithms for the basic operations.</a:t>
            </a:r>
          </a:p>
          <a:p>
            <a:pPr marL="285750" eaLnBrk="0" hangingPunct="0"/>
            <a:endParaRPr lang="en-US" altLang="en-US" sz="2400" dirty="0">
              <a:latin typeface="Times New Roman MT Extra Bold" pitchFamily="18" charset="0"/>
            </a:endParaRPr>
          </a:p>
          <a:p>
            <a:pPr marL="285750" eaLnBrk="0" hangingPunct="0"/>
            <a:r>
              <a:rPr lang="en-US" altLang="en-US" sz="2000" dirty="0">
                <a:latin typeface="Times New Roman MT Extra Bold" pitchFamily="18" charset="0"/>
              </a:rPr>
              <a:t>The storage structures/data structures used in implementations are provided in a language </a:t>
            </a:r>
            <a:r>
              <a:rPr lang="en-US" altLang="en-US" sz="2000" i="1" dirty="0">
                <a:latin typeface="Times New Roman MT Extra Bold" pitchFamily="18" charset="0"/>
              </a:rPr>
              <a:t>(primitive </a:t>
            </a:r>
            <a:r>
              <a:rPr lang="en-US" altLang="en-US" sz="2000" dirty="0">
                <a:latin typeface="Times New Roman MT Extra Bold" pitchFamily="18" charset="0"/>
              </a:rPr>
              <a:t>or</a:t>
            </a:r>
            <a:r>
              <a:rPr lang="en-US" altLang="en-US" sz="2000" i="1" dirty="0">
                <a:latin typeface="Times New Roman MT Extra Bold" pitchFamily="18" charset="0"/>
              </a:rPr>
              <a:t> built-in)</a:t>
            </a:r>
            <a:r>
              <a:rPr lang="en-US" altLang="en-US" sz="2000" dirty="0">
                <a:latin typeface="Times New Roman MT Extra Bold" pitchFamily="18" charset="0"/>
              </a:rPr>
              <a:t> or are built from the language constructs </a:t>
            </a:r>
            <a:r>
              <a:rPr lang="en-US" altLang="en-US" sz="2000" i="1" dirty="0">
                <a:latin typeface="Times New Roman MT Extra Bold" pitchFamily="18" charset="0"/>
              </a:rPr>
              <a:t>(user-defined).</a:t>
            </a:r>
            <a:endParaRPr lang="en-US" altLang="en-US" sz="2000" dirty="0">
              <a:latin typeface="Times New Roman MT Extra Bold" pitchFamily="18" charset="0"/>
            </a:endParaRPr>
          </a:p>
          <a:p>
            <a:pPr marL="285750" eaLnBrk="0" hangingPunct="0"/>
            <a:endParaRPr lang="en-US" altLang="en-US" sz="2000" dirty="0">
              <a:latin typeface="Times New Roman MT Extra Bold" pitchFamily="18" charset="0"/>
            </a:endParaRPr>
          </a:p>
          <a:p>
            <a:pPr marL="285750" eaLnBrk="0" hangingPunct="0"/>
            <a:r>
              <a:rPr lang="en-US" altLang="en-US" sz="2000" dirty="0">
                <a:latin typeface="Times New Roman MT Extra Bold" pitchFamily="18" charset="0"/>
              </a:rPr>
              <a:t>In either case, successful software design uses </a:t>
            </a:r>
            <a:r>
              <a:rPr lang="en-US" altLang="en-US" sz="2000" i="1" u="sng" dirty="0">
                <a:latin typeface="Times New Roman MT Extra Bold" pitchFamily="18" charset="0"/>
              </a:rPr>
              <a:t>data abstraction</a:t>
            </a:r>
            <a:r>
              <a:rPr lang="en-US" altLang="en-US" sz="2000" b="1" dirty="0">
                <a:latin typeface="Times New Roman MT Extra Bold" pitchFamily="18" charset="0"/>
              </a:rPr>
              <a:t>:</a:t>
            </a:r>
          </a:p>
          <a:p>
            <a:pPr marL="285750" eaLnBrk="0" hangingPunct="0"/>
            <a:endParaRPr lang="en-US" altLang="en-US" sz="800" dirty="0">
              <a:latin typeface="Times New Roman MT Extra Bold" pitchFamily="18" charset="0"/>
            </a:endParaRPr>
          </a:p>
          <a:p>
            <a:pPr marL="285750" eaLnBrk="0" hangingPunct="0"/>
            <a:r>
              <a:rPr lang="en-US" altLang="en-US" sz="2000" b="1" i="1" dirty="0">
                <a:latin typeface="Times New Roman MT Extra Bold" pitchFamily="18" charset="0"/>
              </a:rPr>
              <a:t>Separating the </a:t>
            </a:r>
            <a:r>
              <a:rPr lang="en-US" altLang="en-US" sz="2000" b="1" i="1" u="sng" dirty="0">
                <a:latin typeface="Times New Roman MT Extra Bold" pitchFamily="18" charset="0"/>
              </a:rPr>
              <a:t>definition</a:t>
            </a:r>
            <a:r>
              <a:rPr lang="en-US" altLang="en-US" sz="2000" b="1" i="1" dirty="0">
                <a:latin typeface="Times New Roman MT Extra Bold" pitchFamily="18" charset="0"/>
              </a:rPr>
              <a:t> of a data type from its </a:t>
            </a:r>
            <a:r>
              <a:rPr lang="en-US" altLang="en-US" sz="2000" b="1" i="1" u="sng" dirty="0">
                <a:latin typeface="Times New Roman MT Extra Bold" pitchFamily="18" charset="0"/>
              </a:rPr>
              <a:t>implementation</a:t>
            </a:r>
            <a:r>
              <a:rPr lang="en-US" altLang="en-US" sz="2000" b="1" i="1" dirty="0">
                <a:latin typeface="Times New Roman MT Extra Bold" pitchFamily="18" charset="0"/>
              </a:rPr>
              <a:t>.</a:t>
            </a:r>
            <a:endParaRPr lang="en-US" altLang="en-US" sz="2400" i="1" dirty="0">
              <a:latin typeface="Times New Roman MT Extra Bold" pitchFamily="18" charset="0"/>
            </a:endParaRPr>
          </a:p>
        </p:txBody>
      </p:sp>
      <p:sp>
        <p:nvSpPr>
          <p:cNvPr id="37899" name="Rectangle 11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  <a:noFill/>
          <a:ln/>
        </p:spPr>
        <p:txBody>
          <a:bodyPr/>
          <a:lstStyle/>
          <a:p>
            <a:r>
              <a:rPr lang="en-US" dirty="0"/>
              <a:t>Abstract Data Types (Cont.)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 build="p" bldLvl="3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1"/>
            <a:ext cx="8148638" cy="685800"/>
          </a:xfrm>
        </p:spPr>
        <p:txBody>
          <a:bodyPr/>
          <a:lstStyle/>
          <a:p>
            <a:r>
              <a:rPr lang="en-US" dirty="0"/>
              <a:t>Data Structure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05800" cy="47228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Helvetica" pitchFamily="34" charset="0"/>
              </a:rPr>
              <a:t>A </a:t>
            </a:r>
            <a:r>
              <a:rPr lang="en-US" sz="2800" u="sng" dirty="0">
                <a:latin typeface="Helvetica" pitchFamily="34" charset="0"/>
              </a:rPr>
              <a:t>data structure</a:t>
            </a:r>
            <a:r>
              <a:rPr lang="en-US" sz="2800" dirty="0">
                <a:latin typeface="Helvetica" pitchFamily="34" charset="0"/>
              </a:rPr>
              <a:t> is the physical implementation of an ADT.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Helvetica" pitchFamily="34" charset="0"/>
              </a:rPr>
              <a:t>Each operation associated with the ADT is implemented by one or more subroutines in the implementation.</a:t>
            </a:r>
          </a:p>
          <a:p>
            <a:pPr>
              <a:lnSpc>
                <a:spcPct val="90000"/>
              </a:lnSpc>
            </a:pPr>
            <a:r>
              <a:rPr lang="en-US" sz="2800" u="sng" dirty="0" smtClean="0">
                <a:latin typeface="Helvetica" pitchFamily="34" charset="0"/>
              </a:rPr>
              <a:t>Data </a:t>
            </a:r>
            <a:r>
              <a:rPr lang="en-US" sz="2800" u="sng" dirty="0">
                <a:latin typeface="Helvetica" pitchFamily="34" charset="0"/>
              </a:rPr>
              <a:t>structure</a:t>
            </a:r>
            <a:r>
              <a:rPr lang="en-US" sz="2800" dirty="0">
                <a:latin typeface="Helvetica" pitchFamily="34" charset="0"/>
              </a:rPr>
              <a:t> usually refers to an organization of data in main memory.</a:t>
            </a:r>
          </a:p>
          <a:p>
            <a:pPr>
              <a:lnSpc>
                <a:spcPct val="90000"/>
              </a:lnSpc>
            </a:pPr>
            <a:r>
              <a:rPr lang="en-US" sz="2800" u="sng" dirty="0" smtClean="0">
                <a:latin typeface="Helvetica" pitchFamily="34" charset="0"/>
              </a:rPr>
              <a:t>File </a:t>
            </a:r>
            <a:r>
              <a:rPr lang="en-US" sz="2800" u="sng" dirty="0">
                <a:latin typeface="Helvetica" pitchFamily="34" charset="0"/>
              </a:rPr>
              <a:t>structure</a:t>
            </a:r>
            <a:r>
              <a:rPr lang="en-US" sz="2800" dirty="0">
                <a:latin typeface="Helvetica" pitchFamily="34" charset="0"/>
              </a:rPr>
              <a:t> is an organization for data on peripheral storage, such as a disk drive.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990600" y="1143000"/>
            <a:ext cx="7239000" cy="502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2590800" y="1295400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Helvetica" pitchFamily="34" charset="0"/>
              </a:rPr>
              <a:t>Data Type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1600200" y="2057400"/>
            <a:ext cx="6248400" cy="137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1600200" y="4191000"/>
            <a:ext cx="6248400" cy="137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4724400" y="3429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1736725" y="2251075"/>
            <a:ext cx="1920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latin typeface="Times New Roman" charset="0"/>
            </a:endParaRP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1828800" y="2286000"/>
            <a:ext cx="25146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Helvetica" pitchFamily="34" charset="0"/>
              </a:rPr>
              <a:t>ADT:</a:t>
            </a:r>
          </a:p>
          <a:p>
            <a:pPr lvl="1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Helvetica" pitchFamily="34" charset="0"/>
              </a:rPr>
              <a:t>Type</a:t>
            </a:r>
          </a:p>
          <a:p>
            <a:pPr lvl="1"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Helvetica" pitchFamily="34" charset="0"/>
              </a:rPr>
              <a:t>Operations</a:t>
            </a: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5118100" y="2466975"/>
            <a:ext cx="25019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Helvetica" pitchFamily="34" charset="0"/>
              </a:rPr>
              <a:t>Data Items: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Helvetica" pitchFamily="34" charset="0"/>
              </a:rPr>
              <a:t>  Logical Form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5027613" y="2286000"/>
            <a:ext cx="2514600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5029200" y="4419600"/>
            <a:ext cx="2514600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5181600" y="4572000"/>
            <a:ext cx="25146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Helvetica" pitchFamily="34" charset="0"/>
              </a:rPr>
              <a:t>Data Items: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400">
                <a:latin typeface="Helvetica" pitchFamily="34" charset="0"/>
              </a:rPr>
              <a:t>  Physical Form</a:t>
            </a:r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1828800" y="4343400"/>
            <a:ext cx="265906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Helvetica" pitchFamily="34" charset="0"/>
              </a:rPr>
              <a:t>Data Structure:</a:t>
            </a:r>
          </a:p>
          <a:p>
            <a:pPr lvl="1"/>
            <a:r>
              <a:rPr lang="en-US" sz="2400">
                <a:latin typeface="Helvetica" pitchFamily="34" charset="0"/>
              </a:rPr>
              <a:t>Storage Space</a:t>
            </a:r>
          </a:p>
          <a:p>
            <a:pPr lvl="1"/>
            <a:r>
              <a:rPr lang="en-US" sz="2400">
                <a:latin typeface="Helvetica" pitchFamily="34" charset="0"/>
              </a:rPr>
              <a:t>Subroutines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533400" y="304801"/>
            <a:ext cx="8148638" cy="685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ADT and Data Structure</a:t>
            </a:r>
            <a:endParaRPr kumimoji="0" lang="en-US" sz="42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848600" cy="838200"/>
          </a:xfrm>
        </p:spPr>
        <p:txBody>
          <a:bodyPr/>
          <a:lstStyle/>
          <a:p>
            <a:r>
              <a:rPr lang="en-US" altLang="en-US" dirty="0"/>
              <a:t>Simple Data Types </a:t>
            </a: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381000" y="1295400"/>
            <a:ext cx="85344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60375" lvl="2" indent="-231775" eaLnBrk="0" hangingPunct="0"/>
            <a:r>
              <a:rPr lang="en-US" altLang="en-US" sz="2000" dirty="0">
                <a:latin typeface="Times New Roman MT Extra Bold" pitchFamily="18" charset="0"/>
              </a:rPr>
              <a:t>Memory:  </a:t>
            </a:r>
          </a:p>
          <a:p>
            <a:pPr marL="460375" lvl="2" indent="-231775" eaLnBrk="0" hangingPunct="0"/>
            <a:r>
              <a:rPr lang="en-US" altLang="en-US" sz="2000" dirty="0">
                <a:latin typeface="Times New Roman MT Extra Bold" pitchFamily="18" charset="0"/>
              </a:rPr>
              <a:t>	  2-state devices </a:t>
            </a:r>
            <a:r>
              <a:rPr lang="en-US" altLang="en-US" sz="2000" dirty="0">
                <a:latin typeface="Symbol" pitchFamily="18" charset="2"/>
              </a:rPr>
              <a:t>«</a:t>
            </a:r>
            <a:r>
              <a:rPr lang="en-US" altLang="en-US" sz="2000" dirty="0">
                <a:latin typeface="Times New Roman MT Extra Bold" pitchFamily="18" charset="0"/>
              </a:rPr>
              <a:t> </a:t>
            </a:r>
            <a:r>
              <a:rPr lang="en-US" altLang="en-US" sz="2000" b="1" dirty="0">
                <a:solidFill>
                  <a:srgbClr val="CC0000"/>
                </a:solidFill>
                <a:latin typeface="Times New Roman MT Extra Bold" pitchFamily="18" charset="0"/>
              </a:rPr>
              <a:t>bits 0 and 1</a:t>
            </a:r>
            <a:endParaRPr lang="en-US" altLang="en-US" sz="2000" b="1" u="sng" dirty="0">
              <a:latin typeface="Times New Roman MT Extra Bold" pitchFamily="18" charset="0"/>
            </a:endParaRPr>
          </a:p>
          <a:p>
            <a:pPr marL="460375" lvl="2" indent="-231775" eaLnBrk="0" hangingPunct="0"/>
            <a:endParaRPr lang="en-US" altLang="en-US" sz="2000" b="1" u="sng" dirty="0">
              <a:latin typeface="Times New Roman MT Extra Bold" pitchFamily="18" charset="0"/>
            </a:endParaRPr>
          </a:p>
          <a:p>
            <a:pPr marL="460375" lvl="2" indent="-231775" eaLnBrk="0" hangingPunct="0"/>
            <a:r>
              <a:rPr lang="en-US" altLang="en-US" sz="2000" dirty="0">
                <a:latin typeface="Times New Roman MT Extra Bold" pitchFamily="18" charset="0"/>
              </a:rPr>
              <a:t>     Organized into  </a:t>
            </a:r>
            <a:r>
              <a:rPr lang="en-US" altLang="en-US" sz="2000" b="1" dirty="0">
                <a:solidFill>
                  <a:srgbClr val="CC0000"/>
                </a:solidFill>
                <a:latin typeface="Times New Roman MT Extra Bold" pitchFamily="18" charset="0"/>
              </a:rPr>
              <a:t>bytes (8 bits)</a:t>
            </a:r>
            <a:r>
              <a:rPr lang="en-US" altLang="en-US" sz="2000" dirty="0">
                <a:latin typeface="Times New Roman MT Extra Bold" pitchFamily="18" charset="0"/>
              </a:rPr>
              <a:t> and </a:t>
            </a:r>
          </a:p>
          <a:p>
            <a:pPr marL="460375" lvl="2" indent="-231775" eaLnBrk="0" hangingPunct="0"/>
            <a:r>
              <a:rPr lang="en-US" altLang="en-US" sz="2000" dirty="0">
                <a:latin typeface="Times New Roman MT Extra Bold" pitchFamily="18" charset="0"/>
              </a:rPr>
              <a:t>			     </a:t>
            </a:r>
            <a:r>
              <a:rPr lang="en-US" altLang="en-US" sz="2000" b="1" dirty="0">
                <a:solidFill>
                  <a:srgbClr val="CC0000"/>
                </a:solidFill>
                <a:latin typeface="Times New Roman MT Extra Bold" pitchFamily="18" charset="0"/>
              </a:rPr>
              <a:t>words</a:t>
            </a:r>
            <a:r>
              <a:rPr lang="en-US" altLang="en-US" sz="2000" dirty="0">
                <a:latin typeface="Times New Roman MT Extra Bold" pitchFamily="18" charset="0"/>
              </a:rPr>
              <a:t> (machine dependent — e.g., 4 bytes).</a:t>
            </a:r>
          </a:p>
          <a:p>
            <a:pPr marL="460375" lvl="2" indent="-231775" eaLnBrk="0" hangingPunct="0"/>
            <a:endParaRPr lang="en-US" altLang="en-US" sz="2000" dirty="0">
              <a:latin typeface="Times New Roman MT Extra Bold" pitchFamily="18" charset="0"/>
            </a:endParaRPr>
          </a:p>
          <a:p>
            <a:pPr marL="460375" lvl="2" indent="-231775" eaLnBrk="0" hangingPunct="0"/>
            <a:r>
              <a:rPr lang="en-US" altLang="en-US" sz="2000" dirty="0">
                <a:latin typeface="Times New Roman MT Extra Bold" pitchFamily="18" charset="0"/>
              </a:rPr>
              <a:t>	Each byte (or word) has an </a:t>
            </a:r>
            <a:r>
              <a:rPr lang="en-US" altLang="en-US" sz="2000" b="1" dirty="0">
                <a:solidFill>
                  <a:srgbClr val="CC0000"/>
                </a:solidFill>
                <a:latin typeface="Times New Roman MT Extra Bold" pitchFamily="18" charset="0"/>
              </a:rPr>
              <a:t>address</a:t>
            </a:r>
            <a:r>
              <a:rPr lang="en-US" altLang="en-US" sz="2000" b="1" dirty="0">
                <a:latin typeface="Times New Roman MT Extra Bold" pitchFamily="18" charset="0"/>
              </a:rPr>
              <a:t> </a:t>
            </a:r>
            <a:r>
              <a:rPr lang="en-US" altLang="en-US" sz="2000" dirty="0">
                <a:latin typeface="Times New Roman MT Extra Bold" pitchFamily="18" charset="0"/>
              </a:rPr>
              <a:t>making it possible to store and retrieve contents of any given memory location.</a:t>
            </a:r>
          </a:p>
          <a:p>
            <a:pPr marL="460375" lvl="2" indent="-231775" eaLnBrk="0" hangingPunct="0"/>
            <a:endParaRPr lang="en-US" altLang="en-US" sz="2000" dirty="0">
              <a:latin typeface="Times New Roman MT Extra Bold" pitchFamily="18" charset="0"/>
            </a:endParaRPr>
          </a:p>
          <a:p>
            <a:pPr marL="460375" lvl="2" indent="-231775" eaLnBrk="0" hangingPunct="0"/>
            <a:r>
              <a:rPr lang="en-US" altLang="en-US" sz="2000" dirty="0">
                <a:latin typeface="Times New Roman MT Extra Bold" pitchFamily="18" charset="0"/>
              </a:rPr>
              <a:t>Therefore:</a:t>
            </a:r>
            <a:r>
              <a:rPr lang="en-US" altLang="en-US" sz="2000" dirty="0">
                <a:latin typeface="Symbol" pitchFamily="18" charset="2"/>
              </a:rPr>
              <a:t/>
            </a:r>
            <a:br>
              <a:rPr lang="en-US" altLang="en-US" sz="2000" dirty="0">
                <a:latin typeface="Symbol" pitchFamily="18" charset="2"/>
              </a:rPr>
            </a:br>
            <a:r>
              <a:rPr lang="en-US" altLang="en-US" sz="2000" dirty="0">
                <a:latin typeface="Times New Roman MT Extra Bold" pitchFamily="18" charset="0"/>
              </a:rPr>
              <a:t> </a:t>
            </a:r>
            <a:r>
              <a:rPr lang="en-US" altLang="en-US" sz="2000" dirty="0">
                <a:latin typeface="Times New Roman MT Extra Bold" pitchFamily="18" charset="0"/>
                <a:sym typeface="Marlett" pitchFamily="2" charset="2"/>
              </a:rPr>
              <a:t></a:t>
            </a:r>
            <a:r>
              <a:rPr lang="en-US" altLang="en-US" sz="2000" dirty="0">
                <a:latin typeface="Times New Roman MT Extra Bold" pitchFamily="18" charset="0"/>
              </a:rPr>
              <a:t>the most basic form of data: </a:t>
            </a:r>
            <a:r>
              <a:rPr lang="en-US" altLang="en-US" sz="2000" b="1" u="sng" dirty="0">
                <a:solidFill>
                  <a:srgbClr val="CC0000"/>
                </a:solidFill>
                <a:latin typeface="Times New Roman MT Extra Bold" pitchFamily="18" charset="0"/>
              </a:rPr>
              <a:t>sequences of bits</a:t>
            </a:r>
            <a:endParaRPr lang="en-US" altLang="en-US" sz="2000" b="1" u="sng" dirty="0">
              <a:latin typeface="Times New Roman MT Extra Bold" pitchFamily="18" charset="0"/>
            </a:endParaRP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381000" y="4641850"/>
            <a:ext cx="8534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60375" lvl="2" indent="-231775" eaLnBrk="0" hangingPunct="0"/>
            <a:r>
              <a:rPr lang="en-US" altLang="en-US" sz="2000" dirty="0">
                <a:latin typeface="Symbol" pitchFamily="18" charset="2"/>
              </a:rPr>
              <a:t>	</a:t>
            </a:r>
            <a:r>
              <a:rPr lang="en-US" altLang="en-US" sz="2000" dirty="0">
                <a:latin typeface="Times New Roman MT Extra Bold" pitchFamily="18" charset="0"/>
              </a:rPr>
              <a:t> </a:t>
            </a:r>
            <a:r>
              <a:rPr lang="en-US" altLang="en-US" sz="2000" dirty="0">
                <a:latin typeface="Times New Roman MT Extra Bold" pitchFamily="18" charset="0"/>
                <a:sym typeface="Marlett" pitchFamily="2" charset="2"/>
              </a:rPr>
              <a:t></a:t>
            </a:r>
            <a:r>
              <a:rPr lang="en-US" altLang="en-US" sz="2000" i="1" u="sng" dirty="0">
                <a:latin typeface="Times New Roman MT Extra Bold" pitchFamily="18" charset="0"/>
              </a:rPr>
              <a:t>simple data types</a:t>
            </a:r>
            <a:r>
              <a:rPr lang="en-US" altLang="en-US" sz="2000" dirty="0">
                <a:latin typeface="Times New Roman MT Extra Bold" pitchFamily="18" charset="0"/>
              </a:rPr>
              <a:t> (values are atomic — can't be subdivided) </a:t>
            </a:r>
            <a:r>
              <a:rPr lang="en-US" altLang="en-US" sz="2000" u="sng" dirty="0">
                <a:latin typeface="Times New Roman MT Extra Bold" pitchFamily="18" charset="0"/>
              </a:rPr>
              <a:t>are ADTs</a:t>
            </a:r>
            <a:r>
              <a:rPr lang="en-US" altLang="en-US" sz="2000" dirty="0">
                <a:latin typeface="Times New Roman MT Extra Bold" pitchFamily="18" charset="0"/>
              </a:rPr>
              <a:t>.</a:t>
            </a:r>
            <a:br>
              <a:rPr lang="en-US" altLang="en-US" sz="2000" dirty="0">
                <a:latin typeface="Times New Roman MT Extra Bold" pitchFamily="18" charset="0"/>
              </a:rPr>
            </a:br>
            <a:r>
              <a:rPr lang="en-US" altLang="en-US" sz="2000" dirty="0">
                <a:latin typeface="Times New Roman MT Extra Bold" pitchFamily="18" charset="0"/>
              </a:rPr>
              <a:t>     Implementations have:</a:t>
            </a:r>
            <a:br>
              <a:rPr lang="en-US" altLang="en-US" sz="2000" dirty="0">
                <a:latin typeface="Times New Roman MT Extra Bold" pitchFamily="18" charset="0"/>
              </a:rPr>
            </a:br>
            <a:r>
              <a:rPr lang="en-US" altLang="en-US" sz="2000" dirty="0">
                <a:latin typeface="Times New Roman MT Extra Bold" pitchFamily="18" charset="0"/>
              </a:rPr>
              <a:t>  	  » Storage structures:  memory locations</a:t>
            </a:r>
            <a:br>
              <a:rPr lang="en-US" altLang="en-US" sz="2000" dirty="0">
                <a:latin typeface="Times New Roman MT Extra Bold" pitchFamily="18" charset="0"/>
              </a:rPr>
            </a:br>
            <a:r>
              <a:rPr lang="en-US" altLang="en-US" sz="2000" dirty="0">
                <a:latin typeface="Times New Roman MT Extra Bold" pitchFamily="18" charset="0"/>
              </a:rPr>
              <a:t>  	 » Algorithms:  system hardware/software to do basic operations.</a:t>
            </a:r>
            <a:endParaRPr lang="en-US" altLang="en-US" sz="2400" dirty="0">
              <a:latin typeface="Times New Roman MT Extra Bold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bldLvl="3" autoUpdateAnimBg="0"/>
      <p:bldP spid="41988" grpId="0" build="p" bldLvl="3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Boolean data</a:t>
            </a:r>
            <a:endParaRPr lang="en-US" altLang="en-US" u="sng" dirty="0"/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914400" y="1371600"/>
            <a:ext cx="7239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altLang="en-US" sz="2000">
                <a:latin typeface="Times New Roman MT Extra Bold" pitchFamily="18" charset="0"/>
              </a:rPr>
              <a:t>Data values:   {</a:t>
            </a:r>
            <a:r>
              <a:rPr lang="en-US" altLang="en-US" sz="2000">
                <a:latin typeface="Courier New" pitchFamily="49" charset="0"/>
              </a:rPr>
              <a:t>false</a:t>
            </a:r>
            <a:r>
              <a:rPr lang="en-US" altLang="en-US" sz="2000">
                <a:latin typeface="Times New Roman MT Extra Bold" pitchFamily="18" charset="0"/>
              </a:rPr>
              <a:t>, </a:t>
            </a:r>
            <a:r>
              <a:rPr lang="en-US" altLang="en-US" sz="2000">
                <a:latin typeface="Courier New" pitchFamily="49" charset="0"/>
              </a:rPr>
              <a:t>true</a:t>
            </a:r>
            <a:r>
              <a:rPr lang="en-US" altLang="en-US" sz="2000">
                <a:latin typeface="Times New Roman MT Extra Bold" pitchFamily="18" charset="0"/>
              </a:rPr>
              <a:t>}</a:t>
            </a:r>
          </a:p>
          <a:p>
            <a:pPr eaLnBrk="0" hangingPunct="0"/>
            <a:endParaRPr lang="en-US" altLang="en-US" sz="2000">
              <a:latin typeface="Times New Roman MT Extra Bold" pitchFamily="18" charset="0"/>
            </a:endParaRPr>
          </a:p>
          <a:p>
            <a:pPr eaLnBrk="0" hangingPunct="0"/>
            <a:r>
              <a:rPr lang="en-US" altLang="en-US" sz="2000">
                <a:latin typeface="Times New Roman MT Extra Bold" pitchFamily="18" charset="0"/>
              </a:rPr>
              <a:t>     In C/C++:  </a:t>
            </a:r>
            <a:r>
              <a:rPr lang="en-US" altLang="en-US" sz="2000">
                <a:latin typeface="Courier New" pitchFamily="49" charset="0"/>
              </a:rPr>
              <a:t>false</a:t>
            </a:r>
            <a:r>
              <a:rPr lang="en-US" altLang="en-US" sz="2000">
                <a:latin typeface="Times New Roman" charset="0"/>
              </a:rPr>
              <a:t> </a:t>
            </a:r>
            <a:r>
              <a:rPr lang="en-US" altLang="en-US" sz="2000">
                <a:latin typeface="Times New Roman MT Extra Bold" pitchFamily="18" charset="0"/>
              </a:rPr>
              <a:t>= 0,   </a:t>
            </a:r>
            <a:r>
              <a:rPr lang="en-US" altLang="en-US" sz="2000">
                <a:latin typeface="Courier New" pitchFamily="49" charset="0"/>
              </a:rPr>
              <a:t>true</a:t>
            </a:r>
            <a:r>
              <a:rPr lang="en-US" altLang="en-US" sz="2000">
                <a:latin typeface="Times New Roman" charset="0"/>
              </a:rPr>
              <a:t> </a:t>
            </a:r>
            <a:r>
              <a:rPr lang="en-US" altLang="en-US" sz="2000">
                <a:latin typeface="Times New Roman MT Extra Bold" pitchFamily="18" charset="0"/>
              </a:rPr>
              <a:t>= 1 (or nonzero)</a:t>
            </a:r>
          </a:p>
          <a:p>
            <a:pPr eaLnBrk="0" hangingPunct="0"/>
            <a:r>
              <a:rPr lang="en-US" altLang="en-US" sz="2000">
                <a:latin typeface="Times New Roman MT Extra Bold" pitchFamily="18" charset="0"/>
              </a:rPr>
              <a:t>	           </a:t>
            </a: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838200" y="3200400"/>
            <a:ext cx="6781800" cy="106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tabLst>
                <a:tab pos="2279650" algn="l"/>
                <a:tab pos="3087688" algn="l"/>
              </a:tabLst>
            </a:pPr>
            <a:r>
              <a:rPr lang="en-US" altLang="en-US" sz="2000">
                <a:latin typeface="Times New Roman MT Extra Bold" pitchFamily="18" charset="0"/>
              </a:rPr>
              <a:t>Operations:  	and  	</a:t>
            </a:r>
            <a:r>
              <a:rPr lang="en-US" altLang="en-US" sz="2000">
                <a:latin typeface="Courier New" pitchFamily="49" charset="0"/>
              </a:rPr>
              <a:t>&amp;&amp;</a:t>
            </a:r>
            <a:endParaRPr lang="en-US" altLang="en-US" sz="2000" b="1">
              <a:latin typeface="Times New Roman MT Extra Bold" pitchFamily="18" charset="0"/>
            </a:endParaRPr>
          </a:p>
          <a:p>
            <a:pPr eaLnBrk="0" hangingPunct="0">
              <a:tabLst>
                <a:tab pos="2279650" algn="l"/>
                <a:tab pos="3087688" algn="l"/>
              </a:tabLst>
            </a:pPr>
            <a:r>
              <a:rPr lang="en-US" altLang="en-US" sz="2000">
                <a:latin typeface="Times New Roman MT Extra Bold" pitchFamily="18" charset="0"/>
              </a:rPr>
              <a:t>	or  	</a:t>
            </a:r>
            <a:r>
              <a:rPr lang="en-US" altLang="en-US" sz="2000">
                <a:latin typeface="Courier New" pitchFamily="49" charset="0"/>
              </a:rPr>
              <a:t>||</a:t>
            </a:r>
            <a:endParaRPr lang="en-US" altLang="en-US" sz="2000">
              <a:latin typeface="Times New Roman MT Extra Bold" pitchFamily="18" charset="0"/>
            </a:endParaRPr>
          </a:p>
          <a:p>
            <a:pPr eaLnBrk="0" hangingPunct="0">
              <a:tabLst>
                <a:tab pos="2279650" algn="l"/>
                <a:tab pos="3087688" algn="l"/>
              </a:tabLst>
            </a:pPr>
            <a:r>
              <a:rPr lang="en-US" altLang="en-US" sz="2000">
                <a:latin typeface="Times New Roman MT Extra Bold" pitchFamily="18" charset="0"/>
              </a:rPr>
              <a:t>	not  	</a:t>
            </a:r>
            <a:r>
              <a:rPr lang="en-US" altLang="en-US" sz="2400">
                <a:latin typeface="Courier New" pitchFamily="49" charset="0"/>
              </a:rPr>
              <a:t>!</a:t>
            </a:r>
            <a:endParaRPr lang="en-US" sz="2400">
              <a:latin typeface="Courier New" pitchFamily="49" charset="0"/>
            </a:endParaRPr>
          </a:p>
        </p:txBody>
      </p: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6400800" y="46482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400" i="1">
                <a:latin typeface="Times New Roman MT Extra Bold" pitchFamily="18" charset="0"/>
              </a:rPr>
              <a:t>x</a:t>
            </a:r>
            <a:r>
              <a:rPr lang="en-US" altLang="en-US" sz="2400">
                <a:latin typeface="Times New Roman MT Extra Bold" pitchFamily="18" charset="0"/>
              </a:rPr>
              <a:t>   !</a:t>
            </a:r>
            <a:r>
              <a:rPr lang="en-US" altLang="en-US" sz="2400" i="1">
                <a:latin typeface="Times New Roman MT Extra Bold" pitchFamily="18" charset="0"/>
              </a:rPr>
              <a:t>x</a:t>
            </a:r>
            <a:endParaRPr lang="en-US" altLang="en-US" sz="2400">
              <a:latin typeface="Times New Roman MT Extra Bold" pitchFamily="18" charset="0"/>
            </a:endParaRPr>
          </a:p>
        </p:txBody>
      </p:sp>
      <p:sp>
        <p:nvSpPr>
          <p:cNvPr id="44040" name="Text Box 8"/>
          <p:cNvSpPr txBox="1">
            <a:spLocks noChangeArrowheads="1"/>
          </p:cNvSpPr>
          <p:nvPr/>
        </p:nvSpPr>
        <p:spPr bwMode="auto">
          <a:xfrm>
            <a:off x="6400800" y="50292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400">
                <a:latin typeface="Times New Roman MT Extra Bold" pitchFamily="18" charset="0"/>
              </a:rPr>
              <a:t>0    1</a:t>
            </a:r>
          </a:p>
        </p:txBody>
      </p:sp>
      <p:sp>
        <p:nvSpPr>
          <p:cNvPr id="44041" name="Text Box 9"/>
          <p:cNvSpPr txBox="1">
            <a:spLocks noChangeArrowheads="1"/>
          </p:cNvSpPr>
          <p:nvPr/>
        </p:nvSpPr>
        <p:spPr bwMode="auto">
          <a:xfrm>
            <a:off x="6400800" y="53340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400">
                <a:latin typeface="Times New Roman MT Extra Bold" pitchFamily="18" charset="0"/>
              </a:rPr>
              <a:t>1    0</a:t>
            </a:r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>
            <a:off x="6781800" y="4724400"/>
            <a:ext cx="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43" name="Line 11"/>
          <p:cNvSpPr>
            <a:spLocks noChangeShapeType="1"/>
          </p:cNvSpPr>
          <p:nvPr/>
        </p:nvSpPr>
        <p:spPr bwMode="auto">
          <a:xfrm>
            <a:off x="6400800" y="50292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44" name="Line 12"/>
          <p:cNvSpPr>
            <a:spLocks noChangeShapeType="1"/>
          </p:cNvSpPr>
          <p:nvPr/>
        </p:nvSpPr>
        <p:spPr bwMode="auto">
          <a:xfrm>
            <a:off x="6400800" y="54102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45" name="Line 13"/>
          <p:cNvSpPr>
            <a:spLocks noChangeShapeType="1"/>
          </p:cNvSpPr>
          <p:nvPr/>
        </p:nvSpPr>
        <p:spPr bwMode="auto">
          <a:xfrm>
            <a:off x="6400800" y="57912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4046" name="Rectangle 14"/>
          <p:cNvGraphicFramePr>
            <a:graphicFrameLocks noGrp="1"/>
          </p:cNvGraphicFramePr>
          <p:nvPr>
            <p:ph sz="half" idx="1"/>
          </p:nvPr>
        </p:nvGraphicFramePr>
        <p:xfrm>
          <a:off x="1019175" y="4281488"/>
          <a:ext cx="1770063" cy="1900238"/>
        </p:xfrm>
        <a:graphic>
          <a:graphicData uri="http://schemas.openxmlformats.org/drawingml/2006/table">
            <a:tbl>
              <a:tblPr/>
              <a:tblGrid>
                <a:gridCol w="609600"/>
                <a:gridCol w="587375"/>
                <a:gridCol w="573088"/>
              </a:tblGrid>
              <a:tr h="628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&amp;&amp;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1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8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3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1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1 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064" name="Group 32"/>
          <p:cNvGraphicFramePr>
            <a:graphicFrameLocks noGrp="1"/>
          </p:cNvGraphicFramePr>
          <p:nvPr/>
        </p:nvGraphicFramePr>
        <p:xfrm>
          <a:off x="3905250" y="4289425"/>
          <a:ext cx="1806575" cy="1879601"/>
        </p:xfrm>
        <a:graphic>
          <a:graphicData uri="http://schemas.openxmlformats.org/drawingml/2006/table">
            <a:tbl>
              <a:tblPr/>
              <a:tblGrid>
                <a:gridCol w="622300"/>
                <a:gridCol w="600075"/>
                <a:gridCol w="584200"/>
              </a:tblGrid>
              <a:tr h="606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|  |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1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8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1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1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1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1 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924800" cy="762000"/>
          </a:xfrm>
        </p:spPr>
        <p:txBody>
          <a:bodyPr/>
          <a:lstStyle/>
          <a:p>
            <a:r>
              <a:rPr lang="en-US" altLang="en-US" dirty="0"/>
              <a:t>Character Data</a:t>
            </a:r>
            <a:endParaRPr lang="en-US" altLang="en-US" u="sng" dirty="0"/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838200" y="1122362"/>
            <a:ext cx="5013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Times New Roman" charset="0"/>
              </a:rPr>
              <a:t>Store numeric codes (ASCII, EBCDIC, Unicode)</a:t>
            </a:r>
            <a:endParaRPr lang="en-US" dirty="0"/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5727700" y="844550"/>
            <a:ext cx="63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8137525" y="844550"/>
            <a:ext cx="63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838200" y="1136650"/>
            <a:ext cx="63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1085850" y="1136650"/>
            <a:ext cx="63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1333500" y="1414462"/>
            <a:ext cx="3267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1 byte for ASCII and EBCDIC, </a:t>
            </a:r>
            <a:endParaRPr lang="en-US"/>
          </a:p>
        </p:txBody>
      </p:sp>
      <p:sp>
        <p:nvSpPr>
          <p:cNvPr id="46092" name="Rectangle 12"/>
          <p:cNvSpPr>
            <a:spLocks noChangeArrowheads="1"/>
          </p:cNvSpPr>
          <p:nvPr/>
        </p:nvSpPr>
        <p:spPr bwMode="auto">
          <a:xfrm>
            <a:off x="4518025" y="1136650"/>
            <a:ext cx="63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093" name="Rectangle 13"/>
          <p:cNvSpPr>
            <a:spLocks noChangeArrowheads="1"/>
          </p:cNvSpPr>
          <p:nvPr/>
        </p:nvSpPr>
        <p:spPr bwMode="auto">
          <a:xfrm>
            <a:off x="838200" y="1427163"/>
            <a:ext cx="63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094" name="Rectangle 14"/>
          <p:cNvSpPr>
            <a:spLocks noChangeArrowheads="1"/>
          </p:cNvSpPr>
          <p:nvPr/>
        </p:nvSpPr>
        <p:spPr bwMode="auto">
          <a:xfrm>
            <a:off x="1085850" y="1427163"/>
            <a:ext cx="63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1333500" y="1704975"/>
            <a:ext cx="2071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2 bytes for Unicode </a:t>
            </a:r>
            <a:endParaRPr lang="en-US"/>
          </a:p>
        </p:txBody>
      </p:sp>
      <p:sp>
        <p:nvSpPr>
          <p:cNvPr id="46096" name="Rectangle 16"/>
          <p:cNvSpPr>
            <a:spLocks noChangeArrowheads="1"/>
          </p:cNvSpPr>
          <p:nvPr/>
        </p:nvSpPr>
        <p:spPr bwMode="auto">
          <a:xfrm>
            <a:off x="3355975" y="1560513"/>
            <a:ext cx="254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097" name="Rectangle 17"/>
          <p:cNvSpPr>
            <a:spLocks noChangeArrowheads="1"/>
          </p:cNvSpPr>
          <p:nvPr/>
        </p:nvSpPr>
        <p:spPr bwMode="auto">
          <a:xfrm>
            <a:off x="838200" y="1712913"/>
            <a:ext cx="285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1085850" y="1712913"/>
            <a:ext cx="285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099" name="Rectangle 19"/>
          <p:cNvSpPr>
            <a:spLocks noChangeArrowheads="1"/>
          </p:cNvSpPr>
          <p:nvPr/>
        </p:nvSpPr>
        <p:spPr bwMode="auto">
          <a:xfrm>
            <a:off x="1035050" y="2489200"/>
            <a:ext cx="285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pic>
        <p:nvPicPr>
          <p:cNvPr id="46100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4288" y="2120900"/>
            <a:ext cx="1633537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01" name="Rectangle 21"/>
          <p:cNvSpPr>
            <a:spLocks noChangeArrowheads="1"/>
          </p:cNvSpPr>
          <p:nvPr/>
        </p:nvSpPr>
        <p:spPr bwMode="auto">
          <a:xfrm>
            <a:off x="2917825" y="2478088"/>
            <a:ext cx="317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102" name="Rectangle 22"/>
          <p:cNvSpPr>
            <a:spLocks noChangeArrowheads="1"/>
          </p:cNvSpPr>
          <p:nvPr/>
        </p:nvSpPr>
        <p:spPr bwMode="auto">
          <a:xfrm>
            <a:off x="1035050" y="3346450"/>
            <a:ext cx="317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pic>
        <p:nvPicPr>
          <p:cNvPr id="46103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4288" y="2943225"/>
            <a:ext cx="6429375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04" name="Rectangle 24"/>
          <p:cNvSpPr>
            <a:spLocks noChangeArrowheads="1"/>
          </p:cNvSpPr>
          <p:nvPr/>
        </p:nvSpPr>
        <p:spPr bwMode="auto">
          <a:xfrm>
            <a:off x="7713663" y="3346450"/>
            <a:ext cx="317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105" name="Rectangle 25"/>
          <p:cNvSpPr>
            <a:spLocks noChangeArrowheads="1"/>
          </p:cNvSpPr>
          <p:nvPr/>
        </p:nvSpPr>
        <p:spPr bwMode="auto">
          <a:xfrm>
            <a:off x="1035050" y="4259263"/>
            <a:ext cx="285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106" name="Rectangle 26"/>
          <p:cNvSpPr>
            <a:spLocks noChangeArrowheads="1"/>
          </p:cNvSpPr>
          <p:nvPr/>
        </p:nvSpPr>
        <p:spPr bwMode="auto">
          <a:xfrm>
            <a:off x="1284288" y="4259263"/>
            <a:ext cx="285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pic>
        <p:nvPicPr>
          <p:cNvPr id="46107" name="Picture 2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3175" y="3811587"/>
            <a:ext cx="3375025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08" name="Rectangle 28"/>
          <p:cNvSpPr>
            <a:spLocks noChangeArrowheads="1"/>
          </p:cNvSpPr>
          <p:nvPr/>
        </p:nvSpPr>
        <p:spPr bwMode="auto">
          <a:xfrm>
            <a:off x="4708525" y="4259263"/>
            <a:ext cx="285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109" name="Rectangle 29"/>
          <p:cNvSpPr>
            <a:spLocks noChangeArrowheads="1"/>
          </p:cNvSpPr>
          <p:nvPr/>
        </p:nvSpPr>
        <p:spPr bwMode="auto">
          <a:xfrm>
            <a:off x="838200" y="5124450"/>
            <a:ext cx="317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110" name="Rectangle 30"/>
          <p:cNvSpPr>
            <a:spLocks noChangeArrowheads="1"/>
          </p:cNvSpPr>
          <p:nvPr/>
        </p:nvSpPr>
        <p:spPr bwMode="auto">
          <a:xfrm>
            <a:off x="1085850" y="5124450"/>
            <a:ext cx="317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pic>
        <p:nvPicPr>
          <p:cNvPr id="46111" name="Picture 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4716462"/>
            <a:ext cx="333375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12" name="Rectangle 32"/>
          <p:cNvSpPr>
            <a:spLocks noChangeArrowheads="1"/>
          </p:cNvSpPr>
          <p:nvPr/>
        </p:nvSpPr>
        <p:spPr bwMode="auto">
          <a:xfrm>
            <a:off x="4667250" y="5135563"/>
            <a:ext cx="285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113" name="Rectangle 33"/>
          <p:cNvSpPr>
            <a:spLocks noChangeArrowheads="1"/>
          </p:cNvSpPr>
          <p:nvPr/>
        </p:nvSpPr>
        <p:spPr bwMode="auto">
          <a:xfrm>
            <a:off x="838200" y="5238750"/>
            <a:ext cx="2857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114" name="Rectangle 34"/>
          <p:cNvSpPr>
            <a:spLocks noChangeArrowheads="1"/>
          </p:cNvSpPr>
          <p:nvPr/>
        </p:nvSpPr>
        <p:spPr bwMode="auto">
          <a:xfrm>
            <a:off x="838200" y="5651500"/>
            <a:ext cx="4581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Basic operation:  comparison to determine if </a:t>
            </a:r>
            <a:endParaRPr lang="en-US"/>
          </a:p>
        </p:txBody>
      </p:sp>
      <p:sp>
        <p:nvSpPr>
          <p:cNvPr id="46115" name="Rectangle 35"/>
          <p:cNvSpPr>
            <a:spLocks noChangeArrowheads="1"/>
          </p:cNvSpPr>
          <p:nvPr/>
        </p:nvSpPr>
        <p:spPr bwMode="auto">
          <a:xfrm>
            <a:off x="5316538" y="5651500"/>
            <a:ext cx="17478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 Equal, Less than</a:t>
            </a:r>
            <a:endParaRPr lang="en-US"/>
          </a:p>
        </p:txBody>
      </p:sp>
      <p:sp>
        <p:nvSpPr>
          <p:cNvPr id="46116" name="Rectangle 36"/>
          <p:cNvSpPr>
            <a:spLocks noChangeArrowheads="1"/>
          </p:cNvSpPr>
          <p:nvPr/>
        </p:nvSpPr>
        <p:spPr bwMode="auto">
          <a:xfrm>
            <a:off x="7112000" y="5373688"/>
            <a:ext cx="12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, </a:t>
            </a:r>
            <a:endParaRPr lang="en-US"/>
          </a:p>
        </p:txBody>
      </p:sp>
      <p:sp>
        <p:nvSpPr>
          <p:cNvPr id="46117" name="Rectangle 37"/>
          <p:cNvSpPr>
            <a:spLocks noChangeArrowheads="1"/>
          </p:cNvSpPr>
          <p:nvPr/>
        </p:nvSpPr>
        <p:spPr bwMode="auto">
          <a:xfrm>
            <a:off x="7177088" y="5651500"/>
            <a:ext cx="823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Greater </a:t>
            </a:r>
            <a:endParaRPr lang="en-US"/>
          </a:p>
        </p:txBody>
      </p:sp>
      <p:sp>
        <p:nvSpPr>
          <p:cNvPr id="46118" name="Rectangle 38"/>
          <p:cNvSpPr>
            <a:spLocks noChangeArrowheads="1"/>
          </p:cNvSpPr>
          <p:nvPr/>
        </p:nvSpPr>
        <p:spPr bwMode="auto">
          <a:xfrm>
            <a:off x="838200" y="5943600"/>
            <a:ext cx="436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than</a:t>
            </a:r>
            <a:endParaRPr lang="en-US"/>
          </a:p>
        </p:txBody>
      </p:sp>
      <p:sp>
        <p:nvSpPr>
          <p:cNvPr id="46119" name="Rectangle 39"/>
          <p:cNvSpPr>
            <a:spLocks noChangeArrowheads="1"/>
          </p:cNvSpPr>
          <p:nvPr/>
        </p:nvSpPr>
        <p:spPr bwMode="auto">
          <a:xfrm>
            <a:off x="1266825" y="5943600"/>
            <a:ext cx="66579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, etc. use their numeric codes (i.e. use ordinal value)</a:t>
            </a:r>
          </a:p>
          <a:p>
            <a:endParaRPr lang="en-US" sz="20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6120" name="Rectangle 40"/>
          <p:cNvSpPr>
            <a:spLocks noChangeArrowheads="1"/>
          </p:cNvSpPr>
          <p:nvPr/>
        </p:nvSpPr>
        <p:spPr bwMode="auto">
          <a:xfrm>
            <a:off x="1801813" y="5665788"/>
            <a:ext cx="63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121" name="Rectangle 41"/>
          <p:cNvSpPr>
            <a:spLocks noChangeArrowheads="1"/>
          </p:cNvSpPr>
          <p:nvPr/>
        </p:nvSpPr>
        <p:spPr bwMode="auto">
          <a:xfrm>
            <a:off x="838200" y="5957888"/>
            <a:ext cx="63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122" name="Rectangle 42"/>
          <p:cNvSpPr>
            <a:spLocks noChangeArrowheads="1"/>
          </p:cNvSpPr>
          <p:nvPr/>
        </p:nvSpPr>
        <p:spPr bwMode="auto">
          <a:xfrm>
            <a:off x="1085850" y="5957888"/>
            <a:ext cx="63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123" name="Rectangle 43"/>
          <p:cNvSpPr>
            <a:spLocks noChangeArrowheads="1"/>
          </p:cNvSpPr>
          <p:nvPr/>
        </p:nvSpPr>
        <p:spPr bwMode="auto">
          <a:xfrm>
            <a:off x="1333500" y="5957888"/>
            <a:ext cx="63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124" name="Rectangle 44"/>
          <p:cNvSpPr>
            <a:spLocks noChangeArrowheads="1"/>
          </p:cNvSpPr>
          <p:nvPr/>
        </p:nvSpPr>
        <p:spPr bwMode="auto">
          <a:xfrm>
            <a:off x="1730375" y="5957888"/>
            <a:ext cx="63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125" name="Rectangle 45"/>
          <p:cNvSpPr>
            <a:spLocks noChangeArrowheads="1"/>
          </p:cNvSpPr>
          <p:nvPr/>
        </p:nvSpPr>
        <p:spPr bwMode="auto">
          <a:xfrm>
            <a:off x="2174875" y="5957888"/>
            <a:ext cx="63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127" name="Rectangle 47"/>
          <p:cNvSpPr>
            <a:spLocks noChangeArrowheads="1"/>
          </p:cNvSpPr>
          <p:nvPr/>
        </p:nvSpPr>
        <p:spPr bwMode="auto">
          <a:xfrm>
            <a:off x="7248525" y="6070600"/>
            <a:ext cx="317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128" name="Rectangle 48"/>
          <p:cNvSpPr>
            <a:spLocks noChangeArrowheads="1"/>
          </p:cNvSpPr>
          <p:nvPr/>
        </p:nvSpPr>
        <p:spPr bwMode="auto">
          <a:xfrm>
            <a:off x="838200" y="6242050"/>
            <a:ext cx="317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Times New Roman" charset="0"/>
              </a:rPr>
              <a:t> </a:t>
            </a:r>
            <a:endParaRPr lang="en-US"/>
          </a:p>
        </p:txBody>
      </p:sp>
      <p:sp>
        <p:nvSpPr>
          <p:cNvPr id="46129" name="AutoShape 49"/>
          <p:cNvSpPr>
            <a:spLocks noChangeArrowheads="1"/>
          </p:cNvSpPr>
          <p:nvPr/>
        </p:nvSpPr>
        <p:spPr bwMode="auto">
          <a:xfrm>
            <a:off x="3733800" y="1878012"/>
            <a:ext cx="4267200" cy="685800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latin typeface="Times New Roman" charset="0"/>
              </a:rPr>
              <a:t>ASCII/EBCDIC</a:t>
            </a:r>
          </a:p>
        </p:txBody>
      </p:sp>
      <p:sp>
        <p:nvSpPr>
          <p:cNvPr id="46130" name="AutoShape 50"/>
          <p:cNvSpPr>
            <a:spLocks noChangeArrowheads="1"/>
          </p:cNvSpPr>
          <p:nvPr/>
        </p:nvSpPr>
        <p:spPr bwMode="auto">
          <a:xfrm>
            <a:off x="5105400" y="3859212"/>
            <a:ext cx="2667000" cy="685800"/>
          </a:xfrm>
          <a:prstGeom prst="wedgeEllipseCallout">
            <a:avLst>
              <a:gd name="adj1" fmla="val -40000"/>
              <a:gd name="adj2" fmla="val 6990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latin typeface="Times New Roman" charset="0"/>
              </a:rPr>
              <a:t>Unicode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29" grpId="0" animBg="1" autoUpdateAnimBg="0"/>
      <p:bldP spid="46130" grpId="0" animBg="1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r>
              <a:rPr lang="en-US" altLang="en-US" dirty="0"/>
              <a:t>Integer Data</a:t>
            </a:r>
            <a:endParaRPr lang="en-US" altLang="en-US" u="sng" dirty="0"/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593725" y="1309688"/>
            <a:ext cx="7102475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altLang="en-US" sz="2000" b="1" u="sng">
                <a:latin typeface="Times New Roman MT Extra Bold" pitchFamily="18" charset="0"/>
              </a:rPr>
              <a:t>Nonegative (unsigned) integer</a:t>
            </a:r>
            <a:r>
              <a:rPr lang="en-US" altLang="en-US" sz="2000">
                <a:latin typeface="Times New Roman MT Extra Bold" pitchFamily="18" charset="0"/>
              </a:rPr>
              <a:t>:   </a:t>
            </a:r>
          </a:p>
          <a:p>
            <a:pPr eaLnBrk="0" hangingPunct="0"/>
            <a:endParaRPr lang="en-US" altLang="en-US" sz="800">
              <a:latin typeface="Times New Roman MT Extra Bold" pitchFamily="18" charset="0"/>
            </a:endParaRPr>
          </a:p>
          <a:p>
            <a:pPr eaLnBrk="0" hangingPunct="0"/>
            <a:r>
              <a:rPr lang="en-US" altLang="en-US" sz="2000">
                <a:latin typeface="Times New Roman MT Extra Bold" pitchFamily="18" charset="0"/>
              </a:rPr>
              <a:t>Store its base-two representation in a fixed number w of bits  </a:t>
            </a:r>
          </a:p>
          <a:p>
            <a:pPr marL="228600" lvl="2" eaLnBrk="0" hangingPunct="0"/>
            <a:r>
              <a:rPr lang="en-US" altLang="en-US" sz="2000">
                <a:latin typeface="Times New Roman MT Extra Bold" pitchFamily="18" charset="0"/>
              </a:rPr>
              <a:t>		(e.g., w = 16 or w = 32)</a:t>
            </a:r>
          </a:p>
          <a:p>
            <a:pPr marL="228600" lvl="2" eaLnBrk="0" hangingPunct="0"/>
            <a:endParaRPr lang="en-US" altLang="en-US" sz="2000">
              <a:latin typeface="Times New Roman MT Extra Bold" pitchFamily="18" charset="0"/>
            </a:endParaRPr>
          </a:p>
          <a:p>
            <a:pPr marL="228600" lvl="2" eaLnBrk="0" hangingPunct="0"/>
            <a:endParaRPr lang="en-US" altLang="en-US" sz="2000">
              <a:latin typeface="Times New Roman MT Extra Bold" pitchFamily="18" charset="0"/>
            </a:endParaRPr>
          </a:p>
          <a:p>
            <a:pPr eaLnBrk="0" hangingPunct="0"/>
            <a:r>
              <a:rPr lang="en-US" altLang="en-US" sz="2000">
                <a:latin typeface="Times New Roman MT Extra Bold" pitchFamily="18" charset="0"/>
              </a:rPr>
              <a:t>88 = </a:t>
            </a:r>
            <a:endParaRPr lang="en-US" altLang="en-US" sz="2400" baseline="-25000">
              <a:latin typeface="Times New Roman MT Extra Bold" pitchFamily="18" charset="0"/>
            </a:endParaRP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1219200" y="2971800"/>
            <a:ext cx="2317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 b="1">
                <a:solidFill>
                  <a:srgbClr val="CC0000"/>
                </a:solidFill>
                <a:latin typeface="Times New Roman MT Extra Bold" pitchFamily="18" charset="0"/>
              </a:rPr>
              <a:t>0000000001011000</a:t>
            </a:r>
            <a:r>
              <a:rPr lang="en-US" altLang="en-US" sz="2400" b="1" baseline="-25000">
                <a:solidFill>
                  <a:srgbClr val="CC0000"/>
                </a:solidFill>
                <a:latin typeface="Times New Roman MT Extra Bold" pitchFamily="18" charset="0"/>
              </a:rPr>
              <a:t>2</a:t>
            </a:r>
            <a:endParaRPr lang="en-US" altLang="en-US" sz="2400" b="1" baseline="-25000">
              <a:latin typeface="Times New Roman MT Extra Bold" pitchFamily="18" charset="0"/>
            </a:endParaRPr>
          </a:p>
        </p:txBody>
      </p:sp>
      <p:graphicFrame>
        <p:nvGraphicFramePr>
          <p:cNvPr id="62464" name="Object 0"/>
          <p:cNvGraphicFramePr>
            <a:graphicFrameLocks noChangeAspect="1"/>
          </p:cNvGraphicFramePr>
          <p:nvPr/>
        </p:nvGraphicFramePr>
        <p:xfrm>
          <a:off x="2057400" y="3657600"/>
          <a:ext cx="3505200" cy="295275"/>
        </p:xfrm>
        <a:graphic>
          <a:graphicData uri="http://schemas.openxmlformats.org/presentationml/2006/ole">
            <p:oleObj spid="_x0000_s7170" name="Document" r:id="rId3" imgW="2357280" imgH="216000" progId="Word.Document.8">
              <p:embed/>
            </p:oleObj>
          </a:graphicData>
        </a:graphic>
      </p:graphicFrame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381000" y="4784725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2" indent="-685800" eaLnBrk="0" hangingPunct="0"/>
            <a:r>
              <a:rPr lang="en-US" altLang="en-US" sz="2000" b="1" u="sng">
                <a:latin typeface="Times New Roman MT Extra Bold" pitchFamily="18" charset="0"/>
              </a:rPr>
              <a:t>Signed integer</a:t>
            </a:r>
            <a:r>
              <a:rPr lang="en-US" altLang="en-US" sz="2000">
                <a:latin typeface="Times New Roman MT Extra Bold" pitchFamily="18" charset="0"/>
              </a:rPr>
              <a:t>: </a:t>
            </a:r>
          </a:p>
          <a:p>
            <a:pPr lvl="2" indent="-685800" eaLnBrk="0" hangingPunct="0"/>
            <a:r>
              <a:rPr lang="en-US" altLang="en-US" sz="2000">
                <a:latin typeface="Times New Roman MT Extra Bold" pitchFamily="18" charset="0"/>
              </a:rPr>
              <a:t>Store in a fixed number w of bits using one of the following representations:</a:t>
            </a:r>
            <a:endParaRPr lang="en-US" altLang="en-US" sz="2400">
              <a:latin typeface="Times New Roman MT Extra Bold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autoUpdateAnimBg="0"/>
      <p:bldP spid="48132" grpId="0" autoUpdateAnimBg="0"/>
      <p:bldP spid="48134" grpId="0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620000" cy="838200"/>
          </a:xfrm>
        </p:spPr>
        <p:txBody>
          <a:bodyPr/>
          <a:lstStyle/>
          <a:p>
            <a:r>
              <a:rPr lang="en-US" altLang="en-US" dirty="0"/>
              <a:t>Sign-magnitude representation</a:t>
            </a:r>
            <a:endParaRPr lang="en-US" altLang="en-US" b="1" u="sng" dirty="0"/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457200" y="1524000"/>
            <a:ext cx="60198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tabLst>
                <a:tab pos="520700" algn="l"/>
              </a:tabLst>
            </a:pPr>
            <a:r>
              <a:rPr lang="en-US" altLang="en-US" sz="2000" dirty="0">
                <a:latin typeface="Times New Roman MT Extra Bold" pitchFamily="18" charset="0"/>
              </a:rPr>
              <a:t>Save one bit (usually most significant) for sign</a:t>
            </a:r>
            <a:br>
              <a:rPr lang="en-US" altLang="en-US" sz="2000" dirty="0">
                <a:latin typeface="Times New Roman MT Extra Bold" pitchFamily="18" charset="0"/>
              </a:rPr>
            </a:br>
            <a:r>
              <a:rPr lang="en-US" altLang="en-US" sz="2000" dirty="0">
                <a:latin typeface="Times New Roman MT Extra Bold" pitchFamily="18" charset="0"/>
              </a:rPr>
              <a:t>			</a:t>
            </a:r>
            <a:r>
              <a:rPr lang="en-US" altLang="en-US" sz="2000" b="1" dirty="0">
                <a:latin typeface="Times New Roman MT Extra Bold" pitchFamily="18" charset="0"/>
              </a:rPr>
              <a:t>(0 = +, 1 = – ) </a:t>
            </a:r>
            <a:br>
              <a:rPr lang="en-US" altLang="en-US" sz="2000" b="1" dirty="0">
                <a:latin typeface="Times New Roman MT Extra Bold" pitchFamily="18" charset="0"/>
              </a:rPr>
            </a:br>
            <a:r>
              <a:rPr lang="en-US" altLang="en-US" sz="2000" b="1" dirty="0">
                <a:latin typeface="Times New Roman MT Extra Bold" pitchFamily="18" charset="0"/>
              </a:rPr>
              <a:t/>
            </a:r>
            <a:br>
              <a:rPr lang="en-US" altLang="en-US" sz="2000" b="1" dirty="0">
                <a:latin typeface="Times New Roman MT Extra Bold" pitchFamily="18" charset="0"/>
              </a:rPr>
            </a:br>
            <a:r>
              <a:rPr lang="en-US" altLang="en-US" sz="2000" dirty="0">
                <a:latin typeface="Times New Roman MT Extra Bold" pitchFamily="18" charset="0"/>
              </a:rPr>
              <a:t>Use base-two representation in the other bits.</a:t>
            </a:r>
          </a:p>
          <a:p>
            <a:pPr marL="279400" lvl="2" eaLnBrk="0" hangingPunct="0">
              <a:tabLst>
                <a:tab pos="520700" algn="l"/>
              </a:tabLst>
            </a:pPr>
            <a:endParaRPr lang="en-US" altLang="en-US" sz="2000" b="1" dirty="0">
              <a:latin typeface="Times New Roman MT Extra Bold" pitchFamily="18" charset="0"/>
            </a:endParaRPr>
          </a:p>
          <a:p>
            <a:pPr eaLnBrk="0" hangingPunct="0">
              <a:tabLst>
                <a:tab pos="520700" algn="l"/>
              </a:tabLst>
            </a:pPr>
            <a:r>
              <a:rPr lang="en-US" altLang="en-US" sz="2000" b="1" dirty="0">
                <a:latin typeface="Times New Roman MT Extra Bold" pitchFamily="18" charset="0"/>
              </a:rPr>
              <a:t>	   </a:t>
            </a:r>
            <a:r>
              <a:rPr lang="en-US" altLang="en-US" sz="800" b="1" dirty="0">
                <a:latin typeface="Times New Roman MT Extra Bold" pitchFamily="18" charset="0"/>
              </a:rPr>
              <a:t> </a:t>
            </a:r>
            <a:r>
              <a:rPr lang="en-US" altLang="en-US" sz="2000" dirty="0">
                <a:latin typeface="Times New Roman MT Extra Bold" pitchFamily="18" charset="0"/>
              </a:rPr>
              <a:t>88 </a:t>
            </a:r>
            <a:r>
              <a:rPr lang="en-US" altLang="en-US" sz="2000" dirty="0">
                <a:latin typeface="Symbol" pitchFamily="18" charset="2"/>
              </a:rPr>
              <a:t>®</a:t>
            </a:r>
            <a:r>
              <a:rPr lang="en-US" altLang="en-US" sz="2000" dirty="0">
                <a:latin typeface="Times New Roman MT Extra Bold" pitchFamily="18" charset="0"/>
              </a:rPr>
              <a:t>  _000000001011000</a:t>
            </a:r>
            <a:endParaRPr lang="en-US" altLang="en-US" sz="2000" b="1" dirty="0">
              <a:latin typeface="Times New Roman MT Extra Bold" pitchFamily="18" charset="0"/>
            </a:endParaRPr>
          </a:p>
          <a:p>
            <a:pPr marL="406400" lvl="3" indent="-12700" eaLnBrk="0" hangingPunct="0">
              <a:tabLst>
                <a:tab pos="520700" algn="l"/>
              </a:tabLst>
            </a:pPr>
            <a:r>
              <a:rPr lang="en-US" altLang="en-US" sz="2000" b="1" dirty="0">
                <a:latin typeface="Symbol" pitchFamily="18" charset="2"/>
              </a:rPr>
              <a:t>		              </a:t>
            </a:r>
            <a:r>
              <a:rPr lang="en-US" altLang="en-US" sz="2000" b="1" dirty="0">
                <a:latin typeface="Times New Roman MT Extra Bold" pitchFamily="18" charset="0"/>
              </a:rPr>
              <a:t>	</a:t>
            </a:r>
          </a:p>
          <a:p>
            <a:pPr marL="406400" lvl="3" indent="-12700" eaLnBrk="0" hangingPunct="0">
              <a:tabLst>
                <a:tab pos="520700" algn="l"/>
              </a:tabLst>
            </a:pPr>
            <a:endParaRPr lang="en-US" altLang="en-US" sz="2000" dirty="0">
              <a:latin typeface="Times New Roman MT Extra Bold" pitchFamily="18" charset="0"/>
            </a:endParaRP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1866900" y="3048000"/>
            <a:ext cx="1143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altLang="en-US" sz="800" b="1">
                <a:solidFill>
                  <a:srgbClr val="CC0000"/>
                </a:solidFill>
                <a:latin typeface="Times New Roman MT Extra Bold" pitchFamily="18" charset="0"/>
              </a:rPr>
              <a:t> </a:t>
            </a:r>
            <a:r>
              <a:rPr lang="en-US" altLang="en-US" sz="2000" b="1">
                <a:solidFill>
                  <a:srgbClr val="CC0000"/>
                </a:solidFill>
                <a:latin typeface="Times New Roman MT Extra Bold" pitchFamily="18" charset="0"/>
              </a:rPr>
              <a:t>0</a:t>
            </a:r>
            <a:r>
              <a:rPr lang="en-US" altLang="en-US" sz="2000" b="1">
                <a:latin typeface="Symbol" pitchFamily="18" charset="2"/>
              </a:rPr>
              <a:t>	</a:t>
            </a:r>
          </a:p>
          <a:p>
            <a:pPr eaLnBrk="0" hangingPunct="0"/>
            <a:r>
              <a:rPr lang="en-US" altLang="en-US" sz="2000" b="1">
                <a:solidFill>
                  <a:srgbClr val="CC0000"/>
                </a:solidFill>
                <a:latin typeface="Symbol" pitchFamily="18" charset="2"/>
              </a:rPr>
              <a:t>­</a:t>
            </a:r>
            <a:endParaRPr lang="en-US" altLang="en-US" sz="2000" b="1">
              <a:solidFill>
                <a:srgbClr val="CC0000"/>
              </a:solidFill>
              <a:latin typeface="Times New Roman MT Extra Bold" pitchFamily="18" charset="0"/>
            </a:endParaRPr>
          </a:p>
          <a:p>
            <a:pPr eaLnBrk="0" hangingPunct="0"/>
            <a:r>
              <a:rPr lang="en-US" altLang="en-US" sz="2000" b="1">
                <a:solidFill>
                  <a:srgbClr val="CC0000"/>
                </a:solidFill>
                <a:latin typeface="Times New Roman MT Extra Bold" pitchFamily="18" charset="0"/>
              </a:rPr>
              <a:t>sign bit</a:t>
            </a:r>
            <a:endParaRPr lang="en-US" altLang="en-US" sz="2000" b="1">
              <a:latin typeface="Times New Roman MT Extra Bold" pitchFamily="18" charset="0"/>
            </a:endParaRP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304800" y="5238750"/>
            <a:ext cx="480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000" i="1">
                <a:latin typeface="Times New Roman MT Extra Bold" pitchFamily="18" charset="0"/>
              </a:rPr>
              <a:t>Cumbersome for arithmetic computations</a:t>
            </a:r>
            <a:endParaRPr lang="en-US" altLang="en-US" sz="2000">
              <a:latin typeface="Times New Roman MT Extra Bold" pitchFamily="18" charset="0"/>
            </a:endParaRP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990600" y="4327525"/>
            <a:ext cx="487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800" dirty="0">
                <a:latin typeface="Times New Roman MT Extra Bold" pitchFamily="18" charset="0"/>
              </a:rPr>
              <a:t> </a:t>
            </a:r>
            <a:r>
              <a:rPr lang="en-US" altLang="en-US" sz="2000" dirty="0">
                <a:latin typeface="Times New Roman MT Extra Bold" pitchFamily="18" charset="0"/>
              </a:rPr>
              <a:t>–88 </a:t>
            </a:r>
            <a:r>
              <a:rPr lang="en-US" altLang="en-US" sz="2000" dirty="0">
                <a:latin typeface="Symbol" pitchFamily="18" charset="2"/>
              </a:rPr>
              <a:t>®  </a:t>
            </a:r>
            <a:r>
              <a:rPr lang="en-US" altLang="en-US" sz="2000" u="sng" dirty="0">
                <a:latin typeface="Times New Roman MT Extra Bold" pitchFamily="18" charset="0"/>
              </a:rPr>
              <a:t>_</a:t>
            </a:r>
            <a:r>
              <a:rPr lang="en-US" altLang="en-US" sz="2000" dirty="0">
                <a:latin typeface="Times New Roman MT Extra Bold" pitchFamily="18" charset="0"/>
              </a:rPr>
              <a:t>000000001011000</a:t>
            </a:r>
            <a:endParaRPr lang="en-US" altLang="en-US" sz="2000" b="1" dirty="0">
              <a:latin typeface="Times New Roman MT Extra Bold" pitchFamily="18" charset="0"/>
            </a:endParaRPr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1831975" y="4022725"/>
            <a:ext cx="685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altLang="en-US" sz="2000" b="1">
                <a:solidFill>
                  <a:srgbClr val="CC0000"/>
                </a:solidFill>
                <a:latin typeface="Times New Roman MT Extra Bold" pitchFamily="18" charset="0"/>
                <a:sym typeface="Symbol" pitchFamily="18" charset="2"/>
              </a:rPr>
              <a:t></a:t>
            </a:r>
            <a:endParaRPr lang="en-US" altLang="en-US" sz="800" b="1">
              <a:solidFill>
                <a:srgbClr val="CC0000"/>
              </a:solidFill>
              <a:latin typeface="Times New Roman MT Extra Bold" pitchFamily="18" charset="0"/>
              <a:sym typeface="Symbol" pitchFamily="18" charset="2"/>
            </a:endParaRPr>
          </a:p>
          <a:p>
            <a:pPr eaLnBrk="0" hangingPunct="0"/>
            <a:r>
              <a:rPr lang="en-US" altLang="en-US" sz="2000" b="1">
                <a:solidFill>
                  <a:srgbClr val="CC0000"/>
                </a:solidFill>
                <a:latin typeface="Times New Roman MT Extra Bold" pitchFamily="18" charset="0"/>
              </a:rPr>
              <a:t>1</a:t>
            </a:r>
            <a:endParaRPr lang="en-US" altLang="en-US" sz="2000" b="1">
              <a:latin typeface="Symbol" pitchFamily="18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 autoUpdateAnimBg="0"/>
      <p:bldP spid="50180" grpId="0" autoUpdateAnimBg="0"/>
      <p:bldP spid="50181" grpId="0" autoUpdateAnimBg="0"/>
      <p:bldP spid="50182" grpId="0" autoUpdateAnimBg="0"/>
      <p:bldP spid="50183" grpId="0" autoUpdateAnimBg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543800" cy="762000"/>
          </a:xfrm>
        </p:spPr>
        <p:txBody>
          <a:bodyPr/>
          <a:lstStyle/>
          <a:p>
            <a:r>
              <a:rPr lang="en-US" altLang="en-US" dirty="0"/>
              <a:t>Two's complement representation</a:t>
            </a:r>
            <a:endParaRPr lang="en-US" altLang="en-US" b="1" u="sng" dirty="0"/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1171575" y="2085975"/>
            <a:ext cx="6584950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 b="1">
                <a:latin typeface="Times New Roman MT Extra Bold" pitchFamily="18" charset="0"/>
              </a:rPr>
              <a:t>For negative n (–n):</a:t>
            </a:r>
          </a:p>
          <a:p>
            <a:pPr eaLnBrk="0" hangingPunct="0"/>
            <a:r>
              <a:rPr lang="en-US" altLang="en-US" sz="2000">
                <a:latin typeface="Times New Roman MT Extra Bold" pitchFamily="18" charset="0"/>
              </a:rPr>
              <a:t>(1) Find w-bit base-2 representation of  </a:t>
            </a:r>
            <a:r>
              <a:rPr lang="en-US" altLang="en-US" sz="2000" b="1">
                <a:latin typeface="Times New Roman MT Extra Bold" pitchFamily="18" charset="0"/>
              </a:rPr>
              <a:t>n</a:t>
            </a:r>
            <a:r>
              <a:rPr lang="en-US" altLang="en-US" sz="2000">
                <a:latin typeface="Times New Roman MT Extra Bold" pitchFamily="18" charset="0"/>
              </a:rPr>
              <a:t> </a:t>
            </a:r>
          </a:p>
          <a:p>
            <a:pPr eaLnBrk="0" hangingPunct="0"/>
            <a:r>
              <a:rPr lang="en-US" altLang="en-US" sz="2000">
                <a:latin typeface="Times New Roman MT Extra Bold" pitchFamily="18" charset="0"/>
              </a:rPr>
              <a:t>(2) Complement each bit.	</a:t>
            </a:r>
          </a:p>
          <a:p>
            <a:pPr eaLnBrk="0" hangingPunct="0"/>
            <a:r>
              <a:rPr lang="en-US" altLang="en-US" sz="2000">
                <a:latin typeface="Times New Roman MT Extra Bold" pitchFamily="18" charset="0"/>
              </a:rPr>
              <a:t>(3) Add 1   </a:t>
            </a:r>
          </a:p>
          <a:p>
            <a:pPr eaLnBrk="0" hangingPunct="0"/>
            <a:endParaRPr lang="en-US" altLang="en-US" sz="2000">
              <a:latin typeface="Times New Roman MT Extra Bold" pitchFamily="18" charset="0"/>
            </a:endParaRPr>
          </a:p>
          <a:p>
            <a:pPr eaLnBrk="0" hangingPunct="0"/>
            <a:endParaRPr lang="en-US" altLang="en-US" sz="1000">
              <a:latin typeface="Times New Roman MT Extra Bold" pitchFamily="18" charset="0"/>
            </a:endParaRPr>
          </a:p>
          <a:p>
            <a:pPr eaLnBrk="0" hangingPunct="0"/>
            <a:r>
              <a:rPr lang="en-US" altLang="en-US" sz="2000">
                <a:latin typeface="Times New Roman MT Extra Bold" pitchFamily="18" charset="0"/>
              </a:rPr>
              <a:t>Example:   –88</a:t>
            </a:r>
          </a:p>
          <a:p>
            <a:pPr eaLnBrk="0" hangingPunct="0"/>
            <a:r>
              <a:rPr lang="en-US" altLang="en-US" sz="2000">
                <a:latin typeface="Times New Roman MT Extra Bold" pitchFamily="18" charset="0"/>
              </a:rPr>
              <a:t>1.  88 as a 16-bit base-two number				</a:t>
            </a:r>
            <a:endParaRPr lang="en-US" altLang="en-US" sz="2000">
              <a:solidFill>
                <a:srgbClr val="CC0000"/>
              </a:solidFill>
              <a:latin typeface="Times New Roman MT Extra Bold" pitchFamily="18" charset="0"/>
            </a:endParaRP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5102225" y="4076700"/>
            <a:ext cx="2949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"/>
              </a:spcBef>
            </a:pPr>
            <a:r>
              <a:rPr lang="en-US" altLang="en-US" sz="2000" b="1">
                <a:solidFill>
                  <a:srgbClr val="CC0000"/>
                </a:solidFill>
                <a:latin typeface="Times New Roman MT Extra Bold" pitchFamily="18" charset="0"/>
              </a:rPr>
              <a:t>0000000001011000</a:t>
            </a:r>
          </a:p>
        </p:txBody>
      </p:sp>
      <p:graphicFrame>
        <p:nvGraphicFramePr>
          <p:cNvPr id="63488" name="Object 0"/>
          <p:cNvGraphicFramePr>
            <a:graphicFrameLocks noChangeAspect="1"/>
          </p:cNvGraphicFramePr>
          <p:nvPr/>
        </p:nvGraphicFramePr>
        <p:xfrm>
          <a:off x="1752600" y="5429250"/>
          <a:ext cx="4648200" cy="425450"/>
        </p:xfrm>
        <a:graphic>
          <a:graphicData uri="http://schemas.openxmlformats.org/presentationml/2006/ole">
            <p:oleObj spid="_x0000_s8194" name="Document" r:id="rId3" imgW="2350080" imgH="216000" progId="Word.Document.8">
              <p:embed/>
            </p:oleObj>
          </a:graphicData>
        </a:graphic>
      </p:graphicFrame>
      <p:sp>
        <p:nvSpPr>
          <p:cNvPr id="56329" name="AutoShape 9"/>
          <p:cNvSpPr>
            <a:spLocks noChangeArrowheads="1"/>
          </p:cNvSpPr>
          <p:nvPr/>
        </p:nvSpPr>
        <p:spPr bwMode="auto">
          <a:xfrm>
            <a:off x="7770813" y="903288"/>
            <a:ext cx="1373187" cy="762000"/>
          </a:xfrm>
          <a:prstGeom prst="wedgeEllipseCallout">
            <a:avLst>
              <a:gd name="adj1" fmla="val -49884"/>
              <a:gd name="adj2" fmla="val 38542"/>
            </a:avLst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1600">
                <a:solidFill>
                  <a:schemeClr val="accent2"/>
                </a:solidFill>
                <a:latin typeface="Arial Narrow" pitchFamily="34" charset="0"/>
              </a:rPr>
              <a:t>Same as </a:t>
            </a:r>
          </a:p>
          <a:p>
            <a:pPr algn="ctr" eaLnBrk="0" hangingPunct="0"/>
            <a:r>
              <a:rPr lang="en-US" sz="1600">
                <a:solidFill>
                  <a:schemeClr val="accent2"/>
                </a:solidFill>
                <a:latin typeface="Arial Narrow" pitchFamily="34" charset="0"/>
              </a:rPr>
              <a:t>sign mag.</a:t>
            </a:r>
          </a:p>
        </p:txBody>
      </p:sp>
      <p:sp>
        <p:nvSpPr>
          <p:cNvPr id="56330" name="Text Box 10"/>
          <p:cNvSpPr txBox="1">
            <a:spLocks noChangeArrowheads="1"/>
          </p:cNvSpPr>
          <p:nvPr/>
        </p:nvSpPr>
        <p:spPr bwMode="auto">
          <a:xfrm>
            <a:off x="1206500" y="1220788"/>
            <a:ext cx="6999288" cy="701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en-US" altLang="en-US" sz="2000" b="1" dirty="0">
                <a:latin typeface="Times New Roman MT Extra Bold" pitchFamily="18" charset="0"/>
              </a:rPr>
              <a:t>For  nonnegative n:</a:t>
            </a:r>
            <a:r>
              <a:rPr lang="en-US" altLang="en-US" sz="2000" dirty="0">
                <a:latin typeface="Times New Roman MT Extra Bold" pitchFamily="18" charset="0"/>
              </a:rPr>
              <a:t>  </a:t>
            </a:r>
          </a:p>
          <a:p>
            <a:pPr eaLnBrk="0" hangingPunct="0"/>
            <a:r>
              <a:rPr lang="en-US" altLang="en-US" sz="2000" dirty="0">
                <a:latin typeface="Times New Roman MT Extra Bold" pitchFamily="18" charset="0"/>
              </a:rPr>
              <a:t>Use ordinary base-two representation with leading (sign) bit 0</a:t>
            </a:r>
            <a:endParaRPr lang="en-US" dirty="0">
              <a:latin typeface="Times New Roman" charset="0"/>
            </a:endParaRPr>
          </a:p>
        </p:txBody>
      </p:sp>
      <p:sp>
        <p:nvSpPr>
          <p:cNvPr id="56331" name="Text Box 11"/>
          <p:cNvSpPr txBox="1">
            <a:spLocks noChangeArrowheads="1"/>
          </p:cNvSpPr>
          <p:nvPr/>
        </p:nvSpPr>
        <p:spPr bwMode="auto">
          <a:xfrm>
            <a:off x="1181100" y="4367213"/>
            <a:ext cx="3605213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000">
                <a:latin typeface="Times New Roman MT Extra Bold" pitchFamily="18" charset="0"/>
              </a:rPr>
              <a:t>2.  Complement this bit string</a:t>
            </a:r>
            <a:endParaRPr lang="en-US" sz="2000">
              <a:latin typeface="Times New Roman MT Extra Bold" pitchFamily="18" charset="0"/>
            </a:endParaRPr>
          </a:p>
        </p:txBody>
      </p:sp>
      <p:sp>
        <p:nvSpPr>
          <p:cNvPr id="56332" name="Text Box 12"/>
          <p:cNvSpPr txBox="1">
            <a:spLocks noChangeArrowheads="1"/>
          </p:cNvSpPr>
          <p:nvPr/>
        </p:nvSpPr>
        <p:spPr bwMode="auto">
          <a:xfrm>
            <a:off x="1168400" y="4646613"/>
            <a:ext cx="33020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000">
                <a:latin typeface="Times New Roman MT Extra Bold" pitchFamily="18" charset="0"/>
              </a:rPr>
              <a:t>3.  Add 1</a:t>
            </a:r>
            <a:endParaRPr lang="en-US" sz="2000">
              <a:latin typeface="Times New Roman MT Extra Bold" pitchFamily="18" charset="0"/>
            </a:endParaRPr>
          </a:p>
        </p:txBody>
      </p:sp>
      <p:sp>
        <p:nvSpPr>
          <p:cNvPr id="56333" name="Text Box 13"/>
          <p:cNvSpPr txBox="1">
            <a:spLocks noChangeArrowheads="1"/>
          </p:cNvSpPr>
          <p:nvPr/>
        </p:nvSpPr>
        <p:spPr bwMode="auto">
          <a:xfrm>
            <a:off x="5076825" y="4381500"/>
            <a:ext cx="2949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"/>
              </a:spcBef>
            </a:pPr>
            <a:r>
              <a:rPr lang="en-US" altLang="en-US" sz="2000" b="1">
                <a:solidFill>
                  <a:srgbClr val="CC0000"/>
                </a:solidFill>
                <a:latin typeface="Times New Roman MT Extra Bold" pitchFamily="18" charset="0"/>
              </a:rPr>
              <a:t>1111111110100111</a:t>
            </a:r>
          </a:p>
        </p:txBody>
      </p:sp>
      <p:sp>
        <p:nvSpPr>
          <p:cNvPr id="56334" name="Text Box 14"/>
          <p:cNvSpPr txBox="1">
            <a:spLocks noChangeArrowheads="1"/>
          </p:cNvSpPr>
          <p:nvPr/>
        </p:nvSpPr>
        <p:spPr bwMode="auto">
          <a:xfrm>
            <a:off x="5064125" y="4686300"/>
            <a:ext cx="2949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"/>
              </a:spcBef>
            </a:pPr>
            <a:r>
              <a:rPr lang="en-US" altLang="en-US" sz="2000" b="1">
                <a:solidFill>
                  <a:srgbClr val="CC0000"/>
                </a:solidFill>
                <a:latin typeface="Times New Roman MT Extra Bold" pitchFamily="18" charset="0"/>
              </a:rPr>
              <a:t>1111111110101000</a:t>
            </a:r>
          </a:p>
        </p:txBody>
      </p:sp>
      <p:sp>
        <p:nvSpPr>
          <p:cNvPr id="56335" name="Text Box 15"/>
          <p:cNvSpPr txBox="1">
            <a:spLocks noChangeArrowheads="1"/>
          </p:cNvSpPr>
          <p:nvPr/>
        </p:nvSpPr>
        <p:spPr bwMode="auto">
          <a:xfrm>
            <a:off x="2324100" y="2984500"/>
            <a:ext cx="45720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000">
                <a:latin typeface="Times New Roman MT Extra Bold" pitchFamily="18" charset="0"/>
              </a:rPr>
              <a:t>(</a:t>
            </a:r>
            <a:r>
              <a:rPr lang="en-US" altLang="en-US" sz="2000" u="sng">
                <a:latin typeface="Times New Roman MT Extra Bold" pitchFamily="18" charset="0"/>
              </a:rPr>
              <a:t>Flip all bits from rightmost </a:t>
            </a:r>
            <a:r>
              <a:rPr lang="en-US" altLang="en-US" sz="2000" b="1" u="sng">
                <a:latin typeface="Times New Roman MT Extra Bold" pitchFamily="18" charset="0"/>
              </a:rPr>
              <a:t>0</a:t>
            </a:r>
            <a:r>
              <a:rPr lang="en-US" altLang="en-US" sz="2000" u="sng">
                <a:latin typeface="Times New Roman MT Extra Bold" pitchFamily="18" charset="0"/>
              </a:rPr>
              <a:t> to the end</a:t>
            </a:r>
            <a:r>
              <a:rPr lang="en-US" altLang="en-US" sz="2000">
                <a:latin typeface="Times New Roman MT Extra Bold" pitchFamily="18" charset="0"/>
              </a:rPr>
              <a:t>)</a:t>
            </a:r>
            <a:endParaRPr lang="en-US" sz="2000">
              <a:latin typeface="Times New Roman MT Extra Bol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autoUpdateAnimBg="0"/>
      <p:bldP spid="56324" grpId="0" build="p" autoUpdateAnimBg="0"/>
      <p:bldP spid="56329" grpId="0" animBg="1" autoUpdateAnimBg="0"/>
      <p:bldP spid="56330" grpId="0" autoUpdateAnimBg="0"/>
      <p:bldP spid="56331" grpId="0" autoUpdateAnimBg="0"/>
      <p:bldP spid="56332" grpId="0" autoUpdateAnimBg="0"/>
      <p:bldP spid="56333" grpId="0" autoUpdateAnimBg="0"/>
      <p:bldP spid="56334" grpId="0" autoUpdateAnimBg="0"/>
      <p:bldP spid="56335" grpId="0" autoUpdateAnimBg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458200" cy="5334000"/>
          </a:xfrm>
        </p:spPr>
        <p:txBody>
          <a:bodyPr/>
          <a:lstStyle/>
          <a:p>
            <a:r>
              <a:rPr lang="en-US" dirty="0" smtClean="0"/>
              <a:t>Generation of Programming Languages</a:t>
            </a:r>
          </a:p>
          <a:p>
            <a:pPr lvl="1"/>
            <a:r>
              <a:rPr lang="en-US" dirty="0" smtClean="0"/>
              <a:t>Machine Language</a:t>
            </a:r>
          </a:p>
          <a:p>
            <a:pPr lvl="1"/>
            <a:r>
              <a:rPr lang="en-US" dirty="0" smtClean="0"/>
              <a:t>Assembly Language</a:t>
            </a:r>
          </a:p>
          <a:p>
            <a:pPr lvl="1"/>
            <a:r>
              <a:rPr lang="en-US" dirty="0" smtClean="0"/>
              <a:t>High Level Languages</a:t>
            </a:r>
          </a:p>
          <a:p>
            <a:r>
              <a:rPr lang="en-US" dirty="0" smtClean="0"/>
              <a:t>Processing a Computer Program</a:t>
            </a:r>
          </a:p>
          <a:p>
            <a:pPr lvl="1"/>
            <a:r>
              <a:rPr lang="en-US" dirty="0" smtClean="0"/>
              <a:t>Stages of compilation, Interpreter</a:t>
            </a:r>
          </a:p>
          <a:p>
            <a:r>
              <a:rPr lang="en-US" dirty="0" smtClean="0"/>
              <a:t>Procedural and modular programming</a:t>
            </a:r>
          </a:p>
          <a:p>
            <a:r>
              <a:rPr lang="en-US" dirty="0" smtClean="0"/>
              <a:t>Structure of a C Program</a:t>
            </a:r>
          </a:p>
          <a:p>
            <a:r>
              <a:rPr lang="en-US" dirty="0" smtClean="0"/>
              <a:t>Data and Data structure</a:t>
            </a:r>
          </a:p>
          <a:p>
            <a:r>
              <a:rPr lang="en-US" dirty="0" smtClean="0"/>
              <a:t>Abstract Data Type (ADT)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5813</TotalTime>
  <Words>4173</Words>
  <Application>Microsoft Office PowerPoint</Application>
  <PresentationFormat>On-screen Show (4:3)</PresentationFormat>
  <Paragraphs>975</Paragraphs>
  <Slides>85</Slides>
  <Notes>63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85</vt:i4>
      </vt:variant>
    </vt:vector>
  </HeadingPairs>
  <TitlesOfParts>
    <vt:vector size="89" baseType="lpstr">
      <vt:lpstr>Edge</vt:lpstr>
      <vt:lpstr>Bitmap Image</vt:lpstr>
      <vt:lpstr>VISIO</vt:lpstr>
      <vt:lpstr>Document</vt:lpstr>
      <vt:lpstr>CSC 211 Data Structures  Lecture 3 </vt:lpstr>
      <vt:lpstr>Last Lecture Summary I</vt:lpstr>
      <vt:lpstr>Last Lecture Summary II</vt:lpstr>
      <vt:lpstr>What is a Programming Language?</vt:lpstr>
      <vt:lpstr>Programming Languages</vt:lpstr>
      <vt:lpstr>First Generation Computer Programming Languages</vt:lpstr>
      <vt:lpstr>Early Programming Languages…</vt:lpstr>
      <vt:lpstr>Programming Language Evolution</vt:lpstr>
      <vt:lpstr>Second Generation</vt:lpstr>
      <vt:lpstr>First Generation vs. Second Generation</vt:lpstr>
      <vt:lpstr>Assembly Language</vt:lpstr>
      <vt:lpstr>Assembly Program Example</vt:lpstr>
      <vt:lpstr>Third Generation</vt:lpstr>
      <vt:lpstr>Cf. 2nd &amp; 3rd Generation</vt:lpstr>
      <vt:lpstr>Third-Generation Languages (3GL): Programming Comes of Age</vt:lpstr>
      <vt:lpstr>Higher Level Languages…</vt:lpstr>
      <vt:lpstr>High-Level Languages</vt:lpstr>
      <vt:lpstr>Programming Languages</vt:lpstr>
      <vt:lpstr>Fourth-Generation Languages (4GL):</vt:lpstr>
      <vt:lpstr>Three Fundamental C Program Stages</vt:lpstr>
      <vt:lpstr>Processing a program</vt:lpstr>
      <vt:lpstr>Processing a program (graphic)</vt:lpstr>
      <vt:lpstr>Problem Solving Process (Programming Life Cycle)</vt:lpstr>
      <vt:lpstr>Analyze the Problem</vt:lpstr>
      <vt:lpstr>Problem Analysis: Coding-Execution Cycle</vt:lpstr>
      <vt:lpstr>Software Development Activities</vt:lpstr>
      <vt:lpstr>Software Development Cycle</vt:lpstr>
      <vt:lpstr>Coding-Execution Cycle</vt:lpstr>
      <vt:lpstr>IDEs</vt:lpstr>
      <vt:lpstr>Maintenance Phase</vt:lpstr>
      <vt:lpstr>Maintenance Phase</vt:lpstr>
      <vt:lpstr>Implementation methods</vt:lpstr>
      <vt:lpstr>Slide 33</vt:lpstr>
      <vt:lpstr>Procedural Programming…</vt:lpstr>
      <vt:lpstr>Modular, Structured Programming</vt:lpstr>
      <vt:lpstr>Sample Problem</vt:lpstr>
      <vt:lpstr>One Employee’s Wages </vt:lpstr>
      <vt:lpstr>Weekly Wages, in General </vt:lpstr>
      <vt:lpstr>Algorithm to Determine an Employee’s  Weekly Wages</vt:lpstr>
      <vt:lpstr>Implementation Phase:  Program</vt:lpstr>
      <vt:lpstr>Implementation Phase: Test</vt:lpstr>
      <vt:lpstr>What Can a Program Do?</vt:lpstr>
      <vt:lpstr>Programming in C</vt:lpstr>
      <vt:lpstr>Every C function has 2 parts</vt:lpstr>
      <vt:lpstr>Block (Compound Statement)</vt:lpstr>
      <vt:lpstr>A Multiplying Function</vt:lpstr>
      <vt:lpstr>Function Concept in Math</vt:lpstr>
      <vt:lpstr>The Function Header</vt:lpstr>
      <vt:lpstr>What is a header?  Function Signature</vt:lpstr>
      <vt:lpstr>The Function Definition</vt:lpstr>
      <vt:lpstr>The Structure of a main() function</vt:lpstr>
      <vt:lpstr>The main() Function</vt:lpstr>
      <vt:lpstr>Back to main()</vt:lpstr>
      <vt:lpstr>The main() function directs all other functions</vt:lpstr>
      <vt:lpstr>OUTLINE of a Program with Several Functions:</vt:lpstr>
      <vt:lpstr>A Program with Three Functions</vt:lpstr>
      <vt:lpstr>The Rest of the Program</vt:lpstr>
      <vt:lpstr>What is a Good Solution?</vt:lpstr>
      <vt:lpstr>Achieving a Modular Design</vt:lpstr>
      <vt:lpstr>Data</vt:lpstr>
      <vt:lpstr>Data type</vt:lpstr>
      <vt:lpstr>Data Structures (also called data aggregates)</vt:lpstr>
      <vt:lpstr>Problems</vt:lpstr>
      <vt:lpstr>Slide 64</vt:lpstr>
      <vt:lpstr>Examples – Factors to Consider</vt:lpstr>
      <vt:lpstr>Examples - cont.</vt:lpstr>
      <vt:lpstr>The Need for Data Structures</vt:lpstr>
      <vt:lpstr>Organizing Data</vt:lpstr>
      <vt:lpstr>Efficiency</vt:lpstr>
      <vt:lpstr>Selecting a Data Structure</vt:lpstr>
      <vt:lpstr>Some Questions to Ask</vt:lpstr>
      <vt:lpstr>Data Structure Philosophy</vt:lpstr>
      <vt:lpstr>Data Structure Philosophy (cont)</vt:lpstr>
      <vt:lpstr>Abstract Data Types</vt:lpstr>
      <vt:lpstr>Abstract Data Types (Cont.)</vt:lpstr>
      <vt:lpstr>Abstract Data Types (Cont.)</vt:lpstr>
      <vt:lpstr>Data Structure</vt:lpstr>
      <vt:lpstr>Slide 78</vt:lpstr>
      <vt:lpstr>Simple Data Types </vt:lpstr>
      <vt:lpstr>Boolean data</vt:lpstr>
      <vt:lpstr>Character Data</vt:lpstr>
      <vt:lpstr>Integer Data</vt:lpstr>
      <vt:lpstr>Sign-magnitude representation</vt:lpstr>
      <vt:lpstr>Two's complement representation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03</dc:title>
  <dc:subject>CSC211 Data Structures</dc:subject>
  <dc:creator>Dr. Iftikhar Azim Niaz</dc:creator>
  <cp:lastModifiedBy>NTS</cp:lastModifiedBy>
  <cp:revision>473</cp:revision>
  <dcterms:created xsi:type="dcterms:W3CDTF">2004-10-06T00:41:44Z</dcterms:created>
  <dcterms:modified xsi:type="dcterms:W3CDTF">2012-09-25T12:10:04Z</dcterms:modified>
</cp:coreProperties>
</file>